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309"/>
            <a:ext cx="349250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2033" y="1899615"/>
            <a:ext cx="3519932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780" y="1658874"/>
            <a:ext cx="7876438" cy="168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25" y="1621993"/>
            <a:ext cx="3768725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20">
                <a:latin typeface="Calibri"/>
                <a:cs typeface="Calibri"/>
              </a:rPr>
              <a:t>Capstone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 spc="-15">
                <a:latin typeface="Calibri"/>
                <a:cs typeface="Calibri"/>
              </a:rPr>
              <a:t>Project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1932" y="2326335"/>
            <a:ext cx="43529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 b="1">
                <a:solidFill>
                  <a:srgbClr val="124F5C"/>
                </a:solidFill>
                <a:latin typeface="Calibri"/>
                <a:cs typeface="Calibri"/>
              </a:rPr>
              <a:t>Hotel</a:t>
            </a:r>
            <a:r>
              <a:rPr dirty="0" sz="3600" spc="-20" b="1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124F5C"/>
                </a:solidFill>
                <a:latin typeface="Calibri"/>
                <a:cs typeface="Calibri"/>
              </a:rPr>
              <a:t>Booking</a:t>
            </a:r>
            <a:r>
              <a:rPr dirty="0" sz="3600" spc="-15" b="1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dirty="0" sz="3600" spc="-5" b="1">
                <a:solidFill>
                  <a:srgbClr val="124F5C"/>
                </a:solidFill>
                <a:latin typeface="Calibri"/>
                <a:cs typeface="Calibri"/>
              </a:rPr>
              <a:t>Analysis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1890" y="3210890"/>
            <a:ext cx="175831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124F5C"/>
                </a:solidFill>
                <a:latin typeface="Calibri"/>
                <a:cs typeface="Calibri"/>
              </a:rPr>
              <a:t>Krunal</a:t>
            </a:r>
            <a:r>
              <a:rPr dirty="0" sz="2400" spc="-60" b="1">
                <a:solidFill>
                  <a:srgbClr val="124F5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24F5C"/>
                </a:solidFill>
                <a:latin typeface="Calibri"/>
                <a:cs typeface="Calibri"/>
              </a:rPr>
              <a:t>Sangoi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706" y="293331"/>
            <a:ext cx="2354699" cy="20098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732" y="293650"/>
            <a:ext cx="2305638" cy="2025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780" y="293569"/>
            <a:ext cx="2549811" cy="2021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8056" y="2509510"/>
            <a:ext cx="2581169" cy="21026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092" y="2356865"/>
            <a:ext cx="5106035" cy="249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14604" indent="-170815">
              <a:lnSpc>
                <a:spcPct val="1485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3515" algn="l"/>
              </a:tabLst>
            </a:pP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Around</a:t>
            </a:r>
            <a:r>
              <a:rPr dirty="0" sz="1200" spc="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60%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1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40%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10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Resort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endParaRPr sz="1200">
              <a:latin typeface="Calibri"/>
              <a:cs typeface="Calibri"/>
            </a:endParaRPr>
          </a:p>
          <a:p>
            <a:pPr marL="182880" marR="196850" indent="-170815">
              <a:lnSpc>
                <a:spcPct val="1502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pos="183515" algn="l"/>
              </a:tabLst>
            </a:pP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Avg</a:t>
            </a:r>
            <a:r>
              <a:rPr dirty="0" sz="1200" spc="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1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lower</a:t>
            </a:r>
            <a:r>
              <a:rPr dirty="0" sz="1200" spc="1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r>
              <a:rPr dirty="0" sz="1200" spc="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Hence,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hotel 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seems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making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revenue.</a:t>
            </a:r>
            <a:endParaRPr sz="12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183515" algn="l"/>
              </a:tabLst>
            </a:pP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10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median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lead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time.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dirty="0" sz="1200" spc="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median</a:t>
            </a:r>
            <a:r>
              <a:rPr dirty="0" sz="1200" spc="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lead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time</a:t>
            </a:r>
            <a:r>
              <a:rPr dirty="0" sz="12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endParaRPr sz="1200">
              <a:latin typeface="Calibri"/>
              <a:cs typeface="Calibri"/>
            </a:endParaRPr>
          </a:p>
          <a:p>
            <a:pPr marL="182880" marR="153670">
              <a:lnSpc>
                <a:spcPct val="150000"/>
              </a:lnSpc>
            </a:pP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significantly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10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 each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case,</a:t>
            </a:r>
            <a:r>
              <a:rPr dirty="0" sz="12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dirty="0" sz="1200" spc="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means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customers</a:t>
            </a:r>
            <a:r>
              <a:rPr dirty="0" sz="1200" spc="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generally</a:t>
            </a:r>
            <a:r>
              <a:rPr dirty="0" sz="1200" spc="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libri"/>
                <a:cs typeface="Calibri"/>
              </a:rPr>
              <a:t>plan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their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visits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way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early.</a:t>
            </a:r>
            <a:endParaRPr sz="1200">
              <a:latin typeface="Calibri"/>
              <a:cs typeface="Calibri"/>
            </a:endParaRPr>
          </a:p>
          <a:p>
            <a:pPr marL="182880" marR="5080" indent="-170815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183515" algn="l"/>
              </a:tabLst>
            </a:pP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significantly</a:t>
            </a:r>
            <a:r>
              <a:rPr dirty="0" sz="12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longer</a:t>
            </a:r>
            <a:r>
              <a:rPr dirty="0" sz="1200" spc="1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waiting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time,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hence</a:t>
            </a:r>
            <a:r>
              <a:rPr dirty="0" sz="1200" spc="10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9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much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busier</a:t>
            </a:r>
            <a:r>
              <a:rPr dirty="0" sz="12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8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52" y="2369057"/>
            <a:ext cx="3896360" cy="197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 marR="5080" indent="-289560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stays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less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5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days.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are very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few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long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stays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Hotel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preferred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long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stays.</a:t>
            </a:r>
            <a:endParaRPr sz="1200">
              <a:latin typeface="Calibri"/>
              <a:cs typeface="Calibri"/>
            </a:endParaRPr>
          </a:p>
          <a:p>
            <a:pPr marL="301625" marR="238760" indent="-289560">
              <a:lnSpc>
                <a:spcPct val="150200"/>
              </a:lnSpc>
              <a:spcBef>
                <a:spcPts val="114"/>
              </a:spcBef>
              <a:buClr>
                <a:srgbClr val="000000"/>
              </a:buClr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Almost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30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%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 City Hotel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bookings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 25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%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 Resort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bookings got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canceled.</a:t>
            </a:r>
            <a:endParaRPr sz="1200">
              <a:latin typeface="Calibri"/>
              <a:cs typeface="Calibri"/>
            </a:endParaRPr>
          </a:p>
          <a:p>
            <a:pPr marL="301625" marR="8255" indent="-289560">
              <a:lnSpc>
                <a:spcPct val="1501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301625" algn="l"/>
                <a:tab pos="302260" algn="l"/>
              </a:tabLst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Both hotels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have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very small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percentage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 customer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will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repeat,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hotel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repeat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%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than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734" y="251459"/>
            <a:ext cx="3940809" cy="20067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291705"/>
            <a:ext cx="3702412" cy="1972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6759" y="2692591"/>
            <a:ext cx="3699025" cy="1909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908" y="212801"/>
            <a:ext cx="524573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Distribution</a:t>
            </a:r>
            <a:r>
              <a:rPr dirty="0" sz="2500"/>
              <a:t> </a:t>
            </a:r>
            <a:r>
              <a:rPr dirty="0" sz="2500" spc="-5"/>
              <a:t>channel</a:t>
            </a:r>
            <a:r>
              <a:rPr dirty="0" sz="2500" spc="-50"/>
              <a:t> </a:t>
            </a:r>
            <a:r>
              <a:rPr dirty="0" sz="2500" spc="10"/>
              <a:t>wise</a:t>
            </a:r>
            <a:r>
              <a:rPr dirty="0" sz="2500" spc="-65"/>
              <a:t> </a:t>
            </a:r>
            <a:r>
              <a:rPr dirty="0" sz="2500" spc="-15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56996" y="917574"/>
            <a:ext cx="7222490" cy="19272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27305" marR="5080" indent="-6350">
              <a:lnSpc>
                <a:spcPct val="103000"/>
              </a:lnSpc>
              <a:spcBef>
                <a:spcPts val="40"/>
              </a:spcBef>
            </a:pPr>
            <a:r>
              <a:rPr dirty="0" sz="1400" spc="-5">
                <a:latin typeface="Arial MT"/>
                <a:cs typeface="Arial MT"/>
              </a:rPr>
              <a:t>While doing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Distribution channel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dataset,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-5">
                <a:latin typeface="Arial MT"/>
                <a:cs typeface="Arial MT"/>
              </a:rPr>
              <a:t> answered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280"/>
              </a:spcBef>
              <a:buClr>
                <a:srgbClr val="000000"/>
              </a:buClr>
              <a:buAutoNum type="arabicParenBoth"/>
              <a:tabLst>
                <a:tab pos="393065" algn="l"/>
                <a:tab pos="393700" algn="l"/>
              </a:tabLst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4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most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common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 for</a:t>
            </a:r>
            <a:r>
              <a:rPr dirty="0" sz="1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booking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hotels?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arenBoth"/>
            </a:pPr>
            <a:endParaRPr sz="14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93065" algn="l"/>
                <a:tab pos="393700" algn="l"/>
              </a:tabLst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4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4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mostly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used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early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booking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4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02020"/>
                </a:solidFill>
                <a:latin typeface="Calibri"/>
                <a:cs typeface="Calibri"/>
              </a:rPr>
              <a:t>hotels?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arenBoth"/>
            </a:pPr>
            <a:endParaRPr sz="145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93065" algn="l"/>
                <a:tab pos="393700" algn="l"/>
              </a:tabLst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distribution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brings</a:t>
            </a:r>
            <a:r>
              <a:rPr dirty="0" sz="1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better</a:t>
            </a:r>
            <a:r>
              <a:rPr dirty="0" sz="1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revenue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generating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deals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hotels?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2" y="1386916"/>
            <a:ext cx="3871595" cy="8001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dirty="0" sz="2500" spc="-5"/>
              <a:t>Distribution</a:t>
            </a:r>
            <a:r>
              <a:rPr dirty="0" sz="2500" spc="-15"/>
              <a:t> </a:t>
            </a:r>
            <a:r>
              <a:rPr dirty="0" sz="2500" spc="-5"/>
              <a:t>channel</a:t>
            </a:r>
            <a:r>
              <a:rPr dirty="0" sz="2500" spc="-60"/>
              <a:t> </a:t>
            </a:r>
            <a:r>
              <a:rPr dirty="0" sz="2500" spc="10"/>
              <a:t>wise </a:t>
            </a:r>
            <a:r>
              <a:rPr dirty="0" sz="2500" spc="-680"/>
              <a:t> </a:t>
            </a:r>
            <a:r>
              <a:rPr dirty="0" sz="2500" spc="-5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231640" y="2475991"/>
            <a:ext cx="4178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Here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can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that the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are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making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reservation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494" y="1422399"/>
            <a:ext cx="3755390" cy="3383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8048" y="2976878"/>
            <a:ext cx="3204874" cy="21490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6" y="139953"/>
            <a:ext cx="3872865" cy="431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112395">
              <a:lnSpc>
                <a:spcPct val="150000"/>
              </a:lnSpc>
              <a:spcBef>
                <a:spcPts val="100"/>
              </a:spcBef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through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TA/TO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channels which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travel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agency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and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tour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operator.</a:t>
            </a:r>
            <a:endParaRPr sz="1200">
              <a:latin typeface="Calibri"/>
              <a:cs typeface="Calibri"/>
            </a:endParaRPr>
          </a:p>
          <a:p>
            <a:pPr marL="317500" indent="-28765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second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direct.</a:t>
            </a:r>
            <a:endParaRPr sz="1200">
              <a:latin typeface="Calibri"/>
              <a:cs typeface="Calibri"/>
            </a:endParaRPr>
          </a:p>
          <a:p>
            <a:pPr marL="317500" marR="81915" indent="-287020">
              <a:lnSpc>
                <a:spcPct val="150100"/>
              </a:lnSpc>
              <a:spcBef>
                <a:spcPts val="70"/>
              </a:spcBef>
              <a:buClr>
                <a:srgbClr val="000000"/>
              </a:buClr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mostly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early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booking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also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TA/TO.</a:t>
            </a:r>
            <a:endParaRPr sz="1200">
              <a:latin typeface="Calibri"/>
              <a:cs typeface="Calibri"/>
            </a:endParaRPr>
          </a:p>
          <a:p>
            <a:pPr marL="317500" indent="-305435">
              <a:lnSpc>
                <a:spcPct val="100000"/>
              </a:lnSpc>
              <a:spcBef>
                <a:spcPts val="895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GDS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brings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higher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revenue</a:t>
            </a:r>
            <a:endParaRPr sz="1200">
              <a:latin typeface="Calibri"/>
              <a:cs typeface="Calibri"/>
            </a:endParaRPr>
          </a:p>
          <a:p>
            <a:pPr marL="317500" marR="5080">
              <a:lnSpc>
                <a:spcPct val="200100"/>
              </a:lnSpc>
              <a:spcBef>
                <a:spcPts val="114"/>
              </a:spcBef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generating deals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 hotel,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 contrast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bookings come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via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TA/TO.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City Hotel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work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outreach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on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GDS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channels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 get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higher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revenue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generating deals.</a:t>
            </a:r>
            <a:endParaRPr sz="1200">
              <a:latin typeface="Calibri"/>
              <a:cs typeface="Calibri"/>
            </a:endParaRPr>
          </a:p>
          <a:p>
            <a:pPr marL="317500" marR="25400" indent="-305435">
              <a:lnSpc>
                <a:spcPct val="200100"/>
              </a:lnSpc>
              <a:spcBef>
                <a:spcPts val="170"/>
              </a:spcBef>
              <a:buFont typeface="Symbol"/>
              <a:buChar char=""/>
              <a:tabLst>
                <a:tab pos="317500" algn="l"/>
                <a:tab pos="318135" algn="l"/>
              </a:tabLst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has more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revenue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generating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deals 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by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direct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TA/TO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channel.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need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outreach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GDS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revenue.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" y="0"/>
            <a:ext cx="4697095" cy="47898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212801"/>
            <a:ext cx="459867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Booking</a:t>
            </a:r>
            <a:r>
              <a:rPr dirty="0" sz="2500" spc="-35"/>
              <a:t> </a:t>
            </a:r>
            <a:r>
              <a:rPr dirty="0" sz="2500" spc="-5"/>
              <a:t>cancellation</a:t>
            </a:r>
            <a:r>
              <a:rPr dirty="0" sz="2500" spc="-55"/>
              <a:t> </a:t>
            </a:r>
            <a:r>
              <a:rPr dirty="0" sz="2500" spc="-1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33780" y="941958"/>
            <a:ext cx="5646420" cy="2577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5">
                <a:latin typeface="Arial MT"/>
                <a:cs typeface="Arial MT"/>
              </a:rPr>
              <a:t>We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analyze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possible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reasons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booking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226060" indent="-213360">
              <a:lnSpc>
                <a:spcPct val="100000"/>
              </a:lnSpc>
              <a:spcBef>
                <a:spcPts val="1255"/>
              </a:spcBef>
              <a:buClr>
                <a:srgbClr val="000000"/>
              </a:buClr>
              <a:buAutoNum type="arabicParenBoth"/>
              <a:tabLst>
                <a:tab pos="226060" algn="l"/>
              </a:tabLst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significant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distribution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channel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highest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percentage?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arenBoth"/>
            </a:pPr>
            <a:endParaRPr sz="1450">
              <a:latin typeface="Calibri"/>
              <a:cs typeface="Calibri"/>
            </a:endParaRPr>
          </a:p>
          <a:p>
            <a:pPr marL="226060" indent="-21336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226060" algn="l"/>
              </a:tabLst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Longer lead time.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arenBoth"/>
            </a:pPr>
            <a:endParaRPr sz="1400">
              <a:latin typeface="Calibri"/>
              <a:cs typeface="Calibri"/>
            </a:endParaRPr>
          </a:p>
          <a:p>
            <a:pPr marL="226060" indent="-213360">
              <a:lnSpc>
                <a:spcPct val="100000"/>
              </a:lnSpc>
              <a:spcBef>
                <a:spcPts val="5"/>
              </a:spcBef>
              <a:buFont typeface="Calibri"/>
              <a:buAutoNum type="arabicParenBoth"/>
              <a:tabLst>
                <a:tab pos="226060" algn="l"/>
              </a:tabLst>
            </a:pPr>
            <a:r>
              <a:rPr dirty="0" sz="1400" spc="-5">
                <a:latin typeface="Arial MT"/>
                <a:cs typeface="Arial MT"/>
              </a:rPr>
              <a:t>Longer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days)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waiting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226060" indent="-213360">
              <a:lnSpc>
                <a:spcPct val="100000"/>
              </a:lnSpc>
              <a:buFont typeface="Calibri"/>
              <a:buAutoNum type="arabicParenBoth"/>
              <a:tabLst>
                <a:tab pos="226060" algn="l"/>
              </a:tabLst>
            </a:pPr>
            <a:r>
              <a:rPr dirty="0" sz="1400" spc="-5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getting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room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-5">
                <a:latin typeface="Arial MT"/>
                <a:cs typeface="Arial MT"/>
              </a:rPr>
              <a:t>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226060" indent="-213360">
              <a:lnSpc>
                <a:spcPct val="100000"/>
              </a:lnSpc>
              <a:buFont typeface="Calibri"/>
              <a:buAutoNum type="arabicParenBoth"/>
              <a:tabLst>
                <a:tab pos="226060" algn="l"/>
              </a:tabLst>
            </a:pPr>
            <a:r>
              <a:rPr dirty="0" sz="1400" spc="-10">
                <a:latin typeface="Arial MT"/>
                <a:cs typeface="Arial MT"/>
              </a:rPr>
              <a:t>Does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not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getting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10">
                <a:latin typeface="Arial MT"/>
                <a:cs typeface="Arial MT"/>
              </a:rPr>
              <a:t> room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reserved</a:t>
            </a:r>
            <a:r>
              <a:rPr dirty="0" sz="1400" spc="-10">
                <a:latin typeface="Arial MT"/>
                <a:cs typeface="Arial MT"/>
              </a:rPr>
              <a:t> effects </a:t>
            </a:r>
            <a:r>
              <a:rPr dirty="0" sz="140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348" y="228345"/>
            <a:ext cx="74930" cy="700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350" y="37159"/>
            <a:ext cx="3492055" cy="1820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6348" y="1741170"/>
            <a:ext cx="3772535" cy="2331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 MT"/>
                <a:cs typeface="Arial MT"/>
              </a:rPr>
              <a:t>•</a:t>
            </a:r>
            <a:endParaRPr sz="1100">
              <a:latin typeface="Arial MT"/>
              <a:cs typeface="Arial MT"/>
            </a:endParaRPr>
          </a:p>
          <a:p>
            <a:pPr marL="307975" marR="32384">
              <a:lnSpc>
                <a:spcPct val="151100"/>
              </a:lnSpc>
              <a:spcBef>
                <a:spcPts val="810"/>
              </a:spcBef>
            </a:pP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TA/TO</a:t>
            </a:r>
            <a:r>
              <a:rPr dirty="0" sz="11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highest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booking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%.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Therefore,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dirty="0" sz="1100" spc="-2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booking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via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TA/TO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1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30%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likely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get</a:t>
            </a:r>
            <a:r>
              <a:rPr dirty="0" sz="11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cancelled.</a:t>
            </a:r>
            <a:endParaRPr sz="110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  <a:spcBef>
                <a:spcPts val="650"/>
              </a:spcBef>
            </a:pP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getting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60">
                <a:solidFill>
                  <a:srgbClr val="202020"/>
                </a:solidFill>
                <a:latin typeface="Calibri"/>
                <a:cs typeface="Calibri"/>
              </a:rPr>
              <a:t>same</a:t>
            </a:r>
            <a:r>
              <a:rPr dirty="0" sz="11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dirty="0" sz="11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demanded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not</a:t>
            </a:r>
            <a:r>
              <a:rPr dirty="0" sz="1100" spc="7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case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  <a:p>
            <a:pPr marL="307975" marR="91440">
              <a:lnSpc>
                <a:spcPct val="150100"/>
              </a:lnSpc>
              <a:spcBef>
                <a:spcPts val="10"/>
              </a:spcBef>
            </a:pP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1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1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rooms.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 A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 significant</a:t>
            </a:r>
            <a:r>
              <a:rPr dirty="0" sz="11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percentage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bookings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1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cancelled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even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after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getting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different </a:t>
            </a:r>
            <a:r>
              <a:rPr dirty="0" sz="1100" spc="-229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1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202020"/>
                </a:solidFill>
                <a:latin typeface="Calibri"/>
                <a:cs typeface="Calibri"/>
              </a:rPr>
              <a:t>demanded.</a:t>
            </a:r>
            <a:endParaRPr sz="1100">
              <a:latin typeface="Calibri"/>
              <a:cs typeface="Calibri"/>
            </a:endParaRPr>
          </a:p>
          <a:p>
            <a:pPr marL="307975" marR="111760">
              <a:lnSpc>
                <a:spcPts val="2110"/>
              </a:lnSpc>
            </a:pP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But, customers </a:t>
            </a:r>
            <a:r>
              <a:rPr dirty="0" sz="1100" spc="60">
                <a:solidFill>
                  <a:srgbClr val="202020"/>
                </a:solidFill>
                <a:latin typeface="Calibri"/>
                <a:cs typeface="Calibri"/>
              </a:rPr>
              <a:t>who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didn't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got </a:t>
            </a:r>
            <a:r>
              <a:rPr dirty="0" sz="1100" spc="55">
                <a:solidFill>
                  <a:srgbClr val="202020"/>
                </a:solidFill>
                <a:latin typeface="Calibri"/>
                <a:cs typeface="Calibri"/>
              </a:rPr>
              <a:t>same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room 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have </a:t>
            </a:r>
            <a:r>
              <a:rPr dirty="0" sz="1100" spc="35">
                <a:solidFill>
                  <a:srgbClr val="202020"/>
                </a:solidFill>
                <a:latin typeface="Calibri"/>
                <a:cs typeface="Calibri"/>
              </a:rPr>
              <a:t>paid 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dirty="0" sz="1100" spc="-2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Calibri"/>
                <a:cs typeface="Calibri"/>
              </a:rPr>
              <a:t>little</a:t>
            </a:r>
            <a:r>
              <a:rPr dirty="0" sz="1100" spc="6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solidFill>
                  <a:srgbClr val="202020"/>
                </a:solidFill>
                <a:latin typeface="Calibri"/>
                <a:cs typeface="Calibri"/>
              </a:rPr>
              <a:t>lower</a:t>
            </a:r>
            <a:r>
              <a:rPr dirty="0" sz="1100" spc="7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02020"/>
                </a:solidFill>
                <a:latin typeface="Calibri"/>
                <a:cs typeface="Calibri"/>
              </a:rPr>
              <a:t>adr,</a:t>
            </a:r>
            <a:r>
              <a:rPr dirty="0" sz="1100" spc="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except</a:t>
            </a:r>
            <a:r>
              <a:rPr dirty="0" sz="11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100" spc="4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few</a:t>
            </a:r>
            <a:r>
              <a:rPr dirty="0" sz="1100" spc="8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202020"/>
                </a:solidFill>
                <a:latin typeface="Calibri"/>
                <a:cs typeface="Calibri"/>
              </a:rPr>
              <a:t>exceptions</a:t>
            </a:r>
            <a:r>
              <a:rPr dirty="0" sz="1100" spc="-9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303982"/>
            <a:ext cx="3546475" cy="21187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1692" y="30767"/>
            <a:ext cx="3514393" cy="20306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740" y="3552291"/>
            <a:ext cx="7478395" cy="141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215265" indent="-165100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651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cancelled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have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waiting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period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less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150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days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not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cancelled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have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waiting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period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less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150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days.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Hence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shows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waiting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period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no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effect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on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bookings.</a:t>
            </a:r>
            <a:endParaRPr sz="1200">
              <a:latin typeface="Calibri"/>
              <a:cs typeface="Calibri"/>
            </a:endParaRPr>
          </a:p>
          <a:p>
            <a:pPr marL="165100" marR="5080" indent="-16510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651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Also, lead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time has no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effect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on cancellation of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bookings, as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both curves of cancellation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cancelation are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similar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lead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time too.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569" y="393487"/>
            <a:ext cx="3376149" cy="3085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334" y="251459"/>
            <a:ext cx="3643630" cy="3210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212801"/>
            <a:ext cx="293243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Time-wise</a:t>
            </a:r>
            <a:r>
              <a:rPr dirty="0" sz="2500" spc="-135"/>
              <a:t> </a:t>
            </a:r>
            <a:r>
              <a:rPr dirty="0" sz="2500" spc="-15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33780" y="941958"/>
            <a:ext cx="8150225" cy="3862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While </a:t>
            </a:r>
            <a:r>
              <a:rPr dirty="0" sz="1400" spc="-10">
                <a:latin typeface="Arial MT"/>
                <a:cs typeface="Arial MT"/>
              </a:rPr>
              <a:t>doing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time-wise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dataset,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answered </a:t>
            </a:r>
            <a:r>
              <a:rPr dirty="0" sz="1400">
                <a:latin typeface="Arial MT"/>
                <a:cs typeface="Arial MT"/>
              </a:rPr>
              <a:t>following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1135"/>
              </a:spcBef>
              <a:buAutoNum type="arabicParenBoth"/>
              <a:tabLst>
                <a:tab pos="354330" algn="l"/>
              </a:tabLst>
            </a:pP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5">
                <a:latin typeface="Arial MT"/>
                <a:cs typeface="Arial MT"/>
              </a:rPr>
              <a:t> are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busy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months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which </a:t>
            </a:r>
            <a:r>
              <a:rPr dirty="0" sz="1400" spc="-5">
                <a:latin typeface="Arial MT"/>
                <a:cs typeface="Arial MT"/>
              </a:rPr>
              <a:t>months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charges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higher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arenBoth"/>
            </a:pPr>
            <a:endParaRPr sz="1400">
              <a:latin typeface="Arial MT"/>
              <a:cs typeface="Arial MT"/>
            </a:endParaRPr>
          </a:p>
          <a:p>
            <a:pPr marL="4250055" marR="1038860" indent="-341630">
              <a:lnSpc>
                <a:spcPct val="104299"/>
              </a:lnSpc>
              <a:spcBef>
                <a:spcPts val="5"/>
              </a:spcBef>
              <a:buAutoNum type="arabicParenBoth"/>
              <a:tabLst>
                <a:tab pos="4250690" algn="l"/>
              </a:tabLst>
            </a:pP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numbers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changes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within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rabicParenBoth"/>
            </a:pPr>
            <a:endParaRPr sz="1400">
              <a:latin typeface="Arial MT"/>
              <a:cs typeface="Arial MT"/>
            </a:endParaRPr>
          </a:p>
          <a:p>
            <a:pPr marL="4250055" marR="682625" indent="-341630">
              <a:lnSpc>
                <a:spcPct val="104500"/>
              </a:lnSpc>
              <a:buAutoNum type="arabicParenBoth"/>
              <a:tabLst>
                <a:tab pos="4250690" algn="l"/>
              </a:tabLst>
            </a:pP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bookings varies along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year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different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types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 MT"/>
              <a:cs typeface="Arial MT"/>
            </a:endParaRPr>
          </a:p>
          <a:p>
            <a:pPr marL="3665220" marR="5080">
              <a:lnSpc>
                <a:spcPct val="115199"/>
              </a:lnSpc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From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month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July to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 the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number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increased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August,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got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number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guests.</a:t>
            </a:r>
            <a:endParaRPr sz="1200">
              <a:latin typeface="Calibri"/>
              <a:cs typeface="Calibri"/>
            </a:endParaRPr>
          </a:p>
          <a:p>
            <a:pPr marL="3665220" marR="47625">
              <a:lnSpc>
                <a:spcPct val="115100"/>
              </a:lnSpc>
              <a:spcBef>
                <a:spcPts val="405"/>
              </a:spcBef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revenue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aspect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looks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different,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receives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revenue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respect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to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May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was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rapid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in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Calibri"/>
                <a:cs typeface="Calibri"/>
              </a:rPr>
              <a:t>adr.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recorded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highest.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" y="2536823"/>
            <a:ext cx="4039798" cy="260221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575" y="585469"/>
            <a:ext cx="4581240" cy="22692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636" y="3137280"/>
            <a:ext cx="7760970" cy="45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graph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Arrival_Num has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small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peaks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regular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interval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days.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due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arrival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weekend.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Also,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avg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tends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to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go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up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month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ends.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Therefore,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charges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the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end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month.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300" y="700404"/>
            <a:ext cx="3421379" cy="2198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581990"/>
            <a:ext cx="141986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Agenda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89228" y="1304924"/>
            <a:ext cx="6076950" cy="35007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75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discuss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analysis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data </a:t>
            </a:r>
            <a:r>
              <a:rPr dirty="0" sz="1400" spc="-5">
                <a:latin typeface="Arial MT"/>
                <a:cs typeface="Arial MT"/>
              </a:rPr>
              <a:t>set </a:t>
            </a:r>
            <a:r>
              <a:rPr dirty="0" sz="1400" spc="-10">
                <a:latin typeface="Arial MT"/>
                <a:cs typeface="Arial MT"/>
              </a:rPr>
              <a:t>from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We’ll be doing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set</a:t>
            </a:r>
            <a:r>
              <a:rPr dirty="0" sz="1400" spc="-10">
                <a:latin typeface="Arial MT"/>
                <a:cs typeface="Arial MT"/>
              </a:rPr>
              <a:t> in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ways</a:t>
            </a:r>
            <a:r>
              <a:rPr dirty="0" sz="1400" spc="-5">
                <a:latin typeface="Arial MT"/>
                <a:cs typeface="Arial MT"/>
              </a:rPr>
              <a:t> 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Univariate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Distribution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Channel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 MT"/>
                <a:cs typeface="Arial MT"/>
              </a:rPr>
              <a:t>Booking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cancellation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latin typeface="Arial MT"/>
                <a:cs typeface="Arial MT"/>
              </a:rPr>
              <a:t>Timewise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1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doing</a:t>
            </a:r>
            <a:r>
              <a:rPr dirty="0" sz="1400" spc="-5">
                <a:latin typeface="Arial MT"/>
                <a:cs typeface="Arial MT"/>
              </a:rPr>
              <a:t> this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we’ll</a:t>
            </a:r>
            <a:r>
              <a:rPr dirty="0" sz="1400" spc="5">
                <a:latin typeface="Arial MT"/>
                <a:cs typeface="Arial MT"/>
              </a:rPr>
              <a:t> try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find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out </a:t>
            </a:r>
            <a:r>
              <a:rPr dirty="0" sz="1400" spc="5">
                <a:latin typeface="Arial MT"/>
                <a:cs typeface="Arial MT"/>
              </a:rPr>
              <a:t>key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factors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driving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009" y="252729"/>
            <a:ext cx="7580630" cy="35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5740" y="4125569"/>
            <a:ext cx="7233284" cy="645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415" marR="5080" indent="-6350">
              <a:lnSpc>
                <a:spcPct val="112599"/>
              </a:lnSpc>
              <a:spcBef>
                <a:spcPts val="110"/>
              </a:spcBef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Mostly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done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by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couples.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clear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graph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sudden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surge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arrival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num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couples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family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months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July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So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better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plans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be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planned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accordingly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that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time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these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types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customers.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932510"/>
            <a:ext cx="4024629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/>
              <a:t>Some</a:t>
            </a:r>
            <a:r>
              <a:rPr dirty="0" sz="2500" spc="-30"/>
              <a:t> </a:t>
            </a:r>
            <a:r>
              <a:rPr dirty="0" sz="2500" spc="-10"/>
              <a:t>important </a:t>
            </a:r>
            <a:r>
              <a:rPr dirty="0" sz="250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33780" y="1658874"/>
            <a:ext cx="5053330" cy="1680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Some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other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also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done,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1135"/>
              </a:spcBef>
              <a:buAutoNum type="arabicParenBoth"/>
              <a:tabLst>
                <a:tab pos="354330" algn="l"/>
              </a:tabLst>
            </a:pP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-5">
                <a:latin typeface="Arial MT"/>
                <a:cs typeface="Arial MT"/>
              </a:rPr>
              <a:t> 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different</a:t>
            </a:r>
            <a:r>
              <a:rPr dirty="0" sz="1400" spc="-5">
                <a:latin typeface="Arial MT"/>
                <a:cs typeface="Arial MT"/>
              </a:rPr>
              <a:t> reason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special </a:t>
            </a:r>
            <a:r>
              <a:rPr dirty="0" sz="1400" spc="-1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optimal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length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 better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deal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affected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total staying period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66" y="212801"/>
            <a:ext cx="442277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Reasons</a:t>
            </a:r>
            <a:r>
              <a:rPr dirty="0" sz="2500" spc="-25"/>
              <a:t> </a:t>
            </a:r>
            <a:r>
              <a:rPr dirty="0" sz="2500" spc="-5"/>
              <a:t>for</a:t>
            </a:r>
            <a:r>
              <a:rPr dirty="0" sz="2500" spc="-40"/>
              <a:t> </a:t>
            </a:r>
            <a:r>
              <a:rPr dirty="0" sz="2500"/>
              <a:t>special</a:t>
            </a:r>
            <a:r>
              <a:rPr dirty="0" sz="2500" spc="-45"/>
              <a:t> </a:t>
            </a:r>
            <a:r>
              <a:rPr dirty="0" sz="2500" spc="-15"/>
              <a:t>requests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9636" y="3830218"/>
            <a:ext cx="80905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50000"/>
              </a:lnSpc>
              <a:spcBef>
                <a:spcPts val="100"/>
              </a:spcBef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number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special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requests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almost 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same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kids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section.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adults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more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than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chances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that hotels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will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receive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special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requests.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399" y="645159"/>
            <a:ext cx="4516294" cy="3125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813" y="748664"/>
            <a:ext cx="3212387" cy="28881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2" y="212801"/>
            <a:ext cx="539877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Reasons</a:t>
            </a:r>
            <a:r>
              <a:rPr dirty="0" sz="2500" spc="-30"/>
              <a:t> </a:t>
            </a:r>
            <a:r>
              <a:rPr dirty="0" sz="2500" spc="-5"/>
              <a:t>for</a:t>
            </a:r>
            <a:r>
              <a:rPr dirty="0" sz="2500" spc="-40"/>
              <a:t> </a:t>
            </a:r>
            <a:r>
              <a:rPr dirty="0" sz="2500"/>
              <a:t>special</a:t>
            </a:r>
            <a:r>
              <a:rPr dirty="0" sz="2500" spc="-45"/>
              <a:t> </a:t>
            </a:r>
            <a:r>
              <a:rPr dirty="0" sz="2500" spc="-5"/>
              <a:t>requests(cont.)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817" y="648969"/>
            <a:ext cx="6403415" cy="32979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3276" y="4113377"/>
            <a:ext cx="6250940" cy="5810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Here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can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that all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market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segment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mostly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has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special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request.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There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one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segment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complementary,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having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than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average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number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special</a:t>
            </a:r>
            <a:r>
              <a:rPr dirty="0" sz="1200" spc="4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request.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883" y="395681"/>
            <a:ext cx="1578610" cy="8001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dirty="0" sz="2500" spc="-5" b="0">
                <a:latin typeface="Arial MT"/>
                <a:cs typeface="Arial MT"/>
              </a:rPr>
              <a:t>Cor</a:t>
            </a:r>
            <a:r>
              <a:rPr dirty="0" sz="2500" spc="5" b="0">
                <a:latin typeface="Arial MT"/>
                <a:cs typeface="Arial MT"/>
              </a:rPr>
              <a:t>r</a:t>
            </a:r>
            <a:r>
              <a:rPr dirty="0" sz="2500" spc="-5" b="0">
                <a:latin typeface="Arial MT"/>
                <a:cs typeface="Arial MT"/>
              </a:rPr>
              <a:t>elation  </a:t>
            </a:r>
            <a:r>
              <a:rPr dirty="0" sz="2500" spc="-5" b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8651" y="1631442"/>
            <a:ext cx="2265680" cy="2782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Total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stay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length and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lead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time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slightly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correlated.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This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may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means that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longer hotel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stays,</a:t>
            </a:r>
            <a:r>
              <a:rPr dirty="0" sz="1200" spc="-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people generally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plan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little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before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actual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arrival.</a:t>
            </a:r>
            <a:endParaRPr sz="1200">
              <a:latin typeface="Calibri"/>
              <a:cs typeface="Calibri"/>
            </a:endParaRPr>
          </a:p>
          <a:p>
            <a:pPr marL="299085" marR="72390" indent="-287020">
              <a:lnSpc>
                <a:spcPct val="1501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correlated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with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total_people,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which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makes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sense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as more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no.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 people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means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service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deliver,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therefore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40">
                <a:solidFill>
                  <a:srgbClr val="202020"/>
                </a:solidFill>
                <a:latin typeface="Calibri"/>
                <a:cs typeface="Calibri"/>
              </a:rPr>
              <a:t>adr.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167" y="800099"/>
            <a:ext cx="5799702" cy="41821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284" y="499694"/>
            <a:ext cx="629793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Optimal </a:t>
            </a:r>
            <a:r>
              <a:rPr dirty="0" sz="2500" spc="-10"/>
              <a:t>stay</a:t>
            </a:r>
            <a:r>
              <a:rPr dirty="0" sz="2500" spc="-75"/>
              <a:t> </a:t>
            </a:r>
            <a:r>
              <a:rPr dirty="0" sz="2500"/>
              <a:t>length</a:t>
            </a:r>
            <a:r>
              <a:rPr dirty="0" sz="2500" spc="-15"/>
              <a:t> </a:t>
            </a:r>
            <a:r>
              <a:rPr dirty="0" sz="2500"/>
              <a:t>for</a:t>
            </a:r>
            <a:r>
              <a:rPr dirty="0" sz="2500" spc="20"/>
              <a:t> </a:t>
            </a:r>
            <a:r>
              <a:rPr dirty="0" sz="2500"/>
              <a:t>better </a:t>
            </a:r>
            <a:r>
              <a:rPr dirty="0" sz="2500" spc="-5"/>
              <a:t>deals in</a:t>
            </a:r>
            <a:r>
              <a:rPr dirty="0" sz="2500" spc="15"/>
              <a:t> </a:t>
            </a:r>
            <a:r>
              <a:rPr dirty="0" sz="2500" spc="-10"/>
              <a:t>adr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35" y="1265657"/>
            <a:ext cx="6667934" cy="28290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3172" y="4427931"/>
            <a:ext cx="6874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shorter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stays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(average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daily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varies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greatly)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but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longer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stays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(&gt; 15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days)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is 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comparatively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very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less.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Therefore,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customers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get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better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deal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for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longer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stays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more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15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days.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32" y="209753"/>
            <a:ext cx="19621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19708" y="728599"/>
            <a:ext cx="7723505" cy="390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Around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60%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40%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hotel,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therefore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is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busier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Resort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Also,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 overall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slightly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6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Mostly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stay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less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5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days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longer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stays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preferred.</a:t>
            </a:r>
            <a:endParaRPr sz="1200">
              <a:latin typeface="Calibri"/>
              <a:cs typeface="Calibri"/>
            </a:endParaRPr>
          </a:p>
          <a:p>
            <a:pPr marL="317500" marR="268605" indent="-304800">
              <a:lnSpc>
                <a:spcPct val="114999"/>
              </a:lnSpc>
              <a:spcBef>
                <a:spcPts val="5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Both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have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significantly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rates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very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few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less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3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%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return for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another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booking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City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hotel.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5%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return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stay</a:t>
            </a:r>
            <a:r>
              <a:rPr dirty="0" sz="1200" spc="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Resort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hotel.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6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came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dirty="0" sz="1200" spc="3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European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countries,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no.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coming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from Portugal.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use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different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making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preferred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way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TA/TO.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higher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deals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come via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GDS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channel,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should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their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popularity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this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channel.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Almost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30%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via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30">
                <a:solidFill>
                  <a:srgbClr val="202020"/>
                </a:solidFill>
                <a:latin typeface="Calibri"/>
                <a:cs typeface="Calibri"/>
              </a:rPr>
              <a:t>TA/TO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are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cancelled.</a:t>
            </a:r>
            <a:endParaRPr sz="1200">
              <a:latin typeface="Calibri"/>
              <a:cs typeface="Calibri"/>
            </a:endParaRPr>
          </a:p>
          <a:p>
            <a:pPr marL="317500" marR="92075" indent="-304800">
              <a:lnSpc>
                <a:spcPct val="114999"/>
              </a:lnSpc>
              <a:spcBef>
                <a:spcPts val="2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getting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same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reserved,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longer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lead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time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waiting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time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do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affect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cancellation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bookings.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Although </a:t>
            </a:r>
            <a:r>
              <a:rPr dirty="0" sz="1200" spc="-26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different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allotment do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lowers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75">
                <a:solidFill>
                  <a:srgbClr val="202020"/>
                </a:solidFill>
                <a:latin typeface="Calibri"/>
                <a:cs typeface="Calibri"/>
              </a:rPr>
              <a:t>adr.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July-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August are 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busier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profitable months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both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6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Within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month,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adr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gradually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increases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month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ends,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small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sudden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rise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weekends.</a:t>
            </a:r>
            <a:endParaRPr sz="1200">
              <a:latin typeface="Calibri"/>
              <a:cs typeface="Calibri"/>
            </a:endParaRPr>
          </a:p>
          <a:p>
            <a:pPr marL="317500" marR="88265" indent="-304800">
              <a:lnSpc>
                <a:spcPct val="115199"/>
              </a:lnSpc>
              <a:spcBef>
                <a:spcPts val="4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Couples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common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guests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hotels;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hence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hotels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plan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services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according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couples</a:t>
            </a:r>
            <a:r>
              <a:rPr dirty="0" sz="1200" spc="3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needs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increase </a:t>
            </a:r>
            <a:r>
              <a:rPr dirty="0" sz="1200" spc="-254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revenue.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6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More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number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people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guests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results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more</a:t>
            </a:r>
            <a:r>
              <a:rPr dirty="0" sz="12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number</a:t>
            </a:r>
            <a:r>
              <a:rPr dirty="0" sz="1200" spc="-2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special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requests.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Bookings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made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via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complementary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market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segment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 and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adults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have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average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high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no.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special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request.</a:t>
            </a:r>
            <a:endParaRPr sz="12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customers,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generally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longer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stays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(more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than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15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days)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202020"/>
                </a:solidFill>
                <a:latin typeface="Calibri"/>
                <a:cs typeface="Calibri"/>
              </a:rPr>
              <a:t>result</a:t>
            </a:r>
            <a:r>
              <a:rPr dirty="0" sz="12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better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deals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terms</a:t>
            </a:r>
            <a:r>
              <a:rPr dirty="0" sz="12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dirty="0" sz="12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202020"/>
                </a:solidFill>
                <a:latin typeface="Calibri"/>
                <a:cs typeface="Calibri"/>
              </a:rPr>
              <a:t>low</a:t>
            </a:r>
            <a:r>
              <a:rPr dirty="0" sz="12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200" spc="-45">
                <a:solidFill>
                  <a:srgbClr val="202020"/>
                </a:solidFill>
                <a:latin typeface="Calibri"/>
                <a:cs typeface="Calibri"/>
              </a:rPr>
              <a:t>adr.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Thank</a:t>
            </a:r>
            <a:r>
              <a:rPr dirty="0" spc="-190"/>
              <a:t> </a:t>
            </a:r>
            <a:r>
              <a:rPr dirty="0" spc="-13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32" y="209753"/>
            <a:ext cx="251333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0"/>
              <a:t>Data</a:t>
            </a:r>
            <a:r>
              <a:rPr dirty="0" sz="2800" spc="-90"/>
              <a:t> </a:t>
            </a:r>
            <a:r>
              <a:rPr dirty="0" sz="2800" spc="5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99668" y="762126"/>
            <a:ext cx="7765415" cy="31413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dirty="0" sz="1400" spc="1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dirty="0" sz="1400" spc="1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dirty="0" sz="1400" spc="1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dirty="0" sz="1400" spc="2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 of</a:t>
            </a:r>
            <a:r>
              <a:rPr dirty="0" sz="1400" spc="2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dirty="0" sz="1400" spc="2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for 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dirty="0" sz="1400" spc="2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5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dirty="0" sz="1400" spc="-5">
                <a:solidFill>
                  <a:srgbClr val="124F5C"/>
                </a:solidFill>
                <a:latin typeface="Arial MT"/>
                <a:cs typeface="Arial MT"/>
              </a:rPr>
              <a:t> them</a:t>
            </a:r>
            <a:r>
              <a:rPr dirty="0" sz="1400" spc="2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dirty="0" sz="1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category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dirty="0" sz="14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8415" marR="5080" indent="-6350">
              <a:lnSpc>
                <a:spcPct val="101600"/>
              </a:lnSpc>
              <a:spcBef>
                <a:spcPts val="1100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: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value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column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cancellation type.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If the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was cancelled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not. </a:t>
            </a:r>
            <a:r>
              <a:rPr dirty="0" sz="1400" spc="-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where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indicates not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dirty="0" sz="1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 time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dirty="0" sz="1200" spc="-5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 MT"/>
              <a:cs typeface="Arial MT"/>
            </a:endParaRPr>
          </a:p>
          <a:p>
            <a:pPr marL="18415" indent="-6350">
              <a:lnSpc>
                <a:spcPct val="100000"/>
              </a:lnSpc>
            </a:pPr>
            <a:r>
              <a:rPr dirty="0" sz="1500" spc="-1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400" spc="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30655" indent="5715">
              <a:lnSpc>
                <a:spcPct val="181600"/>
              </a:lnSpc>
              <a:spcBef>
                <a:spcPts val="75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stayed_in_weekday_nights: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number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nights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stay per reservation. </a:t>
            </a:r>
            <a:r>
              <a:rPr dirty="0" sz="1400" spc="-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dirty="0" sz="1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dirty="0" sz="14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1320"/>
              </a:spcBef>
            </a:pPr>
            <a:r>
              <a:rPr dirty="0" sz="1400" spc="-1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dirty="0" sz="1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dirty="0" sz="1400" spc="-10">
                <a:solidFill>
                  <a:srgbClr val="585858"/>
                </a:solidFill>
                <a:latin typeface="Arial MT"/>
                <a:cs typeface="Arial MT"/>
              </a:rPr>
              <a:t> of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060" y="206705"/>
            <a:ext cx="400748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0"/>
              <a:t>Data</a:t>
            </a:r>
            <a:r>
              <a:rPr dirty="0" sz="2800" spc="-50"/>
              <a:t> </a:t>
            </a:r>
            <a:r>
              <a:rPr dirty="0" sz="2800" spc="5"/>
              <a:t>Summary</a:t>
            </a:r>
            <a:r>
              <a:rPr dirty="0" sz="2800" spc="-120"/>
              <a:t> </a:t>
            </a:r>
            <a:r>
              <a:rPr dirty="0" sz="2800" b="0">
                <a:latin typeface="Arial MT"/>
                <a:cs typeface="Arial MT"/>
              </a:rPr>
              <a:t>(contd...)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0" y="690194"/>
            <a:ext cx="8185150" cy="291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5080" indent="-9525">
              <a:lnSpc>
                <a:spcPct val="118700"/>
              </a:lnSpc>
              <a:spcBef>
                <a:spcPts val="100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market_segment: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This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column show 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how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reservation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made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what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is the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purpose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dirty="0" sz="1600" spc="-4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 corporate</a:t>
            </a:r>
            <a:r>
              <a:rPr dirty="0" sz="16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dirty="0" sz="16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dirty="0" sz="16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5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dirty="0" sz="1600" spc="-10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dirty="0" sz="16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21590" marR="3184525" indent="-9525">
              <a:lnSpc>
                <a:spcPct val="118900"/>
              </a:lnSpc>
              <a:spcBef>
                <a:spcPts val="1100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distribution_channel: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The medium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through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dirty="0" sz="1600" spc="-4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21590" marR="385445" indent="-9525">
              <a:lnSpc>
                <a:spcPct val="147600"/>
              </a:lnSpc>
              <a:spcBef>
                <a:spcPts val="55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dirty="0" sz="16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dirty="0" sz="1600" spc="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dirty="0" sz="16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not.Values[0,1]--&gt;0 </a:t>
            </a:r>
            <a:r>
              <a:rPr dirty="0" sz="1600" spc="-4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dirty="0" sz="16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yes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600" spc="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repeated</a:t>
            </a:r>
            <a:r>
              <a:rPr dirty="0" sz="16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r>
              <a:rPr dirty="0" sz="1600" spc="7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days_in_waiting_list: </a:t>
            </a:r>
            <a:r>
              <a:rPr dirty="0" sz="16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6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dirty="0" sz="16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dirty="0" sz="1600" spc="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spc="-5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dirty="0" sz="1600" spc="-30">
                <a:solidFill>
                  <a:srgbClr val="585858"/>
                </a:solidFill>
                <a:latin typeface="Arial MT"/>
                <a:cs typeface="Arial MT"/>
              </a:rPr>
              <a:t> Type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customers (</a:t>
            </a:r>
            <a:r>
              <a:rPr dirty="0" sz="16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dirty="0" sz="16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dirty="0" sz="1600" spc="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146" y="209753"/>
            <a:ext cx="251333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0"/>
              <a:t>Data</a:t>
            </a:r>
            <a:r>
              <a:rPr dirty="0" sz="2800" spc="-90"/>
              <a:t> </a:t>
            </a:r>
            <a:r>
              <a:rPr dirty="0" sz="2800" spc="5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535" y="692149"/>
            <a:ext cx="682752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116" y="212801"/>
            <a:ext cx="293751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Univariate</a:t>
            </a:r>
            <a:r>
              <a:rPr dirty="0" sz="2500" spc="-120"/>
              <a:t> </a:t>
            </a:r>
            <a:r>
              <a:rPr dirty="0" sz="2500" spc="-1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33780" y="920623"/>
            <a:ext cx="76663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While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univariate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 given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 dataset,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answered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80" y="1417700"/>
            <a:ext cx="3338195" cy="1219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Arial MT"/>
                <a:cs typeface="Arial MT"/>
              </a:rPr>
              <a:t>(1)</a:t>
            </a:r>
            <a:r>
              <a:rPr dirty="0" sz="1400" spc="6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0">
                <a:latin typeface="Arial MT"/>
                <a:cs typeface="Arial MT"/>
              </a:rPr>
              <a:t> agent </a:t>
            </a:r>
            <a:r>
              <a:rPr dirty="0" sz="1400" spc="-5">
                <a:latin typeface="Arial MT"/>
                <a:cs typeface="Arial MT"/>
              </a:rPr>
              <a:t>made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 </a:t>
            </a:r>
            <a:r>
              <a:rPr dirty="0" sz="1400" spc="-5">
                <a:latin typeface="Arial MT"/>
                <a:cs typeface="Arial MT"/>
              </a:rPr>
              <a:t>bookings?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10">
                <a:latin typeface="Arial MT"/>
                <a:cs typeface="Arial MT"/>
              </a:rPr>
              <a:t>(2)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-10">
                <a:latin typeface="Arial MT"/>
                <a:cs typeface="Arial MT"/>
              </a:rPr>
              <a:t>(3)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spc="-10">
                <a:latin typeface="Arial MT"/>
                <a:cs typeface="Arial MT"/>
              </a:rPr>
              <a:t>(4)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156" y="1657654"/>
            <a:ext cx="5883910" cy="97980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Which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type</a:t>
            </a:r>
            <a:r>
              <a:rPr dirty="0" sz="14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dirty="0" sz="1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most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02020"/>
                </a:solidFill>
                <a:latin typeface="Calibri"/>
                <a:cs typeface="Calibri"/>
              </a:rPr>
              <a:t>demand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5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 which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room</a:t>
            </a:r>
            <a:r>
              <a:rPr dirty="0" sz="1400" spc="1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type</a:t>
            </a:r>
            <a:r>
              <a:rPr dirty="0" sz="140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generates</a:t>
            </a:r>
            <a:r>
              <a:rPr dirty="0" sz="1400" spc="2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202020"/>
                </a:solidFill>
                <a:latin typeface="Calibri"/>
                <a:cs typeface="Calibri"/>
              </a:rPr>
              <a:t>highest</a:t>
            </a:r>
            <a:r>
              <a:rPr dirty="0" sz="1400" spc="15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02020"/>
                </a:solidFill>
                <a:latin typeface="Calibri"/>
                <a:cs typeface="Calibri"/>
              </a:rPr>
              <a:t>adr?</a:t>
            </a:r>
            <a:endParaRPr sz="1400">
              <a:latin typeface="Calibri"/>
              <a:cs typeface="Calibri"/>
            </a:endParaRPr>
          </a:p>
          <a:p>
            <a:pPr marL="12700" marR="1490345">
              <a:lnSpc>
                <a:spcPts val="2570"/>
              </a:lnSpc>
            </a:pPr>
            <a:r>
              <a:rPr dirty="0" sz="1400" spc="-15">
                <a:latin typeface="Arial MT"/>
                <a:cs typeface="Arial MT"/>
              </a:rPr>
              <a:t>From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country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coming?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</a:t>
            </a:r>
            <a:r>
              <a:rPr dirty="0" sz="1400" spc="-10">
                <a:latin typeface="Arial MT"/>
                <a:cs typeface="Arial MT"/>
              </a:rPr>
              <a:t>the </a:t>
            </a:r>
            <a:r>
              <a:rPr dirty="0" sz="1400" spc="-5">
                <a:latin typeface="Arial MT"/>
                <a:cs typeface="Arial MT"/>
              </a:rPr>
              <a:t>most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preferred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meal </a:t>
            </a:r>
            <a:r>
              <a:rPr dirty="0" sz="1400" spc="15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customers?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0034" y="2806063"/>
            <a:ext cx="2730156" cy="22036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78" y="166809"/>
            <a:ext cx="7989329" cy="25230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0628" y="2985261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40" y="2957829"/>
            <a:ext cx="3164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Arial MT"/>
                <a:cs typeface="Arial MT"/>
              </a:rPr>
              <a:t>T</a:t>
            </a:r>
            <a:r>
              <a:rPr dirty="0" sz="1200" spc="-5">
                <a:latin typeface="Arial MT"/>
                <a:cs typeface="Arial MT"/>
              </a:rPr>
              <a:t>yp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8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r</a:t>
            </a:r>
            <a:r>
              <a:rPr dirty="0" sz="1200" spc="-5">
                <a:latin typeface="Arial MT"/>
                <a:cs typeface="Arial MT"/>
              </a:rPr>
              <a:t>oo</a:t>
            </a:r>
            <a:r>
              <a:rPr dirty="0" sz="1200">
                <a:latin typeface="Arial MT"/>
                <a:cs typeface="Arial MT"/>
              </a:rPr>
              <a:t>m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15">
                <a:latin typeface="Arial MT"/>
                <a:cs typeface="Arial MT"/>
              </a:rPr>
              <a:t>i</a:t>
            </a:r>
            <a:r>
              <a:rPr dirty="0" sz="1200">
                <a:latin typeface="Arial MT"/>
                <a:cs typeface="Arial MT"/>
              </a:rPr>
              <a:t>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40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o</a:t>
            </a:r>
            <a:r>
              <a:rPr dirty="0" sz="1200">
                <a:latin typeface="Arial MT"/>
                <a:cs typeface="Arial MT"/>
              </a:rPr>
              <a:t>st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</a:t>
            </a:r>
            <a:r>
              <a:rPr dirty="0" sz="1200" spc="20">
                <a:latin typeface="Arial MT"/>
                <a:cs typeface="Arial MT"/>
              </a:rPr>
              <a:t>e</a:t>
            </a:r>
            <a:r>
              <a:rPr dirty="0" sz="1200" spc="-40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anded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</a:t>
            </a:r>
            <a:r>
              <a:rPr dirty="0" sz="1200">
                <a:latin typeface="Arial MT"/>
                <a:cs typeface="Arial MT"/>
              </a:rPr>
              <a:t>y </a:t>
            </a:r>
            <a:r>
              <a:rPr dirty="0" sz="1200" spc="-5">
                <a:latin typeface="Arial MT"/>
                <a:cs typeface="Arial MT"/>
              </a:rPr>
              <a:t>c</a:t>
            </a:r>
            <a:r>
              <a:rPr dirty="0" sz="1200">
                <a:latin typeface="Arial MT"/>
                <a:cs typeface="Arial MT"/>
              </a:rPr>
              <a:t>u</a:t>
            </a:r>
            <a:r>
              <a:rPr dirty="0" sz="1200">
                <a:latin typeface="Arial MT"/>
                <a:cs typeface="Arial MT"/>
              </a:rPr>
              <a:t>st</a:t>
            </a:r>
            <a:r>
              <a:rPr dirty="0" sz="1200" spc="5">
                <a:latin typeface="Arial MT"/>
                <a:cs typeface="Arial MT"/>
              </a:rPr>
              <a:t>o</a:t>
            </a:r>
            <a:r>
              <a:rPr dirty="0" sz="1200" spc="-40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 spc="5">
                <a:latin typeface="Arial MT"/>
                <a:cs typeface="Arial MT"/>
              </a:rPr>
              <a:t>r</a:t>
            </a:r>
            <a:r>
              <a:rPr dirty="0" sz="1200">
                <a:latin typeface="Arial MT"/>
                <a:cs typeface="Arial MT"/>
              </a:rPr>
              <a:t>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28" y="3534282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140" y="3415131"/>
            <a:ext cx="32746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Room types C, G </a:t>
            </a:r>
            <a:r>
              <a:rPr dirty="0" sz="1200" spc="-5">
                <a:latin typeface="Arial MT"/>
                <a:cs typeface="Arial MT"/>
              </a:rPr>
              <a:t>and H </a:t>
            </a:r>
            <a:r>
              <a:rPr dirty="0" sz="1200">
                <a:latin typeface="Arial MT"/>
                <a:cs typeface="Arial MT"/>
              </a:rPr>
              <a:t>are </a:t>
            </a:r>
            <a:r>
              <a:rPr dirty="0" sz="1200" spc="-10">
                <a:latin typeface="Arial MT"/>
                <a:cs typeface="Arial MT"/>
              </a:rPr>
              <a:t>some </a:t>
            </a:r>
            <a:r>
              <a:rPr dirty="0" sz="1200">
                <a:latin typeface="Arial MT"/>
                <a:cs typeface="Arial MT"/>
              </a:rPr>
              <a:t>of the </a:t>
            </a:r>
            <a:r>
              <a:rPr dirty="0" sz="1200" spc="-10">
                <a:latin typeface="Arial MT"/>
                <a:cs typeface="Arial MT"/>
              </a:rPr>
              <a:t>highest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adr(average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daily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rate)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generating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rooms.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628" y="4357827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140" y="4330394"/>
            <a:ext cx="3188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Agent with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id</a:t>
            </a:r>
            <a:r>
              <a:rPr dirty="0" sz="1200">
                <a:latin typeface="Arial MT"/>
                <a:cs typeface="Arial MT"/>
              </a:rPr>
              <a:t> no.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9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made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most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 the</a:t>
            </a:r>
            <a:r>
              <a:rPr dirty="0" sz="1200" spc="-5">
                <a:latin typeface="Arial MT"/>
                <a:cs typeface="Arial MT"/>
              </a:rPr>
              <a:t> bookings.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129" y="2641014"/>
            <a:ext cx="2639395" cy="24141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7810" y="312454"/>
            <a:ext cx="8836660" cy="2508885"/>
            <a:chOff x="307810" y="312454"/>
            <a:chExt cx="8836660" cy="25088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10" y="312454"/>
              <a:ext cx="5141616" cy="20671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9720" y="443864"/>
              <a:ext cx="3764279" cy="23774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6724" y="3134613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36" y="3015360"/>
            <a:ext cx="4157979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Most </a:t>
            </a:r>
            <a:r>
              <a:rPr dirty="0" sz="1200">
                <a:latin typeface="Arial MT"/>
                <a:cs typeface="Arial MT"/>
              </a:rPr>
              <a:t>of the </a:t>
            </a:r>
            <a:r>
              <a:rPr dirty="0" sz="1200" spc="-5">
                <a:latin typeface="Arial MT"/>
                <a:cs typeface="Arial MT"/>
              </a:rPr>
              <a:t>customers </a:t>
            </a:r>
            <a:r>
              <a:rPr dirty="0" sz="1200">
                <a:latin typeface="Arial MT"/>
                <a:cs typeface="Arial MT"/>
              </a:rPr>
              <a:t>from </a:t>
            </a:r>
            <a:r>
              <a:rPr dirty="0" sz="1200" spc="-5">
                <a:latin typeface="Arial MT"/>
                <a:cs typeface="Arial MT"/>
              </a:rPr>
              <a:t>European countries </a:t>
            </a:r>
            <a:r>
              <a:rPr dirty="0" sz="1200">
                <a:latin typeface="Arial MT"/>
                <a:cs typeface="Arial MT"/>
              </a:rPr>
              <a:t>like </a:t>
            </a:r>
            <a:r>
              <a:rPr dirty="0" sz="1200" spc="-5">
                <a:latin typeface="Arial MT"/>
                <a:cs typeface="Arial MT"/>
              </a:rPr>
              <a:t>Portugal,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Great</a:t>
            </a:r>
            <a:r>
              <a:rPr dirty="0" sz="1200" spc="-5">
                <a:latin typeface="Arial MT"/>
                <a:cs typeface="Arial MT"/>
              </a:rPr>
              <a:t> Britain,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France,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and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Spain.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724" y="3958234"/>
            <a:ext cx="79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236" y="3930802"/>
            <a:ext cx="354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Most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preferred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meal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type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is </a:t>
            </a:r>
            <a:r>
              <a:rPr dirty="0" sz="1200" spc="-5">
                <a:latin typeface="Arial MT"/>
                <a:cs typeface="Arial MT"/>
              </a:rPr>
              <a:t>BB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(Bed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breakfast).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156" y="398729"/>
            <a:ext cx="297370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/>
              <a:t>Hotel</a:t>
            </a:r>
            <a:r>
              <a:rPr dirty="0" sz="2500" spc="-90"/>
              <a:t> </a:t>
            </a:r>
            <a:r>
              <a:rPr dirty="0" sz="2500" spc="10"/>
              <a:t>wise</a:t>
            </a:r>
            <a:r>
              <a:rPr dirty="0" sz="2500" spc="-110"/>
              <a:t> </a:t>
            </a:r>
            <a:r>
              <a:rPr dirty="0" sz="2500" spc="-1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33780" y="887094"/>
            <a:ext cx="7648575" cy="3415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Arial MT"/>
                <a:cs typeface="Arial MT"/>
              </a:rPr>
              <a:t>While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hotel-wise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analysis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given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 dataset,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answered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following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1160"/>
              </a:spcBef>
              <a:buAutoNum type="arabicParenBoth"/>
              <a:tabLst>
                <a:tab pos="354330" algn="l"/>
              </a:tabLst>
            </a:pPr>
            <a:r>
              <a:rPr dirty="0" sz="1400" spc="-10">
                <a:latin typeface="Arial MT"/>
                <a:cs typeface="Arial MT"/>
              </a:rPr>
              <a:t>Percentage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of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 </a:t>
            </a:r>
            <a:r>
              <a:rPr dirty="0" sz="1400" spc="-5">
                <a:latin typeface="Arial MT"/>
                <a:cs typeface="Arial MT"/>
              </a:rPr>
              <a:t>makes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 </a:t>
            </a:r>
            <a:r>
              <a:rPr dirty="0" sz="1400" spc="-5">
                <a:latin typeface="Arial MT"/>
                <a:cs typeface="Arial MT"/>
              </a:rPr>
              <a:t>has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higher </a:t>
            </a:r>
            <a:r>
              <a:rPr dirty="0" sz="1400">
                <a:latin typeface="Arial MT"/>
                <a:cs typeface="Arial MT"/>
              </a:rPr>
              <a:t>lead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is most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preferred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stay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length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15">
                <a:latin typeface="Arial MT"/>
                <a:cs typeface="Arial MT"/>
              </a:rPr>
              <a:t>For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which </a:t>
            </a:r>
            <a:r>
              <a:rPr dirty="0" sz="1400" spc="-5">
                <a:latin typeface="Arial MT"/>
                <a:cs typeface="Arial MT"/>
              </a:rPr>
              <a:t>hotel,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does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people have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wait </a:t>
            </a:r>
            <a:r>
              <a:rPr dirty="0" sz="1400" spc="-5">
                <a:latin typeface="Arial MT"/>
                <a:cs typeface="Arial MT"/>
              </a:rPr>
              <a:t>longer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get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Which </a:t>
            </a:r>
            <a:r>
              <a:rPr dirty="0" sz="1400" spc="-10">
                <a:latin typeface="Arial MT"/>
                <a:cs typeface="Arial MT"/>
              </a:rPr>
              <a:t>hotel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higher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booking cancellations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arenBoth"/>
            </a:pPr>
            <a:endParaRPr sz="1500">
              <a:latin typeface="Arial MT"/>
              <a:cs typeface="Arial MT"/>
            </a:endParaRPr>
          </a:p>
          <a:p>
            <a:pPr marL="353695" indent="-341630">
              <a:lnSpc>
                <a:spcPct val="100000"/>
              </a:lnSpc>
              <a:buAutoNum type="arabicParenBoth"/>
              <a:tabLst>
                <a:tab pos="354330" algn="l"/>
              </a:tabLst>
            </a:pPr>
            <a:r>
              <a:rPr dirty="0" sz="1400" spc="-5">
                <a:latin typeface="Arial MT"/>
                <a:cs typeface="Arial MT"/>
              </a:rPr>
              <a:t>Which</a:t>
            </a:r>
            <a:r>
              <a:rPr dirty="0" sz="1400" spc="-10">
                <a:latin typeface="Arial MT"/>
                <a:cs typeface="Arial MT"/>
              </a:rPr>
              <a:t> hotel</a:t>
            </a:r>
            <a:r>
              <a:rPr dirty="0" sz="1400" spc="-5">
                <a:latin typeface="Arial MT"/>
                <a:cs typeface="Arial MT"/>
              </a:rPr>
              <a:t> have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higher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how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much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returning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 Bassi</dc:creator>
  <dc:title>Capstone Project Hotel Booking Analysis  Neeraj Bassi Naman Thapliyal</dc:title>
  <dcterms:created xsi:type="dcterms:W3CDTF">2023-07-16T20:35:35Z</dcterms:created>
  <dcterms:modified xsi:type="dcterms:W3CDTF">2023-07-16T20:35:35Z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2023-07-16T00:00:00Z</vt:filetime>
  </property>
</Properties>
</file>