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3" r:id="rId5"/>
    <p:sldId id="260" r:id="rId6"/>
    <p:sldId id="259"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89110-FD8E-45FF-A279-9784B6188A3F}" v="4" dt="2025-02-22T05:26:49.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90" d="100"/>
          <a:sy n="90" d="100"/>
        </p:scale>
        <p:origin x="2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MALAKIYA" userId="7ce764da3fdbb3c7" providerId="LiveId" clId="{41B89110-FD8E-45FF-A279-9784B6188A3F}"/>
    <pc:docChg chg="undo custSel addSld delSld modSld">
      <pc:chgData name="MAYANK MALAKIYA" userId="7ce764da3fdbb3c7" providerId="LiveId" clId="{41B89110-FD8E-45FF-A279-9784B6188A3F}" dt="2025-02-22T05:42:02.844" v="304" actId="1076"/>
      <pc:docMkLst>
        <pc:docMk/>
      </pc:docMkLst>
      <pc:sldChg chg="modSp mod">
        <pc:chgData name="MAYANK MALAKIYA" userId="7ce764da3fdbb3c7" providerId="LiveId" clId="{41B89110-FD8E-45FF-A279-9784B6188A3F}" dt="2025-02-22T05:42:02.844" v="304" actId="1076"/>
        <pc:sldMkLst>
          <pc:docMk/>
          <pc:sldMk cId="4016706312" sldId="256"/>
        </pc:sldMkLst>
        <pc:picChg chg="mod">
          <ac:chgData name="MAYANK MALAKIYA" userId="7ce764da3fdbb3c7" providerId="LiveId" clId="{41B89110-FD8E-45FF-A279-9784B6188A3F}" dt="2025-02-22T05:42:02.844" v="304" actId="1076"/>
          <ac:picMkLst>
            <pc:docMk/>
            <pc:sldMk cId="4016706312" sldId="256"/>
            <ac:picMk id="6" creationId="{B96F3A1F-5A6E-F9A1-643F-801DF232EDC7}"/>
          </ac:picMkLst>
        </pc:picChg>
      </pc:sldChg>
      <pc:sldChg chg="modSp mod">
        <pc:chgData name="MAYANK MALAKIYA" userId="7ce764da3fdbb3c7" providerId="LiveId" clId="{41B89110-FD8E-45FF-A279-9784B6188A3F}" dt="2025-02-22T05:38:02.064" v="303" actId="1076"/>
        <pc:sldMkLst>
          <pc:docMk/>
          <pc:sldMk cId="566378538" sldId="258"/>
        </pc:sldMkLst>
        <pc:spChg chg="mod">
          <ac:chgData name="MAYANK MALAKIYA" userId="7ce764da3fdbb3c7" providerId="LiveId" clId="{41B89110-FD8E-45FF-A279-9784B6188A3F}" dt="2025-02-22T05:38:02.064" v="303" actId="1076"/>
          <ac:spMkLst>
            <pc:docMk/>
            <pc:sldMk cId="566378538" sldId="258"/>
            <ac:spMk id="3" creationId="{EA251FAF-C317-EBB5-46AE-40BDF1D04E07}"/>
          </ac:spMkLst>
        </pc:spChg>
      </pc:sldChg>
      <pc:sldChg chg="delSp modSp mod modClrScheme chgLayout">
        <pc:chgData name="MAYANK MALAKIYA" userId="7ce764da3fdbb3c7" providerId="LiveId" clId="{41B89110-FD8E-45FF-A279-9784B6188A3F}" dt="2025-02-22T05:13:35.841" v="21" actId="1076"/>
        <pc:sldMkLst>
          <pc:docMk/>
          <pc:sldMk cId="1275742555" sldId="259"/>
        </pc:sldMkLst>
        <pc:spChg chg="del">
          <ac:chgData name="MAYANK MALAKIYA" userId="7ce764da3fdbb3c7" providerId="LiveId" clId="{41B89110-FD8E-45FF-A279-9784B6188A3F}" dt="2025-02-22T05:13:15.070" v="17" actId="700"/>
          <ac:spMkLst>
            <pc:docMk/>
            <pc:sldMk cId="1275742555" sldId="259"/>
            <ac:spMk id="2" creationId="{0D6C8463-9D15-81C3-BF9F-7987E00D4DC1}"/>
          </ac:spMkLst>
        </pc:spChg>
        <pc:spChg chg="mod ord">
          <ac:chgData name="MAYANK MALAKIYA" userId="7ce764da3fdbb3c7" providerId="LiveId" clId="{41B89110-FD8E-45FF-A279-9784B6188A3F}" dt="2025-02-22T05:13:23.472" v="19" actId="1076"/>
          <ac:spMkLst>
            <pc:docMk/>
            <pc:sldMk cId="1275742555" sldId="259"/>
            <ac:spMk id="3" creationId="{078D7F3B-9141-0704-FC38-1E936E0AA48D}"/>
          </ac:spMkLst>
        </pc:spChg>
        <pc:spChg chg="mod">
          <ac:chgData name="MAYANK MALAKIYA" userId="7ce764da3fdbb3c7" providerId="LiveId" clId="{41B89110-FD8E-45FF-A279-9784B6188A3F}" dt="2025-02-22T05:13:35.841" v="21" actId="1076"/>
          <ac:spMkLst>
            <pc:docMk/>
            <pc:sldMk cId="1275742555" sldId="259"/>
            <ac:spMk id="5" creationId="{3A14ABB9-2BA0-61B4-EF12-5BE30455ACC0}"/>
          </ac:spMkLst>
        </pc:spChg>
        <pc:picChg chg="mod">
          <ac:chgData name="MAYANK MALAKIYA" userId="7ce764da3fdbb3c7" providerId="LiveId" clId="{41B89110-FD8E-45FF-A279-9784B6188A3F}" dt="2025-02-22T05:13:19.839" v="18" actId="1076"/>
          <ac:picMkLst>
            <pc:docMk/>
            <pc:sldMk cId="1275742555" sldId="259"/>
            <ac:picMk id="4" creationId="{1D9AAE63-279C-97E9-A247-DFF07E404808}"/>
          </ac:picMkLst>
        </pc:picChg>
        <pc:picChg chg="mod">
          <ac:chgData name="MAYANK MALAKIYA" userId="7ce764da3fdbb3c7" providerId="LiveId" clId="{41B89110-FD8E-45FF-A279-9784B6188A3F}" dt="2025-02-22T05:13:28.531" v="20" actId="1076"/>
          <ac:picMkLst>
            <pc:docMk/>
            <pc:sldMk cId="1275742555" sldId="259"/>
            <ac:picMk id="6" creationId="{22BA0D80-D5CA-CED5-3B4E-47FE122C2FB3}"/>
          </ac:picMkLst>
        </pc:picChg>
      </pc:sldChg>
      <pc:sldChg chg="addSp delSp modSp mod modClrScheme chgLayout">
        <pc:chgData name="MAYANK MALAKIYA" userId="7ce764da3fdbb3c7" providerId="LiveId" clId="{41B89110-FD8E-45FF-A279-9784B6188A3F}" dt="2025-02-22T05:09:27.146" v="16" actId="1076"/>
        <pc:sldMkLst>
          <pc:docMk/>
          <pc:sldMk cId="539732263" sldId="263"/>
        </pc:sldMkLst>
        <pc:spChg chg="del mod">
          <ac:chgData name="MAYANK MALAKIYA" userId="7ce764da3fdbb3c7" providerId="LiveId" clId="{41B89110-FD8E-45FF-A279-9784B6188A3F}" dt="2025-02-22T05:08:52.855" v="9" actId="700"/>
          <ac:spMkLst>
            <pc:docMk/>
            <pc:sldMk cId="539732263" sldId="263"/>
            <ac:spMk id="2" creationId="{B19E183C-3B55-DA0C-1F02-1BF00114A655}"/>
          </ac:spMkLst>
        </pc:spChg>
        <pc:spChg chg="mod ord">
          <ac:chgData name="MAYANK MALAKIYA" userId="7ce764da3fdbb3c7" providerId="LiveId" clId="{41B89110-FD8E-45FF-A279-9784B6188A3F}" dt="2025-02-22T05:09:02.859" v="12" actId="1076"/>
          <ac:spMkLst>
            <pc:docMk/>
            <pc:sldMk cId="539732263" sldId="263"/>
            <ac:spMk id="3" creationId="{A7C42625-008D-1335-4D95-7FC9FCB16455}"/>
          </ac:spMkLst>
        </pc:spChg>
        <pc:spChg chg="mod">
          <ac:chgData name="MAYANK MALAKIYA" userId="7ce764da3fdbb3c7" providerId="LiveId" clId="{41B89110-FD8E-45FF-A279-9784B6188A3F}" dt="2025-02-22T05:09:14.003" v="14" actId="1076"/>
          <ac:spMkLst>
            <pc:docMk/>
            <pc:sldMk cId="539732263" sldId="263"/>
            <ac:spMk id="5" creationId="{4A55684A-4D0A-6669-EA45-D6AEA715AF70}"/>
          </ac:spMkLst>
        </pc:spChg>
        <pc:spChg chg="mod">
          <ac:chgData name="MAYANK MALAKIYA" userId="7ce764da3fdbb3c7" providerId="LiveId" clId="{41B89110-FD8E-45FF-A279-9784B6188A3F}" dt="2025-02-22T05:09:27.146" v="16" actId="1076"/>
          <ac:spMkLst>
            <pc:docMk/>
            <pc:sldMk cId="539732263" sldId="263"/>
            <ac:spMk id="7" creationId="{0E2F2A90-F43D-A7F5-0CDA-D89B8E6764CE}"/>
          </ac:spMkLst>
        </pc:spChg>
        <pc:spChg chg="add mod">
          <ac:chgData name="MAYANK MALAKIYA" userId="7ce764da3fdbb3c7" providerId="LiveId" clId="{41B89110-FD8E-45FF-A279-9784B6188A3F}" dt="2025-02-22T05:08:07.763" v="8" actId="931"/>
          <ac:spMkLst>
            <pc:docMk/>
            <pc:sldMk cId="539732263" sldId="263"/>
            <ac:spMk id="11" creationId="{52F452E6-4E5F-0B40-E66E-2B591E631412}"/>
          </ac:spMkLst>
        </pc:spChg>
        <pc:picChg chg="mod">
          <ac:chgData name="MAYANK MALAKIYA" userId="7ce764da3fdbb3c7" providerId="LiveId" clId="{41B89110-FD8E-45FF-A279-9784B6188A3F}" dt="2025-02-22T05:08:58.384" v="11" actId="1076"/>
          <ac:picMkLst>
            <pc:docMk/>
            <pc:sldMk cId="539732263" sldId="263"/>
            <ac:picMk id="4" creationId="{DDAD1F4D-9950-83DC-74BF-506631DE8265}"/>
          </ac:picMkLst>
        </pc:picChg>
        <pc:picChg chg="mod">
          <ac:chgData name="MAYANK MALAKIYA" userId="7ce764da3fdbb3c7" providerId="LiveId" clId="{41B89110-FD8E-45FF-A279-9784B6188A3F}" dt="2025-02-22T05:09:05.694" v="13" actId="1076"/>
          <ac:picMkLst>
            <pc:docMk/>
            <pc:sldMk cId="539732263" sldId="263"/>
            <ac:picMk id="6" creationId="{4DA8B190-3FD7-5556-CCAD-CF4FB549D5CB}"/>
          </ac:picMkLst>
        </pc:picChg>
        <pc:picChg chg="mod">
          <ac:chgData name="MAYANK MALAKIYA" userId="7ce764da3fdbb3c7" providerId="LiveId" clId="{41B89110-FD8E-45FF-A279-9784B6188A3F}" dt="2025-02-22T05:09:20.905" v="15" actId="1076"/>
          <ac:picMkLst>
            <pc:docMk/>
            <pc:sldMk cId="539732263" sldId="263"/>
            <ac:picMk id="8" creationId="{C3B6880E-745A-6C6C-9C13-14756347581F}"/>
          </ac:picMkLst>
        </pc:picChg>
        <pc:picChg chg="add mod">
          <ac:chgData name="MAYANK MALAKIYA" userId="7ce764da3fdbb3c7" providerId="LiveId" clId="{41B89110-FD8E-45FF-A279-9784B6188A3F}" dt="2025-02-22T05:08:06.987" v="7" actId="1076"/>
          <ac:picMkLst>
            <pc:docMk/>
            <pc:sldMk cId="539732263" sldId="263"/>
            <ac:picMk id="10" creationId="{C738D30C-2E5C-20E0-C5E3-01A543E9B276}"/>
          </ac:picMkLst>
        </pc:picChg>
      </pc:sldChg>
      <pc:sldChg chg="delSp modSp mod modClrScheme chgLayout">
        <pc:chgData name="MAYANK MALAKIYA" userId="7ce764da3fdbb3c7" providerId="LiveId" clId="{41B89110-FD8E-45FF-A279-9784B6188A3F}" dt="2025-02-22T05:22:15.917" v="36" actId="1076"/>
        <pc:sldMkLst>
          <pc:docMk/>
          <pc:sldMk cId="2059140540" sldId="264"/>
        </pc:sldMkLst>
        <pc:spChg chg="del">
          <ac:chgData name="MAYANK MALAKIYA" userId="7ce764da3fdbb3c7" providerId="LiveId" clId="{41B89110-FD8E-45FF-A279-9784B6188A3F}" dt="2025-02-22T05:14:44.402" v="22" actId="700"/>
          <ac:spMkLst>
            <pc:docMk/>
            <pc:sldMk cId="2059140540" sldId="264"/>
            <ac:spMk id="2" creationId="{66669639-89B8-F8F1-D598-D0413897B390}"/>
          </ac:spMkLst>
        </pc:spChg>
        <pc:spChg chg="mod ord">
          <ac:chgData name="MAYANK MALAKIYA" userId="7ce764da3fdbb3c7" providerId="LiveId" clId="{41B89110-FD8E-45FF-A279-9784B6188A3F}" dt="2025-02-22T05:14:52.337" v="24" actId="1076"/>
          <ac:spMkLst>
            <pc:docMk/>
            <pc:sldMk cId="2059140540" sldId="264"/>
            <ac:spMk id="3" creationId="{511AAAAA-4999-4F0C-E316-AB87027D6FD3}"/>
          </ac:spMkLst>
        </pc:spChg>
        <pc:spChg chg="mod">
          <ac:chgData name="MAYANK MALAKIYA" userId="7ce764da3fdbb3c7" providerId="LiveId" clId="{41B89110-FD8E-45FF-A279-9784B6188A3F}" dt="2025-02-22T05:22:15.917" v="36" actId="1076"/>
          <ac:spMkLst>
            <pc:docMk/>
            <pc:sldMk cId="2059140540" sldId="264"/>
            <ac:spMk id="7" creationId="{6B49E433-B798-2301-A28B-6316F2EE234F}"/>
          </ac:spMkLst>
        </pc:spChg>
        <pc:picChg chg="mod">
          <ac:chgData name="MAYANK MALAKIYA" userId="7ce764da3fdbb3c7" providerId="LiveId" clId="{41B89110-FD8E-45FF-A279-9784B6188A3F}" dt="2025-02-22T05:14:47.848" v="23" actId="1076"/>
          <ac:picMkLst>
            <pc:docMk/>
            <pc:sldMk cId="2059140540" sldId="264"/>
            <ac:picMk id="6" creationId="{CA1AD149-C588-A40F-87C6-80E56B2CC940}"/>
          </ac:picMkLst>
        </pc:picChg>
        <pc:picChg chg="mod">
          <ac:chgData name="MAYANK MALAKIYA" userId="7ce764da3fdbb3c7" providerId="LiveId" clId="{41B89110-FD8E-45FF-A279-9784B6188A3F}" dt="2025-02-22T05:15:20.978" v="28" actId="1076"/>
          <ac:picMkLst>
            <pc:docMk/>
            <pc:sldMk cId="2059140540" sldId="264"/>
            <ac:picMk id="12" creationId="{7B7CED07-5964-FB39-6851-15BDA3928D4D}"/>
          </ac:picMkLst>
        </pc:picChg>
      </pc:sldChg>
      <pc:sldChg chg="addSp delSp modSp mod modClrScheme chgLayout">
        <pc:chgData name="MAYANK MALAKIYA" userId="7ce764da3fdbb3c7" providerId="LiveId" clId="{41B89110-FD8E-45FF-A279-9784B6188A3F}" dt="2025-02-22T05:35:28.795" v="295" actId="115"/>
        <pc:sldMkLst>
          <pc:docMk/>
          <pc:sldMk cId="1172170832" sldId="265"/>
        </pc:sldMkLst>
        <pc:spChg chg="mod ord">
          <ac:chgData name="MAYANK MALAKIYA" userId="7ce764da3fdbb3c7" providerId="LiveId" clId="{41B89110-FD8E-45FF-A279-9784B6188A3F}" dt="2025-02-22T05:35:28.795" v="295" actId="115"/>
          <ac:spMkLst>
            <pc:docMk/>
            <pc:sldMk cId="1172170832" sldId="265"/>
            <ac:spMk id="3" creationId="{F8846E4C-7CA6-7BEF-6B50-6642FC860B49}"/>
          </ac:spMkLst>
        </pc:spChg>
        <pc:spChg chg="add del mod ord">
          <ac:chgData name="MAYANK MALAKIYA" userId="7ce764da3fdbb3c7" providerId="LiveId" clId="{41B89110-FD8E-45FF-A279-9784B6188A3F}" dt="2025-02-22T05:25:36.990" v="40" actId="700"/>
          <ac:spMkLst>
            <pc:docMk/>
            <pc:sldMk cId="1172170832" sldId="265"/>
            <ac:spMk id="7" creationId="{6179E0C9-1D5B-AA7A-4D58-43F3CDF775E3}"/>
          </ac:spMkLst>
        </pc:spChg>
        <pc:spChg chg="add del mod ord">
          <ac:chgData name="MAYANK MALAKIYA" userId="7ce764da3fdbb3c7" providerId="LiveId" clId="{41B89110-FD8E-45FF-A279-9784B6188A3F}" dt="2025-02-22T05:26:51.831" v="57" actId="700"/>
          <ac:spMkLst>
            <pc:docMk/>
            <pc:sldMk cId="1172170832" sldId="265"/>
            <ac:spMk id="8" creationId="{ED2E3BBC-CD27-5340-E5DB-7DAD87CBF88B}"/>
          </ac:spMkLst>
        </pc:spChg>
        <pc:spChg chg="add del mod ord">
          <ac:chgData name="MAYANK MALAKIYA" userId="7ce764da3fdbb3c7" providerId="LiveId" clId="{41B89110-FD8E-45FF-A279-9784B6188A3F}" dt="2025-02-22T05:26:51.831" v="57" actId="700"/>
          <ac:spMkLst>
            <pc:docMk/>
            <pc:sldMk cId="1172170832" sldId="265"/>
            <ac:spMk id="9" creationId="{7EC6C38A-B460-E280-D2A5-897AF2BAE2F9}"/>
          </ac:spMkLst>
        </pc:spChg>
        <pc:spChg chg="add mod">
          <ac:chgData name="MAYANK MALAKIYA" userId="7ce764da3fdbb3c7" providerId="LiveId" clId="{41B89110-FD8E-45FF-A279-9784B6188A3F}" dt="2025-02-22T05:26:49.335" v="52" actId="20577"/>
          <ac:spMkLst>
            <pc:docMk/>
            <pc:sldMk cId="1172170832" sldId="265"/>
            <ac:spMk id="10" creationId="{E74320DF-A1C2-054F-3220-A3D77FE3CFED}"/>
          </ac:spMkLst>
        </pc:spChg>
        <pc:spChg chg="add mod">
          <ac:chgData name="MAYANK MALAKIYA" userId="7ce764da3fdbb3c7" providerId="LiveId" clId="{41B89110-FD8E-45FF-A279-9784B6188A3F}" dt="2025-02-22T05:32:32.127" v="119" actId="13822"/>
          <ac:spMkLst>
            <pc:docMk/>
            <pc:sldMk cId="1172170832" sldId="265"/>
            <ac:spMk id="11" creationId="{8E806848-FAE7-4D13-EEF3-FFB28B422221}"/>
          </ac:spMkLst>
        </pc:spChg>
        <pc:picChg chg="mod">
          <ac:chgData name="MAYANK MALAKIYA" userId="7ce764da3fdbb3c7" providerId="LiveId" clId="{41B89110-FD8E-45FF-A279-9784B6188A3F}" dt="2025-02-22T05:22:15.352" v="33" actId="1076"/>
          <ac:picMkLst>
            <pc:docMk/>
            <pc:sldMk cId="1172170832" sldId="265"/>
            <ac:picMk id="2" creationId="{9517558D-E75F-87E3-A12E-74E34C55C907}"/>
          </ac:picMkLst>
        </pc:picChg>
      </pc:sldChg>
      <pc:sldChg chg="addSp delSp new del mod modClrScheme chgLayout">
        <pc:chgData name="MAYANK MALAKIYA" userId="7ce764da3fdbb3c7" providerId="LiveId" clId="{41B89110-FD8E-45FF-A279-9784B6188A3F}" dt="2025-02-22T05:22:15.732" v="35" actId="680"/>
        <pc:sldMkLst>
          <pc:docMk/>
          <pc:sldMk cId="2447737121" sldId="266"/>
        </pc:sldMkLst>
        <pc:spChg chg="add del">
          <ac:chgData name="MAYANK MALAKIYA" userId="7ce764da3fdbb3c7" providerId="LiveId" clId="{41B89110-FD8E-45FF-A279-9784B6188A3F}" dt="2025-02-22T05:22:15.536" v="34" actId="700"/>
          <ac:spMkLst>
            <pc:docMk/>
            <pc:sldMk cId="2447737121" sldId="266"/>
            <ac:spMk id="2" creationId="{615E3AF0-6B6C-D2E4-C5A1-06C5DED72E00}"/>
          </ac:spMkLst>
        </pc:spChg>
        <pc:spChg chg="add del">
          <ac:chgData name="MAYANK MALAKIYA" userId="7ce764da3fdbb3c7" providerId="LiveId" clId="{41B89110-FD8E-45FF-A279-9784B6188A3F}" dt="2025-02-22T05:22:15.536" v="34" actId="700"/>
          <ac:spMkLst>
            <pc:docMk/>
            <pc:sldMk cId="2447737121" sldId="266"/>
            <ac:spMk id="3" creationId="{06A221D7-2935-E7E9-8C7C-1451670EB4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2/22/2025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2/22/2025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tsandculture.google.com/asset/adhahpatan-yantra/FQFt5j1_Woh5Xg" TargetMode="External"/><Relationship Id="rId2" Type="http://schemas.openxmlformats.org/officeDocument/2006/relationships/hyperlink" Target="https://artsandculture.google.com/asset/adhahpatan-yantra-diagramme/5wHNLXywfUyMhA" TargetMode="External"/><Relationship Id="rId1" Type="http://schemas.openxmlformats.org/officeDocument/2006/relationships/slideLayout" Target="../slideLayouts/slideLayout1.xml"/><Relationship Id="rId4" Type="http://schemas.openxmlformats.org/officeDocument/2006/relationships/hyperlink" Target="https://artsandculture.google.com/asset/patana-yantra-diagramme/mAF79SGmSayfN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artsandculture.google.com/asset/dola-yantra-diagramme/EAEaq6N4tIvPrA" TargetMode="External"/><Relationship Id="rId2" Type="http://schemas.openxmlformats.org/officeDocument/2006/relationships/hyperlink" Target="https://artsandculture.google.com/asset/dhup-yantra/jQFXc5-gEDil7g" TargetMode="External"/><Relationship Id="rId1" Type="http://schemas.openxmlformats.org/officeDocument/2006/relationships/slideLayout" Target="../slideLayouts/slideLayout1.xml"/><Relationship Id="rId6" Type="http://schemas.openxmlformats.org/officeDocument/2006/relationships/hyperlink" Target="https://artsandculture.google.com/asset/patana-yantra-diagramme/mAF79SGmSayfNw" TargetMode="External"/><Relationship Id="rId5" Type="http://schemas.openxmlformats.org/officeDocument/2006/relationships/hyperlink" Target="https://artsandculture.google.com/asset/adhahpatan-yantra/FQFt5j1_Woh5Xg" TargetMode="External"/><Relationship Id="rId4" Type="http://schemas.openxmlformats.org/officeDocument/2006/relationships/hyperlink" Target="https://artsandculture.google.com/asset/dola-yantra/_QFRlzo4NOVns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artsandculture.google.com/asset/patana-yantra-diagramme/mAF79SGmSayfNw" TargetMode="External"/><Relationship Id="rId3" Type="http://schemas.openxmlformats.org/officeDocument/2006/relationships/hyperlink" Target="https://artsandculture.google.com/asset/anya-bhudar-yantra/cQE8RbgNMm3ryQ" TargetMode="External"/><Relationship Id="rId7" Type="http://schemas.openxmlformats.org/officeDocument/2006/relationships/hyperlink" Target="https://artsandculture.google.com/asset/adhahpatan-yantra/FQFt5j1_Woh5Xg" TargetMode="External"/><Relationship Id="rId2" Type="http://schemas.openxmlformats.org/officeDocument/2006/relationships/hyperlink" Target="https://artsandculture.google.com/asset/anya-bhudar-yantra-diagramme/SAFrWxNTTxCYrw" TargetMode="External"/><Relationship Id="rId1" Type="http://schemas.openxmlformats.org/officeDocument/2006/relationships/slideLayout" Target="../slideLayouts/slideLayout1.xml"/><Relationship Id="rId6" Type="http://schemas.openxmlformats.org/officeDocument/2006/relationships/hyperlink" Target="https://artsandculture.google.com/asset/dola-yantra/_QFRlzo4NOVnsw" TargetMode="External"/><Relationship Id="rId5" Type="http://schemas.openxmlformats.org/officeDocument/2006/relationships/hyperlink" Target="https://artsandculture.google.com/asset/dola-yantra-diagramme/EAEaq6N4tIvPrA" TargetMode="External"/><Relationship Id="rId4" Type="http://schemas.openxmlformats.org/officeDocument/2006/relationships/hyperlink" Target="https://artsandculture.google.com/asset/tiryakpatan-yantra-diagramme/_AHc0qjiEeaFwQ"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artsandculture.google.com/asset/patana-yantra-diagramme/mAF79SGmSayfNw" TargetMode="External"/><Relationship Id="rId3" Type="http://schemas.openxmlformats.org/officeDocument/2006/relationships/hyperlink" Target="https://artsandculture.google.com/asset/anya-bhudar-yantra/cQE8RbgNMm3ryQ" TargetMode="External"/><Relationship Id="rId7" Type="http://schemas.openxmlformats.org/officeDocument/2006/relationships/hyperlink" Target="https://artsandculture.google.com/asset/adhahpatan-yantra/FQFt5j1_Woh5Xg" TargetMode="External"/><Relationship Id="rId2" Type="http://schemas.openxmlformats.org/officeDocument/2006/relationships/hyperlink" Target="https://artsandculture.google.com/asset/anya-bhudar-yantra-diagramme/SAFrWxNTTxCYrw" TargetMode="External"/><Relationship Id="rId1" Type="http://schemas.openxmlformats.org/officeDocument/2006/relationships/slideLayout" Target="../slideLayouts/slideLayout1.xml"/><Relationship Id="rId6" Type="http://schemas.openxmlformats.org/officeDocument/2006/relationships/hyperlink" Target="https://artsandculture.google.com/asset/dola-yantra/_QFRlzo4NOVnsw" TargetMode="External"/><Relationship Id="rId5" Type="http://schemas.openxmlformats.org/officeDocument/2006/relationships/hyperlink" Target="https://artsandculture.google.com/asset/dola-yantra-diagramme/EAEaq6N4tIvPrA" TargetMode="External"/><Relationship Id="rId10" Type="http://schemas.openxmlformats.org/officeDocument/2006/relationships/image" Target="../media/image10.jpeg"/><Relationship Id="rId4" Type="http://schemas.openxmlformats.org/officeDocument/2006/relationships/hyperlink" Target="https://artsandculture.google.com/asset/tiryakpatan-yantra-diagramme/_AHc0qjiEeaFwQ" TargetMode="Externa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6F3A1F-5A6E-F9A1-643F-801DF232EDC7}"/>
              </a:ext>
            </a:extLst>
          </p:cNvPr>
          <p:cNvPicPr>
            <a:picLocks noChangeAspect="1"/>
          </p:cNvPicPr>
          <p:nvPr/>
        </p:nvPicPr>
        <p:blipFill>
          <a:blip r:embed="rId2"/>
          <a:srcRect l="-3896" t="-5107" b="-2333"/>
          <a:stretch/>
        </p:blipFill>
        <p:spPr>
          <a:xfrm>
            <a:off x="-341060" y="494795"/>
            <a:ext cx="9485060" cy="5704514"/>
          </a:xfrm>
          <a:prstGeom prst="rect">
            <a:avLst/>
          </a:prstGeom>
        </p:spPr>
      </p:pic>
      <p:sp>
        <p:nvSpPr>
          <p:cNvPr id="2" name="Title 1">
            <a:extLst>
              <a:ext uri="{FF2B5EF4-FFF2-40B4-BE49-F238E27FC236}">
                <a16:creationId xmlns:a16="http://schemas.microsoft.com/office/drawing/2014/main" id="{7A7BD2CD-3E35-4F34-9D3D-A9FEB9A290FE}"/>
              </a:ext>
            </a:extLst>
          </p:cNvPr>
          <p:cNvSpPr>
            <a:spLocks noGrp="1"/>
          </p:cNvSpPr>
          <p:nvPr>
            <p:ph type="ctrTitle"/>
          </p:nvPr>
        </p:nvSpPr>
        <p:spPr>
          <a:xfrm>
            <a:off x="0" y="851375"/>
            <a:ext cx="7315200" cy="1336379"/>
          </a:xfrm>
        </p:spPr>
        <p:txBody>
          <a:bodyPr>
            <a:normAutofit fontScale="90000"/>
          </a:bodyPr>
          <a:lstStyle/>
          <a:p>
            <a:pPr marL="571500" indent="-571500">
              <a:buFont typeface="Arial" panose="020B0604020202020204" pitchFamily="34" charset="0"/>
              <a:buChar char="•"/>
            </a:pPr>
            <a:r>
              <a:rPr lang="en-US" sz="4000" b="1" u="sng" dirty="0"/>
              <a:t>USES OF CHEMICAL APPARATUS IN ANCIENT INDIA </a:t>
            </a:r>
          </a:p>
        </p:txBody>
      </p:sp>
      <p:sp>
        <p:nvSpPr>
          <p:cNvPr id="3" name="Subtitle 2">
            <a:extLst>
              <a:ext uri="{FF2B5EF4-FFF2-40B4-BE49-F238E27FC236}">
                <a16:creationId xmlns:a16="http://schemas.microsoft.com/office/drawing/2014/main" id="{D5D9450C-3913-9CA8-3444-FD2905893EA6}"/>
              </a:ext>
            </a:extLst>
          </p:cNvPr>
          <p:cNvSpPr>
            <a:spLocks noGrp="1"/>
          </p:cNvSpPr>
          <p:nvPr>
            <p:ph type="subTitle" idx="1"/>
          </p:nvPr>
        </p:nvSpPr>
        <p:spPr>
          <a:xfrm>
            <a:off x="625882" y="2224975"/>
            <a:ext cx="8518118" cy="3898734"/>
          </a:xfrm>
        </p:spPr>
        <p:txBody>
          <a:bodyPr>
            <a:normAutofit/>
          </a:bodyPr>
          <a:lstStyle/>
          <a:p>
            <a:pPr marL="342900" indent="-342900">
              <a:buFont typeface="Arial" panose="020B0604020202020204" pitchFamily="34" charset="0"/>
              <a:buChar char="•"/>
            </a:pPr>
            <a:r>
              <a:rPr lang="en-US" b="1" dirty="0">
                <a:latin typeface="Google Sans Text"/>
              </a:rPr>
              <a:t>Ancient Indians achieved great progress in alchemy (the older form of chemistry). Alchemical treatises of ancient India refer to various types of 'Yantras’ </a:t>
            </a:r>
          </a:p>
          <a:p>
            <a:pPr marL="342900" indent="-342900">
              <a:buFont typeface="Arial" panose="020B0604020202020204" pitchFamily="34" charset="0"/>
              <a:buChar char="•"/>
            </a:pPr>
            <a:r>
              <a:rPr lang="en-US" b="1" dirty="0">
                <a:latin typeface="Google Sans Text"/>
              </a:rPr>
              <a:t>Ancient Indians achieved great progress in alchemy . Earliest distillation of alcohol can be traced back to the archeological finds at Taxila. </a:t>
            </a:r>
          </a:p>
          <a:p>
            <a:pPr marL="342900" indent="-342900">
              <a:buFont typeface="Arial" panose="020B0604020202020204" pitchFamily="34" charset="0"/>
              <a:buChar char="•"/>
            </a:pPr>
            <a:r>
              <a:rPr lang="en-US" b="1" dirty="0">
                <a:latin typeface="Google Sans Text"/>
              </a:rPr>
              <a:t>Out of the numerous alchemical texts, written between the ninth and the fourteenth century AD, some give alchemical ideas, while others are devoted to alchemy. Like ,</a:t>
            </a:r>
          </a:p>
          <a:p>
            <a:r>
              <a:rPr lang="en-US" b="1" dirty="0">
                <a:solidFill>
                  <a:srgbClr val="FFFFFF"/>
                </a:solidFill>
                <a:latin typeface="Google Sans"/>
              </a:rPr>
              <a:t>           </a:t>
            </a:r>
            <a:r>
              <a:rPr lang="en-US" b="1" dirty="0" err="1">
                <a:solidFill>
                  <a:srgbClr val="FFFFFF"/>
                </a:solidFill>
                <a:latin typeface="Google Sans"/>
              </a:rPr>
              <a:t>Rasahrdayatantra</a:t>
            </a:r>
            <a:r>
              <a:rPr lang="en-US" b="1" dirty="0">
                <a:solidFill>
                  <a:srgbClr val="FFFFFF"/>
                </a:solidFill>
                <a:latin typeface="Google Sans"/>
              </a:rPr>
              <a:t> by Govind </a:t>
            </a:r>
            <a:r>
              <a:rPr lang="en-US" b="1" dirty="0" err="1">
                <a:solidFill>
                  <a:srgbClr val="FFFFFF"/>
                </a:solidFill>
                <a:latin typeface="Google Sans"/>
              </a:rPr>
              <a:t>Bhagwatpad</a:t>
            </a:r>
            <a:r>
              <a:rPr lang="en-US" b="1" dirty="0">
                <a:solidFill>
                  <a:srgbClr val="FFFFFF"/>
                </a:solidFill>
                <a:latin typeface="Google Sans"/>
              </a:rPr>
              <a:t>, </a:t>
            </a:r>
            <a:r>
              <a:rPr lang="en-US" b="1" dirty="0" err="1">
                <a:solidFill>
                  <a:srgbClr val="FFFFFF"/>
                </a:solidFill>
                <a:latin typeface="Google Sans"/>
              </a:rPr>
              <a:t>Srasaratnakara</a:t>
            </a:r>
            <a:r>
              <a:rPr lang="en-US" b="1" dirty="0">
                <a:solidFill>
                  <a:srgbClr val="FFFFFF"/>
                </a:solidFill>
                <a:latin typeface="Google Sans"/>
              </a:rPr>
              <a:t> by Siddha </a:t>
            </a:r>
            <a:r>
              <a:rPr lang="en-US" b="1" dirty="0" err="1">
                <a:solidFill>
                  <a:srgbClr val="FFFFFF"/>
                </a:solidFill>
                <a:latin typeface="Google Sans"/>
              </a:rPr>
              <a:t>Nityanatha</a:t>
            </a:r>
            <a:r>
              <a:rPr lang="en-US" b="1" dirty="0">
                <a:solidFill>
                  <a:srgbClr val="FFFFFF"/>
                </a:solidFill>
                <a:latin typeface="Google Sans"/>
              </a:rPr>
              <a:t>, </a:t>
            </a:r>
            <a:r>
              <a:rPr lang="en-US" b="1" dirty="0" err="1">
                <a:solidFill>
                  <a:srgbClr val="FFFFFF"/>
                </a:solidFill>
                <a:latin typeface="Google Sans"/>
              </a:rPr>
              <a:t>Rasaratnasamuccaya</a:t>
            </a:r>
            <a:r>
              <a:rPr lang="en-US" b="1" dirty="0">
                <a:solidFill>
                  <a:srgbClr val="FFFFFF"/>
                </a:solidFill>
                <a:latin typeface="Google Sans"/>
              </a:rPr>
              <a:t> by </a:t>
            </a:r>
            <a:r>
              <a:rPr lang="en-US" b="1" dirty="0" err="1">
                <a:solidFill>
                  <a:srgbClr val="FFFFFF"/>
                </a:solidFill>
                <a:latin typeface="Google Sans"/>
              </a:rPr>
              <a:t>Vagbhatta</a:t>
            </a:r>
            <a:r>
              <a:rPr lang="en-US" b="1" dirty="0">
                <a:solidFill>
                  <a:srgbClr val="FFFFFF"/>
                </a:solidFill>
                <a:latin typeface="Google Sans"/>
              </a:rPr>
              <a:t>,</a:t>
            </a:r>
          </a:p>
          <a:p>
            <a:pPr marL="342900" indent="-342900">
              <a:buFont typeface="Arial" panose="020B0604020202020204" pitchFamily="34" charset="0"/>
              <a:buChar char="•"/>
            </a:pPr>
            <a:endParaRPr lang="en-US" dirty="0">
              <a:solidFill>
                <a:srgbClr val="FFFFFF"/>
              </a:solidFill>
              <a:latin typeface="Google Sans"/>
            </a:endParaRPr>
          </a:p>
        </p:txBody>
      </p:sp>
    </p:spTree>
    <p:extLst>
      <p:ext uri="{BB962C8B-B14F-4D97-AF65-F5344CB8AC3E}">
        <p14:creationId xmlns:p14="http://schemas.microsoft.com/office/powerpoint/2010/main" val="401670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182D3-A6F5-5275-5423-FA5FC6C9CA7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73D1206-AE23-5ED6-6B53-0154182689B3}"/>
              </a:ext>
            </a:extLst>
          </p:cNvPr>
          <p:cNvSpPr>
            <a:spLocks noGrp="1"/>
          </p:cNvSpPr>
          <p:nvPr>
            <p:ph type="subTitle" idx="1"/>
          </p:nvPr>
        </p:nvSpPr>
        <p:spPr>
          <a:xfrm>
            <a:off x="418065" y="1479633"/>
            <a:ext cx="8518118" cy="3898734"/>
          </a:xfrm>
        </p:spPr>
        <p:txBody>
          <a:bodyPr>
            <a:normAutofit fontScale="92500" lnSpcReduction="20000"/>
          </a:bodyPr>
          <a:lstStyle/>
          <a:p>
            <a:pPr marL="342900" indent="-342900">
              <a:buFont typeface="Arial" panose="020B0604020202020204" pitchFamily="34" charset="0"/>
              <a:buChar char="•"/>
            </a:pPr>
            <a:r>
              <a:rPr lang="en-US" b="1" dirty="0">
                <a:solidFill>
                  <a:srgbClr val="FFFFFF"/>
                </a:solidFill>
                <a:latin typeface="Google Sans"/>
              </a:rPr>
              <a:t>- There are several other works like </a:t>
            </a:r>
            <a:r>
              <a:rPr lang="en-US" b="1" dirty="0" err="1">
                <a:solidFill>
                  <a:srgbClr val="FFFFFF"/>
                </a:solidFill>
                <a:latin typeface="Google Sans"/>
              </a:rPr>
              <a:t>Dhatukalpa</a:t>
            </a:r>
            <a:r>
              <a:rPr lang="en-US" b="1" dirty="0">
                <a:solidFill>
                  <a:srgbClr val="FFFFFF"/>
                </a:solidFill>
                <a:latin typeface="Google Sans"/>
              </a:rPr>
              <a:t>, </a:t>
            </a:r>
            <a:r>
              <a:rPr lang="en-US" b="1" dirty="0" err="1">
                <a:solidFill>
                  <a:srgbClr val="FFFFFF"/>
                </a:solidFill>
                <a:latin typeface="Google Sans"/>
              </a:rPr>
              <a:t>Dhatumanjari</a:t>
            </a:r>
            <a:r>
              <a:rPr lang="en-US" b="1" dirty="0">
                <a:solidFill>
                  <a:srgbClr val="FFFFFF"/>
                </a:solidFill>
                <a:latin typeface="Google Sans"/>
              </a:rPr>
              <a:t>, </a:t>
            </a:r>
            <a:r>
              <a:rPr lang="en-US" b="1" dirty="0" err="1">
                <a:solidFill>
                  <a:srgbClr val="FFFFFF"/>
                </a:solidFill>
                <a:latin typeface="Google Sans"/>
              </a:rPr>
              <a:t>Dhatumaranam</a:t>
            </a:r>
            <a:r>
              <a:rPr lang="en-US" b="1" dirty="0">
                <a:solidFill>
                  <a:srgbClr val="FFFFFF"/>
                </a:solidFill>
                <a:latin typeface="Google Sans"/>
              </a:rPr>
              <a:t>, </a:t>
            </a:r>
            <a:r>
              <a:rPr lang="en-US" b="1" dirty="0" err="1">
                <a:solidFill>
                  <a:srgbClr val="FFFFFF"/>
                </a:solidFill>
                <a:latin typeface="Google Sans"/>
              </a:rPr>
              <a:t>Rasgrantha</a:t>
            </a:r>
            <a:r>
              <a:rPr lang="en-US" b="1" dirty="0">
                <a:solidFill>
                  <a:srgbClr val="FFFFFF"/>
                </a:solidFill>
                <a:latin typeface="Google Sans"/>
              </a:rPr>
              <a:t>, </a:t>
            </a:r>
            <a:r>
              <a:rPr lang="en-US" b="1" dirty="0" err="1">
                <a:solidFill>
                  <a:srgbClr val="FFFFFF"/>
                </a:solidFill>
                <a:latin typeface="Google Sans"/>
              </a:rPr>
              <a:t>Rasakalpalata</a:t>
            </a:r>
            <a:r>
              <a:rPr lang="en-US" b="1" dirty="0">
                <a:solidFill>
                  <a:srgbClr val="FFFFFF"/>
                </a:solidFill>
                <a:latin typeface="Google Sans"/>
              </a:rPr>
              <a:t>, </a:t>
            </a:r>
            <a:r>
              <a:rPr lang="en-US" b="1" dirty="0" err="1">
                <a:solidFill>
                  <a:srgbClr val="FFFFFF"/>
                </a:solidFill>
                <a:latin typeface="Google Sans"/>
              </a:rPr>
              <a:t>Rasanibhandha</a:t>
            </a:r>
            <a:r>
              <a:rPr lang="en-US" b="1" dirty="0">
                <a:solidFill>
                  <a:srgbClr val="FFFFFF"/>
                </a:solidFill>
                <a:latin typeface="Google Sans"/>
              </a:rPr>
              <a:t>, </a:t>
            </a:r>
            <a:r>
              <a:rPr lang="en-US" b="1" dirty="0" err="1">
                <a:solidFill>
                  <a:srgbClr val="FFFFFF"/>
                </a:solidFill>
                <a:latin typeface="Google Sans"/>
              </a:rPr>
              <a:t>Suvaranatantra</a:t>
            </a:r>
            <a:r>
              <a:rPr lang="en-US" b="1" dirty="0">
                <a:solidFill>
                  <a:srgbClr val="FFFFFF"/>
                </a:solidFill>
                <a:latin typeface="Google Sans"/>
              </a:rPr>
              <a:t>, whose authorships and dates have not yet been established.</a:t>
            </a:r>
          </a:p>
          <a:p>
            <a:pPr marL="342900" indent="-342900">
              <a:buFont typeface="Arial" panose="020B0604020202020204" pitchFamily="34" charset="0"/>
              <a:buChar char="•"/>
            </a:pPr>
            <a:r>
              <a:rPr lang="en-US" b="1" dirty="0">
                <a:solidFill>
                  <a:srgbClr val="FFFFFF"/>
                </a:solidFill>
                <a:latin typeface="Google Sans"/>
              </a:rPr>
              <a:t>--Nagarjuna was the most prominent scholar in the field of Indian alchemy.</a:t>
            </a:r>
            <a:r>
              <a:rPr lang="en-US" b="1" i="1" dirty="0">
                <a:solidFill>
                  <a:srgbClr val="FFFFFF"/>
                </a:solidFill>
                <a:latin typeface="Google Sans"/>
              </a:rPr>
              <a:t> </a:t>
            </a:r>
          </a:p>
          <a:p>
            <a:pPr marL="342900" indent="-342900">
              <a:buFont typeface="Arial" panose="020B0604020202020204" pitchFamily="34" charset="0"/>
              <a:buChar char="•"/>
            </a:pPr>
            <a:r>
              <a:rPr lang="en-US" b="1" i="1" dirty="0">
                <a:solidFill>
                  <a:srgbClr val="FFFFFF"/>
                </a:solidFill>
                <a:latin typeface="Google Sans"/>
              </a:rPr>
              <a:t>-</a:t>
            </a:r>
            <a:r>
              <a:rPr lang="en-US" b="1" i="1" dirty="0" err="1">
                <a:solidFill>
                  <a:srgbClr val="FFFFFF"/>
                </a:solidFill>
                <a:latin typeface="Google Sans"/>
              </a:rPr>
              <a:t>Rasashala</a:t>
            </a:r>
            <a:r>
              <a:rPr lang="en-US" b="1" dirty="0">
                <a:solidFill>
                  <a:srgbClr val="FFFFFF"/>
                </a:solidFill>
                <a:latin typeface="Google Sans"/>
              </a:rPr>
              <a:t>, a typical alchemical laboratory of Nagarjuna is recreated in ‘Our Science &amp; Technological Heritage of India’ gallery at National Science Centre, Delhi.</a:t>
            </a:r>
          </a:p>
          <a:p>
            <a:pPr marL="342900" indent="-342900">
              <a:buFont typeface="Arial" panose="020B0604020202020204" pitchFamily="34" charset="0"/>
              <a:buChar char="•"/>
            </a:pPr>
            <a:r>
              <a:rPr lang="en-US" b="1" dirty="0">
                <a:solidFill>
                  <a:srgbClr val="FFFFFF"/>
                </a:solidFill>
                <a:latin typeface="Google Sans"/>
              </a:rPr>
              <a:t>-In ancient </a:t>
            </a:r>
            <a:r>
              <a:rPr lang="en-US" b="1" dirty="0" err="1">
                <a:solidFill>
                  <a:srgbClr val="FFFFFF"/>
                </a:solidFill>
                <a:latin typeface="Google Sans"/>
              </a:rPr>
              <a:t>india</a:t>
            </a:r>
            <a:r>
              <a:rPr lang="en-US" b="1" dirty="0">
                <a:solidFill>
                  <a:srgbClr val="FFFFFF"/>
                </a:solidFill>
                <a:latin typeface="Google Sans"/>
              </a:rPr>
              <a:t> chemistry had various names like </a:t>
            </a:r>
            <a:r>
              <a:rPr lang="en-US" b="1" dirty="0" err="1">
                <a:solidFill>
                  <a:srgbClr val="FFFFFF"/>
                </a:solidFill>
                <a:latin typeface="Google Sans"/>
              </a:rPr>
              <a:t>Rasayana</a:t>
            </a:r>
            <a:r>
              <a:rPr lang="en-US" b="1" dirty="0">
                <a:solidFill>
                  <a:srgbClr val="FFFFFF"/>
                </a:solidFill>
                <a:latin typeface="Google Sans"/>
              </a:rPr>
              <a:t> sastra, </a:t>
            </a:r>
            <a:r>
              <a:rPr lang="en-US" b="1" dirty="0" err="1">
                <a:solidFill>
                  <a:srgbClr val="FFFFFF"/>
                </a:solidFill>
                <a:latin typeface="Google Sans"/>
              </a:rPr>
              <a:t>Rasatantra</a:t>
            </a:r>
            <a:r>
              <a:rPr lang="en-US" b="1" dirty="0">
                <a:solidFill>
                  <a:srgbClr val="FFFFFF"/>
                </a:solidFill>
                <a:latin typeface="Google Sans"/>
              </a:rPr>
              <a:t> , </a:t>
            </a:r>
            <a:r>
              <a:rPr lang="en-US" b="1" dirty="0" err="1">
                <a:solidFill>
                  <a:srgbClr val="FFFFFF"/>
                </a:solidFill>
                <a:latin typeface="Google Sans"/>
              </a:rPr>
              <a:t>Rasakriya</a:t>
            </a:r>
            <a:r>
              <a:rPr lang="en-US" b="1" dirty="0">
                <a:solidFill>
                  <a:srgbClr val="FFFFFF"/>
                </a:solidFill>
                <a:latin typeface="Google Sans"/>
              </a:rPr>
              <a:t> or </a:t>
            </a:r>
            <a:r>
              <a:rPr lang="en-US" b="1" dirty="0" err="1">
                <a:solidFill>
                  <a:srgbClr val="FFFFFF"/>
                </a:solidFill>
                <a:latin typeface="Google Sans"/>
              </a:rPr>
              <a:t>Rasavidya</a:t>
            </a:r>
            <a:r>
              <a:rPr lang="en-US" b="1" dirty="0">
                <a:solidFill>
                  <a:srgbClr val="FFFFFF"/>
                </a:solidFill>
                <a:latin typeface="Google Sans"/>
              </a:rPr>
              <a:t>. And it included </a:t>
            </a:r>
            <a:r>
              <a:rPr lang="en-US" b="1" dirty="0" err="1">
                <a:solidFill>
                  <a:srgbClr val="FFFFFF"/>
                </a:solidFill>
                <a:latin typeface="Google Sans"/>
              </a:rPr>
              <a:t>metallutgy</a:t>
            </a:r>
            <a:r>
              <a:rPr lang="en-US" b="1" dirty="0">
                <a:solidFill>
                  <a:srgbClr val="FFFFFF"/>
                </a:solidFill>
                <a:latin typeface="Google Sans"/>
              </a:rPr>
              <a:t> , medicine, manufacture of cosmetics, glass, dyes &amp; inks and all.</a:t>
            </a:r>
          </a:p>
          <a:p>
            <a:pPr marL="342900" indent="-342900">
              <a:buFont typeface="Arial" panose="020B0604020202020204" pitchFamily="34" charset="0"/>
              <a:buChar char="•"/>
            </a:pPr>
            <a:r>
              <a:rPr lang="en-US" b="1" dirty="0"/>
              <a:t>-Ancient Indians applied that knowledge of chemistry in various walks of life.</a:t>
            </a:r>
            <a:br>
              <a:rPr lang="en-US" b="1" dirty="0"/>
            </a:br>
            <a:endParaRPr lang="en-US" b="1" dirty="0">
              <a:solidFill>
                <a:srgbClr val="FFFFFF"/>
              </a:solidFill>
              <a:latin typeface="Google Sans"/>
            </a:endParaRPr>
          </a:p>
        </p:txBody>
      </p:sp>
    </p:spTree>
    <p:extLst>
      <p:ext uri="{BB962C8B-B14F-4D97-AF65-F5344CB8AC3E}">
        <p14:creationId xmlns:p14="http://schemas.microsoft.com/office/powerpoint/2010/main" val="189827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AF456-8CD5-AC76-0070-16EAAA9F27B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A251FAF-C317-EBB5-46AE-40BDF1D04E07}"/>
              </a:ext>
            </a:extLst>
          </p:cNvPr>
          <p:cNvSpPr>
            <a:spLocks noGrp="1"/>
          </p:cNvSpPr>
          <p:nvPr>
            <p:ph type="subTitle" idx="1"/>
          </p:nvPr>
        </p:nvSpPr>
        <p:spPr>
          <a:xfrm>
            <a:off x="81488" y="869524"/>
            <a:ext cx="8656662" cy="5118952"/>
          </a:xfrm>
        </p:spPr>
        <p:txBody>
          <a:bodyPr>
            <a:normAutofit fontScale="25000" lnSpcReduction="20000"/>
          </a:bodyPr>
          <a:lstStyle/>
          <a:p>
            <a:pPr marL="342900" indent="-342900">
              <a:buFont typeface="Arial" panose="020B0604020202020204" pitchFamily="34" charset="0"/>
              <a:buChar char="•"/>
            </a:pPr>
            <a:r>
              <a:rPr lang="en-US" sz="8000" b="1" dirty="0">
                <a:solidFill>
                  <a:srgbClr val="FFFFFF"/>
                </a:solidFill>
                <a:latin typeface="Google Sans"/>
              </a:rPr>
              <a:t> There are various chemical apparatus which are safely stored in museum’s. </a:t>
            </a:r>
          </a:p>
          <a:p>
            <a:pPr marL="457200" indent="-457200">
              <a:buFont typeface="+mj-lt"/>
              <a:buAutoNum type="arabicPeriod"/>
            </a:pPr>
            <a:r>
              <a:rPr lang="en-US" sz="8000" b="1" dirty="0">
                <a:solidFill>
                  <a:srgbClr val="FFFFFF"/>
                </a:solidFill>
                <a:latin typeface="Google Sans"/>
              </a:rPr>
              <a:t> 1. </a:t>
            </a:r>
            <a:r>
              <a:rPr lang="en-US" sz="8000" b="1" dirty="0" err="1">
                <a:solidFill>
                  <a:srgbClr val="FFFFFF"/>
                </a:solidFill>
                <a:latin typeface="Google Sans"/>
              </a:rPr>
              <a:t>Swedani</a:t>
            </a:r>
            <a:r>
              <a:rPr lang="en-US" sz="8000" b="1" dirty="0">
                <a:solidFill>
                  <a:srgbClr val="FFFFFF"/>
                </a:solidFill>
                <a:latin typeface="Google Sans"/>
              </a:rPr>
              <a:t> Yantra : In ancient times, people were using </a:t>
            </a:r>
            <a:r>
              <a:rPr lang="en-US" sz="8000" b="1" dirty="0" err="1">
                <a:solidFill>
                  <a:srgbClr val="FFFFFF"/>
                </a:solidFill>
                <a:latin typeface="Google Sans"/>
              </a:rPr>
              <a:t>swedani</a:t>
            </a:r>
            <a:r>
              <a:rPr lang="en-US" sz="8000" b="1" dirty="0">
                <a:solidFill>
                  <a:srgbClr val="FFFFFF"/>
                </a:solidFill>
                <a:latin typeface="Google Sans"/>
              </a:rPr>
              <a:t> yantra for continuous slow heating of </a:t>
            </a:r>
            <a:r>
              <a:rPr lang="en-US" sz="8000" b="1" dirty="0" err="1">
                <a:solidFill>
                  <a:srgbClr val="FFFFFF"/>
                </a:solidFill>
                <a:latin typeface="Google Sans"/>
              </a:rPr>
              <a:t>ingrediants</a:t>
            </a:r>
            <a:r>
              <a:rPr lang="en-US" sz="8000" b="1" dirty="0">
                <a:solidFill>
                  <a:srgbClr val="FFFFFF"/>
                </a:solidFill>
                <a:latin typeface="Google Sans"/>
              </a:rPr>
              <a:t>.</a:t>
            </a:r>
          </a:p>
          <a:p>
            <a:pPr marL="457200" indent="-457200">
              <a:buFont typeface="+mj-lt"/>
              <a:buAutoNum type="arabicPeriod"/>
            </a:pPr>
            <a:r>
              <a:rPr lang="en-US" sz="8000" b="1" dirty="0">
                <a:solidFill>
                  <a:srgbClr val="FFFFFF"/>
                </a:solidFill>
                <a:latin typeface="Google Sans"/>
              </a:rPr>
              <a:t>    - Procedure : </a:t>
            </a:r>
            <a:r>
              <a:rPr lang="en-US" sz="8000" b="1" i="0" dirty="0">
                <a:solidFill>
                  <a:schemeClr val="bg1"/>
                </a:solidFill>
                <a:effectLst/>
                <a:latin typeface="Google Sans Text"/>
              </a:rPr>
              <a:t>A pot with boiling water has its mouth covered with a piece of cloth and the substance to be steamed is placed on it, and a second pot is arranged in an inverted position over the rim of the first.</a:t>
            </a:r>
          </a:p>
          <a:p>
            <a:pPr marL="457200" indent="-457200">
              <a:buFont typeface="+mj-lt"/>
              <a:buAutoNum type="arabicPeriod"/>
            </a:pPr>
            <a:endParaRPr lang="en-US" sz="8000" b="1" i="0" dirty="0">
              <a:solidFill>
                <a:schemeClr val="bg1"/>
              </a:solidFill>
              <a:effectLst/>
              <a:latin typeface="Google Sans Text"/>
            </a:endParaRPr>
          </a:p>
          <a:p>
            <a:pPr marL="342900" indent="-342900">
              <a:spcBef>
                <a:spcPts val="300"/>
              </a:spcBef>
              <a:buFont typeface="Arial" panose="020B0604020202020204" pitchFamily="34" charset="0"/>
              <a:buChar char="•"/>
            </a:pPr>
            <a:r>
              <a:rPr lang="en-US" sz="8000" b="1" dirty="0">
                <a:solidFill>
                  <a:schemeClr val="bg1"/>
                </a:solidFill>
                <a:latin typeface="Google Sans Text"/>
              </a:rPr>
              <a:t>2. </a:t>
            </a:r>
            <a:r>
              <a:rPr lang="en-US" sz="8000" b="1" dirty="0" err="1">
                <a:solidFill>
                  <a:schemeClr val="bg1"/>
                </a:solidFill>
                <a:latin typeface="Google Sans Text"/>
              </a:rPr>
              <a:t>Patana</a:t>
            </a:r>
            <a:r>
              <a:rPr lang="en-US" sz="8000" b="1" dirty="0">
                <a:solidFill>
                  <a:schemeClr val="bg1"/>
                </a:solidFill>
                <a:latin typeface="Google Sans Text"/>
              </a:rPr>
              <a:t> Yantra </a:t>
            </a:r>
            <a:r>
              <a:rPr lang="en-US" sz="8000" dirty="0">
                <a:solidFill>
                  <a:schemeClr val="bg1"/>
                </a:solidFill>
                <a:latin typeface="Google Sans Text"/>
              </a:rPr>
              <a:t>: </a:t>
            </a:r>
            <a:r>
              <a:rPr lang="en-US" sz="8000" b="1" dirty="0" err="1">
                <a:effectLst/>
                <a:latin typeface="Google Sans Text"/>
              </a:rPr>
              <a:t>Patana</a:t>
            </a:r>
            <a:r>
              <a:rPr lang="en-US" sz="8000" b="1" dirty="0">
                <a:effectLst/>
                <a:latin typeface="Google Sans Text"/>
              </a:rPr>
              <a:t> Yantra was an apparatus used for sublimation and distillation.</a:t>
            </a:r>
          </a:p>
          <a:p>
            <a:pPr marL="342900" indent="-342900">
              <a:spcBef>
                <a:spcPts val="300"/>
              </a:spcBef>
              <a:buFont typeface="Arial" panose="020B0604020202020204" pitchFamily="34" charset="0"/>
              <a:buChar char="•"/>
            </a:pPr>
            <a:endParaRPr lang="en-US" sz="8000" b="1" dirty="0">
              <a:effectLst/>
              <a:latin typeface="Google Sans Text"/>
            </a:endParaRPr>
          </a:p>
          <a:p>
            <a:pPr algn="l">
              <a:spcBef>
                <a:spcPts val="300"/>
              </a:spcBef>
            </a:pPr>
            <a:r>
              <a:rPr lang="en-US" sz="8000" b="1" dirty="0">
                <a:solidFill>
                  <a:schemeClr val="bg1"/>
                </a:solidFill>
                <a:effectLst/>
                <a:latin typeface="Google Sans Text"/>
              </a:rPr>
              <a:t>            -Procedure : Two vessels are adjusted so that the neck of the one fits into     that of the other . The junction of the necks is luted with a composition made of lime, raw sugar, rust of iron, and buffalo’s milk.</a:t>
            </a:r>
          </a:p>
          <a:p>
            <a:pPr algn="l">
              <a:spcBef>
                <a:spcPts val="300"/>
              </a:spcBef>
            </a:pPr>
            <a:endParaRPr lang="en-US" sz="8000" b="1" dirty="0">
              <a:solidFill>
                <a:schemeClr val="bg1"/>
              </a:solidFill>
              <a:effectLst/>
              <a:latin typeface="Google Sans Text"/>
            </a:endParaRPr>
          </a:p>
          <a:p>
            <a:pPr marL="342900" indent="-342900" algn="l">
              <a:spcBef>
                <a:spcPts val="300"/>
              </a:spcBef>
              <a:buFont typeface="Arial" panose="020B0604020202020204" pitchFamily="34" charset="0"/>
              <a:buChar char="•"/>
            </a:pPr>
            <a:r>
              <a:rPr lang="en-US" sz="8000" b="1" dirty="0">
                <a:solidFill>
                  <a:schemeClr val="bg1"/>
                </a:solidFill>
                <a:effectLst/>
                <a:latin typeface="Google Sans Text"/>
              </a:rPr>
              <a:t>3.  </a:t>
            </a:r>
            <a:r>
              <a:rPr lang="en-US" sz="8000" b="1" dirty="0" err="1">
                <a:solidFill>
                  <a:schemeClr val="bg1"/>
                </a:solidFill>
                <a:effectLst/>
                <a:latin typeface="Google Sans Text"/>
              </a:rPr>
              <a:t>Adhahpatan</a:t>
            </a:r>
            <a:r>
              <a:rPr lang="en-US" sz="8000" b="1" dirty="0">
                <a:solidFill>
                  <a:schemeClr val="bg1"/>
                </a:solidFill>
                <a:effectLst/>
                <a:latin typeface="Google Sans Text"/>
              </a:rPr>
              <a:t> Yantra </a:t>
            </a:r>
            <a:r>
              <a:rPr lang="en-US" sz="8000" b="1" dirty="0">
                <a:effectLst/>
                <a:latin typeface="Google Sans Text"/>
              </a:rPr>
              <a:t>:  </a:t>
            </a:r>
            <a:r>
              <a:rPr lang="en-US" sz="8000" b="1" dirty="0">
                <a:solidFill>
                  <a:schemeClr val="bg1"/>
                </a:solidFill>
                <a:effectLst/>
                <a:latin typeface="Google Sans Text"/>
              </a:rPr>
              <a:t>The </a:t>
            </a:r>
            <a:r>
              <a:rPr lang="en-US" sz="8000" b="1" dirty="0" err="1">
                <a:solidFill>
                  <a:schemeClr val="bg1"/>
                </a:solidFill>
                <a:effectLst/>
                <a:latin typeface="Google Sans Text"/>
              </a:rPr>
              <a:t>Adhahpatan</a:t>
            </a:r>
            <a:r>
              <a:rPr lang="en-US" sz="8000" b="1" dirty="0">
                <a:solidFill>
                  <a:schemeClr val="bg1"/>
                </a:solidFill>
                <a:effectLst/>
                <a:latin typeface="Google Sans Text"/>
              </a:rPr>
              <a:t> Yantra was a modification of the </a:t>
            </a:r>
            <a:r>
              <a:rPr lang="en-US" sz="8000" b="1" dirty="0" err="1">
                <a:solidFill>
                  <a:schemeClr val="bg1"/>
                </a:solidFill>
                <a:effectLst/>
                <a:latin typeface="Google Sans Text"/>
              </a:rPr>
              <a:t>Patana</a:t>
            </a:r>
            <a:r>
              <a:rPr lang="en-US" sz="8000" b="1" dirty="0">
                <a:solidFill>
                  <a:schemeClr val="bg1"/>
                </a:solidFill>
                <a:effectLst/>
                <a:latin typeface="Google Sans Text"/>
              </a:rPr>
              <a:t> </a:t>
            </a:r>
            <a:r>
              <a:rPr lang="en-US" sz="8000" b="1" dirty="0" err="1">
                <a:solidFill>
                  <a:schemeClr val="bg1"/>
                </a:solidFill>
                <a:effectLst/>
                <a:latin typeface="Google Sans Text"/>
              </a:rPr>
              <a:t>yantram</a:t>
            </a:r>
            <a:r>
              <a:rPr lang="en-US" sz="8000" b="1" dirty="0">
                <a:solidFill>
                  <a:schemeClr val="bg1"/>
                </a:solidFill>
                <a:effectLst/>
                <a:latin typeface="Google Sans Text"/>
              </a:rPr>
              <a:t>, an apparatus used for sublimation and distillation</a:t>
            </a:r>
            <a:r>
              <a:rPr lang="en-US" sz="8000" b="1" dirty="0">
                <a:effectLst/>
                <a:latin typeface="Google Sans Text"/>
              </a:rPr>
              <a:t>.</a:t>
            </a:r>
          </a:p>
          <a:p>
            <a:pPr marL="342900" indent="-342900" algn="l">
              <a:spcBef>
                <a:spcPts val="300"/>
              </a:spcBef>
              <a:buFont typeface="Arial" panose="020B0604020202020204" pitchFamily="34" charset="0"/>
              <a:buChar char="•"/>
            </a:pPr>
            <a:endParaRPr lang="en-US" sz="8000" b="1" dirty="0">
              <a:effectLst/>
              <a:latin typeface="Google Sans Text"/>
            </a:endParaRPr>
          </a:p>
          <a:p>
            <a:pPr algn="l">
              <a:spcBef>
                <a:spcPts val="300"/>
              </a:spcBef>
            </a:pPr>
            <a:r>
              <a:rPr lang="en-US" sz="8000" b="1" dirty="0">
                <a:latin typeface="Google Sans Text"/>
              </a:rPr>
              <a:t>            -Procedure : </a:t>
            </a:r>
            <a:r>
              <a:rPr lang="en-US" sz="8000" b="1" i="0" dirty="0">
                <a:solidFill>
                  <a:schemeClr val="bg1"/>
                </a:solidFill>
                <a:effectLst/>
                <a:latin typeface="Google Sans Text"/>
              </a:rPr>
              <a:t>The bottom of the upper vessel is smeared with the substance, the </a:t>
            </a:r>
            <a:r>
              <a:rPr lang="en-US" sz="8000" b="1" i="0" dirty="0" err="1">
                <a:solidFill>
                  <a:schemeClr val="bg1"/>
                </a:solidFill>
                <a:effectLst/>
                <a:latin typeface="Google Sans Text"/>
              </a:rPr>
              <a:t>vapour</a:t>
            </a:r>
            <a:r>
              <a:rPr lang="en-US" sz="8000" b="1" i="0" dirty="0">
                <a:solidFill>
                  <a:schemeClr val="bg1"/>
                </a:solidFill>
                <a:effectLst/>
                <a:latin typeface="Google Sans Text"/>
              </a:rPr>
              <a:t> or essence there of condensing into the water of the lower one. Heat is applied on the top of the upper vessel by means of the fire of dried cow-dung cakes.</a:t>
            </a:r>
            <a:endParaRPr lang="en-US" sz="8000" b="1" dirty="0">
              <a:solidFill>
                <a:schemeClr val="bg1"/>
              </a:solidFill>
              <a:effectLst/>
              <a:latin typeface="Google Sans Text"/>
            </a:endParaRPr>
          </a:p>
          <a:p>
            <a:pPr marL="342900" indent="-342900" algn="l">
              <a:spcBef>
                <a:spcPts val="300"/>
              </a:spcBef>
              <a:buFont typeface="Arial" panose="020B0604020202020204" pitchFamily="34" charset="0"/>
              <a:buChar char="•"/>
            </a:pPr>
            <a:endParaRPr lang="en-US" sz="8000" b="1" dirty="0">
              <a:solidFill>
                <a:schemeClr val="bg1"/>
              </a:solidFill>
              <a:effectLst/>
              <a:latin typeface="Google Sans Text"/>
            </a:endParaRPr>
          </a:p>
          <a:p>
            <a:br>
              <a:rPr lang="en-US" b="0" i="0" dirty="0">
                <a:solidFill>
                  <a:srgbClr val="1A73E8"/>
                </a:solidFill>
                <a:effectLst/>
                <a:latin typeface="Google Sans"/>
                <a:hlinkClick r:id="rId2" tooltip="Adhahpatan Yantra (diagramme)"/>
              </a:rPr>
            </a:br>
            <a:endParaRPr lang="en-US" b="1" dirty="0">
              <a:effectLst/>
              <a:latin typeface="Google Sans Text"/>
            </a:endParaRPr>
          </a:p>
          <a:p>
            <a:pPr>
              <a:spcBef>
                <a:spcPts val="300"/>
              </a:spcBef>
            </a:pPr>
            <a:r>
              <a:rPr lang="en-US" b="1" dirty="0">
                <a:latin typeface="Google Sans Text"/>
              </a:rPr>
              <a:t> </a:t>
            </a:r>
            <a:endParaRPr lang="en-US" b="1" dirty="0">
              <a:effectLst/>
              <a:latin typeface="Google Sans Text"/>
            </a:endParaRPr>
          </a:p>
          <a:p>
            <a:br>
              <a:rPr lang="en-US" b="1" i="0" dirty="0">
                <a:solidFill>
                  <a:srgbClr val="1A73E8"/>
                </a:solidFill>
                <a:effectLst/>
                <a:latin typeface="Google Sans"/>
                <a:hlinkClick r:id="rId3" tooltip="Adhahpatan Yantra"/>
              </a:rPr>
            </a:br>
            <a:br>
              <a:rPr lang="en-US" b="1" i="0" dirty="0">
                <a:solidFill>
                  <a:srgbClr val="1A73E8"/>
                </a:solidFill>
                <a:effectLst/>
                <a:latin typeface="Google Sans"/>
                <a:hlinkClick r:id="rId4" tooltip="Patana Yantra (diagramme)"/>
              </a:rPr>
            </a:br>
            <a:r>
              <a:rPr lang="en-US" b="1" i="0" dirty="0">
                <a:solidFill>
                  <a:srgbClr val="1A73E8"/>
                </a:solidFill>
                <a:effectLst/>
                <a:latin typeface="Google Sans"/>
              </a:rPr>
              <a:t>  </a:t>
            </a:r>
            <a:endParaRPr lang="en-US" b="1" dirty="0">
              <a:solidFill>
                <a:srgbClr val="3C4043"/>
              </a:solidFill>
              <a:latin typeface="Google Sans Text"/>
            </a:endParaRPr>
          </a:p>
        </p:txBody>
      </p:sp>
    </p:spTree>
    <p:extLst>
      <p:ext uri="{BB962C8B-B14F-4D97-AF65-F5344CB8AC3E}">
        <p14:creationId xmlns:p14="http://schemas.microsoft.com/office/powerpoint/2010/main" val="56637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42625-008D-1335-4D95-7FC9FCB16455}"/>
              </a:ext>
            </a:extLst>
          </p:cNvPr>
          <p:cNvSpPr>
            <a:spLocks noGrp="1"/>
          </p:cNvSpPr>
          <p:nvPr>
            <p:ph idx="4294967295"/>
          </p:nvPr>
        </p:nvSpPr>
        <p:spPr>
          <a:xfrm rot="10800000" flipV="1">
            <a:off x="629669" y="5026978"/>
            <a:ext cx="2422525" cy="1068388"/>
          </a:xfrm>
        </p:spPr>
        <p:txBody>
          <a:bodyPr/>
          <a:lstStyle/>
          <a:p>
            <a:r>
              <a:rPr lang="en-IN" b="1" u="sng" dirty="0" err="1"/>
              <a:t>Swedani</a:t>
            </a:r>
            <a:r>
              <a:rPr lang="en-IN" b="1" u="sng" dirty="0"/>
              <a:t>  </a:t>
            </a:r>
            <a:r>
              <a:rPr lang="en-IN" b="1" u="sng" dirty="0" err="1"/>
              <a:t>Yantra</a:t>
            </a:r>
            <a:r>
              <a:rPr lang="en-IN" b="1" u="sng" dirty="0"/>
              <a:t>          </a:t>
            </a:r>
          </a:p>
        </p:txBody>
      </p:sp>
      <p:pic>
        <p:nvPicPr>
          <p:cNvPr id="4" name="Picture 3">
            <a:extLst>
              <a:ext uri="{FF2B5EF4-FFF2-40B4-BE49-F238E27FC236}">
                <a16:creationId xmlns:a16="http://schemas.microsoft.com/office/drawing/2014/main" id="{DDAD1F4D-9950-83DC-74BF-506631DE8265}"/>
              </a:ext>
            </a:extLst>
          </p:cNvPr>
          <p:cNvPicPr>
            <a:picLocks noChangeAspect="1"/>
          </p:cNvPicPr>
          <p:nvPr/>
        </p:nvPicPr>
        <p:blipFill>
          <a:blip r:embed="rId2"/>
          <a:stretch>
            <a:fillRect/>
          </a:stretch>
        </p:blipFill>
        <p:spPr>
          <a:xfrm>
            <a:off x="629669" y="1765300"/>
            <a:ext cx="2305531" cy="3199240"/>
          </a:xfrm>
          <a:prstGeom prst="rect">
            <a:avLst/>
          </a:prstGeom>
        </p:spPr>
      </p:pic>
      <p:sp>
        <p:nvSpPr>
          <p:cNvPr id="5" name="TextBox 4">
            <a:extLst>
              <a:ext uri="{FF2B5EF4-FFF2-40B4-BE49-F238E27FC236}">
                <a16:creationId xmlns:a16="http://schemas.microsoft.com/office/drawing/2014/main" id="{4A55684A-4D0A-6669-EA45-D6AEA715AF70}"/>
              </a:ext>
            </a:extLst>
          </p:cNvPr>
          <p:cNvSpPr txBox="1"/>
          <p:nvPr/>
        </p:nvSpPr>
        <p:spPr>
          <a:xfrm>
            <a:off x="4459377" y="5303596"/>
            <a:ext cx="2421445" cy="369332"/>
          </a:xfrm>
          <a:prstGeom prst="rect">
            <a:avLst/>
          </a:prstGeom>
          <a:noFill/>
        </p:spPr>
        <p:txBody>
          <a:bodyPr wrap="square" rtlCol="0">
            <a:spAutoFit/>
          </a:bodyPr>
          <a:lstStyle/>
          <a:p>
            <a:pPr marL="285750" indent="-285750" algn="l">
              <a:buFont typeface="Arial" panose="020B0604020202020204" pitchFamily="34" charset="0"/>
              <a:buChar char="•"/>
            </a:pPr>
            <a:r>
              <a:rPr lang="en-IN" b="1" u="sng" dirty="0" err="1"/>
              <a:t>Patana</a:t>
            </a:r>
            <a:r>
              <a:rPr lang="en-IN" b="1" u="sng" dirty="0"/>
              <a:t> </a:t>
            </a:r>
            <a:r>
              <a:rPr lang="en-IN" b="1" u="sng" dirty="0" err="1"/>
              <a:t>Yantra</a:t>
            </a:r>
            <a:endParaRPr lang="en-US" b="1" u="sng" dirty="0"/>
          </a:p>
        </p:txBody>
      </p:sp>
      <p:pic>
        <p:nvPicPr>
          <p:cNvPr id="6" name="Picture 5">
            <a:extLst>
              <a:ext uri="{FF2B5EF4-FFF2-40B4-BE49-F238E27FC236}">
                <a16:creationId xmlns:a16="http://schemas.microsoft.com/office/drawing/2014/main" id="{4DA8B190-3FD7-5556-CCAD-CF4FB549D5CB}"/>
              </a:ext>
            </a:extLst>
          </p:cNvPr>
          <p:cNvPicPr>
            <a:picLocks noChangeAspect="1"/>
          </p:cNvPicPr>
          <p:nvPr/>
        </p:nvPicPr>
        <p:blipFill>
          <a:blip r:embed="rId3"/>
          <a:stretch>
            <a:fillRect/>
          </a:stretch>
        </p:blipFill>
        <p:spPr>
          <a:xfrm>
            <a:off x="3824433" y="1780841"/>
            <a:ext cx="2947482" cy="3199242"/>
          </a:xfrm>
          <a:prstGeom prst="rect">
            <a:avLst/>
          </a:prstGeom>
        </p:spPr>
      </p:pic>
      <p:sp>
        <p:nvSpPr>
          <p:cNvPr id="7" name="TextBox 6">
            <a:extLst>
              <a:ext uri="{FF2B5EF4-FFF2-40B4-BE49-F238E27FC236}">
                <a16:creationId xmlns:a16="http://schemas.microsoft.com/office/drawing/2014/main" id="{0E2F2A90-F43D-A7F5-0CDA-D89B8E6764CE}"/>
              </a:ext>
            </a:extLst>
          </p:cNvPr>
          <p:cNvSpPr txBox="1"/>
          <p:nvPr/>
        </p:nvSpPr>
        <p:spPr>
          <a:xfrm>
            <a:off x="8288004" y="5165096"/>
            <a:ext cx="1828800" cy="646331"/>
          </a:xfrm>
          <a:prstGeom prst="rect">
            <a:avLst/>
          </a:prstGeom>
          <a:noFill/>
        </p:spPr>
        <p:txBody>
          <a:bodyPr wrap="square" rtlCol="0">
            <a:spAutoFit/>
          </a:bodyPr>
          <a:lstStyle/>
          <a:p>
            <a:pPr marL="285750" indent="-285750" algn="l">
              <a:buFont typeface="Arial" panose="020B0604020202020204" pitchFamily="34" charset="0"/>
              <a:buChar char="•"/>
            </a:pPr>
            <a:r>
              <a:rPr lang="en-IN" b="1" u="sng" dirty="0" err="1"/>
              <a:t>Adhah</a:t>
            </a:r>
            <a:r>
              <a:rPr lang="en-IN" b="1" u="sng" dirty="0"/>
              <a:t> </a:t>
            </a:r>
            <a:r>
              <a:rPr lang="en-IN" b="1" u="sng" dirty="0" err="1"/>
              <a:t>Patan</a:t>
            </a:r>
            <a:r>
              <a:rPr lang="en-IN" b="1" u="sng" dirty="0"/>
              <a:t> </a:t>
            </a:r>
            <a:r>
              <a:rPr lang="en-IN" b="1" u="sng" dirty="0" err="1"/>
              <a:t>Yantra</a:t>
            </a:r>
            <a:endParaRPr lang="en-US" b="1" u="sng" dirty="0"/>
          </a:p>
        </p:txBody>
      </p:sp>
      <p:pic>
        <p:nvPicPr>
          <p:cNvPr id="8" name="Picture 7">
            <a:extLst>
              <a:ext uri="{FF2B5EF4-FFF2-40B4-BE49-F238E27FC236}">
                <a16:creationId xmlns:a16="http://schemas.microsoft.com/office/drawing/2014/main" id="{C3B6880E-745A-6C6C-9C13-14756347581F}"/>
              </a:ext>
            </a:extLst>
          </p:cNvPr>
          <p:cNvPicPr>
            <a:picLocks noChangeAspect="1"/>
          </p:cNvPicPr>
          <p:nvPr/>
        </p:nvPicPr>
        <p:blipFill>
          <a:blip r:embed="rId4"/>
          <a:stretch>
            <a:fillRect/>
          </a:stretch>
        </p:blipFill>
        <p:spPr>
          <a:xfrm>
            <a:off x="7661148" y="1823575"/>
            <a:ext cx="2947482" cy="3082690"/>
          </a:xfrm>
          <a:prstGeom prst="rect">
            <a:avLst/>
          </a:prstGeom>
        </p:spPr>
      </p:pic>
    </p:spTree>
    <p:extLst>
      <p:ext uri="{BB962C8B-B14F-4D97-AF65-F5344CB8AC3E}">
        <p14:creationId xmlns:p14="http://schemas.microsoft.com/office/powerpoint/2010/main" val="53973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458FA-89E7-EFA3-9716-EAE1C9D52B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082F09A-B948-FDD9-EAF3-E096A7B5CFBB}"/>
              </a:ext>
            </a:extLst>
          </p:cNvPr>
          <p:cNvSpPr>
            <a:spLocks noGrp="1"/>
          </p:cNvSpPr>
          <p:nvPr>
            <p:ph type="subTitle" idx="1"/>
          </p:nvPr>
        </p:nvSpPr>
        <p:spPr>
          <a:xfrm>
            <a:off x="0" y="774700"/>
            <a:ext cx="8880763" cy="5352831"/>
          </a:xfrm>
        </p:spPr>
        <p:txBody>
          <a:bodyPr>
            <a:normAutofit fontScale="25000" lnSpcReduction="20000"/>
          </a:bodyPr>
          <a:lstStyle/>
          <a:p>
            <a:pPr marL="342900" indent="-342900">
              <a:buFont typeface="Arial" panose="020B0604020202020204" pitchFamily="34" charset="0"/>
              <a:buChar char="•"/>
            </a:pPr>
            <a:r>
              <a:rPr lang="en-US" sz="7200" b="1" dirty="0">
                <a:solidFill>
                  <a:srgbClr val="FFFFFF"/>
                </a:solidFill>
                <a:latin typeface="Google Sans"/>
              </a:rPr>
              <a:t> 4. </a:t>
            </a:r>
            <a:r>
              <a:rPr lang="en-US" sz="7200" b="1" dirty="0" err="1">
                <a:solidFill>
                  <a:srgbClr val="FFFFFF"/>
                </a:solidFill>
                <a:latin typeface="Google Sans"/>
              </a:rPr>
              <a:t>Kosthi</a:t>
            </a:r>
            <a:r>
              <a:rPr lang="en-US" sz="7200" b="1" dirty="0">
                <a:solidFill>
                  <a:srgbClr val="FFFFFF"/>
                </a:solidFill>
                <a:latin typeface="Google Sans"/>
              </a:rPr>
              <a:t> Yantra: </a:t>
            </a:r>
            <a:r>
              <a:rPr lang="en-US" sz="7200" b="1" i="0" dirty="0">
                <a:solidFill>
                  <a:schemeClr val="bg1"/>
                </a:solidFill>
                <a:effectLst/>
                <a:latin typeface="Google Sans Text"/>
              </a:rPr>
              <a:t>This apparatus, </a:t>
            </a:r>
            <a:r>
              <a:rPr lang="en-US" sz="7200" b="1" i="0" dirty="0" err="1">
                <a:solidFill>
                  <a:schemeClr val="bg1"/>
                </a:solidFill>
                <a:effectLst/>
                <a:latin typeface="Google Sans Text"/>
              </a:rPr>
              <a:t>Kosthi</a:t>
            </a:r>
            <a:r>
              <a:rPr lang="en-US" sz="7200" b="1" i="0" dirty="0">
                <a:solidFill>
                  <a:schemeClr val="bg1"/>
                </a:solidFill>
                <a:effectLst/>
                <a:latin typeface="Google Sans Text"/>
              </a:rPr>
              <a:t> Yantra, was mainly used for extracting mineral. </a:t>
            </a:r>
          </a:p>
          <a:p>
            <a:pPr marL="342900" indent="-342900">
              <a:buFont typeface="Arial" panose="020B0604020202020204" pitchFamily="34" charset="0"/>
              <a:buChar char="•"/>
            </a:pPr>
            <a:r>
              <a:rPr lang="en-US" sz="7200" b="1" dirty="0">
                <a:solidFill>
                  <a:schemeClr val="bg1"/>
                </a:solidFill>
                <a:latin typeface="Google Sans Text"/>
              </a:rPr>
              <a:t>     -procedure: </a:t>
            </a:r>
            <a:r>
              <a:rPr lang="en-US" sz="7200" b="1" dirty="0">
                <a:effectLst/>
                <a:latin typeface="Google Sans Text"/>
              </a:rPr>
              <a:t>This apparatus has a special furnace of </a:t>
            </a:r>
            <a:r>
              <a:rPr lang="en-US" sz="7200" b="1" dirty="0" err="1">
                <a:effectLst/>
                <a:latin typeface="Google Sans Text"/>
              </a:rPr>
              <a:t>angulas</a:t>
            </a:r>
            <a:r>
              <a:rPr lang="en-US" sz="7200" b="1" dirty="0">
                <a:effectLst/>
                <a:latin typeface="Google Sans Text"/>
              </a:rPr>
              <a:t> in width and one hasta (18”) in length and one hasta in height. Two </a:t>
            </a:r>
            <a:r>
              <a:rPr lang="en-US" sz="7200" b="1" dirty="0" err="1">
                <a:effectLst/>
                <a:latin typeface="Google Sans Text"/>
              </a:rPr>
              <a:t>Mushas</a:t>
            </a:r>
            <a:r>
              <a:rPr lang="en-US" sz="7200" b="1" dirty="0">
                <a:effectLst/>
                <a:latin typeface="Google Sans Text"/>
              </a:rPr>
              <a:t> (crucibles used in the laboratory) are taken, one of which has a lid with a hole.</a:t>
            </a:r>
            <a:br>
              <a:rPr lang="en-US" sz="7200" b="1" dirty="0">
                <a:effectLst/>
                <a:latin typeface="Google Sans Text"/>
              </a:rPr>
            </a:br>
            <a:br>
              <a:rPr lang="en-US" sz="7200" b="1" dirty="0">
                <a:effectLst/>
                <a:latin typeface="Google Sans Text"/>
              </a:rPr>
            </a:br>
            <a:r>
              <a:rPr lang="en-US" sz="7200" b="1" dirty="0">
                <a:effectLst/>
                <a:latin typeface="Google Sans Text"/>
              </a:rPr>
              <a:t>The </a:t>
            </a:r>
            <a:r>
              <a:rPr lang="en-US" sz="7200" b="1" dirty="0" err="1">
                <a:effectLst/>
                <a:latin typeface="Google Sans Text"/>
              </a:rPr>
              <a:t>Musha</a:t>
            </a:r>
            <a:r>
              <a:rPr lang="en-US" sz="7200" b="1" dirty="0">
                <a:effectLst/>
                <a:latin typeface="Google Sans Text"/>
              </a:rPr>
              <a:t> with the lid is filled with ore and is fixed upside down on the furnace, surrounding the upper </a:t>
            </a:r>
            <a:r>
              <a:rPr lang="en-US" sz="7200" b="1" dirty="0" err="1">
                <a:effectLst/>
                <a:latin typeface="Google Sans Text"/>
              </a:rPr>
              <a:t>Musha</a:t>
            </a:r>
            <a:r>
              <a:rPr lang="en-US" sz="7200" b="1" dirty="0">
                <a:effectLst/>
                <a:latin typeface="Google Sans Text"/>
              </a:rPr>
              <a:t> is filled with hard charcoal made of Bamboo, Khadira, </a:t>
            </a:r>
            <a:r>
              <a:rPr lang="en-US" sz="7200" b="1" dirty="0" err="1">
                <a:effectLst/>
                <a:latin typeface="Google Sans Text"/>
              </a:rPr>
              <a:t>Madhuka</a:t>
            </a:r>
            <a:r>
              <a:rPr lang="en-US" sz="7200" b="1" dirty="0">
                <a:effectLst/>
                <a:latin typeface="Google Sans Text"/>
              </a:rPr>
              <a:t> and </a:t>
            </a:r>
            <a:r>
              <a:rPr lang="en-US" sz="7200" b="1" dirty="0" err="1">
                <a:effectLst/>
                <a:latin typeface="Google Sans Text"/>
              </a:rPr>
              <a:t>Badari</a:t>
            </a:r>
            <a:r>
              <a:rPr lang="en-US" sz="7200" b="1" dirty="0">
                <a:effectLst/>
                <a:latin typeface="Google Sans Text"/>
              </a:rPr>
              <a:t> wood.</a:t>
            </a:r>
            <a:br>
              <a:rPr lang="en-US" sz="7200" b="1" dirty="0">
                <a:effectLst/>
                <a:latin typeface="Google Sans Text"/>
              </a:rPr>
            </a:br>
            <a:br>
              <a:rPr lang="en-US" sz="7200" b="1" dirty="0">
                <a:effectLst/>
                <a:latin typeface="Google Sans Text"/>
              </a:rPr>
            </a:br>
            <a:r>
              <a:rPr lang="en-US" sz="7200" b="1" dirty="0">
                <a:effectLst/>
                <a:latin typeface="Google Sans Text"/>
              </a:rPr>
              <a:t>A fire is lit in the charcoal and has to keep raging, by blowing air with the help of bellows. Gradually the essence of the mineral gets collected in the lower pot.</a:t>
            </a:r>
          </a:p>
          <a:p>
            <a:pPr marL="342900" indent="-342900">
              <a:buFont typeface="Arial" panose="020B0604020202020204" pitchFamily="34" charset="0"/>
              <a:buChar char="•"/>
            </a:pPr>
            <a:endParaRPr lang="en-US" sz="7200" b="1" dirty="0">
              <a:effectLst/>
              <a:latin typeface="Google Sans Text"/>
            </a:endParaRPr>
          </a:p>
          <a:p>
            <a:pPr marL="285750" indent="-285750" algn="l">
              <a:spcBef>
                <a:spcPts val="300"/>
              </a:spcBef>
              <a:buFont typeface="Arial" panose="020B0604020202020204" pitchFamily="34" charset="0"/>
              <a:buChar char="•"/>
            </a:pPr>
            <a:r>
              <a:rPr lang="en-US" sz="7200" b="1" dirty="0">
                <a:effectLst/>
                <a:latin typeface="Google Sans Text"/>
              </a:rPr>
              <a:t>5. </a:t>
            </a:r>
            <a:r>
              <a:rPr lang="en-US" sz="7200" b="1" dirty="0">
                <a:latin typeface="Google Sans Text"/>
              </a:rPr>
              <a:t>Dola Yantra: </a:t>
            </a:r>
            <a:r>
              <a:rPr lang="en-US" sz="7200" b="1" dirty="0">
                <a:effectLst/>
                <a:latin typeface="Google Sans Text"/>
              </a:rPr>
              <a:t>The Dola Yantra was mainly used for causing the chemical to perspire by exposing them to medicated steam.</a:t>
            </a:r>
          </a:p>
          <a:p>
            <a:pPr algn="l">
              <a:spcBef>
                <a:spcPts val="300"/>
              </a:spcBef>
            </a:pPr>
            <a:endParaRPr lang="en-US" sz="7200" b="1" dirty="0">
              <a:latin typeface="Google Sans Text"/>
            </a:endParaRPr>
          </a:p>
          <a:p>
            <a:pPr marL="571500" indent="-571500" algn="l">
              <a:spcBef>
                <a:spcPts val="300"/>
              </a:spcBef>
              <a:buFont typeface="Arial" panose="020B0604020202020204" pitchFamily="34" charset="0"/>
              <a:buChar char="•"/>
            </a:pPr>
            <a:r>
              <a:rPr lang="en-US" sz="7200" b="1" dirty="0">
                <a:effectLst/>
                <a:latin typeface="Google Sans Text"/>
              </a:rPr>
              <a:t>          -procedure: In this </a:t>
            </a:r>
            <a:r>
              <a:rPr lang="en-US" sz="7200" b="1" dirty="0" err="1">
                <a:effectLst/>
                <a:latin typeface="Google Sans Text"/>
              </a:rPr>
              <a:t>yantram</a:t>
            </a:r>
            <a:r>
              <a:rPr lang="en-US" sz="7200" b="1" dirty="0">
                <a:effectLst/>
                <a:latin typeface="Google Sans Text"/>
              </a:rPr>
              <a:t>, a vessel filled with some liquid substance to half of its capacity is taken. Two holes are made opposite to each other near the mouth of the vessel.</a:t>
            </a:r>
            <a:br>
              <a:rPr lang="en-US" sz="7200" b="1" dirty="0">
                <a:effectLst/>
                <a:latin typeface="Google Sans Text"/>
              </a:rPr>
            </a:br>
            <a:br>
              <a:rPr lang="en-US" sz="7200" b="1" dirty="0">
                <a:effectLst/>
                <a:latin typeface="Google Sans Text"/>
              </a:rPr>
            </a:br>
            <a:r>
              <a:rPr lang="en-US" sz="7200" b="1" dirty="0">
                <a:effectLst/>
                <a:latin typeface="Google Sans Text"/>
              </a:rPr>
              <a:t>A rod is then arranged through the two holes across the mouth. A bundle containing the material which is boiled is suspended into the liquid by tying it at the middle of the rod. Then the vessel is heated as required.</a:t>
            </a:r>
          </a:p>
          <a:p>
            <a:pPr marL="571500" indent="-571500">
              <a:buFont typeface="Arial" panose="020B0604020202020204" pitchFamily="34" charset="0"/>
              <a:buChar char="•"/>
            </a:pPr>
            <a:br>
              <a:rPr lang="en-US" sz="7200" b="1" i="0" dirty="0">
                <a:solidFill>
                  <a:srgbClr val="1A73E8"/>
                </a:solidFill>
                <a:effectLst/>
                <a:latin typeface="Google Sans"/>
                <a:hlinkClick r:id="rId2" tooltip="Dhup Yantra"/>
              </a:rPr>
            </a:br>
            <a:endParaRPr lang="en-US" sz="7200" b="1" dirty="0">
              <a:effectLst/>
              <a:latin typeface="Google Sans Text"/>
            </a:endParaRPr>
          </a:p>
          <a:p>
            <a:pPr marL="171450" indent="-171450">
              <a:buFont typeface="Arial" panose="020B0604020202020204" pitchFamily="34" charset="0"/>
              <a:buChar char="•"/>
            </a:pPr>
            <a:br>
              <a:rPr lang="en-US" sz="1600" b="0" i="0" dirty="0">
                <a:solidFill>
                  <a:srgbClr val="1A73E8"/>
                </a:solidFill>
                <a:effectLst/>
                <a:latin typeface="Google Sans"/>
                <a:hlinkClick r:id="rId3" tooltip="Dola Yantra (diagramme)"/>
              </a:rPr>
            </a:br>
            <a:endParaRPr lang="en-US" sz="2000" b="0" dirty="0">
              <a:effectLst/>
              <a:latin typeface="Google Sans Text"/>
            </a:endParaRPr>
          </a:p>
          <a:p>
            <a:br>
              <a:rPr lang="en-US" sz="1600" b="0" i="0" dirty="0">
                <a:solidFill>
                  <a:srgbClr val="1A73E8"/>
                </a:solidFill>
                <a:effectLst/>
                <a:latin typeface="Google Sans"/>
                <a:hlinkClick r:id="rId4" tooltip="Dola Yantra"/>
              </a:rPr>
            </a:br>
            <a:endParaRPr lang="en-US" sz="2000" b="1" i="0" dirty="0">
              <a:solidFill>
                <a:schemeClr val="bg1"/>
              </a:solidFill>
              <a:effectLst/>
              <a:latin typeface="Google Sans Text"/>
            </a:endParaRPr>
          </a:p>
          <a:p>
            <a:pPr marL="342900" indent="-342900">
              <a:buFont typeface="Arial" panose="020B0604020202020204" pitchFamily="34" charset="0"/>
              <a:buChar char="•"/>
            </a:pPr>
            <a:endParaRPr lang="en-US" sz="2000" b="1" dirty="0">
              <a:solidFill>
                <a:schemeClr val="bg1"/>
              </a:solidFill>
              <a:effectLst/>
              <a:latin typeface="Google Sans Text"/>
            </a:endParaRPr>
          </a:p>
          <a:p>
            <a:pPr marL="342900" indent="-342900">
              <a:buFont typeface="Arial" panose="020B0604020202020204" pitchFamily="34" charset="0"/>
              <a:buChar char="•"/>
            </a:pPr>
            <a:br>
              <a:rPr lang="en-US" sz="2000" b="1" i="0" dirty="0">
                <a:solidFill>
                  <a:srgbClr val="1A73E8"/>
                </a:solidFill>
                <a:effectLst/>
                <a:latin typeface="Google Sans"/>
                <a:hlinkClick r:id="rId5" tooltip="Adhahpatan Yantra"/>
              </a:rPr>
            </a:br>
            <a:br>
              <a:rPr lang="en-US" b="1" i="0" dirty="0">
                <a:solidFill>
                  <a:srgbClr val="1A73E8"/>
                </a:solidFill>
                <a:effectLst/>
                <a:latin typeface="Google Sans"/>
                <a:hlinkClick r:id="rId6" tooltip="Patana Yantra (diagramme)"/>
              </a:rPr>
            </a:br>
            <a:r>
              <a:rPr lang="en-US" b="1" i="0" dirty="0">
                <a:solidFill>
                  <a:srgbClr val="1A73E8"/>
                </a:solidFill>
                <a:effectLst/>
                <a:latin typeface="Google Sans"/>
              </a:rPr>
              <a:t>  </a:t>
            </a:r>
            <a:endParaRPr lang="en-US" b="1" dirty="0">
              <a:solidFill>
                <a:srgbClr val="3C4043"/>
              </a:solidFill>
              <a:latin typeface="Google Sans Text"/>
            </a:endParaRPr>
          </a:p>
        </p:txBody>
      </p:sp>
    </p:spTree>
    <p:extLst>
      <p:ext uri="{BB962C8B-B14F-4D97-AF65-F5344CB8AC3E}">
        <p14:creationId xmlns:p14="http://schemas.microsoft.com/office/powerpoint/2010/main" val="243490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D7F3B-9141-0704-FC38-1E936E0AA48D}"/>
              </a:ext>
            </a:extLst>
          </p:cNvPr>
          <p:cNvSpPr>
            <a:spLocks noGrp="1"/>
          </p:cNvSpPr>
          <p:nvPr>
            <p:ph idx="4294967295"/>
          </p:nvPr>
        </p:nvSpPr>
        <p:spPr>
          <a:xfrm>
            <a:off x="1275388" y="5491314"/>
            <a:ext cx="3425825" cy="463550"/>
          </a:xfrm>
        </p:spPr>
        <p:txBody>
          <a:bodyPr/>
          <a:lstStyle/>
          <a:p>
            <a:r>
              <a:rPr lang="en-IN" b="1" u="sng" dirty="0" err="1"/>
              <a:t>Kosthi</a:t>
            </a:r>
            <a:r>
              <a:rPr lang="en-IN" b="1" u="sng" dirty="0"/>
              <a:t> </a:t>
            </a:r>
            <a:r>
              <a:rPr lang="en-IN" b="1" u="sng" dirty="0" err="1"/>
              <a:t>Yantra</a:t>
            </a:r>
            <a:endParaRPr lang="en-US" b="1" u="sng" dirty="0"/>
          </a:p>
        </p:txBody>
      </p:sp>
      <p:pic>
        <p:nvPicPr>
          <p:cNvPr id="4" name="Picture 3">
            <a:extLst>
              <a:ext uri="{FF2B5EF4-FFF2-40B4-BE49-F238E27FC236}">
                <a16:creationId xmlns:a16="http://schemas.microsoft.com/office/drawing/2014/main" id="{1D9AAE63-279C-97E9-A247-DFF07E404808}"/>
              </a:ext>
            </a:extLst>
          </p:cNvPr>
          <p:cNvPicPr>
            <a:picLocks noChangeAspect="1"/>
          </p:cNvPicPr>
          <p:nvPr/>
        </p:nvPicPr>
        <p:blipFill>
          <a:blip r:embed="rId2"/>
          <a:stretch>
            <a:fillRect/>
          </a:stretch>
        </p:blipFill>
        <p:spPr>
          <a:xfrm>
            <a:off x="201552" y="1292433"/>
            <a:ext cx="3925105" cy="4063471"/>
          </a:xfrm>
          <a:prstGeom prst="rect">
            <a:avLst/>
          </a:prstGeom>
        </p:spPr>
      </p:pic>
      <p:sp>
        <p:nvSpPr>
          <p:cNvPr id="5" name="TextBox 4">
            <a:extLst>
              <a:ext uri="{FF2B5EF4-FFF2-40B4-BE49-F238E27FC236}">
                <a16:creationId xmlns:a16="http://schemas.microsoft.com/office/drawing/2014/main" id="{3A14ABB9-2BA0-61B4-EF12-5BE30455ACC0}"/>
              </a:ext>
            </a:extLst>
          </p:cNvPr>
          <p:cNvSpPr txBox="1"/>
          <p:nvPr/>
        </p:nvSpPr>
        <p:spPr>
          <a:xfrm>
            <a:off x="7233845" y="5535056"/>
            <a:ext cx="1828800" cy="369332"/>
          </a:xfrm>
          <a:prstGeom prst="rect">
            <a:avLst/>
          </a:prstGeom>
          <a:noFill/>
        </p:spPr>
        <p:txBody>
          <a:bodyPr wrap="square" rtlCol="0">
            <a:spAutoFit/>
          </a:bodyPr>
          <a:lstStyle/>
          <a:p>
            <a:pPr marL="285750" indent="-285750" algn="l">
              <a:buFont typeface="Arial" panose="020B0604020202020204" pitchFamily="34" charset="0"/>
              <a:buChar char="•"/>
            </a:pPr>
            <a:r>
              <a:rPr lang="en-IN" b="1" u="sng" dirty="0" err="1"/>
              <a:t>Dola</a:t>
            </a:r>
            <a:r>
              <a:rPr lang="en-IN" b="1" u="sng" dirty="0"/>
              <a:t> </a:t>
            </a:r>
            <a:r>
              <a:rPr lang="en-IN" b="1" u="sng" dirty="0" err="1"/>
              <a:t>Yantra</a:t>
            </a:r>
            <a:endParaRPr lang="en-US" b="1" u="sng" dirty="0"/>
          </a:p>
        </p:txBody>
      </p:sp>
      <p:pic>
        <p:nvPicPr>
          <p:cNvPr id="6" name="Picture 5">
            <a:extLst>
              <a:ext uri="{FF2B5EF4-FFF2-40B4-BE49-F238E27FC236}">
                <a16:creationId xmlns:a16="http://schemas.microsoft.com/office/drawing/2014/main" id="{22BA0D80-D5CA-CED5-3B4E-47FE122C2FB3}"/>
              </a:ext>
            </a:extLst>
          </p:cNvPr>
          <p:cNvPicPr>
            <a:picLocks noChangeAspect="1"/>
          </p:cNvPicPr>
          <p:nvPr/>
        </p:nvPicPr>
        <p:blipFill>
          <a:blip r:embed="rId3"/>
          <a:stretch>
            <a:fillRect/>
          </a:stretch>
        </p:blipFill>
        <p:spPr>
          <a:xfrm>
            <a:off x="5934540" y="1292432"/>
            <a:ext cx="3873737" cy="4063471"/>
          </a:xfrm>
          <a:prstGeom prst="rect">
            <a:avLst/>
          </a:prstGeom>
        </p:spPr>
      </p:pic>
    </p:spTree>
    <p:extLst>
      <p:ext uri="{BB962C8B-B14F-4D97-AF65-F5344CB8AC3E}">
        <p14:creationId xmlns:p14="http://schemas.microsoft.com/office/powerpoint/2010/main" val="127574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8735C-A6BA-B1DB-5DB8-FCF619C467E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E22C803-4820-AF85-BB3D-EA90597F7EBC}"/>
              </a:ext>
            </a:extLst>
          </p:cNvPr>
          <p:cNvSpPr>
            <a:spLocks noGrp="1"/>
          </p:cNvSpPr>
          <p:nvPr>
            <p:ph type="subTitle" idx="1"/>
          </p:nvPr>
        </p:nvSpPr>
        <p:spPr>
          <a:xfrm>
            <a:off x="0" y="774700"/>
            <a:ext cx="8880763" cy="5352831"/>
          </a:xfrm>
        </p:spPr>
        <p:txBody>
          <a:bodyPr>
            <a:normAutofit fontScale="25000" lnSpcReduction="20000"/>
          </a:bodyPr>
          <a:lstStyle/>
          <a:p>
            <a:pPr marL="1143000" indent="-1143000">
              <a:buFont typeface="Arial" panose="020B0604020202020204" pitchFamily="34" charset="0"/>
              <a:buChar char="•"/>
            </a:pPr>
            <a:r>
              <a:rPr lang="en-US" sz="9600" b="1" dirty="0">
                <a:solidFill>
                  <a:schemeClr val="bg1"/>
                </a:solidFill>
                <a:effectLst/>
                <a:latin typeface="Google Sans Text"/>
              </a:rPr>
              <a:t>6. </a:t>
            </a:r>
            <a:r>
              <a:rPr lang="en-US" sz="9600" b="1" dirty="0" err="1">
                <a:solidFill>
                  <a:schemeClr val="bg1"/>
                </a:solidFill>
                <a:effectLst/>
                <a:latin typeface="Google Sans Text"/>
              </a:rPr>
              <a:t>Taptkhal</a:t>
            </a:r>
            <a:r>
              <a:rPr lang="en-US" sz="9600" b="1" dirty="0">
                <a:solidFill>
                  <a:schemeClr val="bg1"/>
                </a:solidFill>
                <a:effectLst/>
                <a:latin typeface="Google Sans Text"/>
              </a:rPr>
              <a:t> yantra: </a:t>
            </a:r>
            <a:r>
              <a:rPr lang="en-US" sz="9600" b="1" i="0" dirty="0" err="1">
                <a:solidFill>
                  <a:schemeClr val="bg1"/>
                </a:solidFill>
                <a:effectLst/>
                <a:latin typeface="Google Sans Text"/>
              </a:rPr>
              <a:t>Taptkhal</a:t>
            </a:r>
            <a:r>
              <a:rPr lang="en-US" sz="9600" b="1" i="0" dirty="0">
                <a:solidFill>
                  <a:schemeClr val="bg1"/>
                </a:solidFill>
                <a:effectLst/>
                <a:latin typeface="Google Sans Text"/>
              </a:rPr>
              <a:t> or </a:t>
            </a:r>
            <a:r>
              <a:rPr lang="en-US" sz="9600" b="1" i="0" dirty="0" err="1">
                <a:solidFill>
                  <a:schemeClr val="bg1"/>
                </a:solidFill>
                <a:effectLst/>
                <a:latin typeface="Google Sans Text"/>
              </a:rPr>
              <a:t>Tapta</a:t>
            </a:r>
            <a:r>
              <a:rPr lang="en-US" sz="9600" b="1" i="0" dirty="0">
                <a:solidFill>
                  <a:schemeClr val="bg1"/>
                </a:solidFill>
                <a:effectLst/>
                <a:latin typeface="Google Sans Text"/>
              </a:rPr>
              <a:t> </a:t>
            </a:r>
            <a:r>
              <a:rPr lang="en-US" sz="9600" b="1" i="0" dirty="0" err="1">
                <a:solidFill>
                  <a:schemeClr val="bg1"/>
                </a:solidFill>
                <a:effectLst/>
                <a:latin typeface="Google Sans Text"/>
              </a:rPr>
              <a:t>Khalla</a:t>
            </a:r>
            <a:r>
              <a:rPr lang="en-US" sz="9600" b="1" i="0" dirty="0">
                <a:solidFill>
                  <a:schemeClr val="bg1"/>
                </a:solidFill>
                <a:effectLst/>
                <a:latin typeface="Google Sans Text"/>
              </a:rPr>
              <a:t> Yantra was used for slow heating of Mercury.</a:t>
            </a:r>
            <a:r>
              <a:rPr lang="en-US" sz="9600" b="1" dirty="0">
                <a:solidFill>
                  <a:schemeClr val="bg1"/>
                </a:solidFill>
                <a:effectLst/>
                <a:latin typeface="Google Sans Text"/>
              </a:rPr>
              <a:t> </a:t>
            </a:r>
          </a:p>
          <a:p>
            <a:pPr marL="1143000" indent="-1143000">
              <a:buFont typeface="Arial" panose="020B0604020202020204" pitchFamily="34" charset="0"/>
              <a:buChar char="•"/>
            </a:pPr>
            <a:endParaRPr lang="en-US" sz="9600" b="1" dirty="0">
              <a:solidFill>
                <a:schemeClr val="bg1"/>
              </a:solidFill>
              <a:effectLst/>
              <a:latin typeface="Google Sans Text"/>
            </a:endParaRPr>
          </a:p>
          <a:p>
            <a:pPr marL="1143000" indent="-1143000" algn="l">
              <a:spcBef>
                <a:spcPts val="300"/>
              </a:spcBef>
              <a:buFont typeface="Arial" panose="020B0604020202020204" pitchFamily="34" charset="0"/>
              <a:buChar char="•"/>
            </a:pPr>
            <a:r>
              <a:rPr lang="en-US" sz="9600" b="1" dirty="0">
                <a:solidFill>
                  <a:schemeClr val="bg1"/>
                </a:solidFill>
                <a:effectLst/>
                <a:latin typeface="Google Sans Text"/>
              </a:rPr>
              <a:t>7. </a:t>
            </a:r>
            <a:r>
              <a:rPr lang="en-US" sz="9600" b="1" dirty="0" err="1">
                <a:solidFill>
                  <a:schemeClr val="bg1"/>
                </a:solidFill>
                <a:latin typeface="Google Sans Text"/>
              </a:rPr>
              <a:t>Tiryakpatan</a:t>
            </a:r>
            <a:r>
              <a:rPr lang="en-US" sz="9600" b="1" dirty="0">
                <a:solidFill>
                  <a:schemeClr val="bg1"/>
                </a:solidFill>
                <a:latin typeface="Google Sans Text"/>
              </a:rPr>
              <a:t> Yantra : </a:t>
            </a:r>
            <a:r>
              <a:rPr lang="en-US" sz="9600" b="1" dirty="0">
                <a:solidFill>
                  <a:schemeClr val="bg1"/>
                </a:solidFill>
                <a:effectLst/>
                <a:latin typeface="Google Sans Text"/>
              </a:rPr>
              <a:t>The </a:t>
            </a:r>
            <a:r>
              <a:rPr lang="en-US" sz="9600" b="1" dirty="0" err="1">
                <a:solidFill>
                  <a:schemeClr val="bg1"/>
                </a:solidFill>
                <a:effectLst/>
                <a:latin typeface="Google Sans Text"/>
              </a:rPr>
              <a:t>Tiryakpatan</a:t>
            </a:r>
            <a:r>
              <a:rPr lang="en-US" sz="9600" b="1" dirty="0">
                <a:solidFill>
                  <a:schemeClr val="bg1"/>
                </a:solidFill>
                <a:effectLst/>
                <a:latin typeface="Google Sans Text"/>
              </a:rPr>
              <a:t> Yantra was used for purification of mercury.</a:t>
            </a:r>
          </a:p>
          <a:p>
            <a:pPr marL="1143000" indent="-1143000" algn="l">
              <a:spcBef>
                <a:spcPts val="300"/>
              </a:spcBef>
              <a:buFont typeface="Arial" panose="020B0604020202020204" pitchFamily="34" charset="0"/>
              <a:buChar char="•"/>
            </a:pPr>
            <a:r>
              <a:rPr lang="en-US" sz="9600" b="1" dirty="0">
                <a:solidFill>
                  <a:schemeClr val="bg1"/>
                </a:solidFill>
                <a:effectLst/>
                <a:latin typeface="Google Sans Text"/>
              </a:rPr>
              <a:t>      - Procedure: Mercury is kept in a long vessel, with a bent tube at its neck. The lower end of the tube should be inserted into the body of another vessel containing water.</a:t>
            </a:r>
            <a:br>
              <a:rPr lang="en-US" sz="9600" b="1" dirty="0">
                <a:solidFill>
                  <a:schemeClr val="bg1"/>
                </a:solidFill>
                <a:effectLst/>
                <a:latin typeface="Google Sans Text"/>
              </a:rPr>
            </a:br>
            <a:br>
              <a:rPr lang="en-US" sz="9600" b="1" dirty="0">
                <a:solidFill>
                  <a:schemeClr val="bg1"/>
                </a:solidFill>
                <a:effectLst/>
                <a:latin typeface="Google Sans Text"/>
              </a:rPr>
            </a:br>
            <a:r>
              <a:rPr lang="en-US" sz="9600" b="1" dirty="0">
                <a:solidFill>
                  <a:schemeClr val="bg1"/>
                </a:solidFill>
                <a:effectLst/>
                <a:latin typeface="Google Sans Text"/>
              </a:rPr>
              <a:t>The mouth of these two vessels and joints are closed with clay and cloth etc. A blazing fire is placed under the first vessel.</a:t>
            </a:r>
            <a:br>
              <a:rPr lang="en-US" sz="9600" b="1" dirty="0">
                <a:solidFill>
                  <a:schemeClr val="bg1"/>
                </a:solidFill>
                <a:effectLst/>
                <a:latin typeface="Google Sans Text"/>
              </a:rPr>
            </a:br>
            <a:br>
              <a:rPr lang="en-US" sz="9600" b="1" dirty="0">
                <a:solidFill>
                  <a:schemeClr val="bg1"/>
                </a:solidFill>
                <a:effectLst/>
                <a:latin typeface="Google Sans Text"/>
              </a:rPr>
            </a:br>
            <a:r>
              <a:rPr lang="en-US" sz="9600" b="1" dirty="0">
                <a:solidFill>
                  <a:schemeClr val="bg1"/>
                </a:solidFill>
                <a:effectLst/>
                <a:latin typeface="Google Sans Text"/>
              </a:rPr>
              <a:t>The mercury falls into the water in the second vessel. Cold water is poured constantly on the second vessel to get sublimated mercury.</a:t>
            </a:r>
          </a:p>
          <a:p>
            <a:pPr marL="1143000" indent="-1143000" algn="l">
              <a:spcBef>
                <a:spcPts val="300"/>
              </a:spcBef>
              <a:buFont typeface="Arial" panose="020B0604020202020204" pitchFamily="34" charset="0"/>
              <a:buChar char="•"/>
            </a:pPr>
            <a:endParaRPr lang="en-US" sz="9600" b="1" dirty="0">
              <a:solidFill>
                <a:schemeClr val="bg1"/>
              </a:solidFill>
              <a:effectLst/>
              <a:latin typeface="Google Sans Text"/>
            </a:endParaRPr>
          </a:p>
          <a:p>
            <a:pPr marL="1143000" indent="-1143000" algn="l">
              <a:spcBef>
                <a:spcPts val="300"/>
              </a:spcBef>
              <a:buFont typeface="Arial" panose="020B0604020202020204" pitchFamily="34" charset="0"/>
              <a:buChar char="•"/>
            </a:pPr>
            <a:r>
              <a:rPr lang="en-US" sz="9600" b="1" dirty="0">
                <a:solidFill>
                  <a:schemeClr val="bg1"/>
                </a:solidFill>
                <a:effectLst/>
                <a:latin typeface="Google Sans Text"/>
              </a:rPr>
              <a:t>8. Anya </a:t>
            </a:r>
            <a:r>
              <a:rPr lang="en-US" sz="9600" b="1" dirty="0" err="1">
                <a:solidFill>
                  <a:schemeClr val="bg1"/>
                </a:solidFill>
                <a:effectLst/>
                <a:latin typeface="Google Sans Text"/>
              </a:rPr>
              <a:t>Bhudar</a:t>
            </a:r>
            <a:r>
              <a:rPr lang="en-US" sz="9600" b="1" dirty="0">
                <a:solidFill>
                  <a:schemeClr val="bg1"/>
                </a:solidFill>
                <a:effectLst/>
                <a:latin typeface="Google Sans Text"/>
              </a:rPr>
              <a:t> Yantra : Mercurial products are generally processed through this apparatus.</a:t>
            </a:r>
          </a:p>
          <a:p>
            <a:pPr marL="857250" indent="-857250" algn="l">
              <a:spcBef>
                <a:spcPts val="300"/>
              </a:spcBef>
              <a:buFont typeface="Arial" panose="020B0604020202020204" pitchFamily="34" charset="0"/>
              <a:buChar char="•"/>
            </a:pPr>
            <a:endParaRPr lang="en-US" sz="9600" b="1" dirty="0">
              <a:solidFill>
                <a:schemeClr val="bg1"/>
              </a:solidFill>
              <a:effectLst/>
              <a:latin typeface="Google Sans Text"/>
            </a:endParaRPr>
          </a:p>
          <a:p>
            <a:pPr algn="l">
              <a:spcBef>
                <a:spcPts val="300"/>
              </a:spcBef>
            </a:pPr>
            <a:endParaRPr lang="en-US" sz="7200" b="0" dirty="0">
              <a:effectLst/>
              <a:latin typeface="Google Sans Text"/>
            </a:endParaRPr>
          </a:p>
          <a:p>
            <a:br>
              <a:rPr lang="en-US" sz="7200" b="0" i="0" dirty="0">
                <a:solidFill>
                  <a:srgbClr val="1A73E8"/>
                </a:solidFill>
                <a:effectLst/>
                <a:latin typeface="Google Sans"/>
                <a:hlinkClick r:id="rId2" tooltip="Anya Bhudar Yantra (diagramme)"/>
              </a:rPr>
            </a:br>
            <a:endParaRPr lang="en-US" sz="9600" b="1" dirty="0">
              <a:solidFill>
                <a:schemeClr val="bg1"/>
              </a:solidFill>
              <a:effectLst/>
              <a:latin typeface="Google Sans Text"/>
            </a:endParaRPr>
          </a:p>
          <a:p>
            <a:pPr marL="571500" indent="-571500" algn="l">
              <a:spcBef>
                <a:spcPts val="300"/>
              </a:spcBef>
              <a:buFont typeface="Arial" panose="020B0604020202020204" pitchFamily="34" charset="0"/>
              <a:buChar char="•"/>
            </a:pPr>
            <a:endParaRPr lang="en-US" sz="4200" b="1" dirty="0">
              <a:solidFill>
                <a:schemeClr val="bg1"/>
              </a:solidFill>
              <a:effectLst/>
              <a:latin typeface="Google Sans Text"/>
            </a:endParaRPr>
          </a:p>
          <a:p>
            <a:pPr marL="571500" indent="-571500" algn="l">
              <a:spcBef>
                <a:spcPts val="300"/>
              </a:spcBef>
              <a:buFont typeface="Arial" panose="020B0604020202020204" pitchFamily="34" charset="0"/>
              <a:buChar char="•"/>
            </a:pPr>
            <a:endParaRPr lang="en-US" sz="4200" b="1" dirty="0">
              <a:solidFill>
                <a:schemeClr val="bg1"/>
              </a:solidFill>
              <a:effectLst/>
              <a:latin typeface="Google Sans Text"/>
            </a:endParaRPr>
          </a:p>
          <a:p>
            <a:br>
              <a:rPr lang="en-US" sz="4200" b="1" i="0" dirty="0">
                <a:solidFill>
                  <a:schemeClr val="bg1"/>
                </a:solidFill>
                <a:effectLst/>
                <a:latin typeface="Google Sans"/>
                <a:hlinkClick r:id="rId3" tooltip="Anya Bhudar Yantra">
                  <a:extLst>
                    <a:ext uri="{A12FA001-AC4F-418D-AE19-62706E023703}">
                      <ahyp:hlinkClr xmlns:ahyp="http://schemas.microsoft.com/office/drawing/2018/hyperlinkcolor" val="tx"/>
                    </a:ext>
                  </a:extLst>
                </a:hlinkClick>
              </a:rPr>
            </a:br>
            <a:endParaRPr lang="en-US" sz="4200" b="1" dirty="0">
              <a:solidFill>
                <a:schemeClr val="bg1"/>
              </a:solidFill>
              <a:effectLst/>
              <a:latin typeface="Google Sans Text"/>
            </a:endParaRPr>
          </a:p>
          <a:p>
            <a:br>
              <a:rPr lang="en-US" b="0" i="0" dirty="0">
                <a:solidFill>
                  <a:srgbClr val="1A73E8"/>
                </a:solidFill>
                <a:effectLst/>
                <a:latin typeface="Google Sans"/>
                <a:hlinkClick r:id="rId4" tooltip="Tiryakpatan Yantra (diagramme)"/>
              </a:rPr>
            </a:br>
            <a:endParaRPr lang="en-US" b="1" dirty="0">
              <a:solidFill>
                <a:schemeClr val="bg1"/>
              </a:solidFill>
              <a:effectLst/>
              <a:latin typeface="Google Sans Text"/>
            </a:endParaRPr>
          </a:p>
          <a:p>
            <a:pPr marL="342900" indent="-342900">
              <a:buFont typeface="Arial" panose="020B0604020202020204" pitchFamily="34" charset="0"/>
              <a:buChar char="•"/>
            </a:pPr>
            <a:endParaRPr lang="en-US" b="1" dirty="0">
              <a:solidFill>
                <a:schemeClr val="bg1"/>
              </a:solidFill>
              <a:effectLst/>
              <a:latin typeface="Google Sans Text"/>
            </a:endParaRPr>
          </a:p>
          <a:p>
            <a:pPr marL="342900" indent="-342900">
              <a:buFont typeface="Arial" panose="020B0604020202020204" pitchFamily="34" charset="0"/>
              <a:buChar char="•"/>
            </a:pPr>
            <a:br>
              <a:rPr lang="en-US" b="1" i="0" dirty="0">
                <a:solidFill>
                  <a:schemeClr val="bg1"/>
                </a:solidFill>
                <a:effectLst/>
                <a:latin typeface="Google Sans"/>
                <a:hlinkClick r:id="rId5" tooltip="Dola Yantra (diagramme)">
                  <a:extLst>
                    <a:ext uri="{A12FA001-AC4F-418D-AE19-62706E023703}">
                      <ahyp:hlinkClr xmlns:ahyp="http://schemas.microsoft.com/office/drawing/2018/hyperlinkcolor" val="tx"/>
                    </a:ext>
                  </a:extLst>
                </a:hlinkClick>
              </a:rPr>
            </a:br>
            <a:endParaRPr lang="en-US" b="1" dirty="0">
              <a:solidFill>
                <a:schemeClr val="bg1"/>
              </a:solidFill>
              <a:effectLst/>
              <a:latin typeface="Google Sans Text"/>
            </a:endParaRPr>
          </a:p>
          <a:p>
            <a:br>
              <a:rPr lang="en-US" sz="1600" b="0" i="0" dirty="0">
                <a:solidFill>
                  <a:srgbClr val="1A73E8"/>
                </a:solidFill>
                <a:effectLst/>
                <a:latin typeface="Google Sans"/>
                <a:hlinkClick r:id="rId6" tooltip="Dola Yantra"/>
              </a:rPr>
            </a:br>
            <a:endParaRPr lang="en-US" sz="2000" b="1" i="0" dirty="0">
              <a:solidFill>
                <a:schemeClr val="bg1"/>
              </a:solidFill>
              <a:effectLst/>
              <a:latin typeface="Google Sans Text"/>
            </a:endParaRPr>
          </a:p>
          <a:p>
            <a:pPr marL="342900" indent="-342900">
              <a:buFont typeface="Arial" panose="020B0604020202020204" pitchFamily="34" charset="0"/>
              <a:buChar char="•"/>
            </a:pPr>
            <a:endParaRPr lang="en-US" sz="2000" b="1" dirty="0">
              <a:solidFill>
                <a:schemeClr val="bg1"/>
              </a:solidFill>
              <a:effectLst/>
              <a:latin typeface="Google Sans Text"/>
            </a:endParaRPr>
          </a:p>
          <a:p>
            <a:pPr marL="342900" indent="-342900">
              <a:buFont typeface="Arial" panose="020B0604020202020204" pitchFamily="34" charset="0"/>
              <a:buChar char="•"/>
            </a:pPr>
            <a:br>
              <a:rPr lang="en-US" sz="2000" b="1" i="0" dirty="0">
                <a:solidFill>
                  <a:srgbClr val="1A73E8"/>
                </a:solidFill>
                <a:effectLst/>
                <a:latin typeface="Google Sans"/>
                <a:hlinkClick r:id="rId7" tooltip="Adhahpatan Yantra"/>
              </a:rPr>
            </a:br>
            <a:br>
              <a:rPr lang="en-US" b="1" i="0" dirty="0">
                <a:solidFill>
                  <a:srgbClr val="1A73E8"/>
                </a:solidFill>
                <a:effectLst/>
                <a:latin typeface="Google Sans"/>
                <a:hlinkClick r:id="rId8" tooltip="Patana Yantra (diagramme)"/>
              </a:rPr>
            </a:br>
            <a:r>
              <a:rPr lang="en-US" b="1" i="0" dirty="0">
                <a:solidFill>
                  <a:srgbClr val="1A73E8"/>
                </a:solidFill>
                <a:effectLst/>
                <a:latin typeface="Google Sans"/>
              </a:rPr>
              <a:t>  </a:t>
            </a:r>
            <a:endParaRPr lang="en-US" b="1" dirty="0">
              <a:solidFill>
                <a:srgbClr val="3C4043"/>
              </a:solidFill>
              <a:latin typeface="Google Sans Text"/>
            </a:endParaRPr>
          </a:p>
        </p:txBody>
      </p:sp>
    </p:spTree>
    <p:extLst>
      <p:ext uri="{BB962C8B-B14F-4D97-AF65-F5344CB8AC3E}">
        <p14:creationId xmlns:p14="http://schemas.microsoft.com/office/powerpoint/2010/main" val="95360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7F34C-5EFD-19CB-A256-62C78F76DA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AAAAA-4999-4F0C-E316-AB87027D6FD3}"/>
              </a:ext>
            </a:extLst>
          </p:cNvPr>
          <p:cNvSpPr>
            <a:spLocks noGrp="1"/>
          </p:cNvSpPr>
          <p:nvPr>
            <p:ph idx="4294967295"/>
          </p:nvPr>
        </p:nvSpPr>
        <p:spPr>
          <a:xfrm>
            <a:off x="863496" y="5467012"/>
            <a:ext cx="2617788" cy="388938"/>
          </a:xfrm>
        </p:spPr>
        <p:txBody>
          <a:bodyPr/>
          <a:lstStyle/>
          <a:p>
            <a:r>
              <a:rPr lang="en-IN" b="1" u="sng" dirty="0" err="1"/>
              <a:t>Taptkhal</a:t>
            </a:r>
            <a:r>
              <a:rPr lang="en-IN" b="1" u="sng" dirty="0"/>
              <a:t> </a:t>
            </a:r>
            <a:r>
              <a:rPr lang="en-IN" b="1" u="sng" dirty="0" err="1"/>
              <a:t>Yantra</a:t>
            </a:r>
            <a:endParaRPr lang="en-US" b="1" u="sng" dirty="0"/>
          </a:p>
        </p:txBody>
      </p:sp>
      <p:pic>
        <p:nvPicPr>
          <p:cNvPr id="6" name="Picture 5">
            <a:extLst>
              <a:ext uri="{FF2B5EF4-FFF2-40B4-BE49-F238E27FC236}">
                <a16:creationId xmlns:a16="http://schemas.microsoft.com/office/drawing/2014/main" id="{CA1AD149-C588-A40F-87C6-80E56B2CC940}"/>
              </a:ext>
            </a:extLst>
          </p:cNvPr>
          <p:cNvPicPr>
            <a:picLocks noChangeAspect="1"/>
          </p:cNvPicPr>
          <p:nvPr/>
        </p:nvPicPr>
        <p:blipFill>
          <a:blip r:embed="rId2"/>
          <a:stretch>
            <a:fillRect/>
          </a:stretch>
        </p:blipFill>
        <p:spPr>
          <a:xfrm>
            <a:off x="488833" y="1904127"/>
            <a:ext cx="2992451" cy="3245165"/>
          </a:xfrm>
          <a:prstGeom prst="rect">
            <a:avLst/>
          </a:prstGeom>
        </p:spPr>
      </p:pic>
      <p:sp>
        <p:nvSpPr>
          <p:cNvPr id="7" name="TextBox 6">
            <a:extLst>
              <a:ext uri="{FF2B5EF4-FFF2-40B4-BE49-F238E27FC236}">
                <a16:creationId xmlns:a16="http://schemas.microsoft.com/office/drawing/2014/main" id="{6B49E433-B798-2301-A28B-6316F2EE234F}"/>
              </a:ext>
            </a:extLst>
          </p:cNvPr>
          <p:cNvSpPr txBox="1"/>
          <p:nvPr/>
        </p:nvSpPr>
        <p:spPr>
          <a:xfrm>
            <a:off x="6124112" y="5467012"/>
            <a:ext cx="1828800" cy="646331"/>
          </a:xfrm>
          <a:prstGeom prst="rect">
            <a:avLst/>
          </a:prstGeom>
          <a:noFill/>
        </p:spPr>
        <p:txBody>
          <a:bodyPr wrap="square" rtlCol="0">
            <a:spAutoFit/>
          </a:bodyPr>
          <a:lstStyle/>
          <a:p>
            <a:pPr algn="l"/>
            <a:r>
              <a:rPr lang="en-IN" b="1" u="sng" dirty="0" err="1"/>
              <a:t>TiryaKpatan</a:t>
            </a:r>
            <a:r>
              <a:rPr lang="en-IN" b="1" u="sng" dirty="0"/>
              <a:t> </a:t>
            </a:r>
            <a:r>
              <a:rPr lang="en-IN" b="1" u="sng" dirty="0" err="1"/>
              <a:t>Yantra</a:t>
            </a:r>
            <a:endParaRPr lang="en-US" b="1" u="sng" dirty="0"/>
          </a:p>
        </p:txBody>
      </p:sp>
      <p:sp>
        <p:nvSpPr>
          <p:cNvPr id="11" name="TextBox 10">
            <a:extLst>
              <a:ext uri="{FF2B5EF4-FFF2-40B4-BE49-F238E27FC236}">
                <a16:creationId xmlns:a16="http://schemas.microsoft.com/office/drawing/2014/main" id="{DF0ED225-4A49-32EE-7334-AE4DF2E14C74}"/>
              </a:ext>
            </a:extLst>
          </p:cNvPr>
          <p:cNvSpPr txBox="1"/>
          <p:nvPr/>
        </p:nvSpPr>
        <p:spPr>
          <a:xfrm>
            <a:off x="5187118" y="3105980"/>
            <a:ext cx="1828800" cy="1828800"/>
          </a:xfrm>
          <a:prstGeom prst="rect">
            <a:avLst/>
          </a:prstGeom>
          <a:noFill/>
        </p:spPr>
        <p:txBody>
          <a:bodyPr wrap="square" rtlCol="0">
            <a:spAutoFit/>
          </a:bodyPr>
          <a:lstStyle/>
          <a:p>
            <a:pPr algn="l"/>
            <a:endParaRPr lang="en-US" dirty="0"/>
          </a:p>
        </p:txBody>
      </p:sp>
      <p:pic>
        <p:nvPicPr>
          <p:cNvPr id="12" name="Picture 11">
            <a:extLst>
              <a:ext uri="{FF2B5EF4-FFF2-40B4-BE49-F238E27FC236}">
                <a16:creationId xmlns:a16="http://schemas.microsoft.com/office/drawing/2014/main" id="{7B7CED07-5964-FB39-6851-15BDA3928D4D}"/>
              </a:ext>
            </a:extLst>
          </p:cNvPr>
          <p:cNvPicPr>
            <a:picLocks noChangeAspect="1"/>
          </p:cNvPicPr>
          <p:nvPr/>
        </p:nvPicPr>
        <p:blipFill>
          <a:blip r:embed="rId3"/>
          <a:stretch>
            <a:fillRect/>
          </a:stretch>
        </p:blipFill>
        <p:spPr>
          <a:xfrm>
            <a:off x="3878896" y="1904127"/>
            <a:ext cx="4490432" cy="3245165"/>
          </a:xfrm>
          <a:prstGeom prst="rect">
            <a:avLst/>
          </a:prstGeom>
        </p:spPr>
      </p:pic>
    </p:spTree>
    <p:extLst>
      <p:ext uri="{BB962C8B-B14F-4D97-AF65-F5344CB8AC3E}">
        <p14:creationId xmlns:p14="http://schemas.microsoft.com/office/powerpoint/2010/main" val="205914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7104-76B4-BEAF-DFF9-66A7EE42400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8846E4C-7CA6-7BEF-6B50-6642FC860B49}"/>
              </a:ext>
            </a:extLst>
          </p:cNvPr>
          <p:cNvSpPr>
            <a:spLocks noGrp="1"/>
          </p:cNvSpPr>
          <p:nvPr>
            <p:ph type="subTitle" idx="1"/>
          </p:nvPr>
        </p:nvSpPr>
        <p:spPr>
          <a:xfrm>
            <a:off x="0" y="774700"/>
            <a:ext cx="8880763" cy="5352831"/>
          </a:xfrm>
        </p:spPr>
        <p:txBody>
          <a:bodyPr>
            <a:normAutofit fontScale="25000" lnSpcReduction="20000"/>
          </a:bodyPr>
          <a:lstStyle/>
          <a:p>
            <a:pPr marL="1143000" indent="-1143000">
              <a:buFont typeface="Arial" panose="020B0604020202020204" pitchFamily="34" charset="0"/>
              <a:buChar char="•"/>
            </a:pPr>
            <a:r>
              <a:rPr lang="en-US" sz="9600" b="1" dirty="0">
                <a:solidFill>
                  <a:schemeClr val="bg1"/>
                </a:solidFill>
                <a:effectLst/>
                <a:latin typeface="Google Sans Text"/>
              </a:rPr>
              <a:t>9. </a:t>
            </a:r>
            <a:r>
              <a:rPr lang="en-US" sz="9600" b="1" dirty="0" err="1">
                <a:solidFill>
                  <a:schemeClr val="bg1"/>
                </a:solidFill>
                <a:effectLst/>
                <a:latin typeface="Google Sans Text"/>
              </a:rPr>
              <a:t>Palika</a:t>
            </a:r>
            <a:r>
              <a:rPr lang="en-US" sz="9600" b="1" dirty="0">
                <a:solidFill>
                  <a:schemeClr val="bg1"/>
                </a:solidFill>
                <a:effectLst/>
                <a:latin typeface="Google Sans Text"/>
              </a:rPr>
              <a:t> Yantra : </a:t>
            </a:r>
            <a:r>
              <a:rPr lang="en-US" sz="9600" b="1" dirty="0" err="1">
                <a:solidFill>
                  <a:schemeClr val="bg1"/>
                </a:solidFill>
                <a:effectLst/>
                <a:latin typeface="Google Sans Text"/>
              </a:rPr>
              <a:t>Palika</a:t>
            </a:r>
            <a:r>
              <a:rPr lang="en-US" sz="9600" b="1" dirty="0">
                <a:solidFill>
                  <a:schemeClr val="bg1"/>
                </a:solidFill>
                <a:effectLst/>
                <a:latin typeface="Google Sans Text"/>
              </a:rPr>
              <a:t> Yantra is a round shaped vessel with a bend vertical or horizontal arm to handle it. The apparatus is generally used in drawing out oil and small quantity of medicinal liquid.</a:t>
            </a:r>
          </a:p>
          <a:p>
            <a:pPr marL="1143000" indent="-1143000">
              <a:buFont typeface="Arial" panose="020B0604020202020204" pitchFamily="34" charset="0"/>
              <a:buChar char="•"/>
            </a:pPr>
            <a:r>
              <a:rPr lang="en-US" sz="9600" b="1" dirty="0">
                <a:solidFill>
                  <a:schemeClr val="bg1"/>
                </a:solidFill>
                <a:effectLst/>
                <a:latin typeface="Google Sans Text"/>
              </a:rPr>
              <a:t>10.  </a:t>
            </a:r>
            <a:r>
              <a:rPr lang="en-US" sz="9600" b="1" dirty="0" err="1">
                <a:solidFill>
                  <a:schemeClr val="bg1"/>
                </a:solidFill>
                <a:effectLst/>
                <a:latin typeface="Google Sans Text"/>
              </a:rPr>
              <a:t>Urdhavpatan</a:t>
            </a:r>
            <a:r>
              <a:rPr lang="en-US" sz="9600" b="1" dirty="0">
                <a:solidFill>
                  <a:schemeClr val="bg1"/>
                </a:solidFill>
                <a:effectLst/>
                <a:latin typeface="Google Sans Text"/>
              </a:rPr>
              <a:t> Yantra : It was used for sublimation of mercury. The substance is heated in lower pot and the upper one is kept cooled for deposition of sublimate.</a:t>
            </a:r>
            <a:endParaRPr lang="en-US" sz="9600" b="1" i="0" dirty="0">
              <a:solidFill>
                <a:schemeClr val="bg1"/>
              </a:solidFill>
              <a:effectLst/>
              <a:latin typeface="Google Sans Text"/>
            </a:endParaRPr>
          </a:p>
          <a:p>
            <a:pPr marL="1143000" indent="-1143000">
              <a:buFont typeface="Arial" panose="020B0604020202020204" pitchFamily="34" charset="0"/>
              <a:buChar char="•"/>
            </a:pPr>
            <a:endParaRPr lang="en-US" sz="9600" b="1" i="0" dirty="0">
              <a:solidFill>
                <a:schemeClr val="bg1"/>
              </a:solidFill>
              <a:effectLst/>
              <a:latin typeface="Google Sans Text"/>
            </a:endParaRPr>
          </a:p>
          <a:p>
            <a:r>
              <a:rPr lang="en-US" sz="16000" b="1" i="0" u="sng" dirty="0">
                <a:solidFill>
                  <a:schemeClr val="bg1"/>
                </a:solidFill>
                <a:effectLst/>
                <a:latin typeface="Google Sans Text"/>
              </a:rPr>
              <a:t>           Conclusion </a:t>
            </a:r>
            <a:r>
              <a:rPr lang="en-US" sz="9600" b="1" i="0" u="sng" dirty="0">
                <a:solidFill>
                  <a:schemeClr val="bg1"/>
                </a:solidFill>
                <a:effectLst/>
                <a:latin typeface="Google Sans Text"/>
              </a:rPr>
              <a:t>:</a:t>
            </a:r>
          </a:p>
          <a:p>
            <a:r>
              <a:rPr lang="en-US" sz="9600" b="1" dirty="0">
                <a:solidFill>
                  <a:schemeClr val="bg1"/>
                </a:solidFill>
                <a:latin typeface="Google Sans Text"/>
              </a:rPr>
              <a:t>The science of Indian chemistry progressed with use of more and more metals, herbs, precious, stones and new extraction processes.</a:t>
            </a:r>
            <a:endParaRPr lang="en-US" sz="9600" b="1" i="0" dirty="0">
              <a:solidFill>
                <a:schemeClr val="bg1"/>
              </a:solidFill>
              <a:effectLst/>
              <a:latin typeface="Google Sans Text"/>
            </a:endParaRPr>
          </a:p>
          <a:p>
            <a:r>
              <a:rPr lang="en-US" sz="9600" b="1" dirty="0">
                <a:solidFill>
                  <a:schemeClr val="bg1"/>
                </a:solidFill>
                <a:latin typeface="Google Sans Text"/>
              </a:rPr>
              <a:t>There were many apparatus like glass, copper, iron, silver and gold , which are discovered in ancient time and helpful for present time .</a:t>
            </a:r>
          </a:p>
          <a:p>
            <a:r>
              <a:rPr lang="en-US" sz="9600" b="1" i="0" dirty="0">
                <a:solidFill>
                  <a:schemeClr val="bg1"/>
                </a:solidFill>
                <a:effectLst/>
                <a:latin typeface="Google Sans Text"/>
              </a:rPr>
              <a:t>In present time of </a:t>
            </a:r>
            <a:r>
              <a:rPr lang="en-US" sz="9600" b="1" i="0" dirty="0" err="1">
                <a:solidFill>
                  <a:schemeClr val="bg1"/>
                </a:solidFill>
                <a:effectLst/>
                <a:latin typeface="Google Sans Text"/>
              </a:rPr>
              <a:t>india</a:t>
            </a:r>
            <a:r>
              <a:rPr lang="en-US" sz="9600" b="1" i="0" dirty="0">
                <a:solidFill>
                  <a:schemeClr val="bg1"/>
                </a:solidFill>
                <a:effectLst/>
                <a:latin typeface="Google Sans Text"/>
              </a:rPr>
              <a:t> technolog</a:t>
            </a:r>
            <a:r>
              <a:rPr lang="en-US" sz="9600" b="1" dirty="0">
                <a:solidFill>
                  <a:schemeClr val="bg1"/>
                </a:solidFill>
                <a:latin typeface="Google Sans Text"/>
              </a:rPr>
              <a:t>y is developed because of ancient chemical apparatus usage and its authors books.</a:t>
            </a:r>
            <a:endParaRPr lang="en-US" sz="9600" b="1" i="0" dirty="0">
              <a:solidFill>
                <a:schemeClr val="bg1"/>
              </a:solidFill>
              <a:effectLst/>
              <a:latin typeface="Google Sans Text"/>
            </a:endParaRPr>
          </a:p>
          <a:p>
            <a:pPr marL="1143000" indent="-1143000">
              <a:buFont typeface="Arial" panose="020B0604020202020204" pitchFamily="34" charset="0"/>
              <a:buChar char="•"/>
            </a:pPr>
            <a:endParaRPr lang="en-US" sz="12800" b="1" dirty="0">
              <a:solidFill>
                <a:schemeClr val="bg1"/>
              </a:solidFill>
              <a:effectLst/>
              <a:latin typeface="Google Sans Text"/>
            </a:endParaRPr>
          </a:p>
          <a:p>
            <a:pPr marL="1143000" indent="-1143000">
              <a:buFont typeface="Arial" panose="020B0604020202020204" pitchFamily="34" charset="0"/>
              <a:buChar char="•"/>
            </a:pPr>
            <a:endParaRPr lang="en-US" sz="12800" b="1" dirty="0">
              <a:solidFill>
                <a:schemeClr val="bg1"/>
              </a:solidFill>
              <a:effectLst/>
              <a:latin typeface="Google Sans Text"/>
            </a:endParaRPr>
          </a:p>
          <a:p>
            <a:endParaRPr lang="en-US" sz="6400" b="0" dirty="0">
              <a:effectLst/>
              <a:latin typeface="Google Sans Text"/>
            </a:endParaRPr>
          </a:p>
          <a:p>
            <a:pPr marL="1143000" indent="-1143000">
              <a:buFont typeface="Arial" panose="020B0604020202020204" pitchFamily="34" charset="0"/>
              <a:buChar char="•"/>
            </a:pPr>
            <a:endParaRPr lang="en-US" sz="7200" b="0" dirty="0">
              <a:effectLst/>
              <a:latin typeface="Google Sans Text"/>
            </a:endParaRPr>
          </a:p>
          <a:p>
            <a:pPr marL="1143000" indent="-1143000">
              <a:buFont typeface="Arial" panose="020B0604020202020204" pitchFamily="34" charset="0"/>
              <a:buChar char="•"/>
            </a:pPr>
            <a:endParaRPr lang="en-US" sz="7200" b="0" dirty="0">
              <a:effectLst/>
              <a:latin typeface="Google Sans Text"/>
            </a:endParaRPr>
          </a:p>
          <a:p>
            <a:br>
              <a:rPr lang="en-US" sz="7200" b="0" i="0" dirty="0">
                <a:solidFill>
                  <a:srgbClr val="1A73E8"/>
                </a:solidFill>
                <a:effectLst/>
                <a:latin typeface="Google Sans"/>
                <a:hlinkClick r:id="rId2" tooltip="Anya Bhudar Yantra (diagramme)"/>
              </a:rPr>
            </a:br>
            <a:endParaRPr lang="en-US" sz="9600" b="1" dirty="0">
              <a:solidFill>
                <a:schemeClr val="bg1"/>
              </a:solidFill>
              <a:effectLst/>
              <a:latin typeface="Google Sans Text"/>
            </a:endParaRPr>
          </a:p>
          <a:p>
            <a:pPr marL="571500" indent="-571500" algn="l">
              <a:spcBef>
                <a:spcPts val="300"/>
              </a:spcBef>
              <a:buFont typeface="Arial" panose="020B0604020202020204" pitchFamily="34" charset="0"/>
              <a:buChar char="•"/>
            </a:pPr>
            <a:endParaRPr lang="en-US" sz="4200" b="1" dirty="0">
              <a:solidFill>
                <a:schemeClr val="bg1"/>
              </a:solidFill>
              <a:effectLst/>
              <a:latin typeface="Google Sans Text"/>
            </a:endParaRPr>
          </a:p>
          <a:p>
            <a:pPr marL="571500" indent="-571500" algn="l">
              <a:spcBef>
                <a:spcPts val="300"/>
              </a:spcBef>
              <a:buFont typeface="Arial" panose="020B0604020202020204" pitchFamily="34" charset="0"/>
              <a:buChar char="•"/>
            </a:pPr>
            <a:endParaRPr lang="en-US" sz="4200" b="1" dirty="0">
              <a:solidFill>
                <a:schemeClr val="bg1"/>
              </a:solidFill>
              <a:effectLst/>
              <a:latin typeface="Google Sans Text"/>
            </a:endParaRPr>
          </a:p>
          <a:p>
            <a:br>
              <a:rPr lang="en-US" sz="4200" b="1" i="0" dirty="0">
                <a:solidFill>
                  <a:schemeClr val="bg1"/>
                </a:solidFill>
                <a:effectLst/>
                <a:latin typeface="Google Sans"/>
                <a:hlinkClick r:id="rId3" tooltip="Anya Bhudar Yantra">
                  <a:extLst>
                    <a:ext uri="{A12FA001-AC4F-418D-AE19-62706E023703}">
                      <ahyp:hlinkClr xmlns:ahyp="http://schemas.microsoft.com/office/drawing/2018/hyperlinkcolor" val="tx"/>
                    </a:ext>
                  </a:extLst>
                </a:hlinkClick>
              </a:rPr>
            </a:br>
            <a:endParaRPr lang="en-US" sz="4200" b="1" dirty="0">
              <a:solidFill>
                <a:schemeClr val="bg1"/>
              </a:solidFill>
              <a:effectLst/>
              <a:latin typeface="Google Sans Text"/>
            </a:endParaRPr>
          </a:p>
          <a:p>
            <a:br>
              <a:rPr lang="en-US" b="0" i="0" dirty="0">
                <a:solidFill>
                  <a:srgbClr val="1A73E8"/>
                </a:solidFill>
                <a:effectLst/>
                <a:latin typeface="Google Sans"/>
                <a:hlinkClick r:id="rId4" tooltip="Tiryakpatan Yantra (diagramme)"/>
              </a:rPr>
            </a:br>
            <a:endParaRPr lang="en-US" b="1" dirty="0">
              <a:solidFill>
                <a:schemeClr val="bg1"/>
              </a:solidFill>
              <a:effectLst/>
              <a:latin typeface="Google Sans Text"/>
            </a:endParaRPr>
          </a:p>
          <a:p>
            <a:pPr marL="342900" indent="-342900">
              <a:buFont typeface="Arial" panose="020B0604020202020204" pitchFamily="34" charset="0"/>
              <a:buChar char="•"/>
            </a:pPr>
            <a:endParaRPr lang="en-US" b="1" dirty="0">
              <a:solidFill>
                <a:schemeClr val="bg1"/>
              </a:solidFill>
              <a:effectLst/>
              <a:latin typeface="Google Sans Text"/>
            </a:endParaRPr>
          </a:p>
          <a:p>
            <a:pPr marL="342900" indent="-342900">
              <a:buFont typeface="Arial" panose="020B0604020202020204" pitchFamily="34" charset="0"/>
              <a:buChar char="•"/>
            </a:pPr>
            <a:br>
              <a:rPr lang="en-US" b="1" i="0" dirty="0">
                <a:solidFill>
                  <a:schemeClr val="bg1"/>
                </a:solidFill>
                <a:effectLst/>
                <a:latin typeface="Google Sans"/>
                <a:hlinkClick r:id="rId5" tooltip="Dola Yantra (diagramme)">
                  <a:extLst>
                    <a:ext uri="{A12FA001-AC4F-418D-AE19-62706E023703}">
                      <ahyp:hlinkClr xmlns:ahyp="http://schemas.microsoft.com/office/drawing/2018/hyperlinkcolor" val="tx"/>
                    </a:ext>
                  </a:extLst>
                </a:hlinkClick>
              </a:rPr>
            </a:br>
            <a:endParaRPr lang="en-US" b="1" dirty="0">
              <a:solidFill>
                <a:schemeClr val="bg1"/>
              </a:solidFill>
              <a:effectLst/>
              <a:latin typeface="Google Sans Text"/>
            </a:endParaRPr>
          </a:p>
          <a:p>
            <a:br>
              <a:rPr lang="en-US" sz="1600" b="0" i="0" dirty="0">
                <a:solidFill>
                  <a:srgbClr val="1A73E8"/>
                </a:solidFill>
                <a:effectLst/>
                <a:latin typeface="Google Sans"/>
                <a:hlinkClick r:id="rId6" tooltip="Dola Yantra"/>
              </a:rPr>
            </a:br>
            <a:endParaRPr lang="en-US" sz="2000" b="1" i="0" dirty="0">
              <a:solidFill>
                <a:schemeClr val="bg1"/>
              </a:solidFill>
              <a:effectLst/>
              <a:latin typeface="Google Sans Text"/>
            </a:endParaRPr>
          </a:p>
          <a:p>
            <a:pPr marL="342900" indent="-342900">
              <a:buFont typeface="Arial" panose="020B0604020202020204" pitchFamily="34" charset="0"/>
              <a:buChar char="•"/>
            </a:pPr>
            <a:endParaRPr lang="en-US" sz="2000" b="1" dirty="0">
              <a:solidFill>
                <a:schemeClr val="bg1"/>
              </a:solidFill>
              <a:effectLst/>
              <a:latin typeface="Google Sans Text"/>
            </a:endParaRPr>
          </a:p>
          <a:p>
            <a:pPr marL="342900" indent="-342900">
              <a:buFont typeface="Arial" panose="020B0604020202020204" pitchFamily="34" charset="0"/>
              <a:buChar char="•"/>
            </a:pPr>
            <a:br>
              <a:rPr lang="en-US" sz="2000" b="1" i="0" dirty="0">
                <a:solidFill>
                  <a:srgbClr val="1A73E8"/>
                </a:solidFill>
                <a:effectLst/>
                <a:latin typeface="Google Sans"/>
                <a:hlinkClick r:id="rId7" tooltip="Adhahpatan Yantra"/>
              </a:rPr>
            </a:br>
            <a:br>
              <a:rPr lang="en-US" b="1" i="0" dirty="0">
                <a:solidFill>
                  <a:srgbClr val="1A73E8"/>
                </a:solidFill>
                <a:effectLst/>
                <a:latin typeface="Google Sans"/>
                <a:hlinkClick r:id="rId8" tooltip="Patana Yantra (diagramme)"/>
              </a:rPr>
            </a:br>
            <a:r>
              <a:rPr lang="en-US" b="1" i="0" dirty="0">
                <a:solidFill>
                  <a:srgbClr val="1A73E8"/>
                </a:solidFill>
                <a:effectLst/>
                <a:latin typeface="Google Sans"/>
              </a:rPr>
              <a:t>  </a:t>
            </a:r>
            <a:endParaRPr lang="en-US" b="1" dirty="0">
              <a:solidFill>
                <a:srgbClr val="3C4043"/>
              </a:solidFill>
              <a:latin typeface="Google Sans Text"/>
            </a:endParaRPr>
          </a:p>
        </p:txBody>
      </p:sp>
      <p:pic>
        <p:nvPicPr>
          <p:cNvPr id="2" name="Picture 1">
            <a:extLst>
              <a:ext uri="{FF2B5EF4-FFF2-40B4-BE49-F238E27FC236}">
                <a16:creationId xmlns:a16="http://schemas.microsoft.com/office/drawing/2014/main" id="{9517558D-E75F-87E3-A12E-74E34C55C907}"/>
              </a:ext>
            </a:extLst>
          </p:cNvPr>
          <p:cNvPicPr>
            <a:picLocks noChangeAspect="1"/>
          </p:cNvPicPr>
          <p:nvPr/>
        </p:nvPicPr>
        <p:blipFill>
          <a:blip r:embed="rId9"/>
          <a:stretch>
            <a:fillRect/>
          </a:stretch>
        </p:blipFill>
        <p:spPr>
          <a:xfrm>
            <a:off x="9274026" y="774700"/>
            <a:ext cx="2555839" cy="1921320"/>
          </a:xfrm>
          <a:prstGeom prst="rect">
            <a:avLst/>
          </a:prstGeom>
        </p:spPr>
      </p:pic>
      <p:sp>
        <p:nvSpPr>
          <p:cNvPr id="4" name="TextBox 3">
            <a:extLst>
              <a:ext uri="{FF2B5EF4-FFF2-40B4-BE49-F238E27FC236}">
                <a16:creationId xmlns:a16="http://schemas.microsoft.com/office/drawing/2014/main" id="{B5BE529F-35A8-B409-BFD7-6DF8728F11A3}"/>
              </a:ext>
            </a:extLst>
          </p:cNvPr>
          <p:cNvSpPr txBox="1"/>
          <p:nvPr/>
        </p:nvSpPr>
        <p:spPr>
          <a:xfrm>
            <a:off x="10001065" y="2696020"/>
            <a:ext cx="1828800" cy="369332"/>
          </a:xfrm>
          <a:prstGeom prst="rect">
            <a:avLst/>
          </a:prstGeom>
          <a:noFill/>
        </p:spPr>
        <p:txBody>
          <a:bodyPr wrap="square" rtlCol="0">
            <a:spAutoFit/>
          </a:bodyPr>
          <a:lstStyle/>
          <a:p>
            <a:pPr algn="l"/>
            <a:r>
              <a:rPr lang="en-IN" b="1" u="sng" dirty="0" err="1"/>
              <a:t>Palika</a:t>
            </a:r>
            <a:r>
              <a:rPr lang="en-IN" b="1" u="sng" dirty="0"/>
              <a:t> </a:t>
            </a:r>
            <a:r>
              <a:rPr lang="en-IN" b="1" u="sng" dirty="0" err="1"/>
              <a:t>Yantra</a:t>
            </a:r>
            <a:endParaRPr lang="en-US" b="1" u="sng" dirty="0"/>
          </a:p>
        </p:txBody>
      </p:sp>
      <p:pic>
        <p:nvPicPr>
          <p:cNvPr id="5" name="Picture 4">
            <a:extLst>
              <a:ext uri="{FF2B5EF4-FFF2-40B4-BE49-F238E27FC236}">
                <a16:creationId xmlns:a16="http://schemas.microsoft.com/office/drawing/2014/main" id="{D4535CEC-9E8D-7DBA-BECB-AA83B25DA0BB}"/>
              </a:ext>
            </a:extLst>
          </p:cNvPr>
          <p:cNvPicPr>
            <a:picLocks noChangeAspect="1"/>
          </p:cNvPicPr>
          <p:nvPr/>
        </p:nvPicPr>
        <p:blipFill>
          <a:blip r:embed="rId10"/>
          <a:stretch>
            <a:fillRect/>
          </a:stretch>
        </p:blipFill>
        <p:spPr>
          <a:xfrm>
            <a:off x="9400749" y="3087651"/>
            <a:ext cx="2302392" cy="1409996"/>
          </a:xfrm>
          <a:prstGeom prst="rect">
            <a:avLst/>
          </a:prstGeom>
        </p:spPr>
      </p:pic>
      <p:sp>
        <p:nvSpPr>
          <p:cNvPr id="6" name="TextBox 5">
            <a:extLst>
              <a:ext uri="{FF2B5EF4-FFF2-40B4-BE49-F238E27FC236}">
                <a16:creationId xmlns:a16="http://schemas.microsoft.com/office/drawing/2014/main" id="{D83DE1D8-7356-0FF2-1FE1-71C1C877750B}"/>
              </a:ext>
            </a:extLst>
          </p:cNvPr>
          <p:cNvSpPr txBox="1"/>
          <p:nvPr/>
        </p:nvSpPr>
        <p:spPr>
          <a:xfrm>
            <a:off x="10001065" y="4439537"/>
            <a:ext cx="1828800" cy="646331"/>
          </a:xfrm>
          <a:prstGeom prst="rect">
            <a:avLst/>
          </a:prstGeom>
          <a:noFill/>
        </p:spPr>
        <p:txBody>
          <a:bodyPr wrap="square" rtlCol="0">
            <a:spAutoFit/>
          </a:bodyPr>
          <a:lstStyle/>
          <a:p>
            <a:pPr algn="l"/>
            <a:r>
              <a:rPr lang="en-IN" b="1" u="sng" dirty="0" err="1"/>
              <a:t>Urdhavpatan</a:t>
            </a:r>
            <a:r>
              <a:rPr lang="en-IN" b="1" u="sng" dirty="0"/>
              <a:t> </a:t>
            </a:r>
            <a:r>
              <a:rPr lang="en-IN" b="1" u="sng" dirty="0" err="1"/>
              <a:t>Yantra</a:t>
            </a:r>
            <a:r>
              <a:rPr lang="en-IN" b="1" u="sng" dirty="0"/>
              <a:t> </a:t>
            </a:r>
            <a:endParaRPr lang="en-US" b="1" u="sng" dirty="0"/>
          </a:p>
        </p:txBody>
      </p:sp>
      <p:sp>
        <p:nvSpPr>
          <p:cNvPr id="11" name="Arrow: Right 10">
            <a:extLst>
              <a:ext uri="{FF2B5EF4-FFF2-40B4-BE49-F238E27FC236}">
                <a16:creationId xmlns:a16="http://schemas.microsoft.com/office/drawing/2014/main" id="{8E806848-FAE7-4D13-EEF3-FFB28B422221}"/>
              </a:ext>
            </a:extLst>
          </p:cNvPr>
          <p:cNvSpPr/>
          <p:nvPr/>
        </p:nvSpPr>
        <p:spPr>
          <a:xfrm>
            <a:off x="117446" y="3208799"/>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172170832"/>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TM03457475[[fn=Frame]]</Template>
  <TotalTime>125</TotalTime>
  <Words>1032</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Corbel</vt:lpstr>
      <vt:lpstr>Google Sans</vt:lpstr>
      <vt:lpstr>Google Sans Text</vt:lpstr>
      <vt:lpstr>Wingdings 2</vt:lpstr>
      <vt:lpstr>Frame</vt:lpstr>
      <vt:lpstr>USES OF CHEMICAL APPARATUS IN ANCIENT INDIA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USES OF CHEMICAL APPARATUS IN ANCIENT INDIA </dc:title>
  <dc:creator>MAYANK MALAKIYA</dc:creator>
  <cp:lastModifiedBy>MAYANK MALAKIYA</cp:lastModifiedBy>
  <cp:revision>4</cp:revision>
  <dcterms:created xsi:type="dcterms:W3CDTF">2025-02-14T07:55:41Z</dcterms:created>
  <dcterms:modified xsi:type="dcterms:W3CDTF">2025-02-22T05:42:03Z</dcterms:modified>
</cp:coreProperties>
</file>