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runal43/Emotion-Detection-and-research" TargetMode="External"/><Relationship Id="rId2" Type="http://schemas.openxmlformats.org/officeDocument/2006/relationships/hyperlink" Target="https://github.com/neelshah124/emotion-detection-system-a-surve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ou-uhY4616A" TargetMode="External"/><Relationship Id="rId3" Type="http://schemas.openxmlformats.org/officeDocument/2006/relationships/hyperlink" Target="https://www.youtube.com/watch?v=bYvNY8TqIO4" TargetMode="External"/><Relationship Id="rId7" Type="http://schemas.openxmlformats.org/officeDocument/2006/relationships/hyperlink" Target="https://www.youtube.com/watch?v=0O0otPBtbXs" TargetMode="External"/><Relationship Id="rId2" Type="http://schemas.openxmlformats.org/officeDocument/2006/relationships/hyperlink" Target="https://www.youtube.com/watch?v=PulKlAZRoAY" TargetMode="External"/><Relationship Id="rId1" Type="http://schemas.openxmlformats.org/officeDocument/2006/relationships/slideLayout" Target="../slideLayouts/slideLayout2.xml"/><Relationship Id="rId6" Type="http://schemas.openxmlformats.org/officeDocument/2006/relationships/hyperlink" Target="https://www.youtube.com/watch?v=avv9GQ3b6Qg" TargetMode="External"/><Relationship Id="rId5" Type="http://schemas.openxmlformats.org/officeDocument/2006/relationships/hyperlink" Target="https://www.youtube.com/watch?v=fkgpvkqcoJc&amp;t=80s" TargetMode="External"/><Relationship Id="rId4" Type="http://schemas.openxmlformats.org/officeDocument/2006/relationships/hyperlink" Target="https://www.youtube.com/watch?v=Bb4Wvl57LIk" TargetMode="External"/><Relationship Id="rId9" Type="http://schemas.openxmlformats.org/officeDocument/2006/relationships/hyperlink" Target="https://ieeexplore.ieee.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349" y="1353312"/>
            <a:ext cx="9966960" cy="3035808"/>
          </a:xfrm>
        </p:spPr>
        <p:txBody>
          <a:bodyPr/>
          <a:lstStyle/>
          <a:p>
            <a:r>
              <a:rPr lang="en-IN" sz="3200" b="1" dirty="0"/>
              <a:t>Emotion Detection System Analysis under Partial Occlusion: A </a:t>
            </a:r>
            <a:r>
              <a:rPr lang="en-IN" sz="3200" b="1" dirty="0" smtClean="0"/>
              <a:t>Survey</a:t>
            </a:r>
            <a:r>
              <a:rPr lang="en-IN" sz="3200" dirty="0"/>
              <a:t/>
            </a:r>
            <a:br>
              <a:rPr lang="en-IN" sz="3200" dirty="0"/>
            </a:br>
            <a:r>
              <a:rPr lang="en-IN" sz="3200" dirty="0" smtClean="0"/>
              <a:t>IT350:Software </a:t>
            </a:r>
            <a:r>
              <a:rPr lang="en-IN" sz="3200" dirty="0" smtClean="0"/>
              <a:t>Group </a:t>
            </a:r>
            <a:r>
              <a:rPr lang="en-IN" sz="3200" dirty="0" smtClean="0"/>
              <a:t>Project-Sem6</a:t>
            </a:r>
            <a:br>
              <a:rPr lang="en-IN" sz="3200" dirty="0" smtClean="0"/>
            </a:br>
            <a:r>
              <a:rPr lang="en-IN" sz="3200" dirty="0" smtClean="0"/>
              <a:t>guided By: </a:t>
            </a:r>
            <a:r>
              <a:rPr lang="en-IN" sz="3200" dirty="0" err="1" smtClean="0"/>
              <a:t>Asst.professor</a:t>
            </a:r>
            <a:r>
              <a:rPr lang="en-IN" sz="3200" dirty="0" smtClean="0"/>
              <a:t>- </a:t>
            </a:r>
            <a:r>
              <a:rPr lang="en-IN" sz="3200" dirty="0" err="1" smtClean="0"/>
              <a:t>Ms.Nishat</a:t>
            </a:r>
            <a:r>
              <a:rPr lang="en-IN" sz="3200" dirty="0" smtClean="0"/>
              <a:t> </a:t>
            </a:r>
            <a:r>
              <a:rPr lang="en-IN" sz="3200" dirty="0" err="1" smtClean="0"/>
              <a:t>shaikh</a:t>
            </a:r>
            <a:r>
              <a:rPr lang="en-IN" sz="3200" dirty="0" smtClean="0"/>
              <a:t>(faculty CSPIT) </a:t>
            </a:r>
            <a:r>
              <a:rPr lang="en-IN" sz="3200" dirty="0" err="1" smtClean="0"/>
              <a:t>charusat</a:t>
            </a:r>
            <a:r>
              <a:rPr lang="en-IN" sz="3200" dirty="0" smtClean="0"/>
              <a:t> </a:t>
            </a:r>
            <a:r>
              <a:rPr lang="en-IN" sz="3200" dirty="0" err="1" smtClean="0"/>
              <a:t>university,Anand,Gujarat,india</a:t>
            </a:r>
            <a:endParaRPr lang="en-IN" sz="3200" dirty="0"/>
          </a:p>
        </p:txBody>
      </p:sp>
      <p:sp>
        <p:nvSpPr>
          <p:cNvPr id="3" name="Subtitle 2"/>
          <p:cNvSpPr>
            <a:spLocks noGrp="1"/>
          </p:cNvSpPr>
          <p:nvPr>
            <p:ph type="subTitle" idx="1"/>
          </p:nvPr>
        </p:nvSpPr>
        <p:spPr/>
        <p:txBody>
          <a:bodyPr/>
          <a:lstStyle/>
          <a:p>
            <a:r>
              <a:rPr lang="en-IN" dirty="0" smtClean="0"/>
              <a:t>Presented By: Neel Shah(18IT124)</a:t>
            </a:r>
          </a:p>
          <a:p>
            <a:r>
              <a:rPr lang="en-IN" dirty="0"/>
              <a:t>	</a:t>
            </a:r>
            <a:r>
              <a:rPr lang="en-IN" dirty="0" smtClean="0"/>
              <a:t>	</a:t>
            </a:r>
            <a:r>
              <a:rPr lang="en-IN" dirty="0" err="1" smtClean="0"/>
              <a:t>Krunal</a:t>
            </a:r>
            <a:r>
              <a:rPr lang="en-IN" dirty="0" smtClean="0"/>
              <a:t> Thakkar(18IT134)</a:t>
            </a:r>
            <a:endParaRPr lang="en-IN" dirty="0"/>
          </a:p>
        </p:txBody>
      </p:sp>
      <p:sp>
        <p:nvSpPr>
          <p:cNvPr id="4" name="TextBox 3"/>
          <p:cNvSpPr txBox="1"/>
          <p:nvPr/>
        </p:nvSpPr>
        <p:spPr>
          <a:xfrm>
            <a:off x="971349" y="5458968"/>
            <a:ext cx="10600784" cy="1200329"/>
          </a:xfrm>
          <a:prstGeom prst="rect">
            <a:avLst/>
          </a:prstGeom>
          <a:noFill/>
        </p:spPr>
        <p:txBody>
          <a:bodyPr wrap="square" rtlCol="0">
            <a:spAutoFit/>
          </a:bodyPr>
          <a:lstStyle/>
          <a:p>
            <a:r>
              <a:rPr lang="en-IN" dirty="0" err="1" smtClean="0">
                <a:hlinkClick r:id="rId2"/>
              </a:rPr>
              <a:t>Github</a:t>
            </a:r>
            <a:r>
              <a:rPr lang="en-IN" dirty="0" smtClean="0">
                <a:hlinkClick r:id="rId2"/>
              </a:rPr>
              <a:t> Links:</a:t>
            </a:r>
          </a:p>
          <a:p>
            <a:r>
              <a:rPr lang="en-IN" dirty="0" smtClean="0">
                <a:hlinkClick r:id="rId2"/>
              </a:rPr>
              <a:t>https</a:t>
            </a:r>
            <a:r>
              <a:rPr lang="en-IN" dirty="0">
                <a:hlinkClick r:id="rId2"/>
              </a:rPr>
              <a:t>://</a:t>
            </a:r>
            <a:r>
              <a:rPr lang="en-IN" dirty="0" smtClean="0">
                <a:hlinkClick r:id="rId2"/>
              </a:rPr>
              <a:t>github.com/neelshah124/emotion-detection-system-a-survey</a:t>
            </a:r>
            <a:endParaRPr lang="en-IN" dirty="0" smtClean="0"/>
          </a:p>
          <a:p>
            <a:r>
              <a:rPr lang="en-IN" dirty="0">
                <a:hlinkClick r:id="rId3"/>
              </a:rPr>
              <a:t>https://</a:t>
            </a:r>
            <a:r>
              <a:rPr lang="en-IN" dirty="0" smtClean="0">
                <a:hlinkClick r:id="rId3"/>
              </a:rPr>
              <a:t>github.com/krunal43/Emotion-Detection-and-research</a:t>
            </a:r>
            <a:endParaRPr lang="en-IN" dirty="0" smtClean="0"/>
          </a:p>
          <a:p>
            <a:endParaRPr lang="en-IN" dirty="0" smtClean="0"/>
          </a:p>
        </p:txBody>
      </p:sp>
    </p:spTree>
    <p:extLst>
      <p:ext uri="{BB962C8B-B14F-4D97-AF65-F5344CB8AC3E}">
        <p14:creationId xmlns:p14="http://schemas.microsoft.com/office/powerpoint/2010/main" val="14544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feature extraction</a:t>
            </a:r>
            <a:endParaRPr lang="en-IN" dirty="0"/>
          </a:p>
        </p:txBody>
      </p:sp>
      <p:sp>
        <p:nvSpPr>
          <p:cNvPr id="3" name="Content Placeholder 2"/>
          <p:cNvSpPr>
            <a:spLocks noGrp="1"/>
          </p:cNvSpPr>
          <p:nvPr>
            <p:ph idx="1"/>
          </p:nvPr>
        </p:nvSpPr>
        <p:spPr/>
        <p:txBody>
          <a:bodyPr/>
          <a:lstStyle/>
          <a:p>
            <a:r>
              <a:rPr lang="en-IN" dirty="0" smtClean="0"/>
              <a:t>One common method is to extract the shape of the eyes, nose, mouth, lips and chin, then distinguish the faces by distance and scale of the organs.</a:t>
            </a:r>
          </a:p>
          <a:p>
            <a:r>
              <a:rPr lang="en-IN" dirty="0" err="1" smtClean="0"/>
              <a:t>Eg</a:t>
            </a:r>
            <a:r>
              <a:rPr lang="en-IN" dirty="0" smtClean="0"/>
              <a:t>:- </a:t>
            </a:r>
          </a:p>
          <a:p>
            <a:r>
              <a:rPr lang="en-IN" dirty="0" smtClean="0"/>
              <a:t>Feature1 width of left eye</a:t>
            </a:r>
          </a:p>
          <a:p>
            <a:r>
              <a:rPr lang="en-IN" dirty="0" smtClean="0"/>
              <a:t>Feature2 width of right eye</a:t>
            </a:r>
          </a:p>
          <a:p>
            <a:r>
              <a:rPr lang="en-IN" dirty="0" smtClean="0"/>
              <a:t>Feature3 width of nose</a:t>
            </a:r>
          </a:p>
          <a:p>
            <a:r>
              <a:rPr lang="en-IN" dirty="0" smtClean="0"/>
              <a:t>Feature4 width of mouth and lips</a:t>
            </a:r>
          </a:p>
          <a:p>
            <a:r>
              <a:rPr lang="en-IN" dirty="0" smtClean="0"/>
              <a:t>Feature5 width of face</a:t>
            </a:r>
            <a:endParaRPr lang="en-IN" dirty="0"/>
          </a:p>
        </p:txBody>
      </p:sp>
    </p:spTree>
    <p:extLst>
      <p:ext uri="{BB962C8B-B14F-4D97-AF65-F5344CB8AC3E}">
        <p14:creationId xmlns:p14="http://schemas.microsoft.com/office/powerpoint/2010/main" val="2590518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detection and emotion detection</a:t>
            </a:r>
            <a:endParaRPr lang="en-IN" dirty="0"/>
          </a:p>
        </p:txBody>
      </p:sp>
      <p:sp>
        <p:nvSpPr>
          <p:cNvPr id="3" name="Content Placeholder 2"/>
          <p:cNvSpPr>
            <a:spLocks noGrp="1"/>
          </p:cNvSpPr>
          <p:nvPr>
            <p:ph idx="1"/>
          </p:nvPr>
        </p:nvSpPr>
        <p:spPr/>
        <p:txBody>
          <a:bodyPr/>
          <a:lstStyle/>
          <a:p>
            <a:r>
              <a:rPr lang="en-IN" dirty="0" smtClean="0"/>
              <a:t>Face localization aims to determine the image position of a single face, this is a simplified detection problem with the assumption that an input image contains only one face.</a:t>
            </a:r>
          </a:p>
          <a:p>
            <a:r>
              <a:rPr lang="en-IN" dirty="0" smtClean="0"/>
              <a:t>If the feature of face have n dimensions then the generalized Euclidean distance formula is used to measure the distance.</a:t>
            </a:r>
          </a:p>
          <a:p>
            <a:endParaRPr lang="en-IN" dirty="0"/>
          </a:p>
          <a:p>
            <a:r>
              <a:rPr lang="en-IN" dirty="0" smtClean="0"/>
              <a:t>Detection of emotion is based on the calculation of distances between various features points. In this step comparison between distances of testing image and neutral image is done and also it selects the best possible match of testing image from </a:t>
            </a:r>
            <a:r>
              <a:rPr lang="en-IN" smtClean="0"/>
              <a:t>train folder.</a:t>
            </a:r>
            <a:endParaRPr lang="en-IN" dirty="0"/>
          </a:p>
        </p:txBody>
      </p:sp>
    </p:spTree>
    <p:extLst>
      <p:ext uri="{BB962C8B-B14F-4D97-AF65-F5344CB8AC3E}">
        <p14:creationId xmlns:p14="http://schemas.microsoft.com/office/powerpoint/2010/main" val="143556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Compare the </a:t>
            </a:r>
            <a:r>
              <a:rPr lang="en-IN" dirty="0" err="1" smtClean="0"/>
              <a:t>keras</a:t>
            </a:r>
            <a:r>
              <a:rPr lang="en-IN" dirty="0" smtClean="0"/>
              <a:t> implemented system with other implementations like </a:t>
            </a:r>
            <a:r>
              <a:rPr lang="en-IN" dirty="0" err="1" smtClean="0"/>
              <a:t>deepface</a:t>
            </a:r>
            <a:r>
              <a:rPr lang="en-IN" dirty="0" smtClean="0"/>
              <a:t>(emotion detection framework for </a:t>
            </a:r>
            <a:r>
              <a:rPr lang="en-IN" dirty="0" err="1" smtClean="0"/>
              <a:t>Opencv</a:t>
            </a:r>
            <a:r>
              <a:rPr lang="en-IN" dirty="0" smtClean="0"/>
              <a:t> and </a:t>
            </a:r>
            <a:r>
              <a:rPr lang="en-IN" dirty="0" err="1" smtClean="0"/>
              <a:t>tensorflow</a:t>
            </a:r>
            <a:r>
              <a:rPr lang="en-IN" dirty="0" smtClean="0"/>
              <a:t>)</a:t>
            </a:r>
          </a:p>
          <a:p>
            <a:r>
              <a:rPr lang="en-IN" dirty="0" err="1" smtClean="0"/>
              <a:t>Pretrained</a:t>
            </a:r>
            <a:r>
              <a:rPr lang="en-IN" dirty="0" smtClean="0"/>
              <a:t> models (like the one used currently emotion_detection.h5) i.e. </a:t>
            </a:r>
            <a:r>
              <a:rPr lang="en-IN" dirty="0" err="1" smtClean="0"/>
              <a:t>keras</a:t>
            </a:r>
            <a:r>
              <a:rPr lang="en-IN" dirty="0" smtClean="0"/>
              <a:t> trained model</a:t>
            </a:r>
          </a:p>
          <a:p>
            <a:r>
              <a:rPr lang="en-IN" dirty="0" err="1" smtClean="0"/>
              <a:t>Analyze</a:t>
            </a:r>
            <a:r>
              <a:rPr lang="en-IN" dirty="0" smtClean="0"/>
              <a:t> using different pre trained models available online.</a:t>
            </a:r>
          </a:p>
          <a:p>
            <a:r>
              <a:rPr lang="en-IN" dirty="0" smtClean="0"/>
              <a:t>Compare and analyse with system using </a:t>
            </a:r>
            <a:r>
              <a:rPr lang="en-IN" dirty="0" err="1" smtClean="0"/>
              <a:t>matlab</a:t>
            </a:r>
            <a:r>
              <a:rPr lang="en-IN" dirty="0" smtClean="0"/>
              <a:t>.</a:t>
            </a:r>
          </a:p>
          <a:p>
            <a:r>
              <a:rPr lang="en-IN" dirty="0" smtClean="0"/>
              <a:t>Give regression graph presentation of the systems</a:t>
            </a:r>
          </a:p>
          <a:p>
            <a:r>
              <a:rPr lang="en-IN" dirty="0" smtClean="0"/>
              <a:t>Compare the accuracy and processing </a:t>
            </a:r>
            <a:r>
              <a:rPr lang="en-IN" dirty="0" err="1" smtClean="0"/>
              <a:t>powerof</a:t>
            </a:r>
            <a:r>
              <a:rPr lang="en-IN" dirty="0" smtClean="0"/>
              <a:t> different implemented systems.</a:t>
            </a:r>
          </a:p>
          <a:p>
            <a:endParaRPr lang="en-IN" dirty="0"/>
          </a:p>
        </p:txBody>
      </p:sp>
    </p:spTree>
    <p:extLst>
      <p:ext uri="{BB962C8B-B14F-4D97-AF65-F5344CB8AC3E}">
        <p14:creationId xmlns:p14="http://schemas.microsoft.com/office/powerpoint/2010/main" val="279413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US" dirty="0"/>
              <a:t>The global emotion detection and recognition market size is projected to grow from USD 21.6 billion in 2019 to USD 56.0 billion by 2024, at a Compound Annual Growth Rate (CAGR) of 21.0% during the forecast </a:t>
            </a:r>
            <a:r>
              <a:rPr lang="en-US" dirty="0" smtClean="0"/>
              <a:t>period(2018-19). </a:t>
            </a:r>
            <a:r>
              <a:rPr lang="en-US" dirty="0"/>
              <a:t>Factors such as the rising need for socially intelligent artificial agents, increasing demand for speech-based biometric systems to enable multifactor authentication, technological advancements across the globe, and growing need for high operational excellence are expected to work in favor of the market in the near future.</a:t>
            </a:r>
            <a:endParaRPr lang="en-IN" dirty="0"/>
          </a:p>
        </p:txBody>
      </p:sp>
      <p:pic>
        <p:nvPicPr>
          <p:cNvPr id="4" name="Picture 3"/>
          <p:cNvPicPr>
            <a:picLocks noChangeAspect="1"/>
          </p:cNvPicPr>
          <p:nvPr/>
        </p:nvPicPr>
        <p:blipFill>
          <a:blip r:embed="rId2"/>
          <a:stretch>
            <a:fillRect/>
          </a:stretch>
        </p:blipFill>
        <p:spPr>
          <a:xfrm>
            <a:off x="2088984" y="4146804"/>
            <a:ext cx="4600576" cy="2503854"/>
          </a:xfrm>
          <a:prstGeom prst="rect">
            <a:avLst/>
          </a:prstGeom>
        </p:spPr>
      </p:pic>
      <p:sp>
        <p:nvSpPr>
          <p:cNvPr id="5" name="TextBox 4"/>
          <p:cNvSpPr txBox="1"/>
          <p:nvPr/>
        </p:nvSpPr>
        <p:spPr>
          <a:xfrm>
            <a:off x="6529138" y="6042097"/>
            <a:ext cx="4050629" cy="369332"/>
          </a:xfrm>
          <a:prstGeom prst="rect">
            <a:avLst/>
          </a:prstGeom>
          <a:noFill/>
        </p:spPr>
        <p:txBody>
          <a:bodyPr wrap="square" rtlCol="0">
            <a:spAutoFit/>
          </a:bodyPr>
          <a:lstStyle/>
          <a:p>
            <a:r>
              <a:rPr lang="en-IN" dirty="0" smtClean="0"/>
              <a:t>Source: marketsandmarkets.com</a:t>
            </a:r>
            <a:endParaRPr lang="en-IN" dirty="0"/>
          </a:p>
        </p:txBody>
      </p:sp>
    </p:spTree>
    <p:extLst>
      <p:ext uri="{BB962C8B-B14F-4D97-AF65-F5344CB8AC3E}">
        <p14:creationId xmlns:p14="http://schemas.microsoft.com/office/powerpoint/2010/main" val="260882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069848" y="2121408"/>
            <a:ext cx="4657184" cy="2314234"/>
          </a:xfrm>
        </p:spPr>
        <p:txBody>
          <a:bodyPr>
            <a:normAutofit/>
          </a:bodyPr>
          <a:lstStyle/>
          <a:p>
            <a:r>
              <a:rPr lang="en-IN" sz="1300" u="sng" dirty="0">
                <a:hlinkClick r:id="rId2"/>
              </a:rPr>
              <a:t>https://www.youtube.com/watch?v=PulKlAZRoAY</a:t>
            </a:r>
            <a:endParaRPr lang="en-IN" sz="1300" dirty="0"/>
          </a:p>
          <a:p>
            <a:r>
              <a:rPr lang="en-IN" sz="1300" u="sng" dirty="0">
                <a:hlinkClick r:id="rId3"/>
              </a:rPr>
              <a:t>https://www.youtube.com/watch?v=bYvNY8TqIO4</a:t>
            </a:r>
            <a:endParaRPr lang="en-IN" sz="1300" dirty="0"/>
          </a:p>
          <a:p>
            <a:r>
              <a:rPr lang="en-IN" sz="1300" u="sng" dirty="0">
                <a:hlinkClick r:id="rId4"/>
              </a:rPr>
              <a:t>https://www.youtube.com/watch?v=Bb4Wvl57LIk</a:t>
            </a:r>
            <a:endParaRPr lang="en-IN" sz="1300" dirty="0"/>
          </a:p>
          <a:p>
            <a:r>
              <a:rPr lang="en-IN" sz="1300" u="sng" dirty="0">
                <a:hlinkClick r:id="rId5"/>
              </a:rPr>
              <a:t>https://www.youtube.com/watch?v=fkgpvkqcoJc&amp;t=80s</a:t>
            </a:r>
            <a:endParaRPr lang="en-IN" sz="1300" dirty="0"/>
          </a:p>
          <a:p>
            <a:r>
              <a:rPr lang="en-IN" sz="1300" u="sng" dirty="0">
                <a:hlinkClick r:id="rId6"/>
              </a:rPr>
              <a:t>https://www.youtube.com/watch?v=avv9GQ3b6Qg</a:t>
            </a:r>
            <a:endParaRPr lang="en-IN" sz="1300" dirty="0"/>
          </a:p>
          <a:p>
            <a:r>
              <a:rPr lang="en-IN" sz="1300" u="sng" dirty="0">
                <a:hlinkClick r:id="rId7"/>
              </a:rPr>
              <a:t>https://www.youtube.com/watch?v=0O0otPBtbXs</a:t>
            </a:r>
            <a:endParaRPr lang="en-IN" sz="1300" dirty="0"/>
          </a:p>
          <a:p>
            <a:r>
              <a:rPr lang="en-IN" sz="1300" u="sng" dirty="0">
                <a:hlinkClick r:id="rId8"/>
              </a:rPr>
              <a:t>https://www.youtube.com/watch?v=ou-uhY4616A</a:t>
            </a:r>
            <a:endParaRPr lang="en-IN" sz="1300" dirty="0"/>
          </a:p>
          <a:p>
            <a:pPr marL="0" indent="0">
              <a:buNone/>
            </a:pPr>
            <a:endParaRPr lang="en-IN" dirty="0"/>
          </a:p>
        </p:txBody>
      </p:sp>
      <p:sp>
        <p:nvSpPr>
          <p:cNvPr id="4" name="TextBox 3"/>
          <p:cNvSpPr txBox="1"/>
          <p:nvPr/>
        </p:nvSpPr>
        <p:spPr>
          <a:xfrm>
            <a:off x="5839326" y="2093976"/>
            <a:ext cx="6240379" cy="4539704"/>
          </a:xfrm>
          <a:prstGeom prst="rect">
            <a:avLst/>
          </a:prstGeom>
          <a:noFill/>
        </p:spPr>
        <p:txBody>
          <a:bodyPr wrap="square" rtlCol="0">
            <a:spAutoFit/>
          </a:bodyPr>
          <a:lstStyle/>
          <a:p>
            <a:pPr marL="171450" indent="-171450">
              <a:buFont typeface="Wingdings" panose="05000000000000000000" pitchFamily="2" charset="2"/>
              <a:buChar char="§"/>
            </a:pPr>
            <a:r>
              <a:rPr lang="en-US" sz="1200" dirty="0"/>
              <a:t>Proceedings of the Federated Conference on Computer Science</a:t>
            </a:r>
          </a:p>
          <a:p>
            <a:r>
              <a:rPr lang="en-US" sz="1200" dirty="0"/>
              <a:t>and Information Systems pp. 1631–1640</a:t>
            </a:r>
          </a:p>
          <a:p>
            <a:r>
              <a:rPr lang="en-IN" sz="1200" dirty="0"/>
              <a:t>DOI: 10.15439/2016F535</a:t>
            </a:r>
          </a:p>
          <a:p>
            <a:r>
              <a:rPr lang="nl-NL" sz="1200" dirty="0"/>
              <a:t>ACSIS, Vol. 8. ISSN 2300-5963</a:t>
            </a:r>
          </a:p>
          <a:p>
            <a:endParaRPr lang="en-IN" sz="1200" dirty="0"/>
          </a:p>
          <a:p>
            <a:pPr marL="171450" indent="-171450">
              <a:buFont typeface="Wingdings" panose="05000000000000000000" pitchFamily="2" charset="2"/>
              <a:buChar char="§"/>
            </a:pPr>
            <a:r>
              <a:rPr lang="en-IN" sz="1200" dirty="0"/>
              <a:t> </a:t>
            </a:r>
            <a:r>
              <a:rPr lang="en-IN" sz="1200" b="1" dirty="0"/>
              <a:t>Facial Expression Analysis under Partial Occlusion: A Survey*1 </a:t>
            </a:r>
            <a:endParaRPr lang="en-IN" sz="1200" dirty="0"/>
          </a:p>
          <a:p>
            <a:r>
              <a:rPr lang="en-IN" sz="1200" dirty="0" err="1"/>
              <a:t>Ligang</a:t>
            </a:r>
            <a:r>
              <a:rPr lang="en-IN" sz="1200" dirty="0"/>
              <a:t> Zhang1, </a:t>
            </a:r>
            <a:r>
              <a:rPr lang="en-IN" sz="1200" dirty="0" err="1"/>
              <a:t>Brijesh</a:t>
            </a:r>
            <a:r>
              <a:rPr lang="en-IN" sz="1200" dirty="0"/>
              <a:t> Verma1, Dian Tjondronegoro2 and Vinod Chandran3 </a:t>
            </a:r>
          </a:p>
          <a:p>
            <a:r>
              <a:rPr lang="en-IN" sz="1200" dirty="0"/>
              <a:t>1Central Queensland University </a:t>
            </a:r>
          </a:p>
          <a:p>
            <a:r>
              <a:rPr lang="en-IN" sz="1200" dirty="0"/>
              <a:t>2Southern Cross University </a:t>
            </a:r>
          </a:p>
          <a:p>
            <a:r>
              <a:rPr lang="en-IN" sz="1200" dirty="0"/>
              <a:t>3Queensland University of Technology  </a:t>
            </a:r>
          </a:p>
          <a:p>
            <a:endParaRPr lang="en-IN" sz="1200" dirty="0"/>
          </a:p>
          <a:p>
            <a:pPr marL="171450" indent="-171450">
              <a:buFont typeface="Wingdings" panose="05000000000000000000" pitchFamily="2" charset="2"/>
              <a:buChar char="§"/>
            </a:pPr>
            <a:r>
              <a:rPr lang="en-IN" sz="1200" dirty="0"/>
              <a:t> https://www.researchgate.net/publication/267229317 </a:t>
            </a:r>
          </a:p>
          <a:p>
            <a:endParaRPr lang="en-IN" sz="1200" dirty="0"/>
          </a:p>
          <a:p>
            <a:pPr marL="171450" indent="-171450">
              <a:buFont typeface="Wingdings" panose="05000000000000000000" pitchFamily="2" charset="2"/>
              <a:buChar char="§"/>
            </a:pPr>
            <a:r>
              <a:rPr lang="en-US" sz="1200" dirty="0"/>
              <a:t> </a:t>
            </a:r>
            <a:r>
              <a:rPr lang="en-US" sz="1200" b="1" dirty="0"/>
              <a:t>International Journal of Engineering and Applied Sciences (IJEAS) ISSN: 2394-3661, Volume-3, Issue-2, February 2016 </a:t>
            </a:r>
            <a:endParaRPr lang="en-US" sz="1200" b="1" dirty="0" smtClean="0"/>
          </a:p>
          <a:p>
            <a:endParaRPr lang="en-US" sz="1200" b="1" dirty="0" smtClean="0"/>
          </a:p>
          <a:p>
            <a:pPr marL="171450" indent="-171450">
              <a:buFont typeface="Wingdings" panose="05000000000000000000" pitchFamily="2" charset="2"/>
              <a:buChar char="§"/>
            </a:pPr>
            <a:r>
              <a:rPr lang="en-US" sz="1200" dirty="0"/>
              <a:t>Proceedings of the Federated Conference on Computer Science</a:t>
            </a:r>
          </a:p>
          <a:p>
            <a:r>
              <a:rPr lang="en-US" sz="1200" dirty="0"/>
              <a:t>and Information Systems pp. </a:t>
            </a:r>
            <a:r>
              <a:rPr lang="en-US" sz="1200" dirty="0" smtClean="0"/>
              <a:t>1631–1640</a:t>
            </a:r>
          </a:p>
          <a:p>
            <a:r>
              <a:rPr lang="en-US" sz="1200" b="1" dirty="0"/>
              <a:t>Limitations of Emotion Recognition in Software User Experience</a:t>
            </a:r>
          </a:p>
          <a:p>
            <a:r>
              <a:rPr lang="en-IN" sz="1200" b="1" dirty="0"/>
              <a:t>Evaluation Context</a:t>
            </a:r>
          </a:p>
          <a:p>
            <a:r>
              <a:rPr lang="en-IN" sz="1200" dirty="0"/>
              <a:t>Agnieszka Landowska, Jakub Miler</a:t>
            </a:r>
          </a:p>
          <a:p>
            <a:r>
              <a:rPr lang="en-US" sz="1200" dirty="0"/>
              <a:t>Gdansk University of Technology, </a:t>
            </a:r>
            <a:r>
              <a:rPr lang="en-US" sz="1200" dirty="0" err="1"/>
              <a:t>Narutowicza</a:t>
            </a:r>
            <a:r>
              <a:rPr lang="en-US" sz="1200" dirty="0"/>
              <a:t> St. 11/12, 80-233, Gdansk, Poland</a:t>
            </a:r>
          </a:p>
          <a:p>
            <a:endParaRPr lang="en-IN" sz="700" dirty="0"/>
          </a:p>
          <a:p>
            <a:endParaRPr lang="nl-NL" dirty="0"/>
          </a:p>
        </p:txBody>
      </p:sp>
      <p:sp>
        <p:nvSpPr>
          <p:cNvPr id="5" name="TextBox 4"/>
          <p:cNvSpPr txBox="1"/>
          <p:nvPr/>
        </p:nvSpPr>
        <p:spPr>
          <a:xfrm>
            <a:off x="1187116" y="4523874"/>
            <a:ext cx="4467726" cy="1477328"/>
          </a:xfrm>
          <a:prstGeom prst="rect">
            <a:avLst/>
          </a:prstGeom>
          <a:noFill/>
        </p:spPr>
        <p:txBody>
          <a:bodyPr wrap="square" rtlCol="0">
            <a:spAutoFit/>
          </a:bodyPr>
          <a:lstStyle/>
          <a:p>
            <a:r>
              <a:rPr lang="en-IN" dirty="0" smtClean="0"/>
              <a:t>Standard references:</a:t>
            </a:r>
          </a:p>
          <a:p>
            <a:r>
              <a:rPr lang="en-IN" dirty="0" smtClean="0"/>
              <a:t>Wikipedia</a:t>
            </a:r>
          </a:p>
          <a:p>
            <a:r>
              <a:rPr lang="en-IN" dirty="0" err="1" smtClean="0"/>
              <a:t>Nvidia</a:t>
            </a:r>
            <a:endParaRPr lang="en-IN" dirty="0" smtClean="0"/>
          </a:p>
          <a:p>
            <a:r>
              <a:rPr lang="en-IN" dirty="0">
                <a:hlinkClick r:id="rId9"/>
              </a:rPr>
              <a:t>https://</a:t>
            </a:r>
            <a:r>
              <a:rPr lang="en-IN" dirty="0" smtClean="0">
                <a:hlinkClick r:id="rId9"/>
              </a:rPr>
              <a:t>ieeexplore.ieee.org</a:t>
            </a:r>
            <a:endParaRPr lang="en-IN" dirty="0" smtClean="0"/>
          </a:p>
          <a:p>
            <a:r>
              <a:rPr lang="en-IN" dirty="0" smtClean="0"/>
              <a:t>Coursera.org</a:t>
            </a:r>
            <a:endParaRPr lang="en-IN" dirty="0"/>
          </a:p>
        </p:txBody>
      </p:sp>
    </p:spTree>
    <p:extLst>
      <p:ext uri="{BB962C8B-B14F-4D97-AF65-F5344CB8AC3E}">
        <p14:creationId xmlns:p14="http://schemas.microsoft.com/office/powerpoint/2010/main" val="2357029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9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 Emotions</a:t>
            </a:r>
            <a:endParaRPr lang="en-IN" dirty="0"/>
          </a:p>
        </p:txBody>
      </p:sp>
      <p:sp>
        <p:nvSpPr>
          <p:cNvPr id="3" name="Content Placeholder 2"/>
          <p:cNvSpPr>
            <a:spLocks noGrp="1"/>
          </p:cNvSpPr>
          <p:nvPr>
            <p:ph idx="1"/>
          </p:nvPr>
        </p:nvSpPr>
        <p:spPr/>
        <p:txBody>
          <a:bodyPr/>
          <a:lstStyle/>
          <a:p>
            <a:r>
              <a:rPr lang="en-IN" dirty="0" smtClean="0"/>
              <a:t>Emotions are often </a:t>
            </a:r>
            <a:r>
              <a:rPr lang="en-IN" dirty="0" err="1" smtClean="0"/>
              <a:t>interwined</a:t>
            </a:r>
            <a:r>
              <a:rPr lang="en-IN" dirty="0" smtClean="0"/>
              <a:t> with mood, temperament, personality, motivation and disposition. Human emotions help us cope with everyday life allowing us to communicate with everyday life, allowing us to feel towards certain situations, people, things, thoughts, senses, dreams, and memories.</a:t>
            </a:r>
          </a:p>
          <a:p>
            <a:endParaRPr lang="en-IN" dirty="0"/>
          </a:p>
          <a:p>
            <a:r>
              <a:rPr lang="en-IN" dirty="0" smtClean="0"/>
              <a:t>Many psychologists believe that there are six main types of emotions, also called basic emotions. They are happiness, anger, fear, sadness, disgust and surprise.</a:t>
            </a:r>
            <a:endParaRPr lang="en-IN" dirty="0"/>
          </a:p>
        </p:txBody>
      </p:sp>
    </p:spTree>
    <p:extLst>
      <p:ext uri="{BB962C8B-B14F-4D97-AF65-F5344CB8AC3E}">
        <p14:creationId xmlns:p14="http://schemas.microsoft.com/office/powerpoint/2010/main" val="338704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marL="354964" indent="-342900">
              <a:lnSpc>
                <a:spcPts val="2595"/>
              </a:lnSpc>
              <a:spcBef>
                <a:spcPts val="100"/>
              </a:spcBef>
              <a:buClr>
                <a:srgbClr val="99CA38"/>
              </a:buClr>
              <a:tabLst>
                <a:tab pos="237490" algn="l"/>
              </a:tabLst>
            </a:pPr>
            <a:r>
              <a:rPr lang="en-US" dirty="0" smtClean="0">
                <a:latin typeface="Times New Roman"/>
                <a:cs typeface="Times New Roman"/>
              </a:rPr>
              <a:t>To analyze the limitations of the existing system emotion detection using different methods and technologies.</a:t>
            </a:r>
          </a:p>
          <a:p>
            <a:pPr marL="354964" indent="-342900">
              <a:lnSpc>
                <a:spcPts val="2595"/>
              </a:lnSpc>
              <a:spcBef>
                <a:spcPts val="100"/>
              </a:spcBef>
              <a:buClr>
                <a:srgbClr val="99CA38"/>
              </a:buClr>
              <a:tabLst>
                <a:tab pos="237490" algn="l"/>
              </a:tabLst>
            </a:pPr>
            <a:r>
              <a:rPr lang="en-US" dirty="0" smtClean="0">
                <a:latin typeface="Times New Roman"/>
                <a:cs typeface="Times New Roman"/>
              </a:rPr>
              <a:t>To understand the processing of the system.</a:t>
            </a:r>
          </a:p>
          <a:p>
            <a:pPr marL="354964" indent="-342900">
              <a:lnSpc>
                <a:spcPts val="2595"/>
              </a:lnSpc>
              <a:spcBef>
                <a:spcPts val="100"/>
              </a:spcBef>
              <a:buClr>
                <a:srgbClr val="99CA38"/>
              </a:buClr>
              <a:tabLst>
                <a:tab pos="237490" algn="l"/>
              </a:tabLst>
            </a:pPr>
            <a:r>
              <a:rPr lang="en-US" dirty="0" smtClean="0">
                <a:latin typeface="Times New Roman"/>
                <a:cs typeface="Times New Roman"/>
              </a:rPr>
              <a:t>To compare accuracy and processing power of different technologies and methods.</a:t>
            </a:r>
          </a:p>
          <a:p>
            <a:pPr marL="354964" indent="-342900">
              <a:lnSpc>
                <a:spcPts val="2595"/>
              </a:lnSpc>
              <a:spcBef>
                <a:spcPts val="100"/>
              </a:spcBef>
              <a:buClr>
                <a:srgbClr val="99CA38"/>
              </a:buClr>
              <a:tabLst>
                <a:tab pos="237490" algn="l"/>
              </a:tabLst>
            </a:pPr>
            <a:r>
              <a:rPr lang="en-US" dirty="0" smtClean="0">
                <a:latin typeface="Times New Roman"/>
                <a:cs typeface="Times New Roman"/>
              </a:rPr>
              <a:t>Find the difference between grayscale and multicolored image processing power.</a:t>
            </a:r>
          </a:p>
          <a:p>
            <a:pPr marL="354964" indent="-342900">
              <a:lnSpc>
                <a:spcPts val="2595"/>
              </a:lnSpc>
              <a:spcBef>
                <a:spcPts val="100"/>
              </a:spcBef>
              <a:buClr>
                <a:srgbClr val="99CA38"/>
              </a:buClr>
              <a:tabLst>
                <a:tab pos="237490" algn="l"/>
              </a:tabLst>
            </a:pPr>
            <a:r>
              <a:rPr lang="en-US" dirty="0" smtClean="0">
                <a:latin typeface="Times New Roman"/>
                <a:cs typeface="Times New Roman"/>
              </a:rPr>
              <a:t>Work on </a:t>
            </a:r>
            <a:r>
              <a:rPr lang="en-US" dirty="0" err="1" smtClean="0">
                <a:latin typeface="Times New Roman"/>
                <a:cs typeface="Times New Roman"/>
              </a:rPr>
              <a:t>deepface</a:t>
            </a:r>
            <a:r>
              <a:rPr lang="en-US" dirty="0" smtClean="0">
                <a:latin typeface="Times New Roman"/>
                <a:cs typeface="Times New Roman"/>
              </a:rPr>
              <a:t> framework.</a:t>
            </a:r>
          </a:p>
          <a:p>
            <a:pPr marL="354964" indent="-342900">
              <a:lnSpc>
                <a:spcPts val="2595"/>
              </a:lnSpc>
              <a:spcBef>
                <a:spcPts val="100"/>
              </a:spcBef>
              <a:buClr>
                <a:srgbClr val="99CA38"/>
              </a:buClr>
              <a:tabLst>
                <a:tab pos="237490" algn="l"/>
              </a:tabLst>
            </a:pPr>
            <a:r>
              <a:rPr lang="en-US" dirty="0" smtClean="0">
                <a:latin typeface="Times New Roman"/>
                <a:cs typeface="Times New Roman"/>
              </a:rPr>
              <a:t>Give final survey on the overall analyzation.</a:t>
            </a:r>
          </a:p>
          <a:p>
            <a:pPr marL="354964" indent="-342900">
              <a:lnSpc>
                <a:spcPts val="2595"/>
              </a:lnSpc>
              <a:spcBef>
                <a:spcPts val="100"/>
              </a:spcBef>
              <a:buClr>
                <a:srgbClr val="99CA38"/>
              </a:buClr>
              <a:tabLst>
                <a:tab pos="237490" algn="l"/>
              </a:tabLst>
            </a:pPr>
            <a:r>
              <a:rPr lang="en-US" dirty="0" smtClean="0">
                <a:latin typeface="Times New Roman"/>
                <a:cs typeface="Times New Roman"/>
              </a:rPr>
              <a:t>Conclude with pros and cons of all methodologies.</a:t>
            </a:r>
          </a:p>
        </p:txBody>
      </p:sp>
    </p:spTree>
    <p:extLst>
      <p:ext uri="{BB962C8B-B14F-4D97-AF65-F5344CB8AC3E}">
        <p14:creationId xmlns:p14="http://schemas.microsoft.com/office/powerpoint/2010/main" val="147790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Emotion detection system works</a:t>
            </a:r>
            <a:endParaRPr lang="en-IN" dirty="0"/>
          </a:p>
        </p:txBody>
      </p:sp>
      <p:pic>
        <p:nvPicPr>
          <p:cNvPr id="1026" name="Picture 2" descr="Facial Expression Emotion Detection for Real-Time Embedded Syste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3506472"/>
            <a:ext cx="4269570" cy="1806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4421" y="2213811"/>
            <a:ext cx="6384758" cy="2585323"/>
          </a:xfrm>
          <a:prstGeom prst="rect">
            <a:avLst/>
          </a:prstGeom>
          <a:noFill/>
        </p:spPr>
        <p:txBody>
          <a:bodyPr wrap="square" rtlCol="0">
            <a:spAutoFit/>
          </a:bodyPr>
          <a:lstStyle/>
          <a:p>
            <a:r>
              <a:rPr lang="en-IN" dirty="0"/>
              <a:t>Most of the existing literature about face expression recognition systems decomposes the image processing of facial expressions into the following steps:</a:t>
            </a:r>
          </a:p>
          <a:p>
            <a:pPr lvl="0"/>
            <a:r>
              <a:rPr lang="en-IN" dirty="0"/>
              <a:t>Face localization on the image.</a:t>
            </a:r>
          </a:p>
          <a:p>
            <a:pPr lvl="0"/>
            <a:r>
              <a:rPr lang="en-IN" dirty="0"/>
              <a:t>Facial feature vector extraction and representation.</a:t>
            </a:r>
          </a:p>
          <a:p>
            <a:pPr lvl="0"/>
            <a:r>
              <a:rPr lang="en-IN" dirty="0"/>
              <a:t>Facial expression recognition.</a:t>
            </a:r>
          </a:p>
          <a:p>
            <a:pPr lvl="0"/>
            <a:r>
              <a:rPr lang="en-IN" dirty="0"/>
              <a:t>Emotion recognition.</a:t>
            </a:r>
          </a:p>
          <a:p>
            <a:r>
              <a:rPr lang="en-IN" dirty="0"/>
              <a:t>Not all the systems follow these steps up to a point but they are the building blocks for these systems.</a:t>
            </a:r>
          </a:p>
        </p:txBody>
      </p:sp>
      <p:pic>
        <p:nvPicPr>
          <p:cNvPr id="5" name="Picture 4"/>
          <p:cNvPicPr>
            <a:picLocks noChangeAspect="1"/>
          </p:cNvPicPr>
          <p:nvPr/>
        </p:nvPicPr>
        <p:blipFill>
          <a:blip r:embed="rId3"/>
          <a:stretch>
            <a:fillRect/>
          </a:stretch>
        </p:blipFill>
        <p:spPr>
          <a:xfrm>
            <a:off x="1561570" y="1937836"/>
            <a:ext cx="3286125" cy="1362075"/>
          </a:xfrm>
          <a:prstGeom prst="rect">
            <a:avLst/>
          </a:prstGeom>
        </p:spPr>
      </p:pic>
    </p:spTree>
    <p:extLst>
      <p:ext uri="{BB962C8B-B14F-4D97-AF65-F5344CB8AC3E}">
        <p14:creationId xmlns:p14="http://schemas.microsoft.com/office/powerpoint/2010/main" val="2027968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aspects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CNN(Convolutional Neural Network)</a:t>
            </a:r>
            <a:endParaRPr lang="en-IN" dirty="0"/>
          </a:p>
          <a:p>
            <a:r>
              <a:rPr lang="en-IN" b="1" dirty="0"/>
              <a:t>ANN(Artificial Neural Network)</a:t>
            </a:r>
            <a:endParaRPr lang="en-IN" dirty="0"/>
          </a:p>
          <a:p>
            <a:r>
              <a:rPr lang="en-IN" b="1" dirty="0"/>
              <a:t>Deep learning</a:t>
            </a:r>
            <a:endParaRPr lang="en-IN" dirty="0"/>
          </a:p>
          <a:p>
            <a:r>
              <a:rPr lang="en-IN" b="1" dirty="0" err="1"/>
              <a:t>Keras</a:t>
            </a:r>
            <a:r>
              <a:rPr lang="en-IN" b="1" dirty="0"/>
              <a:t> libraries</a:t>
            </a:r>
            <a:endParaRPr lang="en-IN" dirty="0"/>
          </a:p>
          <a:p>
            <a:r>
              <a:rPr lang="en-IN" b="1" dirty="0"/>
              <a:t>Machine learning</a:t>
            </a:r>
            <a:endParaRPr lang="en-IN" dirty="0"/>
          </a:p>
          <a:p>
            <a:r>
              <a:rPr lang="en-IN" b="1" dirty="0"/>
              <a:t>Python programming</a:t>
            </a:r>
            <a:endParaRPr lang="en-IN" dirty="0"/>
          </a:p>
          <a:p>
            <a:r>
              <a:rPr lang="en-IN" b="1" dirty="0" err="1"/>
              <a:t>OpenCV</a:t>
            </a:r>
            <a:endParaRPr lang="en-IN" dirty="0"/>
          </a:p>
          <a:p>
            <a:r>
              <a:rPr lang="en-IN" b="1" dirty="0" err="1"/>
              <a:t>Tensorflow</a:t>
            </a:r>
            <a:endParaRPr lang="en-IN" dirty="0"/>
          </a:p>
          <a:p>
            <a:r>
              <a:rPr lang="en-IN" b="1" dirty="0"/>
              <a:t>Pandas libraries</a:t>
            </a:r>
            <a:endParaRPr lang="en-IN" dirty="0"/>
          </a:p>
          <a:p>
            <a:r>
              <a:rPr lang="en-IN" b="1" dirty="0" err="1"/>
              <a:t>Numpy</a:t>
            </a:r>
            <a:r>
              <a:rPr lang="en-IN" b="1" dirty="0"/>
              <a:t> libraries</a:t>
            </a:r>
            <a:endParaRPr lang="en-IN" dirty="0"/>
          </a:p>
          <a:p>
            <a:r>
              <a:rPr lang="en-IN" b="1" dirty="0" err="1"/>
              <a:t>Matplotlib</a:t>
            </a:r>
            <a:r>
              <a:rPr lang="en-IN" b="1" dirty="0"/>
              <a:t> libraries</a:t>
            </a:r>
            <a:endParaRPr lang="en-IN" dirty="0"/>
          </a:p>
        </p:txBody>
      </p:sp>
    </p:spTree>
    <p:extLst>
      <p:ext uri="{BB962C8B-B14F-4D97-AF65-F5344CB8AC3E}">
        <p14:creationId xmlns:p14="http://schemas.microsoft.com/office/powerpoint/2010/main" val="396491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emotion detection system</a:t>
            </a:r>
            <a:endParaRPr lang="en-IN" dirty="0"/>
          </a:p>
        </p:txBody>
      </p:sp>
      <p:sp>
        <p:nvSpPr>
          <p:cNvPr id="3" name="Content Placeholder 2"/>
          <p:cNvSpPr>
            <a:spLocks noGrp="1"/>
          </p:cNvSpPr>
          <p:nvPr>
            <p:ph idx="1"/>
          </p:nvPr>
        </p:nvSpPr>
        <p:spPr/>
        <p:txBody>
          <a:bodyPr/>
          <a:lstStyle/>
          <a:p>
            <a:r>
              <a:rPr lang="en-IN" dirty="0" smtClean="0"/>
              <a:t>Psychological treatment of humans</a:t>
            </a:r>
          </a:p>
          <a:p>
            <a:r>
              <a:rPr lang="en-IN" dirty="0" smtClean="0"/>
              <a:t>Armed forces</a:t>
            </a:r>
          </a:p>
          <a:p>
            <a:r>
              <a:rPr lang="en-IN" dirty="0" smtClean="0"/>
              <a:t>Medical </a:t>
            </a:r>
          </a:p>
          <a:p>
            <a:r>
              <a:rPr lang="en-IN" dirty="0" smtClean="0"/>
              <a:t>Security</a:t>
            </a:r>
          </a:p>
          <a:p>
            <a:r>
              <a:rPr lang="en-IN" dirty="0" smtClean="0"/>
              <a:t>Entertainment</a:t>
            </a:r>
          </a:p>
          <a:p>
            <a:r>
              <a:rPr lang="en-IN" dirty="0" smtClean="0"/>
              <a:t>AR/VR</a:t>
            </a:r>
          </a:p>
          <a:p>
            <a:r>
              <a:rPr lang="en-IN" dirty="0" smtClean="0"/>
              <a:t>Artificial intelligence</a:t>
            </a:r>
          </a:p>
          <a:p>
            <a:r>
              <a:rPr lang="en-IN" dirty="0" smtClean="0"/>
              <a:t>Automation</a:t>
            </a:r>
          </a:p>
          <a:p>
            <a:r>
              <a:rPr lang="en-IN" dirty="0" smtClean="0"/>
              <a:t>Cyborg </a:t>
            </a:r>
            <a:endParaRPr lang="en-IN" dirty="0"/>
          </a:p>
        </p:txBody>
      </p:sp>
    </p:spTree>
    <p:extLst>
      <p:ext uri="{BB962C8B-B14F-4D97-AF65-F5344CB8AC3E}">
        <p14:creationId xmlns:p14="http://schemas.microsoft.com/office/powerpoint/2010/main" val="423072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emotion detection system</a:t>
            </a:r>
            <a:endParaRPr lang="en-IN" dirty="0"/>
          </a:p>
        </p:txBody>
      </p:sp>
      <p:sp>
        <p:nvSpPr>
          <p:cNvPr id="3" name="Content Placeholder 2"/>
          <p:cNvSpPr>
            <a:spLocks noGrp="1"/>
          </p:cNvSpPr>
          <p:nvPr>
            <p:ph idx="1"/>
          </p:nvPr>
        </p:nvSpPr>
        <p:spPr/>
        <p:txBody>
          <a:bodyPr/>
          <a:lstStyle/>
          <a:p>
            <a:r>
              <a:rPr lang="en-IN" dirty="0" smtClean="0"/>
              <a:t>Invasion of privacy</a:t>
            </a:r>
          </a:p>
          <a:p>
            <a:r>
              <a:rPr lang="en-IN" dirty="0" smtClean="0"/>
              <a:t>Wrong </a:t>
            </a:r>
            <a:r>
              <a:rPr lang="en-IN" dirty="0" err="1" smtClean="0"/>
              <a:t>interpretatation</a:t>
            </a:r>
            <a:r>
              <a:rPr lang="en-IN" dirty="0" smtClean="0"/>
              <a:t> </a:t>
            </a:r>
          </a:p>
          <a:p>
            <a:r>
              <a:rPr lang="en-IN" dirty="0" smtClean="0"/>
              <a:t>Less robust</a:t>
            </a:r>
          </a:p>
          <a:p>
            <a:r>
              <a:rPr lang="en-IN" dirty="0" smtClean="0"/>
              <a:t>Less reliable</a:t>
            </a:r>
          </a:p>
          <a:p>
            <a:r>
              <a:rPr lang="en-IN" dirty="0" smtClean="0"/>
              <a:t>Misused for miscellaneous purposes</a:t>
            </a:r>
          </a:p>
          <a:p>
            <a:r>
              <a:rPr lang="en-IN" dirty="0" smtClean="0"/>
              <a:t>Theft </a:t>
            </a:r>
          </a:p>
          <a:p>
            <a:r>
              <a:rPr lang="en-IN" dirty="0" smtClean="0"/>
              <a:t>Hurt personal emotional feelings</a:t>
            </a:r>
          </a:p>
          <a:p>
            <a:r>
              <a:rPr lang="en-IN" dirty="0" smtClean="0"/>
              <a:t>Requires high processing power</a:t>
            </a:r>
          </a:p>
          <a:p>
            <a:r>
              <a:rPr lang="en-IN" dirty="0" smtClean="0"/>
              <a:t>Not so accurate and precise</a:t>
            </a:r>
            <a:endParaRPr lang="en-IN" dirty="0"/>
          </a:p>
        </p:txBody>
      </p:sp>
    </p:spTree>
    <p:extLst>
      <p:ext uri="{BB962C8B-B14F-4D97-AF65-F5344CB8AC3E}">
        <p14:creationId xmlns:p14="http://schemas.microsoft.com/office/powerpoint/2010/main" val="2536033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prospects</a:t>
            </a:r>
            <a:endParaRPr lang="en-IN" dirty="0"/>
          </a:p>
        </p:txBody>
      </p:sp>
      <p:sp>
        <p:nvSpPr>
          <p:cNvPr id="3" name="Content Placeholder 2"/>
          <p:cNvSpPr>
            <a:spLocks noGrp="1"/>
          </p:cNvSpPr>
          <p:nvPr>
            <p:ph idx="1"/>
          </p:nvPr>
        </p:nvSpPr>
        <p:spPr>
          <a:xfrm>
            <a:off x="1069848" y="2121408"/>
            <a:ext cx="2331078" cy="3108318"/>
          </a:xfrm>
        </p:spPr>
        <p:txBody>
          <a:bodyPr>
            <a:normAutofit fontScale="55000" lnSpcReduction="20000"/>
          </a:bodyPr>
          <a:lstStyle/>
          <a:p>
            <a:r>
              <a:rPr lang="en-IN" sz="3100" dirty="0"/>
              <a:t>Image based </a:t>
            </a:r>
            <a:r>
              <a:rPr lang="en-IN" sz="3100" dirty="0" err="1"/>
              <a:t>reognition</a:t>
            </a:r>
            <a:r>
              <a:rPr lang="en-IN" sz="3100" dirty="0"/>
              <a:t>:</a:t>
            </a:r>
          </a:p>
          <a:p>
            <a:r>
              <a:rPr lang="en-IN" sz="3100" dirty="0"/>
              <a:t>Neural network:</a:t>
            </a:r>
          </a:p>
          <a:p>
            <a:pPr lvl="0"/>
            <a:r>
              <a:rPr lang="en-IN" sz="3100" dirty="0"/>
              <a:t>3D</a:t>
            </a:r>
          </a:p>
          <a:p>
            <a:pPr lvl="0"/>
            <a:r>
              <a:rPr lang="en-IN" sz="3100" dirty="0"/>
              <a:t>2D </a:t>
            </a:r>
          </a:p>
          <a:p>
            <a:pPr lvl="0"/>
            <a:r>
              <a:rPr lang="en-IN" sz="3100" dirty="0"/>
              <a:t>Still image</a:t>
            </a:r>
          </a:p>
          <a:p>
            <a:pPr lvl="0"/>
            <a:r>
              <a:rPr lang="en-IN" sz="3100" dirty="0" smtClean="0"/>
              <a:t>Active appearance</a:t>
            </a:r>
          </a:p>
          <a:p>
            <a:r>
              <a:rPr lang="en-IN" dirty="0"/>
              <a:t>Appearance based:</a:t>
            </a:r>
          </a:p>
          <a:p>
            <a:pPr lvl="0"/>
            <a:r>
              <a:rPr lang="en-IN" dirty="0"/>
              <a:t>Linear </a:t>
            </a:r>
          </a:p>
          <a:p>
            <a:pPr lvl="0"/>
            <a:r>
              <a:rPr lang="en-IN" dirty="0"/>
              <a:t>Non linear</a:t>
            </a:r>
          </a:p>
          <a:p>
            <a:pPr lvl="0"/>
            <a:endParaRPr lang="en-IN" sz="3100" dirty="0"/>
          </a:p>
          <a:p>
            <a:endParaRPr lang="en-IN" dirty="0"/>
          </a:p>
        </p:txBody>
      </p:sp>
      <p:sp>
        <p:nvSpPr>
          <p:cNvPr id="4" name="TextBox 3"/>
          <p:cNvSpPr txBox="1"/>
          <p:nvPr/>
        </p:nvSpPr>
        <p:spPr>
          <a:xfrm>
            <a:off x="7996990" y="2093976"/>
            <a:ext cx="3545306" cy="2585323"/>
          </a:xfrm>
          <a:prstGeom prst="rect">
            <a:avLst/>
          </a:prstGeom>
          <a:noFill/>
        </p:spPr>
        <p:txBody>
          <a:bodyPr wrap="square" rtlCol="0">
            <a:spAutoFit/>
          </a:bodyPr>
          <a:lstStyle/>
          <a:p>
            <a:r>
              <a:rPr lang="en-IN" dirty="0"/>
              <a:t>Parameters for active appearance:</a:t>
            </a:r>
          </a:p>
          <a:p>
            <a:pPr lvl="0"/>
            <a:r>
              <a:rPr lang="en-IN" dirty="0"/>
              <a:t>Local PCA</a:t>
            </a:r>
          </a:p>
          <a:p>
            <a:pPr lvl="0"/>
            <a:r>
              <a:rPr lang="en-IN" dirty="0"/>
              <a:t>2D Discrete Cosine transform</a:t>
            </a:r>
          </a:p>
          <a:p>
            <a:pPr lvl="0"/>
            <a:r>
              <a:rPr lang="en-IN" dirty="0"/>
              <a:t>Optical Flow</a:t>
            </a:r>
          </a:p>
          <a:p>
            <a:pPr lvl="0"/>
            <a:r>
              <a:rPr lang="en-IN" dirty="0"/>
              <a:t>Image difference</a:t>
            </a:r>
          </a:p>
          <a:p>
            <a:pPr lvl="0"/>
            <a:r>
              <a:rPr lang="en-IN" dirty="0"/>
              <a:t>Grayscale</a:t>
            </a:r>
          </a:p>
          <a:p>
            <a:pPr lvl="0"/>
            <a:r>
              <a:rPr lang="en-IN" dirty="0"/>
              <a:t>Edges</a:t>
            </a:r>
          </a:p>
          <a:p>
            <a:endParaRPr lang="en-IN" dirty="0"/>
          </a:p>
        </p:txBody>
      </p:sp>
      <p:sp>
        <p:nvSpPr>
          <p:cNvPr id="5" name="TextBox 4"/>
          <p:cNvSpPr txBox="1"/>
          <p:nvPr/>
        </p:nvSpPr>
        <p:spPr>
          <a:xfrm>
            <a:off x="3962400" y="2093976"/>
            <a:ext cx="3529263" cy="2308324"/>
          </a:xfrm>
          <a:prstGeom prst="rect">
            <a:avLst/>
          </a:prstGeom>
          <a:noFill/>
        </p:spPr>
        <p:txBody>
          <a:bodyPr wrap="square" rtlCol="0">
            <a:spAutoFit/>
          </a:bodyPr>
          <a:lstStyle/>
          <a:p>
            <a:r>
              <a:rPr lang="en-IN" dirty="0"/>
              <a:t>Parameters for still image:</a:t>
            </a:r>
          </a:p>
          <a:p>
            <a:pPr lvl="0"/>
            <a:r>
              <a:rPr lang="en-IN" dirty="0"/>
              <a:t>Active contours</a:t>
            </a:r>
          </a:p>
          <a:p>
            <a:pPr lvl="0"/>
            <a:r>
              <a:rPr lang="en-IN" dirty="0"/>
              <a:t>Blobs</a:t>
            </a:r>
          </a:p>
          <a:p>
            <a:pPr lvl="0"/>
            <a:r>
              <a:rPr lang="en-IN" dirty="0"/>
              <a:t>Colour</a:t>
            </a:r>
          </a:p>
          <a:p>
            <a:pPr lvl="0"/>
            <a:r>
              <a:rPr lang="en-IN" dirty="0"/>
              <a:t>Edges</a:t>
            </a:r>
          </a:p>
          <a:p>
            <a:pPr lvl="0"/>
            <a:r>
              <a:rPr lang="en-IN" dirty="0"/>
              <a:t>Gabor wavelet</a:t>
            </a:r>
          </a:p>
          <a:p>
            <a:pPr lvl="0"/>
            <a:r>
              <a:rPr lang="en-IN" dirty="0"/>
              <a:t>Local PCA</a:t>
            </a:r>
          </a:p>
          <a:p>
            <a:r>
              <a:rPr lang="en-IN" dirty="0"/>
              <a:t>Template</a:t>
            </a:r>
          </a:p>
        </p:txBody>
      </p:sp>
    </p:spTree>
    <p:extLst>
      <p:ext uri="{BB962C8B-B14F-4D97-AF65-F5344CB8AC3E}">
        <p14:creationId xmlns:p14="http://schemas.microsoft.com/office/powerpoint/2010/main" val="920318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88593"/>
            <a:ext cx="10058400" cy="1609344"/>
          </a:xfrm>
        </p:spPr>
        <p:txBody>
          <a:bodyPr/>
          <a:lstStyle/>
          <a:p>
            <a:r>
              <a:rPr lang="en-IN" dirty="0" smtClean="0"/>
              <a:t>Process:</a:t>
            </a:r>
            <a:endParaRPr lang="en-IN" dirty="0"/>
          </a:p>
        </p:txBody>
      </p:sp>
      <p:sp>
        <p:nvSpPr>
          <p:cNvPr id="3" name="Content Placeholder 2"/>
          <p:cNvSpPr>
            <a:spLocks noGrp="1"/>
          </p:cNvSpPr>
          <p:nvPr>
            <p:ph idx="1"/>
          </p:nvPr>
        </p:nvSpPr>
        <p:spPr>
          <a:xfrm>
            <a:off x="981617" y="1022604"/>
            <a:ext cx="10058400" cy="4050792"/>
          </a:xfrm>
        </p:spPr>
        <p:txBody>
          <a:bodyPr/>
          <a:lstStyle/>
          <a:p>
            <a:r>
              <a:rPr lang="en-IN" dirty="0" smtClean="0"/>
              <a:t>Knowledge based: </a:t>
            </a:r>
          </a:p>
          <a:p>
            <a:r>
              <a:rPr lang="en-IN" dirty="0" smtClean="0"/>
              <a:t>It contains images which we will use for comparisons for the sake of emotion recognition. These images are highly qualified and these are stored in given database.</a:t>
            </a:r>
          </a:p>
          <a:p>
            <a:endParaRPr lang="en-IN" dirty="0"/>
          </a:p>
          <a:p>
            <a:r>
              <a:rPr lang="en-IN" dirty="0" smtClean="0"/>
              <a:t>Pre-processing and resize</a:t>
            </a:r>
          </a:p>
          <a:p>
            <a:r>
              <a:rPr lang="en-IN" dirty="0" smtClean="0"/>
              <a:t>The image pre-processing procedure is a very important step in the facial expression recognition task. The aim of the pre-processing phase is to obtain images which have normalized intensity, uniform size, and shape.</a:t>
            </a:r>
            <a:endParaRPr lang="en-IN" dirty="0"/>
          </a:p>
        </p:txBody>
      </p:sp>
      <p:pic>
        <p:nvPicPr>
          <p:cNvPr id="4" name="object 6"/>
          <p:cNvPicPr/>
          <p:nvPr/>
        </p:nvPicPr>
        <p:blipFill>
          <a:blip r:embed="rId2" cstate="print"/>
          <a:stretch>
            <a:fillRect/>
          </a:stretch>
        </p:blipFill>
        <p:spPr>
          <a:xfrm>
            <a:off x="1069848" y="4142953"/>
            <a:ext cx="2298993" cy="2410887"/>
          </a:xfrm>
          <a:prstGeom prst="rect">
            <a:avLst/>
          </a:prstGeom>
        </p:spPr>
      </p:pic>
      <p:pic>
        <p:nvPicPr>
          <p:cNvPr id="5" name="object 7"/>
          <p:cNvPicPr/>
          <p:nvPr/>
        </p:nvPicPr>
        <p:blipFill>
          <a:blip r:embed="rId3" cstate="print"/>
          <a:stretch>
            <a:fillRect/>
          </a:stretch>
        </p:blipFill>
        <p:spPr>
          <a:xfrm>
            <a:off x="4041087" y="4142953"/>
            <a:ext cx="2343672" cy="2410887"/>
          </a:xfrm>
          <a:prstGeom prst="rect">
            <a:avLst/>
          </a:prstGeom>
        </p:spPr>
      </p:pic>
      <p:pic>
        <p:nvPicPr>
          <p:cNvPr id="6" name="object 8"/>
          <p:cNvPicPr/>
          <p:nvPr/>
        </p:nvPicPr>
        <p:blipFill>
          <a:blip r:embed="rId4" cstate="print"/>
          <a:stretch>
            <a:fillRect/>
          </a:stretch>
        </p:blipFill>
        <p:spPr>
          <a:xfrm>
            <a:off x="7057005" y="4142953"/>
            <a:ext cx="2383774" cy="2410887"/>
          </a:xfrm>
          <a:prstGeom prst="rect">
            <a:avLst/>
          </a:prstGeom>
        </p:spPr>
      </p:pic>
      <p:sp>
        <p:nvSpPr>
          <p:cNvPr id="7" name="TextBox 6"/>
          <p:cNvSpPr txBox="1"/>
          <p:nvPr/>
        </p:nvSpPr>
        <p:spPr>
          <a:xfrm>
            <a:off x="1147008" y="6488668"/>
            <a:ext cx="2310064" cy="369332"/>
          </a:xfrm>
          <a:prstGeom prst="rect">
            <a:avLst/>
          </a:prstGeom>
          <a:noFill/>
        </p:spPr>
        <p:txBody>
          <a:bodyPr wrap="square" rtlCol="0">
            <a:spAutoFit/>
          </a:bodyPr>
          <a:lstStyle/>
          <a:p>
            <a:r>
              <a:rPr lang="en-IN" dirty="0" smtClean="0"/>
              <a:t>Pre-processing step</a:t>
            </a:r>
            <a:endParaRPr lang="en-IN" dirty="0"/>
          </a:p>
        </p:txBody>
      </p:sp>
      <p:sp>
        <p:nvSpPr>
          <p:cNvPr id="8" name="TextBox 7"/>
          <p:cNvSpPr txBox="1"/>
          <p:nvPr/>
        </p:nvSpPr>
        <p:spPr>
          <a:xfrm>
            <a:off x="4041087" y="6472081"/>
            <a:ext cx="2223355" cy="338554"/>
          </a:xfrm>
          <a:prstGeom prst="rect">
            <a:avLst/>
          </a:prstGeom>
          <a:noFill/>
        </p:spPr>
        <p:txBody>
          <a:bodyPr wrap="square" rtlCol="0">
            <a:spAutoFit/>
          </a:bodyPr>
          <a:lstStyle/>
          <a:p>
            <a:r>
              <a:rPr lang="en-IN" sz="1600" dirty="0" smtClean="0"/>
              <a:t>After pre-processing</a:t>
            </a:r>
            <a:endParaRPr lang="en-IN" sz="1600" dirty="0"/>
          </a:p>
        </p:txBody>
      </p:sp>
      <p:sp>
        <p:nvSpPr>
          <p:cNvPr id="9" name="TextBox 8"/>
          <p:cNvSpPr txBox="1"/>
          <p:nvPr/>
        </p:nvSpPr>
        <p:spPr>
          <a:xfrm>
            <a:off x="7130715" y="6456402"/>
            <a:ext cx="2310064" cy="369332"/>
          </a:xfrm>
          <a:prstGeom prst="rect">
            <a:avLst/>
          </a:prstGeom>
          <a:noFill/>
        </p:spPr>
        <p:txBody>
          <a:bodyPr wrap="square" rtlCol="0">
            <a:spAutoFit/>
          </a:bodyPr>
          <a:lstStyle/>
          <a:p>
            <a:r>
              <a:rPr lang="en-IN" dirty="0" smtClean="0"/>
              <a:t>Edge detection</a:t>
            </a:r>
            <a:endParaRPr lang="en-IN" dirty="0"/>
          </a:p>
        </p:txBody>
      </p:sp>
    </p:spTree>
    <p:extLst>
      <p:ext uri="{BB962C8B-B14F-4D97-AF65-F5344CB8AC3E}">
        <p14:creationId xmlns:p14="http://schemas.microsoft.com/office/powerpoint/2010/main" val="2372278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130</TotalTime>
  <Words>944</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Rockwell</vt:lpstr>
      <vt:lpstr>Rockwell Condensed</vt:lpstr>
      <vt:lpstr>Times New Roman</vt:lpstr>
      <vt:lpstr>Wingdings</vt:lpstr>
      <vt:lpstr>Wood Type</vt:lpstr>
      <vt:lpstr>Emotion Detection System Analysis under Partial Occlusion: A Survey IT350:Software Group Project-Sem6 guided By: Asst.professor- Ms.Nishat shaikh(faculty CSPIT) charusat university,Anand,Gujarat,india</vt:lpstr>
      <vt:lpstr>Human Emotions</vt:lpstr>
      <vt:lpstr>Objective</vt:lpstr>
      <vt:lpstr>How Emotion detection system works</vt:lpstr>
      <vt:lpstr>Major aspects</vt:lpstr>
      <vt:lpstr>Use of emotion detection system</vt:lpstr>
      <vt:lpstr>Drawbacks of emotion detection system</vt:lpstr>
      <vt:lpstr>System prospects</vt:lpstr>
      <vt:lpstr>Process:</vt:lpstr>
      <vt:lpstr>Face feature extraction</vt:lpstr>
      <vt:lpstr>Face detection and emotion detection</vt:lpstr>
      <vt:lpstr>Future work:</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System Analysis under Partial Occlusion: A Survey  IT350:Software Group Project-Sem6</dc:title>
  <dc:creator>neel shah</dc:creator>
  <cp:lastModifiedBy>neel shah</cp:lastModifiedBy>
  <cp:revision>13</cp:revision>
  <dcterms:created xsi:type="dcterms:W3CDTF">2021-03-19T03:39:37Z</dcterms:created>
  <dcterms:modified xsi:type="dcterms:W3CDTF">2021-03-19T05:59:28Z</dcterms:modified>
</cp:coreProperties>
</file>