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  <p:sldMasterId id="2147483729" r:id="rId5"/>
  </p:sldMasterIdLst>
  <p:notesMasterIdLst>
    <p:notesMasterId r:id="rId18"/>
  </p:notesMasterIdLst>
  <p:handoutMasterIdLst>
    <p:handoutMasterId r:id="rId19"/>
  </p:handoutMasterIdLst>
  <p:sldIdLst>
    <p:sldId id="258" r:id="rId6"/>
    <p:sldId id="300" r:id="rId7"/>
    <p:sldId id="305" r:id="rId8"/>
    <p:sldId id="295" r:id="rId9"/>
    <p:sldId id="297" r:id="rId10"/>
    <p:sldId id="298" r:id="rId11"/>
    <p:sldId id="284" r:id="rId12"/>
    <p:sldId id="303" r:id="rId13"/>
    <p:sldId id="301" r:id="rId14"/>
    <p:sldId id="264" r:id="rId15"/>
    <p:sldId id="304" r:id="rId16"/>
    <p:sldId id="290" r:id="rId17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4" autoAdjust="0"/>
    <p:restoredTop sz="94639" autoAdjust="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1E236D-69F6-4500-B932-0E906D4C4E99}" type="doc">
      <dgm:prSet loTypeId="urn:microsoft.com/office/officeart/2005/8/layout/process2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A497059-7A57-4F25-A87F-5284580B0FCC}">
      <dgm:prSet phldrT="[Text]" phldr="0" custT="1"/>
      <dgm:spPr/>
      <dgm:t>
        <a:bodyPr/>
        <a:lstStyle/>
        <a:p>
          <a:pPr algn="ctr"/>
          <a:r>
            <a:rPr lang="en-US" sz="2000" dirty="0">
              <a:effectLst/>
            </a:rPr>
            <a:t>Handle</a:t>
          </a:r>
          <a:r>
            <a:rPr lang="en-US" sz="1800" dirty="0">
              <a:effectLst/>
            </a:rPr>
            <a:t> Missing Values</a:t>
          </a:r>
          <a:endParaRPr lang="en-GB" sz="1800" dirty="0">
            <a:effectLst/>
          </a:endParaRPr>
        </a:p>
      </dgm:t>
    </dgm:pt>
    <dgm:pt modelId="{A5690DF1-F15A-4E0E-83B6-C45DB130B41E}" type="parTrans" cxnId="{F3AFA6A6-2C10-42A5-BEBC-24F458EBF3D6}">
      <dgm:prSet/>
      <dgm:spPr/>
      <dgm:t>
        <a:bodyPr/>
        <a:lstStyle/>
        <a:p>
          <a:endParaRPr lang="en-GB">
            <a:effectLst>
              <a:reflection blurRad="6350" stA="55000" endA="300" endPos="45500" dir="5400000" sy="-100000" algn="bl" rotWithShape="0"/>
            </a:effectLst>
          </a:endParaRPr>
        </a:p>
      </dgm:t>
    </dgm:pt>
    <dgm:pt modelId="{F63D3314-F5AD-4887-AC0D-015358A8DC77}" type="sibTrans" cxnId="{F3AFA6A6-2C10-42A5-BEBC-24F458EBF3D6}">
      <dgm:prSet/>
      <dgm:spPr/>
      <dgm:t>
        <a:bodyPr/>
        <a:lstStyle/>
        <a:p>
          <a:endParaRPr lang="en-GB">
            <a:effectLst/>
          </a:endParaRPr>
        </a:p>
      </dgm:t>
    </dgm:pt>
    <dgm:pt modelId="{7919D052-36E1-4DEB-8A8D-2BC4FC05AA21}">
      <dgm:prSet phldrT="[Text]" phldr="0" custT="1"/>
      <dgm:spPr/>
      <dgm:t>
        <a:bodyPr/>
        <a:lstStyle/>
        <a:p>
          <a:pPr algn="ctr"/>
          <a:r>
            <a:rPr lang="en-US" sz="1400" dirty="0">
              <a:effectLst/>
            </a:rPr>
            <a:t>Remove </a:t>
          </a:r>
          <a:r>
            <a:rPr lang="en-US" sz="1600" dirty="0">
              <a:effectLst/>
            </a:rPr>
            <a:t>features</a:t>
          </a:r>
          <a:r>
            <a:rPr lang="en-US" sz="1400" dirty="0">
              <a:effectLst/>
            </a:rPr>
            <a:t> with high null values, Impute with median</a:t>
          </a:r>
          <a:endParaRPr lang="en-GB" sz="1400" dirty="0">
            <a:effectLst/>
          </a:endParaRPr>
        </a:p>
      </dgm:t>
    </dgm:pt>
    <dgm:pt modelId="{7692861E-ED81-4CBB-92BC-AAA126DFD06E}" type="parTrans" cxnId="{E7716E28-F643-4F84-BE48-A43A49BF04CF}">
      <dgm:prSet/>
      <dgm:spPr/>
      <dgm:t>
        <a:bodyPr/>
        <a:lstStyle/>
        <a:p>
          <a:endParaRPr lang="en-GB">
            <a:effectLst>
              <a:reflection blurRad="6350" stA="55000" endA="300" endPos="45500" dir="5400000" sy="-100000" algn="bl" rotWithShape="0"/>
            </a:effectLst>
          </a:endParaRPr>
        </a:p>
      </dgm:t>
    </dgm:pt>
    <dgm:pt modelId="{A136D11A-5BED-447E-8122-A55182B44EB5}" type="sibTrans" cxnId="{E7716E28-F643-4F84-BE48-A43A49BF04CF}">
      <dgm:prSet/>
      <dgm:spPr/>
      <dgm:t>
        <a:bodyPr/>
        <a:lstStyle/>
        <a:p>
          <a:endParaRPr lang="en-GB">
            <a:effectLst>
              <a:reflection blurRad="6350" stA="55000" endA="300" endPos="45500" dir="5400000" sy="-100000" algn="bl" rotWithShape="0"/>
            </a:effectLst>
          </a:endParaRPr>
        </a:p>
      </dgm:t>
    </dgm:pt>
    <dgm:pt modelId="{E0598B7D-1AEE-40E4-BA62-924EB5B9D64B}">
      <dgm:prSet phldrT="[Text]" phldr="0"/>
      <dgm:spPr/>
      <dgm:t>
        <a:bodyPr/>
        <a:lstStyle/>
        <a:p>
          <a:pPr algn="ctr"/>
          <a:r>
            <a:rPr lang="en-US" dirty="0">
              <a:effectLst/>
            </a:rPr>
            <a:t>Drop Correlated Features</a:t>
          </a:r>
          <a:endParaRPr lang="en-GB" dirty="0">
            <a:effectLst/>
          </a:endParaRPr>
        </a:p>
      </dgm:t>
    </dgm:pt>
    <dgm:pt modelId="{AC767E6B-A041-448E-85B8-016E4830CB12}" type="parTrans" cxnId="{D40EE833-F13D-46DE-8712-FEAC58AA5D36}">
      <dgm:prSet/>
      <dgm:spPr/>
      <dgm:t>
        <a:bodyPr/>
        <a:lstStyle/>
        <a:p>
          <a:endParaRPr lang="en-GB">
            <a:effectLst>
              <a:reflection blurRad="6350" stA="55000" endA="300" endPos="45500" dir="5400000" sy="-100000" algn="bl" rotWithShape="0"/>
            </a:effectLst>
          </a:endParaRPr>
        </a:p>
      </dgm:t>
    </dgm:pt>
    <dgm:pt modelId="{1C1A6F07-19FB-4FA6-A83D-79BD220BEEC3}" type="sibTrans" cxnId="{D40EE833-F13D-46DE-8712-FEAC58AA5D36}">
      <dgm:prSet/>
      <dgm:spPr/>
      <dgm:t>
        <a:bodyPr/>
        <a:lstStyle/>
        <a:p>
          <a:endParaRPr lang="en-GB">
            <a:effectLst/>
          </a:endParaRPr>
        </a:p>
      </dgm:t>
    </dgm:pt>
    <dgm:pt modelId="{A88A2DCA-B8A0-4BF8-978F-F2C18438E980}">
      <dgm:prSet phldrT="[Text]"/>
      <dgm:spPr/>
      <dgm:t>
        <a:bodyPr/>
        <a:lstStyle/>
        <a:p>
          <a:pPr algn="ctr">
            <a:buNone/>
          </a:pPr>
          <a:r>
            <a:rPr lang="en-US" dirty="0">
              <a:effectLst/>
            </a:rPr>
            <a:t>Remove highly correlated (|r| &gt; 0.9), </a:t>
          </a:r>
          <a:r>
            <a:rPr lang="en-GB" dirty="0">
              <a:effectLst/>
            </a:rPr>
            <a:t>Reduce multicollinearity</a:t>
          </a:r>
        </a:p>
      </dgm:t>
    </dgm:pt>
    <dgm:pt modelId="{E5337F93-1C20-42EE-8F6B-B7E88318B189}" type="parTrans" cxnId="{047B50F4-EC7C-4C25-88FA-90AE19B8949E}">
      <dgm:prSet/>
      <dgm:spPr/>
      <dgm:t>
        <a:bodyPr/>
        <a:lstStyle/>
        <a:p>
          <a:endParaRPr lang="en-GB">
            <a:effectLst>
              <a:reflection blurRad="6350" stA="55000" endA="300" endPos="45500" dir="5400000" sy="-100000" algn="bl" rotWithShape="0"/>
            </a:effectLst>
          </a:endParaRPr>
        </a:p>
      </dgm:t>
    </dgm:pt>
    <dgm:pt modelId="{1CF696B7-9435-48C6-97A5-57815E611EC2}" type="sibTrans" cxnId="{047B50F4-EC7C-4C25-88FA-90AE19B8949E}">
      <dgm:prSet/>
      <dgm:spPr/>
      <dgm:t>
        <a:bodyPr/>
        <a:lstStyle/>
        <a:p>
          <a:endParaRPr lang="en-GB">
            <a:effectLst>
              <a:reflection blurRad="6350" stA="55000" endA="300" endPos="45500" dir="5400000" sy="-100000" algn="bl" rotWithShape="0"/>
            </a:effectLst>
          </a:endParaRPr>
        </a:p>
      </dgm:t>
    </dgm:pt>
    <dgm:pt modelId="{589E565E-2EE2-4C91-AE41-4B3446DE2887}">
      <dgm:prSet phldrT="[Text]" phldr="0"/>
      <dgm:spPr/>
      <dgm:t>
        <a:bodyPr/>
        <a:lstStyle/>
        <a:p>
          <a:pPr algn="ctr"/>
          <a:r>
            <a:rPr lang="en-US" dirty="0">
              <a:effectLst/>
            </a:rPr>
            <a:t>Feature Scaling</a:t>
          </a:r>
          <a:endParaRPr lang="en-GB" dirty="0">
            <a:effectLst/>
          </a:endParaRPr>
        </a:p>
      </dgm:t>
    </dgm:pt>
    <dgm:pt modelId="{CDAB8341-38FD-4717-A29B-57D3FC3EB8C6}" type="parTrans" cxnId="{5A165225-6D0C-4B0E-936B-BE445CE86B92}">
      <dgm:prSet/>
      <dgm:spPr/>
      <dgm:t>
        <a:bodyPr/>
        <a:lstStyle/>
        <a:p>
          <a:endParaRPr lang="en-GB">
            <a:effectLst>
              <a:reflection blurRad="6350" stA="55000" endA="300" endPos="45500" dir="5400000" sy="-100000" algn="bl" rotWithShape="0"/>
            </a:effectLst>
          </a:endParaRPr>
        </a:p>
      </dgm:t>
    </dgm:pt>
    <dgm:pt modelId="{6DAAC828-A5F1-458B-9047-D2F968D573BE}" type="sibTrans" cxnId="{5A165225-6D0C-4B0E-936B-BE445CE86B92}">
      <dgm:prSet/>
      <dgm:spPr/>
      <dgm:t>
        <a:bodyPr/>
        <a:lstStyle/>
        <a:p>
          <a:endParaRPr lang="en-GB">
            <a:effectLst/>
          </a:endParaRPr>
        </a:p>
      </dgm:t>
    </dgm:pt>
    <dgm:pt modelId="{0C0C0643-ABC8-422D-B094-CD3E1BAF59CB}">
      <dgm:prSet phldrT="[Text]"/>
      <dgm:spPr/>
      <dgm:t>
        <a:bodyPr/>
        <a:lstStyle/>
        <a:p>
          <a:pPr algn="ctr">
            <a:buNone/>
          </a:pPr>
          <a:r>
            <a:rPr lang="en-US" dirty="0">
              <a:effectLst/>
            </a:rPr>
            <a:t>Normalize features by standardizing scale for model stability</a:t>
          </a:r>
          <a:endParaRPr lang="en-GB" dirty="0">
            <a:effectLst/>
          </a:endParaRPr>
        </a:p>
      </dgm:t>
    </dgm:pt>
    <dgm:pt modelId="{AFCEE6DC-1C4F-4EDE-BEA6-E155E12F78E4}" type="parTrans" cxnId="{C2D43BF3-F566-4CBE-A839-DB50BAD7198B}">
      <dgm:prSet/>
      <dgm:spPr/>
      <dgm:t>
        <a:bodyPr/>
        <a:lstStyle/>
        <a:p>
          <a:endParaRPr lang="en-GB">
            <a:effectLst>
              <a:reflection blurRad="6350" stA="55000" endA="300" endPos="45500" dir="5400000" sy="-100000" algn="bl" rotWithShape="0"/>
            </a:effectLst>
          </a:endParaRPr>
        </a:p>
      </dgm:t>
    </dgm:pt>
    <dgm:pt modelId="{8540E24E-C159-4CA0-A61A-AF37F6F93F03}" type="sibTrans" cxnId="{C2D43BF3-F566-4CBE-A839-DB50BAD7198B}">
      <dgm:prSet/>
      <dgm:spPr/>
      <dgm:t>
        <a:bodyPr/>
        <a:lstStyle/>
        <a:p>
          <a:endParaRPr lang="en-GB">
            <a:effectLst>
              <a:reflection blurRad="6350" stA="55000" endA="300" endPos="45500" dir="5400000" sy="-100000" algn="bl" rotWithShape="0"/>
            </a:effectLst>
          </a:endParaRPr>
        </a:p>
      </dgm:t>
    </dgm:pt>
    <dgm:pt modelId="{55901E40-C0A9-4DAD-B6DA-A05F6E5E4950}">
      <dgm:prSet/>
      <dgm:spPr/>
      <dgm:t>
        <a:bodyPr/>
        <a:lstStyle/>
        <a:p>
          <a:pPr algn="ctr"/>
          <a:r>
            <a:rPr lang="en-US" dirty="0">
              <a:effectLst/>
            </a:rPr>
            <a:t>Balancing Data</a:t>
          </a:r>
          <a:endParaRPr lang="en-GB" dirty="0">
            <a:effectLst/>
          </a:endParaRPr>
        </a:p>
      </dgm:t>
    </dgm:pt>
    <dgm:pt modelId="{7A12EBF5-FCD8-4BFE-BE41-7F6041994576}" type="parTrans" cxnId="{33A8892F-0976-46BE-BFFB-9AD91A870F5D}">
      <dgm:prSet/>
      <dgm:spPr/>
      <dgm:t>
        <a:bodyPr/>
        <a:lstStyle/>
        <a:p>
          <a:endParaRPr lang="en-GB">
            <a:effectLst>
              <a:reflection blurRad="6350" stA="55000" endA="300" endPos="45500" dir="5400000" sy="-100000" algn="bl" rotWithShape="0"/>
            </a:effectLst>
          </a:endParaRPr>
        </a:p>
      </dgm:t>
    </dgm:pt>
    <dgm:pt modelId="{1A10DDC8-8F5F-41F5-AA6F-48A35B362172}" type="sibTrans" cxnId="{33A8892F-0976-46BE-BFFB-9AD91A870F5D}">
      <dgm:prSet/>
      <dgm:spPr/>
      <dgm:t>
        <a:bodyPr/>
        <a:lstStyle/>
        <a:p>
          <a:endParaRPr lang="en-GB">
            <a:effectLst>
              <a:reflection blurRad="6350" stA="55000" endA="300" endPos="45500" dir="5400000" sy="-100000" algn="bl" rotWithShape="0"/>
            </a:effectLst>
          </a:endParaRPr>
        </a:p>
      </dgm:t>
    </dgm:pt>
    <dgm:pt modelId="{E1BDAA72-33C1-4457-B17C-E7603A5BFD92}">
      <dgm:prSet/>
      <dgm:spPr/>
      <dgm:t>
        <a:bodyPr/>
        <a:lstStyle/>
        <a:p>
          <a:pPr algn="ctr"/>
          <a:r>
            <a:rPr lang="en-US" dirty="0">
              <a:effectLst/>
            </a:rPr>
            <a:t>Oversampling of minority class for balance distribution</a:t>
          </a:r>
          <a:endParaRPr lang="en-GB" dirty="0">
            <a:effectLst/>
          </a:endParaRPr>
        </a:p>
      </dgm:t>
    </dgm:pt>
    <dgm:pt modelId="{A7FE616E-94A3-4980-8730-E0C727F3E9F3}" type="parTrans" cxnId="{D83AEBD1-F4BE-42FE-BA93-3F9BC71748E1}">
      <dgm:prSet/>
      <dgm:spPr/>
      <dgm:t>
        <a:bodyPr/>
        <a:lstStyle/>
        <a:p>
          <a:endParaRPr lang="en-GB">
            <a:effectLst>
              <a:reflection blurRad="6350" stA="55000" endA="300" endPos="45500" dir="5400000" sy="-100000" algn="bl" rotWithShape="0"/>
            </a:effectLst>
          </a:endParaRPr>
        </a:p>
      </dgm:t>
    </dgm:pt>
    <dgm:pt modelId="{1A4087CE-04F0-4416-929A-154C41816340}" type="sibTrans" cxnId="{D83AEBD1-F4BE-42FE-BA93-3F9BC71748E1}">
      <dgm:prSet/>
      <dgm:spPr/>
      <dgm:t>
        <a:bodyPr/>
        <a:lstStyle/>
        <a:p>
          <a:endParaRPr lang="en-GB">
            <a:effectLst>
              <a:reflection blurRad="6350" stA="55000" endA="300" endPos="45500" dir="5400000" sy="-100000" algn="bl" rotWithShape="0"/>
            </a:effectLst>
          </a:endParaRPr>
        </a:p>
      </dgm:t>
    </dgm:pt>
    <dgm:pt modelId="{6AE66F01-2FAE-4FEB-A041-2AB89846A777}" type="pres">
      <dgm:prSet presAssocID="{981E236D-69F6-4500-B932-0E906D4C4E99}" presName="linearFlow" presStyleCnt="0">
        <dgm:presLayoutVars>
          <dgm:resizeHandles val="exact"/>
        </dgm:presLayoutVars>
      </dgm:prSet>
      <dgm:spPr/>
    </dgm:pt>
    <dgm:pt modelId="{E4CA74DE-DFBC-4295-8C3F-C5810D7867D7}" type="pres">
      <dgm:prSet presAssocID="{5A497059-7A57-4F25-A87F-5284580B0FCC}" presName="node" presStyleLbl="node1" presStyleIdx="0" presStyleCnt="4" custScaleX="267357" custScaleY="69574">
        <dgm:presLayoutVars>
          <dgm:bulletEnabled val="1"/>
        </dgm:presLayoutVars>
      </dgm:prSet>
      <dgm:spPr/>
    </dgm:pt>
    <dgm:pt modelId="{395B554F-D493-48EB-A6BF-55C0E1B371ED}" type="pres">
      <dgm:prSet presAssocID="{F63D3314-F5AD-4887-AC0D-015358A8DC77}" presName="sibTrans" presStyleLbl="sibTrans2D1" presStyleIdx="0" presStyleCnt="3"/>
      <dgm:spPr/>
    </dgm:pt>
    <dgm:pt modelId="{C942969D-8E77-4FA3-86ED-5289A5AF1A3E}" type="pres">
      <dgm:prSet presAssocID="{F63D3314-F5AD-4887-AC0D-015358A8DC77}" presName="connectorText" presStyleLbl="sibTrans2D1" presStyleIdx="0" presStyleCnt="3"/>
      <dgm:spPr/>
    </dgm:pt>
    <dgm:pt modelId="{5FD8804C-9D2C-4C80-A875-5E6C0752E74E}" type="pres">
      <dgm:prSet presAssocID="{E0598B7D-1AEE-40E4-BA62-924EB5B9D64B}" presName="node" presStyleLbl="node1" presStyleIdx="1" presStyleCnt="4" custScaleX="267363" custScaleY="69505">
        <dgm:presLayoutVars>
          <dgm:bulletEnabled val="1"/>
        </dgm:presLayoutVars>
      </dgm:prSet>
      <dgm:spPr/>
    </dgm:pt>
    <dgm:pt modelId="{62BA508C-36B5-43C6-8475-002236522096}" type="pres">
      <dgm:prSet presAssocID="{1C1A6F07-19FB-4FA6-A83D-79BD220BEEC3}" presName="sibTrans" presStyleLbl="sibTrans2D1" presStyleIdx="1" presStyleCnt="3"/>
      <dgm:spPr/>
    </dgm:pt>
    <dgm:pt modelId="{52172ECD-2588-43E0-85B9-24360737A99E}" type="pres">
      <dgm:prSet presAssocID="{1C1A6F07-19FB-4FA6-A83D-79BD220BEEC3}" presName="connectorText" presStyleLbl="sibTrans2D1" presStyleIdx="1" presStyleCnt="3"/>
      <dgm:spPr/>
    </dgm:pt>
    <dgm:pt modelId="{E15A3D70-7F19-4B35-A307-D388D13204C8}" type="pres">
      <dgm:prSet presAssocID="{589E565E-2EE2-4C91-AE41-4B3446DE2887}" presName="node" presStyleLbl="node1" presStyleIdx="2" presStyleCnt="4" custScaleX="261812" custScaleY="70594">
        <dgm:presLayoutVars>
          <dgm:bulletEnabled val="1"/>
        </dgm:presLayoutVars>
      </dgm:prSet>
      <dgm:spPr/>
    </dgm:pt>
    <dgm:pt modelId="{145660EC-BC8C-4C97-8299-840A56360F3D}" type="pres">
      <dgm:prSet presAssocID="{6DAAC828-A5F1-458B-9047-D2F968D573BE}" presName="sibTrans" presStyleLbl="sibTrans2D1" presStyleIdx="2" presStyleCnt="3"/>
      <dgm:spPr/>
    </dgm:pt>
    <dgm:pt modelId="{0B08663F-AD16-4518-ACF3-0BA2E8EFA931}" type="pres">
      <dgm:prSet presAssocID="{6DAAC828-A5F1-458B-9047-D2F968D573BE}" presName="connectorText" presStyleLbl="sibTrans2D1" presStyleIdx="2" presStyleCnt="3"/>
      <dgm:spPr/>
    </dgm:pt>
    <dgm:pt modelId="{0D7C29A2-62CF-410E-A872-EE524345A22A}" type="pres">
      <dgm:prSet presAssocID="{55901E40-C0A9-4DAD-B6DA-A05F6E5E4950}" presName="node" presStyleLbl="node1" presStyleIdx="3" presStyleCnt="4" custScaleX="261012" custScaleY="63808">
        <dgm:presLayoutVars>
          <dgm:bulletEnabled val="1"/>
        </dgm:presLayoutVars>
      </dgm:prSet>
      <dgm:spPr/>
    </dgm:pt>
  </dgm:ptLst>
  <dgm:cxnLst>
    <dgm:cxn modelId="{5A165225-6D0C-4B0E-936B-BE445CE86B92}" srcId="{981E236D-69F6-4500-B932-0E906D4C4E99}" destId="{589E565E-2EE2-4C91-AE41-4B3446DE2887}" srcOrd="2" destOrd="0" parTransId="{CDAB8341-38FD-4717-A29B-57D3FC3EB8C6}" sibTransId="{6DAAC828-A5F1-458B-9047-D2F968D573BE}"/>
    <dgm:cxn modelId="{E7716E28-F643-4F84-BE48-A43A49BF04CF}" srcId="{5A497059-7A57-4F25-A87F-5284580B0FCC}" destId="{7919D052-36E1-4DEB-8A8D-2BC4FC05AA21}" srcOrd="0" destOrd="0" parTransId="{7692861E-ED81-4CBB-92BC-AAA126DFD06E}" sibTransId="{A136D11A-5BED-447E-8122-A55182B44EB5}"/>
    <dgm:cxn modelId="{33A8892F-0976-46BE-BFFB-9AD91A870F5D}" srcId="{981E236D-69F6-4500-B932-0E906D4C4E99}" destId="{55901E40-C0A9-4DAD-B6DA-A05F6E5E4950}" srcOrd="3" destOrd="0" parTransId="{7A12EBF5-FCD8-4BFE-BE41-7F6041994576}" sibTransId="{1A10DDC8-8F5F-41F5-AA6F-48A35B362172}"/>
    <dgm:cxn modelId="{7961C432-5369-4699-BC73-C8C29F7DCE22}" type="presOf" srcId="{F63D3314-F5AD-4887-AC0D-015358A8DC77}" destId="{395B554F-D493-48EB-A6BF-55C0E1B371ED}" srcOrd="0" destOrd="0" presId="urn:microsoft.com/office/officeart/2005/8/layout/process2"/>
    <dgm:cxn modelId="{D40EE833-F13D-46DE-8712-FEAC58AA5D36}" srcId="{981E236D-69F6-4500-B932-0E906D4C4E99}" destId="{E0598B7D-1AEE-40E4-BA62-924EB5B9D64B}" srcOrd="1" destOrd="0" parTransId="{AC767E6B-A041-448E-85B8-016E4830CB12}" sibTransId="{1C1A6F07-19FB-4FA6-A83D-79BD220BEEC3}"/>
    <dgm:cxn modelId="{3D54DF39-2333-4C2C-AE48-9BF23279B4F9}" type="presOf" srcId="{589E565E-2EE2-4C91-AE41-4B3446DE2887}" destId="{E15A3D70-7F19-4B35-A307-D388D13204C8}" srcOrd="0" destOrd="0" presId="urn:microsoft.com/office/officeart/2005/8/layout/process2"/>
    <dgm:cxn modelId="{2F446340-85ED-4EF2-AB65-769E23C11B88}" type="presOf" srcId="{E1BDAA72-33C1-4457-B17C-E7603A5BFD92}" destId="{0D7C29A2-62CF-410E-A872-EE524345A22A}" srcOrd="0" destOrd="1" presId="urn:microsoft.com/office/officeart/2005/8/layout/process2"/>
    <dgm:cxn modelId="{18964F54-19F7-4ED5-B87E-4313EBED0E93}" type="presOf" srcId="{55901E40-C0A9-4DAD-B6DA-A05F6E5E4950}" destId="{0D7C29A2-62CF-410E-A872-EE524345A22A}" srcOrd="0" destOrd="0" presId="urn:microsoft.com/office/officeart/2005/8/layout/process2"/>
    <dgm:cxn modelId="{69124F9F-CB4D-41CF-8DCD-FA29CE09B27D}" type="presOf" srcId="{1C1A6F07-19FB-4FA6-A83D-79BD220BEEC3}" destId="{62BA508C-36B5-43C6-8475-002236522096}" srcOrd="0" destOrd="0" presId="urn:microsoft.com/office/officeart/2005/8/layout/process2"/>
    <dgm:cxn modelId="{F3AFA6A6-2C10-42A5-BEBC-24F458EBF3D6}" srcId="{981E236D-69F6-4500-B932-0E906D4C4E99}" destId="{5A497059-7A57-4F25-A87F-5284580B0FCC}" srcOrd="0" destOrd="0" parTransId="{A5690DF1-F15A-4E0E-83B6-C45DB130B41E}" sibTransId="{F63D3314-F5AD-4887-AC0D-015358A8DC77}"/>
    <dgm:cxn modelId="{B7327CB3-F116-4304-8971-34F7FA4D17E6}" type="presOf" srcId="{A88A2DCA-B8A0-4BF8-978F-F2C18438E980}" destId="{5FD8804C-9D2C-4C80-A875-5E6C0752E74E}" srcOrd="0" destOrd="1" presId="urn:microsoft.com/office/officeart/2005/8/layout/process2"/>
    <dgm:cxn modelId="{4B4BDCB9-97BF-4A2E-933A-90E0157895C8}" type="presOf" srcId="{1C1A6F07-19FB-4FA6-A83D-79BD220BEEC3}" destId="{52172ECD-2588-43E0-85B9-24360737A99E}" srcOrd="1" destOrd="0" presId="urn:microsoft.com/office/officeart/2005/8/layout/process2"/>
    <dgm:cxn modelId="{75E0E4C1-18A1-4561-890C-60683A2940D2}" type="presOf" srcId="{0C0C0643-ABC8-422D-B094-CD3E1BAF59CB}" destId="{E15A3D70-7F19-4B35-A307-D388D13204C8}" srcOrd="0" destOrd="1" presId="urn:microsoft.com/office/officeart/2005/8/layout/process2"/>
    <dgm:cxn modelId="{48674CC2-A4FA-4DA8-8FAF-01C02A0AB3EE}" type="presOf" srcId="{5A497059-7A57-4F25-A87F-5284580B0FCC}" destId="{E4CA74DE-DFBC-4295-8C3F-C5810D7867D7}" srcOrd="0" destOrd="0" presId="urn:microsoft.com/office/officeart/2005/8/layout/process2"/>
    <dgm:cxn modelId="{C6B41AC8-9EF5-4FAC-91BD-069C49A91C0A}" type="presOf" srcId="{E0598B7D-1AEE-40E4-BA62-924EB5B9D64B}" destId="{5FD8804C-9D2C-4C80-A875-5E6C0752E74E}" srcOrd="0" destOrd="0" presId="urn:microsoft.com/office/officeart/2005/8/layout/process2"/>
    <dgm:cxn modelId="{D83AEBD1-F4BE-42FE-BA93-3F9BC71748E1}" srcId="{55901E40-C0A9-4DAD-B6DA-A05F6E5E4950}" destId="{E1BDAA72-33C1-4457-B17C-E7603A5BFD92}" srcOrd="0" destOrd="0" parTransId="{A7FE616E-94A3-4980-8730-E0C727F3E9F3}" sibTransId="{1A4087CE-04F0-4416-929A-154C41816340}"/>
    <dgm:cxn modelId="{2F6604DF-B032-492A-8185-037DBB0E7338}" type="presOf" srcId="{981E236D-69F6-4500-B932-0E906D4C4E99}" destId="{6AE66F01-2FAE-4FEB-A041-2AB89846A777}" srcOrd="0" destOrd="0" presId="urn:microsoft.com/office/officeart/2005/8/layout/process2"/>
    <dgm:cxn modelId="{61E3FEE6-EFB2-4AC3-A199-B94497B95732}" type="presOf" srcId="{6DAAC828-A5F1-458B-9047-D2F968D573BE}" destId="{0B08663F-AD16-4518-ACF3-0BA2E8EFA931}" srcOrd="1" destOrd="0" presId="urn:microsoft.com/office/officeart/2005/8/layout/process2"/>
    <dgm:cxn modelId="{B7CE6FEA-D379-43CC-AE4D-E311865492C0}" type="presOf" srcId="{7919D052-36E1-4DEB-8A8D-2BC4FC05AA21}" destId="{E4CA74DE-DFBC-4295-8C3F-C5810D7867D7}" srcOrd="0" destOrd="1" presId="urn:microsoft.com/office/officeart/2005/8/layout/process2"/>
    <dgm:cxn modelId="{C2D43BF3-F566-4CBE-A839-DB50BAD7198B}" srcId="{589E565E-2EE2-4C91-AE41-4B3446DE2887}" destId="{0C0C0643-ABC8-422D-B094-CD3E1BAF59CB}" srcOrd="0" destOrd="0" parTransId="{AFCEE6DC-1C4F-4EDE-BEA6-E155E12F78E4}" sibTransId="{8540E24E-C159-4CA0-A61A-AF37F6F93F03}"/>
    <dgm:cxn modelId="{047B50F4-EC7C-4C25-88FA-90AE19B8949E}" srcId="{E0598B7D-1AEE-40E4-BA62-924EB5B9D64B}" destId="{A88A2DCA-B8A0-4BF8-978F-F2C18438E980}" srcOrd="0" destOrd="0" parTransId="{E5337F93-1C20-42EE-8F6B-B7E88318B189}" sibTransId="{1CF696B7-9435-48C6-97A5-57815E611EC2}"/>
    <dgm:cxn modelId="{08320BF7-9B15-4009-B6F7-205F2DF6210E}" type="presOf" srcId="{F63D3314-F5AD-4887-AC0D-015358A8DC77}" destId="{C942969D-8E77-4FA3-86ED-5289A5AF1A3E}" srcOrd="1" destOrd="0" presId="urn:microsoft.com/office/officeart/2005/8/layout/process2"/>
    <dgm:cxn modelId="{A51452FE-A79C-4973-BBD5-744BD01B4C04}" type="presOf" srcId="{6DAAC828-A5F1-458B-9047-D2F968D573BE}" destId="{145660EC-BC8C-4C97-8299-840A56360F3D}" srcOrd="0" destOrd="0" presId="urn:microsoft.com/office/officeart/2005/8/layout/process2"/>
    <dgm:cxn modelId="{A19C1D8F-1AA9-4C56-9A30-C1EBC8BD62E6}" type="presParOf" srcId="{6AE66F01-2FAE-4FEB-A041-2AB89846A777}" destId="{E4CA74DE-DFBC-4295-8C3F-C5810D7867D7}" srcOrd="0" destOrd="0" presId="urn:microsoft.com/office/officeart/2005/8/layout/process2"/>
    <dgm:cxn modelId="{5D0F3D5E-11C7-4DC9-B149-3F3342288C7B}" type="presParOf" srcId="{6AE66F01-2FAE-4FEB-A041-2AB89846A777}" destId="{395B554F-D493-48EB-A6BF-55C0E1B371ED}" srcOrd="1" destOrd="0" presId="urn:microsoft.com/office/officeart/2005/8/layout/process2"/>
    <dgm:cxn modelId="{B28809CC-2A30-43AB-AA1B-A9A84B53BB05}" type="presParOf" srcId="{395B554F-D493-48EB-A6BF-55C0E1B371ED}" destId="{C942969D-8E77-4FA3-86ED-5289A5AF1A3E}" srcOrd="0" destOrd="0" presId="urn:microsoft.com/office/officeart/2005/8/layout/process2"/>
    <dgm:cxn modelId="{CE2B5875-8CE0-48DE-AA00-D560409B15B9}" type="presParOf" srcId="{6AE66F01-2FAE-4FEB-A041-2AB89846A777}" destId="{5FD8804C-9D2C-4C80-A875-5E6C0752E74E}" srcOrd="2" destOrd="0" presId="urn:microsoft.com/office/officeart/2005/8/layout/process2"/>
    <dgm:cxn modelId="{2778632F-D3B2-466E-9D34-8B1C3537F697}" type="presParOf" srcId="{6AE66F01-2FAE-4FEB-A041-2AB89846A777}" destId="{62BA508C-36B5-43C6-8475-002236522096}" srcOrd="3" destOrd="0" presId="urn:microsoft.com/office/officeart/2005/8/layout/process2"/>
    <dgm:cxn modelId="{292B5279-A5AE-4785-9955-3CE834B3F630}" type="presParOf" srcId="{62BA508C-36B5-43C6-8475-002236522096}" destId="{52172ECD-2588-43E0-85B9-24360737A99E}" srcOrd="0" destOrd="0" presId="urn:microsoft.com/office/officeart/2005/8/layout/process2"/>
    <dgm:cxn modelId="{10D7B423-E002-4B69-A183-DD75A73BB1F4}" type="presParOf" srcId="{6AE66F01-2FAE-4FEB-A041-2AB89846A777}" destId="{E15A3D70-7F19-4B35-A307-D388D13204C8}" srcOrd="4" destOrd="0" presId="urn:microsoft.com/office/officeart/2005/8/layout/process2"/>
    <dgm:cxn modelId="{0EDB90D3-E202-4FE4-9A7F-91859CF7BFDC}" type="presParOf" srcId="{6AE66F01-2FAE-4FEB-A041-2AB89846A777}" destId="{145660EC-BC8C-4C97-8299-840A56360F3D}" srcOrd="5" destOrd="0" presId="urn:microsoft.com/office/officeart/2005/8/layout/process2"/>
    <dgm:cxn modelId="{F61DB669-7FCE-4EFB-A5D5-669668F256C4}" type="presParOf" srcId="{145660EC-BC8C-4C97-8299-840A56360F3D}" destId="{0B08663F-AD16-4518-ACF3-0BA2E8EFA931}" srcOrd="0" destOrd="0" presId="urn:microsoft.com/office/officeart/2005/8/layout/process2"/>
    <dgm:cxn modelId="{B3722F27-75DF-4986-BF1A-232567D311DA}" type="presParOf" srcId="{6AE66F01-2FAE-4FEB-A041-2AB89846A777}" destId="{0D7C29A2-62CF-410E-A872-EE524345A22A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7FEDB9-703C-4265-93C1-0DE304B40FDC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F76E2E8-DA26-46CC-B8C4-1569999F3BFC}">
      <dgm:prSet phldrT="[Text]" phldr="0"/>
      <dgm:spPr/>
      <dgm:t>
        <a:bodyPr/>
        <a:lstStyle/>
        <a:p>
          <a:r>
            <a:rPr lang="en-GB" dirty="0"/>
            <a:t>Split: Training, Validation, Test Sets</a:t>
          </a:r>
        </a:p>
      </dgm:t>
    </dgm:pt>
    <dgm:pt modelId="{2AAB90C6-A0B7-4238-AF24-3ACF753486B3}" type="parTrans" cxnId="{9DB3CC60-23AD-43EA-BD91-8673ECED565C}">
      <dgm:prSet/>
      <dgm:spPr/>
      <dgm:t>
        <a:bodyPr/>
        <a:lstStyle/>
        <a:p>
          <a:endParaRPr lang="en-GB"/>
        </a:p>
      </dgm:t>
    </dgm:pt>
    <dgm:pt modelId="{A04A5C1E-D951-48D1-B7B2-A837E378DD60}" type="sibTrans" cxnId="{9DB3CC60-23AD-43EA-BD91-8673ECED565C}">
      <dgm:prSet/>
      <dgm:spPr/>
      <dgm:t>
        <a:bodyPr/>
        <a:lstStyle/>
        <a:p>
          <a:endParaRPr lang="en-GB"/>
        </a:p>
      </dgm:t>
    </dgm:pt>
    <dgm:pt modelId="{3246A5FD-1817-449E-BD96-28FAF4D1775B}">
      <dgm:prSet phldrT="[Text]" phldr="0"/>
      <dgm:spPr/>
      <dgm:t>
        <a:bodyPr/>
        <a:lstStyle/>
        <a:p>
          <a:r>
            <a:rPr lang="en-GB" dirty="0"/>
            <a:t>Logistic Regression</a:t>
          </a:r>
        </a:p>
      </dgm:t>
    </dgm:pt>
    <dgm:pt modelId="{BC301A2F-5449-498B-B05C-DB9323AAEA59}" type="parTrans" cxnId="{92BDB439-2D6A-43BE-B16A-723207D6C2B7}">
      <dgm:prSet/>
      <dgm:spPr/>
      <dgm:t>
        <a:bodyPr/>
        <a:lstStyle/>
        <a:p>
          <a:endParaRPr lang="en-GB"/>
        </a:p>
      </dgm:t>
    </dgm:pt>
    <dgm:pt modelId="{C2C03A2D-5296-426B-A530-6F72876AC662}" type="sibTrans" cxnId="{92BDB439-2D6A-43BE-B16A-723207D6C2B7}">
      <dgm:prSet/>
      <dgm:spPr/>
      <dgm:t>
        <a:bodyPr/>
        <a:lstStyle/>
        <a:p>
          <a:endParaRPr lang="en-GB"/>
        </a:p>
      </dgm:t>
    </dgm:pt>
    <dgm:pt modelId="{E73B61E8-F48A-4B8F-8022-3C121B1D4F53}">
      <dgm:prSet phldrT="[Text]" phldr="0"/>
      <dgm:spPr/>
      <dgm:t>
        <a:bodyPr/>
        <a:lstStyle/>
        <a:p>
          <a:r>
            <a:rPr lang="en-GB" dirty="0"/>
            <a:t>Gaussian Naïve Bayes</a:t>
          </a:r>
        </a:p>
      </dgm:t>
    </dgm:pt>
    <dgm:pt modelId="{5800DBD9-B806-4F7D-9A17-FB0993FAA813}" type="parTrans" cxnId="{1E0490E9-64D7-4652-AD42-5D9CC35C9258}">
      <dgm:prSet/>
      <dgm:spPr/>
      <dgm:t>
        <a:bodyPr/>
        <a:lstStyle/>
        <a:p>
          <a:endParaRPr lang="en-GB"/>
        </a:p>
      </dgm:t>
    </dgm:pt>
    <dgm:pt modelId="{9C1E7694-87D0-4CC4-AD0F-54FD4BC69219}" type="sibTrans" cxnId="{1E0490E9-64D7-4652-AD42-5D9CC35C9258}">
      <dgm:prSet/>
      <dgm:spPr/>
      <dgm:t>
        <a:bodyPr/>
        <a:lstStyle/>
        <a:p>
          <a:endParaRPr lang="en-GB"/>
        </a:p>
      </dgm:t>
    </dgm:pt>
    <dgm:pt modelId="{6C5AEBEE-12E7-4AC0-A7D1-4C0F737B5A7C}">
      <dgm:prSet/>
      <dgm:spPr/>
      <dgm:t>
        <a:bodyPr/>
        <a:lstStyle/>
        <a:p>
          <a:r>
            <a:rPr lang="en-GB" dirty="0"/>
            <a:t>Divide dataset to prevent overfitting</a:t>
          </a:r>
        </a:p>
      </dgm:t>
    </dgm:pt>
    <dgm:pt modelId="{77B3996B-584A-45AF-A671-967D107BC7FA}" type="parTrans" cxnId="{C98FEC53-EDB2-40B3-A27C-0B61D4BA8C3E}">
      <dgm:prSet/>
      <dgm:spPr/>
      <dgm:t>
        <a:bodyPr/>
        <a:lstStyle/>
        <a:p>
          <a:endParaRPr lang="en-GB"/>
        </a:p>
      </dgm:t>
    </dgm:pt>
    <dgm:pt modelId="{1B821146-9DE5-4380-8F8F-3F00AD63F86A}" type="sibTrans" cxnId="{C98FEC53-EDB2-40B3-A27C-0B61D4BA8C3E}">
      <dgm:prSet/>
      <dgm:spPr/>
      <dgm:t>
        <a:bodyPr/>
        <a:lstStyle/>
        <a:p>
          <a:endParaRPr lang="en-GB"/>
        </a:p>
      </dgm:t>
    </dgm:pt>
    <dgm:pt modelId="{B68DC9A6-DC5C-4523-96B4-0CF9777A65B5}">
      <dgm:prSet/>
      <dgm:spPr/>
      <dgm:t>
        <a:bodyPr/>
        <a:lstStyle/>
        <a:p>
          <a:r>
            <a:rPr lang="en-GB" dirty="0"/>
            <a:t>A classification algorithm for binary outcomes</a:t>
          </a:r>
        </a:p>
      </dgm:t>
    </dgm:pt>
    <dgm:pt modelId="{8AAA8A2D-0316-4B49-B805-EDF37CB360FB}" type="parTrans" cxnId="{F146DBD5-2DDF-4C5D-8781-8CEDF81662D3}">
      <dgm:prSet/>
      <dgm:spPr/>
      <dgm:t>
        <a:bodyPr/>
        <a:lstStyle/>
        <a:p>
          <a:endParaRPr lang="en-GB"/>
        </a:p>
      </dgm:t>
    </dgm:pt>
    <dgm:pt modelId="{6CDD1558-E9B4-4339-9F2C-3C01E70005B0}" type="sibTrans" cxnId="{F146DBD5-2DDF-4C5D-8781-8CEDF81662D3}">
      <dgm:prSet/>
      <dgm:spPr/>
      <dgm:t>
        <a:bodyPr/>
        <a:lstStyle/>
        <a:p>
          <a:endParaRPr lang="en-GB"/>
        </a:p>
      </dgm:t>
    </dgm:pt>
    <dgm:pt modelId="{F7B68D78-9BD2-472F-B11E-9AD8CC836FA6}">
      <dgm:prSet/>
      <dgm:spPr/>
      <dgm:t>
        <a:bodyPr/>
        <a:lstStyle/>
        <a:p>
          <a:r>
            <a:rPr lang="en-GB" dirty="0"/>
            <a:t>Probabilistic Classifier based on Bayes’ theorem</a:t>
          </a:r>
        </a:p>
      </dgm:t>
    </dgm:pt>
    <dgm:pt modelId="{3CD4EDB1-493E-4089-B4EB-4CDF9AE990DD}" type="parTrans" cxnId="{192D51AF-C273-483A-9136-2F7A704E93EC}">
      <dgm:prSet/>
      <dgm:spPr/>
      <dgm:t>
        <a:bodyPr/>
        <a:lstStyle/>
        <a:p>
          <a:endParaRPr lang="en-GB"/>
        </a:p>
      </dgm:t>
    </dgm:pt>
    <dgm:pt modelId="{7EF14F77-0D2E-487D-9CF8-224D695A3ACA}" type="sibTrans" cxnId="{192D51AF-C273-483A-9136-2F7A704E93EC}">
      <dgm:prSet/>
      <dgm:spPr/>
      <dgm:t>
        <a:bodyPr/>
        <a:lstStyle/>
        <a:p>
          <a:endParaRPr lang="en-GB"/>
        </a:p>
      </dgm:t>
    </dgm:pt>
    <dgm:pt modelId="{2A8EA65A-3C36-47F7-9E60-4A92D3A2B0C1}">
      <dgm:prSet/>
      <dgm:spPr/>
      <dgm:t>
        <a:bodyPr/>
        <a:lstStyle/>
        <a:p>
          <a:r>
            <a:rPr lang="en-GB" dirty="0"/>
            <a:t>Evaluation Metrics</a:t>
          </a:r>
        </a:p>
      </dgm:t>
    </dgm:pt>
    <dgm:pt modelId="{A0E28531-DC82-466B-A719-6562AFCE70E5}" type="parTrans" cxnId="{906D23DB-4E99-4822-B024-A5F8D0886300}">
      <dgm:prSet/>
      <dgm:spPr/>
      <dgm:t>
        <a:bodyPr/>
        <a:lstStyle/>
        <a:p>
          <a:endParaRPr lang="en-GB"/>
        </a:p>
      </dgm:t>
    </dgm:pt>
    <dgm:pt modelId="{398FE51F-F361-4D20-BB4B-F421FDDA962F}" type="sibTrans" cxnId="{906D23DB-4E99-4822-B024-A5F8D0886300}">
      <dgm:prSet/>
      <dgm:spPr/>
      <dgm:t>
        <a:bodyPr/>
        <a:lstStyle/>
        <a:p>
          <a:endParaRPr lang="en-GB"/>
        </a:p>
      </dgm:t>
    </dgm:pt>
    <dgm:pt modelId="{0B814E97-ED6A-484A-9BF7-CA8A9CD10BF6}">
      <dgm:prSet/>
      <dgm:spPr/>
      <dgm:t>
        <a:bodyPr/>
        <a:lstStyle/>
        <a:p>
          <a:r>
            <a:rPr lang="en-GB" dirty="0"/>
            <a:t>Confusion Matrix</a:t>
          </a:r>
        </a:p>
      </dgm:t>
    </dgm:pt>
    <dgm:pt modelId="{B9A1A07E-93B8-421E-84A8-32617092C363}" type="parTrans" cxnId="{35CBDAB9-26A0-4C98-9F0F-6F36E379D96E}">
      <dgm:prSet/>
      <dgm:spPr/>
      <dgm:t>
        <a:bodyPr/>
        <a:lstStyle/>
        <a:p>
          <a:endParaRPr lang="en-GB"/>
        </a:p>
      </dgm:t>
    </dgm:pt>
    <dgm:pt modelId="{2AEB0D29-ABB6-48BF-B0E0-ED31452A7038}" type="sibTrans" cxnId="{35CBDAB9-26A0-4C98-9F0F-6F36E379D96E}">
      <dgm:prSet/>
      <dgm:spPr/>
      <dgm:t>
        <a:bodyPr/>
        <a:lstStyle/>
        <a:p>
          <a:endParaRPr lang="en-GB"/>
        </a:p>
      </dgm:t>
    </dgm:pt>
    <dgm:pt modelId="{2BA7E5A5-E71E-4D3C-97A4-5C133AF057A7}">
      <dgm:prSet/>
      <dgm:spPr/>
      <dgm:t>
        <a:bodyPr/>
        <a:lstStyle/>
        <a:p>
          <a:r>
            <a:rPr lang="en-GB" dirty="0"/>
            <a:t>Visualize true vs predicted classifications</a:t>
          </a:r>
        </a:p>
      </dgm:t>
    </dgm:pt>
    <dgm:pt modelId="{E756F530-21E5-4FA0-B033-2EE8140B0EEF}" type="parTrans" cxnId="{754CDCC2-DC12-42A6-A395-35CCF9E9D5E7}">
      <dgm:prSet/>
      <dgm:spPr/>
      <dgm:t>
        <a:bodyPr/>
        <a:lstStyle/>
        <a:p>
          <a:endParaRPr lang="en-GB"/>
        </a:p>
      </dgm:t>
    </dgm:pt>
    <dgm:pt modelId="{5050B03F-551C-4369-8104-BF74C4F04044}" type="sibTrans" cxnId="{754CDCC2-DC12-42A6-A395-35CCF9E9D5E7}">
      <dgm:prSet/>
      <dgm:spPr/>
      <dgm:t>
        <a:bodyPr/>
        <a:lstStyle/>
        <a:p>
          <a:endParaRPr lang="en-GB"/>
        </a:p>
      </dgm:t>
    </dgm:pt>
    <dgm:pt modelId="{9AD581A4-FCBE-4C56-B8CF-5AD3780AFFF6}">
      <dgm:prSet/>
      <dgm:spPr/>
      <dgm:t>
        <a:bodyPr/>
        <a:lstStyle/>
        <a:p>
          <a:r>
            <a:rPr lang="en-GB" dirty="0"/>
            <a:t>Measures accuracy, precision, recall, F1-score</a:t>
          </a:r>
        </a:p>
      </dgm:t>
    </dgm:pt>
    <dgm:pt modelId="{CCA6B4D5-B8B6-432A-BE9F-BA986BF9857E}" type="parTrans" cxnId="{F8FC0CD0-A761-4575-A4CC-1A31D30F258C}">
      <dgm:prSet/>
      <dgm:spPr/>
      <dgm:t>
        <a:bodyPr/>
        <a:lstStyle/>
        <a:p>
          <a:endParaRPr lang="en-GB"/>
        </a:p>
      </dgm:t>
    </dgm:pt>
    <dgm:pt modelId="{76319DB9-5370-4CE0-BA94-4340C6A389D6}" type="sibTrans" cxnId="{F8FC0CD0-A761-4575-A4CC-1A31D30F258C}">
      <dgm:prSet/>
      <dgm:spPr/>
      <dgm:t>
        <a:bodyPr/>
        <a:lstStyle/>
        <a:p>
          <a:endParaRPr lang="en-GB"/>
        </a:p>
      </dgm:t>
    </dgm:pt>
    <dgm:pt modelId="{624C76CB-D8D8-4620-AD74-083DE74BA4AD}" type="pres">
      <dgm:prSet presAssocID="{0F7FEDB9-703C-4265-93C1-0DE304B40FDC}" presName="rootnode" presStyleCnt="0">
        <dgm:presLayoutVars>
          <dgm:chMax/>
          <dgm:chPref/>
          <dgm:dir/>
          <dgm:animLvl val="lvl"/>
        </dgm:presLayoutVars>
      </dgm:prSet>
      <dgm:spPr/>
    </dgm:pt>
    <dgm:pt modelId="{730E85BF-4992-4B96-A964-D80375DF61F8}" type="pres">
      <dgm:prSet presAssocID="{CF76E2E8-DA26-46CC-B8C4-1569999F3BFC}" presName="composite" presStyleCnt="0"/>
      <dgm:spPr/>
    </dgm:pt>
    <dgm:pt modelId="{A7D90603-9A27-4BB8-8B5D-BA7725CB2D56}" type="pres">
      <dgm:prSet presAssocID="{CF76E2E8-DA26-46CC-B8C4-1569999F3BFC}" presName="LShape" presStyleLbl="alignNode1" presStyleIdx="0" presStyleCnt="9"/>
      <dgm:spPr/>
    </dgm:pt>
    <dgm:pt modelId="{BCF03988-0866-4825-B39D-13A054E56FD8}" type="pres">
      <dgm:prSet presAssocID="{CF76E2E8-DA26-46CC-B8C4-1569999F3BFC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22420EE4-860B-4B67-A1E0-A761E230D95D}" type="pres">
      <dgm:prSet presAssocID="{CF76E2E8-DA26-46CC-B8C4-1569999F3BFC}" presName="Triangle" presStyleLbl="alignNode1" presStyleIdx="1" presStyleCnt="9"/>
      <dgm:spPr/>
    </dgm:pt>
    <dgm:pt modelId="{EFECBD07-9428-468F-9985-8D3523BBA763}" type="pres">
      <dgm:prSet presAssocID="{A04A5C1E-D951-48D1-B7B2-A837E378DD60}" presName="sibTrans" presStyleCnt="0"/>
      <dgm:spPr/>
    </dgm:pt>
    <dgm:pt modelId="{BD639266-5E6F-4873-ABB4-6F0F5E825A55}" type="pres">
      <dgm:prSet presAssocID="{A04A5C1E-D951-48D1-B7B2-A837E378DD60}" presName="space" presStyleCnt="0"/>
      <dgm:spPr/>
    </dgm:pt>
    <dgm:pt modelId="{A5C1E687-5E11-4C82-AEDF-1022EE8B617C}" type="pres">
      <dgm:prSet presAssocID="{3246A5FD-1817-449E-BD96-28FAF4D1775B}" presName="composite" presStyleCnt="0"/>
      <dgm:spPr/>
    </dgm:pt>
    <dgm:pt modelId="{3A9DF36D-A74A-4512-86B4-81770B538C48}" type="pres">
      <dgm:prSet presAssocID="{3246A5FD-1817-449E-BD96-28FAF4D1775B}" presName="LShape" presStyleLbl="alignNode1" presStyleIdx="2" presStyleCnt="9"/>
      <dgm:spPr/>
    </dgm:pt>
    <dgm:pt modelId="{499DAFD8-31DD-4F5D-8E82-C5433D346904}" type="pres">
      <dgm:prSet presAssocID="{3246A5FD-1817-449E-BD96-28FAF4D1775B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99FD5018-E8FD-436A-9D11-B76AD22B2885}" type="pres">
      <dgm:prSet presAssocID="{3246A5FD-1817-449E-BD96-28FAF4D1775B}" presName="Triangle" presStyleLbl="alignNode1" presStyleIdx="3" presStyleCnt="9"/>
      <dgm:spPr/>
    </dgm:pt>
    <dgm:pt modelId="{32BBB27C-15AD-49B1-AFAB-2A241B5337B4}" type="pres">
      <dgm:prSet presAssocID="{C2C03A2D-5296-426B-A530-6F72876AC662}" presName="sibTrans" presStyleCnt="0"/>
      <dgm:spPr/>
    </dgm:pt>
    <dgm:pt modelId="{B810EF2D-1F58-4818-A64C-F0F3225978AB}" type="pres">
      <dgm:prSet presAssocID="{C2C03A2D-5296-426B-A530-6F72876AC662}" presName="space" presStyleCnt="0"/>
      <dgm:spPr/>
    </dgm:pt>
    <dgm:pt modelId="{4D289D6F-9E97-4CFD-AC86-5DC5C35EE136}" type="pres">
      <dgm:prSet presAssocID="{E73B61E8-F48A-4B8F-8022-3C121B1D4F53}" presName="composite" presStyleCnt="0"/>
      <dgm:spPr/>
    </dgm:pt>
    <dgm:pt modelId="{4C590927-B468-490B-9611-2C5ACF4EFFD3}" type="pres">
      <dgm:prSet presAssocID="{E73B61E8-F48A-4B8F-8022-3C121B1D4F53}" presName="LShape" presStyleLbl="alignNode1" presStyleIdx="4" presStyleCnt="9"/>
      <dgm:spPr/>
    </dgm:pt>
    <dgm:pt modelId="{ACEB9CC6-E4CD-4FB7-AF0A-8F33DBEF0C3B}" type="pres">
      <dgm:prSet presAssocID="{E73B61E8-F48A-4B8F-8022-3C121B1D4F53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E8C8DF50-7F20-4258-B3ED-E06A0F0CBC7C}" type="pres">
      <dgm:prSet presAssocID="{E73B61E8-F48A-4B8F-8022-3C121B1D4F53}" presName="Triangle" presStyleLbl="alignNode1" presStyleIdx="5" presStyleCnt="9"/>
      <dgm:spPr/>
    </dgm:pt>
    <dgm:pt modelId="{F82C4492-C60E-4222-9323-E1CA13902157}" type="pres">
      <dgm:prSet presAssocID="{9C1E7694-87D0-4CC4-AD0F-54FD4BC69219}" presName="sibTrans" presStyleCnt="0"/>
      <dgm:spPr/>
    </dgm:pt>
    <dgm:pt modelId="{F82EDAEF-FCB0-41B8-BCD9-A9FACD4A8E78}" type="pres">
      <dgm:prSet presAssocID="{9C1E7694-87D0-4CC4-AD0F-54FD4BC69219}" presName="space" presStyleCnt="0"/>
      <dgm:spPr/>
    </dgm:pt>
    <dgm:pt modelId="{F4C6B7BC-4BBA-453F-9FD1-1A67D0ACD178}" type="pres">
      <dgm:prSet presAssocID="{2A8EA65A-3C36-47F7-9E60-4A92D3A2B0C1}" presName="composite" presStyleCnt="0"/>
      <dgm:spPr/>
    </dgm:pt>
    <dgm:pt modelId="{A5FB1F7F-980F-4078-9AA7-F6530AA6BC79}" type="pres">
      <dgm:prSet presAssocID="{2A8EA65A-3C36-47F7-9E60-4A92D3A2B0C1}" presName="LShape" presStyleLbl="alignNode1" presStyleIdx="6" presStyleCnt="9"/>
      <dgm:spPr/>
    </dgm:pt>
    <dgm:pt modelId="{9B16D211-E9DE-4D0C-868D-FBADBB002232}" type="pres">
      <dgm:prSet presAssocID="{2A8EA65A-3C36-47F7-9E60-4A92D3A2B0C1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D8790C0D-E7BB-4422-9260-489CF4BE5E24}" type="pres">
      <dgm:prSet presAssocID="{2A8EA65A-3C36-47F7-9E60-4A92D3A2B0C1}" presName="Triangle" presStyleLbl="alignNode1" presStyleIdx="7" presStyleCnt="9"/>
      <dgm:spPr/>
    </dgm:pt>
    <dgm:pt modelId="{C40E6808-06C6-4C8F-A2A4-2901F261BEFD}" type="pres">
      <dgm:prSet presAssocID="{398FE51F-F361-4D20-BB4B-F421FDDA962F}" presName="sibTrans" presStyleCnt="0"/>
      <dgm:spPr/>
    </dgm:pt>
    <dgm:pt modelId="{35525797-DB3A-4E27-8D6D-CDFC8C25F8B7}" type="pres">
      <dgm:prSet presAssocID="{398FE51F-F361-4D20-BB4B-F421FDDA962F}" presName="space" presStyleCnt="0"/>
      <dgm:spPr/>
    </dgm:pt>
    <dgm:pt modelId="{146BED58-4D7F-456D-82DD-4A50AD92C0D0}" type="pres">
      <dgm:prSet presAssocID="{0B814E97-ED6A-484A-9BF7-CA8A9CD10BF6}" presName="composite" presStyleCnt="0"/>
      <dgm:spPr/>
    </dgm:pt>
    <dgm:pt modelId="{4D68003E-ED26-495F-9B0B-5EC079D512E5}" type="pres">
      <dgm:prSet presAssocID="{0B814E97-ED6A-484A-9BF7-CA8A9CD10BF6}" presName="LShape" presStyleLbl="alignNode1" presStyleIdx="8" presStyleCnt="9"/>
      <dgm:spPr/>
    </dgm:pt>
    <dgm:pt modelId="{F8595F67-1945-4E38-AF73-01B00F92594F}" type="pres">
      <dgm:prSet presAssocID="{0B814E97-ED6A-484A-9BF7-CA8A9CD10BF6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22BB225-88D2-42F1-B76A-F957798C2B89}" type="presOf" srcId="{CF76E2E8-DA26-46CC-B8C4-1569999F3BFC}" destId="{BCF03988-0866-4825-B39D-13A054E56FD8}" srcOrd="0" destOrd="0" presId="urn:microsoft.com/office/officeart/2009/3/layout/StepUpProcess"/>
    <dgm:cxn modelId="{7B0D3E2D-16D9-4260-A3B0-ED308AC9EED0}" type="presOf" srcId="{2BA7E5A5-E71E-4D3C-97A4-5C133AF057A7}" destId="{F8595F67-1945-4E38-AF73-01B00F92594F}" srcOrd="0" destOrd="1" presId="urn:microsoft.com/office/officeart/2009/3/layout/StepUpProcess"/>
    <dgm:cxn modelId="{92BDB439-2D6A-43BE-B16A-723207D6C2B7}" srcId="{0F7FEDB9-703C-4265-93C1-0DE304B40FDC}" destId="{3246A5FD-1817-449E-BD96-28FAF4D1775B}" srcOrd="1" destOrd="0" parTransId="{BC301A2F-5449-498B-B05C-DB9323AAEA59}" sibTransId="{C2C03A2D-5296-426B-A530-6F72876AC662}"/>
    <dgm:cxn modelId="{9DB3CC60-23AD-43EA-BD91-8673ECED565C}" srcId="{0F7FEDB9-703C-4265-93C1-0DE304B40FDC}" destId="{CF76E2E8-DA26-46CC-B8C4-1569999F3BFC}" srcOrd="0" destOrd="0" parTransId="{2AAB90C6-A0B7-4238-AF24-3ACF753486B3}" sibTransId="{A04A5C1E-D951-48D1-B7B2-A837E378DD60}"/>
    <dgm:cxn modelId="{F0F32D50-4AEC-464D-8A16-E2DD2D611BF7}" type="presOf" srcId="{0B814E97-ED6A-484A-9BF7-CA8A9CD10BF6}" destId="{F8595F67-1945-4E38-AF73-01B00F92594F}" srcOrd="0" destOrd="0" presId="urn:microsoft.com/office/officeart/2009/3/layout/StepUpProcess"/>
    <dgm:cxn modelId="{C98FEC53-EDB2-40B3-A27C-0B61D4BA8C3E}" srcId="{CF76E2E8-DA26-46CC-B8C4-1569999F3BFC}" destId="{6C5AEBEE-12E7-4AC0-A7D1-4C0F737B5A7C}" srcOrd="0" destOrd="0" parTransId="{77B3996B-584A-45AF-A671-967D107BC7FA}" sibTransId="{1B821146-9DE5-4380-8F8F-3F00AD63F86A}"/>
    <dgm:cxn modelId="{7082E29C-A513-4AAD-B94D-3F04815C24CE}" type="presOf" srcId="{F7B68D78-9BD2-472F-B11E-9AD8CC836FA6}" destId="{ACEB9CC6-E4CD-4FB7-AF0A-8F33DBEF0C3B}" srcOrd="0" destOrd="1" presId="urn:microsoft.com/office/officeart/2009/3/layout/StepUpProcess"/>
    <dgm:cxn modelId="{EC7F189F-69BC-407D-861A-E0FBB1665424}" type="presOf" srcId="{3246A5FD-1817-449E-BD96-28FAF4D1775B}" destId="{499DAFD8-31DD-4F5D-8E82-C5433D346904}" srcOrd="0" destOrd="0" presId="urn:microsoft.com/office/officeart/2009/3/layout/StepUpProcess"/>
    <dgm:cxn modelId="{192D51AF-C273-483A-9136-2F7A704E93EC}" srcId="{E73B61E8-F48A-4B8F-8022-3C121B1D4F53}" destId="{F7B68D78-9BD2-472F-B11E-9AD8CC836FA6}" srcOrd="0" destOrd="0" parTransId="{3CD4EDB1-493E-4089-B4EB-4CDF9AE990DD}" sibTransId="{7EF14F77-0D2E-487D-9CF8-224D695A3ACA}"/>
    <dgm:cxn modelId="{E9697CB7-0FA3-4FFD-91D2-5D54DF752EE7}" type="presOf" srcId="{9AD581A4-FCBE-4C56-B8CF-5AD3780AFFF6}" destId="{9B16D211-E9DE-4D0C-868D-FBADBB002232}" srcOrd="0" destOrd="1" presId="urn:microsoft.com/office/officeart/2009/3/layout/StepUpProcess"/>
    <dgm:cxn modelId="{1B290CB9-5948-48D8-A0F6-E80A4758D4A5}" type="presOf" srcId="{E73B61E8-F48A-4B8F-8022-3C121B1D4F53}" destId="{ACEB9CC6-E4CD-4FB7-AF0A-8F33DBEF0C3B}" srcOrd="0" destOrd="0" presId="urn:microsoft.com/office/officeart/2009/3/layout/StepUpProcess"/>
    <dgm:cxn modelId="{35CBDAB9-26A0-4C98-9F0F-6F36E379D96E}" srcId="{0F7FEDB9-703C-4265-93C1-0DE304B40FDC}" destId="{0B814E97-ED6A-484A-9BF7-CA8A9CD10BF6}" srcOrd="4" destOrd="0" parTransId="{B9A1A07E-93B8-421E-84A8-32617092C363}" sibTransId="{2AEB0D29-ABB6-48BF-B0E0-ED31452A7038}"/>
    <dgm:cxn modelId="{46D714BA-7500-48B1-8317-C5BEAB690468}" type="presOf" srcId="{0F7FEDB9-703C-4265-93C1-0DE304B40FDC}" destId="{624C76CB-D8D8-4620-AD74-083DE74BA4AD}" srcOrd="0" destOrd="0" presId="urn:microsoft.com/office/officeart/2009/3/layout/StepUpProcess"/>
    <dgm:cxn modelId="{754CDCC2-DC12-42A6-A395-35CCF9E9D5E7}" srcId="{0B814E97-ED6A-484A-9BF7-CA8A9CD10BF6}" destId="{2BA7E5A5-E71E-4D3C-97A4-5C133AF057A7}" srcOrd="0" destOrd="0" parTransId="{E756F530-21E5-4FA0-B033-2EE8140B0EEF}" sibTransId="{5050B03F-551C-4369-8104-BF74C4F04044}"/>
    <dgm:cxn modelId="{F8FC0CD0-A761-4575-A4CC-1A31D30F258C}" srcId="{2A8EA65A-3C36-47F7-9E60-4A92D3A2B0C1}" destId="{9AD581A4-FCBE-4C56-B8CF-5AD3780AFFF6}" srcOrd="0" destOrd="0" parTransId="{CCA6B4D5-B8B6-432A-BE9F-BA986BF9857E}" sibTransId="{76319DB9-5370-4CE0-BA94-4340C6A389D6}"/>
    <dgm:cxn modelId="{026D03D2-36EC-4C1B-A802-A9DE8FA664AD}" type="presOf" srcId="{2A8EA65A-3C36-47F7-9E60-4A92D3A2B0C1}" destId="{9B16D211-E9DE-4D0C-868D-FBADBB002232}" srcOrd="0" destOrd="0" presId="urn:microsoft.com/office/officeart/2009/3/layout/StepUpProcess"/>
    <dgm:cxn modelId="{F146DBD5-2DDF-4C5D-8781-8CEDF81662D3}" srcId="{3246A5FD-1817-449E-BD96-28FAF4D1775B}" destId="{B68DC9A6-DC5C-4523-96B4-0CF9777A65B5}" srcOrd="0" destOrd="0" parTransId="{8AAA8A2D-0316-4B49-B805-EDF37CB360FB}" sibTransId="{6CDD1558-E9B4-4339-9F2C-3C01E70005B0}"/>
    <dgm:cxn modelId="{906D23DB-4E99-4822-B024-A5F8D0886300}" srcId="{0F7FEDB9-703C-4265-93C1-0DE304B40FDC}" destId="{2A8EA65A-3C36-47F7-9E60-4A92D3A2B0C1}" srcOrd="3" destOrd="0" parTransId="{A0E28531-DC82-466B-A719-6562AFCE70E5}" sibTransId="{398FE51F-F361-4D20-BB4B-F421FDDA962F}"/>
    <dgm:cxn modelId="{1E0490E9-64D7-4652-AD42-5D9CC35C9258}" srcId="{0F7FEDB9-703C-4265-93C1-0DE304B40FDC}" destId="{E73B61E8-F48A-4B8F-8022-3C121B1D4F53}" srcOrd="2" destOrd="0" parTransId="{5800DBD9-B806-4F7D-9A17-FB0993FAA813}" sibTransId="{9C1E7694-87D0-4CC4-AD0F-54FD4BC69219}"/>
    <dgm:cxn modelId="{E93D3EF8-EC21-444A-97A7-6E9D58AEA281}" type="presOf" srcId="{B68DC9A6-DC5C-4523-96B4-0CF9777A65B5}" destId="{499DAFD8-31DD-4F5D-8E82-C5433D346904}" srcOrd="0" destOrd="1" presId="urn:microsoft.com/office/officeart/2009/3/layout/StepUpProcess"/>
    <dgm:cxn modelId="{C70B59F8-426D-4D2F-AF41-B332E986D390}" type="presOf" srcId="{6C5AEBEE-12E7-4AC0-A7D1-4C0F737B5A7C}" destId="{BCF03988-0866-4825-B39D-13A054E56FD8}" srcOrd="0" destOrd="1" presId="urn:microsoft.com/office/officeart/2009/3/layout/StepUpProcess"/>
    <dgm:cxn modelId="{75A6C2C6-4093-480F-80A6-E6050C2FAC0B}" type="presParOf" srcId="{624C76CB-D8D8-4620-AD74-083DE74BA4AD}" destId="{730E85BF-4992-4B96-A964-D80375DF61F8}" srcOrd="0" destOrd="0" presId="urn:microsoft.com/office/officeart/2009/3/layout/StepUpProcess"/>
    <dgm:cxn modelId="{0E294098-8501-4A43-A2B2-1DB34BA02EA4}" type="presParOf" srcId="{730E85BF-4992-4B96-A964-D80375DF61F8}" destId="{A7D90603-9A27-4BB8-8B5D-BA7725CB2D56}" srcOrd="0" destOrd="0" presId="urn:microsoft.com/office/officeart/2009/3/layout/StepUpProcess"/>
    <dgm:cxn modelId="{8A1D4BB5-18E1-4B5B-B3A2-E7592CDC4E8C}" type="presParOf" srcId="{730E85BF-4992-4B96-A964-D80375DF61F8}" destId="{BCF03988-0866-4825-B39D-13A054E56FD8}" srcOrd="1" destOrd="0" presId="urn:microsoft.com/office/officeart/2009/3/layout/StepUpProcess"/>
    <dgm:cxn modelId="{D194F431-46D0-4DAE-BF27-1B72ABE92390}" type="presParOf" srcId="{730E85BF-4992-4B96-A964-D80375DF61F8}" destId="{22420EE4-860B-4B67-A1E0-A761E230D95D}" srcOrd="2" destOrd="0" presId="urn:microsoft.com/office/officeart/2009/3/layout/StepUpProcess"/>
    <dgm:cxn modelId="{6A9DDCF3-90A4-4CE7-B9CC-124711D13641}" type="presParOf" srcId="{624C76CB-D8D8-4620-AD74-083DE74BA4AD}" destId="{EFECBD07-9428-468F-9985-8D3523BBA763}" srcOrd="1" destOrd="0" presId="urn:microsoft.com/office/officeart/2009/3/layout/StepUpProcess"/>
    <dgm:cxn modelId="{AB4AB410-51EE-40E4-8E29-68AD015DC40C}" type="presParOf" srcId="{EFECBD07-9428-468F-9985-8D3523BBA763}" destId="{BD639266-5E6F-4873-ABB4-6F0F5E825A55}" srcOrd="0" destOrd="0" presId="urn:microsoft.com/office/officeart/2009/3/layout/StepUpProcess"/>
    <dgm:cxn modelId="{881562C6-2BDE-4D12-8198-B698230DCF0B}" type="presParOf" srcId="{624C76CB-D8D8-4620-AD74-083DE74BA4AD}" destId="{A5C1E687-5E11-4C82-AEDF-1022EE8B617C}" srcOrd="2" destOrd="0" presId="urn:microsoft.com/office/officeart/2009/3/layout/StepUpProcess"/>
    <dgm:cxn modelId="{48969C7A-B5B1-447D-9E45-A145F514EE27}" type="presParOf" srcId="{A5C1E687-5E11-4C82-AEDF-1022EE8B617C}" destId="{3A9DF36D-A74A-4512-86B4-81770B538C48}" srcOrd="0" destOrd="0" presId="urn:microsoft.com/office/officeart/2009/3/layout/StepUpProcess"/>
    <dgm:cxn modelId="{2E5BCF26-2F8C-4824-8EE0-42D7089AEF32}" type="presParOf" srcId="{A5C1E687-5E11-4C82-AEDF-1022EE8B617C}" destId="{499DAFD8-31DD-4F5D-8E82-C5433D346904}" srcOrd="1" destOrd="0" presId="urn:microsoft.com/office/officeart/2009/3/layout/StepUpProcess"/>
    <dgm:cxn modelId="{3999279F-1553-4EE9-A5D0-C18A31506B9C}" type="presParOf" srcId="{A5C1E687-5E11-4C82-AEDF-1022EE8B617C}" destId="{99FD5018-E8FD-436A-9D11-B76AD22B2885}" srcOrd="2" destOrd="0" presId="urn:microsoft.com/office/officeart/2009/3/layout/StepUpProcess"/>
    <dgm:cxn modelId="{10F33CF3-9A79-4381-B3D2-E78976E60824}" type="presParOf" srcId="{624C76CB-D8D8-4620-AD74-083DE74BA4AD}" destId="{32BBB27C-15AD-49B1-AFAB-2A241B5337B4}" srcOrd="3" destOrd="0" presId="urn:microsoft.com/office/officeart/2009/3/layout/StepUpProcess"/>
    <dgm:cxn modelId="{D19826CB-50DE-4D9B-99BB-0D5AA0BC667C}" type="presParOf" srcId="{32BBB27C-15AD-49B1-AFAB-2A241B5337B4}" destId="{B810EF2D-1F58-4818-A64C-F0F3225978AB}" srcOrd="0" destOrd="0" presId="urn:microsoft.com/office/officeart/2009/3/layout/StepUpProcess"/>
    <dgm:cxn modelId="{374742E6-9BB6-4A7B-9441-ADC447BD6996}" type="presParOf" srcId="{624C76CB-D8D8-4620-AD74-083DE74BA4AD}" destId="{4D289D6F-9E97-4CFD-AC86-5DC5C35EE136}" srcOrd="4" destOrd="0" presId="urn:microsoft.com/office/officeart/2009/3/layout/StepUpProcess"/>
    <dgm:cxn modelId="{9D7C45D3-FDA6-48E7-9C62-8B0C0CC8BEFC}" type="presParOf" srcId="{4D289D6F-9E97-4CFD-AC86-5DC5C35EE136}" destId="{4C590927-B468-490B-9611-2C5ACF4EFFD3}" srcOrd="0" destOrd="0" presId="urn:microsoft.com/office/officeart/2009/3/layout/StepUpProcess"/>
    <dgm:cxn modelId="{DC4971F6-E3EF-4340-B043-4DFBF9AA4ECD}" type="presParOf" srcId="{4D289D6F-9E97-4CFD-AC86-5DC5C35EE136}" destId="{ACEB9CC6-E4CD-4FB7-AF0A-8F33DBEF0C3B}" srcOrd="1" destOrd="0" presId="urn:microsoft.com/office/officeart/2009/3/layout/StepUpProcess"/>
    <dgm:cxn modelId="{2AE83377-BDA9-4E1A-BEA6-9675E4E2A5B1}" type="presParOf" srcId="{4D289D6F-9E97-4CFD-AC86-5DC5C35EE136}" destId="{E8C8DF50-7F20-4258-B3ED-E06A0F0CBC7C}" srcOrd="2" destOrd="0" presId="urn:microsoft.com/office/officeart/2009/3/layout/StepUpProcess"/>
    <dgm:cxn modelId="{81692BEC-758E-4504-99E7-FE89C79274F9}" type="presParOf" srcId="{624C76CB-D8D8-4620-AD74-083DE74BA4AD}" destId="{F82C4492-C60E-4222-9323-E1CA13902157}" srcOrd="5" destOrd="0" presId="urn:microsoft.com/office/officeart/2009/3/layout/StepUpProcess"/>
    <dgm:cxn modelId="{5E5157BC-5449-48A1-9BA6-FE384928C5ED}" type="presParOf" srcId="{F82C4492-C60E-4222-9323-E1CA13902157}" destId="{F82EDAEF-FCB0-41B8-BCD9-A9FACD4A8E78}" srcOrd="0" destOrd="0" presId="urn:microsoft.com/office/officeart/2009/3/layout/StepUpProcess"/>
    <dgm:cxn modelId="{3C7338EB-BAA9-4F65-9C3A-652167F57CE3}" type="presParOf" srcId="{624C76CB-D8D8-4620-AD74-083DE74BA4AD}" destId="{F4C6B7BC-4BBA-453F-9FD1-1A67D0ACD178}" srcOrd="6" destOrd="0" presId="urn:microsoft.com/office/officeart/2009/3/layout/StepUpProcess"/>
    <dgm:cxn modelId="{95B60042-A4AA-4D51-8F20-74F1409A256C}" type="presParOf" srcId="{F4C6B7BC-4BBA-453F-9FD1-1A67D0ACD178}" destId="{A5FB1F7F-980F-4078-9AA7-F6530AA6BC79}" srcOrd="0" destOrd="0" presId="urn:microsoft.com/office/officeart/2009/3/layout/StepUpProcess"/>
    <dgm:cxn modelId="{6926EEA0-943C-4475-9FBD-15BD746610E7}" type="presParOf" srcId="{F4C6B7BC-4BBA-453F-9FD1-1A67D0ACD178}" destId="{9B16D211-E9DE-4D0C-868D-FBADBB002232}" srcOrd="1" destOrd="0" presId="urn:microsoft.com/office/officeart/2009/3/layout/StepUpProcess"/>
    <dgm:cxn modelId="{4B4B9E04-01E6-4B4A-8276-5856987EDFD6}" type="presParOf" srcId="{F4C6B7BC-4BBA-453F-9FD1-1A67D0ACD178}" destId="{D8790C0D-E7BB-4422-9260-489CF4BE5E24}" srcOrd="2" destOrd="0" presId="urn:microsoft.com/office/officeart/2009/3/layout/StepUpProcess"/>
    <dgm:cxn modelId="{A6728B1C-9D47-4A22-897D-4CADBAF06AB9}" type="presParOf" srcId="{624C76CB-D8D8-4620-AD74-083DE74BA4AD}" destId="{C40E6808-06C6-4C8F-A2A4-2901F261BEFD}" srcOrd="7" destOrd="0" presId="urn:microsoft.com/office/officeart/2009/3/layout/StepUpProcess"/>
    <dgm:cxn modelId="{9CE8D13D-9CC8-4C33-944C-2DB52A70564A}" type="presParOf" srcId="{C40E6808-06C6-4C8F-A2A4-2901F261BEFD}" destId="{35525797-DB3A-4E27-8D6D-CDFC8C25F8B7}" srcOrd="0" destOrd="0" presId="urn:microsoft.com/office/officeart/2009/3/layout/StepUpProcess"/>
    <dgm:cxn modelId="{20B0EF2B-7A3E-4246-A105-4F3AB1C883B2}" type="presParOf" srcId="{624C76CB-D8D8-4620-AD74-083DE74BA4AD}" destId="{146BED58-4D7F-456D-82DD-4A50AD92C0D0}" srcOrd="8" destOrd="0" presId="urn:microsoft.com/office/officeart/2009/3/layout/StepUpProcess"/>
    <dgm:cxn modelId="{FBB998D1-354F-4E84-AB5E-16D3814B7A55}" type="presParOf" srcId="{146BED58-4D7F-456D-82DD-4A50AD92C0D0}" destId="{4D68003E-ED26-495F-9B0B-5EC079D512E5}" srcOrd="0" destOrd="0" presId="urn:microsoft.com/office/officeart/2009/3/layout/StepUpProcess"/>
    <dgm:cxn modelId="{91622A82-509E-4428-BE55-783E38DE4FE1}" type="presParOf" srcId="{146BED58-4D7F-456D-82DD-4A50AD92C0D0}" destId="{F8595F67-1945-4E38-AF73-01B00F92594F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CA74DE-DFBC-4295-8C3F-C5810D7867D7}">
      <dsp:nvSpPr>
        <dsp:cNvPr id="0" name=""/>
        <dsp:cNvSpPr/>
      </dsp:nvSpPr>
      <dsp:spPr>
        <a:xfrm>
          <a:off x="412960" y="693"/>
          <a:ext cx="6880439" cy="9947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effectLst/>
            </a:rPr>
            <a:t>Handle</a:t>
          </a:r>
          <a:r>
            <a:rPr lang="en-US" sz="1800" kern="1200" dirty="0">
              <a:effectLst/>
            </a:rPr>
            <a:t> Missing Values</a:t>
          </a:r>
          <a:endParaRPr lang="en-GB" sz="1800" kern="1200" dirty="0">
            <a:effectLst/>
          </a:endParaRPr>
        </a:p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effectLst/>
            </a:rPr>
            <a:t>Remove </a:t>
          </a:r>
          <a:r>
            <a:rPr lang="en-US" sz="1600" kern="1200" dirty="0">
              <a:effectLst/>
            </a:rPr>
            <a:t>features</a:t>
          </a:r>
          <a:r>
            <a:rPr lang="en-US" sz="1400" kern="1200" dirty="0">
              <a:effectLst/>
            </a:rPr>
            <a:t> with high null values, Impute with median</a:t>
          </a:r>
          <a:endParaRPr lang="en-GB" sz="1400" kern="1200" dirty="0">
            <a:effectLst/>
          </a:endParaRPr>
        </a:p>
      </dsp:txBody>
      <dsp:txXfrm>
        <a:off x="442094" y="29827"/>
        <a:ext cx="6822171" cy="936447"/>
      </dsp:txXfrm>
    </dsp:sp>
    <dsp:sp modelId="{395B554F-D493-48EB-A6BF-55C0E1B371ED}">
      <dsp:nvSpPr>
        <dsp:cNvPr id="0" name=""/>
        <dsp:cNvSpPr/>
      </dsp:nvSpPr>
      <dsp:spPr>
        <a:xfrm rot="5400000">
          <a:off x="3585106" y="1031152"/>
          <a:ext cx="536146" cy="6433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kern="1200">
            <a:effectLst/>
          </a:endParaRPr>
        </a:p>
      </dsp:txBody>
      <dsp:txXfrm rot="-5400000">
        <a:off x="3660167" y="1084766"/>
        <a:ext cx="386025" cy="375302"/>
      </dsp:txXfrm>
    </dsp:sp>
    <dsp:sp modelId="{5FD8804C-9D2C-4C80-A875-5E6C0752E74E}">
      <dsp:nvSpPr>
        <dsp:cNvPr id="0" name=""/>
        <dsp:cNvSpPr/>
      </dsp:nvSpPr>
      <dsp:spPr>
        <a:xfrm>
          <a:off x="412883" y="1710271"/>
          <a:ext cx="6880593" cy="9937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effectLst/>
            </a:rPr>
            <a:t>Drop Correlated Features</a:t>
          </a:r>
          <a:endParaRPr lang="en-GB" sz="1900" kern="1200" dirty="0">
            <a:effectLst/>
          </a:endParaRPr>
        </a:p>
        <a:p>
          <a:pPr marL="114300" lvl="1" indent="-114300" algn="ctr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500" kern="1200" dirty="0">
              <a:effectLst/>
            </a:rPr>
            <a:t>Remove highly correlated (|r| &gt; 0.9), </a:t>
          </a:r>
          <a:r>
            <a:rPr lang="en-GB" sz="1500" kern="1200" dirty="0">
              <a:effectLst/>
            </a:rPr>
            <a:t>Reduce multicollinearity</a:t>
          </a:r>
        </a:p>
      </dsp:txBody>
      <dsp:txXfrm>
        <a:off x="441988" y="1739376"/>
        <a:ext cx="6822383" cy="935519"/>
      </dsp:txXfrm>
    </dsp:sp>
    <dsp:sp modelId="{62BA508C-36B5-43C6-8475-002236522096}">
      <dsp:nvSpPr>
        <dsp:cNvPr id="0" name=""/>
        <dsp:cNvSpPr/>
      </dsp:nvSpPr>
      <dsp:spPr>
        <a:xfrm rot="5400000">
          <a:off x="3585106" y="2739744"/>
          <a:ext cx="536146" cy="6433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kern="1200">
            <a:effectLst/>
          </a:endParaRPr>
        </a:p>
      </dsp:txBody>
      <dsp:txXfrm rot="-5400000">
        <a:off x="3660167" y="2793358"/>
        <a:ext cx="386025" cy="375302"/>
      </dsp:txXfrm>
    </dsp:sp>
    <dsp:sp modelId="{E15A3D70-7F19-4B35-A307-D388D13204C8}">
      <dsp:nvSpPr>
        <dsp:cNvPr id="0" name=""/>
        <dsp:cNvSpPr/>
      </dsp:nvSpPr>
      <dsp:spPr>
        <a:xfrm>
          <a:off x="484310" y="3418863"/>
          <a:ext cx="6737738" cy="1009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effectLst/>
            </a:rPr>
            <a:t>Feature Scaling</a:t>
          </a:r>
          <a:endParaRPr lang="en-GB" sz="1900" kern="1200" dirty="0">
            <a:effectLst/>
          </a:endParaRPr>
        </a:p>
        <a:p>
          <a:pPr marL="114300" lvl="1" indent="-114300" algn="ctr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500" kern="1200" dirty="0">
              <a:effectLst/>
            </a:rPr>
            <a:t>Normalize features by standardizing scale for model stability</a:t>
          </a:r>
          <a:endParaRPr lang="en-GB" sz="1500" kern="1200" dirty="0">
            <a:effectLst/>
          </a:endParaRPr>
        </a:p>
      </dsp:txBody>
      <dsp:txXfrm>
        <a:off x="513871" y="3448424"/>
        <a:ext cx="6678616" cy="950177"/>
      </dsp:txXfrm>
    </dsp:sp>
    <dsp:sp modelId="{145660EC-BC8C-4C97-8299-840A56360F3D}">
      <dsp:nvSpPr>
        <dsp:cNvPr id="0" name=""/>
        <dsp:cNvSpPr/>
      </dsp:nvSpPr>
      <dsp:spPr>
        <a:xfrm rot="5400000">
          <a:off x="3585106" y="4463905"/>
          <a:ext cx="536146" cy="6433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500" kern="1200">
            <a:effectLst/>
          </a:endParaRPr>
        </a:p>
      </dsp:txBody>
      <dsp:txXfrm rot="-5400000">
        <a:off x="3660167" y="4517519"/>
        <a:ext cx="386025" cy="375302"/>
      </dsp:txXfrm>
    </dsp:sp>
    <dsp:sp modelId="{0D7C29A2-62CF-410E-A872-EE524345A22A}">
      <dsp:nvSpPr>
        <dsp:cNvPr id="0" name=""/>
        <dsp:cNvSpPr/>
      </dsp:nvSpPr>
      <dsp:spPr>
        <a:xfrm>
          <a:off x="494604" y="5143023"/>
          <a:ext cx="6717150" cy="9122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effectLst/>
            </a:rPr>
            <a:t>Balancing Data</a:t>
          </a:r>
          <a:endParaRPr lang="en-GB" sz="1900" kern="1200" dirty="0">
            <a:effectLst/>
          </a:endParaRPr>
        </a:p>
        <a:p>
          <a:pPr marL="114300" lvl="1" indent="-114300" algn="ctr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effectLst/>
            </a:rPr>
            <a:t>Oversampling of minority class for balance distribution</a:t>
          </a:r>
          <a:endParaRPr lang="en-GB" sz="1500" kern="1200" dirty="0">
            <a:effectLst/>
          </a:endParaRPr>
        </a:p>
      </dsp:txBody>
      <dsp:txXfrm>
        <a:off x="521324" y="5169743"/>
        <a:ext cx="6663710" cy="8588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D90603-9A27-4BB8-8B5D-BA7725CB2D56}">
      <dsp:nvSpPr>
        <dsp:cNvPr id="0" name=""/>
        <dsp:cNvSpPr/>
      </dsp:nvSpPr>
      <dsp:spPr>
        <a:xfrm rot="5400000">
          <a:off x="473638" y="1944227"/>
          <a:ext cx="1305175" cy="2171783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03988-0866-4825-B39D-13A054E56FD8}">
      <dsp:nvSpPr>
        <dsp:cNvPr id="0" name=""/>
        <dsp:cNvSpPr/>
      </dsp:nvSpPr>
      <dsp:spPr>
        <a:xfrm>
          <a:off x="255771" y="2593122"/>
          <a:ext cx="1960698" cy="1718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Split: Training, Validation, Test Sets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Divide dataset to prevent overfitting</a:t>
          </a:r>
        </a:p>
      </dsp:txBody>
      <dsp:txXfrm>
        <a:off x="255771" y="2593122"/>
        <a:ext cx="1960698" cy="1718666"/>
      </dsp:txXfrm>
    </dsp:sp>
    <dsp:sp modelId="{22420EE4-860B-4B67-A1E0-A761E230D95D}">
      <dsp:nvSpPr>
        <dsp:cNvPr id="0" name=""/>
        <dsp:cNvSpPr/>
      </dsp:nvSpPr>
      <dsp:spPr>
        <a:xfrm>
          <a:off x="1846527" y="1784338"/>
          <a:ext cx="369943" cy="369943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9DF36D-A74A-4512-86B4-81770B538C48}">
      <dsp:nvSpPr>
        <dsp:cNvPr id="0" name=""/>
        <dsp:cNvSpPr/>
      </dsp:nvSpPr>
      <dsp:spPr>
        <a:xfrm rot="5400000">
          <a:off x="2873915" y="1350276"/>
          <a:ext cx="1305175" cy="2171783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9DAFD8-31DD-4F5D-8E82-C5433D346904}">
      <dsp:nvSpPr>
        <dsp:cNvPr id="0" name=""/>
        <dsp:cNvSpPr/>
      </dsp:nvSpPr>
      <dsp:spPr>
        <a:xfrm>
          <a:off x="2656049" y="1999171"/>
          <a:ext cx="1960698" cy="1718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Logistic Regression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A classification algorithm for binary outcomes</a:t>
          </a:r>
        </a:p>
      </dsp:txBody>
      <dsp:txXfrm>
        <a:off x="2656049" y="1999171"/>
        <a:ext cx="1960698" cy="1718666"/>
      </dsp:txXfrm>
    </dsp:sp>
    <dsp:sp modelId="{99FD5018-E8FD-436A-9D11-B76AD22B2885}">
      <dsp:nvSpPr>
        <dsp:cNvPr id="0" name=""/>
        <dsp:cNvSpPr/>
      </dsp:nvSpPr>
      <dsp:spPr>
        <a:xfrm>
          <a:off x="4246804" y="1190387"/>
          <a:ext cx="369943" cy="369943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590927-B468-490B-9611-2C5ACF4EFFD3}">
      <dsp:nvSpPr>
        <dsp:cNvPr id="0" name=""/>
        <dsp:cNvSpPr/>
      </dsp:nvSpPr>
      <dsp:spPr>
        <a:xfrm rot="5400000">
          <a:off x="5274193" y="756325"/>
          <a:ext cx="1305175" cy="2171783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EB9CC6-E4CD-4FB7-AF0A-8F33DBEF0C3B}">
      <dsp:nvSpPr>
        <dsp:cNvPr id="0" name=""/>
        <dsp:cNvSpPr/>
      </dsp:nvSpPr>
      <dsp:spPr>
        <a:xfrm>
          <a:off x="5056327" y="1405220"/>
          <a:ext cx="1960698" cy="1718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Gaussian Naïve Bayes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Probabilistic Classifier based on Bayes’ theorem</a:t>
          </a:r>
        </a:p>
      </dsp:txBody>
      <dsp:txXfrm>
        <a:off x="5056327" y="1405220"/>
        <a:ext cx="1960698" cy="1718666"/>
      </dsp:txXfrm>
    </dsp:sp>
    <dsp:sp modelId="{E8C8DF50-7F20-4258-B3ED-E06A0F0CBC7C}">
      <dsp:nvSpPr>
        <dsp:cNvPr id="0" name=""/>
        <dsp:cNvSpPr/>
      </dsp:nvSpPr>
      <dsp:spPr>
        <a:xfrm>
          <a:off x="6647082" y="596436"/>
          <a:ext cx="369943" cy="369943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FB1F7F-980F-4078-9AA7-F6530AA6BC79}">
      <dsp:nvSpPr>
        <dsp:cNvPr id="0" name=""/>
        <dsp:cNvSpPr/>
      </dsp:nvSpPr>
      <dsp:spPr>
        <a:xfrm rot="5400000">
          <a:off x="7674471" y="162374"/>
          <a:ext cx="1305175" cy="2171783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16D211-E9DE-4D0C-868D-FBADBB002232}">
      <dsp:nvSpPr>
        <dsp:cNvPr id="0" name=""/>
        <dsp:cNvSpPr/>
      </dsp:nvSpPr>
      <dsp:spPr>
        <a:xfrm>
          <a:off x="7456604" y="811269"/>
          <a:ext cx="1960698" cy="1718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Evaluation Metrics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Measures accuracy, precision, recall, F1-score</a:t>
          </a:r>
        </a:p>
      </dsp:txBody>
      <dsp:txXfrm>
        <a:off x="7456604" y="811269"/>
        <a:ext cx="1960698" cy="1718666"/>
      </dsp:txXfrm>
    </dsp:sp>
    <dsp:sp modelId="{D8790C0D-E7BB-4422-9260-489CF4BE5E24}">
      <dsp:nvSpPr>
        <dsp:cNvPr id="0" name=""/>
        <dsp:cNvSpPr/>
      </dsp:nvSpPr>
      <dsp:spPr>
        <a:xfrm>
          <a:off x="9047359" y="2485"/>
          <a:ext cx="369943" cy="369943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68003E-ED26-495F-9B0B-5EC079D512E5}">
      <dsp:nvSpPr>
        <dsp:cNvPr id="0" name=""/>
        <dsp:cNvSpPr/>
      </dsp:nvSpPr>
      <dsp:spPr>
        <a:xfrm rot="5400000">
          <a:off x="10074748" y="-431576"/>
          <a:ext cx="1305175" cy="2171783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595F67-1945-4E38-AF73-01B00F92594F}">
      <dsp:nvSpPr>
        <dsp:cNvPr id="0" name=""/>
        <dsp:cNvSpPr/>
      </dsp:nvSpPr>
      <dsp:spPr>
        <a:xfrm>
          <a:off x="9856882" y="217318"/>
          <a:ext cx="1960698" cy="1718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Confusion Matrix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Visualize true vs predicted classifications</a:t>
          </a:r>
        </a:p>
      </dsp:txBody>
      <dsp:txXfrm>
        <a:off x="9856882" y="217318"/>
        <a:ext cx="1960698" cy="17186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086C934-6375-4D1D-8CE6-4E46436002A3}" type="datetime1">
              <a:rPr lang="en-GB" smtClean="0"/>
              <a:t>06/10/2025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2858E0-3D38-47B7-97D4-4FE08D90D3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A25BC0A-8F03-40C9-A95B-D936CEA53091}" type="datetime1">
              <a:rPr lang="en-GB" noProof="0" smtClean="0"/>
              <a:t>06/10/2025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84ECAD9-32EE-4091-BDA5-6BD15ACC5E58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5981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E29990-B122-0DE1-7B93-1D016B145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D88ECB-7006-7DC3-B70A-6A8DAA90DB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397A92-AD7A-A36F-850B-0242199690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320744-B99B-6767-DC31-BB53D6A309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0355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7934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8266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6860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6CDF7A-5782-4BFB-9741-BDA94A9A8CCD}" type="datetime1">
              <a:rPr lang="en-GB" noProof="0" smtClean="0"/>
              <a:t>06/10/2025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rtlCol="0"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800"/>
            <a:ext cx="5713841" cy="4868609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2200" y="3043050"/>
            <a:ext cx="3068832" cy="2638359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139700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381C84A-94BF-4F61-9D72-BBC38B7BEA6B}" type="datetime1">
              <a:rPr lang="en-GB" noProof="0" smtClean="0"/>
              <a:t>06/10/2025</a:t>
            </a:fld>
            <a:endParaRPr lang="en-GB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cxnSp>
        <p:nvCxnSpPr>
          <p:cNvPr id="15" name="Connecteur droit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A899C1-E91D-42DC-A9F2-B16A4FEA8ADA}" type="datetime1">
              <a:rPr lang="en-GB" noProof="0" smtClean="0"/>
              <a:t>06/10/2025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795491" y="0"/>
            <a:ext cx="3377331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0" y="0"/>
            <a:ext cx="3882152" cy="60064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7680" y="497808"/>
            <a:ext cx="6875145" cy="5508657"/>
          </a:xfrm>
        </p:spPr>
        <p:txBody>
          <a:bodyPr rtlCol="0" anchor="ctr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-1" y="2145664"/>
            <a:ext cx="800217" cy="1857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4297678" y="284480"/>
            <a:ext cx="6875145" cy="218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8078D24-98B8-4084-A630-7E4AB05C25B2}" type="datetime1">
              <a:rPr lang="en-GB" noProof="0" smtClean="0"/>
              <a:t>06/10/2025</a:t>
            </a:fld>
            <a:endParaRPr lang="en-GB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8344" y="211209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800216" y="2145663"/>
            <a:ext cx="3077093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639" y="2072641"/>
            <a:ext cx="3077091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320040" y="1136015"/>
            <a:ext cx="1036320" cy="936626"/>
          </a:xfrm>
          <a:prstGeom prst="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FADF2-A4D9-964E-2649-D0C0A092B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5F5490-547B-BB7B-ACF2-BCA58B9EA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FB4C1CF-5DBD-4E95-8903-3040018E7AE9}" type="datetime1">
              <a:rPr lang="en-GB" noProof="0" smtClean="0"/>
              <a:t>06/10/2025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522994-F066-FB17-1010-03BB78DA2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GB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8C6425-28AD-7BC5-DF11-39D88A20B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85121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0" name="Parallelogram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2BC5958-74AC-40E1-B36D-E9BF2B12676B}" type="datetime1">
              <a:rPr lang="en-GB" noProof="0" smtClean="0"/>
              <a:t>06/10/2025</a:t>
            </a:fld>
            <a:endParaRPr lang="en-GB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rtlCol="0"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833" y="1611313"/>
            <a:ext cx="6072099" cy="3755104"/>
          </a:xfrm>
        </p:spPr>
        <p:txBody>
          <a:bodyPr rtlCol="0"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94DE713-3938-41E6-A5C4-F4F0F06F1CA6}" type="datetime1">
              <a:rPr lang="en-GB" noProof="0" smtClean="0"/>
              <a:t>06/10/2025</a:t>
            </a:fld>
            <a:endParaRPr lang="en-GB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0" name="Parallelogram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rtlCol="0"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36D70E3-C88F-4070-B978-D1EB375E4B6B}" type="datetime1">
              <a:rPr lang="en-GB" noProof="0" smtClean="0"/>
              <a:t>06/10/2025</a:t>
            </a:fld>
            <a:endParaRPr lang="en-GB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rtlCol="0"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C596D25-5384-4528-B3DF-4765F4920A6F}" type="datetime1">
              <a:rPr lang="en-GB" noProof="0" smtClean="0"/>
              <a:t>06/10/2025</a:t>
            </a:fld>
            <a:endParaRPr lang="en-GB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8529" y="943430"/>
            <a:ext cx="4654296" cy="3977366"/>
          </a:xfrm>
        </p:spPr>
        <p:txBody>
          <a:bodyPr rtlCol="0"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6F10E8D-9DE9-4BA2-9DE7-9539C6E58346}" type="datetime1">
              <a:rPr lang="en-GB" noProof="0" smtClean="0"/>
              <a:t>06/10/2025</a:t>
            </a:fld>
            <a:endParaRPr lang="en-GB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711AFC5-9262-48BC-B009-879B4CCB92B9}" type="datetime1">
              <a:rPr lang="en-GB" noProof="0" smtClean="0"/>
              <a:t>06/10/2025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elogram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68FBA9-D7E7-4BDE-9711-87C58BC9B7DA}" type="datetime1">
              <a:rPr lang="en-GB" noProof="0" smtClean="0"/>
              <a:t>06/10/2025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7606" y="249238"/>
            <a:ext cx="7800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9CAC54-C20B-4915-83DE-3E34105F1CD2}" type="datetime1">
              <a:rPr lang="en-GB" noProof="0" smtClean="0"/>
              <a:t>06/10/2025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346200"/>
            <a:ext cx="2448033" cy="4530725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13E733-4E17-4F67-A8F6-05A60360C7A8}" type="datetime1">
              <a:rPr lang="en-GB" noProof="0" smtClean="0"/>
              <a:t>06/10/2025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03A85-8EBE-BC86-60D0-BCF2E7718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E36A88-E3A9-E27A-D334-91C5DAF6E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8ED2E-7A36-0CC9-2521-1CEEE9DE5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E86CE-BCE8-4B94-B7AB-A18BDD57DC8A}" type="datetime1">
              <a:rPr lang="en-GB" smtClean="0"/>
              <a:t>06/10/2025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D91E9-A750-A523-13E5-C1BEE9524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D4933-1C06-F68D-26A5-74C41137C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712A-BC4C-41C8-BF9F-1479AAF99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2618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A9A4D-F72A-8DA0-B4DF-A021FB7E4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315E9-C3A6-E680-1395-0F0E7ACC0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7D57F-94C8-B8D2-17CB-C4AE3C7D0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3EBF-5968-436B-8FF2-60B80F271E7F}" type="datetime1">
              <a:rPr lang="en-GB" smtClean="0"/>
              <a:t>06/10/2025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F1FC7-68D9-8652-1999-C925752EE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4E30A-93BD-EF34-9129-30D900DD4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712A-BC4C-41C8-BF9F-1479AAF99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4294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AE901-2ABD-50B0-4BAF-F5F97AC38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27B55-9F0B-2E4E-75FF-901248A3C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4C110-124B-8379-99D2-9C12217FE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8DA51-7D45-4FF9-A958-B2D4364E33AF}" type="datetime1">
              <a:rPr lang="en-GB" smtClean="0"/>
              <a:t>06/10/2025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7FD19-F7E8-1601-D0BB-EB674CC6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748AE-3855-60DA-E473-08FD12B6E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712A-BC4C-41C8-BF9F-1479AAF99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7795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CD953-285E-383F-3BD9-EB062FE89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D25D7-C0E0-AC43-F8FA-373DA68C58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47582-8B11-927F-5B36-9678D360B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FD78B-8451-2C00-E181-484C0D0A2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625A-7A0C-4152-97CD-7875FD65E1F1}" type="datetime1">
              <a:rPr lang="en-GB" smtClean="0"/>
              <a:t>06/10/2025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69452-B2D1-4F74-E1A1-96EB6D393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2FF4A-AE21-441B-E0ED-D3CF3490D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315912"/>
            <a:ext cx="660400" cy="365125"/>
          </a:xfrm>
        </p:spPr>
        <p:txBody>
          <a:bodyPr/>
          <a:lstStyle/>
          <a:p>
            <a:fld id="{27C6712A-BC4C-41C8-BF9F-1479AAF990D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79534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81977-AD94-A72B-A7E9-1FDA4C1BB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08283-8C9A-1977-CD46-2183623F1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208D6A-EDA1-E87B-F6ED-36052D3F6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A69DCF-C550-31F9-00B5-B816801F7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6D4DA2-7506-6B1D-FDB0-7E6219235A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DE57F6-3B19-BEFA-56D9-0FCED7324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EC171-5209-4558-9ACE-6B8158CB11B0}" type="datetime1">
              <a:rPr lang="en-GB" smtClean="0"/>
              <a:t>06/10/2025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2E3988-3984-1389-CAF0-36A25F40B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FB66FD-6FDB-2CA4-5135-E0BEF7AE6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712A-BC4C-41C8-BF9F-1479AAF99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7077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A0304-ACDC-AF10-98A0-0EF8A4D7A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667A66-45EE-54BA-5597-27128950D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0990-982F-4093-9B5C-ABDEAC11DEFD}" type="datetime1">
              <a:rPr lang="en-GB" smtClean="0"/>
              <a:t>06/10/2025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A7E42B-16CE-ECB4-3B56-E4A6B1BAA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89E689-8E0E-1FA3-2197-C40D343FA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712A-BC4C-41C8-BF9F-1479AAF99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7476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374CE1-8FAE-F083-5CC6-B08EE5286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9C41-CF60-4134-B911-49AC72C14F9D}" type="datetime1">
              <a:rPr lang="en-GB" smtClean="0"/>
              <a:t>06/10/2025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1BD964-FDBE-BC89-231E-2852FCC2F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C80CA-7AF8-4D64-19AF-16CEBF2B5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712A-BC4C-41C8-BF9F-1479AAF99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13002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67205-9FCF-2514-6DD5-82033DDFE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1584B-7B16-C3FA-69B0-DA72967C4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6883B-BC08-D39B-F0F6-562313671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17429-BFEA-10F1-8630-7DFEB78B1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EFAE8-BC84-4297-89C7-964F32031326}" type="datetime1">
              <a:rPr lang="en-GB" smtClean="0"/>
              <a:t>06/10/2025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1C3A8-3DD9-4213-A8B3-49943DBBB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7C339-3BBA-2E94-18EF-72FB3D020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712A-BC4C-41C8-BF9F-1479AAF99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376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90DF3E-B2F1-47FD-AADA-9678DF9AF826}" type="datetime1">
              <a:rPr lang="en-GB" noProof="0" smtClean="0"/>
              <a:t>06/10/2025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DCDA7-9D6F-6A25-D61F-C58C44ECC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2B117E-0427-21BF-85DD-ACA6C93300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4A7C3-A31E-A085-4D77-A7A0C2049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492BD-FC4A-C75B-30DC-C97305EB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AA382-FC7C-420E-9D8F-8B2E2EDFBEC6}" type="datetime1">
              <a:rPr lang="en-GB" smtClean="0"/>
              <a:t>06/10/2025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A4FA6-0643-59B7-79F8-C6B198283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DB887-CB43-2968-7092-66AD2F4C9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712A-BC4C-41C8-BF9F-1479AAF99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9413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1F712-2829-5C8C-74FC-A80F06AC5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65C65-9EA1-81EE-90FF-EFAF55F95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00A02-9428-8DB6-46B5-03AB82B04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790EA-54EC-4AAE-8922-A431939399AA}" type="datetime1">
              <a:rPr lang="en-GB" smtClean="0"/>
              <a:t>06/10/2025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58CB9-331A-1E95-8283-D803959C6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C9F0D-BA89-591F-5F2F-393C7B62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712A-BC4C-41C8-BF9F-1479AAF99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1908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9156B7-D16C-5BED-75AB-22D4F6B0B2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2A2309-F169-68B4-746B-FAD3712ED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69425-16E6-2921-EBB9-BA07C9DFB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391E-3F09-4297-A894-E3CF65954A7C}" type="datetime1">
              <a:rPr lang="en-GB" smtClean="0"/>
              <a:t>06/10/2025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6707A-E03E-32D4-BAEE-19018BAD2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BDA08-71CE-15ED-2554-73C61DCF4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712A-BC4C-41C8-BF9F-1479AAF99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467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elogram 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88CA92D-BA6A-453F-A201-CA7E4226D052}" type="datetime1">
              <a:rPr lang="en-GB" noProof="0" smtClean="0"/>
              <a:t>06/10/2025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en-GB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rtlCol="0"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134C5B1-9189-4E74-BCAA-868F46086F42}" type="datetime1">
              <a:rPr lang="en-GB" noProof="0" smtClean="0"/>
              <a:t>06/10/2025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en-GB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rtlCol="0"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EB6776-0CDC-4206-B5B2-E38A12BA5354}" type="datetime1">
              <a:rPr lang="en-GB" noProof="0" smtClean="0"/>
              <a:t>06/10/2025</a:t>
            </a:fld>
            <a:endParaRPr lang="en-GB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6731" y="2958274"/>
            <a:ext cx="4639736" cy="2910821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395" y="2958273"/>
            <a:ext cx="4639736" cy="2910821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B8665D-BB55-4CA5-8E80-73A8D0930E14}" type="datetime1">
              <a:rPr lang="en-GB" noProof="0" smtClean="0"/>
              <a:t>06/10/2025</a:t>
            </a:fld>
            <a:endParaRPr lang="en-GB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5680" y="286603"/>
            <a:ext cx="7800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3AF1AD-2658-4FD2-B649-8B95B560136E}" type="datetime1">
              <a:rPr lang="en-GB" noProof="0" smtClean="0"/>
              <a:t>06/10/2025</a:t>
            </a:fld>
            <a:endParaRPr lang="en-GB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14">
            <a:extLst>
              <a:ext uri="{FF2B5EF4-FFF2-40B4-BE49-F238E27FC236}">
                <a16:creationId xmlns:a16="http://schemas.microsoft.com/office/drawing/2014/main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1DAE93D-C0A2-41DB-ABF7-9B9B6FFFAF29}" type="datetime1">
              <a:rPr lang="en-GB" noProof="0" smtClean="0"/>
              <a:t>06/10/2025</a:t>
            </a:fld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elogram 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30E9D32-CC80-44E8-B49D-D777F8B420A4}" type="datetime1">
              <a:rPr lang="en-GB" noProof="0" smtClean="0"/>
              <a:t>06/10/2025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0" y="1011981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07" r:id="rId3"/>
    <p:sldLayoutId id="2147483708" r:id="rId4"/>
    <p:sldLayoutId id="2147483719" r:id="rId5"/>
    <p:sldLayoutId id="2147483709" r:id="rId6"/>
    <p:sldLayoutId id="2147483716" r:id="rId7"/>
    <p:sldLayoutId id="2147483710" r:id="rId8"/>
    <p:sldLayoutId id="2147483711" r:id="rId9"/>
    <p:sldLayoutId id="2147483712" r:id="rId10"/>
    <p:sldLayoutId id="2147483727" r:id="rId11"/>
    <p:sldLayoutId id="2147483720" r:id="rId12"/>
    <p:sldLayoutId id="2147483728" r:id="rId13"/>
    <p:sldLayoutId id="2147483721" r:id="rId14"/>
    <p:sldLayoutId id="2147483725" r:id="rId15"/>
    <p:sldLayoutId id="2147483726" r:id="rId16"/>
    <p:sldLayoutId id="2147483722" r:id="rId17"/>
    <p:sldLayoutId id="2147483723" r:id="rId18"/>
    <p:sldLayoutId id="2147483715" r:id="rId19"/>
    <p:sldLayoutId id="2147483713" r:id="rId20"/>
    <p:sldLayoutId id="2147483714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688" userDrawn="1">
          <p15:clr>
            <a:srgbClr val="F26B43"/>
          </p15:clr>
        </p15:guide>
        <p15:guide id="3" pos="7038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C56CA7-22EB-2DED-10CF-7CA67C8D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9551A-35BA-62DF-CA80-77370E1BD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E2DC4-9CAB-A142-71BC-4A2D094FCA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A79BC6-92F7-407A-802D-9A07603C0C77}" type="datetime1">
              <a:rPr lang="en-GB" smtClean="0"/>
              <a:t>06/10/2025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4492E-4A61-0D93-9F48-2B001BCA64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74EC6-0ED9-FB2C-ACB4-382D3E547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C6712A-BC4C-41C8-BF9F-1479AAF99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78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17FF9C-6A7E-4A79-81BB-438E8EA967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r>
              <a:rPr lang="en-US" dirty="0"/>
              <a:t>Predictive Fleet Maintenance Using Machine Learning</a:t>
            </a:r>
            <a:endParaRPr lang="en-GB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FFB5E3C-FE17-44EA-B59B-183125D08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2171" y="4508499"/>
            <a:ext cx="4526280" cy="2000455"/>
          </a:xfrm>
        </p:spPr>
        <p:txBody>
          <a:bodyPr rtlCol="0">
            <a:normAutofit lnSpcReduction="10000"/>
          </a:bodyPr>
          <a:lstStyle/>
          <a:p>
            <a:pPr rtl="0"/>
            <a:endParaRPr lang="en-GB" b="1" dirty="0">
              <a:latin typeface="+mj-lt"/>
            </a:endParaRPr>
          </a:p>
          <a:p>
            <a:pPr rtl="0"/>
            <a:endParaRPr lang="en-GB" b="1" dirty="0">
              <a:latin typeface="+mj-lt"/>
            </a:endParaRPr>
          </a:p>
          <a:p>
            <a:pPr rtl="0"/>
            <a:endParaRPr lang="en-GB" b="1" dirty="0">
              <a:latin typeface="+mj-lt"/>
            </a:endParaRPr>
          </a:p>
          <a:p>
            <a:pPr rtl="0"/>
            <a:r>
              <a:rPr lang="en-GB" b="1" dirty="0">
                <a:latin typeface="+mj-lt"/>
              </a:rPr>
              <a:t>Krunal </a:t>
            </a:r>
            <a:r>
              <a:rPr lang="en-GB" b="1" dirty="0" err="1">
                <a:latin typeface="+mj-lt"/>
              </a:rPr>
              <a:t>soni</a:t>
            </a:r>
            <a:endParaRPr lang="en-GB" b="1" dirty="0">
              <a:latin typeface="+mj-lt"/>
            </a:endParaRPr>
          </a:p>
          <a:p>
            <a:pPr rtl="0"/>
            <a:endParaRPr lang="en-GB" dirty="0">
              <a:latin typeface="+mj-lt"/>
            </a:endParaRPr>
          </a:p>
          <a:p>
            <a:pPr rtl="0"/>
            <a:endParaRPr lang="en-GB" dirty="0">
              <a:latin typeface="+mj-lt"/>
            </a:endParaRPr>
          </a:p>
        </p:txBody>
      </p:sp>
      <p:pic>
        <p:nvPicPr>
          <p:cNvPr id="8" name="Picture Placeholder 7" descr="A truck driving on the street&#10;&#10;AI-generated content may be incorrect.">
            <a:extLst>
              <a:ext uri="{FF2B5EF4-FFF2-40B4-BE49-F238E27FC236}">
                <a16:creationId xmlns:a16="http://schemas.microsoft.com/office/drawing/2014/main" id="{4098F674-4CA1-B280-3539-C94CEC8187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1" r="3981"/>
          <a:stretch>
            <a:fillRect/>
          </a:stretch>
        </p:blipFill>
        <p:spPr/>
      </p:pic>
      <p:pic>
        <p:nvPicPr>
          <p:cNvPr id="12" name="Picture 11" descr="A logo on a blue background&#10;&#10;AI-generated content may be incorrect.">
            <a:extLst>
              <a:ext uri="{FF2B5EF4-FFF2-40B4-BE49-F238E27FC236}">
                <a16:creationId xmlns:a16="http://schemas.microsoft.com/office/drawing/2014/main" id="{A254F65C-549C-9F6E-9BD1-8D94481467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83404" cy="110499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5D2AAE-2447-D275-BA27-ABB8EA000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GB" sz="1400" noProof="0" smtClean="0">
                <a:solidFill>
                  <a:schemeClr val="tx2"/>
                </a:solidFill>
              </a:rPr>
              <a:t>1</a:t>
            </a:fld>
            <a:endParaRPr lang="en-GB" sz="1200" noProof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296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6DB04AA-2B2C-4162-AD6D-1FF802682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Performance Result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5A17E-8EB6-77AC-78CD-9C687E368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1706880"/>
            <a:ext cx="9633474" cy="1183551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dirty="0"/>
              <a:t>Focus Metric → Recall (Sensitivity)</a:t>
            </a:r>
          </a:p>
          <a:p>
            <a:r>
              <a:rPr lang="en-US" sz="1600" b="1" dirty="0"/>
              <a:t>Recall - </a:t>
            </a:r>
            <a:r>
              <a:rPr lang="en-US" sz="1600" dirty="0"/>
              <a:t>Measures how many </a:t>
            </a:r>
            <a:r>
              <a:rPr lang="en-US" sz="1600" i="1" dirty="0"/>
              <a:t>actual failures</a:t>
            </a:r>
            <a:r>
              <a:rPr lang="en-US" sz="1600" dirty="0"/>
              <a:t> - model correctly caught.</a:t>
            </a:r>
          </a:p>
          <a:p>
            <a:r>
              <a:rPr lang="en-US" sz="1600" dirty="0"/>
              <a:t>High Recall = Fewer missed failures (low FN)</a:t>
            </a:r>
          </a:p>
          <a:p>
            <a:r>
              <a:rPr lang="en-US" sz="1600" dirty="0"/>
              <a:t>Low Recall = You’re missing real faults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433909-8964-E7A4-E946-9A49C95D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8261" y="294538"/>
            <a:ext cx="44591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z="1400" noProof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 noProof="0" dirty="0">
              <a:solidFill>
                <a:schemeClr val="bg1"/>
              </a:solidFill>
            </a:endParaRP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FBBF4EA8-044B-B105-6891-814FDE4FF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235373"/>
              </p:ext>
            </p:extLst>
          </p:nvPr>
        </p:nvGraphicFramePr>
        <p:xfrm>
          <a:off x="717533" y="2999879"/>
          <a:ext cx="10900728" cy="197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5182">
                  <a:extLst>
                    <a:ext uri="{9D8B030D-6E8A-4147-A177-3AD203B41FA5}">
                      <a16:colId xmlns:a16="http://schemas.microsoft.com/office/drawing/2014/main" val="436407972"/>
                    </a:ext>
                  </a:extLst>
                </a:gridCol>
                <a:gridCol w="2725182">
                  <a:extLst>
                    <a:ext uri="{9D8B030D-6E8A-4147-A177-3AD203B41FA5}">
                      <a16:colId xmlns:a16="http://schemas.microsoft.com/office/drawing/2014/main" val="3905958156"/>
                    </a:ext>
                  </a:extLst>
                </a:gridCol>
                <a:gridCol w="2725182">
                  <a:extLst>
                    <a:ext uri="{9D8B030D-6E8A-4147-A177-3AD203B41FA5}">
                      <a16:colId xmlns:a16="http://schemas.microsoft.com/office/drawing/2014/main" val="218067407"/>
                    </a:ext>
                  </a:extLst>
                </a:gridCol>
                <a:gridCol w="2725182">
                  <a:extLst>
                    <a:ext uri="{9D8B030D-6E8A-4147-A177-3AD203B41FA5}">
                      <a16:colId xmlns:a16="http://schemas.microsoft.com/office/drawing/2014/main" val="46809883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Logistic Regression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Gaussian Naive Bayes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71846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TP: 324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FP: 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TP: 343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FP: 528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40842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FN: 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TP: 15470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FN: 32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TN: 15097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8980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Accuracy: 0.9871 | Precision: 0.6764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Recall: 0.8640 | F1: 0.7588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Accuracy: 0.9650 | Precision: 0.3938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Recall: 0.9147 | F1: 0.5506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100774"/>
                  </a:ext>
                </a:extLst>
              </a:tr>
            </a:tbl>
          </a:graphicData>
        </a:graphic>
      </p:graphicFrame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CAA9C609-9018-E4FE-694A-5D2B4AF1B034}"/>
              </a:ext>
            </a:extLst>
          </p:cNvPr>
          <p:cNvSpPr txBox="1">
            <a:spLocks/>
          </p:cNvSpPr>
          <p:nvPr/>
        </p:nvSpPr>
        <p:spPr>
          <a:xfrm>
            <a:off x="717533" y="5011559"/>
            <a:ext cx="10900728" cy="1709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u="sng" dirty="0"/>
              <a:t>Key Insight:</a:t>
            </a:r>
            <a:r>
              <a:rPr lang="en-US" sz="1800" u="sng" dirty="0"/>
              <a:t> </a:t>
            </a:r>
          </a:p>
          <a:p>
            <a:r>
              <a:rPr lang="en-US" sz="1800" dirty="0"/>
              <a:t>Recall is critical → We prefer slightly more </a:t>
            </a:r>
            <a:r>
              <a:rPr lang="en-US" sz="1800" b="1" dirty="0"/>
              <a:t>false positives (FP)</a:t>
            </a:r>
            <a:r>
              <a:rPr lang="en-US" sz="1800" dirty="0"/>
              <a:t> rather than </a:t>
            </a:r>
            <a:r>
              <a:rPr lang="en-US" sz="1800" b="1" dirty="0"/>
              <a:t>missing actual failures </a:t>
            </a:r>
            <a:r>
              <a:rPr lang="en-US" sz="1800" dirty="0"/>
              <a:t>(</a:t>
            </a:r>
            <a:r>
              <a:rPr lang="en-US" sz="1800" b="1" dirty="0"/>
              <a:t>FN</a:t>
            </a:r>
            <a:r>
              <a:rPr lang="en-US" sz="1800" dirty="0"/>
              <a:t>).</a:t>
            </a:r>
          </a:p>
          <a:p>
            <a:r>
              <a:rPr lang="en-US" sz="1800" dirty="0"/>
              <a:t>Logistic Regression outperformed Gaussian Naive Bayes by achieving a better balance between precision and recall, indicating more reliable fault detection with fewer false alarms.</a:t>
            </a:r>
          </a:p>
        </p:txBody>
      </p:sp>
    </p:spTree>
    <p:extLst>
      <p:ext uri="{BB962C8B-B14F-4D97-AF65-F5344CB8AC3E}">
        <p14:creationId xmlns:p14="http://schemas.microsoft.com/office/powerpoint/2010/main" val="2596897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F7034-41F3-1ED8-E424-B77CCB9EA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29" y="119599"/>
            <a:ext cx="8982636" cy="634336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25FD4-2460-3E7E-C32C-2BA71CCAB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730" y="753935"/>
            <a:ext cx="9210906" cy="59844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000" b="1" dirty="0"/>
              <a:t>📊 Key Outcomes</a:t>
            </a:r>
          </a:p>
          <a:p>
            <a:r>
              <a:rPr lang="en-GB" sz="1800" b="1" dirty="0"/>
              <a:t>Comprehensive data preprocessing</a:t>
            </a:r>
            <a:r>
              <a:rPr lang="en-GB" sz="1800" dirty="0"/>
              <a:t>: handled missing values, scaled features, and balanced classes.</a:t>
            </a:r>
          </a:p>
          <a:p>
            <a:r>
              <a:rPr lang="en-GB" sz="1800" b="1" dirty="0"/>
              <a:t>Models built from scratch</a:t>
            </a:r>
            <a:r>
              <a:rPr lang="en-GB" sz="1800" dirty="0"/>
              <a:t> — Logistic Regression &amp; Gaussian Naive Bayes.</a:t>
            </a:r>
          </a:p>
          <a:p>
            <a:r>
              <a:rPr lang="en-GB" sz="1800" b="1" dirty="0"/>
              <a:t>Best performance:</a:t>
            </a:r>
            <a:r>
              <a:rPr lang="en-GB" sz="1800" dirty="0"/>
              <a:t> Logistic Regression with balanced </a:t>
            </a:r>
            <a:r>
              <a:rPr lang="en-GB" sz="1800" b="1" dirty="0"/>
              <a:t>Precision (0.68)</a:t>
            </a:r>
            <a:r>
              <a:rPr lang="en-GB" sz="1800" dirty="0"/>
              <a:t> and </a:t>
            </a:r>
            <a:r>
              <a:rPr lang="en-GB" sz="1800" b="1" dirty="0"/>
              <a:t>Recall (0.86)</a:t>
            </a:r>
            <a:r>
              <a:rPr lang="en-GB" sz="1800" dirty="0"/>
              <a:t>.</a:t>
            </a:r>
          </a:p>
          <a:p>
            <a:r>
              <a:rPr lang="en-GB" sz="1800" b="1" dirty="0"/>
              <a:t>Naive Bayes strength:</a:t>
            </a:r>
            <a:r>
              <a:rPr lang="en-GB" sz="1800" dirty="0"/>
              <a:t> High recall for early fault detection.</a:t>
            </a:r>
            <a:endParaRPr lang="en-GB" sz="2000" dirty="0"/>
          </a:p>
          <a:p>
            <a:pPr marL="0" indent="0">
              <a:spcBef>
                <a:spcPts val="300"/>
              </a:spcBef>
              <a:buNone/>
            </a:pPr>
            <a:endParaRPr lang="en-GB" sz="2000" dirty="0"/>
          </a:p>
          <a:p>
            <a:pPr marL="0" indent="0">
              <a:spcBef>
                <a:spcPts val="300"/>
              </a:spcBef>
              <a:buNone/>
            </a:pPr>
            <a:r>
              <a:rPr lang="en-GB" sz="2000" dirty="0"/>
              <a:t>				</a:t>
            </a:r>
            <a:r>
              <a:rPr lang="en-GB" sz="2000" b="1" dirty="0"/>
              <a:t>💡 Impact</a:t>
            </a:r>
            <a:endParaRPr lang="en-GB" sz="2000" dirty="0"/>
          </a:p>
          <a:p>
            <a:pPr marL="0" indent="0">
              <a:spcBef>
                <a:spcPts val="300"/>
              </a:spcBef>
              <a:buNone/>
            </a:pPr>
            <a:endParaRPr lang="en-GB" sz="2000" b="1" dirty="0"/>
          </a:p>
          <a:p>
            <a:pPr marL="0" indent="0">
              <a:spcBef>
                <a:spcPts val="300"/>
              </a:spcBef>
              <a:buNone/>
            </a:pPr>
            <a:endParaRPr lang="en-GB" sz="2000" b="1" dirty="0"/>
          </a:p>
          <a:p>
            <a:pPr marL="0" indent="0">
              <a:buNone/>
            </a:pPr>
            <a:endParaRPr lang="en-GB" sz="2000" b="1" dirty="0"/>
          </a:p>
          <a:p>
            <a:pPr marL="0" indent="0">
              <a:buNone/>
            </a:pPr>
            <a:endParaRPr lang="en-GB" sz="2000" b="1" dirty="0"/>
          </a:p>
          <a:p>
            <a:pPr marL="0" indent="0">
              <a:buNone/>
            </a:pPr>
            <a:r>
              <a:rPr lang="en-GB" sz="2000" b="1" dirty="0"/>
              <a:t>🌍 Business Value</a:t>
            </a:r>
          </a:p>
          <a:p>
            <a:r>
              <a:rPr lang="en-GB" sz="2000" dirty="0"/>
              <a:t>Supports Scania’s vision of </a:t>
            </a:r>
            <a:r>
              <a:rPr lang="en-GB" sz="2000" b="1" dirty="0"/>
              <a:t>proactive, data-driven maintenance</a:t>
            </a:r>
            <a:r>
              <a:rPr lang="en-GB" sz="2000" dirty="0"/>
              <a:t>, enabling smarter logistics and sustainable operational excellence.</a:t>
            </a:r>
            <a:r>
              <a:rPr lang="en-GB" sz="2000" b="1" dirty="0"/>
              <a:t> </a:t>
            </a:r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534D91-D132-B817-7C73-02E2B89D0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8038" y="388810"/>
            <a:ext cx="780010" cy="365125"/>
          </a:xfrm>
        </p:spPr>
        <p:txBody>
          <a:bodyPr/>
          <a:lstStyle/>
          <a:p>
            <a:pPr rtl="0"/>
            <a:fld id="{3A98EE3D-8CD1-4C3F-BD1C-C98C9596463C}" type="slidenum">
              <a:rPr lang="en-GB" sz="1400" noProof="0" smtClean="0">
                <a:solidFill>
                  <a:schemeClr val="tx2"/>
                </a:solidFill>
              </a:rPr>
              <a:pPr rtl="0"/>
              <a:t>11</a:t>
            </a:fld>
            <a:endParaRPr lang="en-GB" noProof="0" dirty="0">
              <a:solidFill>
                <a:schemeClr val="tx2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50C3231-7E28-9C5E-5848-D6372770D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259038"/>
              </p:ext>
            </p:extLst>
          </p:nvPr>
        </p:nvGraphicFramePr>
        <p:xfrm>
          <a:off x="775503" y="3919790"/>
          <a:ext cx="8079130" cy="1280160"/>
        </p:xfrm>
        <a:graphic>
          <a:graphicData uri="http://schemas.openxmlformats.org/drawingml/2006/table">
            <a:tbl>
              <a:tblPr firstRow="1" bandRow="1">
                <a:effectLst>
                  <a:outerShdw blurRad="152400" dist="317500" dir="5400000" sx="90000" sy="-19000" rotWithShape="0">
                    <a:prstClr val="black">
                      <a:alpha val="15000"/>
                    </a:prstClr>
                  </a:outerShdw>
                  <a:reflection blurRad="6350" stA="52000" endA="300" endPos="35000" dir="5400000" sy="-100000" algn="bl" rotWithShape="0"/>
                </a:effectLst>
                <a:tableStyleId>{9D7B26C5-4107-4FEC-AEDC-1716B250A1EF}</a:tableStyleId>
              </a:tblPr>
              <a:tblGrid>
                <a:gridCol w="4039565">
                  <a:extLst>
                    <a:ext uri="{9D8B030D-6E8A-4147-A177-3AD203B41FA5}">
                      <a16:colId xmlns:a16="http://schemas.microsoft.com/office/drawing/2014/main" val="3414407028"/>
                    </a:ext>
                  </a:extLst>
                </a:gridCol>
                <a:gridCol w="4039565">
                  <a:extLst>
                    <a:ext uri="{9D8B030D-6E8A-4147-A177-3AD203B41FA5}">
                      <a16:colId xmlns:a16="http://schemas.microsoft.com/office/drawing/2014/main" val="1733321600"/>
                    </a:ext>
                  </a:extLst>
                </a:gridCol>
              </a:tblGrid>
              <a:tr h="6322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⚙️ Reduced </a:t>
                      </a:r>
                      <a:r>
                        <a:rPr lang="en-GB" b="1" dirty="0"/>
                        <a:t>unplanned breakdowns</a:t>
                      </a:r>
                      <a:endParaRPr lang="en-GB" dirty="0"/>
                    </a:p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💰 Lower </a:t>
                      </a:r>
                      <a:r>
                        <a:rPr lang="en-GB" b="1" dirty="0"/>
                        <a:t>maintenance costs</a:t>
                      </a:r>
                      <a:endParaRPr lang="en-GB" dirty="0"/>
                    </a:p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222545808"/>
                  </a:ext>
                </a:extLst>
              </a:tr>
              <a:tr h="6322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🚛 Improved </a:t>
                      </a:r>
                      <a:r>
                        <a:rPr lang="en-GB" b="1" dirty="0"/>
                        <a:t>fleet reliability</a:t>
                      </a:r>
                      <a:endParaRPr lang="en-GB" dirty="0"/>
                    </a:p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🔒 Enhanced </a:t>
                      </a:r>
                      <a:r>
                        <a:rPr lang="en-GB" b="1" dirty="0"/>
                        <a:t>driver safety</a:t>
                      </a:r>
                      <a:endParaRPr lang="en-GB" dirty="0"/>
                    </a:p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relaxedInse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97881452"/>
                  </a:ext>
                </a:extLst>
              </a:tr>
            </a:tbl>
          </a:graphicData>
        </a:graphic>
      </p:graphicFrame>
      <p:pic>
        <p:nvPicPr>
          <p:cNvPr id="7" name="Picture Placeholder 9" descr="A group of people posing for the camera&#10;">
            <a:extLst>
              <a:ext uri="{FF2B5EF4-FFF2-40B4-BE49-F238E27FC236}">
                <a16:creationId xmlns:a16="http://schemas.microsoft.com/office/drawing/2014/main" id="{CD6D7847-F45E-2957-E658-9EEF7BBF9E4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707" r="16380"/>
          <a:stretch>
            <a:fillRect/>
          </a:stretch>
        </p:blipFill>
        <p:spPr>
          <a:xfrm>
            <a:off x="9530731" y="0"/>
            <a:ext cx="265836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108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365BF64-4B30-4125-9A30-A1B08C80E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GB" sz="9600" dirty="0">
                <a:solidFill>
                  <a:srgbClr val="FFFFFF"/>
                </a:solidFill>
                <a:latin typeface="+mj-lt"/>
              </a:rPr>
              <a:t>Thank you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305886-8ACA-4ED6-AA5B-215F6D741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rtl="0">
              <a:buNone/>
            </a:pPr>
            <a:r>
              <a:rPr lang="en-GB" sz="2400" cap="all" spc="200" dirty="0">
                <a:solidFill>
                  <a:srgbClr val="FFFFFF"/>
                </a:solidFill>
              </a:rPr>
              <a:t>Questions?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4664A6-B7BA-2273-67A6-F320E3365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3027" y="250433"/>
            <a:ext cx="780010" cy="365125"/>
          </a:xfrm>
        </p:spPr>
        <p:txBody>
          <a:bodyPr/>
          <a:lstStyle/>
          <a:p>
            <a:pPr rtl="0"/>
            <a:fld id="{3A98EE3D-8CD1-4C3F-BD1C-C98C9596463C}" type="slidenum">
              <a:rPr lang="en-GB" sz="1400" noProof="0" smtClean="0">
                <a:solidFill>
                  <a:schemeClr val="tx2"/>
                </a:solidFill>
              </a:rPr>
              <a:t>12</a:t>
            </a:fld>
            <a:endParaRPr lang="en-GB" noProof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971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53470-25FA-077F-2B1F-AEAB4F975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47D0-9680-133F-A1C4-03CB9D4B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361" y="365126"/>
            <a:ext cx="10124440" cy="734842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About Scania &amp; Vision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5034E4-6A24-F195-18D0-FA49C14A87B1}"/>
              </a:ext>
            </a:extLst>
          </p:cNvPr>
          <p:cNvSpPr/>
          <p:nvPr/>
        </p:nvSpPr>
        <p:spPr>
          <a:xfrm>
            <a:off x="0" y="409792"/>
            <a:ext cx="1183642" cy="6353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A6D9C88-F273-45CA-5F4F-E94AE49BC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1" y="248403"/>
            <a:ext cx="660400" cy="365125"/>
          </a:xfrm>
        </p:spPr>
        <p:txBody>
          <a:bodyPr/>
          <a:lstStyle/>
          <a:p>
            <a:fld id="{27C6712A-BC4C-41C8-BF9F-1479AAF990D4}" type="slidenum">
              <a:rPr lang="en-GB" sz="1400" smtClean="0">
                <a:solidFill>
                  <a:schemeClr val="accent1"/>
                </a:solidFill>
              </a:rPr>
              <a:t>2</a:t>
            </a:fld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D4E736-7812-3EE1-4BEC-AC11D6FC66A7}"/>
              </a:ext>
            </a:extLst>
          </p:cNvPr>
          <p:cNvSpPr txBox="1"/>
          <p:nvPr/>
        </p:nvSpPr>
        <p:spPr>
          <a:xfrm>
            <a:off x="398483" y="1655517"/>
            <a:ext cx="11285518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🚛 About Scania</a:t>
            </a:r>
          </a:p>
          <a:p>
            <a:pPr lvl="1"/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Scania is a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global leader in heavy vehicle manufacturing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recognized for its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performance, safety, and sustainability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US" sz="20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Today, Scania is </a:t>
            </a:r>
            <a:r>
              <a:rPr lang="en-GB" sz="20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extending its expertise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a vehicle manufacturer into a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data-driven transport solutions company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US" sz="20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20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💡 Vision &amp; Strategy</a:t>
            </a:r>
          </a:p>
          <a:p>
            <a:pPr lvl="1" algn="just"/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 Scania’s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Fleet Management &amp; Data Analytics Division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our mission is to build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intelligent, connected, and predictive system failure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which helps to keep vehicles on the road longer and safer.</a:t>
            </a:r>
            <a:br>
              <a:rPr lang="en-US" sz="20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20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⚙️ Key Capabilities</a:t>
            </a:r>
          </a:p>
          <a:p>
            <a:pPr lvl="1"/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📡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Real-time telematics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from connected trucks</a:t>
            </a:r>
          </a:p>
          <a:p>
            <a:pPr lvl="1"/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🧠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AI-driven predictive maintenance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prevent costly failures</a:t>
            </a:r>
          </a:p>
          <a:p>
            <a:pPr lvl="1"/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💰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Maximized uptime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operational efficiency</a:t>
            </a:r>
          </a:p>
          <a:p>
            <a:pPr lvl="1"/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📊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Data-informed decisions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global fleet operators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556EC31-34D7-E4EE-F6B5-8604C0963204}"/>
              </a:ext>
            </a:extLst>
          </p:cNvPr>
          <p:cNvSpPr txBox="1">
            <a:spLocks/>
          </p:cNvSpPr>
          <p:nvPr/>
        </p:nvSpPr>
        <p:spPr>
          <a:xfrm>
            <a:off x="1183642" y="965341"/>
            <a:ext cx="9144747" cy="734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Driving the Future with Predictive Maintenance</a:t>
            </a:r>
          </a:p>
        </p:txBody>
      </p:sp>
    </p:spTree>
    <p:extLst>
      <p:ext uri="{BB962C8B-B14F-4D97-AF65-F5344CB8AC3E}">
        <p14:creationId xmlns:p14="http://schemas.microsoft.com/office/powerpoint/2010/main" val="2371036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1BA70C-6145-13F7-44DB-612AA850E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ECF0D-CD51-25E6-1D1D-0D62F4518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361" y="526491"/>
            <a:ext cx="10124440" cy="734842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Problem</a:t>
            </a:r>
            <a:br>
              <a:rPr lang="en-GB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7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Downtime Costs Millions</a:t>
            </a:r>
            <a:endParaRPr lang="en-GB" b="1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3C61A8-53ED-B12B-4547-49272176A131}"/>
              </a:ext>
            </a:extLst>
          </p:cNvPr>
          <p:cNvSpPr/>
          <p:nvPr/>
        </p:nvSpPr>
        <p:spPr>
          <a:xfrm>
            <a:off x="0" y="365126"/>
            <a:ext cx="1183642" cy="6353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DA1AA86-37A9-A990-B6B7-DDE8F9F4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1" y="248403"/>
            <a:ext cx="660400" cy="365125"/>
          </a:xfrm>
        </p:spPr>
        <p:txBody>
          <a:bodyPr/>
          <a:lstStyle/>
          <a:p>
            <a:fld id="{27C6712A-BC4C-41C8-BF9F-1479AAF990D4}" type="slidenum">
              <a:rPr lang="en-GB" sz="1400" smtClean="0">
                <a:solidFill>
                  <a:schemeClr val="accent1"/>
                </a:solidFill>
              </a:rPr>
              <a:t>3</a:t>
            </a:fld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7E6A37-84F7-703E-7B65-D262D7928CB8}"/>
              </a:ext>
            </a:extLst>
          </p:cNvPr>
          <p:cNvSpPr txBox="1"/>
          <p:nvPr/>
        </p:nvSpPr>
        <p:spPr>
          <a:xfrm>
            <a:off x="591821" y="3429000"/>
            <a:ext cx="5999758" cy="29140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dirty="0">
              <a:solidFill>
                <a:schemeClr val="accent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chemeClr val="accent1"/>
                </a:solidFill>
              </a:rPr>
              <a:t>Why this matters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chemeClr val="bg2">
                  <a:lumMod val="50000"/>
                </a:schemeClr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</a:rPr>
              <a:t>🚚 Unexpected breakdowns disrupt delivery schedules.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</a:rPr>
              <a:t>💸 Reactive repairs drive up maintenance costs.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2">
                    <a:lumMod val="50000"/>
                  </a:schemeClr>
                </a:solidFill>
              </a:rPr>
              <a:t>⏱️ Downtime reduces fleet efficiency and impacts customer satisfaction.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Content Placeholder 15" descr="A red semi truck with a hood on the side of the road&#10;&#10;AI-generated content may be incorrect.">
            <a:extLst>
              <a:ext uri="{FF2B5EF4-FFF2-40B4-BE49-F238E27FC236}">
                <a16:creationId xmlns:a16="http://schemas.microsoft.com/office/drawing/2014/main" id="{E7063197-91BB-48CF-26A7-FF36C0279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835" y="2958353"/>
            <a:ext cx="5842166" cy="3899647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78DDEB-958E-5CD4-BFB6-45464C8C2A9A}"/>
              </a:ext>
            </a:extLst>
          </p:cNvPr>
          <p:cNvSpPr txBox="1"/>
          <p:nvPr/>
        </p:nvSpPr>
        <p:spPr>
          <a:xfrm>
            <a:off x="591821" y="1539421"/>
            <a:ext cx="10761980" cy="1432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Scania’s system data provides an opportunity to detect early warning signs of component failure. By predicting breakdowns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before they happen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, Scania can prevent costly repairs, avoid delivery delays, and improve fleet reliability.</a:t>
            </a:r>
          </a:p>
        </p:txBody>
      </p:sp>
    </p:spTree>
    <p:extLst>
      <p:ext uri="{BB962C8B-B14F-4D97-AF65-F5344CB8AC3E}">
        <p14:creationId xmlns:p14="http://schemas.microsoft.com/office/powerpoint/2010/main" val="3671690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AFC199-E35C-0A38-FD39-0229CB903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10F6CA7-008A-FA1B-9B80-AC1F5E49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639" y="2072641"/>
            <a:ext cx="3077091" cy="2093975"/>
          </a:xfrm>
        </p:spPr>
        <p:txBody>
          <a:bodyPr rtlCol="0" anchor="ctr">
            <a:normAutofit/>
          </a:bodyPr>
          <a:lstStyle/>
          <a:p>
            <a:r>
              <a:rPr lang="en-GB" dirty="0"/>
              <a:t>Business Impact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C15FFD1-10D7-569B-8C63-E050CEB75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209919"/>
              </p:ext>
            </p:extLst>
          </p:nvPr>
        </p:nvGraphicFramePr>
        <p:xfrm>
          <a:off x="4343208" y="497807"/>
          <a:ext cx="6784089" cy="5922040"/>
        </p:xfrm>
        <a:graphic>
          <a:graphicData uri="http://schemas.openxmlformats.org/drawingml/2006/table">
            <a:tbl>
              <a:tblPr/>
              <a:tblGrid>
                <a:gridCol w="3337996">
                  <a:extLst>
                    <a:ext uri="{9D8B030D-6E8A-4147-A177-3AD203B41FA5}">
                      <a16:colId xmlns:a16="http://schemas.microsoft.com/office/drawing/2014/main" val="2593456409"/>
                    </a:ext>
                  </a:extLst>
                </a:gridCol>
                <a:gridCol w="3446093">
                  <a:extLst>
                    <a:ext uri="{9D8B030D-6E8A-4147-A177-3AD203B41FA5}">
                      <a16:colId xmlns:a16="http://schemas.microsoft.com/office/drawing/2014/main" val="2772993963"/>
                    </a:ext>
                  </a:extLst>
                </a:gridCol>
              </a:tblGrid>
              <a:tr h="37047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2000" b="1" dirty="0">
                          <a:solidFill>
                            <a:schemeClr val="accent1"/>
                          </a:solidFill>
                        </a:rPr>
                        <a:t>Reactive Maintenance (Before)</a:t>
                      </a:r>
                      <a:endParaRPr lang="en-GB" sz="2000" dirty="0">
                        <a:solidFill>
                          <a:schemeClr val="accent1"/>
                        </a:solidFill>
                      </a:endParaRPr>
                    </a:p>
                  </a:txBody>
                  <a:tcPr marL="69286" marR="69286" marT="34643" marB="34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2000" b="1" dirty="0">
                          <a:solidFill>
                            <a:schemeClr val="accent1"/>
                          </a:solidFill>
                        </a:rPr>
                        <a:t>  Predictive Maintenance (After)</a:t>
                      </a:r>
                      <a:endParaRPr lang="en-GB" sz="2000" dirty="0">
                        <a:solidFill>
                          <a:schemeClr val="accent1"/>
                        </a:solidFill>
                      </a:endParaRPr>
                    </a:p>
                  </a:txBody>
                  <a:tcPr marL="69286" marR="69286" marT="34643" marB="34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268786"/>
                  </a:ext>
                </a:extLst>
              </a:tr>
              <a:tr h="3704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/>
                        <a:t>🔧 Repairs only after breakdowns</a:t>
                      </a:r>
                    </a:p>
                  </a:txBody>
                  <a:tcPr marL="69286" marR="69286" marT="34643" marB="34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🧠 Issues detected </a:t>
                      </a:r>
                      <a:r>
                        <a:rPr lang="en-US" sz="1500" i="1"/>
                        <a:t>before</a:t>
                      </a:r>
                      <a:r>
                        <a:rPr lang="en-US" sz="1500"/>
                        <a:t> failure</a:t>
                      </a:r>
                    </a:p>
                  </a:txBody>
                  <a:tcPr marL="69286" marR="69286" marT="34643" marB="34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6127173"/>
                  </a:ext>
                </a:extLst>
              </a:tr>
              <a:tr h="6268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500"/>
                        <a:t>🚛 Frequent unplanned downtime</a:t>
                      </a:r>
                    </a:p>
                  </a:txBody>
                  <a:tcPr marL="69286" marR="69286" marT="34643" marB="34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⏱️ </a:t>
                      </a:r>
                      <a:r>
                        <a:rPr lang="en-US" sz="1500" b="1"/>
                        <a:t>Reduced downtime</a:t>
                      </a:r>
                      <a:r>
                        <a:rPr lang="en-US" sz="1500"/>
                        <a:t>, higher fleet availability</a:t>
                      </a:r>
                    </a:p>
                  </a:txBody>
                  <a:tcPr marL="69286" marR="69286" marT="34643" marB="34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413920"/>
                  </a:ext>
                </a:extLst>
              </a:tr>
              <a:tr h="3704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500"/>
                        <a:t>💸 Costly emergency repairs</a:t>
                      </a:r>
                    </a:p>
                  </a:txBody>
                  <a:tcPr marL="69286" marR="69286" marT="34643" marB="34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💰 </a:t>
                      </a:r>
                      <a:r>
                        <a:rPr lang="en-US" sz="1500" b="1"/>
                        <a:t>Planned maintenance</a:t>
                      </a:r>
                      <a:r>
                        <a:rPr lang="en-US" sz="1500"/>
                        <a:t>, lower costs</a:t>
                      </a:r>
                    </a:p>
                  </a:txBody>
                  <a:tcPr marL="69286" marR="69286" marT="34643" marB="34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3578021"/>
                  </a:ext>
                </a:extLst>
              </a:tr>
              <a:tr h="6268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500"/>
                        <a:t>🧯 Sudden part failures</a:t>
                      </a:r>
                    </a:p>
                  </a:txBody>
                  <a:tcPr marL="69286" marR="69286" marT="34643" marB="34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⚙️ </a:t>
                      </a:r>
                      <a:r>
                        <a:rPr lang="en-US" sz="1500" b="1"/>
                        <a:t>Data-driven part replacement</a:t>
                      </a:r>
                      <a:r>
                        <a:rPr lang="en-US" sz="1500"/>
                        <a:t> before failure</a:t>
                      </a:r>
                    </a:p>
                  </a:txBody>
                  <a:tcPr marL="69286" marR="69286" marT="34643" marB="34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8232850"/>
                  </a:ext>
                </a:extLst>
              </a:tr>
              <a:tr h="6268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/>
                        <a:t>📅 Fixed-interval servicing (not optimized)</a:t>
                      </a:r>
                    </a:p>
                  </a:txBody>
                  <a:tcPr marL="69286" marR="69286" marT="34643" marB="34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📊 </a:t>
                      </a:r>
                      <a:r>
                        <a:rPr lang="en-US" sz="1500" b="1"/>
                        <a:t>Condition-based servicing</a:t>
                      </a:r>
                      <a:r>
                        <a:rPr lang="en-US" sz="1500"/>
                        <a:t> using sensor data</a:t>
                      </a:r>
                    </a:p>
                  </a:txBody>
                  <a:tcPr marL="69286" marR="69286" marT="34643" marB="34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021253"/>
                  </a:ext>
                </a:extLst>
              </a:tr>
              <a:tr h="6268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📦 Poor spare parts planning</a:t>
                      </a:r>
                    </a:p>
                  </a:txBody>
                  <a:tcPr marL="69286" marR="69286" marT="34643" marB="34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📦 </a:t>
                      </a:r>
                      <a:r>
                        <a:rPr lang="en-US" sz="1500" b="1"/>
                        <a:t>Optimized inventory</a:t>
                      </a:r>
                      <a:r>
                        <a:rPr lang="en-US" sz="1500"/>
                        <a:t>, minimal waste</a:t>
                      </a:r>
                    </a:p>
                  </a:txBody>
                  <a:tcPr marL="69286" marR="69286" marT="34643" marB="34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7234804"/>
                  </a:ext>
                </a:extLst>
              </a:tr>
              <a:tr h="6268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500" dirty="0"/>
                        <a:t>⏳ Delivery delays &amp; route disruptions</a:t>
                      </a:r>
                    </a:p>
                  </a:txBody>
                  <a:tcPr marL="69286" marR="69286" marT="34643" marB="34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🚚 </a:t>
                      </a:r>
                      <a:r>
                        <a:rPr lang="en-US" sz="1500" b="1"/>
                        <a:t>On-time deliveries</a:t>
                      </a:r>
                      <a:r>
                        <a:rPr lang="en-US" sz="1500"/>
                        <a:t>, smoother operations</a:t>
                      </a:r>
                    </a:p>
                  </a:txBody>
                  <a:tcPr marL="69286" marR="69286" marT="34643" marB="34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7251674"/>
                  </a:ext>
                </a:extLst>
              </a:tr>
              <a:tr h="6268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😟 Loss of customer trust</a:t>
                      </a:r>
                    </a:p>
                  </a:txBody>
                  <a:tcPr marL="69286" marR="69286" marT="34643" marB="34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🤝 </a:t>
                      </a:r>
                      <a:r>
                        <a:rPr lang="en-US" sz="1500" b="1"/>
                        <a:t>Customer confidence</a:t>
                      </a:r>
                      <a:r>
                        <a:rPr lang="en-US" sz="1500"/>
                        <a:t> through reliability</a:t>
                      </a:r>
                    </a:p>
                  </a:txBody>
                  <a:tcPr marL="69286" marR="69286" marT="34643" marB="34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4016765"/>
                  </a:ext>
                </a:extLst>
              </a:tr>
              <a:tr h="3704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500"/>
                        <a:t>⚠️ Risk to driver safety</a:t>
                      </a:r>
                    </a:p>
                  </a:txBody>
                  <a:tcPr marL="69286" marR="69286" marT="34643" marB="34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🛡️ </a:t>
                      </a:r>
                      <a:r>
                        <a:rPr lang="en-US" sz="1500" b="1"/>
                        <a:t>Improved vehicle &amp; driver safety</a:t>
                      </a:r>
                      <a:endParaRPr lang="en-US" sz="1500"/>
                    </a:p>
                  </a:txBody>
                  <a:tcPr marL="69286" marR="69286" marT="34643" marB="34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361240"/>
                  </a:ext>
                </a:extLst>
              </a:tr>
              <a:tr h="3704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😞 Damage to brand reputation</a:t>
                      </a:r>
                    </a:p>
                  </a:txBody>
                  <a:tcPr marL="69286" marR="69286" marT="34643" marB="34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/>
                        <a:t>🌟 </a:t>
                      </a:r>
                      <a:r>
                        <a:rPr lang="en-US" sz="1500" b="1" dirty="0"/>
                        <a:t>Stronger brand image &amp; trust</a:t>
                      </a:r>
                      <a:endParaRPr lang="en-US" sz="1500" dirty="0"/>
                    </a:p>
                  </a:txBody>
                  <a:tcPr marL="69286" marR="69286" marT="34643" marB="34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1074686"/>
                  </a:ext>
                </a:extLst>
              </a:tr>
            </a:tbl>
          </a:graphicData>
        </a:graphic>
      </p:graphicFrame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C648007-40FF-1F31-E06F-9262604F6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GB" sz="1400" noProof="0" smtClean="0">
                <a:solidFill>
                  <a:schemeClr val="tx2"/>
                </a:solidFill>
              </a:rPr>
              <a:pPr rtl="0"/>
              <a:t>4</a:t>
            </a:fld>
            <a:endParaRPr lang="en-GB" sz="1400" noProof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406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D8212-BBE9-E6B1-A338-27C97BF1E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307" y="365126"/>
            <a:ext cx="9756494" cy="678066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 Information</a:t>
            </a:r>
          </a:p>
        </p:txBody>
      </p:sp>
      <p:pic>
        <p:nvPicPr>
          <p:cNvPr id="7" name="Content Placeholder 6" descr="A blue circle with a red line&#10;&#10;AI-generated content may be incorrect.">
            <a:extLst>
              <a:ext uri="{FF2B5EF4-FFF2-40B4-BE49-F238E27FC236}">
                <a16:creationId xmlns:a16="http://schemas.microsoft.com/office/drawing/2014/main" id="{F84ED70E-CE47-52E4-81BA-06BD2B5156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422" y="1018572"/>
            <a:ext cx="4477941" cy="508128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82E79-8578-1768-D788-BD8D69628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04709" y="1226372"/>
            <a:ext cx="5002276" cy="5266503"/>
          </a:xfrm>
        </p:spPr>
        <p:txBody>
          <a:bodyPr>
            <a:normAutofit lnSpcReduction="10000"/>
          </a:bodyPr>
          <a:lstStyle/>
          <a:p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170 Sensor Features</a:t>
            </a:r>
            <a:b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</a:br>
            <a:r>
              <a:rPr lang="en-GB" sz="2000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(Numerical readings from vehicle sensors)</a:t>
            </a:r>
          </a:p>
          <a:p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  <a:p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2-Class Classification Problem</a:t>
            </a:r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  <a:p>
            <a:pPr lvl="1"/>
            <a:r>
              <a:rPr 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Class 0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: Normal (Non-failure)</a:t>
            </a:r>
          </a:p>
          <a:p>
            <a:pPr lvl="1"/>
            <a:r>
              <a:rPr 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Class 1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: Failure (Fault detected)</a:t>
            </a:r>
          </a:p>
          <a:p>
            <a:endParaRPr lang="en-GB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  <a:p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Train Dataset</a:t>
            </a:r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  <a:p>
            <a:pPr lvl="1"/>
            <a:r>
              <a:rPr 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60,000 Total Samples</a:t>
            </a:r>
            <a:endParaRPr lang="en-GB" sz="1800" dirty="0">
              <a:solidFill>
                <a:schemeClr val="tx1">
                  <a:lumMod val="75000"/>
                  <a:lumOff val="25000"/>
                </a:scheme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  <a:p>
            <a:pPr lvl="1"/>
            <a:r>
              <a:rPr 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1,000 Failure Samples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 </a:t>
            </a:r>
            <a:r>
              <a:rPr lang="en-GB" sz="1800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(~1.67%)</a:t>
            </a:r>
            <a:endParaRPr lang="en-GB" sz="1800" dirty="0">
              <a:solidFill>
                <a:schemeClr val="tx1">
                  <a:lumMod val="75000"/>
                  <a:lumOff val="25000"/>
                </a:scheme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  <a:p>
            <a:pPr lvl="1"/>
            <a:r>
              <a:rPr 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Imbalanced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: Majority class dominates</a:t>
            </a:r>
          </a:p>
          <a:p>
            <a:endParaRPr lang="en-GB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  <a:p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Test Dataset</a:t>
            </a:r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  <a:p>
            <a:pPr lvl="1"/>
            <a:r>
              <a:rPr 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16,000 Total Samples</a:t>
            </a:r>
            <a:endParaRPr lang="en-GB" sz="1800" dirty="0">
              <a:solidFill>
                <a:schemeClr val="tx1">
                  <a:lumMod val="75000"/>
                  <a:lumOff val="25000"/>
                </a:scheme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  <a:p>
            <a:pPr lvl="1"/>
            <a:r>
              <a:rPr lang="en-GB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375 Failure Samples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 </a:t>
            </a:r>
            <a:r>
              <a:rPr lang="en-GB" sz="1800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</a:rPr>
              <a:t>(~2.34%)</a:t>
            </a:r>
            <a:endParaRPr lang="en-GB" sz="1800" dirty="0">
              <a:solidFill>
                <a:schemeClr val="tx1">
                  <a:lumMod val="75000"/>
                  <a:lumOff val="25000"/>
                </a:scheme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CF66D9-0C05-2758-327E-C0222E53541A}"/>
              </a:ext>
            </a:extLst>
          </p:cNvPr>
          <p:cNvSpPr/>
          <p:nvPr/>
        </p:nvSpPr>
        <p:spPr>
          <a:xfrm>
            <a:off x="0" y="365125"/>
            <a:ext cx="1504709" cy="6780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CF1A2CD-8C83-045C-3F48-2C0697BB5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712A-BC4C-41C8-BF9F-1479AAF990D4}" type="slidenum">
              <a:rPr lang="en-GB" sz="1400" smtClean="0">
                <a:solidFill>
                  <a:schemeClr val="tx2"/>
                </a:solidFill>
              </a:rPr>
              <a:t>5</a:t>
            </a:fld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560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EDBF67-D23E-C6FE-299F-3C9B2B568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8F17490-7A79-E06E-B46D-022FD39A160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99644008"/>
              </p:ext>
            </p:extLst>
          </p:nvPr>
        </p:nvGraphicFramePr>
        <p:xfrm>
          <a:off x="3911600" y="304164"/>
          <a:ext cx="7706360" cy="6055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87AB8168-7A5A-2379-D4E6-4B463B18B001}"/>
              </a:ext>
            </a:extLst>
          </p:cNvPr>
          <p:cNvSpPr/>
          <p:nvPr/>
        </p:nvSpPr>
        <p:spPr>
          <a:xfrm>
            <a:off x="0" y="0"/>
            <a:ext cx="373888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Preprocessing Pipeline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852BBA1-EED5-57B4-B9A5-01BB5B46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712A-BC4C-41C8-BF9F-1479AAF990D4}" type="slidenum">
              <a:rPr lang="en-GB" sz="1400" smtClean="0">
                <a:solidFill>
                  <a:schemeClr val="accent1">
                    <a:lumMod val="50000"/>
                  </a:schemeClr>
                </a:solidFill>
              </a:rPr>
              <a:t>6</a:t>
            </a:fld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740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A5C30F-185D-413F-9005-B41DD0FA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GB" dirty="0"/>
              <a:t>Machine Learning Approaches</a:t>
            </a:r>
          </a:p>
        </p:txBody>
      </p:sp>
      <p:sp>
        <p:nvSpPr>
          <p:cNvPr id="28" name="Rectangle 27" descr="Bar chart">
            <a:extLst>
              <a:ext uri="{FF2B5EF4-FFF2-40B4-BE49-F238E27FC236}">
                <a16:creationId xmlns:a16="http://schemas.microsoft.com/office/drawing/2014/main" id="{7810A56D-FB7B-429D-835B-7A0CD7BCB96A}"/>
              </a:ext>
            </a:extLst>
          </p:cNvPr>
          <p:cNvSpPr/>
          <p:nvPr/>
        </p:nvSpPr>
        <p:spPr>
          <a:xfrm>
            <a:off x="4178841" y="2869916"/>
            <a:ext cx="499424" cy="499424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332956"/>
              <a:satOff val="-147"/>
              <a:lumOff val="392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9" name="Rectangle 28" descr="Checkmark">
            <a:extLst>
              <a:ext uri="{FF2B5EF4-FFF2-40B4-BE49-F238E27FC236}">
                <a16:creationId xmlns:a16="http://schemas.microsoft.com/office/drawing/2014/main" id="{9C6EFB52-3349-4B07-BB85-12C3EA673CEA}"/>
              </a:ext>
            </a:extLst>
          </p:cNvPr>
          <p:cNvSpPr/>
          <p:nvPr/>
        </p:nvSpPr>
        <p:spPr>
          <a:xfrm>
            <a:off x="4241603" y="834593"/>
            <a:ext cx="373900" cy="394492"/>
          </a:xfrm>
          <a:prstGeom prst="rect">
            <a:avLst/>
          </a:prstGeom>
          <a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665912"/>
              <a:satOff val="-293"/>
              <a:lumOff val="784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608E55-F74A-0E93-40BE-B69B056B9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GB" sz="1400" noProof="0" smtClean="0">
                <a:solidFill>
                  <a:schemeClr val="accent1">
                    <a:lumMod val="50000"/>
                  </a:schemeClr>
                </a:solidFill>
              </a:rPr>
              <a:pPr rtl="0"/>
              <a:t>7</a:t>
            </a:fld>
            <a:endParaRPr lang="en-GB" sz="1400" noProof="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28B1E-B449-68EB-96E2-3FA7DA88C0E9}"/>
              </a:ext>
            </a:extLst>
          </p:cNvPr>
          <p:cNvSpPr txBox="1"/>
          <p:nvPr/>
        </p:nvSpPr>
        <p:spPr>
          <a:xfrm>
            <a:off x="4678265" y="741083"/>
            <a:ext cx="6094206" cy="3806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</a:pPr>
            <a:r>
              <a:rPr lang="en-GB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 Regression</a:t>
            </a:r>
          </a:p>
          <a:p>
            <a:pPr>
              <a:spcBef>
                <a:spcPts val="800"/>
              </a:spcBef>
            </a:pP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Interpretable linear model</a:t>
            </a:r>
          </a:p>
          <a:p>
            <a:pPr>
              <a:spcBef>
                <a:spcPts val="800"/>
              </a:spcBef>
            </a:pP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Fast and simple to deploy</a:t>
            </a:r>
          </a:p>
          <a:p>
            <a:pPr>
              <a:spcBef>
                <a:spcPts val="800"/>
              </a:spcBef>
            </a:pP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Used as baseline classifier</a:t>
            </a:r>
          </a:p>
          <a:p>
            <a:pPr>
              <a:spcBef>
                <a:spcPts val="800"/>
              </a:spcBef>
            </a:pP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  <a:p>
            <a:pPr>
              <a:spcBef>
                <a:spcPts val="800"/>
              </a:spcBef>
            </a:pPr>
            <a:r>
              <a:rPr lang="en-GB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Gaussian Naive Bayes</a:t>
            </a:r>
          </a:p>
          <a:p>
            <a:pPr>
              <a:spcBef>
                <a:spcPts val="800"/>
              </a:spcBef>
            </a:pP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Probabilistic, assumes Gaussian features</a:t>
            </a:r>
          </a:p>
          <a:p>
            <a:pPr>
              <a:spcBef>
                <a:spcPts val="800"/>
              </a:spcBef>
            </a:pP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Effective for high-dimensional numeric data</a:t>
            </a:r>
          </a:p>
          <a:p>
            <a:pPr>
              <a:spcBef>
                <a:spcPts val="800"/>
              </a:spcBef>
            </a:pP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Fast training and inference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43E32A-1CA5-EBD3-3DB3-AD07941C6FF4}"/>
              </a:ext>
            </a:extLst>
          </p:cNvPr>
          <p:cNvSpPr txBox="1"/>
          <p:nvPr/>
        </p:nvSpPr>
        <p:spPr>
          <a:xfrm>
            <a:off x="4327664" y="4786965"/>
            <a:ext cx="7441202" cy="2000548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just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Summary</a:t>
            </a:r>
          </a:p>
          <a:p>
            <a:pPr algn="just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Both models were evaluated for predictive power and generalization. Chosen for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simplicity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speed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and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suitability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imbalanced fault detection tasks.</a:t>
            </a:r>
          </a:p>
          <a:p>
            <a:pPr algn="just"/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318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1B7BF0-01DD-F07C-7652-4C292E236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3104" y="333470"/>
            <a:ext cx="780010" cy="365125"/>
          </a:xfrm>
        </p:spPr>
        <p:txBody>
          <a:bodyPr/>
          <a:lstStyle/>
          <a:p>
            <a:pPr rtl="0"/>
            <a:fld id="{3A98EE3D-8CD1-4C3F-BD1C-C98C9596463C}" type="slidenum">
              <a:rPr lang="en-GB" sz="1400" noProof="0" smtClean="0">
                <a:solidFill>
                  <a:schemeClr val="tx2"/>
                </a:solidFill>
              </a:rPr>
              <a:pPr rtl="0"/>
              <a:t>8</a:t>
            </a:fld>
            <a:endParaRPr lang="en-GB" sz="1600" noProof="0" dirty="0">
              <a:solidFill>
                <a:schemeClr val="tx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F8E609-EFE6-4CB0-E2A3-5FA4E4ED3D97}"/>
              </a:ext>
            </a:extLst>
          </p:cNvPr>
          <p:cNvSpPr/>
          <p:nvPr/>
        </p:nvSpPr>
        <p:spPr>
          <a:xfrm>
            <a:off x="0" y="516033"/>
            <a:ext cx="1504709" cy="6780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D186A49B-9ACC-44B7-7796-1FE9ED03A117}"/>
              </a:ext>
            </a:extLst>
          </p:cNvPr>
          <p:cNvSpPr txBox="1">
            <a:spLocks/>
          </p:cNvSpPr>
          <p:nvPr/>
        </p:nvSpPr>
        <p:spPr>
          <a:xfrm>
            <a:off x="1504709" y="516034"/>
            <a:ext cx="10058400" cy="796400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accent2"/>
                </a:solidFill>
              </a:rPr>
              <a:t>Model Training Process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0796BF-34AD-CF89-F665-DF71BD395D57}"/>
              </a:ext>
            </a:extLst>
          </p:cNvPr>
          <p:cNvSpPr txBox="1">
            <a:spLocks/>
          </p:cNvSpPr>
          <p:nvPr/>
        </p:nvSpPr>
        <p:spPr>
          <a:xfrm>
            <a:off x="1504709" y="1312434"/>
            <a:ext cx="10058400" cy="452119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b="1"/>
              <a:t>Step-by-Step Supervised Learning Workflow</a:t>
            </a:r>
            <a:endParaRPr lang="en-GB"/>
          </a:p>
          <a:p>
            <a:endParaRPr lang="en-GB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A3D15DF-0168-9B37-DE31-2457177FB6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6894184"/>
              </p:ext>
            </p:extLst>
          </p:nvPr>
        </p:nvGraphicFramePr>
        <p:xfrm>
          <a:off x="188557" y="1882888"/>
          <a:ext cx="11857915" cy="4313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3871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981C3-718E-7814-B46A-FAE970060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84" y="296019"/>
            <a:ext cx="6054846" cy="634336"/>
          </a:xfrm>
        </p:spPr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Visual Confusion Matrix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328F0D35-F30D-15BA-4E00-7BE64C680C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5844735"/>
              </p:ext>
            </p:extLst>
          </p:nvPr>
        </p:nvGraphicFramePr>
        <p:xfrm>
          <a:off x="219084" y="1097280"/>
          <a:ext cx="6054846" cy="4883974"/>
        </p:xfrm>
        <a:graphic>
          <a:graphicData uri="http://schemas.openxmlformats.org/drawingml/2006/table">
            <a:tbl>
              <a:tblPr>
                <a:effectLst>
                  <a:innerShdw blurRad="114300">
                    <a:prstClr val="black"/>
                  </a:innerShdw>
                </a:effectLst>
                <a:tableStyleId>{2D5ABB26-0587-4C30-8999-92F81FD0307C}</a:tableStyleId>
              </a:tblPr>
              <a:tblGrid>
                <a:gridCol w="716840">
                  <a:extLst>
                    <a:ext uri="{9D8B030D-6E8A-4147-A177-3AD203B41FA5}">
                      <a16:colId xmlns:a16="http://schemas.microsoft.com/office/drawing/2014/main" val="2851925651"/>
                    </a:ext>
                  </a:extLst>
                </a:gridCol>
                <a:gridCol w="2549563">
                  <a:extLst>
                    <a:ext uri="{9D8B030D-6E8A-4147-A177-3AD203B41FA5}">
                      <a16:colId xmlns:a16="http://schemas.microsoft.com/office/drawing/2014/main" val="2866034066"/>
                    </a:ext>
                  </a:extLst>
                </a:gridCol>
                <a:gridCol w="2788443">
                  <a:extLst>
                    <a:ext uri="{9D8B030D-6E8A-4147-A177-3AD203B41FA5}">
                      <a16:colId xmlns:a16="http://schemas.microsoft.com/office/drawing/2014/main" val="906677997"/>
                    </a:ext>
                  </a:extLst>
                </a:gridCol>
              </a:tblGrid>
              <a:tr h="6732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600" b="1"/>
                        <a:t>Term</a:t>
                      </a:r>
                    </a:p>
                  </a:txBody>
                  <a:tcPr marL="50425" marR="50425" marT="25212" marB="25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600" b="1" dirty="0"/>
                        <a:t>Meaning</a:t>
                      </a:r>
                    </a:p>
                  </a:txBody>
                  <a:tcPr marL="50425" marR="50425" marT="25212" marB="25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600" b="1" dirty="0"/>
                        <a:t>Real-World Interpretation</a:t>
                      </a:r>
                    </a:p>
                  </a:txBody>
                  <a:tcPr marL="50425" marR="50425" marT="25212" marB="25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765273"/>
                  </a:ext>
                </a:extLst>
              </a:tr>
              <a:tr h="117914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600" b="1" dirty="0"/>
                        <a:t>TP</a:t>
                      </a:r>
                      <a:endParaRPr lang="en-GB" sz="1600" dirty="0"/>
                    </a:p>
                  </a:txBody>
                  <a:tcPr marL="50425" marR="50425" marT="25212" marB="25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dirty="0"/>
                        <a:t>Failure correctly predicted</a:t>
                      </a:r>
                    </a:p>
                  </a:txBody>
                  <a:tcPr marL="50425" marR="50425" marT="25212" marB="25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You scheduled maintenance → avoided breakdown ✅</a:t>
                      </a:r>
                    </a:p>
                  </a:txBody>
                  <a:tcPr marL="50425" marR="50425" marT="25212" marB="25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955840"/>
                  </a:ext>
                </a:extLst>
              </a:tr>
              <a:tr h="117914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600" b="1" dirty="0"/>
                        <a:t>FP</a:t>
                      </a:r>
                      <a:endParaRPr lang="en-GB" sz="1600" dirty="0"/>
                    </a:p>
                  </a:txBody>
                  <a:tcPr marL="50425" marR="50425" marT="25212" marB="25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Predicted failure, but truck was actually fine</a:t>
                      </a:r>
                    </a:p>
                  </a:txBody>
                  <a:tcPr marL="50425" marR="50425" marT="25212" marB="25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You serviced unnecessarily → wasted maintenance cost ⚙️</a:t>
                      </a:r>
                    </a:p>
                  </a:txBody>
                  <a:tcPr marL="50425" marR="50425" marT="25212" marB="25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063957"/>
                  </a:ext>
                </a:extLst>
              </a:tr>
              <a:tr h="117914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600" b="1" dirty="0"/>
                        <a:t>FN</a:t>
                      </a:r>
                      <a:endParaRPr lang="en-GB" sz="1600" dirty="0"/>
                    </a:p>
                  </a:txBody>
                  <a:tcPr marL="50425" marR="50425" marT="25212" marB="25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Predicted fine, but failure actually happened</a:t>
                      </a:r>
                    </a:p>
                  </a:txBody>
                  <a:tcPr marL="50425" marR="50425" marT="25212" marB="25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Truck broke down unexpectedly → costly downtime 🚨</a:t>
                      </a:r>
                    </a:p>
                  </a:txBody>
                  <a:tcPr marL="50425" marR="50425" marT="25212" marB="25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015138"/>
                  </a:ext>
                </a:extLst>
              </a:tr>
              <a:tr h="6732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600" b="1" dirty="0"/>
                        <a:t>TN</a:t>
                      </a:r>
                      <a:endParaRPr lang="en-GB" sz="1600" dirty="0"/>
                    </a:p>
                  </a:txBody>
                  <a:tcPr marL="50425" marR="50425" marT="25212" marB="25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Correctly predicted fine</a:t>
                      </a:r>
                    </a:p>
                  </a:txBody>
                  <a:tcPr marL="50425" marR="50425" marT="25212" marB="25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dirty="0"/>
                        <a:t>Truck runs smoothly ✅</a:t>
                      </a:r>
                    </a:p>
                  </a:txBody>
                  <a:tcPr marL="50425" marR="50425" marT="25212" marB="252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01261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48DAA-E698-5CB2-8638-714B4888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8905" y="296019"/>
            <a:ext cx="780010" cy="365125"/>
          </a:xfrm>
        </p:spPr>
        <p:txBody>
          <a:bodyPr/>
          <a:lstStyle/>
          <a:p>
            <a:pPr rtl="0"/>
            <a:fld id="{3A98EE3D-8CD1-4C3F-BD1C-C98C9596463C}" type="slidenum">
              <a:rPr lang="en-GB" sz="1400" noProof="0" smtClean="0">
                <a:solidFill>
                  <a:schemeClr val="tx2"/>
                </a:solidFill>
              </a:rPr>
              <a:pPr rtl="0"/>
              <a:t>9</a:t>
            </a:fld>
            <a:endParaRPr lang="en-GB" noProof="0" dirty="0">
              <a:solidFill>
                <a:schemeClr val="tx2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8FE6E5-0326-5EEC-8419-F4D0E14B5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665" y="296019"/>
            <a:ext cx="4881245" cy="41119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C75ED5C2-5494-6DEE-7CA0-E5A416518CE6}"/>
              </a:ext>
            </a:extLst>
          </p:cNvPr>
          <p:cNvSpPr txBox="1">
            <a:spLocks/>
          </p:cNvSpPr>
          <p:nvPr/>
        </p:nvSpPr>
        <p:spPr>
          <a:xfrm>
            <a:off x="6514881" y="4570085"/>
            <a:ext cx="5547016" cy="1876753"/>
          </a:xfrm>
          <a:prstGeom prst="rect">
            <a:avLst/>
          </a:prstGeom>
        </p:spPr>
        <p:txBody>
          <a:bodyPr vert="horz" lIns="0" tIns="45720" rIns="0" bIns="45720" rtlCol="0" anchor="t">
            <a:normAutofit lnSpcReduction="10000"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700" b="1" dirty="0"/>
              <a:t>TP: 324 	| 	FP: 155 </a:t>
            </a:r>
          </a:p>
          <a:p>
            <a:r>
              <a:rPr lang="en-GB" sz="1700" b="1" dirty="0"/>
              <a:t>FN: 51	 	| 	TN: 15470</a:t>
            </a:r>
            <a:endParaRPr lang="en-US" sz="1700" b="1" dirty="0"/>
          </a:p>
          <a:p>
            <a:r>
              <a:rPr lang="en-US" sz="1700" dirty="0"/>
              <a:t>FN (Missed Failure) – High Risk – Low FN, High Recall</a:t>
            </a:r>
          </a:p>
          <a:p>
            <a:r>
              <a:rPr lang="en-US" sz="1700" dirty="0"/>
              <a:t>FP (False Alarm) – Moderate Cost – Acceptable to some Extent</a:t>
            </a:r>
          </a:p>
        </p:txBody>
      </p:sp>
    </p:spTree>
    <p:extLst>
      <p:ext uri="{BB962C8B-B14F-4D97-AF65-F5344CB8AC3E}">
        <p14:creationId xmlns:p14="http://schemas.microsoft.com/office/powerpoint/2010/main" val="41704560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646_TF33476885.potx" id="{25B040FA-E600-4EB5-AA34-338152A62F48}" vid="{4FA4FB5C-3D19-4709-A178-FA8EEAD325CE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E879E6-8FFE-4154-8F2A-F7518B89B376}">
  <ds:schemaRefs>
    <ds:schemaRef ds:uri="http://purl.org/dc/terms/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company all hands presentation</Template>
  <TotalTime>0</TotalTime>
  <Words>918</Words>
  <Application>Microsoft Office PowerPoint</Application>
  <PresentationFormat>Widescreen</PresentationFormat>
  <Paragraphs>175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Wingdings</vt:lpstr>
      <vt:lpstr>RetrospectVTI</vt:lpstr>
      <vt:lpstr>Custom Design</vt:lpstr>
      <vt:lpstr>Predictive Fleet Maintenance Using Machine Learning</vt:lpstr>
      <vt:lpstr>About Scania &amp; Vision</vt:lpstr>
      <vt:lpstr>Business Problem When Downtime Costs Millions</vt:lpstr>
      <vt:lpstr>Business Impact</vt:lpstr>
      <vt:lpstr>Dataset Information</vt:lpstr>
      <vt:lpstr>PowerPoint Presentation</vt:lpstr>
      <vt:lpstr>Machine Learning Approaches</vt:lpstr>
      <vt:lpstr>PowerPoint Presentation</vt:lpstr>
      <vt:lpstr>Visual Confusion Matrix</vt:lpstr>
      <vt:lpstr>Model Performance Result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2023 - Kirtan Soni</dc:creator>
  <cp:lastModifiedBy>2023 - Kirtan Soni</cp:lastModifiedBy>
  <cp:revision>62</cp:revision>
  <dcterms:created xsi:type="dcterms:W3CDTF">2025-10-04T11:27:18Z</dcterms:created>
  <dcterms:modified xsi:type="dcterms:W3CDTF">2025-10-06T12:23:12Z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