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5" r:id="rId3"/>
    <p:sldId id="301" r:id="rId4"/>
    <p:sldId id="276" r:id="rId5"/>
    <p:sldId id="303" r:id="rId6"/>
    <p:sldId id="302" r:id="rId7"/>
    <p:sldId id="282"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6" userDrawn="1">
          <p15:clr>
            <a:srgbClr val="A4A3A4"/>
          </p15:clr>
        </p15:guide>
        <p15:guide id="2" pos="3840" userDrawn="1">
          <p15:clr>
            <a:srgbClr val="A4A3A4"/>
          </p15:clr>
        </p15:guide>
        <p15:guide id="3" pos="168" userDrawn="1">
          <p15:clr>
            <a:srgbClr val="A4A3A4"/>
          </p15:clr>
        </p15:guide>
        <p15:guide id="4" pos="7512" userDrawn="1">
          <p15:clr>
            <a:srgbClr val="A4A3A4"/>
          </p15:clr>
        </p15:guide>
        <p15:guide id="5" orient="horz" pos="4008" userDrawn="1">
          <p15:clr>
            <a:srgbClr val="A4A3A4"/>
          </p15:clr>
        </p15:guide>
        <p15:guide id="6" orient="horz" pos="23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6B"/>
    <a:srgbClr val="D9D9D9"/>
    <a:srgbClr val="FFFFFF"/>
    <a:srgbClr val="280E32"/>
    <a:srgbClr val="556270"/>
    <a:srgbClr val="2E1437"/>
    <a:srgbClr val="948E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showGuides="1">
      <p:cViewPr>
        <p:scale>
          <a:sx n="78" d="100"/>
          <a:sy n="78" d="100"/>
        </p:scale>
        <p:origin x="874" y="43"/>
      </p:cViewPr>
      <p:guideLst>
        <p:guide orient="horz" pos="696"/>
        <p:guide pos="3840"/>
        <p:guide pos="168"/>
        <p:guide pos="7512"/>
        <p:guide orient="horz" pos="4008"/>
        <p:guide orient="horz" pos="23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564AC-8C04-43F5-B0D5-0B17C27E0E5B}"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A6E9B-EAC0-42DB-A7DB-C098814DC4E4}" type="slidenum">
              <a:rPr lang="en-US" smtClean="0"/>
              <a:t>‹#›</a:t>
            </a:fld>
            <a:endParaRPr lang="en-US"/>
          </a:p>
        </p:txBody>
      </p:sp>
    </p:spTree>
    <p:extLst>
      <p:ext uri="{BB962C8B-B14F-4D97-AF65-F5344CB8AC3E}">
        <p14:creationId xmlns:p14="http://schemas.microsoft.com/office/powerpoint/2010/main" val="179102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9EDB-71EC-4364-B899-B56C16D151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53911-3BCE-4DDC-8424-6B06FF964A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110B89-5F19-4463-ACBF-5A59B129E7AE}"/>
              </a:ext>
            </a:extLst>
          </p:cNvPr>
          <p:cNvSpPr>
            <a:spLocks noGrp="1"/>
          </p:cNvSpPr>
          <p:nvPr>
            <p:ph type="dt" sz="half" idx="10"/>
          </p:nvPr>
        </p:nvSpPr>
        <p:spPr/>
        <p:txBody>
          <a:bodyPr/>
          <a:lstStyle/>
          <a:p>
            <a:fld id="{69DFA0F7-84FD-46DF-989E-91FBE20BD392}" type="datetimeFigureOut">
              <a:rPr lang="en-US" smtClean="0"/>
              <a:t>10/26/2021</a:t>
            </a:fld>
            <a:endParaRPr lang="en-US"/>
          </a:p>
        </p:txBody>
      </p:sp>
      <p:sp>
        <p:nvSpPr>
          <p:cNvPr id="5" name="Footer Placeholder 4">
            <a:extLst>
              <a:ext uri="{FF2B5EF4-FFF2-40B4-BE49-F238E27FC236}">
                <a16:creationId xmlns:a16="http://schemas.microsoft.com/office/drawing/2014/main" id="{4A9764F9-0E20-4ABD-AE78-1A6376993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828EF-4606-45C4-A466-54E5C32F49AA}"/>
              </a:ext>
            </a:extLst>
          </p:cNvPr>
          <p:cNvSpPr>
            <a:spLocks noGrp="1"/>
          </p:cNvSpPr>
          <p:nvPr>
            <p:ph type="sldNum" sz="quarter" idx="12"/>
          </p:nvPr>
        </p:nvSpPr>
        <p:spPr/>
        <p:txBody>
          <a:bodyPr/>
          <a:lstStyle/>
          <a:p>
            <a:fld id="{B1C45652-25C1-4BF0-A3A9-200AF1F974E6}" type="slidenum">
              <a:rPr lang="en-US" smtClean="0"/>
              <a:t>‹#›</a:t>
            </a:fld>
            <a:endParaRPr lang="en-US"/>
          </a:p>
        </p:txBody>
      </p:sp>
    </p:spTree>
    <p:extLst>
      <p:ext uri="{BB962C8B-B14F-4D97-AF65-F5344CB8AC3E}">
        <p14:creationId xmlns:p14="http://schemas.microsoft.com/office/powerpoint/2010/main" val="122892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B1AE-8E01-4CF6-BF33-266D05137B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4171E9-279A-44CA-83F8-239793B865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60DF3-65F4-4325-B68F-3319C559B084}"/>
              </a:ext>
            </a:extLst>
          </p:cNvPr>
          <p:cNvSpPr>
            <a:spLocks noGrp="1"/>
          </p:cNvSpPr>
          <p:nvPr>
            <p:ph type="dt" sz="half" idx="10"/>
          </p:nvPr>
        </p:nvSpPr>
        <p:spPr/>
        <p:txBody>
          <a:bodyPr/>
          <a:lstStyle/>
          <a:p>
            <a:fld id="{69DFA0F7-84FD-46DF-989E-91FBE20BD392}" type="datetimeFigureOut">
              <a:rPr lang="en-US" smtClean="0"/>
              <a:t>10/26/2021</a:t>
            </a:fld>
            <a:endParaRPr lang="en-US"/>
          </a:p>
        </p:txBody>
      </p:sp>
      <p:sp>
        <p:nvSpPr>
          <p:cNvPr id="5" name="Footer Placeholder 4">
            <a:extLst>
              <a:ext uri="{FF2B5EF4-FFF2-40B4-BE49-F238E27FC236}">
                <a16:creationId xmlns:a16="http://schemas.microsoft.com/office/drawing/2014/main" id="{8F6CE690-5550-4C69-AE2E-518FD643B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6ADD0-6FD9-4AEF-BF93-762239A390F6}"/>
              </a:ext>
            </a:extLst>
          </p:cNvPr>
          <p:cNvSpPr>
            <a:spLocks noGrp="1"/>
          </p:cNvSpPr>
          <p:nvPr>
            <p:ph type="sldNum" sz="quarter" idx="12"/>
          </p:nvPr>
        </p:nvSpPr>
        <p:spPr/>
        <p:txBody>
          <a:bodyPr/>
          <a:lstStyle/>
          <a:p>
            <a:fld id="{B1C45652-25C1-4BF0-A3A9-200AF1F974E6}" type="slidenum">
              <a:rPr lang="en-US" smtClean="0"/>
              <a:t>‹#›</a:t>
            </a:fld>
            <a:endParaRPr lang="en-US"/>
          </a:p>
        </p:txBody>
      </p:sp>
    </p:spTree>
    <p:extLst>
      <p:ext uri="{BB962C8B-B14F-4D97-AF65-F5344CB8AC3E}">
        <p14:creationId xmlns:p14="http://schemas.microsoft.com/office/powerpoint/2010/main" val="412863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633B5-0965-4B9F-8B2A-BA9E10C7C9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E309F1-6B7E-4632-81CA-D7EC3F38A2C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D8124-CADE-4E3B-A6E7-B25E5073FED8}"/>
              </a:ext>
            </a:extLst>
          </p:cNvPr>
          <p:cNvSpPr>
            <a:spLocks noGrp="1"/>
          </p:cNvSpPr>
          <p:nvPr>
            <p:ph type="dt" sz="half" idx="10"/>
          </p:nvPr>
        </p:nvSpPr>
        <p:spPr/>
        <p:txBody>
          <a:bodyPr/>
          <a:lstStyle/>
          <a:p>
            <a:fld id="{69DFA0F7-84FD-46DF-989E-91FBE20BD392}" type="datetimeFigureOut">
              <a:rPr lang="en-US" smtClean="0"/>
              <a:t>10/26/2021</a:t>
            </a:fld>
            <a:endParaRPr lang="en-US"/>
          </a:p>
        </p:txBody>
      </p:sp>
      <p:sp>
        <p:nvSpPr>
          <p:cNvPr id="5" name="Footer Placeholder 4">
            <a:extLst>
              <a:ext uri="{FF2B5EF4-FFF2-40B4-BE49-F238E27FC236}">
                <a16:creationId xmlns:a16="http://schemas.microsoft.com/office/drawing/2014/main" id="{2C330A94-883D-4809-B5CD-60FB32805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3942E-4193-4484-B176-3A30F7ED1075}"/>
              </a:ext>
            </a:extLst>
          </p:cNvPr>
          <p:cNvSpPr>
            <a:spLocks noGrp="1"/>
          </p:cNvSpPr>
          <p:nvPr>
            <p:ph type="sldNum" sz="quarter" idx="12"/>
          </p:nvPr>
        </p:nvSpPr>
        <p:spPr/>
        <p:txBody>
          <a:bodyPr/>
          <a:lstStyle/>
          <a:p>
            <a:fld id="{B1C45652-25C1-4BF0-A3A9-200AF1F974E6}" type="slidenum">
              <a:rPr lang="en-US" smtClean="0"/>
              <a:t>‹#›</a:t>
            </a:fld>
            <a:endParaRPr lang="en-US"/>
          </a:p>
        </p:txBody>
      </p:sp>
    </p:spTree>
    <p:extLst>
      <p:ext uri="{BB962C8B-B14F-4D97-AF65-F5344CB8AC3E}">
        <p14:creationId xmlns:p14="http://schemas.microsoft.com/office/powerpoint/2010/main" val="53959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000C-FC65-46E4-B365-8E7245F1D2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9028A-40EC-4A2A-9587-F9196CEDF0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78938-3B43-4BD8-9B86-588F5985CE83}"/>
              </a:ext>
            </a:extLst>
          </p:cNvPr>
          <p:cNvSpPr>
            <a:spLocks noGrp="1"/>
          </p:cNvSpPr>
          <p:nvPr>
            <p:ph type="dt" sz="half" idx="10"/>
          </p:nvPr>
        </p:nvSpPr>
        <p:spPr/>
        <p:txBody>
          <a:bodyPr/>
          <a:lstStyle/>
          <a:p>
            <a:fld id="{69DFA0F7-84FD-46DF-989E-91FBE20BD392}" type="datetimeFigureOut">
              <a:rPr lang="en-US" smtClean="0"/>
              <a:t>10/26/2021</a:t>
            </a:fld>
            <a:endParaRPr lang="en-US"/>
          </a:p>
        </p:txBody>
      </p:sp>
      <p:sp>
        <p:nvSpPr>
          <p:cNvPr id="5" name="Footer Placeholder 4">
            <a:extLst>
              <a:ext uri="{FF2B5EF4-FFF2-40B4-BE49-F238E27FC236}">
                <a16:creationId xmlns:a16="http://schemas.microsoft.com/office/drawing/2014/main" id="{227B7BF8-9AA5-48A4-A9D7-4366B05E0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D3802-5EB8-4E8B-8AD0-2FD075A78947}"/>
              </a:ext>
            </a:extLst>
          </p:cNvPr>
          <p:cNvSpPr>
            <a:spLocks noGrp="1"/>
          </p:cNvSpPr>
          <p:nvPr>
            <p:ph type="sldNum" sz="quarter" idx="12"/>
          </p:nvPr>
        </p:nvSpPr>
        <p:spPr/>
        <p:txBody>
          <a:bodyPr/>
          <a:lstStyle/>
          <a:p>
            <a:fld id="{B1C45652-25C1-4BF0-A3A9-200AF1F974E6}" type="slidenum">
              <a:rPr lang="en-US" smtClean="0"/>
              <a:t>‹#›</a:t>
            </a:fld>
            <a:endParaRPr lang="en-US"/>
          </a:p>
        </p:txBody>
      </p:sp>
    </p:spTree>
    <p:extLst>
      <p:ext uri="{BB962C8B-B14F-4D97-AF65-F5344CB8AC3E}">
        <p14:creationId xmlns:p14="http://schemas.microsoft.com/office/powerpoint/2010/main" val="51167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C5CC-F85E-4997-AF07-BD70FABC5E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E501C4-31F4-4A4C-ABA2-4BD5A399EA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CB9732-B20A-4118-A45C-52C4DE0D49DA}"/>
              </a:ext>
            </a:extLst>
          </p:cNvPr>
          <p:cNvSpPr>
            <a:spLocks noGrp="1"/>
          </p:cNvSpPr>
          <p:nvPr>
            <p:ph type="dt" sz="half" idx="10"/>
          </p:nvPr>
        </p:nvSpPr>
        <p:spPr/>
        <p:txBody>
          <a:bodyPr/>
          <a:lstStyle/>
          <a:p>
            <a:fld id="{69DFA0F7-84FD-46DF-989E-91FBE20BD392}" type="datetimeFigureOut">
              <a:rPr lang="en-US" smtClean="0"/>
              <a:t>10/26/2021</a:t>
            </a:fld>
            <a:endParaRPr lang="en-US"/>
          </a:p>
        </p:txBody>
      </p:sp>
      <p:sp>
        <p:nvSpPr>
          <p:cNvPr id="5" name="Footer Placeholder 4">
            <a:extLst>
              <a:ext uri="{FF2B5EF4-FFF2-40B4-BE49-F238E27FC236}">
                <a16:creationId xmlns:a16="http://schemas.microsoft.com/office/drawing/2014/main" id="{DD6E6101-1A57-46A5-8C07-7369B50A2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3DDFB-8758-4DD7-A559-F726FA02562E}"/>
              </a:ext>
            </a:extLst>
          </p:cNvPr>
          <p:cNvSpPr>
            <a:spLocks noGrp="1"/>
          </p:cNvSpPr>
          <p:nvPr>
            <p:ph type="sldNum" sz="quarter" idx="12"/>
          </p:nvPr>
        </p:nvSpPr>
        <p:spPr/>
        <p:txBody>
          <a:bodyPr/>
          <a:lstStyle/>
          <a:p>
            <a:fld id="{B1C45652-25C1-4BF0-A3A9-200AF1F974E6}" type="slidenum">
              <a:rPr lang="en-US" smtClean="0"/>
              <a:t>‹#›</a:t>
            </a:fld>
            <a:endParaRPr lang="en-US"/>
          </a:p>
        </p:txBody>
      </p:sp>
    </p:spTree>
    <p:extLst>
      <p:ext uri="{BB962C8B-B14F-4D97-AF65-F5344CB8AC3E}">
        <p14:creationId xmlns:p14="http://schemas.microsoft.com/office/powerpoint/2010/main" val="1897092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pattFill prst="divot">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CB4FC09-E94D-4DC0-994C-37AD57917874}"/>
              </a:ext>
            </a:extLst>
          </p:cNvPr>
          <p:cNvSpPr>
            <a:spLocks noGrp="1"/>
          </p:cNvSpPr>
          <p:nvPr>
            <p:ph type="dt" sz="half" idx="10"/>
          </p:nvPr>
        </p:nvSpPr>
        <p:spPr/>
        <p:txBody>
          <a:bodyPr/>
          <a:lstStyle/>
          <a:p>
            <a:fld id="{69DFA0F7-84FD-46DF-989E-91FBE20BD392}" type="datetimeFigureOut">
              <a:rPr lang="en-US" smtClean="0"/>
              <a:t>10/26/2021</a:t>
            </a:fld>
            <a:endParaRPr lang="en-US"/>
          </a:p>
        </p:txBody>
      </p:sp>
      <p:sp>
        <p:nvSpPr>
          <p:cNvPr id="6" name="Footer Placeholder 5">
            <a:extLst>
              <a:ext uri="{FF2B5EF4-FFF2-40B4-BE49-F238E27FC236}">
                <a16:creationId xmlns:a16="http://schemas.microsoft.com/office/drawing/2014/main" id="{49C78D5F-2263-4CC4-9EFB-D379A3374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16E6F9-B663-447A-A5C1-84F6C4E4E595}"/>
              </a:ext>
            </a:extLst>
          </p:cNvPr>
          <p:cNvSpPr>
            <a:spLocks noGrp="1"/>
          </p:cNvSpPr>
          <p:nvPr>
            <p:ph type="sldNum" sz="quarter" idx="12"/>
          </p:nvPr>
        </p:nvSpPr>
        <p:spPr/>
        <p:txBody>
          <a:bodyPr/>
          <a:lstStyle/>
          <a:p>
            <a:fld id="{B1C45652-25C1-4BF0-A3A9-200AF1F974E6}" type="slidenum">
              <a:rPr lang="en-US" smtClean="0"/>
              <a:t>‹#›</a:t>
            </a:fld>
            <a:endParaRPr lang="en-US"/>
          </a:p>
        </p:txBody>
      </p:sp>
      <p:sp>
        <p:nvSpPr>
          <p:cNvPr id="8" name="Frame 7">
            <a:extLst>
              <a:ext uri="{FF2B5EF4-FFF2-40B4-BE49-F238E27FC236}">
                <a16:creationId xmlns:a16="http://schemas.microsoft.com/office/drawing/2014/main" id="{2CFE7B1B-BD4C-4BB4-87EE-2541304459AB}"/>
              </a:ext>
            </a:extLst>
          </p:cNvPr>
          <p:cNvSpPr/>
          <p:nvPr userDrawn="1"/>
        </p:nvSpPr>
        <p:spPr>
          <a:xfrm rot="1800000">
            <a:off x="8308922" y="4678937"/>
            <a:ext cx="3426042" cy="3426042"/>
          </a:xfrm>
          <a:prstGeom prst="frame">
            <a:avLst>
              <a:gd name="adj1" fmla="val 7637"/>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6534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pattFill prst="divot">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AAC8CEE-581D-45BE-ADF6-D8CFE140C6A0}"/>
              </a:ext>
            </a:extLst>
          </p:cNvPr>
          <p:cNvSpPr>
            <a:spLocks noGrp="1"/>
          </p:cNvSpPr>
          <p:nvPr>
            <p:ph type="dt" sz="half" idx="10"/>
          </p:nvPr>
        </p:nvSpPr>
        <p:spPr/>
        <p:txBody>
          <a:bodyPr/>
          <a:lstStyle/>
          <a:p>
            <a:fld id="{69DFA0F7-84FD-46DF-989E-91FBE20BD392}" type="datetimeFigureOut">
              <a:rPr lang="en-US" smtClean="0"/>
              <a:t>10/26/2021</a:t>
            </a:fld>
            <a:endParaRPr lang="en-US"/>
          </a:p>
        </p:txBody>
      </p:sp>
      <p:sp>
        <p:nvSpPr>
          <p:cNvPr id="8" name="Footer Placeholder 7">
            <a:extLst>
              <a:ext uri="{FF2B5EF4-FFF2-40B4-BE49-F238E27FC236}">
                <a16:creationId xmlns:a16="http://schemas.microsoft.com/office/drawing/2014/main" id="{0D7AE28F-6A23-42BA-8C40-F0F2D59052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ABA364-086D-404F-A888-000736C48C35}"/>
              </a:ext>
            </a:extLst>
          </p:cNvPr>
          <p:cNvSpPr>
            <a:spLocks noGrp="1"/>
          </p:cNvSpPr>
          <p:nvPr>
            <p:ph type="sldNum" sz="quarter" idx="12"/>
          </p:nvPr>
        </p:nvSpPr>
        <p:spPr/>
        <p:txBody>
          <a:bodyPr/>
          <a:lstStyle/>
          <a:p>
            <a:fld id="{B1C45652-25C1-4BF0-A3A9-200AF1F974E6}" type="slidenum">
              <a:rPr lang="en-US" smtClean="0"/>
              <a:t>‹#›</a:t>
            </a:fld>
            <a:endParaRPr lang="en-US"/>
          </a:p>
        </p:txBody>
      </p:sp>
      <p:sp>
        <p:nvSpPr>
          <p:cNvPr id="10" name="Frame 9">
            <a:extLst>
              <a:ext uri="{FF2B5EF4-FFF2-40B4-BE49-F238E27FC236}">
                <a16:creationId xmlns:a16="http://schemas.microsoft.com/office/drawing/2014/main" id="{1DD6419E-422B-42A1-8723-DD27E834A236}"/>
              </a:ext>
            </a:extLst>
          </p:cNvPr>
          <p:cNvSpPr/>
          <p:nvPr userDrawn="1"/>
        </p:nvSpPr>
        <p:spPr>
          <a:xfrm rot="1800000">
            <a:off x="-1102789" y="-1501715"/>
            <a:ext cx="3232961" cy="3232961"/>
          </a:xfrm>
          <a:prstGeom prst="frame">
            <a:avLst>
              <a:gd name="adj1" fmla="val 763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4568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pattFill prst="divot">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A4343A1-0FDF-4F14-A155-E0823B90BEEF}"/>
              </a:ext>
            </a:extLst>
          </p:cNvPr>
          <p:cNvSpPr>
            <a:spLocks noGrp="1"/>
          </p:cNvSpPr>
          <p:nvPr>
            <p:ph type="dt" sz="half" idx="10"/>
          </p:nvPr>
        </p:nvSpPr>
        <p:spPr/>
        <p:txBody>
          <a:bodyPr/>
          <a:lstStyle/>
          <a:p>
            <a:fld id="{69DFA0F7-84FD-46DF-989E-91FBE20BD392}" type="datetimeFigureOut">
              <a:rPr lang="en-US" smtClean="0"/>
              <a:t>10/26/2021</a:t>
            </a:fld>
            <a:endParaRPr lang="en-US"/>
          </a:p>
        </p:txBody>
      </p:sp>
      <p:sp>
        <p:nvSpPr>
          <p:cNvPr id="4" name="Footer Placeholder 3">
            <a:extLst>
              <a:ext uri="{FF2B5EF4-FFF2-40B4-BE49-F238E27FC236}">
                <a16:creationId xmlns:a16="http://schemas.microsoft.com/office/drawing/2014/main" id="{FF4015D4-880B-44A2-8284-999B901DF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E02496-5939-4261-9B5C-15A7C630ED86}"/>
              </a:ext>
            </a:extLst>
          </p:cNvPr>
          <p:cNvSpPr>
            <a:spLocks noGrp="1"/>
          </p:cNvSpPr>
          <p:nvPr>
            <p:ph type="sldNum" sz="quarter" idx="12"/>
          </p:nvPr>
        </p:nvSpPr>
        <p:spPr/>
        <p:txBody>
          <a:bodyPr/>
          <a:lstStyle/>
          <a:p>
            <a:fld id="{B1C45652-25C1-4BF0-A3A9-200AF1F974E6}" type="slidenum">
              <a:rPr lang="en-US" smtClean="0"/>
              <a:t>‹#›</a:t>
            </a:fld>
            <a:endParaRPr lang="en-US"/>
          </a:p>
        </p:txBody>
      </p:sp>
      <p:sp>
        <p:nvSpPr>
          <p:cNvPr id="6" name="Frame 5">
            <a:extLst>
              <a:ext uri="{FF2B5EF4-FFF2-40B4-BE49-F238E27FC236}">
                <a16:creationId xmlns:a16="http://schemas.microsoft.com/office/drawing/2014/main" id="{13D5F096-646B-43E9-BDA8-13CF312D7DB3}"/>
              </a:ext>
            </a:extLst>
          </p:cNvPr>
          <p:cNvSpPr/>
          <p:nvPr userDrawn="1"/>
        </p:nvSpPr>
        <p:spPr>
          <a:xfrm rot="1800000">
            <a:off x="8308922" y="4678937"/>
            <a:ext cx="3426042" cy="3426042"/>
          </a:xfrm>
          <a:prstGeom prst="frame">
            <a:avLst>
              <a:gd name="adj1" fmla="val 7637"/>
            </a:avLst>
          </a:prstGeom>
          <a:gradFill>
            <a:gsLst>
              <a:gs pos="0">
                <a:srgbClr val="948E99"/>
              </a:gs>
              <a:gs pos="100000">
                <a:srgbClr val="2E1437"/>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9B1DE806-4DC5-4AE8-9931-3CEA21C7660B}"/>
              </a:ext>
            </a:extLst>
          </p:cNvPr>
          <p:cNvSpPr/>
          <p:nvPr userDrawn="1"/>
        </p:nvSpPr>
        <p:spPr>
          <a:xfrm rot="1800000">
            <a:off x="-929780" y="-2147393"/>
            <a:ext cx="4178300" cy="4178300"/>
          </a:xfrm>
          <a:prstGeom prst="frame">
            <a:avLst>
              <a:gd name="adj1" fmla="val 7637"/>
            </a:avLst>
          </a:prstGeom>
          <a:gradFill>
            <a:gsLst>
              <a:gs pos="0">
                <a:srgbClr val="FF6B6B"/>
              </a:gs>
              <a:gs pos="100000">
                <a:srgbClr val="2E1437"/>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1635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70B3EA-DFB8-4822-9B1C-9F57F2757490}"/>
              </a:ext>
            </a:extLst>
          </p:cNvPr>
          <p:cNvSpPr>
            <a:spLocks noGrp="1"/>
          </p:cNvSpPr>
          <p:nvPr>
            <p:ph type="dt" sz="half" idx="10"/>
          </p:nvPr>
        </p:nvSpPr>
        <p:spPr/>
        <p:txBody>
          <a:bodyPr/>
          <a:lstStyle/>
          <a:p>
            <a:fld id="{69DFA0F7-84FD-46DF-989E-91FBE20BD392}" type="datetimeFigureOut">
              <a:rPr lang="en-US" smtClean="0"/>
              <a:t>10/26/2021</a:t>
            </a:fld>
            <a:endParaRPr lang="en-US"/>
          </a:p>
        </p:txBody>
      </p:sp>
      <p:sp>
        <p:nvSpPr>
          <p:cNvPr id="3" name="Footer Placeholder 2">
            <a:extLst>
              <a:ext uri="{FF2B5EF4-FFF2-40B4-BE49-F238E27FC236}">
                <a16:creationId xmlns:a16="http://schemas.microsoft.com/office/drawing/2014/main" id="{14CCAE47-3453-43A5-BAD3-6922C14F95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E86C5A-9763-499E-B37E-C11488BCCED9}"/>
              </a:ext>
            </a:extLst>
          </p:cNvPr>
          <p:cNvSpPr>
            <a:spLocks noGrp="1"/>
          </p:cNvSpPr>
          <p:nvPr>
            <p:ph type="sldNum" sz="quarter" idx="12"/>
          </p:nvPr>
        </p:nvSpPr>
        <p:spPr/>
        <p:txBody>
          <a:bodyPr/>
          <a:lstStyle/>
          <a:p>
            <a:fld id="{B1C45652-25C1-4BF0-A3A9-200AF1F974E6}" type="slidenum">
              <a:rPr lang="en-US" smtClean="0"/>
              <a:t>‹#›</a:t>
            </a:fld>
            <a:endParaRPr lang="en-US"/>
          </a:p>
        </p:txBody>
      </p:sp>
    </p:spTree>
    <p:extLst>
      <p:ext uri="{BB962C8B-B14F-4D97-AF65-F5344CB8AC3E}">
        <p14:creationId xmlns:p14="http://schemas.microsoft.com/office/powerpoint/2010/main" val="329087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1DFB-1A1C-4B17-8A96-6EA4E357E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58101B-01D9-4BD0-9398-A5AE396DB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847598-8721-4632-904B-02368FF50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C3ABA8-B095-4C06-A97D-A97EFC2F9953}"/>
              </a:ext>
            </a:extLst>
          </p:cNvPr>
          <p:cNvSpPr>
            <a:spLocks noGrp="1"/>
          </p:cNvSpPr>
          <p:nvPr>
            <p:ph type="dt" sz="half" idx="10"/>
          </p:nvPr>
        </p:nvSpPr>
        <p:spPr/>
        <p:txBody>
          <a:bodyPr/>
          <a:lstStyle/>
          <a:p>
            <a:fld id="{69DFA0F7-84FD-46DF-989E-91FBE20BD392}" type="datetimeFigureOut">
              <a:rPr lang="en-US" smtClean="0"/>
              <a:t>10/26/2021</a:t>
            </a:fld>
            <a:endParaRPr lang="en-US"/>
          </a:p>
        </p:txBody>
      </p:sp>
      <p:sp>
        <p:nvSpPr>
          <p:cNvPr id="6" name="Footer Placeholder 5">
            <a:extLst>
              <a:ext uri="{FF2B5EF4-FFF2-40B4-BE49-F238E27FC236}">
                <a16:creationId xmlns:a16="http://schemas.microsoft.com/office/drawing/2014/main" id="{76303D22-AE1D-447C-A704-7BC8A6DBFD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C71C9-58FB-4338-84FA-A2ED7A214910}"/>
              </a:ext>
            </a:extLst>
          </p:cNvPr>
          <p:cNvSpPr>
            <a:spLocks noGrp="1"/>
          </p:cNvSpPr>
          <p:nvPr>
            <p:ph type="sldNum" sz="quarter" idx="12"/>
          </p:nvPr>
        </p:nvSpPr>
        <p:spPr/>
        <p:txBody>
          <a:bodyPr/>
          <a:lstStyle/>
          <a:p>
            <a:fld id="{B1C45652-25C1-4BF0-A3A9-200AF1F974E6}" type="slidenum">
              <a:rPr lang="en-US" smtClean="0"/>
              <a:t>‹#›</a:t>
            </a:fld>
            <a:endParaRPr lang="en-US"/>
          </a:p>
        </p:txBody>
      </p:sp>
    </p:spTree>
    <p:extLst>
      <p:ext uri="{BB962C8B-B14F-4D97-AF65-F5344CB8AC3E}">
        <p14:creationId xmlns:p14="http://schemas.microsoft.com/office/powerpoint/2010/main" val="153987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E198-19EF-4711-95A3-036E589B0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90B0D2-238A-4087-8297-A3BD3C6E2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0DE49F-D3C1-417C-AD18-217FF0ED2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E5ED9D-5477-47D1-BFB1-3CB3A13A24C9}"/>
              </a:ext>
            </a:extLst>
          </p:cNvPr>
          <p:cNvSpPr>
            <a:spLocks noGrp="1"/>
          </p:cNvSpPr>
          <p:nvPr>
            <p:ph type="dt" sz="half" idx="10"/>
          </p:nvPr>
        </p:nvSpPr>
        <p:spPr/>
        <p:txBody>
          <a:bodyPr/>
          <a:lstStyle/>
          <a:p>
            <a:fld id="{69DFA0F7-84FD-46DF-989E-91FBE20BD392}" type="datetimeFigureOut">
              <a:rPr lang="en-US" smtClean="0"/>
              <a:t>10/26/2021</a:t>
            </a:fld>
            <a:endParaRPr lang="en-US"/>
          </a:p>
        </p:txBody>
      </p:sp>
      <p:sp>
        <p:nvSpPr>
          <p:cNvPr id="6" name="Footer Placeholder 5">
            <a:extLst>
              <a:ext uri="{FF2B5EF4-FFF2-40B4-BE49-F238E27FC236}">
                <a16:creationId xmlns:a16="http://schemas.microsoft.com/office/drawing/2014/main" id="{83E35439-607F-4A73-8B10-0506B19C1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3414C-775E-45F2-980A-92F808AFC930}"/>
              </a:ext>
            </a:extLst>
          </p:cNvPr>
          <p:cNvSpPr>
            <a:spLocks noGrp="1"/>
          </p:cNvSpPr>
          <p:nvPr>
            <p:ph type="sldNum" sz="quarter" idx="12"/>
          </p:nvPr>
        </p:nvSpPr>
        <p:spPr/>
        <p:txBody>
          <a:bodyPr/>
          <a:lstStyle/>
          <a:p>
            <a:fld id="{B1C45652-25C1-4BF0-A3A9-200AF1F974E6}" type="slidenum">
              <a:rPr lang="en-US" smtClean="0"/>
              <a:t>‹#›</a:t>
            </a:fld>
            <a:endParaRPr lang="en-US"/>
          </a:p>
        </p:txBody>
      </p:sp>
    </p:spTree>
    <p:extLst>
      <p:ext uri="{BB962C8B-B14F-4D97-AF65-F5344CB8AC3E}">
        <p14:creationId xmlns:p14="http://schemas.microsoft.com/office/powerpoint/2010/main" val="168526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79D2B-7BC4-42F7-802C-B8C1935FC3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55949B-811B-4575-8007-ECF440512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77501-9B17-4E7B-9DE0-EEB145141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FA0F7-84FD-46DF-989E-91FBE20BD392}" type="datetimeFigureOut">
              <a:rPr lang="en-US" smtClean="0"/>
              <a:t>10/26/2021</a:t>
            </a:fld>
            <a:endParaRPr lang="en-US"/>
          </a:p>
        </p:txBody>
      </p:sp>
      <p:sp>
        <p:nvSpPr>
          <p:cNvPr id="5" name="Footer Placeholder 4">
            <a:extLst>
              <a:ext uri="{FF2B5EF4-FFF2-40B4-BE49-F238E27FC236}">
                <a16:creationId xmlns:a16="http://schemas.microsoft.com/office/drawing/2014/main" id="{1B9C4CD1-0889-4656-A939-7ED240FB12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093DA2-D9BC-4E23-9FE6-682F83C7C9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45652-25C1-4BF0-A3A9-200AF1F974E6}" type="slidenum">
              <a:rPr lang="en-US" smtClean="0"/>
              <a:t>‹#›</a:t>
            </a:fld>
            <a:endParaRPr lang="en-US"/>
          </a:p>
        </p:txBody>
      </p:sp>
    </p:spTree>
    <p:extLst>
      <p:ext uri="{BB962C8B-B14F-4D97-AF65-F5344CB8AC3E}">
        <p14:creationId xmlns:p14="http://schemas.microsoft.com/office/powerpoint/2010/main" val="3639766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ivot">
          <a:fgClr>
            <a:schemeClr val="bg1">
              <a:lumMod val="85000"/>
            </a:schemeClr>
          </a:fgClr>
          <a:bgClr>
            <a:schemeClr val="bg1"/>
          </a:bgClr>
        </a:pattFill>
        <a:effectLst/>
      </p:bgPr>
    </p:bg>
    <p:spTree>
      <p:nvGrpSpPr>
        <p:cNvPr id="1" name=""/>
        <p:cNvGrpSpPr/>
        <p:nvPr/>
      </p:nvGrpSpPr>
      <p:grpSpPr>
        <a:xfrm>
          <a:off x="0" y="0"/>
          <a:ext cx="0" cy="0"/>
          <a:chOff x="0" y="0"/>
          <a:chExt cx="0" cy="0"/>
        </a:xfrm>
      </p:grpSpPr>
      <p:cxnSp>
        <p:nvCxnSpPr>
          <p:cNvPr id="83" name="Straight Connector 82">
            <a:extLst>
              <a:ext uri="{FF2B5EF4-FFF2-40B4-BE49-F238E27FC236}">
                <a16:creationId xmlns:a16="http://schemas.microsoft.com/office/drawing/2014/main" id="{771A1A23-22BA-4037-8CF8-857D3A9F9A37}"/>
              </a:ext>
            </a:extLst>
          </p:cNvPr>
          <p:cNvCxnSpPr>
            <a:cxnSpLocks/>
          </p:cNvCxnSpPr>
          <p:nvPr/>
        </p:nvCxnSpPr>
        <p:spPr>
          <a:xfrm>
            <a:off x="9935068" y="3317316"/>
            <a:ext cx="2256932" cy="0"/>
          </a:xfrm>
          <a:prstGeom prst="line">
            <a:avLst/>
          </a:prstGeom>
          <a:ln>
            <a:solidFill>
              <a:srgbClr val="2E1437"/>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3CBD94D-E078-4A95-A65C-0DD0BF737737}"/>
              </a:ext>
            </a:extLst>
          </p:cNvPr>
          <p:cNvSpPr/>
          <p:nvPr/>
        </p:nvSpPr>
        <p:spPr>
          <a:xfrm>
            <a:off x="8850313" y="5994400"/>
            <a:ext cx="2841624" cy="406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FC10FF2-A030-4DF9-B3E9-80BF47367006}"/>
              </a:ext>
            </a:extLst>
          </p:cNvPr>
          <p:cNvSpPr txBox="1"/>
          <p:nvPr/>
        </p:nvSpPr>
        <p:spPr>
          <a:xfrm>
            <a:off x="2309091" y="2184472"/>
            <a:ext cx="7330209" cy="1661993"/>
          </a:xfrm>
          <a:prstGeom prst="rect">
            <a:avLst/>
          </a:prstGeom>
          <a:noFill/>
          <a:effectLst/>
        </p:spPr>
        <p:txBody>
          <a:bodyPr wrap="square" lIns="0" tIns="0" rIns="0" bIns="0" rtlCol="0" anchor="ctr">
            <a:spAutoFit/>
          </a:bodyPr>
          <a:lstStyle/>
          <a:p>
            <a:pPr algn="l"/>
            <a:endParaRPr lang="en-IN" sz="3600" b="0" i="0" u="none" strike="noStrike" baseline="0" dirty="0">
              <a:solidFill>
                <a:srgbClr val="FF0000"/>
              </a:solidFill>
              <a:latin typeface="Wells Fargo Sans"/>
            </a:endParaRPr>
          </a:p>
          <a:p>
            <a:r>
              <a:rPr lang="en-US" sz="3600" b="0" i="0" u="none" strike="noStrike" baseline="0" dirty="0">
                <a:solidFill>
                  <a:srgbClr val="FF0000"/>
                </a:solidFill>
                <a:latin typeface="Wells Fargo Sans"/>
              </a:rPr>
              <a:t> Wells Fargo India &amp; Philippines (WFIP) Campus Analytics Challenge - 2021 </a:t>
            </a:r>
            <a:endParaRPr lang="en-US" sz="8800" dirty="0">
              <a:solidFill>
                <a:srgbClr val="FF0000"/>
              </a:solidFill>
              <a:latin typeface="+mj-lt"/>
              <a:ea typeface="Segoe UI Black" panose="020B0A02040204020203" pitchFamily="34" charset="0"/>
              <a:cs typeface="Segoe UI" panose="020B0502040204020203" pitchFamily="34" charset="0"/>
            </a:endParaRPr>
          </a:p>
        </p:txBody>
      </p:sp>
      <p:grpSp>
        <p:nvGrpSpPr>
          <p:cNvPr id="1033" name="Group 1032">
            <a:extLst>
              <a:ext uri="{FF2B5EF4-FFF2-40B4-BE49-F238E27FC236}">
                <a16:creationId xmlns:a16="http://schemas.microsoft.com/office/drawing/2014/main" id="{1F054A9A-F76D-4823-94F6-75E3973A03A8}"/>
              </a:ext>
            </a:extLst>
          </p:cNvPr>
          <p:cNvGrpSpPr/>
          <p:nvPr/>
        </p:nvGrpSpPr>
        <p:grpSpPr>
          <a:xfrm>
            <a:off x="7888534" y="306820"/>
            <a:ext cx="3175000" cy="5622925"/>
            <a:chOff x="8375650" y="617538"/>
            <a:chExt cx="3175000" cy="5622925"/>
          </a:xfrm>
        </p:grpSpPr>
        <p:sp>
          <p:nvSpPr>
            <p:cNvPr id="28" name="Freeform 5">
              <a:extLst>
                <a:ext uri="{FF2B5EF4-FFF2-40B4-BE49-F238E27FC236}">
                  <a16:creationId xmlns:a16="http://schemas.microsoft.com/office/drawing/2014/main" id="{60B48E3A-142F-4A91-8477-E09A4EDADEB9}"/>
                </a:ext>
              </a:extLst>
            </p:cNvPr>
            <p:cNvSpPr>
              <a:spLocks/>
            </p:cNvSpPr>
            <p:nvPr/>
          </p:nvSpPr>
          <p:spPr bwMode="auto">
            <a:xfrm>
              <a:off x="10177463" y="974726"/>
              <a:ext cx="854075" cy="492125"/>
            </a:xfrm>
            <a:custGeom>
              <a:avLst/>
              <a:gdLst>
                <a:gd name="T0" fmla="*/ 119 w 133"/>
                <a:gd name="T1" fmla="*/ 0 h 77"/>
                <a:gd name="T2" fmla="*/ 132 w 133"/>
                <a:gd name="T3" fmla="*/ 45 h 77"/>
                <a:gd name="T4" fmla="*/ 133 w 133"/>
                <a:gd name="T5" fmla="*/ 51 h 77"/>
                <a:gd name="T6" fmla="*/ 121 w 133"/>
                <a:gd name="T7" fmla="*/ 64 h 77"/>
                <a:gd name="T8" fmla="*/ 102 w 133"/>
                <a:gd name="T9" fmla="*/ 61 h 77"/>
                <a:gd name="T10" fmla="*/ 87 w 133"/>
                <a:gd name="T11" fmla="*/ 72 h 77"/>
                <a:gd name="T12" fmla="*/ 0 w 133"/>
                <a:gd name="T13" fmla="*/ 61 h 77"/>
                <a:gd name="T14" fmla="*/ 28 w 133"/>
                <a:gd name="T15" fmla="*/ 8 h 77"/>
                <a:gd name="T16" fmla="*/ 96 w 133"/>
                <a:gd name="T17" fmla="*/ 11 h 77"/>
                <a:gd name="T18" fmla="*/ 108 w 133"/>
                <a:gd name="T19" fmla="*/ 10 h 77"/>
                <a:gd name="T20" fmla="*/ 116 w 133"/>
                <a:gd name="T21" fmla="*/ 1 h 77"/>
                <a:gd name="T22" fmla="*/ 119 w 133"/>
                <a:gd name="T2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7">
                  <a:moveTo>
                    <a:pt x="119" y="0"/>
                  </a:moveTo>
                  <a:cubicBezTo>
                    <a:pt x="123" y="15"/>
                    <a:pt x="128" y="30"/>
                    <a:pt x="132" y="45"/>
                  </a:cubicBezTo>
                  <a:cubicBezTo>
                    <a:pt x="133" y="47"/>
                    <a:pt x="133" y="49"/>
                    <a:pt x="133" y="51"/>
                  </a:cubicBezTo>
                  <a:cubicBezTo>
                    <a:pt x="133" y="57"/>
                    <a:pt x="127" y="62"/>
                    <a:pt x="121" y="64"/>
                  </a:cubicBezTo>
                  <a:cubicBezTo>
                    <a:pt x="115" y="65"/>
                    <a:pt x="109" y="63"/>
                    <a:pt x="102" y="61"/>
                  </a:cubicBezTo>
                  <a:cubicBezTo>
                    <a:pt x="101" y="68"/>
                    <a:pt x="93" y="71"/>
                    <a:pt x="87" y="72"/>
                  </a:cubicBezTo>
                  <a:cubicBezTo>
                    <a:pt x="58" y="77"/>
                    <a:pt x="27" y="73"/>
                    <a:pt x="0" y="61"/>
                  </a:cubicBezTo>
                  <a:cubicBezTo>
                    <a:pt x="12" y="45"/>
                    <a:pt x="21" y="27"/>
                    <a:pt x="28" y="8"/>
                  </a:cubicBezTo>
                  <a:cubicBezTo>
                    <a:pt x="51" y="9"/>
                    <a:pt x="74" y="10"/>
                    <a:pt x="96" y="11"/>
                  </a:cubicBezTo>
                  <a:cubicBezTo>
                    <a:pt x="100" y="11"/>
                    <a:pt x="104" y="11"/>
                    <a:pt x="108" y="10"/>
                  </a:cubicBezTo>
                  <a:cubicBezTo>
                    <a:pt x="112" y="8"/>
                    <a:pt x="115" y="5"/>
                    <a:pt x="116" y="1"/>
                  </a:cubicBezTo>
                  <a:cubicBezTo>
                    <a:pt x="119" y="0"/>
                    <a:pt x="119" y="0"/>
                    <a:pt x="119" y="0"/>
                  </a:cubicBezTo>
                </a:path>
              </a:pathLst>
            </a:custGeom>
            <a:solidFill>
              <a:srgbClr val="F17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B53609FF-1ED7-41E0-B709-2C1DDBD019B9}"/>
                </a:ext>
              </a:extLst>
            </p:cNvPr>
            <p:cNvSpPr>
              <a:spLocks/>
            </p:cNvSpPr>
            <p:nvPr/>
          </p:nvSpPr>
          <p:spPr bwMode="auto">
            <a:xfrm>
              <a:off x="8683625" y="1952626"/>
              <a:ext cx="557213" cy="466725"/>
            </a:xfrm>
            <a:custGeom>
              <a:avLst/>
              <a:gdLst>
                <a:gd name="T0" fmla="*/ 87 w 87"/>
                <a:gd name="T1" fmla="*/ 44 h 73"/>
                <a:gd name="T2" fmla="*/ 81 w 87"/>
                <a:gd name="T3" fmla="*/ 36 h 73"/>
                <a:gd name="T4" fmla="*/ 69 w 87"/>
                <a:gd name="T5" fmla="*/ 23 h 73"/>
                <a:gd name="T6" fmla="*/ 65 w 87"/>
                <a:gd name="T7" fmla="*/ 16 h 73"/>
                <a:gd name="T8" fmla="*/ 63 w 87"/>
                <a:gd name="T9" fmla="*/ 5 h 73"/>
                <a:gd name="T10" fmla="*/ 57 w 87"/>
                <a:gd name="T11" fmla="*/ 3 h 73"/>
                <a:gd name="T12" fmla="*/ 59 w 87"/>
                <a:gd name="T13" fmla="*/ 24 h 73"/>
                <a:gd name="T14" fmla="*/ 43 w 87"/>
                <a:gd name="T15" fmla="*/ 23 h 73"/>
                <a:gd name="T16" fmla="*/ 18 w 87"/>
                <a:gd name="T17" fmla="*/ 14 h 73"/>
                <a:gd name="T18" fmla="*/ 22 w 87"/>
                <a:gd name="T19" fmla="*/ 22 h 73"/>
                <a:gd name="T20" fmla="*/ 41 w 87"/>
                <a:gd name="T21" fmla="*/ 36 h 73"/>
                <a:gd name="T22" fmla="*/ 12 w 87"/>
                <a:gd name="T23" fmla="*/ 24 h 73"/>
                <a:gd name="T24" fmla="*/ 5 w 87"/>
                <a:gd name="T25" fmla="*/ 24 h 73"/>
                <a:gd name="T26" fmla="*/ 35 w 87"/>
                <a:gd name="T27" fmla="*/ 43 h 73"/>
                <a:gd name="T28" fmla="*/ 33 w 87"/>
                <a:gd name="T29" fmla="*/ 46 h 73"/>
                <a:gd name="T30" fmla="*/ 2 w 87"/>
                <a:gd name="T31" fmla="*/ 37 h 73"/>
                <a:gd name="T32" fmla="*/ 31 w 87"/>
                <a:gd name="T33" fmla="*/ 54 h 73"/>
                <a:gd name="T34" fmla="*/ 21 w 87"/>
                <a:gd name="T35" fmla="*/ 53 h 73"/>
                <a:gd name="T36" fmla="*/ 8 w 87"/>
                <a:gd name="T37" fmla="*/ 51 h 73"/>
                <a:gd name="T38" fmla="*/ 21 w 87"/>
                <a:gd name="T39" fmla="*/ 60 h 73"/>
                <a:gd name="T40" fmla="*/ 80 w 87"/>
                <a:gd name="T41" fmla="*/ 73 h 73"/>
                <a:gd name="T42" fmla="*/ 87 w 87"/>
                <a:gd name="T43" fmla="*/ 43 h 73"/>
                <a:gd name="T44" fmla="*/ 87 w 87"/>
                <a:gd name="T45" fmla="*/ 4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73">
                  <a:moveTo>
                    <a:pt x="87" y="44"/>
                  </a:moveTo>
                  <a:cubicBezTo>
                    <a:pt x="81" y="36"/>
                    <a:pt x="81" y="36"/>
                    <a:pt x="81" y="36"/>
                  </a:cubicBezTo>
                  <a:cubicBezTo>
                    <a:pt x="81" y="36"/>
                    <a:pt x="76" y="32"/>
                    <a:pt x="69" y="23"/>
                  </a:cubicBezTo>
                  <a:cubicBezTo>
                    <a:pt x="67" y="21"/>
                    <a:pt x="66" y="19"/>
                    <a:pt x="65" y="16"/>
                  </a:cubicBezTo>
                  <a:cubicBezTo>
                    <a:pt x="64" y="12"/>
                    <a:pt x="63" y="8"/>
                    <a:pt x="63" y="5"/>
                  </a:cubicBezTo>
                  <a:cubicBezTo>
                    <a:pt x="63" y="2"/>
                    <a:pt x="59" y="0"/>
                    <a:pt x="57" y="3"/>
                  </a:cubicBezTo>
                  <a:cubicBezTo>
                    <a:pt x="55" y="5"/>
                    <a:pt x="55" y="14"/>
                    <a:pt x="59" y="24"/>
                  </a:cubicBezTo>
                  <a:cubicBezTo>
                    <a:pt x="63" y="34"/>
                    <a:pt x="48" y="26"/>
                    <a:pt x="43" y="23"/>
                  </a:cubicBezTo>
                  <a:cubicBezTo>
                    <a:pt x="38" y="20"/>
                    <a:pt x="20" y="13"/>
                    <a:pt x="18" y="14"/>
                  </a:cubicBezTo>
                  <a:cubicBezTo>
                    <a:pt x="15" y="15"/>
                    <a:pt x="16" y="19"/>
                    <a:pt x="22" y="22"/>
                  </a:cubicBezTo>
                  <a:cubicBezTo>
                    <a:pt x="27" y="24"/>
                    <a:pt x="43" y="33"/>
                    <a:pt x="41" y="36"/>
                  </a:cubicBezTo>
                  <a:cubicBezTo>
                    <a:pt x="40" y="39"/>
                    <a:pt x="12" y="24"/>
                    <a:pt x="12" y="24"/>
                  </a:cubicBezTo>
                  <a:cubicBezTo>
                    <a:pt x="12" y="24"/>
                    <a:pt x="7" y="20"/>
                    <a:pt x="5" y="24"/>
                  </a:cubicBezTo>
                  <a:cubicBezTo>
                    <a:pt x="2" y="29"/>
                    <a:pt x="32" y="42"/>
                    <a:pt x="35" y="43"/>
                  </a:cubicBezTo>
                  <a:cubicBezTo>
                    <a:pt x="37" y="44"/>
                    <a:pt x="35" y="47"/>
                    <a:pt x="33" y="46"/>
                  </a:cubicBezTo>
                  <a:cubicBezTo>
                    <a:pt x="31" y="45"/>
                    <a:pt x="6" y="32"/>
                    <a:pt x="2" y="37"/>
                  </a:cubicBezTo>
                  <a:cubicBezTo>
                    <a:pt x="0" y="42"/>
                    <a:pt x="27" y="48"/>
                    <a:pt x="31" y="54"/>
                  </a:cubicBezTo>
                  <a:cubicBezTo>
                    <a:pt x="33" y="57"/>
                    <a:pt x="27" y="55"/>
                    <a:pt x="21" y="53"/>
                  </a:cubicBezTo>
                  <a:cubicBezTo>
                    <a:pt x="15" y="51"/>
                    <a:pt x="9" y="49"/>
                    <a:pt x="8" y="51"/>
                  </a:cubicBezTo>
                  <a:cubicBezTo>
                    <a:pt x="7" y="53"/>
                    <a:pt x="6" y="54"/>
                    <a:pt x="21" y="60"/>
                  </a:cubicBezTo>
                  <a:cubicBezTo>
                    <a:pt x="37" y="65"/>
                    <a:pt x="80" y="73"/>
                    <a:pt x="80" y="73"/>
                  </a:cubicBezTo>
                  <a:cubicBezTo>
                    <a:pt x="87" y="43"/>
                    <a:pt x="87" y="43"/>
                    <a:pt x="87" y="43"/>
                  </a:cubicBezTo>
                  <a:cubicBezTo>
                    <a:pt x="87" y="44"/>
                    <a:pt x="87" y="44"/>
                    <a:pt x="87" y="44"/>
                  </a:cubicBezTo>
                </a:path>
              </a:pathLst>
            </a:custGeom>
            <a:solidFill>
              <a:srgbClr val="F295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4228F784-5520-4968-9090-573718456F4A}"/>
                </a:ext>
              </a:extLst>
            </p:cNvPr>
            <p:cNvSpPr>
              <a:spLocks/>
            </p:cNvSpPr>
            <p:nvPr/>
          </p:nvSpPr>
          <p:spPr bwMode="auto">
            <a:xfrm>
              <a:off x="9029700" y="1779588"/>
              <a:ext cx="1379538" cy="1036638"/>
            </a:xfrm>
            <a:custGeom>
              <a:avLst/>
              <a:gdLst>
                <a:gd name="T0" fmla="*/ 157 w 215"/>
                <a:gd name="T1" fmla="*/ 0 h 162"/>
                <a:gd name="T2" fmla="*/ 124 w 215"/>
                <a:gd name="T3" fmla="*/ 73 h 162"/>
                <a:gd name="T4" fmla="*/ 15 w 215"/>
                <a:gd name="T5" fmla="*/ 55 h 162"/>
                <a:gd name="T6" fmla="*/ 0 w 215"/>
                <a:gd name="T7" fmla="*/ 95 h 162"/>
                <a:gd name="T8" fmla="*/ 181 w 215"/>
                <a:gd name="T9" fmla="*/ 98 h 162"/>
                <a:gd name="T10" fmla="*/ 213 w 215"/>
                <a:gd name="T11" fmla="*/ 19 h 162"/>
                <a:gd name="T12" fmla="*/ 157 w 215"/>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215" h="162">
                  <a:moveTo>
                    <a:pt x="157" y="0"/>
                  </a:moveTo>
                  <a:cubicBezTo>
                    <a:pt x="157" y="0"/>
                    <a:pt x="132" y="72"/>
                    <a:pt x="124" y="73"/>
                  </a:cubicBezTo>
                  <a:cubicBezTo>
                    <a:pt x="72" y="77"/>
                    <a:pt x="15" y="55"/>
                    <a:pt x="15" y="55"/>
                  </a:cubicBezTo>
                  <a:cubicBezTo>
                    <a:pt x="0" y="95"/>
                    <a:pt x="0" y="95"/>
                    <a:pt x="0" y="95"/>
                  </a:cubicBezTo>
                  <a:cubicBezTo>
                    <a:pt x="0" y="95"/>
                    <a:pt x="149" y="162"/>
                    <a:pt x="181" y="98"/>
                  </a:cubicBezTo>
                  <a:cubicBezTo>
                    <a:pt x="215" y="30"/>
                    <a:pt x="213" y="19"/>
                    <a:pt x="213" y="19"/>
                  </a:cubicBezTo>
                  <a:cubicBezTo>
                    <a:pt x="157" y="0"/>
                    <a:pt x="157" y="0"/>
                    <a:pt x="157" y="0"/>
                  </a:cubicBezTo>
                </a:path>
              </a:pathLst>
            </a:custGeom>
            <a:solidFill>
              <a:srgbClr val="F295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
              <a:extLst>
                <a:ext uri="{FF2B5EF4-FFF2-40B4-BE49-F238E27FC236}">
                  <a16:creationId xmlns:a16="http://schemas.microsoft.com/office/drawing/2014/main" id="{36D72753-6482-4774-85D1-4EDB9463AECC}"/>
                </a:ext>
              </a:extLst>
            </p:cNvPr>
            <p:cNvSpPr>
              <a:spLocks/>
            </p:cNvSpPr>
            <p:nvPr/>
          </p:nvSpPr>
          <p:spPr bwMode="auto">
            <a:xfrm>
              <a:off x="10055225" y="3448051"/>
              <a:ext cx="1482725" cy="2435225"/>
            </a:xfrm>
            <a:custGeom>
              <a:avLst/>
              <a:gdLst>
                <a:gd name="T0" fmla="*/ 0 w 231"/>
                <a:gd name="T1" fmla="*/ 145 h 381"/>
                <a:gd name="T2" fmla="*/ 201 w 231"/>
                <a:gd name="T3" fmla="*/ 381 h 381"/>
                <a:gd name="T4" fmla="*/ 231 w 231"/>
                <a:gd name="T5" fmla="*/ 344 h 381"/>
                <a:gd name="T6" fmla="*/ 85 w 231"/>
                <a:gd name="T7" fmla="*/ 163 h 381"/>
                <a:gd name="T8" fmla="*/ 125 w 231"/>
                <a:gd name="T9" fmla="*/ 20 h 381"/>
                <a:gd name="T10" fmla="*/ 77 w 231"/>
                <a:gd name="T11" fmla="*/ 0 h 381"/>
                <a:gd name="T12" fmla="*/ 0 w 231"/>
                <a:gd name="T13" fmla="*/ 145 h 381"/>
              </a:gdLst>
              <a:ahLst/>
              <a:cxnLst>
                <a:cxn ang="0">
                  <a:pos x="T0" y="T1"/>
                </a:cxn>
                <a:cxn ang="0">
                  <a:pos x="T2" y="T3"/>
                </a:cxn>
                <a:cxn ang="0">
                  <a:pos x="T4" y="T5"/>
                </a:cxn>
                <a:cxn ang="0">
                  <a:pos x="T6" y="T7"/>
                </a:cxn>
                <a:cxn ang="0">
                  <a:pos x="T8" y="T9"/>
                </a:cxn>
                <a:cxn ang="0">
                  <a:pos x="T10" y="T11"/>
                </a:cxn>
                <a:cxn ang="0">
                  <a:pos x="T12" y="T13"/>
                </a:cxn>
              </a:cxnLst>
              <a:rect l="0" t="0" r="r" b="b"/>
              <a:pathLst>
                <a:path w="231" h="381">
                  <a:moveTo>
                    <a:pt x="0" y="145"/>
                  </a:moveTo>
                  <a:cubicBezTo>
                    <a:pt x="26" y="267"/>
                    <a:pt x="201" y="381"/>
                    <a:pt x="201" y="381"/>
                  </a:cubicBezTo>
                  <a:cubicBezTo>
                    <a:pt x="231" y="344"/>
                    <a:pt x="231" y="344"/>
                    <a:pt x="231" y="344"/>
                  </a:cubicBezTo>
                  <a:cubicBezTo>
                    <a:pt x="231" y="344"/>
                    <a:pt x="91" y="219"/>
                    <a:pt x="85" y="163"/>
                  </a:cubicBezTo>
                  <a:cubicBezTo>
                    <a:pt x="79" y="108"/>
                    <a:pt x="125" y="20"/>
                    <a:pt x="125" y="20"/>
                  </a:cubicBezTo>
                  <a:cubicBezTo>
                    <a:pt x="77" y="0"/>
                    <a:pt x="77" y="0"/>
                    <a:pt x="77" y="0"/>
                  </a:cubicBezTo>
                  <a:lnTo>
                    <a:pt x="0" y="145"/>
                  </a:lnTo>
                  <a:close/>
                </a:path>
              </a:pathLst>
            </a:custGeom>
            <a:solidFill>
              <a:srgbClr val="1F36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
              <a:extLst>
                <a:ext uri="{FF2B5EF4-FFF2-40B4-BE49-F238E27FC236}">
                  <a16:creationId xmlns:a16="http://schemas.microsoft.com/office/drawing/2014/main" id="{30637A9D-2398-48C1-B65E-D4BEC60D3502}"/>
                </a:ext>
              </a:extLst>
            </p:cNvPr>
            <p:cNvSpPr>
              <a:spLocks/>
            </p:cNvSpPr>
            <p:nvPr/>
          </p:nvSpPr>
          <p:spPr bwMode="auto">
            <a:xfrm>
              <a:off x="10287000" y="719138"/>
              <a:ext cx="481013" cy="819150"/>
            </a:xfrm>
            <a:custGeom>
              <a:avLst/>
              <a:gdLst>
                <a:gd name="T0" fmla="*/ 23 w 75"/>
                <a:gd name="T1" fmla="*/ 128 h 128"/>
                <a:gd name="T2" fmla="*/ 22 w 75"/>
                <a:gd name="T3" fmla="*/ 102 h 128"/>
                <a:gd name="T4" fmla="*/ 1 w 75"/>
                <a:gd name="T5" fmla="*/ 80 h 128"/>
                <a:gd name="T6" fmla="*/ 1 w 75"/>
                <a:gd name="T7" fmla="*/ 17 h 128"/>
                <a:gd name="T8" fmla="*/ 36 w 75"/>
                <a:gd name="T9" fmla="*/ 0 h 128"/>
                <a:gd name="T10" fmla="*/ 75 w 75"/>
                <a:gd name="T11" fmla="*/ 29 h 128"/>
                <a:gd name="T12" fmla="*/ 69 w 75"/>
                <a:gd name="T13" fmla="*/ 125 h 128"/>
                <a:gd name="T14" fmla="*/ 23 w 75"/>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28">
                  <a:moveTo>
                    <a:pt x="23" y="128"/>
                  </a:moveTo>
                  <a:cubicBezTo>
                    <a:pt x="24" y="123"/>
                    <a:pt x="22" y="102"/>
                    <a:pt x="22" y="102"/>
                  </a:cubicBezTo>
                  <a:cubicBezTo>
                    <a:pt x="22" y="102"/>
                    <a:pt x="3" y="100"/>
                    <a:pt x="1" y="80"/>
                  </a:cubicBezTo>
                  <a:cubicBezTo>
                    <a:pt x="0" y="61"/>
                    <a:pt x="1" y="17"/>
                    <a:pt x="1" y="17"/>
                  </a:cubicBezTo>
                  <a:cubicBezTo>
                    <a:pt x="36" y="0"/>
                    <a:pt x="36" y="0"/>
                    <a:pt x="36" y="0"/>
                  </a:cubicBezTo>
                  <a:cubicBezTo>
                    <a:pt x="75" y="29"/>
                    <a:pt x="75" y="29"/>
                    <a:pt x="75" y="29"/>
                  </a:cubicBezTo>
                  <a:cubicBezTo>
                    <a:pt x="69" y="125"/>
                    <a:pt x="69" y="125"/>
                    <a:pt x="69" y="125"/>
                  </a:cubicBezTo>
                  <a:cubicBezTo>
                    <a:pt x="23" y="128"/>
                    <a:pt x="23" y="128"/>
                    <a:pt x="23" y="128"/>
                  </a:cubicBezTo>
                </a:path>
              </a:pathLst>
            </a:custGeom>
            <a:solidFill>
              <a:srgbClr val="F6BA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310CAF0D-D34C-4425-BB44-2CD2DBCFD198}"/>
                </a:ext>
              </a:extLst>
            </p:cNvPr>
            <p:cNvSpPr>
              <a:spLocks/>
            </p:cNvSpPr>
            <p:nvPr/>
          </p:nvSpPr>
          <p:spPr bwMode="auto">
            <a:xfrm>
              <a:off x="10229850" y="617538"/>
              <a:ext cx="717550" cy="409575"/>
            </a:xfrm>
            <a:custGeom>
              <a:avLst/>
              <a:gdLst>
                <a:gd name="T0" fmla="*/ 81 w 112"/>
                <a:gd name="T1" fmla="*/ 60 h 64"/>
                <a:gd name="T2" fmla="*/ 44 w 112"/>
                <a:gd name="T3" fmla="*/ 29 h 64"/>
                <a:gd name="T4" fmla="*/ 10 w 112"/>
                <a:gd name="T5" fmla="*/ 60 h 64"/>
                <a:gd name="T6" fmla="*/ 19 w 112"/>
                <a:gd name="T7" fmla="*/ 19 h 64"/>
                <a:gd name="T8" fmla="*/ 58 w 112"/>
                <a:gd name="T9" fmla="*/ 4 h 64"/>
                <a:gd name="T10" fmla="*/ 110 w 112"/>
                <a:gd name="T11" fmla="*/ 51 h 64"/>
                <a:gd name="T12" fmla="*/ 112 w 112"/>
                <a:gd name="T13" fmla="*/ 64 h 64"/>
                <a:gd name="T14" fmla="*/ 81 w 112"/>
                <a:gd name="T15" fmla="*/ 6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4">
                  <a:moveTo>
                    <a:pt x="81" y="60"/>
                  </a:moveTo>
                  <a:cubicBezTo>
                    <a:pt x="81" y="60"/>
                    <a:pt x="50" y="57"/>
                    <a:pt x="44" y="29"/>
                  </a:cubicBezTo>
                  <a:cubicBezTo>
                    <a:pt x="10" y="60"/>
                    <a:pt x="10" y="60"/>
                    <a:pt x="10" y="60"/>
                  </a:cubicBezTo>
                  <a:cubicBezTo>
                    <a:pt x="10" y="60"/>
                    <a:pt x="0" y="39"/>
                    <a:pt x="19" y="19"/>
                  </a:cubicBezTo>
                  <a:cubicBezTo>
                    <a:pt x="38" y="0"/>
                    <a:pt x="51" y="4"/>
                    <a:pt x="58" y="4"/>
                  </a:cubicBezTo>
                  <a:cubicBezTo>
                    <a:pt x="65" y="4"/>
                    <a:pt x="100" y="11"/>
                    <a:pt x="110" y="51"/>
                  </a:cubicBezTo>
                  <a:cubicBezTo>
                    <a:pt x="111" y="54"/>
                    <a:pt x="112" y="61"/>
                    <a:pt x="112" y="64"/>
                  </a:cubicBezTo>
                  <a:lnTo>
                    <a:pt x="81" y="60"/>
                  </a:lnTo>
                  <a:close/>
                </a:path>
              </a:pathLst>
            </a:custGeom>
            <a:solidFill>
              <a:srgbClr val="F17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a:extLst>
                <a:ext uri="{FF2B5EF4-FFF2-40B4-BE49-F238E27FC236}">
                  <a16:creationId xmlns:a16="http://schemas.microsoft.com/office/drawing/2014/main" id="{7C5BA44F-16C1-4CE8-8FDA-FF890E43500E}"/>
                </a:ext>
              </a:extLst>
            </p:cNvPr>
            <p:cNvSpPr>
              <a:spLocks/>
            </p:cNvSpPr>
            <p:nvPr/>
          </p:nvSpPr>
          <p:spPr bwMode="auto">
            <a:xfrm>
              <a:off x="10510838" y="1141413"/>
              <a:ext cx="103188" cy="50800"/>
            </a:xfrm>
            <a:custGeom>
              <a:avLst/>
              <a:gdLst>
                <a:gd name="T0" fmla="*/ 8 w 16"/>
                <a:gd name="T1" fmla="*/ 0 h 8"/>
                <a:gd name="T2" fmla="*/ 0 w 16"/>
                <a:gd name="T3" fmla="*/ 4 h 8"/>
                <a:gd name="T4" fmla="*/ 8 w 16"/>
                <a:gd name="T5" fmla="*/ 8 h 8"/>
                <a:gd name="T6" fmla="*/ 8 w 16"/>
                <a:gd name="T7" fmla="*/ 8 h 8"/>
                <a:gd name="T8" fmla="*/ 15 w 16"/>
                <a:gd name="T9" fmla="*/ 5 h 8"/>
                <a:gd name="T10" fmla="*/ 8 w 16"/>
                <a:gd name="T11" fmla="*/ 0 h 8"/>
                <a:gd name="T12" fmla="*/ 8 w 1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8" y="0"/>
                  </a:moveTo>
                  <a:cubicBezTo>
                    <a:pt x="4" y="0"/>
                    <a:pt x="0" y="2"/>
                    <a:pt x="0" y="4"/>
                  </a:cubicBezTo>
                  <a:cubicBezTo>
                    <a:pt x="0" y="6"/>
                    <a:pt x="4" y="8"/>
                    <a:pt x="8" y="8"/>
                  </a:cubicBezTo>
                  <a:cubicBezTo>
                    <a:pt x="8" y="8"/>
                    <a:pt x="8" y="8"/>
                    <a:pt x="8" y="8"/>
                  </a:cubicBezTo>
                  <a:cubicBezTo>
                    <a:pt x="12" y="8"/>
                    <a:pt x="15" y="7"/>
                    <a:pt x="15" y="5"/>
                  </a:cubicBezTo>
                  <a:cubicBezTo>
                    <a:pt x="16" y="2"/>
                    <a:pt x="12" y="0"/>
                    <a:pt x="8" y="0"/>
                  </a:cubicBezTo>
                  <a:cubicBezTo>
                    <a:pt x="8" y="0"/>
                    <a:pt x="8" y="0"/>
                    <a:pt x="8" y="0"/>
                  </a:cubicBezTo>
                </a:path>
              </a:pathLst>
            </a:custGeom>
            <a:solidFill>
              <a:srgbClr val="F5AE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3A8FB5C1-F5C3-4052-B152-E23A2DE59579}"/>
                </a:ext>
              </a:extLst>
            </p:cNvPr>
            <p:cNvSpPr>
              <a:spLocks/>
            </p:cNvSpPr>
            <p:nvPr/>
          </p:nvSpPr>
          <p:spPr bwMode="auto">
            <a:xfrm>
              <a:off x="10409238" y="1166813"/>
              <a:ext cx="95250" cy="69850"/>
            </a:xfrm>
            <a:custGeom>
              <a:avLst/>
              <a:gdLst>
                <a:gd name="T0" fmla="*/ 12 w 15"/>
                <a:gd name="T1" fmla="*/ 1 h 11"/>
                <a:gd name="T2" fmla="*/ 0 w 15"/>
                <a:gd name="T3" fmla="*/ 6 h 11"/>
                <a:gd name="T4" fmla="*/ 8 w 15"/>
                <a:gd name="T5" fmla="*/ 8 h 11"/>
                <a:gd name="T6" fmla="*/ 12 w 15"/>
                <a:gd name="T7" fmla="*/ 1 h 11"/>
              </a:gdLst>
              <a:ahLst/>
              <a:cxnLst>
                <a:cxn ang="0">
                  <a:pos x="T0" y="T1"/>
                </a:cxn>
                <a:cxn ang="0">
                  <a:pos x="T2" y="T3"/>
                </a:cxn>
                <a:cxn ang="0">
                  <a:pos x="T4" y="T5"/>
                </a:cxn>
                <a:cxn ang="0">
                  <a:pos x="T6" y="T7"/>
                </a:cxn>
              </a:cxnLst>
              <a:rect l="0" t="0" r="r" b="b"/>
              <a:pathLst>
                <a:path w="15" h="11">
                  <a:moveTo>
                    <a:pt x="12" y="1"/>
                  </a:moveTo>
                  <a:cubicBezTo>
                    <a:pt x="15" y="0"/>
                    <a:pt x="5" y="6"/>
                    <a:pt x="0" y="6"/>
                  </a:cubicBezTo>
                  <a:cubicBezTo>
                    <a:pt x="0" y="6"/>
                    <a:pt x="3" y="11"/>
                    <a:pt x="8" y="8"/>
                  </a:cubicBezTo>
                  <a:cubicBezTo>
                    <a:pt x="14" y="6"/>
                    <a:pt x="12" y="1"/>
                    <a:pt x="12" y="1"/>
                  </a:cubicBezTo>
                  <a:close/>
                </a:path>
              </a:pathLst>
            </a:custGeom>
            <a:solidFill>
              <a:srgbClr val="F3F0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043D25C3-1656-4C47-AB76-DDC1ABF87519}"/>
                </a:ext>
              </a:extLst>
            </p:cNvPr>
            <p:cNvSpPr>
              <a:spLocks/>
            </p:cNvSpPr>
            <p:nvPr/>
          </p:nvSpPr>
          <p:spPr bwMode="auto">
            <a:xfrm>
              <a:off x="10428288" y="1314451"/>
              <a:ext cx="160338" cy="88900"/>
            </a:xfrm>
            <a:custGeom>
              <a:avLst/>
              <a:gdLst>
                <a:gd name="T0" fmla="*/ 0 w 25"/>
                <a:gd name="T1" fmla="*/ 9 h 14"/>
                <a:gd name="T2" fmla="*/ 25 w 25"/>
                <a:gd name="T3" fmla="*/ 0 h 14"/>
                <a:gd name="T4" fmla="*/ 0 w 25"/>
                <a:gd name="T5" fmla="*/ 13 h 14"/>
                <a:gd name="T6" fmla="*/ 0 w 25"/>
                <a:gd name="T7" fmla="*/ 9 h 14"/>
              </a:gdLst>
              <a:ahLst/>
              <a:cxnLst>
                <a:cxn ang="0">
                  <a:pos x="T0" y="T1"/>
                </a:cxn>
                <a:cxn ang="0">
                  <a:pos x="T2" y="T3"/>
                </a:cxn>
                <a:cxn ang="0">
                  <a:pos x="T4" y="T5"/>
                </a:cxn>
                <a:cxn ang="0">
                  <a:pos x="T6" y="T7"/>
                </a:cxn>
              </a:cxnLst>
              <a:rect l="0" t="0" r="r" b="b"/>
              <a:pathLst>
                <a:path w="25" h="14">
                  <a:moveTo>
                    <a:pt x="0" y="9"/>
                  </a:moveTo>
                  <a:cubicBezTo>
                    <a:pt x="0" y="9"/>
                    <a:pt x="13" y="9"/>
                    <a:pt x="25" y="0"/>
                  </a:cubicBezTo>
                  <a:cubicBezTo>
                    <a:pt x="25" y="0"/>
                    <a:pt x="20" y="14"/>
                    <a:pt x="0" y="13"/>
                  </a:cubicBezTo>
                  <a:lnTo>
                    <a:pt x="0" y="9"/>
                  </a:lnTo>
                  <a:close/>
                </a:path>
              </a:pathLst>
            </a:custGeom>
            <a:solidFill>
              <a:srgbClr val="F295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4">
              <a:extLst>
                <a:ext uri="{FF2B5EF4-FFF2-40B4-BE49-F238E27FC236}">
                  <a16:creationId xmlns:a16="http://schemas.microsoft.com/office/drawing/2014/main" id="{5F34EBB7-B55C-4297-9EA9-B7E5CFE3A50B}"/>
                </a:ext>
              </a:extLst>
            </p:cNvPr>
            <p:cNvSpPr>
              <a:spLocks/>
            </p:cNvSpPr>
            <p:nvPr/>
          </p:nvSpPr>
          <p:spPr bwMode="auto">
            <a:xfrm>
              <a:off x="9928225" y="1498601"/>
              <a:ext cx="1192213" cy="1763713"/>
            </a:xfrm>
            <a:custGeom>
              <a:avLst/>
              <a:gdLst>
                <a:gd name="T0" fmla="*/ 38 w 186"/>
                <a:gd name="T1" fmla="*/ 221 h 276"/>
                <a:gd name="T2" fmla="*/ 41 w 186"/>
                <a:gd name="T3" fmla="*/ 237 h 276"/>
                <a:gd name="T4" fmla="*/ 176 w 186"/>
                <a:gd name="T5" fmla="*/ 276 h 276"/>
                <a:gd name="T6" fmla="*/ 161 w 186"/>
                <a:gd name="T7" fmla="*/ 181 h 276"/>
                <a:gd name="T8" fmla="*/ 157 w 186"/>
                <a:gd name="T9" fmla="*/ 124 h 276"/>
                <a:gd name="T10" fmla="*/ 173 w 186"/>
                <a:gd name="T11" fmla="*/ 60 h 276"/>
                <a:gd name="T12" fmla="*/ 152 w 186"/>
                <a:gd name="T13" fmla="*/ 0 h 276"/>
                <a:gd name="T14" fmla="*/ 66 w 186"/>
                <a:gd name="T15" fmla="*/ 6 h 276"/>
                <a:gd name="T16" fmla="*/ 0 w 186"/>
                <a:gd name="T17" fmla="*/ 66 h 276"/>
                <a:gd name="T18" fmla="*/ 31 w 186"/>
                <a:gd name="T19" fmla="*/ 114 h 276"/>
                <a:gd name="T20" fmla="*/ 32 w 186"/>
                <a:gd name="T21" fmla="*/ 132 h 276"/>
                <a:gd name="T22" fmla="*/ 38 w 186"/>
                <a:gd name="T23" fmla="*/ 221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276">
                  <a:moveTo>
                    <a:pt x="38" y="221"/>
                  </a:moveTo>
                  <a:cubicBezTo>
                    <a:pt x="38" y="228"/>
                    <a:pt x="41" y="237"/>
                    <a:pt x="41" y="237"/>
                  </a:cubicBezTo>
                  <a:cubicBezTo>
                    <a:pt x="176" y="276"/>
                    <a:pt x="176" y="276"/>
                    <a:pt x="176" y="276"/>
                  </a:cubicBezTo>
                  <a:cubicBezTo>
                    <a:pt x="176" y="276"/>
                    <a:pt x="186" y="215"/>
                    <a:pt x="161" y="181"/>
                  </a:cubicBezTo>
                  <a:cubicBezTo>
                    <a:pt x="150" y="165"/>
                    <a:pt x="152" y="143"/>
                    <a:pt x="157" y="124"/>
                  </a:cubicBezTo>
                  <a:cubicBezTo>
                    <a:pt x="173" y="60"/>
                    <a:pt x="173" y="60"/>
                    <a:pt x="173" y="60"/>
                  </a:cubicBezTo>
                  <a:cubicBezTo>
                    <a:pt x="152" y="0"/>
                    <a:pt x="152" y="0"/>
                    <a:pt x="152" y="0"/>
                  </a:cubicBezTo>
                  <a:cubicBezTo>
                    <a:pt x="66" y="6"/>
                    <a:pt x="66" y="6"/>
                    <a:pt x="66" y="6"/>
                  </a:cubicBezTo>
                  <a:cubicBezTo>
                    <a:pt x="66" y="6"/>
                    <a:pt x="17" y="1"/>
                    <a:pt x="0" y="66"/>
                  </a:cubicBezTo>
                  <a:cubicBezTo>
                    <a:pt x="31" y="114"/>
                    <a:pt x="31" y="114"/>
                    <a:pt x="31" y="114"/>
                  </a:cubicBezTo>
                  <a:cubicBezTo>
                    <a:pt x="32" y="132"/>
                    <a:pt x="32" y="132"/>
                    <a:pt x="32" y="132"/>
                  </a:cubicBezTo>
                  <a:cubicBezTo>
                    <a:pt x="38" y="221"/>
                    <a:pt x="38" y="221"/>
                    <a:pt x="38" y="221"/>
                  </a:cubicBezTo>
                </a:path>
              </a:pathLst>
            </a:custGeom>
            <a:solidFill>
              <a:srgbClr val="FCD5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93265ADD-AF75-4841-AD2E-810740221674}"/>
                </a:ext>
              </a:extLst>
            </p:cNvPr>
            <p:cNvSpPr>
              <a:spLocks/>
            </p:cNvSpPr>
            <p:nvPr/>
          </p:nvSpPr>
          <p:spPr bwMode="auto">
            <a:xfrm>
              <a:off x="9548813" y="2757488"/>
              <a:ext cx="1636713" cy="3425825"/>
            </a:xfrm>
            <a:custGeom>
              <a:avLst/>
              <a:gdLst>
                <a:gd name="T0" fmla="*/ 229 w 255"/>
                <a:gd name="T1" fmla="*/ 0 h 536"/>
                <a:gd name="T2" fmla="*/ 233 w 255"/>
                <a:gd name="T3" fmla="*/ 87 h 536"/>
                <a:gd name="T4" fmla="*/ 219 w 255"/>
                <a:gd name="T5" fmla="*/ 109 h 536"/>
                <a:gd name="T6" fmla="*/ 109 w 255"/>
                <a:gd name="T7" fmla="*/ 294 h 536"/>
                <a:gd name="T8" fmla="*/ 46 w 255"/>
                <a:gd name="T9" fmla="*/ 536 h 536"/>
                <a:gd name="T10" fmla="*/ 0 w 255"/>
                <a:gd name="T11" fmla="*/ 529 h 536"/>
                <a:gd name="T12" fmla="*/ 37 w 255"/>
                <a:gd name="T13" fmla="*/ 279 h 536"/>
                <a:gd name="T14" fmla="*/ 97 w 255"/>
                <a:gd name="T15" fmla="*/ 24 h 536"/>
                <a:gd name="T16" fmla="*/ 229 w 255"/>
                <a:gd name="T1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536">
                  <a:moveTo>
                    <a:pt x="229" y="0"/>
                  </a:moveTo>
                  <a:cubicBezTo>
                    <a:pt x="231" y="0"/>
                    <a:pt x="255" y="55"/>
                    <a:pt x="233" y="87"/>
                  </a:cubicBezTo>
                  <a:cubicBezTo>
                    <a:pt x="231" y="90"/>
                    <a:pt x="226" y="98"/>
                    <a:pt x="219" y="109"/>
                  </a:cubicBezTo>
                  <a:cubicBezTo>
                    <a:pt x="186" y="159"/>
                    <a:pt x="111" y="277"/>
                    <a:pt x="109" y="294"/>
                  </a:cubicBezTo>
                  <a:cubicBezTo>
                    <a:pt x="106" y="315"/>
                    <a:pt x="46" y="536"/>
                    <a:pt x="46" y="536"/>
                  </a:cubicBezTo>
                  <a:cubicBezTo>
                    <a:pt x="0" y="529"/>
                    <a:pt x="0" y="529"/>
                    <a:pt x="0" y="529"/>
                  </a:cubicBezTo>
                  <a:cubicBezTo>
                    <a:pt x="37" y="279"/>
                    <a:pt x="37" y="279"/>
                    <a:pt x="37" y="279"/>
                  </a:cubicBezTo>
                  <a:cubicBezTo>
                    <a:pt x="97" y="24"/>
                    <a:pt x="97" y="24"/>
                    <a:pt x="97" y="24"/>
                  </a:cubicBezTo>
                  <a:lnTo>
                    <a:pt x="229" y="0"/>
                  </a:lnTo>
                  <a:close/>
                </a:path>
              </a:pathLst>
            </a:custGeom>
            <a:solidFill>
              <a:srgbClr val="2A4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5AFFCE00-7CC7-4837-AC35-BEA61438636D}"/>
                </a:ext>
              </a:extLst>
            </p:cNvPr>
            <p:cNvSpPr>
              <a:spLocks/>
            </p:cNvSpPr>
            <p:nvPr/>
          </p:nvSpPr>
          <p:spPr bwMode="auto">
            <a:xfrm>
              <a:off x="10255250" y="738188"/>
              <a:ext cx="261938" cy="249238"/>
            </a:xfrm>
            <a:custGeom>
              <a:avLst/>
              <a:gdLst>
                <a:gd name="T0" fmla="*/ 41 w 41"/>
                <a:gd name="T1" fmla="*/ 7 h 39"/>
                <a:gd name="T2" fmla="*/ 37 w 41"/>
                <a:gd name="T3" fmla="*/ 31 h 39"/>
                <a:gd name="T4" fmla="*/ 7 w 41"/>
                <a:gd name="T5" fmla="*/ 39 h 39"/>
                <a:gd name="T6" fmla="*/ 41 w 41"/>
                <a:gd name="T7" fmla="*/ 7 h 39"/>
              </a:gdLst>
              <a:ahLst/>
              <a:cxnLst>
                <a:cxn ang="0">
                  <a:pos x="T0" y="T1"/>
                </a:cxn>
                <a:cxn ang="0">
                  <a:pos x="T2" y="T3"/>
                </a:cxn>
                <a:cxn ang="0">
                  <a:pos x="T4" y="T5"/>
                </a:cxn>
                <a:cxn ang="0">
                  <a:pos x="T6" y="T7"/>
                </a:cxn>
              </a:cxnLst>
              <a:rect l="0" t="0" r="r" b="b"/>
              <a:pathLst>
                <a:path w="41" h="39">
                  <a:moveTo>
                    <a:pt x="41" y="7"/>
                  </a:moveTo>
                  <a:cubicBezTo>
                    <a:pt x="41" y="7"/>
                    <a:pt x="34" y="21"/>
                    <a:pt x="37" y="31"/>
                  </a:cubicBezTo>
                  <a:cubicBezTo>
                    <a:pt x="7" y="39"/>
                    <a:pt x="7" y="39"/>
                    <a:pt x="7" y="39"/>
                  </a:cubicBezTo>
                  <a:cubicBezTo>
                    <a:pt x="7" y="39"/>
                    <a:pt x="0" y="0"/>
                    <a:pt x="41" y="7"/>
                  </a:cubicBezTo>
                  <a:close/>
                </a:path>
              </a:pathLst>
            </a:custGeom>
            <a:solidFill>
              <a:srgbClr val="F17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a:extLst>
                <a:ext uri="{FF2B5EF4-FFF2-40B4-BE49-F238E27FC236}">
                  <a16:creationId xmlns:a16="http://schemas.microsoft.com/office/drawing/2014/main" id="{BFDB55CD-8D49-4F2C-B02B-CA6412D6381A}"/>
                </a:ext>
              </a:extLst>
            </p:cNvPr>
            <p:cNvSpPr>
              <a:spLocks/>
            </p:cNvSpPr>
            <p:nvPr/>
          </p:nvSpPr>
          <p:spPr bwMode="auto">
            <a:xfrm>
              <a:off x="10736263" y="1000126"/>
              <a:ext cx="236538" cy="339725"/>
            </a:xfrm>
            <a:custGeom>
              <a:avLst/>
              <a:gdLst>
                <a:gd name="T0" fmla="*/ 33 w 37"/>
                <a:gd name="T1" fmla="*/ 1 h 53"/>
                <a:gd name="T2" fmla="*/ 0 w 37"/>
                <a:gd name="T3" fmla="*/ 53 h 53"/>
                <a:gd name="T4" fmla="*/ 2 w 37"/>
                <a:gd name="T5" fmla="*/ 0 h 53"/>
                <a:gd name="T6" fmla="*/ 33 w 37"/>
                <a:gd name="T7" fmla="*/ 1 h 53"/>
              </a:gdLst>
              <a:ahLst/>
              <a:cxnLst>
                <a:cxn ang="0">
                  <a:pos x="T0" y="T1"/>
                </a:cxn>
                <a:cxn ang="0">
                  <a:pos x="T2" y="T3"/>
                </a:cxn>
                <a:cxn ang="0">
                  <a:pos x="T4" y="T5"/>
                </a:cxn>
                <a:cxn ang="0">
                  <a:pos x="T6" y="T7"/>
                </a:cxn>
              </a:cxnLst>
              <a:rect l="0" t="0" r="r" b="b"/>
              <a:pathLst>
                <a:path w="37" h="53">
                  <a:moveTo>
                    <a:pt x="33" y="1"/>
                  </a:moveTo>
                  <a:cubicBezTo>
                    <a:pt x="33" y="1"/>
                    <a:pt x="37" y="45"/>
                    <a:pt x="0" y="53"/>
                  </a:cubicBezTo>
                  <a:cubicBezTo>
                    <a:pt x="2" y="0"/>
                    <a:pt x="2" y="0"/>
                    <a:pt x="2" y="0"/>
                  </a:cubicBezTo>
                  <a:lnTo>
                    <a:pt x="33" y="1"/>
                  </a:lnTo>
                  <a:close/>
                </a:path>
              </a:pathLst>
            </a:custGeom>
            <a:solidFill>
              <a:srgbClr val="F17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43" name="Picture 19">
              <a:extLst>
                <a:ext uri="{FF2B5EF4-FFF2-40B4-BE49-F238E27FC236}">
                  <a16:creationId xmlns:a16="http://schemas.microsoft.com/office/drawing/2014/main" id="{2B27F6C3-E051-4DC6-A739-E33BF553A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0925" y="1946276"/>
              <a:ext cx="500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22">
              <a:extLst>
                <a:ext uri="{FF2B5EF4-FFF2-40B4-BE49-F238E27FC236}">
                  <a16:creationId xmlns:a16="http://schemas.microsoft.com/office/drawing/2014/main" id="{F5536D6A-EB73-4607-8E8C-15C40FDC4BEE}"/>
                </a:ext>
              </a:extLst>
            </p:cNvPr>
            <p:cNvSpPr>
              <a:spLocks/>
            </p:cNvSpPr>
            <p:nvPr/>
          </p:nvSpPr>
          <p:spPr bwMode="auto">
            <a:xfrm>
              <a:off x="8375650" y="1825626"/>
              <a:ext cx="1673225" cy="714375"/>
            </a:xfrm>
            <a:custGeom>
              <a:avLst/>
              <a:gdLst>
                <a:gd name="T0" fmla="*/ 1054 w 1054"/>
                <a:gd name="T1" fmla="*/ 310 h 450"/>
                <a:gd name="T2" fmla="*/ 747 w 1054"/>
                <a:gd name="T3" fmla="*/ 438 h 450"/>
                <a:gd name="T4" fmla="*/ 246 w 1054"/>
                <a:gd name="T5" fmla="*/ 450 h 450"/>
                <a:gd name="T6" fmla="*/ 0 w 1054"/>
                <a:gd name="T7" fmla="*/ 36 h 450"/>
                <a:gd name="T8" fmla="*/ 517 w 1054"/>
                <a:gd name="T9" fmla="*/ 0 h 450"/>
                <a:gd name="T10" fmla="*/ 739 w 1054"/>
                <a:gd name="T11" fmla="*/ 402 h 450"/>
                <a:gd name="T12" fmla="*/ 1050 w 1054"/>
                <a:gd name="T13" fmla="*/ 281 h 450"/>
                <a:gd name="T14" fmla="*/ 1054 w 1054"/>
                <a:gd name="T15" fmla="*/ 310 h 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4" h="450">
                  <a:moveTo>
                    <a:pt x="1054" y="310"/>
                  </a:moveTo>
                  <a:lnTo>
                    <a:pt x="747" y="438"/>
                  </a:lnTo>
                  <a:lnTo>
                    <a:pt x="246" y="450"/>
                  </a:lnTo>
                  <a:lnTo>
                    <a:pt x="0" y="36"/>
                  </a:lnTo>
                  <a:lnTo>
                    <a:pt x="517" y="0"/>
                  </a:lnTo>
                  <a:lnTo>
                    <a:pt x="739" y="402"/>
                  </a:lnTo>
                  <a:lnTo>
                    <a:pt x="1050" y="281"/>
                  </a:lnTo>
                  <a:lnTo>
                    <a:pt x="1054" y="310"/>
                  </a:lnTo>
                  <a:close/>
                </a:path>
              </a:pathLst>
            </a:custGeom>
            <a:solidFill>
              <a:srgbClr val="AFA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9E484EFE-162C-457E-9996-A3D8A0D184A2}"/>
                </a:ext>
              </a:extLst>
            </p:cNvPr>
            <p:cNvSpPr>
              <a:spLocks/>
            </p:cNvSpPr>
            <p:nvPr/>
          </p:nvSpPr>
          <p:spPr bwMode="auto">
            <a:xfrm>
              <a:off x="9825038" y="1838326"/>
              <a:ext cx="333375" cy="479425"/>
            </a:xfrm>
            <a:custGeom>
              <a:avLst/>
              <a:gdLst>
                <a:gd name="T0" fmla="*/ 85 w 210"/>
                <a:gd name="T1" fmla="*/ 0 h 302"/>
                <a:gd name="T2" fmla="*/ 0 w 210"/>
                <a:gd name="T3" fmla="*/ 209 h 302"/>
                <a:gd name="T4" fmla="*/ 194 w 210"/>
                <a:gd name="T5" fmla="*/ 302 h 302"/>
                <a:gd name="T6" fmla="*/ 210 w 210"/>
                <a:gd name="T7" fmla="*/ 120 h 302"/>
                <a:gd name="T8" fmla="*/ 85 w 210"/>
                <a:gd name="T9" fmla="*/ 0 h 302"/>
              </a:gdLst>
              <a:ahLst/>
              <a:cxnLst>
                <a:cxn ang="0">
                  <a:pos x="T0" y="T1"/>
                </a:cxn>
                <a:cxn ang="0">
                  <a:pos x="T2" y="T3"/>
                </a:cxn>
                <a:cxn ang="0">
                  <a:pos x="T4" y="T5"/>
                </a:cxn>
                <a:cxn ang="0">
                  <a:pos x="T6" y="T7"/>
                </a:cxn>
                <a:cxn ang="0">
                  <a:pos x="T8" y="T9"/>
                </a:cxn>
              </a:cxnLst>
              <a:rect l="0" t="0" r="r" b="b"/>
              <a:pathLst>
                <a:path w="210" h="302">
                  <a:moveTo>
                    <a:pt x="85" y="0"/>
                  </a:moveTo>
                  <a:lnTo>
                    <a:pt x="0" y="209"/>
                  </a:lnTo>
                  <a:lnTo>
                    <a:pt x="194" y="302"/>
                  </a:lnTo>
                  <a:lnTo>
                    <a:pt x="210" y="120"/>
                  </a:lnTo>
                  <a:lnTo>
                    <a:pt x="85" y="0"/>
                  </a:lnTo>
                  <a:close/>
                </a:path>
              </a:pathLst>
            </a:custGeom>
            <a:solidFill>
              <a:srgbClr val="FCD5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4">
              <a:extLst>
                <a:ext uri="{FF2B5EF4-FFF2-40B4-BE49-F238E27FC236}">
                  <a16:creationId xmlns:a16="http://schemas.microsoft.com/office/drawing/2014/main" id="{FEFE037D-05ED-4BFC-9A5F-17AE3FD64073}"/>
                </a:ext>
              </a:extLst>
            </p:cNvPr>
            <p:cNvSpPr>
              <a:spLocks/>
            </p:cNvSpPr>
            <p:nvPr/>
          </p:nvSpPr>
          <p:spPr bwMode="auto">
            <a:xfrm>
              <a:off x="10537825" y="1441451"/>
              <a:ext cx="268288" cy="122238"/>
            </a:xfrm>
            <a:custGeom>
              <a:avLst/>
              <a:gdLst>
                <a:gd name="T0" fmla="*/ 169 w 169"/>
                <a:gd name="T1" fmla="*/ 40 h 77"/>
                <a:gd name="T2" fmla="*/ 137 w 169"/>
                <a:gd name="T3" fmla="*/ 0 h 77"/>
                <a:gd name="T4" fmla="*/ 0 w 169"/>
                <a:gd name="T5" fmla="*/ 36 h 77"/>
                <a:gd name="T6" fmla="*/ 16 w 169"/>
                <a:gd name="T7" fmla="*/ 77 h 77"/>
                <a:gd name="T8" fmla="*/ 169 w 169"/>
                <a:gd name="T9" fmla="*/ 40 h 77"/>
              </a:gdLst>
              <a:ahLst/>
              <a:cxnLst>
                <a:cxn ang="0">
                  <a:pos x="T0" y="T1"/>
                </a:cxn>
                <a:cxn ang="0">
                  <a:pos x="T2" y="T3"/>
                </a:cxn>
                <a:cxn ang="0">
                  <a:pos x="T4" y="T5"/>
                </a:cxn>
                <a:cxn ang="0">
                  <a:pos x="T6" y="T7"/>
                </a:cxn>
                <a:cxn ang="0">
                  <a:pos x="T8" y="T9"/>
                </a:cxn>
              </a:cxnLst>
              <a:rect l="0" t="0" r="r" b="b"/>
              <a:pathLst>
                <a:path w="169" h="77">
                  <a:moveTo>
                    <a:pt x="169" y="40"/>
                  </a:moveTo>
                  <a:lnTo>
                    <a:pt x="137" y="0"/>
                  </a:lnTo>
                  <a:lnTo>
                    <a:pt x="0" y="36"/>
                  </a:lnTo>
                  <a:lnTo>
                    <a:pt x="16" y="77"/>
                  </a:lnTo>
                  <a:lnTo>
                    <a:pt x="169" y="40"/>
                  </a:lnTo>
                  <a:close/>
                </a:path>
              </a:pathLst>
            </a:custGeom>
            <a:solidFill>
              <a:srgbClr val="EDB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5">
              <a:extLst>
                <a:ext uri="{FF2B5EF4-FFF2-40B4-BE49-F238E27FC236}">
                  <a16:creationId xmlns:a16="http://schemas.microsoft.com/office/drawing/2014/main" id="{CE6993E8-DD07-48DF-8598-1671DE0C31F9}"/>
                </a:ext>
              </a:extLst>
            </p:cNvPr>
            <p:cNvSpPr>
              <a:spLocks/>
            </p:cNvSpPr>
            <p:nvPr/>
          </p:nvSpPr>
          <p:spPr bwMode="auto">
            <a:xfrm>
              <a:off x="10472738" y="1511301"/>
              <a:ext cx="90488" cy="223838"/>
            </a:xfrm>
            <a:custGeom>
              <a:avLst/>
              <a:gdLst>
                <a:gd name="T0" fmla="*/ 57 w 57"/>
                <a:gd name="T1" fmla="*/ 33 h 141"/>
                <a:gd name="T2" fmla="*/ 0 w 57"/>
                <a:gd name="T3" fmla="*/ 141 h 141"/>
                <a:gd name="T4" fmla="*/ 0 w 57"/>
                <a:gd name="T5" fmla="*/ 33 h 141"/>
                <a:gd name="T6" fmla="*/ 4 w 57"/>
                <a:gd name="T7" fmla="*/ 0 h 141"/>
                <a:gd name="T8" fmla="*/ 41 w 57"/>
                <a:gd name="T9" fmla="*/ 0 h 141"/>
                <a:gd name="T10" fmla="*/ 57 w 57"/>
                <a:gd name="T11" fmla="*/ 33 h 141"/>
              </a:gdLst>
              <a:ahLst/>
              <a:cxnLst>
                <a:cxn ang="0">
                  <a:pos x="T0" y="T1"/>
                </a:cxn>
                <a:cxn ang="0">
                  <a:pos x="T2" y="T3"/>
                </a:cxn>
                <a:cxn ang="0">
                  <a:pos x="T4" y="T5"/>
                </a:cxn>
                <a:cxn ang="0">
                  <a:pos x="T6" y="T7"/>
                </a:cxn>
                <a:cxn ang="0">
                  <a:pos x="T8" y="T9"/>
                </a:cxn>
                <a:cxn ang="0">
                  <a:pos x="T10" y="T11"/>
                </a:cxn>
              </a:cxnLst>
              <a:rect l="0" t="0" r="r" b="b"/>
              <a:pathLst>
                <a:path w="57" h="141">
                  <a:moveTo>
                    <a:pt x="57" y="33"/>
                  </a:moveTo>
                  <a:lnTo>
                    <a:pt x="0" y="141"/>
                  </a:lnTo>
                  <a:lnTo>
                    <a:pt x="0" y="33"/>
                  </a:lnTo>
                  <a:lnTo>
                    <a:pt x="4" y="0"/>
                  </a:lnTo>
                  <a:lnTo>
                    <a:pt x="41" y="0"/>
                  </a:lnTo>
                  <a:lnTo>
                    <a:pt x="57" y="33"/>
                  </a:lnTo>
                  <a:close/>
                </a:path>
              </a:pathLst>
            </a:custGeom>
            <a:solidFill>
              <a:srgbClr val="F6BA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6">
              <a:extLst>
                <a:ext uri="{FF2B5EF4-FFF2-40B4-BE49-F238E27FC236}">
                  <a16:creationId xmlns:a16="http://schemas.microsoft.com/office/drawing/2014/main" id="{162AFDD8-D0B1-47C8-BB69-9CF96F1F5951}"/>
                </a:ext>
              </a:extLst>
            </p:cNvPr>
            <p:cNvSpPr>
              <a:spLocks/>
            </p:cNvSpPr>
            <p:nvPr/>
          </p:nvSpPr>
          <p:spPr bwMode="auto">
            <a:xfrm>
              <a:off x="10472738" y="1511301"/>
              <a:ext cx="90488" cy="223838"/>
            </a:xfrm>
            <a:custGeom>
              <a:avLst/>
              <a:gdLst>
                <a:gd name="T0" fmla="*/ 57 w 57"/>
                <a:gd name="T1" fmla="*/ 33 h 141"/>
                <a:gd name="T2" fmla="*/ 0 w 57"/>
                <a:gd name="T3" fmla="*/ 141 h 141"/>
                <a:gd name="T4" fmla="*/ 0 w 57"/>
                <a:gd name="T5" fmla="*/ 33 h 141"/>
                <a:gd name="T6" fmla="*/ 4 w 57"/>
                <a:gd name="T7" fmla="*/ 0 h 141"/>
                <a:gd name="T8" fmla="*/ 41 w 57"/>
                <a:gd name="T9" fmla="*/ 0 h 141"/>
                <a:gd name="T10" fmla="*/ 57 w 57"/>
                <a:gd name="T11" fmla="*/ 33 h 141"/>
              </a:gdLst>
              <a:ahLst/>
              <a:cxnLst>
                <a:cxn ang="0">
                  <a:pos x="T0" y="T1"/>
                </a:cxn>
                <a:cxn ang="0">
                  <a:pos x="T2" y="T3"/>
                </a:cxn>
                <a:cxn ang="0">
                  <a:pos x="T4" y="T5"/>
                </a:cxn>
                <a:cxn ang="0">
                  <a:pos x="T6" y="T7"/>
                </a:cxn>
                <a:cxn ang="0">
                  <a:pos x="T8" y="T9"/>
                </a:cxn>
                <a:cxn ang="0">
                  <a:pos x="T10" y="T11"/>
                </a:cxn>
              </a:cxnLst>
              <a:rect l="0" t="0" r="r" b="b"/>
              <a:pathLst>
                <a:path w="57" h="141">
                  <a:moveTo>
                    <a:pt x="57" y="33"/>
                  </a:moveTo>
                  <a:lnTo>
                    <a:pt x="0" y="141"/>
                  </a:lnTo>
                  <a:lnTo>
                    <a:pt x="0" y="33"/>
                  </a:lnTo>
                  <a:lnTo>
                    <a:pt x="4" y="0"/>
                  </a:lnTo>
                  <a:lnTo>
                    <a:pt x="41" y="0"/>
                  </a:lnTo>
                  <a:lnTo>
                    <a:pt x="57"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7">
              <a:extLst>
                <a:ext uri="{FF2B5EF4-FFF2-40B4-BE49-F238E27FC236}">
                  <a16:creationId xmlns:a16="http://schemas.microsoft.com/office/drawing/2014/main" id="{95068294-3B71-4D76-B45B-2AC865811F8B}"/>
                </a:ext>
              </a:extLst>
            </p:cNvPr>
            <p:cNvSpPr>
              <a:spLocks/>
            </p:cNvSpPr>
            <p:nvPr/>
          </p:nvSpPr>
          <p:spPr bwMode="auto">
            <a:xfrm>
              <a:off x="10363200" y="1473201"/>
              <a:ext cx="122238" cy="90488"/>
            </a:xfrm>
            <a:custGeom>
              <a:avLst/>
              <a:gdLst>
                <a:gd name="T0" fmla="*/ 69 w 77"/>
                <a:gd name="T1" fmla="*/ 57 h 57"/>
                <a:gd name="T2" fmla="*/ 77 w 77"/>
                <a:gd name="T3" fmla="*/ 16 h 57"/>
                <a:gd name="T4" fmla="*/ 41 w 77"/>
                <a:gd name="T5" fmla="*/ 0 h 57"/>
                <a:gd name="T6" fmla="*/ 0 w 77"/>
                <a:gd name="T7" fmla="*/ 41 h 57"/>
                <a:gd name="T8" fmla="*/ 69 w 77"/>
                <a:gd name="T9" fmla="*/ 57 h 57"/>
              </a:gdLst>
              <a:ahLst/>
              <a:cxnLst>
                <a:cxn ang="0">
                  <a:pos x="T0" y="T1"/>
                </a:cxn>
                <a:cxn ang="0">
                  <a:pos x="T2" y="T3"/>
                </a:cxn>
                <a:cxn ang="0">
                  <a:pos x="T4" y="T5"/>
                </a:cxn>
                <a:cxn ang="0">
                  <a:pos x="T6" y="T7"/>
                </a:cxn>
                <a:cxn ang="0">
                  <a:pos x="T8" y="T9"/>
                </a:cxn>
              </a:cxnLst>
              <a:rect l="0" t="0" r="r" b="b"/>
              <a:pathLst>
                <a:path w="77" h="57">
                  <a:moveTo>
                    <a:pt x="69" y="57"/>
                  </a:moveTo>
                  <a:lnTo>
                    <a:pt x="77" y="16"/>
                  </a:lnTo>
                  <a:lnTo>
                    <a:pt x="41" y="0"/>
                  </a:lnTo>
                  <a:lnTo>
                    <a:pt x="0" y="41"/>
                  </a:lnTo>
                  <a:lnTo>
                    <a:pt x="69" y="57"/>
                  </a:lnTo>
                  <a:close/>
                </a:path>
              </a:pathLst>
            </a:custGeom>
            <a:solidFill>
              <a:srgbClr val="EDB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8">
              <a:extLst>
                <a:ext uri="{FF2B5EF4-FFF2-40B4-BE49-F238E27FC236}">
                  <a16:creationId xmlns:a16="http://schemas.microsoft.com/office/drawing/2014/main" id="{A8EB044D-A157-4A25-B98D-3B4138A2180A}"/>
                </a:ext>
              </a:extLst>
            </p:cNvPr>
            <p:cNvSpPr>
              <a:spLocks/>
            </p:cNvSpPr>
            <p:nvPr/>
          </p:nvSpPr>
          <p:spPr bwMode="auto">
            <a:xfrm>
              <a:off x="10042525" y="1838326"/>
              <a:ext cx="134938" cy="485775"/>
            </a:xfrm>
            <a:custGeom>
              <a:avLst/>
              <a:gdLst>
                <a:gd name="T0" fmla="*/ 14 w 21"/>
                <a:gd name="T1" fmla="*/ 76 h 76"/>
                <a:gd name="T2" fmla="*/ 14 w 21"/>
                <a:gd name="T3" fmla="*/ 73 h 76"/>
                <a:gd name="T4" fmla="*/ 10 w 21"/>
                <a:gd name="T5" fmla="*/ 64 h 76"/>
                <a:gd name="T6" fmla="*/ 3 w 21"/>
                <a:gd name="T7" fmla="*/ 53 h 76"/>
                <a:gd name="T8" fmla="*/ 3 w 21"/>
                <a:gd name="T9" fmla="*/ 45 h 76"/>
                <a:gd name="T10" fmla="*/ 8 w 21"/>
                <a:gd name="T11" fmla="*/ 39 h 76"/>
                <a:gd name="T12" fmla="*/ 15 w 21"/>
                <a:gd name="T13" fmla="*/ 36 h 76"/>
                <a:gd name="T14" fmla="*/ 16 w 21"/>
                <a:gd name="T15" fmla="*/ 36 h 76"/>
                <a:gd name="T16" fmla="*/ 16 w 21"/>
                <a:gd name="T17" fmla="*/ 35 h 76"/>
                <a:gd name="T18" fmla="*/ 20 w 21"/>
                <a:gd name="T19" fmla="*/ 10 h 76"/>
                <a:gd name="T20" fmla="*/ 20 w 21"/>
                <a:gd name="T21" fmla="*/ 0 h 76"/>
                <a:gd name="T22" fmla="*/ 19 w 21"/>
                <a:gd name="T23" fmla="*/ 10 h 76"/>
                <a:gd name="T24" fmla="*/ 14 w 21"/>
                <a:gd name="T25" fmla="*/ 35 h 76"/>
                <a:gd name="T26" fmla="*/ 15 w 21"/>
                <a:gd name="T27" fmla="*/ 34 h 76"/>
                <a:gd name="T28" fmla="*/ 7 w 21"/>
                <a:gd name="T29" fmla="*/ 37 h 76"/>
                <a:gd name="T30" fmla="*/ 1 w 21"/>
                <a:gd name="T31" fmla="*/ 44 h 76"/>
                <a:gd name="T32" fmla="*/ 1 w 21"/>
                <a:gd name="T33" fmla="*/ 53 h 76"/>
                <a:gd name="T34" fmla="*/ 4 w 21"/>
                <a:gd name="T35" fmla="*/ 60 h 76"/>
                <a:gd name="T36" fmla="*/ 9 w 21"/>
                <a:gd name="T37" fmla="*/ 65 h 76"/>
                <a:gd name="T38" fmla="*/ 13 w 21"/>
                <a:gd name="T39" fmla="*/ 73 h 76"/>
                <a:gd name="T40" fmla="*/ 14 w 21"/>
                <a:gd name="T4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76">
                  <a:moveTo>
                    <a:pt x="14" y="76"/>
                  </a:moveTo>
                  <a:cubicBezTo>
                    <a:pt x="14" y="76"/>
                    <a:pt x="14" y="75"/>
                    <a:pt x="14" y="73"/>
                  </a:cubicBezTo>
                  <a:cubicBezTo>
                    <a:pt x="14" y="70"/>
                    <a:pt x="13" y="67"/>
                    <a:pt x="10" y="64"/>
                  </a:cubicBezTo>
                  <a:cubicBezTo>
                    <a:pt x="7" y="61"/>
                    <a:pt x="4" y="58"/>
                    <a:pt x="3" y="53"/>
                  </a:cubicBezTo>
                  <a:cubicBezTo>
                    <a:pt x="2" y="50"/>
                    <a:pt x="2" y="48"/>
                    <a:pt x="3" y="45"/>
                  </a:cubicBezTo>
                  <a:cubicBezTo>
                    <a:pt x="4" y="43"/>
                    <a:pt x="6" y="40"/>
                    <a:pt x="8" y="39"/>
                  </a:cubicBezTo>
                  <a:cubicBezTo>
                    <a:pt x="10" y="37"/>
                    <a:pt x="13" y="36"/>
                    <a:pt x="15" y="36"/>
                  </a:cubicBezTo>
                  <a:cubicBezTo>
                    <a:pt x="16" y="36"/>
                    <a:pt x="16" y="36"/>
                    <a:pt x="16" y="36"/>
                  </a:cubicBezTo>
                  <a:cubicBezTo>
                    <a:pt x="16" y="35"/>
                    <a:pt x="16" y="35"/>
                    <a:pt x="16" y="35"/>
                  </a:cubicBezTo>
                  <a:cubicBezTo>
                    <a:pt x="18" y="25"/>
                    <a:pt x="20" y="16"/>
                    <a:pt x="20" y="10"/>
                  </a:cubicBezTo>
                  <a:cubicBezTo>
                    <a:pt x="21" y="3"/>
                    <a:pt x="20" y="0"/>
                    <a:pt x="20" y="0"/>
                  </a:cubicBezTo>
                  <a:cubicBezTo>
                    <a:pt x="20" y="0"/>
                    <a:pt x="20" y="3"/>
                    <a:pt x="19" y="10"/>
                  </a:cubicBezTo>
                  <a:cubicBezTo>
                    <a:pt x="18" y="16"/>
                    <a:pt x="16" y="25"/>
                    <a:pt x="14" y="35"/>
                  </a:cubicBezTo>
                  <a:cubicBezTo>
                    <a:pt x="15" y="34"/>
                    <a:pt x="15" y="34"/>
                    <a:pt x="15" y="34"/>
                  </a:cubicBezTo>
                  <a:cubicBezTo>
                    <a:pt x="12" y="34"/>
                    <a:pt x="9" y="35"/>
                    <a:pt x="7" y="37"/>
                  </a:cubicBezTo>
                  <a:cubicBezTo>
                    <a:pt x="4" y="39"/>
                    <a:pt x="2" y="42"/>
                    <a:pt x="1" y="44"/>
                  </a:cubicBezTo>
                  <a:cubicBezTo>
                    <a:pt x="0" y="47"/>
                    <a:pt x="0" y="50"/>
                    <a:pt x="1" y="53"/>
                  </a:cubicBezTo>
                  <a:cubicBezTo>
                    <a:pt x="1" y="56"/>
                    <a:pt x="3" y="58"/>
                    <a:pt x="4" y="60"/>
                  </a:cubicBezTo>
                  <a:cubicBezTo>
                    <a:pt x="6" y="62"/>
                    <a:pt x="8" y="64"/>
                    <a:pt x="9" y="65"/>
                  </a:cubicBezTo>
                  <a:cubicBezTo>
                    <a:pt x="12" y="68"/>
                    <a:pt x="13" y="71"/>
                    <a:pt x="13" y="73"/>
                  </a:cubicBezTo>
                  <a:cubicBezTo>
                    <a:pt x="14" y="75"/>
                    <a:pt x="13" y="76"/>
                    <a:pt x="14" y="76"/>
                  </a:cubicBezTo>
                  <a:close/>
                </a:path>
              </a:pathLst>
            </a:custGeom>
            <a:solidFill>
              <a:srgbClr val="EDB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9">
              <a:extLst>
                <a:ext uri="{FF2B5EF4-FFF2-40B4-BE49-F238E27FC236}">
                  <a16:creationId xmlns:a16="http://schemas.microsoft.com/office/drawing/2014/main" id="{E29844B1-3701-4CC2-9DAC-DB41191AF05C}"/>
                </a:ext>
              </a:extLst>
            </p:cNvPr>
            <p:cNvSpPr>
              <a:spLocks/>
            </p:cNvSpPr>
            <p:nvPr/>
          </p:nvSpPr>
          <p:spPr bwMode="auto">
            <a:xfrm>
              <a:off x="10126663" y="1882776"/>
              <a:ext cx="38100" cy="76200"/>
            </a:xfrm>
            <a:custGeom>
              <a:avLst/>
              <a:gdLst>
                <a:gd name="T0" fmla="*/ 1 w 6"/>
                <a:gd name="T1" fmla="*/ 0 h 12"/>
                <a:gd name="T2" fmla="*/ 3 w 6"/>
                <a:gd name="T3" fmla="*/ 6 h 12"/>
                <a:gd name="T4" fmla="*/ 5 w 6"/>
                <a:gd name="T5" fmla="*/ 12 h 12"/>
                <a:gd name="T6" fmla="*/ 5 w 6"/>
                <a:gd name="T7" fmla="*/ 5 h 12"/>
                <a:gd name="T8" fmla="*/ 1 w 6"/>
                <a:gd name="T9" fmla="*/ 0 h 12"/>
              </a:gdLst>
              <a:ahLst/>
              <a:cxnLst>
                <a:cxn ang="0">
                  <a:pos x="T0" y="T1"/>
                </a:cxn>
                <a:cxn ang="0">
                  <a:pos x="T2" y="T3"/>
                </a:cxn>
                <a:cxn ang="0">
                  <a:pos x="T4" y="T5"/>
                </a:cxn>
                <a:cxn ang="0">
                  <a:pos x="T6" y="T7"/>
                </a:cxn>
                <a:cxn ang="0">
                  <a:pos x="T8" y="T9"/>
                </a:cxn>
              </a:cxnLst>
              <a:rect l="0" t="0" r="r" b="b"/>
              <a:pathLst>
                <a:path w="6" h="12">
                  <a:moveTo>
                    <a:pt x="1" y="0"/>
                  </a:moveTo>
                  <a:cubicBezTo>
                    <a:pt x="0" y="1"/>
                    <a:pt x="1" y="3"/>
                    <a:pt x="3" y="6"/>
                  </a:cubicBezTo>
                  <a:cubicBezTo>
                    <a:pt x="4" y="9"/>
                    <a:pt x="5" y="12"/>
                    <a:pt x="5" y="12"/>
                  </a:cubicBezTo>
                  <a:cubicBezTo>
                    <a:pt x="6" y="12"/>
                    <a:pt x="6" y="9"/>
                    <a:pt x="5" y="5"/>
                  </a:cubicBezTo>
                  <a:cubicBezTo>
                    <a:pt x="3" y="2"/>
                    <a:pt x="1" y="0"/>
                    <a:pt x="1" y="0"/>
                  </a:cubicBezTo>
                  <a:close/>
                </a:path>
              </a:pathLst>
            </a:custGeom>
            <a:solidFill>
              <a:srgbClr val="EDB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0">
              <a:extLst>
                <a:ext uri="{FF2B5EF4-FFF2-40B4-BE49-F238E27FC236}">
                  <a16:creationId xmlns:a16="http://schemas.microsoft.com/office/drawing/2014/main" id="{50386328-8EEE-4612-B68C-E1E108645E2D}"/>
                </a:ext>
              </a:extLst>
            </p:cNvPr>
            <p:cNvSpPr>
              <a:spLocks/>
            </p:cNvSpPr>
            <p:nvPr/>
          </p:nvSpPr>
          <p:spPr bwMode="auto">
            <a:xfrm>
              <a:off x="9812338" y="2163763"/>
              <a:ext cx="327025" cy="153988"/>
            </a:xfrm>
            <a:custGeom>
              <a:avLst/>
              <a:gdLst>
                <a:gd name="T0" fmla="*/ 0 w 51"/>
                <a:gd name="T1" fmla="*/ 1 h 24"/>
                <a:gd name="T2" fmla="*/ 25 w 51"/>
                <a:gd name="T3" fmla="*/ 14 h 24"/>
                <a:gd name="T4" fmla="*/ 51 w 51"/>
                <a:gd name="T5" fmla="*/ 24 h 24"/>
                <a:gd name="T6" fmla="*/ 26 w 51"/>
                <a:gd name="T7" fmla="*/ 12 h 24"/>
                <a:gd name="T8" fmla="*/ 0 w 51"/>
                <a:gd name="T9" fmla="*/ 1 h 24"/>
              </a:gdLst>
              <a:ahLst/>
              <a:cxnLst>
                <a:cxn ang="0">
                  <a:pos x="T0" y="T1"/>
                </a:cxn>
                <a:cxn ang="0">
                  <a:pos x="T2" y="T3"/>
                </a:cxn>
                <a:cxn ang="0">
                  <a:pos x="T4" y="T5"/>
                </a:cxn>
                <a:cxn ang="0">
                  <a:pos x="T6" y="T7"/>
                </a:cxn>
                <a:cxn ang="0">
                  <a:pos x="T8" y="T9"/>
                </a:cxn>
              </a:cxnLst>
              <a:rect l="0" t="0" r="r" b="b"/>
              <a:pathLst>
                <a:path w="51" h="24">
                  <a:moveTo>
                    <a:pt x="0" y="1"/>
                  </a:moveTo>
                  <a:cubicBezTo>
                    <a:pt x="0" y="1"/>
                    <a:pt x="11" y="7"/>
                    <a:pt x="25" y="14"/>
                  </a:cubicBezTo>
                  <a:cubicBezTo>
                    <a:pt x="39" y="20"/>
                    <a:pt x="50" y="24"/>
                    <a:pt x="51" y="24"/>
                  </a:cubicBezTo>
                  <a:cubicBezTo>
                    <a:pt x="51" y="23"/>
                    <a:pt x="40" y="18"/>
                    <a:pt x="26" y="12"/>
                  </a:cubicBezTo>
                  <a:cubicBezTo>
                    <a:pt x="12" y="5"/>
                    <a:pt x="1" y="0"/>
                    <a:pt x="0" y="1"/>
                  </a:cubicBezTo>
                  <a:close/>
                </a:path>
              </a:pathLst>
            </a:custGeom>
            <a:solidFill>
              <a:srgbClr val="EDB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1">
              <a:extLst>
                <a:ext uri="{FF2B5EF4-FFF2-40B4-BE49-F238E27FC236}">
                  <a16:creationId xmlns:a16="http://schemas.microsoft.com/office/drawing/2014/main" id="{989913C6-4643-4DE6-A2D8-158096CAFD82}"/>
                </a:ext>
              </a:extLst>
            </p:cNvPr>
            <p:cNvSpPr>
              <a:spLocks/>
            </p:cNvSpPr>
            <p:nvPr/>
          </p:nvSpPr>
          <p:spPr bwMode="auto">
            <a:xfrm>
              <a:off x="9831388" y="2119313"/>
              <a:ext cx="288925" cy="152400"/>
            </a:xfrm>
            <a:custGeom>
              <a:avLst/>
              <a:gdLst>
                <a:gd name="T0" fmla="*/ 0 w 45"/>
                <a:gd name="T1" fmla="*/ 0 h 24"/>
                <a:gd name="T2" fmla="*/ 22 w 45"/>
                <a:gd name="T3" fmla="*/ 13 h 24"/>
                <a:gd name="T4" fmla="*/ 45 w 45"/>
                <a:gd name="T5" fmla="*/ 24 h 24"/>
                <a:gd name="T6" fmla="*/ 23 w 45"/>
                <a:gd name="T7" fmla="*/ 11 h 24"/>
                <a:gd name="T8" fmla="*/ 0 w 45"/>
                <a:gd name="T9" fmla="*/ 0 h 24"/>
              </a:gdLst>
              <a:ahLst/>
              <a:cxnLst>
                <a:cxn ang="0">
                  <a:pos x="T0" y="T1"/>
                </a:cxn>
                <a:cxn ang="0">
                  <a:pos x="T2" y="T3"/>
                </a:cxn>
                <a:cxn ang="0">
                  <a:pos x="T4" y="T5"/>
                </a:cxn>
                <a:cxn ang="0">
                  <a:pos x="T6" y="T7"/>
                </a:cxn>
                <a:cxn ang="0">
                  <a:pos x="T8" y="T9"/>
                </a:cxn>
              </a:cxnLst>
              <a:rect l="0" t="0" r="r" b="b"/>
              <a:pathLst>
                <a:path w="45" h="24">
                  <a:moveTo>
                    <a:pt x="0" y="0"/>
                  </a:moveTo>
                  <a:cubicBezTo>
                    <a:pt x="0" y="1"/>
                    <a:pt x="10" y="6"/>
                    <a:pt x="22" y="13"/>
                  </a:cubicBezTo>
                  <a:cubicBezTo>
                    <a:pt x="34" y="19"/>
                    <a:pt x="45" y="24"/>
                    <a:pt x="45" y="24"/>
                  </a:cubicBezTo>
                  <a:cubicBezTo>
                    <a:pt x="45" y="23"/>
                    <a:pt x="35" y="18"/>
                    <a:pt x="23" y="11"/>
                  </a:cubicBezTo>
                  <a:cubicBezTo>
                    <a:pt x="11" y="5"/>
                    <a:pt x="1" y="0"/>
                    <a:pt x="0" y="0"/>
                  </a:cubicBezTo>
                  <a:close/>
                </a:path>
              </a:pathLst>
            </a:custGeom>
            <a:solidFill>
              <a:srgbClr val="EDB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2">
              <a:extLst>
                <a:ext uri="{FF2B5EF4-FFF2-40B4-BE49-F238E27FC236}">
                  <a16:creationId xmlns:a16="http://schemas.microsoft.com/office/drawing/2014/main" id="{F91042C1-CD6F-4766-BE54-2193AEF38B5E}"/>
                </a:ext>
              </a:extLst>
            </p:cNvPr>
            <p:cNvSpPr>
              <a:spLocks/>
            </p:cNvSpPr>
            <p:nvPr/>
          </p:nvSpPr>
          <p:spPr bwMode="auto">
            <a:xfrm>
              <a:off x="10242550" y="1889126"/>
              <a:ext cx="88900" cy="19050"/>
            </a:xfrm>
            <a:custGeom>
              <a:avLst/>
              <a:gdLst>
                <a:gd name="T0" fmla="*/ 0 w 14"/>
                <a:gd name="T1" fmla="*/ 1 h 3"/>
                <a:gd name="T2" fmla="*/ 7 w 14"/>
                <a:gd name="T3" fmla="*/ 2 h 3"/>
                <a:gd name="T4" fmla="*/ 14 w 14"/>
                <a:gd name="T5" fmla="*/ 2 h 3"/>
                <a:gd name="T6" fmla="*/ 7 w 14"/>
                <a:gd name="T7" fmla="*/ 0 h 3"/>
                <a:gd name="T8" fmla="*/ 0 w 14"/>
                <a:gd name="T9" fmla="*/ 1 h 3"/>
              </a:gdLst>
              <a:ahLst/>
              <a:cxnLst>
                <a:cxn ang="0">
                  <a:pos x="T0" y="T1"/>
                </a:cxn>
                <a:cxn ang="0">
                  <a:pos x="T2" y="T3"/>
                </a:cxn>
                <a:cxn ang="0">
                  <a:pos x="T4" y="T5"/>
                </a:cxn>
                <a:cxn ang="0">
                  <a:pos x="T6" y="T7"/>
                </a:cxn>
                <a:cxn ang="0">
                  <a:pos x="T8" y="T9"/>
                </a:cxn>
              </a:cxnLst>
              <a:rect l="0" t="0" r="r" b="b"/>
              <a:pathLst>
                <a:path w="14" h="3">
                  <a:moveTo>
                    <a:pt x="0" y="1"/>
                  </a:moveTo>
                  <a:cubicBezTo>
                    <a:pt x="0" y="2"/>
                    <a:pt x="3" y="2"/>
                    <a:pt x="7" y="2"/>
                  </a:cubicBezTo>
                  <a:cubicBezTo>
                    <a:pt x="11" y="3"/>
                    <a:pt x="14" y="2"/>
                    <a:pt x="14" y="2"/>
                  </a:cubicBezTo>
                  <a:cubicBezTo>
                    <a:pt x="14" y="1"/>
                    <a:pt x="11" y="1"/>
                    <a:pt x="7" y="0"/>
                  </a:cubicBezTo>
                  <a:cubicBezTo>
                    <a:pt x="3" y="0"/>
                    <a:pt x="0" y="0"/>
                    <a:pt x="0" y="1"/>
                  </a:cubicBezTo>
                  <a:close/>
                </a:path>
              </a:pathLst>
            </a:custGeom>
            <a:solidFill>
              <a:srgbClr val="EDB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3">
              <a:extLst>
                <a:ext uri="{FF2B5EF4-FFF2-40B4-BE49-F238E27FC236}">
                  <a16:creationId xmlns:a16="http://schemas.microsoft.com/office/drawing/2014/main" id="{6B8F5A1E-6402-4D38-85BE-99C7CF4D2FB3}"/>
                </a:ext>
              </a:extLst>
            </p:cNvPr>
            <p:cNvSpPr>
              <a:spLocks/>
            </p:cNvSpPr>
            <p:nvPr/>
          </p:nvSpPr>
          <p:spPr bwMode="auto">
            <a:xfrm>
              <a:off x="10236200" y="1908176"/>
              <a:ext cx="101600" cy="31750"/>
            </a:xfrm>
            <a:custGeom>
              <a:avLst/>
              <a:gdLst>
                <a:gd name="T0" fmla="*/ 0 w 16"/>
                <a:gd name="T1" fmla="*/ 0 h 5"/>
                <a:gd name="T2" fmla="*/ 8 w 16"/>
                <a:gd name="T3" fmla="*/ 3 h 5"/>
                <a:gd name="T4" fmla="*/ 15 w 16"/>
                <a:gd name="T5" fmla="*/ 4 h 5"/>
                <a:gd name="T6" fmla="*/ 8 w 16"/>
                <a:gd name="T7" fmla="*/ 1 h 5"/>
                <a:gd name="T8" fmla="*/ 0 w 16"/>
                <a:gd name="T9" fmla="*/ 0 h 5"/>
              </a:gdLst>
              <a:ahLst/>
              <a:cxnLst>
                <a:cxn ang="0">
                  <a:pos x="T0" y="T1"/>
                </a:cxn>
                <a:cxn ang="0">
                  <a:pos x="T2" y="T3"/>
                </a:cxn>
                <a:cxn ang="0">
                  <a:pos x="T4" y="T5"/>
                </a:cxn>
                <a:cxn ang="0">
                  <a:pos x="T6" y="T7"/>
                </a:cxn>
                <a:cxn ang="0">
                  <a:pos x="T8" y="T9"/>
                </a:cxn>
              </a:cxnLst>
              <a:rect l="0" t="0" r="r" b="b"/>
              <a:pathLst>
                <a:path w="16" h="5">
                  <a:moveTo>
                    <a:pt x="0" y="0"/>
                  </a:moveTo>
                  <a:cubicBezTo>
                    <a:pt x="0" y="1"/>
                    <a:pt x="3" y="2"/>
                    <a:pt x="8" y="3"/>
                  </a:cubicBezTo>
                  <a:cubicBezTo>
                    <a:pt x="12" y="4"/>
                    <a:pt x="15" y="5"/>
                    <a:pt x="15" y="4"/>
                  </a:cubicBezTo>
                  <a:cubicBezTo>
                    <a:pt x="16" y="4"/>
                    <a:pt x="12" y="2"/>
                    <a:pt x="8" y="1"/>
                  </a:cubicBezTo>
                  <a:cubicBezTo>
                    <a:pt x="4" y="0"/>
                    <a:pt x="0" y="0"/>
                    <a:pt x="0" y="0"/>
                  </a:cubicBezTo>
                  <a:close/>
                </a:path>
              </a:pathLst>
            </a:custGeom>
            <a:solidFill>
              <a:srgbClr val="EDB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4">
              <a:extLst>
                <a:ext uri="{FF2B5EF4-FFF2-40B4-BE49-F238E27FC236}">
                  <a16:creationId xmlns:a16="http://schemas.microsoft.com/office/drawing/2014/main" id="{A1163717-9016-4369-A5ED-A43102C6E5FC}"/>
                </a:ext>
              </a:extLst>
            </p:cNvPr>
            <p:cNvSpPr>
              <a:spLocks/>
            </p:cNvSpPr>
            <p:nvPr/>
          </p:nvSpPr>
          <p:spPr bwMode="auto">
            <a:xfrm>
              <a:off x="9274175" y="6138863"/>
              <a:ext cx="576263" cy="101600"/>
            </a:xfrm>
            <a:custGeom>
              <a:avLst/>
              <a:gdLst>
                <a:gd name="T0" fmla="*/ 39 w 90"/>
                <a:gd name="T1" fmla="*/ 0 h 16"/>
                <a:gd name="T2" fmla="*/ 10 w 90"/>
                <a:gd name="T3" fmla="*/ 13 h 16"/>
                <a:gd name="T4" fmla="*/ 88 w 90"/>
                <a:gd name="T5" fmla="*/ 9 h 16"/>
                <a:gd name="T6" fmla="*/ 90 w 90"/>
                <a:gd name="T7" fmla="*/ 1 h 16"/>
                <a:gd name="T8" fmla="*/ 39 w 90"/>
                <a:gd name="T9" fmla="*/ 0 h 16"/>
              </a:gdLst>
              <a:ahLst/>
              <a:cxnLst>
                <a:cxn ang="0">
                  <a:pos x="T0" y="T1"/>
                </a:cxn>
                <a:cxn ang="0">
                  <a:pos x="T2" y="T3"/>
                </a:cxn>
                <a:cxn ang="0">
                  <a:pos x="T4" y="T5"/>
                </a:cxn>
                <a:cxn ang="0">
                  <a:pos x="T6" y="T7"/>
                </a:cxn>
                <a:cxn ang="0">
                  <a:pos x="T8" y="T9"/>
                </a:cxn>
              </a:cxnLst>
              <a:rect l="0" t="0" r="r" b="b"/>
              <a:pathLst>
                <a:path w="90" h="16">
                  <a:moveTo>
                    <a:pt x="39" y="0"/>
                  </a:moveTo>
                  <a:cubicBezTo>
                    <a:pt x="39" y="0"/>
                    <a:pt x="0" y="10"/>
                    <a:pt x="10" y="13"/>
                  </a:cubicBezTo>
                  <a:cubicBezTo>
                    <a:pt x="19" y="16"/>
                    <a:pt x="88" y="9"/>
                    <a:pt x="88" y="9"/>
                  </a:cubicBezTo>
                  <a:cubicBezTo>
                    <a:pt x="90" y="1"/>
                    <a:pt x="90" y="1"/>
                    <a:pt x="90" y="1"/>
                  </a:cubicBezTo>
                  <a:lnTo>
                    <a:pt x="39" y="0"/>
                  </a:lnTo>
                  <a:close/>
                </a:path>
              </a:pathLst>
            </a:custGeom>
            <a:solidFill>
              <a:srgbClr val="635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5">
              <a:extLst>
                <a:ext uri="{FF2B5EF4-FFF2-40B4-BE49-F238E27FC236}">
                  <a16:creationId xmlns:a16="http://schemas.microsoft.com/office/drawing/2014/main" id="{525649FE-91AC-4773-8027-5EF4B8FBD68B}"/>
                </a:ext>
              </a:extLst>
            </p:cNvPr>
            <p:cNvSpPr>
              <a:spLocks/>
            </p:cNvSpPr>
            <p:nvPr/>
          </p:nvSpPr>
          <p:spPr bwMode="auto">
            <a:xfrm>
              <a:off x="9523413" y="5953126"/>
              <a:ext cx="404813" cy="242888"/>
            </a:xfrm>
            <a:custGeom>
              <a:avLst/>
              <a:gdLst>
                <a:gd name="T0" fmla="*/ 198 w 255"/>
                <a:gd name="T1" fmla="*/ 153 h 153"/>
                <a:gd name="T2" fmla="*/ 255 w 255"/>
                <a:gd name="T3" fmla="*/ 0 h 153"/>
                <a:gd name="T4" fmla="*/ 8 w 255"/>
                <a:gd name="T5" fmla="*/ 0 h 153"/>
                <a:gd name="T6" fmla="*/ 0 w 255"/>
                <a:gd name="T7" fmla="*/ 117 h 153"/>
                <a:gd name="T8" fmla="*/ 198 w 255"/>
                <a:gd name="T9" fmla="*/ 153 h 153"/>
              </a:gdLst>
              <a:ahLst/>
              <a:cxnLst>
                <a:cxn ang="0">
                  <a:pos x="T0" y="T1"/>
                </a:cxn>
                <a:cxn ang="0">
                  <a:pos x="T2" y="T3"/>
                </a:cxn>
                <a:cxn ang="0">
                  <a:pos x="T4" y="T5"/>
                </a:cxn>
                <a:cxn ang="0">
                  <a:pos x="T6" y="T7"/>
                </a:cxn>
                <a:cxn ang="0">
                  <a:pos x="T8" y="T9"/>
                </a:cxn>
              </a:cxnLst>
              <a:rect l="0" t="0" r="r" b="b"/>
              <a:pathLst>
                <a:path w="255" h="153">
                  <a:moveTo>
                    <a:pt x="198" y="153"/>
                  </a:moveTo>
                  <a:lnTo>
                    <a:pt x="255" y="0"/>
                  </a:lnTo>
                  <a:lnTo>
                    <a:pt x="8" y="0"/>
                  </a:lnTo>
                  <a:lnTo>
                    <a:pt x="0" y="117"/>
                  </a:lnTo>
                  <a:lnTo>
                    <a:pt x="198" y="153"/>
                  </a:lnTo>
                  <a:close/>
                </a:path>
              </a:pathLst>
            </a:custGeom>
            <a:solidFill>
              <a:srgbClr val="635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6">
              <a:extLst>
                <a:ext uri="{FF2B5EF4-FFF2-40B4-BE49-F238E27FC236}">
                  <a16:creationId xmlns:a16="http://schemas.microsoft.com/office/drawing/2014/main" id="{B62A8E93-E7D6-4BEB-A0AE-1C14BC7156F2}"/>
                </a:ext>
              </a:extLst>
            </p:cNvPr>
            <p:cNvSpPr>
              <a:spLocks/>
            </p:cNvSpPr>
            <p:nvPr/>
          </p:nvSpPr>
          <p:spPr bwMode="auto">
            <a:xfrm>
              <a:off x="11287125" y="5621338"/>
              <a:ext cx="263525" cy="530225"/>
            </a:xfrm>
            <a:custGeom>
              <a:avLst/>
              <a:gdLst>
                <a:gd name="T0" fmla="*/ 10 w 41"/>
                <a:gd name="T1" fmla="*/ 44 h 83"/>
                <a:gd name="T2" fmla="*/ 7 w 41"/>
                <a:gd name="T3" fmla="*/ 76 h 83"/>
                <a:gd name="T4" fmla="*/ 41 w 41"/>
                <a:gd name="T5" fmla="*/ 5 h 83"/>
                <a:gd name="T6" fmla="*/ 36 w 41"/>
                <a:gd name="T7" fmla="*/ 0 h 83"/>
                <a:gd name="T8" fmla="*/ 10 w 41"/>
                <a:gd name="T9" fmla="*/ 44 h 83"/>
              </a:gdLst>
              <a:ahLst/>
              <a:cxnLst>
                <a:cxn ang="0">
                  <a:pos x="T0" y="T1"/>
                </a:cxn>
                <a:cxn ang="0">
                  <a:pos x="T2" y="T3"/>
                </a:cxn>
                <a:cxn ang="0">
                  <a:pos x="T4" y="T5"/>
                </a:cxn>
                <a:cxn ang="0">
                  <a:pos x="T6" y="T7"/>
                </a:cxn>
                <a:cxn ang="0">
                  <a:pos x="T8" y="T9"/>
                </a:cxn>
              </a:cxnLst>
              <a:rect l="0" t="0" r="r" b="b"/>
              <a:pathLst>
                <a:path w="41" h="83">
                  <a:moveTo>
                    <a:pt x="10" y="44"/>
                  </a:moveTo>
                  <a:cubicBezTo>
                    <a:pt x="10" y="44"/>
                    <a:pt x="0" y="83"/>
                    <a:pt x="7" y="76"/>
                  </a:cubicBezTo>
                  <a:cubicBezTo>
                    <a:pt x="15" y="69"/>
                    <a:pt x="41" y="5"/>
                    <a:pt x="41" y="5"/>
                  </a:cubicBezTo>
                  <a:cubicBezTo>
                    <a:pt x="36" y="0"/>
                    <a:pt x="36" y="0"/>
                    <a:pt x="36" y="0"/>
                  </a:cubicBezTo>
                  <a:lnTo>
                    <a:pt x="10" y="44"/>
                  </a:lnTo>
                  <a:close/>
                </a:path>
              </a:pathLst>
            </a:custGeom>
            <a:solidFill>
              <a:srgbClr val="635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7">
              <a:extLst>
                <a:ext uri="{FF2B5EF4-FFF2-40B4-BE49-F238E27FC236}">
                  <a16:creationId xmlns:a16="http://schemas.microsoft.com/office/drawing/2014/main" id="{0F3DCE05-0CE3-42E3-8972-6367739745FD}"/>
                </a:ext>
              </a:extLst>
            </p:cNvPr>
            <p:cNvSpPr>
              <a:spLocks/>
            </p:cNvSpPr>
            <p:nvPr/>
          </p:nvSpPr>
          <p:spPr bwMode="auto">
            <a:xfrm>
              <a:off x="11198225" y="5461001"/>
              <a:ext cx="352425" cy="441325"/>
            </a:xfrm>
            <a:custGeom>
              <a:avLst/>
              <a:gdLst>
                <a:gd name="T0" fmla="*/ 222 w 222"/>
                <a:gd name="T1" fmla="*/ 121 h 278"/>
                <a:gd name="T2" fmla="*/ 117 w 222"/>
                <a:gd name="T3" fmla="*/ 0 h 278"/>
                <a:gd name="T4" fmla="*/ 0 w 222"/>
                <a:gd name="T5" fmla="*/ 213 h 278"/>
                <a:gd name="T6" fmla="*/ 97 w 222"/>
                <a:gd name="T7" fmla="*/ 278 h 278"/>
                <a:gd name="T8" fmla="*/ 222 w 222"/>
                <a:gd name="T9" fmla="*/ 121 h 278"/>
              </a:gdLst>
              <a:ahLst/>
              <a:cxnLst>
                <a:cxn ang="0">
                  <a:pos x="T0" y="T1"/>
                </a:cxn>
                <a:cxn ang="0">
                  <a:pos x="T2" y="T3"/>
                </a:cxn>
                <a:cxn ang="0">
                  <a:pos x="T4" y="T5"/>
                </a:cxn>
                <a:cxn ang="0">
                  <a:pos x="T6" y="T7"/>
                </a:cxn>
                <a:cxn ang="0">
                  <a:pos x="T8" y="T9"/>
                </a:cxn>
              </a:cxnLst>
              <a:rect l="0" t="0" r="r" b="b"/>
              <a:pathLst>
                <a:path w="222" h="278">
                  <a:moveTo>
                    <a:pt x="222" y="121"/>
                  </a:moveTo>
                  <a:lnTo>
                    <a:pt x="117" y="0"/>
                  </a:lnTo>
                  <a:lnTo>
                    <a:pt x="0" y="213"/>
                  </a:lnTo>
                  <a:lnTo>
                    <a:pt x="97" y="278"/>
                  </a:lnTo>
                  <a:lnTo>
                    <a:pt x="222" y="121"/>
                  </a:lnTo>
                  <a:close/>
                </a:path>
              </a:pathLst>
            </a:custGeom>
            <a:solidFill>
              <a:srgbClr val="635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8">
              <a:extLst>
                <a:ext uri="{FF2B5EF4-FFF2-40B4-BE49-F238E27FC236}">
                  <a16:creationId xmlns:a16="http://schemas.microsoft.com/office/drawing/2014/main" id="{2E11F748-6613-44AA-A01B-43C478EA0C02}"/>
                </a:ext>
              </a:extLst>
            </p:cNvPr>
            <p:cNvSpPr>
              <a:spLocks/>
            </p:cNvSpPr>
            <p:nvPr/>
          </p:nvSpPr>
          <p:spPr bwMode="auto">
            <a:xfrm>
              <a:off x="10242550" y="700088"/>
              <a:ext cx="261938" cy="280988"/>
            </a:xfrm>
            <a:custGeom>
              <a:avLst/>
              <a:gdLst>
                <a:gd name="T0" fmla="*/ 40 w 41"/>
                <a:gd name="T1" fmla="*/ 1 h 44"/>
                <a:gd name="T2" fmla="*/ 31 w 41"/>
                <a:gd name="T3" fmla="*/ 2 h 44"/>
                <a:gd name="T4" fmla="*/ 12 w 41"/>
                <a:gd name="T5" fmla="*/ 14 h 44"/>
                <a:gd name="T6" fmla="*/ 1 w 41"/>
                <a:gd name="T7" fmla="*/ 34 h 44"/>
                <a:gd name="T8" fmla="*/ 1 w 41"/>
                <a:gd name="T9" fmla="*/ 44 h 44"/>
                <a:gd name="T10" fmla="*/ 3 w 41"/>
                <a:gd name="T11" fmla="*/ 35 h 44"/>
                <a:gd name="T12" fmla="*/ 13 w 41"/>
                <a:gd name="T13" fmla="*/ 15 h 44"/>
                <a:gd name="T14" fmla="*/ 32 w 41"/>
                <a:gd name="T15" fmla="*/ 3 h 44"/>
                <a:gd name="T16" fmla="*/ 40 w 41"/>
                <a:gd name="T17"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4">
                  <a:moveTo>
                    <a:pt x="40" y="1"/>
                  </a:moveTo>
                  <a:cubicBezTo>
                    <a:pt x="40" y="1"/>
                    <a:pt x="37" y="0"/>
                    <a:pt x="31" y="2"/>
                  </a:cubicBezTo>
                  <a:cubicBezTo>
                    <a:pt x="25" y="4"/>
                    <a:pt x="18" y="7"/>
                    <a:pt x="12" y="14"/>
                  </a:cubicBezTo>
                  <a:cubicBezTo>
                    <a:pt x="5" y="21"/>
                    <a:pt x="2" y="29"/>
                    <a:pt x="1" y="34"/>
                  </a:cubicBezTo>
                  <a:cubicBezTo>
                    <a:pt x="0" y="40"/>
                    <a:pt x="0" y="44"/>
                    <a:pt x="1" y="44"/>
                  </a:cubicBezTo>
                  <a:cubicBezTo>
                    <a:pt x="1" y="44"/>
                    <a:pt x="1" y="40"/>
                    <a:pt x="3" y="35"/>
                  </a:cubicBezTo>
                  <a:cubicBezTo>
                    <a:pt x="4" y="29"/>
                    <a:pt x="7" y="22"/>
                    <a:pt x="13" y="15"/>
                  </a:cubicBezTo>
                  <a:cubicBezTo>
                    <a:pt x="19" y="9"/>
                    <a:pt x="26" y="5"/>
                    <a:pt x="32" y="3"/>
                  </a:cubicBezTo>
                  <a:cubicBezTo>
                    <a:pt x="37" y="2"/>
                    <a:pt x="41" y="1"/>
                    <a:pt x="40" y="1"/>
                  </a:cubicBezTo>
                  <a:close/>
                </a:path>
              </a:pathLst>
            </a:custGeom>
            <a:solidFill>
              <a:srgbClr val="F17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9">
              <a:extLst>
                <a:ext uri="{FF2B5EF4-FFF2-40B4-BE49-F238E27FC236}">
                  <a16:creationId xmlns:a16="http://schemas.microsoft.com/office/drawing/2014/main" id="{D2D19466-3DAB-4FAC-A3D4-3D472D7ABA9B}"/>
                </a:ext>
              </a:extLst>
            </p:cNvPr>
            <p:cNvSpPr>
              <a:spLocks/>
            </p:cNvSpPr>
            <p:nvPr/>
          </p:nvSpPr>
          <p:spPr bwMode="auto">
            <a:xfrm>
              <a:off x="10780713" y="1052513"/>
              <a:ext cx="103188" cy="114300"/>
            </a:xfrm>
            <a:custGeom>
              <a:avLst/>
              <a:gdLst>
                <a:gd name="T0" fmla="*/ 0 w 16"/>
                <a:gd name="T1" fmla="*/ 16 h 18"/>
                <a:gd name="T2" fmla="*/ 1 w 16"/>
                <a:gd name="T3" fmla="*/ 7 h 18"/>
                <a:gd name="T4" fmla="*/ 8 w 16"/>
                <a:gd name="T5" fmla="*/ 1 h 18"/>
                <a:gd name="T6" fmla="*/ 16 w 16"/>
                <a:gd name="T7" fmla="*/ 7 h 18"/>
                <a:gd name="T8" fmla="*/ 11 w 16"/>
                <a:gd name="T9" fmla="*/ 16 h 18"/>
                <a:gd name="T10" fmla="*/ 1 w 16"/>
                <a:gd name="T11" fmla="*/ 17 h 18"/>
              </a:gdLst>
              <a:ahLst/>
              <a:cxnLst>
                <a:cxn ang="0">
                  <a:pos x="T0" y="T1"/>
                </a:cxn>
                <a:cxn ang="0">
                  <a:pos x="T2" y="T3"/>
                </a:cxn>
                <a:cxn ang="0">
                  <a:pos x="T4" y="T5"/>
                </a:cxn>
                <a:cxn ang="0">
                  <a:pos x="T6" y="T7"/>
                </a:cxn>
                <a:cxn ang="0">
                  <a:pos x="T8" y="T9"/>
                </a:cxn>
                <a:cxn ang="0">
                  <a:pos x="T10" y="T11"/>
                </a:cxn>
              </a:cxnLst>
              <a:rect l="0" t="0" r="r" b="b"/>
              <a:pathLst>
                <a:path w="16" h="18">
                  <a:moveTo>
                    <a:pt x="0" y="16"/>
                  </a:moveTo>
                  <a:cubicBezTo>
                    <a:pt x="0" y="13"/>
                    <a:pt x="0" y="10"/>
                    <a:pt x="1" y="7"/>
                  </a:cubicBezTo>
                  <a:cubicBezTo>
                    <a:pt x="2" y="4"/>
                    <a:pt x="5" y="1"/>
                    <a:pt x="8" y="1"/>
                  </a:cubicBezTo>
                  <a:cubicBezTo>
                    <a:pt x="12" y="0"/>
                    <a:pt x="15" y="4"/>
                    <a:pt x="16" y="7"/>
                  </a:cubicBezTo>
                  <a:cubicBezTo>
                    <a:pt x="16" y="11"/>
                    <a:pt x="14" y="15"/>
                    <a:pt x="11" y="16"/>
                  </a:cubicBezTo>
                  <a:cubicBezTo>
                    <a:pt x="8" y="18"/>
                    <a:pt x="4" y="18"/>
                    <a:pt x="1" y="17"/>
                  </a:cubicBezTo>
                </a:path>
              </a:pathLst>
            </a:custGeom>
            <a:solidFill>
              <a:srgbClr val="F6BA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0">
              <a:extLst>
                <a:ext uri="{FF2B5EF4-FFF2-40B4-BE49-F238E27FC236}">
                  <a16:creationId xmlns:a16="http://schemas.microsoft.com/office/drawing/2014/main" id="{56F72516-5FF2-4B56-A44B-CDBF9F7836D4}"/>
                </a:ext>
              </a:extLst>
            </p:cNvPr>
            <p:cNvSpPr>
              <a:spLocks/>
            </p:cNvSpPr>
            <p:nvPr/>
          </p:nvSpPr>
          <p:spPr bwMode="auto">
            <a:xfrm>
              <a:off x="10440988" y="930276"/>
              <a:ext cx="198438" cy="198438"/>
            </a:xfrm>
            <a:custGeom>
              <a:avLst/>
              <a:gdLst>
                <a:gd name="T0" fmla="*/ 0 w 31"/>
                <a:gd name="T1" fmla="*/ 15 h 31"/>
                <a:gd name="T2" fmla="*/ 1 w 31"/>
                <a:gd name="T3" fmla="*/ 12 h 31"/>
                <a:gd name="T4" fmla="*/ 7 w 31"/>
                <a:gd name="T5" fmla="*/ 4 h 31"/>
                <a:gd name="T6" fmla="*/ 13 w 31"/>
                <a:gd name="T7" fmla="*/ 1 h 31"/>
                <a:gd name="T8" fmla="*/ 20 w 31"/>
                <a:gd name="T9" fmla="*/ 2 h 31"/>
                <a:gd name="T10" fmla="*/ 27 w 31"/>
                <a:gd name="T11" fmla="*/ 7 h 31"/>
                <a:gd name="T12" fmla="*/ 30 w 31"/>
                <a:gd name="T13" fmla="*/ 15 h 31"/>
                <a:gd name="T14" fmla="*/ 27 w 31"/>
                <a:gd name="T15" fmla="*/ 24 h 31"/>
                <a:gd name="T16" fmla="*/ 20 w 31"/>
                <a:gd name="T17" fmla="*/ 29 h 31"/>
                <a:gd name="T18" fmla="*/ 13 w 31"/>
                <a:gd name="T19" fmla="*/ 30 h 31"/>
                <a:gd name="T20" fmla="*/ 7 w 31"/>
                <a:gd name="T21" fmla="*/ 27 h 31"/>
                <a:gd name="T22" fmla="*/ 1 w 31"/>
                <a:gd name="T23" fmla="*/ 19 h 31"/>
                <a:gd name="T24" fmla="*/ 0 w 31"/>
                <a:gd name="T25" fmla="*/ 15 h 31"/>
                <a:gd name="T26" fmla="*/ 0 w 31"/>
                <a:gd name="T27" fmla="*/ 16 h 31"/>
                <a:gd name="T28" fmla="*/ 1 w 31"/>
                <a:gd name="T29" fmla="*/ 19 h 31"/>
                <a:gd name="T30" fmla="*/ 6 w 31"/>
                <a:gd name="T31" fmla="*/ 27 h 31"/>
                <a:gd name="T32" fmla="*/ 12 w 31"/>
                <a:gd name="T33" fmla="*/ 30 h 31"/>
                <a:gd name="T34" fmla="*/ 21 w 31"/>
                <a:gd name="T35" fmla="*/ 30 h 31"/>
                <a:gd name="T36" fmla="*/ 28 w 31"/>
                <a:gd name="T37" fmla="*/ 24 h 31"/>
                <a:gd name="T38" fmla="*/ 31 w 31"/>
                <a:gd name="T39" fmla="*/ 15 h 31"/>
                <a:gd name="T40" fmla="*/ 28 w 31"/>
                <a:gd name="T41" fmla="*/ 6 h 31"/>
                <a:gd name="T42" fmla="*/ 21 w 31"/>
                <a:gd name="T43" fmla="*/ 1 h 31"/>
                <a:gd name="T44" fmla="*/ 12 w 31"/>
                <a:gd name="T45" fmla="*/ 0 h 31"/>
                <a:gd name="T46" fmla="*/ 6 w 31"/>
                <a:gd name="T47" fmla="*/ 3 h 31"/>
                <a:gd name="T48" fmla="*/ 1 w 31"/>
                <a:gd name="T49" fmla="*/ 12 h 31"/>
                <a:gd name="T50" fmla="*/ 0 w 31"/>
                <a:gd name="T51" fmla="*/ 14 h 31"/>
                <a:gd name="T52" fmla="*/ 0 w 31"/>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31">
                  <a:moveTo>
                    <a:pt x="0" y="15"/>
                  </a:moveTo>
                  <a:cubicBezTo>
                    <a:pt x="1" y="15"/>
                    <a:pt x="0" y="14"/>
                    <a:pt x="1" y="12"/>
                  </a:cubicBezTo>
                  <a:cubicBezTo>
                    <a:pt x="2" y="9"/>
                    <a:pt x="3" y="6"/>
                    <a:pt x="7" y="4"/>
                  </a:cubicBezTo>
                  <a:cubicBezTo>
                    <a:pt x="8" y="2"/>
                    <a:pt x="10" y="1"/>
                    <a:pt x="13" y="1"/>
                  </a:cubicBezTo>
                  <a:cubicBezTo>
                    <a:pt x="15" y="1"/>
                    <a:pt x="18" y="1"/>
                    <a:pt x="20" y="2"/>
                  </a:cubicBezTo>
                  <a:cubicBezTo>
                    <a:pt x="23" y="3"/>
                    <a:pt x="25" y="4"/>
                    <a:pt x="27" y="7"/>
                  </a:cubicBezTo>
                  <a:cubicBezTo>
                    <a:pt x="29" y="9"/>
                    <a:pt x="30" y="12"/>
                    <a:pt x="30" y="15"/>
                  </a:cubicBezTo>
                  <a:cubicBezTo>
                    <a:pt x="30" y="18"/>
                    <a:pt x="29" y="21"/>
                    <a:pt x="27" y="24"/>
                  </a:cubicBezTo>
                  <a:cubicBezTo>
                    <a:pt x="25" y="26"/>
                    <a:pt x="23" y="28"/>
                    <a:pt x="20" y="29"/>
                  </a:cubicBezTo>
                  <a:cubicBezTo>
                    <a:pt x="18" y="30"/>
                    <a:pt x="15" y="30"/>
                    <a:pt x="13" y="30"/>
                  </a:cubicBezTo>
                  <a:cubicBezTo>
                    <a:pt x="10" y="29"/>
                    <a:pt x="8" y="28"/>
                    <a:pt x="7" y="27"/>
                  </a:cubicBezTo>
                  <a:cubicBezTo>
                    <a:pt x="3" y="24"/>
                    <a:pt x="2" y="21"/>
                    <a:pt x="1" y="19"/>
                  </a:cubicBezTo>
                  <a:cubicBezTo>
                    <a:pt x="0" y="17"/>
                    <a:pt x="1" y="15"/>
                    <a:pt x="0" y="15"/>
                  </a:cubicBezTo>
                  <a:cubicBezTo>
                    <a:pt x="0" y="15"/>
                    <a:pt x="0" y="16"/>
                    <a:pt x="0" y="16"/>
                  </a:cubicBezTo>
                  <a:cubicBezTo>
                    <a:pt x="0" y="17"/>
                    <a:pt x="0" y="18"/>
                    <a:pt x="1" y="19"/>
                  </a:cubicBezTo>
                  <a:cubicBezTo>
                    <a:pt x="1" y="21"/>
                    <a:pt x="3" y="25"/>
                    <a:pt x="6" y="27"/>
                  </a:cubicBezTo>
                  <a:cubicBezTo>
                    <a:pt x="8" y="29"/>
                    <a:pt x="10" y="30"/>
                    <a:pt x="12" y="30"/>
                  </a:cubicBezTo>
                  <a:cubicBezTo>
                    <a:pt x="15" y="31"/>
                    <a:pt x="18" y="31"/>
                    <a:pt x="21" y="30"/>
                  </a:cubicBezTo>
                  <a:cubicBezTo>
                    <a:pt x="23" y="29"/>
                    <a:pt x="26" y="27"/>
                    <a:pt x="28" y="24"/>
                  </a:cubicBezTo>
                  <a:cubicBezTo>
                    <a:pt x="30" y="22"/>
                    <a:pt x="31" y="19"/>
                    <a:pt x="31" y="15"/>
                  </a:cubicBezTo>
                  <a:cubicBezTo>
                    <a:pt x="31" y="12"/>
                    <a:pt x="30" y="9"/>
                    <a:pt x="28" y="6"/>
                  </a:cubicBezTo>
                  <a:cubicBezTo>
                    <a:pt x="26" y="4"/>
                    <a:pt x="23" y="2"/>
                    <a:pt x="21" y="1"/>
                  </a:cubicBezTo>
                  <a:cubicBezTo>
                    <a:pt x="18" y="0"/>
                    <a:pt x="15" y="0"/>
                    <a:pt x="12" y="0"/>
                  </a:cubicBezTo>
                  <a:cubicBezTo>
                    <a:pt x="10" y="1"/>
                    <a:pt x="8" y="2"/>
                    <a:pt x="6" y="3"/>
                  </a:cubicBezTo>
                  <a:cubicBezTo>
                    <a:pt x="3" y="6"/>
                    <a:pt x="1" y="9"/>
                    <a:pt x="1" y="12"/>
                  </a:cubicBezTo>
                  <a:cubicBezTo>
                    <a:pt x="0" y="13"/>
                    <a:pt x="0" y="14"/>
                    <a:pt x="0" y="14"/>
                  </a:cubicBezTo>
                  <a:cubicBezTo>
                    <a:pt x="0" y="15"/>
                    <a:pt x="0" y="15"/>
                    <a:pt x="0" y="15"/>
                  </a:cubicBezTo>
                  <a:close/>
                </a:path>
              </a:pathLst>
            </a:custGeom>
            <a:solidFill>
              <a:srgbClr val="001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1">
              <a:extLst>
                <a:ext uri="{FF2B5EF4-FFF2-40B4-BE49-F238E27FC236}">
                  <a16:creationId xmlns:a16="http://schemas.microsoft.com/office/drawing/2014/main" id="{B17D0602-3501-4E99-86B9-3003D21A230D}"/>
                </a:ext>
              </a:extLst>
            </p:cNvPr>
            <p:cNvSpPr>
              <a:spLocks/>
            </p:cNvSpPr>
            <p:nvPr/>
          </p:nvSpPr>
          <p:spPr bwMode="auto">
            <a:xfrm>
              <a:off x="10223500" y="930276"/>
              <a:ext cx="192088" cy="198438"/>
            </a:xfrm>
            <a:custGeom>
              <a:avLst/>
              <a:gdLst>
                <a:gd name="T0" fmla="*/ 0 w 30"/>
                <a:gd name="T1" fmla="*/ 15 h 31"/>
                <a:gd name="T2" fmla="*/ 1 w 30"/>
                <a:gd name="T3" fmla="*/ 12 h 31"/>
                <a:gd name="T4" fmla="*/ 6 w 30"/>
                <a:gd name="T5" fmla="*/ 4 h 31"/>
                <a:gd name="T6" fmla="*/ 12 w 30"/>
                <a:gd name="T7" fmla="*/ 1 h 31"/>
                <a:gd name="T8" fmla="*/ 20 w 30"/>
                <a:gd name="T9" fmla="*/ 2 h 31"/>
                <a:gd name="T10" fmla="*/ 26 w 30"/>
                <a:gd name="T11" fmla="*/ 7 h 31"/>
                <a:gd name="T12" fmla="*/ 29 w 30"/>
                <a:gd name="T13" fmla="*/ 15 h 31"/>
                <a:gd name="T14" fmla="*/ 26 w 30"/>
                <a:gd name="T15" fmla="*/ 24 h 31"/>
                <a:gd name="T16" fmla="*/ 20 w 30"/>
                <a:gd name="T17" fmla="*/ 29 h 31"/>
                <a:gd name="T18" fmla="*/ 12 w 30"/>
                <a:gd name="T19" fmla="*/ 30 h 31"/>
                <a:gd name="T20" fmla="*/ 6 w 30"/>
                <a:gd name="T21" fmla="*/ 27 h 31"/>
                <a:gd name="T22" fmla="*/ 1 w 30"/>
                <a:gd name="T23" fmla="*/ 19 h 31"/>
                <a:gd name="T24" fmla="*/ 0 w 30"/>
                <a:gd name="T25" fmla="*/ 15 h 31"/>
                <a:gd name="T26" fmla="*/ 0 w 30"/>
                <a:gd name="T27" fmla="*/ 16 h 31"/>
                <a:gd name="T28" fmla="*/ 0 w 30"/>
                <a:gd name="T29" fmla="*/ 19 h 31"/>
                <a:gd name="T30" fmla="*/ 6 w 30"/>
                <a:gd name="T31" fmla="*/ 27 h 31"/>
                <a:gd name="T32" fmla="*/ 12 w 30"/>
                <a:gd name="T33" fmla="*/ 30 h 31"/>
                <a:gd name="T34" fmla="*/ 20 w 30"/>
                <a:gd name="T35" fmla="*/ 30 h 31"/>
                <a:gd name="T36" fmla="*/ 27 w 30"/>
                <a:gd name="T37" fmla="*/ 24 h 31"/>
                <a:gd name="T38" fmla="*/ 30 w 30"/>
                <a:gd name="T39" fmla="*/ 15 h 31"/>
                <a:gd name="T40" fmla="*/ 27 w 30"/>
                <a:gd name="T41" fmla="*/ 6 h 31"/>
                <a:gd name="T42" fmla="*/ 20 w 30"/>
                <a:gd name="T43" fmla="*/ 1 h 31"/>
                <a:gd name="T44" fmla="*/ 12 w 30"/>
                <a:gd name="T45" fmla="*/ 0 h 31"/>
                <a:gd name="T46" fmla="*/ 6 w 30"/>
                <a:gd name="T47" fmla="*/ 3 h 31"/>
                <a:gd name="T48" fmla="*/ 0 w 30"/>
                <a:gd name="T49" fmla="*/ 12 h 31"/>
                <a:gd name="T50" fmla="*/ 0 w 30"/>
                <a:gd name="T51" fmla="*/ 14 h 31"/>
                <a:gd name="T52" fmla="*/ 0 w 30"/>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 h="31">
                  <a:moveTo>
                    <a:pt x="0" y="15"/>
                  </a:moveTo>
                  <a:cubicBezTo>
                    <a:pt x="0" y="15"/>
                    <a:pt x="0" y="14"/>
                    <a:pt x="1" y="12"/>
                  </a:cubicBezTo>
                  <a:cubicBezTo>
                    <a:pt x="1" y="9"/>
                    <a:pt x="3" y="6"/>
                    <a:pt x="6" y="4"/>
                  </a:cubicBezTo>
                  <a:cubicBezTo>
                    <a:pt x="8" y="2"/>
                    <a:pt x="10" y="1"/>
                    <a:pt x="12" y="1"/>
                  </a:cubicBezTo>
                  <a:cubicBezTo>
                    <a:pt x="15" y="1"/>
                    <a:pt x="17" y="1"/>
                    <a:pt x="20" y="2"/>
                  </a:cubicBezTo>
                  <a:cubicBezTo>
                    <a:pt x="22" y="3"/>
                    <a:pt x="25" y="4"/>
                    <a:pt x="26" y="7"/>
                  </a:cubicBezTo>
                  <a:cubicBezTo>
                    <a:pt x="28" y="9"/>
                    <a:pt x="29" y="12"/>
                    <a:pt x="29" y="15"/>
                  </a:cubicBezTo>
                  <a:cubicBezTo>
                    <a:pt x="29" y="18"/>
                    <a:pt x="28" y="21"/>
                    <a:pt x="26" y="24"/>
                  </a:cubicBezTo>
                  <a:cubicBezTo>
                    <a:pt x="25" y="26"/>
                    <a:pt x="22" y="28"/>
                    <a:pt x="20" y="29"/>
                  </a:cubicBezTo>
                  <a:cubicBezTo>
                    <a:pt x="17" y="30"/>
                    <a:pt x="15" y="30"/>
                    <a:pt x="12" y="30"/>
                  </a:cubicBezTo>
                  <a:cubicBezTo>
                    <a:pt x="10" y="29"/>
                    <a:pt x="8" y="28"/>
                    <a:pt x="6" y="27"/>
                  </a:cubicBezTo>
                  <a:cubicBezTo>
                    <a:pt x="3" y="24"/>
                    <a:pt x="1" y="21"/>
                    <a:pt x="1" y="19"/>
                  </a:cubicBezTo>
                  <a:cubicBezTo>
                    <a:pt x="0" y="17"/>
                    <a:pt x="0" y="15"/>
                    <a:pt x="0" y="15"/>
                  </a:cubicBezTo>
                  <a:cubicBezTo>
                    <a:pt x="0" y="15"/>
                    <a:pt x="0" y="16"/>
                    <a:pt x="0" y="16"/>
                  </a:cubicBezTo>
                  <a:cubicBezTo>
                    <a:pt x="0" y="17"/>
                    <a:pt x="0" y="18"/>
                    <a:pt x="0" y="19"/>
                  </a:cubicBezTo>
                  <a:cubicBezTo>
                    <a:pt x="1" y="21"/>
                    <a:pt x="2" y="25"/>
                    <a:pt x="6" y="27"/>
                  </a:cubicBezTo>
                  <a:cubicBezTo>
                    <a:pt x="7" y="29"/>
                    <a:pt x="9" y="30"/>
                    <a:pt x="12" y="30"/>
                  </a:cubicBezTo>
                  <a:cubicBezTo>
                    <a:pt x="15" y="31"/>
                    <a:pt x="17" y="31"/>
                    <a:pt x="20" y="30"/>
                  </a:cubicBezTo>
                  <a:cubicBezTo>
                    <a:pt x="23" y="29"/>
                    <a:pt x="25" y="27"/>
                    <a:pt x="27" y="24"/>
                  </a:cubicBezTo>
                  <a:cubicBezTo>
                    <a:pt x="29" y="22"/>
                    <a:pt x="30" y="19"/>
                    <a:pt x="30" y="15"/>
                  </a:cubicBezTo>
                  <a:cubicBezTo>
                    <a:pt x="30" y="12"/>
                    <a:pt x="29" y="9"/>
                    <a:pt x="27" y="6"/>
                  </a:cubicBezTo>
                  <a:cubicBezTo>
                    <a:pt x="25" y="4"/>
                    <a:pt x="23" y="2"/>
                    <a:pt x="20" y="1"/>
                  </a:cubicBezTo>
                  <a:cubicBezTo>
                    <a:pt x="17" y="0"/>
                    <a:pt x="15" y="0"/>
                    <a:pt x="12" y="0"/>
                  </a:cubicBezTo>
                  <a:cubicBezTo>
                    <a:pt x="10" y="1"/>
                    <a:pt x="7" y="2"/>
                    <a:pt x="6" y="3"/>
                  </a:cubicBezTo>
                  <a:cubicBezTo>
                    <a:pt x="2" y="6"/>
                    <a:pt x="1" y="9"/>
                    <a:pt x="0" y="12"/>
                  </a:cubicBezTo>
                  <a:cubicBezTo>
                    <a:pt x="0" y="13"/>
                    <a:pt x="0" y="14"/>
                    <a:pt x="0" y="14"/>
                  </a:cubicBezTo>
                  <a:cubicBezTo>
                    <a:pt x="0" y="15"/>
                    <a:pt x="0" y="15"/>
                    <a:pt x="0" y="15"/>
                  </a:cubicBezTo>
                  <a:close/>
                </a:path>
              </a:pathLst>
            </a:custGeom>
            <a:solidFill>
              <a:srgbClr val="001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42">
              <a:extLst>
                <a:ext uri="{FF2B5EF4-FFF2-40B4-BE49-F238E27FC236}">
                  <a16:creationId xmlns:a16="http://schemas.microsoft.com/office/drawing/2014/main" id="{C7B02D9F-7899-44C1-8031-7ECF33B29D1C}"/>
                </a:ext>
              </a:extLst>
            </p:cNvPr>
            <p:cNvSpPr>
              <a:spLocks noChangeArrowheads="1"/>
            </p:cNvSpPr>
            <p:nvPr/>
          </p:nvSpPr>
          <p:spPr bwMode="auto">
            <a:xfrm>
              <a:off x="10415588" y="1027113"/>
              <a:ext cx="31750" cy="6350"/>
            </a:xfrm>
            <a:prstGeom prst="ellipse">
              <a:avLst/>
            </a:prstGeom>
            <a:solidFill>
              <a:srgbClr val="001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3">
              <a:extLst>
                <a:ext uri="{FF2B5EF4-FFF2-40B4-BE49-F238E27FC236}">
                  <a16:creationId xmlns:a16="http://schemas.microsoft.com/office/drawing/2014/main" id="{09CDC6EB-41D7-48C2-865F-F883B4965BA6}"/>
                </a:ext>
              </a:extLst>
            </p:cNvPr>
            <p:cNvSpPr>
              <a:spLocks/>
            </p:cNvSpPr>
            <p:nvPr/>
          </p:nvSpPr>
          <p:spPr bwMode="auto">
            <a:xfrm>
              <a:off x="10633075" y="1046163"/>
              <a:ext cx="166688" cy="38100"/>
            </a:xfrm>
            <a:custGeom>
              <a:avLst/>
              <a:gdLst>
                <a:gd name="T0" fmla="*/ 0 w 26"/>
                <a:gd name="T1" fmla="*/ 0 h 6"/>
                <a:gd name="T2" fmla="*/ 13 w 26"/>
                <a:gd name="T3" fmla="*/ 4 h 6"/>
                <a:gd name="T4" fmla="*/ 26 w 26"/>
                <a:gd name="T5" fmla="*/ 6 h 6"/>
                <a:gd name="T6" fmla="*/ 13 w 26"/>
                <a:gd name="T7" fmla="*/ 3 h 6"/>
                <a:gd name="T8" fmla="*/ 0 w 26"/>
                <a:gd name="T9" fmla="*/ 0 h 6"/>
              </a:gdLst>
              <a:ahLst/>
              <a:cxnLst>
                <a:cxn ang="0">
                  <a:pos x="T0" y="T1"/>
                </a:cxn>
                <a:cxn ang="0">
                  <a:pos x="T2" y="T3"/>
                </a:cxn>
                <a:cxn ang="0">
                  <a:pos x="T4" y="T5"/>
                </a:cxn>
                <a:cxn ang="0">
                  <a:pos x="T6" y="T7"/>
                </a:cxn>
                <a:cxn ang="0">
                  <a:pos x="T8" y="T9"/>
                </a:cxn>
              </a:cxnLst>
              <a:rect l="0" t="0" r="r" b="b"/>
              <a:pathLst>
                <a:path w="26" h="6">
                  <a:moveTo>
                    <a:pt x="0" y="0"/>
                  </a:moveTo>
                  <a:cubicBezTo>
                    <a:pt x="0" y="1"/>
                    <a:pt x="6" y="2"/>
                    <a:pt x="13" y="4"/>
                  </a:cubicBezTo>
                  <a:cubicBezTo>
                    <a:pt x="20" y="5"/>
                    <a:pt x="26" y="6"/>
                    <a:pt x="26" y="6"/>
                  </a:cubicBezTo>
                  <a:cubicBezTo>
                    <a:pt x="26" y="5"/>
                    <a:pt x="20" y="4"/>
                    <a:pt x="13" y="3"/>
                  </a:cubicBezTo>
                  <a:cubicBezTo>
                    <a:pt x="6" y="1"/>
                    <a:pt x="0" y="0"/>
                    <a:pt x="0" y="0"/>
                  </a:cubicBezTo>
                  <a:close/>
                </a:path>
              </a:pathLst>
            </a:custGeom>
            <a:solidFill>
              <a:srgbClr val="001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4">
              <a:extLst>
                <a:ext uri="{FF2B5EF4-FFF2-40B4-BE49-F238E27FC236}">
                  <a16:creationId xmlns:a16="http://schemas.microsoft.com/office/drawing/2014/main" id="{852AD261-4E6D-4083-AB0B-E9CDEF49C0AA}"/>
                </a:ext>
              </a:extLst>
            </p:cNvPr>
            <p:cNvSpPr>
              <a:spLocks/>
            </p:cNvSpPr>
            <p:nvPr/>
          </p:nvSpPr>
          <p:spPr bwMode="auto">
            <a:xfrm>
              <a:off x="8863013" y="2119313"/>
              <a:ext cx="96838" cy="127000"/>
            </a:xfrm>
            <a:custGeom>
              <a:avLst/>
              <a:gdLst>
                <a:gd name="T0" fmla="*/ 1 w 15"/>
                <a:gd name="T1" fmla="*/ 12 h 20"/>
                <a:gd name="T2" fmla="*/ 10 w 15"/>
                <a:gd name="T3" fmla="*/ 18 h 20"/>
                <a:gd name="T4" fmla="*/ 14 w 15"/>
                <a:gd name="T5" fmla="*/ 8 h 20"/>
                <a:gd name="T6" fmla="*/ 4 w 15"/>
                <a:gd name="T7" fmla="*/ 2 h 20"/>
                <a:gd name="T8" fmla="*/ 1 w 15"/>
                <a:gd name="T9" fmla="*/ 12 h 20"/>
              </a:gdLst>
              <a:ahLst/>
              <a:cxnLst>
                <a:cxn ang="0">
                  <a:pos x="T0" y="T1"/>
                </a:cxn>
                <a:cxn ang="0">
                  <a:pos x="T2" y="T3"/>
                </a:cxn>
                <a:cxn ang="0">
                  <a:pos x="T4" y="T5"/>
                </a:cxn>
                <a:cxn ang="0">
                  <a:pos x="T6" y="T7"/>
                </a:cxn>
                <a:cxn ang="0">
                  <a:pos x="T8" y="T9"/>
                </a:cxn>
              </a:cxnLst>
              <a:rect l="0" t="0" r="r" b="b"/>
              <a:pathLst>
                <a:path w="15" h="20">
                  <a:moveTo>
                    <a:pt x="1" y="12"/>
                  </a:moveTo>
                  <a:cubicBezTo>
                    <a:pt x="3" y="17"/>
                    <a:pt x="7" y="20"/>
                    <a:pt x="10" y="18"/>
                  </a:cubicBezTo>
                  <a:cubicBezTo>
                    <a:pt x="14" y="17"/>
                    <a:pt x="15" y="13"/>
                    <a:pt x="14" y="8"/>
                  </a:cubicBezTo>
                  <a:cubicBezTo>
                    <a:pt x="12" y="3"/>
                    <a:pt x="8" y="0"/>
                    <a:pt x="4" y="2"/>
                  </a:cubicBezTo>
                  <a:cubicBezTo>
                    <a:pt x="1" y="3"/>
                    <a:pt x="0" y="8"/>
                    <a:pt x="1" y="12"/>
                  </a:cubicBezTo>
                  <a:close/>
                </a:path>
              </a:pathLst>
            </a:custGeom>
            <a:solidFill>
              <a:srgbClr val="F3F0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45">
              <a:extLst>
                <a:ext uri="{FF2B5EF4-FFF2-40B4-BE49-F238E27FC236}">
                  <a16:creationId xmlns:a16="http://schemas.microsoft.com/office/drawing/2014/main" id="{9C902E33-8932-4431-A094-08DC66369DFD}"/>
                </a:ext>
              </a:extLst>
            </p:cNvPr>
            <p:cNvSpPr>
              <a:spLocks/>
            </p:cNvSpPr>
            <p:nvPr/>
          </p:nvSpPr>
          <p:spPr bwMode="auto">
            <a:xfrm>
              <a:off x="10569575" y="1492251"/>
              <a:ext cx="307975" cy="1444625"/>
            </a:xfrm>
            <a:custGeom>
              <a:avLst/>
              <a:gdLst>
                <a:gd name="T0" fmla="*/ 12 w 48"/>
                <a:gd name="T1" fmla="*/ 224 h 226"/>
                <a:gd name="T2" fmla="*/ 16 w 48"/>
                <a:gd name="T3" fmla="*/ 35 h 226"/>
                <a:gd name="T4" fmla="*/ 48 w 48"/>
                <a:gd name="T5" fmla="*/ 1 h 226"/>
                <a:gd name="T6" fmla="*/ 36 w 48"/>
                <a:gd name="T7" fmla="*/ 2 h 226"/>
                <a:gd name="T8" fmla="*/ 7 w 48"/>
                <a:gd name="T9" fmla="*/ 45 h 226"/>
                <a:gd name="T10" fmla="*/ 1 w 48"/>
                <a:gd name="T11" fmla="*/ 226 h 226"/>
                <a:gd name="T12" fmla="*/ 12 w 48"/>
                <a:gd name="T13" fmla="*/ 224 h 226"/>
              </a:gdLst>
              <a:ahLst/>
              <a:cxnLst>
                <a:cxn ang="0">
                  <a:pos x="T0" y="T1"/>
                </a:cxn>
                <a:cxn ang="0">
                  <a:pos x="T2" y="T3"/>
                </a:cxn>
                <a:cxn ang="0">
                  <a:pos x="T4" y="T5"/>
                </a:cxn>
                <a:cxn ang="0">
                  <a:pos x="T6" y="T7"/>
                </a:cxn>
                <a:cxn ang="0">
                  <a:pos x="T8" y="T9"/>
                </a:cxn>
                <a:cxn ang="0">
                  <a:pos x="T10" y="T11"/>
                </a:cxn>
                <a:cxn ang="0">
                  <a:pos x="T12" y="T13"/>
                </a:cxn>
              </a:cxnLst>
              <a:rect l="0" t="0" r="r" b="b"/>
              <a:pathLst>
                <a:path w="48" h="226">
                  <a:moveTo>
                    <a:pt x="12" y="224"/>
                  </a:moveTo>
                  <a:cubicBezTo>
                    <a:pt x="12" y="224"/>
                    <a:pt x="10" y="48"/>
                    <a:pt x="16" y="35"/>
                  </a:cubicBezTo>
                  <a:cubicBezTo>
                    <a:pt x="16" y="35"/>
                    <a:pt x="23" y="1"/>
                    <a:pt x="48" y="1"/>
                  </a:cubicBezTo>
                  <a:cubicBezTo>
                    <a:pt x="36" y="2"/>
                    <a:pt x="36" y="2"/>
                    <a:pt x="36" y="2"/>
                  </a:cubicBezTo>
                  <a:cubicBezTo>
                    <a:pt x="36" y="2"/>
                    <a:pt x="14" y="0"/>
                    <a:pt x="7" y="45"/>
                  </a:cubicBezTo>
                  <a:cubicBezTo>
                    <a:pt x="0" y="90"/>
                    <a:pt x="1" y="226"/>
                    <a:pt x="1" y="226"/>
                  </a:cubicBezTo>
                  <a:lnTo>
                    <a:pt x="12" y="224"/>
                  </a:lnTo>
                  <a:close/>
                </a:path>
              </a:pathLst>
            </a:custGeom>
            <a:solidFill>
              <a:srgbClr val="2A4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46">
              <a:extLst>
                <a:ext uri="{FF2B5EF4-FFF2-40B4-BE49-F238E27FC236}">
                  <a16:creationId xmlns:a16="http://schemas.microsoft.com/office/drawing/2014/main" id="{D31A86B4-606D-4B92-A5B8-A21BEC632670}"/>
                </a:ext>
              </a:extLst>
            </p:cNvPr>
            <p:cNvSpPr>
              <a:spLocks/>
            </p:cNvSpPr>
            <p:nvPr/>
          </p:nvSpPr>
          <p:spPr bwMode="auto">
            <a:xfrm>
              <a:off x="10236200" y="1538288"/>
              <a:ext cx="95250" cy="1423988"/>
            </a:xfrm>
            <a:custGeom>
              <a:avLst/>
              <a:gdLst>
                <a:gd name="T0" fmla="*/ 15 w 15"/>
                <a:gd name="T1" fmla="*/ 223 h 223"/>
                <a:gd name="T2" fmla="*/ 13 w 15"/>
                <a:gd name="T3" fmla="*/ 0 h 223"/>
                <a:gd name="T4" fmla="*/ 6 w 15"/>
                <a:gd name="T5" fmla="*/ 0 h 223"/>
                <a:gd name="T6" fmla="*/ 1 w 15"/>
                <a:gd name="T7" fmla="*/ 66 h 223"/>
                <a:gd name="T8" fmla="*/ 1 w 15"/>
                <a:gd name="T9" fmla="*/ 223 h 223"/>
                <a:gd name="T10" fmla="*/ 15 w 15"/>
                <a:gd name="T11" fmla="*/ 223 h 223"/>
              </a:gdLst>
              <a:ahLst/>
              <a:cxnLst>
                <a:cxn ang="0">
                  <a:pos x="T0" y="T1"/>
                </a:cxn>
                <a:cxn ang="0">
                  <a:pos x="T2" y="T3"/>
                </a:cxn>
                <a:cxn ang="0">
                  <a:pos x="T4" y="T5"/>
                </a:cxn>
                <a:cxn ang="0">
                  <a:pos x="T6" y="T7"/>
                </a:cxn>
                <a:cxn ang="0">
                  <a:pos x="T8" y="T9"/>
                </a:cxn>
                <a:cxn ang="0">
                  <a:pos x="T10" y="T11"/>
                </a:cxn>
              </a:cxnLst>
              <a:rect l="0" t="0" r="r" b="b"/>
              <a:pathLst>
                <a:path w="15" h="223">
                  <a:moveTo>
                    <a:pt x="15" y="223"/>
                  </a:moveTo>
                  <a:cubicBezTo>
                    <a:pt x="15" y="223"/>
                    <a:pt x="8" y="21"/>
                    <a:pt x="13" y="0"/>
                  </a:cubicBezTo>
                  <a:cubicBezTo>
                    <a:pt x="6" y="0"/>
                    <a:pt x="6" y="0"/>
                    <a:pt x="6" y="0"/>
                  </a:cubicBezTo>
                  <a:cubicBezTo>
                    <a:pt x="6" y="0"/>
                    <a:pt x="0" y="17"/>
                    <a:pt x="1" y="66"/>
                  </a:cubicBezTo>
                  <a:cubicBezTo>
                    <a:pt x="2" y="95"/>
                    <a:pt x="1" y="223"/>
                    <a:pt x="1" y="223"/>
                  </a:cubicBezTo>
                  <a:lnTo>
                    <a:pt x="15" y="223"/>
                  </a:lnTo>
                  <a:close/>
                </a:path>
              </a:pathLst>
            </a:custGeom>
            <a:solidFill>
              <a:srgbClr val="2A4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6" name="Freeform 47">
              <a:extLst>
                <a:ext uri="{FF2B5EF4-FFF2-40B4-BE49-F238E27FC236}">
                  <a16:creationId xmlns:a16="http://schemas.microsoft.com/office/drawing/2014/main" id="{BAE48FD1-C25D-4AB8-ACEA-091B061C6097}"/>
                </a:ext>
              </a:extLst>
            </p:cNvPr>
            <p:cNvSpPr>
              <a:spLocks/>
            </p:cNvSpPr>
            <p:nvPr/>
          </p:nvSpPr>
          <p:spPr bwMode="auto">
            <a:xfrm>
              <a:off x="9375775" y="2393951"/>
              <a:ext cx="436563" cy="185738"/>
            </a:xfrm>
            <a:custGeom>
              <a:avLst/>
              <a:gdLst>
                <a:gd name="T0" fmla="*/ 68 w 68"/>
                <a:gd name="T1" fmla="*/ 0 h 29"/>
                <a:gd name="T2" fmla="*/ 27 w 68"/>
                <a:gd name="T3" fmla="*/ 20 h 29"/>
                <a:gd name="T4" fmla="*/ 2 w 68"/>
                <a:gd name="T5" fmla="*/ 23 h 29"/>
                <a:gd name="T6" fmla="*/ 27 w 68"/>
                <a:gd name="T7" fmla="*/ 29 h 29"/>
                <a:gd name="T8" fmla="*/ 68 w 68"/>
                <a:gd name="T9" fmla="*/ 0 h 29"/>
              </a:gdLst>
              <a:ahLst/>
              <a:cxnLst>
                <a:cxn ang="0">
                  <a:pos x="T0" y="T1"/>
                </a:cxn>
                <a:cxn ang="0">
                  <a:pos x="T2" y="T3"/>
                </a:cxn>
                <a:cxn ang="0">
                  <a:pos x="T4" y="T5"/>
                </a:cxn>
                <a:cxn ang="0">
                  <a:pos x="T6" y="T7"/>
                </a:cxn>
                <a:cxn ang="0">
                  <a:pos x="T8" y="T9"/>
                </a:cxn>
              </a:cxnLst>
              <a:rect l="0" t="0" r="r" b="b"/>
              <a:pathLst>
                <a:path w="68" h="29">
                  <a:moveTo>
                    <a:pt x="68" y="0"/>
                  </a:moveTo>
                  <a:cubicBezTo>
                    <a:pt x="68" y="0"/>
                    <a:pt x="35" y="21"/>
                    <a:pt x="27" y="20"/>
                  </a:cubicBezTo>
                  <a:cubicBezTo>
                    <a:pt x="20" y="20"/>
                    <a:pt x="0" y="20"/>
                    <a:pt x="2" y="23"/>
                  </a:cubicBezTo>
                  <a:cubicBezTo>
                    <a:pt x="4" y="25"/>
                    <a:pt x="27" y="29"/>
                    <a:pt x="27" y="29"/>
                  </a:cubicBezTo>
                  <a:lnTo>
                    <a:pt x="68" y="0"/>
                  </a:lnTo>
                  <a:close/>
                </a:path>
              </a:pathLst>
            </a:custGeom>
            <a:solidFill>
              <a:srgbClr val="F6BA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 name="Freeform 48">
              <a:extLst>
                <a:ext uri="{FF2B5EF4-FFF2-40B4-BE49-F238E27FC236}">
                  <a16:creationId xmlns:a16="http://schemas.microsoft.com/office/drawing/2014/main" id="{BEB0D6EF-4102-4084-95E5-08DEADBDC07D}"/>
                </a:ext>
              </a:extLst>
            </p:cNvPr>
            <p:cNvSpPr>
              <a:spLocks/>
            </p:cNvSpPr>
            <p:nvPr/>
          </p:nvSpPr>
          <p:spPr bwMode="auto">
            <a:xfrm>
              <a:off x="9548813" y="1863726"/>
              <a:ext cx="1571625" cy="1079500"/>
            </a:xfrm>
            <a:custGeom>
              <a:avLst/>
              <a:gdLst>
                <a:gd name="T0" fmla="*/ 43 w 245"/>
                <a:gd name="T1" fmla="*/ 127 h 169"/>
                <a:gd name="T2" fmla="*/ 222 w 245"/>
                <a:gd name="T3" fmla="*/ 101 h 169"/>
                <a:gd name="T4" fmla="*/ 245 w 245"/>
                <a:gd name="T5" fmla="*/ 48 h 169"/>
                <a:gd name="T6" fmla="*/ 196 w 245"/>
                <a:gd name="T7" fmla="*/ 0 h 169"/>
                <a:gd name="T8" fmla="*/ 162 w 245"/>
                <a:gd name="T9" fmla="*/ 85 h 169"/>
                <a:gd name="T10" fmla="*/ 57 w 245"/>
                <a:gd name="T11" fmla="*/ 86 h 169"/>
                <a:gd name="T12" fmla="*/ 51 w 245"/>
                <a:gd name="T13" fmla="*/ 80 h 169"/>
                <a:gd name="T14" fmla="*/ 46 w 245"/>
                <a:gd name="T15" fmla="*/ 74 h 169"/>
                <a:gd name="T16" fmla="*/ 42 w 245"/>
                <a:gd name="T17" fmla="*/ 64 h 169"/>
                <a:gd name="T18" fmla="*/ 36 w 245"/>
                <a:gd name="T19" fmla="*/ 62 h 169"/>
                <a:gd name="T20" fmla="*/ 41 w 245"/>
                <a:gd name="T21" fmla="*/ 83 h 169"/>
                <a:gd name="T22" fmla="*/ 0 w 245"/>
                <a:gd name="T23" fmla="*/ 112 h 169"/>
                <a:gd name="T24" fmla="*/ 43 w 245"/>
                <a:gd name="T25" fmla="*/ 12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169">
                  <a:moveTo>
                    <a:pt x="43" y="127"/>
                  </a:moveTo>
                  <a:cubicBezTo>
                    <a:pt x="43" y="127"/>
                    <a:pt x="200" y="169"/>
                    <a:pt x="222" y="101"/>
                  </a:cubicBezTo>
                  <a:cubicBezTo>
                    <a:pt x="244" y="29"/>
                    <a:pt x="245" y="48"/>
                    <a:pt x="245" y="48"/>
                  </a:cubicBezTo>
                  <a:cubicBezTo>
                    <a:pt x="196" y="0"/>
                    <a:pt x="196" y="0"/>
                    <a:pt x="196" y="0"/>
                  </a:cubicBezTo>
                  <a:cubicBezTo>
                    <a:pt x="196" y="0"/>
                    <a:pt x="169" y="83"/>
                    <a:pt x="162" y="85"/>
                  </a:cubicBezTo>
                  <a:cubicBezTo>
                    <a:pt x="121" y="96"/>
                    <a:pt x="74" y="89"/>
                    <a:pt x="57" y="86"/>
                  </a:cubicBezTo>
                  <a:cubicBezTo>
                    <a:pt x="55" y="85"/>
                    <a:pt x="53" y="83"/>
                    <a:pt x="51" y="80"/>
                  </a:cubicBezTo>
                  <a:cubicBezTo>
                    <a:pt x="49" y="79"/>
                    <a:pt x="47" y="76"/>
                    <a:pt x="46" y="74"/>
                  </a:cubicBezTo>
                  <a:cubicBezTo>
                    <a:pt x="44" y="71"/>
                    <a:pt x="42" y="66"/>
                    <a:pt x="42" y="64"/>
                  </a:cubicBezTo>
                  <a:cubicBezTo>
                    <a:pt x="41" y="60"/>
                    <a:pt x="37" y="59"/>
                    <a:pt x="36" y="62"/>
                  </a:cubicBezTo>
                  <a:cubicBezTo>
                    <a:pt x="34" y="65"/>
                    <a:pt x="35" y="74"/>
                    <a:pt x="41" y="83"/>
                  </a:cubicBezTo>
                  <a:cubicBezTo>
                    <a:pt x="41" y="83"/>
                    <a:pt x="4" y="107"/>
                    <a:pt x="0" y="112"/>
                  </a:cubicBezTo>
                  <a:lnTo>
                    <a:pt x="43" y="127"/>
                  </a:lnTo>
                  <a:close/>
                </a:path>
              </a:pathLst>
            </a:custGeom>
            <a:solidFill>
              <a:srgbClr val="F6BA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Freeform 49">
              <a:extLst>
                <a:ext uri="{FF2B5EF4-FFF2-40B4-BE49-F238E27FC236}">
                  <a16:creationId xmlns:a16="http://schemas.microsoft.com/office/drawing/2014/main" id="{EFA7358D-A210-454D-88BB-89C4F7A0F2EB}"/>
                </a:ext>
              </a:extLst>
            </p:cNvPr>
            <p:cNvSpPr>
              <a:spLocks/>
            </p:cNvSpPr>
            <p:nvPr/>
          </p:nvSpPr>
          <p:spPr bwMode="auto">
            <a:xfrm>
              <a:off x="10614025" y="1498601"/>
              <a:ext cx="531813" cy="1041400"/>
            </a:xfrm>
            <a:custGeom>
              <a:avLst/>
              <a:gdLst>
                <a:gd name="T0" fmla="*/ 45 w 83"/>
                <a:gd name="T1" fmla="*/ 0 h 163"/>
                <a:gd name="T2" fmla="*/ 82 w 83"/>
                <a:gd name="T3" fmla="*/ 63 h 163"/>
                <a:gd name="T4" fmla="*/ 61 w 83"/>
                <a:gd name="T5" fmla="*/ 163 h 163"/>
                <a:gd name="T6" fmla="*/ 0 w 83"/>
                <a:gd name="T7" fmla="*/ 131 h 163"/>
                <a:gd name="T8" fmla="*/ 45 w 83"/>
                <a:gd name="T9" fmla="*/ 0 h 163"/>
              </a:gdLst>
              <a:ahLst/>
              <a:cxnLst>
                <a:cxn ang="0">
                  <a:pos x="T0" y="T1"/>
                </a:cxn>
                <a:cxn ang="0">
                  <a:pos x="T2" y="T3"/>
                </a:cxn>
                <a:cxn ang="0">
                  <a:pos x="T4" y="T5"/>
                </a:cxn>
                <a:cxn ang="0">
                  <a:pos x="T6" y="T7"/>
                </a:cxn>
                <a:cxn ang="0">
                  <a:pos x="T8" y="T9"/>
                </a:cxn>
              </a:cxnLst>
              <a:rect l="0" t="0" r="r" b="b"/>
              <a:pathLst>
                <a:path w="83" h="163">
                  <a:moveTo>
                    <a:pt x="45" y="0"/>
                  </a:moveTo>
                  <a:cubicBezTo>
                    <a:pt x="45" y="0"/>
                    <a:pt x="80" y="7"/>
                    <a:pt x="82" y="63"/>
                  </a:cubicBezTo>
                  <a:cubicBezTo>
                    <a:pt x="83" y="120"/>
                    <a:pt x="61" y="163"/>
                    <a:pt x="61" y="163"/>
                  </a:cubicBezTo>
                  <a:cubicBezTo>
                    <a:pt x="0" y="131"/>
                    <a:pt x="0" y="131"/>
                    <a:pt x="0" y="131"/>
                  </a:cubicBezTo>
                  <a:cubicBezTo>
                    <a:pt x="45" y="0"/>
                    <a:pt x="45" y="0"/>
                    <a:pt x="45" y="0"/>
                  </a:cubicBezTo>
                </a:path>
              </a:pathLst>
            </a:custGeom>
            <a:solidFill>
              <a:srgbClr val="FCD5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Freeform 50">
              <a:extLst>
                <a:ext uri="{FF2B5EF4-FFF2-40B4-BE49-F238E27FC236}">
                  <a16:creationId xmlns:a16="http://schemas.microsoft.com/office/drawing/2014/main" id="{513C2B05-7975-48A1-8B81-DFAF0F05C728}"/>
                </a:ext>
              </a:extLst>
            </p:cNvPr>
            <p:cNvSpPr>
              <a:spLocks/>
            </p:cNvSpPr>
            <p:nvPr/>
          </p:nvSpPr>
          <p:spPr bwMode="auto">
            <a:xfrm>
              <a:off x="10614025" y="2336801"/>
              <a:ext cx="390525" cy="203200"/>
            </a:xfrm>
            <a:custGeom>
              <a:avLst/>
              <a:gdLst>
                <a:gd name="T0" fmla="*/ 0 w 61"/>
                <a:gd name="T1" fmla="*/ 0 h 32"/>
                <a:gd name="T2" fmla="*/ 9 w 61"/>
                <a:gd name="T3" fmla="*/ 5 h 32"/>
                <a:gd name="T4" fmla="*/ 31 w 61"/>
                <a:gd name="T5" fmla="*/ 15 h 32"/>
                <a:gd name="T6" fmla="*/ 52 w 61"/>
                <a:gd name="T7" fmla="*/ 27 h 32"/>
                <a:gd name="T8" fmla="*/ 61 w 61"/>
                <a:gd name="T9" fmla="*/ 32 h 32"/>
                <a:gd name="T10" fmla="*/ 53 w 61"/>
                <a:gd name="T11" fmla="*/ 26 h 32"/>
                <a:gd name="T12" fmla="*/ 32 w 61"/>
                <a:gd name="T13" fmla="*/ 14 h 32"/>
                <a:gd name="T14" fmla="*/ 10 w 61"/>
                <a:gd name="T15" fmla="*/ 3 h 32"/>
                <a:gd name="T16" fmla="*/ 0 w 61"/>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2">
                  <a:moveTo>
                    <a:pt x="0" y="0"/>
                  </a:moveTo>
                  <a:cubicBezTo>
                    <a:pt x="0" y="0"/>
                    <a:pt x="3" y="2"/>
                    <a:pt x="9" y="5"/>
                  </a:cubicBezTo>
                  <a:cubicBezTo>
                    <a:pt x="15" y="7"/>
                    <a:pt x="22" y="11"/>
                    <a:pt x="31" y="15"/>
                  </a:cubicBezTo>
                  <a:cubicBezTo>
                    <a:pt x="39" y="20"/>
                    <a:pt x="47" y="24"/>
                    <a:pt x="52" y="27"/>
                  </a:cubicBezTo>
                  <a:cubicBezTo>
                    <a:pt x="58" y="30"/>
                    <a:pt x="61" y="32"/>
                    <a:pt x="61" y="32"/>
                  </a:cubicBezTo>
                  <a:cubicBezTo>
                    <a:pt x="61" y="32"/>
                    <a:pt x="58" y="30"/>
                    <a:pt x="53" y="26"/>
                  </a:cubicBezTo>
                  <a:cubicBezTo>
                    <a:pt x="48" y="23"/>
                    <a:pt x="40" y="18"/>
                    <a:pt x="32" y="14"/>
                  </a:cubicBezTo>
                  <a:cubicBezTo>
                    <a:pt x="23" y="9"/>
                    <a:pt x="15" y="6"/>
                    <a:pt x="10" y="3"/>
                  </a:cubicBezTo>
                  <a:cubicBezTo>
                    <a:pt x="4" y="1"/>
                    <a:pt x="0" y="0"/>
                    <a:pt x="0" y="0"/>
                  </a:cubicBezTo>
                  <a:close/>
                </a:path>
              </a:pathLst>
            </a:custGeom>
            <a:solidFill>
              <a:srgbClr val="EDB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Freeform 51">
              <a:extLst>
                <a:ext uri="{FF2B5EF4-FFF2-40B4-BE49-F238E27FC236}">
                  <a16:creationId xmlns:a16="http://schemas.microsoft.com/office/drawing/2014/main" id="{132D0BD0-1FC8-44A9-9420-51D5165340EA}"/>
                </a:ext>
              </a:extLst>
            </p:cNvPr>
            <p:cNvSpPr>
              <a:spLocks/>
            </p:cNvSpPr>
            <p:nvPr/>
          </p:nvSpPr>
          <p:spPr bwMode="auto">
            <a:xfrm>
              <a:off x="10626725" y="2311401"/>
              <a:ext cx="398463" cy="190500"/>
            </a:xfrm>
            <a:custGeom>
              <a:avLst/>
              <a:gdLst>
                <a:gd name="T0" fmla="*/ 0 w 62"/>
                <a:gd name="T1" fmla="*/ 0 h 30"/>
                <a:gd name="T2" fmla="*/ 10 w 62"/>
                <a:gd name="T3" fmla="*/ 4 h 30"/>
                <a:gd name="T4" fmla="*/ 32 w 62"/>
                <a:gd name="T5" fmla="*/ 14 h 30"/>
                <a:gd name="T6" fmla="*/ 53 w 62"/>
                <a:gd name="T7" fmla="*/ 25 h 30"/>
                <a:gd name="T8" fmla="*/ 61 w 62"/>
                <a:gd name="T9" fmla="*/ 30 h 30"/>
                <a:gd name="T10" fmla="*/ 53 w 62"/>
                <a:gd name="T11" fmla="*/ 24 h 30"/>
                <a:gd name="T12" fmla="*/ 32 w 62"/>
                <a:gd name="T13" fmla="*/ 12 h 30"/>
                <a:gd name="T14" fmla="*/ 10 w 62"/>
                <a:gd name="T15" fmla="*/ 3 h 30"/>
                <a:gd name="T16" fmla="*/ 0 w 6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0">
                  <a:moveTo>
                    <a:pt x="0" y="0"/>
                  </a:moveTo>
                  <a:cubicBezTo>
                    <a:pt x="0" y="0"/>
                    <a:pt x="4" y="2"/>
                    <a:pt x="10" y="4"/>
                  </a:cubicBezTo>
                  <a:cubicBezTo>
                    <a:pt x="15" y="6"/>
                    <a:pt x="23" y="10"/>
                    <a:pt x="32" y="14"/>
                  </a:cubicBezTo>
                  <a:cubicBezTo>
                    <a:pt x="40" y="18"/>
                    <a:pt x="47" y="22"/>
                    <a:pt x="53" y="25"/>
                  </a:cubicBezTo>
                  <a:cubicBezTo>
                    <a:pt x="58" y="28"/>
                    <a:pt x="61" y="30"/>
                    <a:pt x="61" y="30"/>
                  </a:cubicBezTo>
                  <a:cubicBezTo>
                    <a:pt x="62" y="29"/>
                    <a:pt x="59" y="27"/>
                    <a:pt x="53" y="24"/>
                  </a:cubicBezTo>
                  <a:cubicBezTo>
                    <a:pt x="48" y="20"/>
                    <a:pt x="41" y="16"/>
                    <a:pt x="32" y="12"/>
                  </a:cubicBezTo>
                  <a:cubicBezTo>
                    <a:pt x="24" y="8"/>
                    <a:pt x="16" y="5"/>
                    <a:pt x="10" y="3"/>
                  </a:cubicBezTo>
                  <a:cubicBezTo>
                    <a:pt x="4" y="1"/>
                    <a:pt x="1" y="0"/>
                    <a:pt x="0" y="0"/>
                  </a:cubicBezTo>
                  <a:close/>
                </a:path>
              </a:pathLst>
            </a:custGeom>
            <a:solidFill>
              <a:srgbClr val="EDB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Freeform 52">
              <a:extLst>
                <a:ext uri="{FF2B5EF4-FFF2-40B4-BE49-F238E27FC236}">
                  <a16:creationId xmlns:a16="http://schemas.microsoft.com/office/drawing/2014/main" id="{BB86F6B9-B779-4F69-953E-4498149C09A0}"/>
                </a:ext>
              </a:extLst>
            </p:cNvPr>
            <p:cNvSpPr>
              <a:spLocks/>
            </p:cNvSpPr>
            <p:nvPr/>
          </p:nvSpPr>
          <p:spPr bwMode="auto">
            <a:xfrm>
              <a:off x="10729913" y="1787526"/>
              <a:ext cx="19050" cy="139700"/>
            </a:xfrm>
            <a:custGeom>
              <a:avLst/>
              <a:gdLst>
                <a:gd name="T0" fmla="*/ 2 w 3"/>
                <a:gd name="T1" fmla="*/ 21 h 22"/>
                <a:gd name="T2" fmla="*/ 3 w 3"/>
                <a:gd name="T3" fmla="*/ 11 h 22"/>
                <a:gd name="T4" fmla="*/ 0 w 3"/>
                <a:gd name="T5" fmla="*/ 1 h 22"/>
                <a:gd name="T6" fmla="*/ 1 w 3"/>
                <a:gd name="T7" fmla="*/ 11 h 22"/>
                <a:gd name="T8" fmla="*/ 2 w 3"/>
                <a:gd name="T9" fmla="*/ 21 h 22"/>
              </a:gdLst>
              <a:ahLst/>
              <a:cxnLst>
                <a:cxn ang="0">
                  <a:pos x="T0" y="T1"/>
                </a:cxn>
                <a:cxn ang="0">
                  <a:pos x="T2" y="T3"/>
                </a:cxn>
                <a:cxn ang="0">
                  <a:pos x="T4" y="T5"/>
                </a:cxn>
                <a:cxn ang="0">
                  <a:pos x="T6" y="T7"/>
                </a:cxn>
                <a:cxn ang="0">
                  <a:pos x="T8" y="T9"/>
                </a:cxn>
              </a:cxnLst>
              <a:rect l="0" t="0" r="r" b="b"/>
              <a:pathLst>
                <a:path w="3" h="22">
                  <a:moveTo>
                    <a:pt x="2" y="21"/>
                  </a:moveTo>
                  <a:cubicBezTo>
                    <a:pt x="2" y="22"/>
                    <a:pt x="3" y="17"/>
                    <a:pt x="3" y="11"/>
                  </a:cubicBezTo>
                  <a:cubicBezTo>
                    <a:pt x="2" y="5"/>
                    <a:pt x="1" y="0"/>
                    <a:pt x="0" y="1"/>
                  </a:cubicBezTo>
                  <a:cubicBezTo>
                    <a:pt x="0" y="1"/>
                    <a:pt x="0" y="5"/>
                    <a:pt x="1" y="11"/>
                  </a:cubicBezTo>
                  <a:cubicBezTo>
                    <a:pt x="1" y="17"/>
                    <a:pt x="1" y="21"/>
                    <a:pt x="2" y="21"/>
                  </a:cubicBezTo>
                  <a:close/>
                </a:path>
              </a:pathLst>
            </a:custGeom>
            <a:solidFill>
              <a:srgbClr val="EDB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Freeform 53">
              <a:extLst>
                <a:ext uri="{FF2B5EF4-FFF2-40B4-BE49-F238E27FC236}">
                  <a16:creationId xmlns:a16="http://schemas.microsoft.com/office/drawing/2014/main" id="{121205E1-A665-4BB9-BAE2-3C8679B1DE8B}"/>
                </a:ext>
              </a:extLst>
            </p:cNvPr>
            <p:cNvSpPr>
              <a:spLocks/>
            </p:cNvSpPr>
            <p:nvPr/>
          </p:nvSpPr>
          <p:spPr bwMode="auto">
            <a:xfrm>
              <a:off x="10614025" y="1812926"/>
              <a:ext cx="160338" cy="523875"/>
            </a:xfrm>
            <a:custGeom>
              <a:avLst/>
              <a:gdLst>
                <a:gd name="T0" fmla="*/ 0 w 25"/>
                <a:gd name="T1" fmla="*/ 82 h 82"/>
                <a:gd name="T2" fmla="*/ 6 w 25"/>
                <a:gd name="T3" fmla="*/ 71 h 82"/>
                <a:gd name="T4" fmla="*/ 17 w 25"/>
                <a:gd name="T5" fmla="*/ 42 h 82"/>
                <a:gd name="T6" fmla="*/ 23 w 25"/>
                <a:gd name="T7" fmla="*/ 12 h 82"/>
                <a:gd name="T8" fmla="*/ 24 w 25"/>
                <a:gd name="T9" fmla="*/ 0 h 82"/>
                <a:gd name="T10" fmla="*/ 22 w 25"/>
                <a:gd name="T11" fmla="*/ 12 h 82"/>
                <a:gd name="T12" fmla="*/ 15 w 25"/>
                <a:gd name="T13" fmla="*/ 42 h 82"/>
                <a:gd name="T14" fmla="*/ 4 w 25"/>
                <a:gd name="T15" fmla="*/ 70 h 82"/>
                <a:gd name="T16" fmla="*/ 0 w 25"/>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2">
                  <a:moveTo>
                    <a:pt x="0" y="82"/>
                  </a:moveTo>
                  <a:cubicBezTo>
                    <a:pt x="0" y="82"/>
                    <a:pt x="3" y="78"/>
                    <a:pt x="6" y="71"/>
                  </a:cubicBezTo>
                  <a:cubicBezTo>
                    <a:pt x="9" y="64"/>
                    <a:pt x="13" y="54"/>
                    <a:pt x="17" y="42"/>
                  </a:cubicBezTo>
                  <a:cubicBezTo>
                    <a:pt x="20" y="31"/>
                    <a:pt x="22" y="20"/>
                    <a:pt x="23" y="12"/>
                  </a:cubicBezTo>
                  <a:cubicBezTo>
                    <a:pt x="24" y="5"/>
                    <a:pt x="25" y="0"/>
                    <a:pt x="24" y="0"/>
                  </a:cubicBezTo>
                  <a:cubicBezTo>
                    <a:pt x="24" y="0"/>
                    <a:pt x="23" y="4"/>
                    <a:pt x="22" y="12"/>
                  </a:cubicBezTo>
                  <a:cubicBezTo>
                    <a:pt x="20" y="20"/>
                    <a:pt x="18" y="30"/>
                    <a:pt x="15" y="42"/>
                  </a:cubicBezTo>
                  <a:cubicBezTo>
                    <a:pt x="11" y="53"/>
                    <a:pt x="7" y="63"/>
                    <a:pt x="4" y="70"/>
                  </a:cubicBezTo>
                  <a:cubicBezTo>
                    <a:pt x="2" y="77"/>
                    <a:pt x="0" y="82"/>
                    <a:pt x="0" y="82"/>
                  </a:cubicBezTo>
                  <a:close/>
                </a:path>
              </a:pathLst>
            </a:custGeom>
            <a:solidFill>
              <a:srgbClr val="EDB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036" name="Straight Connector 1035">
            <a:extLst>
              <a:ext uri="{FF2B5EF4-FFF2-40B4-BE49-F238E27FC236}">
                <a16:creationId xmlns:a16="http://schemas.microsoft.com/office/drawing/2014/main" id="{FBB2F154-5A32-4E37-B633-EC7A0DF2D43D}"/>
              </a:ext>
            </a:extLst>
          </p:cNvPr>
          <p:cNvCxnSpPr>
            <a:cxnSpLocks/>
          </p:cNvCxnSpPr>
          <p:nvPr/>
        </p:nvCxnSpPr>
        <p:spPr>
          <a:xfrm>
            <a:off x="0" y="3015467"/>
            <a:ext cx="1976582" cy="1"/>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80CD22D-4875-4D0E-AECC-4ABC133C5BB0}"/>
              </a:ext>
            </a:extLst>
          </p:cNvPr>
          <p:cNvSpPr txBox="1"/>
          <p:nvPr/>
        </p:nvSpPr>
        <p:spPr>
          <a:xfrm>
            <a:off x="553297" y="5089843"/>
            <a:ext cx="4203430" cy="1477328"/>
          </a:xfrm>
          <a:prstGeom prst="rect">
            <a:avLst/>
          </a:prstGeom>
          <a:noFill/>
          <a:ln>
            <a:noFill/>
          </a:ln>
        </p:spPr>
        <p:txBody>
          <a:bodyPr wrap="square" lIns="0" tIns="0" rIns="0" bIns="0" rtlCol="0" anchor="t">
            <a:spAutoFit/>
          </a:bodyPr>
          <a:lstStyle/>
          <a:p>
            <a:pPr>
              <a:buClr>
                <a:schemeClr val="accent1"/>
              </a:buClr>
            </a:pPr>
            <a:r>
              <a:rPr lang="en-US" sz="1600" b="1" dirty="0">
                <a:solidFill>
                  <a:schemeClr val="tx1">
                    <a:lumMod val="75000"/>
                    <a:lumOff val="25000"/>
                  </a:schemeClr>
                </a:solidFill>
              </a:rPr>
              <a:t>COLLEGE : 	</a:t>
            </a:r>
            <a:r>
              <a:rPr lang="en-US" sz="1600" dirty="0">
                <a:solidFill>
                  <a:schemeClr val="tx1">
                    <a:lumMod val="75000"/>
                    <a:lumOff val="25000"/>
                  </a:schemeClr>
                </a:solidFill>
              </a:rPr>
              <a:t>MBA IIT KANPUR</a:t>
            </a:r>
          </a:p>
          <a:p>
            <a:pPr>
              <a:buClr>
                <a:schemeClr val="accent1"/>
              </a:buClr>
            </a:pPr>
            <a:endParaRPr lang="en-US" sz="1600" b="1" dirty="0">
              <a:solidFill>
                <a:schemeClr val="tx1">
                  <a:lumMod val="75000"/>
                  <a:lumOff val="25000"/>
                </a:schemeClr>
              </a:solidFill>
            </a:endParaRPr>
          </a:p>
          <a:p>
            <a:pPr>
              <a:buClr>
                <a:schemeClr val="accent1"/>
              </a:buClr>
            </a:pPr>
            <a:r>
              <a:rPr lang="en-US" sz="1600" b="1" dirty="0">
                <a:solidFill>
                  <a:schemeClr val="tx1">
                    <a:lumMod val="75000"/>
                    <a:lumOff val="25000"/>
                  </a:schemeClr>
                </a:solidFill>
              </a:rPr>
              <a:t>PRESENTED BY:</a:t>
            </a:r>
          </a:p>
          <a:p>
            <a:pPr>
              <a:buClr>
                <a:schemeClr val="accent1"/>
              </a:buClr>
            </a:pPr>
            <a:r>
              <a:rPr lang="en-US" sz="1600" dirty="0">
                <a:solidFill>
                  <a:schemeClr val="tx1">
                    <a:lumMod val="75000"/>
                    <a:lumOff val="25000"/>
                  </a:schemeClr>
                </a:solidFill>
              </a:rPr>
              <a:t>		RAHUL TRIPATHI</a:t>
            </a:r>
          </a:p>
          <a:p>
            <a:pPr>
              <a:buClr>
                <a:schemeClr val="accent1"/>
              </a:buClr>
            </a:pPr>
            <a:r>
              <a:rPr lang="en-US" sz="1600" dirty="0">
                <a:solidFill>
                  <a:schemeClr val="tx1">
                    <a:lumMod val="75000"/>
                    <a:lumOff val="25000"/>
                  </a:schemeClr>
                </a:solidFill>
              </a:rPr>
              <a:t>		RAMANDEEP KHATKAR</a:t>
            </a:r>
          </a:p>
          <a:p>
            <a:pPr>
              <a:buClr>
                <a:schemeClr val="accent1"/>
              </a:buClr>
            </a:pPr>
            <a:r>
              <a:rPr lang="en-US" sz="1600" dirty="0">
                <a:solidFill>
                  <a:schemeClr val="tx1">
                    <a:lumMod val="75000"/>
                    <a:lumOff val="25000"/>
                  </a:schemeClr>
                </a:solidFill>
              </a:rPr>
              <a:t>		SHREYAS SHOUCHE</a:t>
            </a:r>
          </a:p>
        </p:txBody>
      </p:sp>
      <p:pic>
        <p:nvPicPr>
          <p:cNvPr id="6" name="Picture 4" descr="IIT Kanpur - Wikipedia">
            <a:extLst>
              <a:ext uri="{FF2B5EF4-FFF2-40B4-BE49-F238E27FC236}">
                <a16:creationId xmlns:a16="http://schemas.microsoft.com/office/drawing/2014/main" id="{A4955344-7C06-4C35-A69A-05C8C94A2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 y="48504"/>
            <a:ext cx="1300885" cy="1274915"/>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286E2A68-A17B-4FDD-922D-BF37E38EF114}"/>
              </a:ext>
            </a:extLst>
          </p:cNvPr>
          <p:cNvSpPr txBox="1"/>
          <p:nvPr/>
        </p:nvSpPr>
        <p:spPr>
          <a:xfrm>
            <a:off x="4359564" y="3944050"/>
            <a:ext cx="2429163" cy="400110"/>
          </a:xfrm>
          <a:prstGeom prst="rect">
            <a:avLst/>
          </a:prstGeom>
          <a:noFill/>
        </p:spPr>
        <p:txBody>
          <a:bodyPr wrap="square">
            <a:spAutoFit/>
          </a:bodyPr>
          <a:lstStyle/>
          <a:p>
            <a:r>
              <a:rPr lang="en-US" sz="2000" dirty="0">
                <a:solidFill>
                  <a:srgbClr val="FF0000"/>
                </a:solidFill>
              </a:rPr>
              <a:t>TEAM ANALYZER</a:t>
            </a:r>
            <a:endParaRPr lang="en-IN" sz="2000" dirty="0">
              <a:solidFill>
                <a:srgbClr val="FF0000"/>
              </a:solidFill>
            </a:endParaRPr>
          </a:p>
        </p:txBody>
      </p:sp>
      <p:pic>
        <p:nvPicPr>
          <p:cNvPr id="2" name="Picture 2" descr="Wells Fargo - Wikipedia">
            <a:extLst>
              <a:ext uri="{FF2B5EF4-FFF2-40B4-BE49-F238E27FC236}">
                <a16:creationId xmlns:a16="http://schemas.microsoft.com/office/drawing/2014/main" id="{A3386D61-11D6-4875-A769-DED0C24F17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9185" y="-54336"/>
            <a:ext cx="1277932" cy="137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42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ivot">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FC10FF2-A030-4DF9-B3E9-80BF47367006}"/>
              </a:ext>
            </a:extLst>
          </p:cNvPr>
          <p:cNvSpPr txBox="1"/>
          <p:nvPr/>
        </p:nvSpPr>
        <p:spPr>
          <a:xfrm>
            <a:off x="1579943" y="327024"/>
            <a:ext cx="10515600" cy="830997"/>
          </a:xfrm>
          <a:prstGeom prst="rect">
            <a:avLst/>
          </a:prstGeom>
          <a:noFill/>
          <a:effectLst/>
        </p:spPr>
        <p:txBody>
          <a:bodyPr wrap="square" lIns="0" tIns="0" rIns="0" bIns="0" rtlCol="0" anchor="t">
            <a:spAutoFit/>
          </a:bodyPr>
          <a:lstStyle/>
          <a:p>
            <a:pPr algn="r"/>
            <a:r>
              <a:rPr lang="en-US" sz="5400" b="1" dirty="0">
                <a:solidFill>
                  <a:schemeClr val="tx1">
                    <a:lumMod val="75000"/>
                    <a:lumOff val="25000"/>
                  </a:schemeClr>
                </a:solidFill>
                <a:latin typeface="+mj-lt"/>
                <a:ea typeface="Segoe UI Black" panose="020B0A02040204020203" pitchFamily="34" charset="0"/>
                <a:cs typeface="Segoe UI" panose="020B0502040204020203" pitchFamily="34" charset="0"/>
              </a:rPr>
              <a:t>EXECUTIVE SUMMARY</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2" name="Date Placeholder 1">
            <a:extLst>
              <a:ext uri="{FF2B5EF4-FFF2-40B4-BE49-F238E27FC236}">
                <a16:creationId xmlns:a16="http://schemas.microsoft.com/office/drawing/2014/main" id="{1A3BBA7F-BCCD-4A20-A1E8-81DC7C7206CA}"/>
              </a:ext>
            </a:extLst>
          </p:cNvPr>
          <p:cNvSpPr>
            <a:spLocks noGrp="1"/>
          </p:cNvSpPr>
          <p:nvPr>
            <p:ph type="dt" sz="half" idx="10"/>
          </p:nvPr>
        </p:nvSpPr>
        <p:spPr/>
        <p:txBody>
          <a:bodyPr/>
          <a:lstStyle/>
          <a:p>
            <a:fld id="{5D3E0A61-7EA5-4F01-AA83-D9B74E02F9FC}" type="datetime1">
              <a:rPr lang="en-US" smtClean="0"/>
              <a:t>10/26/2021</a:t>
            </a:fld>
            <a:endParaRPr lang="en-US"/>
          </a:p>
        </p:txBody>
      </p:sp>
      <p:sp>
        <p:nvSpPr>
          <p:cNvPr id="3" name="Slide Number Placeholder 2">
            <a:extLst>
              <a:ext uri="{FF2B5EF4-FFF2-40B4-BE49-F238E27FC236}">
                <a16:creationId xmlns:a16="http://schemas.microsoft.com/office/drawing/2014/main" id="{086B17AD-BC4C-433E-BA80-64D220DBC4A9}"/>
              </a:ext>
            </a:extLst>
          </p:cNvPr>
          <p:cNvSpPr>
            <a:spLocks noGrp="1"/>
          </p:cNvSpPr>
          <p:nvPr>
            <p:ph type="sldNum" sz="quarter" idx="12"/>
          </p:nvPr>
        </p:nvSpPr>
        <p:spPr/>
        <p:txBody>
          <a:bodyPr/>
          <a:lstStyle/>
          <a:p>
            <a:fld id="{B1C45652-25C1-4BF0-A3A9-200AF1F974E6}" type="slidenum">
              <a:rPr lang="en-US" smtClean="0"/>
              <a:t>2</a:t>
            </a:fld>
            <a:endParaRPr lang="en-US"/>
          </a:p>
        </p:txBody>
      </p:sp>
      <p:cxnSp>
        <p:nvCxnSpPr>
          <p:cNvPr id="70" name="Straight Connector 69">
            <a:extLst>
              <a:ext uri="{FF2B5EF4-FFF2-40B4-BE49-F238E27FC236}">
                <a16:creationId xmlns:a16="http://schemas.microsoft.com/office/drawing/2014/main" id="{E1660D60-9576-4400-BF79-6B668ECC8F07}"/>
              </a:ext>
            </a:extLst>
          </p:cNvPr>
          <p:cNvCxnSpPr>
            <a:cxnSpLocks/>
          </p:cNvCxnSpPr>
          <p:nvPr/>
        </p:nvCxnSpPr>
        <p:spPr>
          <a:xfrm>
            <a:off x="0" y="742523"/>
            <a:ext cx="5478859"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0C6D6050-1AB9-4684-AA5E-28AA0DA6CD65}"/>
              </a:ext>
            </a:extLst>
          </p:cNvPr>
          <p:cNvGrpSpPr/>
          <p:nvPr/>
        </p:nvGrpSpPr>
        <p:grpSpPr>
          <a:xfrm>
            <a:off x="546496" y="1158021"/>
            <a:ext cx="6384131" cy="1574632"/>
            <a:chOff x="547688" y="1235641"/>
            <a:chExt cx="5162550" cy="1509712"/>
          </a:xfrm>
          <a:effectLst>
            <a:outerShdw blurRad="50800" dist="38100" dir="5400000" algn="t" rotWithShape="0">
              <a:prstClr val="black">
                <a:alpha val="20000"/>
              </a:prstClr>
            </a:outerShdw>
          </a:effectLst>
        </p:grpSpPr>
        <p:grpSp>
          <p:nvGrpSpPr>
            <p:cNvPr id="76" name="Group 75">
              <a:extLst>
                <a:ext uri="{FF2B5EF4-FFF2-40B4-BE49-F238E27FC236}">
                  <a16:creationId xmlns:a16="http://schemas.microsoft.com/office/drawing/2014/main" id="{8F2285A7-71FB-4309-9545-BCAD6A35A2FC}"/>
                </a:ext>
              </a:extLst>
            </p:cNvPr>
            <p:cNvGrpSpPr/>
            <p:nvPr/>
          </p:nvGrpSpPr>
          <p:grpSpPr>
            <a:xfrm>
              <a:off x="547688" y="1235641"/>
              <a:ext cx="5162550" cy="1509712"/>
              <a:chOff x="547688" y="1411288"/>
              <a:chExt cx="5162550" cy="1509712"/>
            </a:xfrm>
          </p:grpSpPr>
          <p:sp>
            <p:nvSpPr>
              <p:cNvPr id="25" name="Freeform 5">
                <a:extLst>
                  <a:ext uri="{FF2B5EF4-FFF2-40B4-BE49-F238E27FC236}">
                    <a16:creationId xmlns:a16="http://schemas.microsoft.com/office/drawing/2014/main" id="{0083C0A7-3668-45A0-90D5-9845482B1C69}"/>
                  </a:ext>
                </a:extLst>
              </p:cNvPr>
              <p:cNvSpPr>
                <a:spLocks/>
              </p:cNvSpPr>
              <p:nvPr/>
            </p:nvSpPr>
            <p:spPr bwMode="auto">
              <a:xfrm>
                <a:off x="1936750" y="1411288"/>
                <a:ext cx="369887" cy="452437"/>
              </a:xfrm>
              <a:custGeom>
                <a:avLst/>
                <a:gdLst>
                  <a:gd name="T0" fmla="*/ 96 w 96"/>
                  <a:gd name="T1" fmla="*/ 0 h 117"/>
                  <a:gd name="T2" fmla="*/ 32 w 96"/>
                  <a:gd name="T3" fmla="*/ 0 h 117"/>
                  <a:gd name="T4" fmla="*/ 0 w 96"/>
                  <a:gd name="T5" fmla="*/ 31 h 117"/>
                  <a:gd name="T6" fmla="*/ 0 w 96"/>
                  <a:gd name="T7" fmla="*/ 117 h 117"/>
                  <a:gd name="T8" fmla="*/ 96 w 96"/>
                  <a:gd name="T9" fmla="*/ 117 h 117"/>
                  <a:gd name="T10" fmla="*/ 96 w 96"/>
                  <a:gd name="T11" fmla="*/ 0 h 117"/>
                </a:gdLst>
                <a:ahLst/>
                <a:cxnLst>
                  <a:cxn ang="0">
                    <a:pos x="T0" y="T1"/>
                  </a:cxn>
                  <a:cxn ang="0">
                    <a:pos x="T2" y="T3"/>
                  </a:cxn>
                  <a:cxn ang="0">
                    <a:pos x="T4" y="T5"/>
                  </a:cxn>
                  <a:cxn ang="0">
                    <a:pos x="T6" y="T7"/>
                  </a:cxn>
                  <a:cxn ang="0">
                    <a:pos x="T8" y="T9"/>
                  </a:cxn>
                  <a:cxn ang="0">
                    <a:pos x="T10" y="T11"/>
                  </a:cxn>
                </a:cxnLst>
                <a:rect l="0" t="0" r="r" b="b"/>
                <a:pathLst>
                  <a:path w="96" h="117">
                    <a:moveTo>
                      <a:pt x="96" y="0"/>
                    </a:moveTo>
                    <a:cubicBezTo>
                      <a:pt x="32" y="0"/>
                      <a:pt x="32" y="0"/>
                      <a:pt x="32" y="0"/>
                    </a:cubicBezTo>
                    <a:cubicBezTo>
                      <a:pt x="14" y="0"/>
                      <a:pt x="0" y="14"/>
                      <a:pt x="0" y="31"/>
                    </a:cubicBezTo>
                    <a:cubicBezTo>
                      <a:pt x="0" y="117"/>
                      <a:pt x="0" y="117"/>
                      <a:pt x="0" y="117"/>
                    </a:cubicBezTo>
                    <a:cubicBezTo>
                      <a:pt x="96" y="117"/>
                      <a:pt x="96" y="117"/>
                      <a:pt x="96" y="117"/>
                    </a:cubicBezTo>
                    <a:lnTo>
                      <a:pt x="96" y="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D8DF13E1-0D9A-49B9-A169-1FAB4EC0769E}"/>
                  </a:ext>
                </a:extLst>
              </p:cNvPr>
              <p:cNvSpPr>
                <a:spLocks/>
              </p:cNvSpPr>
              <p:nvPr/>
            </p:nvSpPr>
            <p:spPr bwMode="auto">
              <a:xfrm>
                <a:off x="995363" y="1639888"/>
                <a:ext cx="4484687" cy="1103312"/>
              </a:xfrm>
              <a:custGeom>
                <a:avLst/>
                <a:gdLst>
                  <a:gd name="T0" fmla="*/ 1150 w 1163"/>
                  <a:gd name="T1" fmla="*/ 169 h 285"/>
                  <a:gd name="T2" fmla="*/ 1089 w 1163"/>
                  <a:gd name="T3" fmla="*/ 249 h 285"/>
                  <a:gd name="T4" fmla="*/ 1016 w 1163"/>
                  <a:gd name="T5" fmla="*/ 285 h 285"/>
                  <a:gd name="T6" fmla="*/ 129 w 1163"/>
                  <a:gd name="T7" fmla="*/ 285 h 285"/>
                  <a:gd name="T8" fmla="*/ 0 w 1163"/>
                  <a:gd name="T9" fmla="*/ 156 h 285"/>
                  <a:gd name="T10" fmla="*/ 0 w 1163"/>
                  <a:gd name="T11" fmla="*/ 0 h 285"/>
                  <a:gd name="T12" fmla="*/ 1017 w 1163"/>
                  <a:gd name="T13" fmla="*/ 0 h 285"/>
                  <a:gd name="T14" fmla="*/ 1089 w 1163"/>
                  <a:gd name="T15" fmla="*/ 35 h 285"/>
                  <a:gd name="T16" fmla="*/ 1149 w 1163"/>
                  <a:gd name="T17" fmla="*/ 112 h 285"/>
                  <a:gd name="T18" fmla="*/ 1150 w 1163"/>
                  <a:gd name="T19" fmla="*/ 16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3" h="285">
                    <a:moveTo>
                      <a:pt x="1150" y="169"/>
                    </a:moveTo>
                    <a:cubicBezTo>
                      <a:pt x="1089" y="249"/>
                      <a:pt x="1089" y="249"/>
                      <a:pt x="1089" y="249"/>
                    </a:cubicBezTo>
                    <a:cubicBezTo>
                      <a:pt x="1072" y="271"/>
                      <a:pt x="1045" y="285"/>
                      <a:pt x="1016" y="285"/>
                    </a:cubicBezTo>
                    <a:cubicBezTo>
                      <a:pt x="129" y="285"/>
                      <a:pt x="129" y="285"/>
                      <a:pt x="129" y="285"/>
                    </a:cubicBezTo>
                    <a:cubicBezTo>
                      <a:pt x="58" y="285"/>
                      <a:pt x="0" y="227"/>
                      <a:pt x="0" y="156"/>
                    </a:cubicBezTo>
                    <a:cubicBezTo>
                      <a:pt x="0" y="0"/>
                      <a:pt x="0" y="0"/>
                      <a:pt x="0" y="0"/>
                    </a:cubicBezTo>
                    <a:cubicBezTo>
                      <a:pt x="1017" y="0"/>
                      <a:pt x="1017" y="0"/>
                      <a:pt x="1017" y="0"/>
                    </a:cubicBezTo>
                    <a:cubicBezTo>
                      <a:pt x="1045" y="0"/>
                      <a:pt x="1072" y="12"/>
                      <a:pt x="1089" y="35"/>
                    </a:cubicBezTo>
                    <a:cubicBezTo>
                      <a:pt x="1149" y="112"/>
                      <a:pt x="1149" y="112"/>
                      <a:pt x="1149" y="112"/>
                    </a:cubicBezTo>
                    <a:cubicBezTo>
                      <a:pt x="1163" y="129"/>
                      <a:pt x="1163" y="152"/>
                      <a:pt x="1150"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5D519EEA-6BD8-467F-9BF6-13C1806A9AF7}"/>
                  </a:ext>
                </a:extLst>
              </p:cNvPr>
              <p:cNvSpPr>
                <a:spLocks/>
              </p:cNvSpPr>
              <p:nvPr/>
            </p:nvSpPr>
            <p:spPr bwMode="auto">
              <a:xfrm>
                <a:off x="547688" y="1411288"/>
                <a:ext cx="1712912" cy="1331912"/>
              </a:xfrm>
              <a:custGeom>
                <a:avLst/>
                <a:gdLst>
                  <a:gd name="T0" fmla="*/ 315 w 444"/>
                  <a:gd name="T1" fmla="*/ 215 h 344"/>
                  <a:gd name="T2" fmla="*/ 315 w 444"/>
                  <a:gd name="T3" fmla="*/ 59 h 344"/>
                  <a:gd name="T4" fmla="*/ 255 w 444"/>
                  <a:gd name="T5" fmla="*/ 0 h 344"/>
                  <a:gd name="T6" fmla="*/ 59 w 444"/>
                  <a:gd name="T7" fmla="*/ 0 h 344"/>
                  <a:gd name="T8" fmla="*/ 0 w 444"/>
                  <a:gd name="T9" fmla="*/ 59 h 344"/>
                  <a:gd name="T10" fmla="*/ 0 w 444"/>
                  <a:gd name="T11" fmla="*/ 215 h 344"/>
                  <a:gd name="T12" fmla="*/ 129 w 444"/>
                  <a:gd name="T13" fmla="*/ 344 h 344"/>
                  <a:gd name="T14" fmla="*/ 444 w 444"/>
                  <a:gd name="T15" fmla="*/ 344 h 344"/>
                  <a:gd name="T16" fmla="*/ 315 w 444"/>
                  <a:gd name="T17" fmla="*/ 2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44">
                    <a:moveTo>
                      <a:pt x="315" y="215"/>
                    </a:moveTo>
                    <a:cubicBezTo>
                      <a:pt x="315" y="59"/>
                      <a:pt x="315" y="59"/>
                      <a:pt x="315" y="59"/>
                    </a:cubicBezTo>
                    <a:cubicBezTo>
                      <a:pt x="315"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444" y="344"/>
                      <a:pt x="444" y="344"/>
                      <a:pt x="444" y="344"/>
                    </a:cubicBezTo>
                    <a:cubicBezTo>
                      <a:pt x="372" y="344"/>
                      <a:pt x="315" y="286"/>
                      <a:pt x="315" y="215"/>
                    </a:cubicBezTo>
                    <a:close/>
                  </a:path>
                </a:pathLst>
              </a:custGeom>
              <a:solidFill>
                <a:srgbClr val="FF6B6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Freeform 8">
                <a:extLst>
                  <a:ext uri="{FF2B5EF4-FFF2-40B4-BE49-F238E27FC236}">
                    <a16:creationId xmlns:a16="http://schemas.microsoft.com/office/drawing/2014/main" id="{7477084D-D0BD-4CD8-8DAC-EB99F7A40C20}"/>
                  </a:ext>
                </a:extLst>
              </p:cNvPr>
              <p:cNvSpPr>
                <a:spLocks/>
              </p:cNvSpPr>
              <p:nvPr/>
            </p:nvSpPr>
            <p:spPr bwMode="auto">
              <a:xfrm>
                <a:off x="1762125" y="1639888"/>
                <a:ext cx="601662" cy="1103312"/>
              </a:xfrm>
              <a:custGeom>
                <a:avLst/>
                <a:gdLst>
                  <a:gd name="T0" fmla="*/ 156 w 156"/>
                  <a:gd name="T1" fmla="*/ 285 h 285"/>
                  <a:gd name="T2" fmla="*/ 129 w 156"/>
                  <a:gd name="T3" fmla="*/ 285 h 285"/>
                  <a:gd name="T4" fmla="*/ 0 w 156"/>
                  <a:gd name="T5" fmla="*/ 156 h 285"/>
                  <a:gd name="T6" fmla="*/ 0 w 156"/>
                  <a:gd name="T7" fmla="*/ 0 h 285"/>
                  <a:gd name="T8" fmla="*/ 27 w 156"/>
                  <a:gd name="T9" fmla="*/ 0 h 285"/>
                  <a:gd name="T10" fmla="*/ 27 w 156"/>
                  <a:gd name="T11" fmla="*/ 156 h 285"/>
                  <a:gd name="T12" fmla="*/ 156 w 156"/>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156" h="285">
                    <a:moveTo>
                      <a:pt x="156" y="285"/>
                    </a:moveTo>
                    <a:cubicBezTo>
                      <a:pt x="129" y="285"/>
                      <a:pt x="129" y="285"/>
                      <a:pt x="129" y="285"/>
                    </a:cubicBezTo>
                    <a:cubicBezTo>
                      <a:pt x="57" y="285"/>
                      <a:pt x="0" y="227"/>
                      <a:pt x="0" y="156"/>
                    </a:cubicBezTo>
                    <a:cubicBezTo>
                      <a:pt x="0" y="0"/>
                      <a:pt x="0" y="0"/>
                      <a:pt x="0" y="0"/>
                    </a:cubicBezTo>
                    <a:cubicBezTo>
                      <a:pt x="27" y="0"/>
                      <a:pt x="27" y="0"/>
                      <a:pt x="27" y="0"/>
                    </a:cubicBezTo>
                    <a:cubicBezTo>
                      <a:pt x="27" y="156"/>
                      <a:pt x="27" y="156"/>
                      <a:pt x="27" y="156"/>
                    </a:cubicBezTo>
                    <a:cubicBezTo>
                      <a:pt x="27" y="227"/>
                      <a:pt x="85" y="285"/>
                      <a:pt x="156" y="285"/>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
                <a:extLst>
                  <a:ext uri="{FF2B5EF4-FFF2-40B4-BE49-F238E27FC236}">
                    <a16:creationId xmlns:a16="http://schemas.microsoft.com/office/drawing/2014/main" id="{88434733-1FD0-4813-9FB7-5936F265C181}"/>
                  </a:ext>
                </a:extLst>
              </p:cNvPr>
              <p:cNvSpPr>
                <a:spLocks/>
              </p:cNvSpPr>
              <p:nvPr/>
            </p:nvSpPr>
            <p:spPr bwMode="auto">
              <a:xfrm>
                <a:off x="2085975" y="1411288"/>
                <a:ext cx="2900362" cy="503237"/>
              </a:xfrm>
              <a:custGeom>
                <a:avLst/>
                <a:gdLst>
                  <a:gd name="T0" fmla="*/ 52 w 752"/>
                  <a:gd name="T1" fmla="*/ 130 h 130"/>
                  <a:gd name="T2" fmla="*/ 709 w 752"/>
                  <a:gd name="T3" fmla="*/ 130 h 130"/>
                  <a:gd name="T4" fmla="*/ 752 w 752"/>
                  <a:gd name="T5" fmla="*/ 87 h 130"/>
                  <a:gd name="T6" fmla="*/ 752 w 752"/>
                  <a:gd name="T7" fmla="*/ 59 h 130"/>
                  <a:gd name="T8" fmla="*/ 692 w 752"/>
                  <a:gd name="T9" fmla="*/ 0 h 130"/>
                  <a:gd name="T10" fmla="*/ 0 w 752"/>
                  <a:gd name="T11" fmla="*/ 0 h 130"/>
                  <a:gd name="T12" fmla="*/ 20 w 752"/>
                  <a:gd name="T13" fmla="*/ 59 h 130"/>
                  <a:gd name="T14" fmla="*/ 20 w 752"/>
                  <a:gd name="T15" fmla="*/ 98 h 130"/>
                  <a:gd name="T16" fmla="*/ 52 w 752"/>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130">
                    <a:moveTo>
                      <a:pt x="52" y="130"/>
                    </a:moveTo>
                    <a:cubicBezTo>
                      <a:pt x="709" y="130"/>
                      <a:pt x="709" y="130"/>
                      <a:pt x="709" y="130"/>
                    </a:cubicBezTo>
                    <a:cubicBezTo>
                      <a:pt x="733" y="130"/>
                      <a:pt x="752" y="111"/>
                      <a:pt x="752" y="87"/>
                    </a:cubicBezTo>
                    <a:cubicBezTo>
                      <a:pt x="752" y="59"/>
                      <a:pt x="752" y="59"/>
                      <a:pt x="752" y="59"/>
                    </a:cubicBezTo>
                    <a:cubicBezTo>
                      <a:pt x="752" y="26"/>
                      <a:pt x="725" y="0"/>
                      <a:pt x="692" y="0"/>
                    </a:cubicBezTo>
                    <a:cubicBezTo>
                      <a:pt x="0" y="0"/>
                      <a:pt x="0" y="0"/>
                      <a:pt x="0" y="0"/>
                    </a:cubicBezTo>
                    <a:cubicBezTo>
                      <a:pt x="12" y="16"/>
                      <a:pt x="20" y="37"/>
                      <a:pt x="20" y="59"/>
                    </a:cubicBezTo>
                    <a:cubicBezTo>
                      <a:pt x="20" y="98"/>
                      <a:pt x="20" y="98"/>
                      <a:pt x="20" y="98"/>
                    </a:cubicBezTo>
                    <a:cubicBezTo>
                      <a:pt x="20" y="116"/>
                      <a:pt x="34" y="130"/>
                      <a:pt x="52" y="130"/>
                    </a:cubicBezTo>
                    <a:close/>
                  </a:path>
                </a:pathLst>
              </a:custGeom>
              <a:solidFill>
                <a:srgbClr val="FF6B6B"/>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0">
                <a:extLst>
                  <a:ext uri="{FF2B5EF4-FFF2-40B4-BE49-F238E27FC236}">
                    <a16:creationId xmlns:a16="http://schemas.microsoft.com/office/drawing/2014/main" id="{9B33B3B6-C046-4697-A495-5ADD101E9379}"/>
                  </a:ext>
                </a:extLst>
              </p:cNvPr>
              <p:cNvSpPr>
                <a:spLocks noChangeArrowheads="1"/>
              </p:cNvSpPr>
              <p:nvPr/>
            </p:nvSpPr>
            <p:spPr bwMode="auto">
              <a:xfrm>
                <a:off x="4754563" y="1960563"/>
                <a:ext cx="955675" cy="960437"/>
              </a:xfrm>
              <a:prstGeom prst="ellipse">
                <a:avLst/>
              </a:prstGeom>
              <a:solidFill>
                <a:srgbClr val="E46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1">
                <a:extLst>
                  <a:ext uri="{FF2B5EF4-FFF2-40B4-BE49-F238E27FC236}">
                    <a16:creationId xmlns:a16="http://schemas.microsoft.com/office/drawing/2014/main" id="{A27688A8-4B9B-4AD9-9AD8-7FED2A637C57}"/>
                  </a:ext>
                </a:extLst>
              </p:cNvPr>
              <p:cNvSpPr>
                <a:spLocks/>
              </p:cNvSpPr>
              <p:nvPr/>
            </p:nvSpPr>
            <p:spPr bwMode="auto">
              <a:xfrm>
                <a:off x="4732338" y="1898650"/>
                <a:ext cx="747712" cy="844550"/>
              </a:xfrm>
              <a:custGeom>
                <a:avLst/>
                <a:gdLst>
                  <a:gd name="T0" fmla="*/ 0 w 194"/>
                  <a:gd name="T1" fmla="*/ 123 h 218"/>
                  <a:gd name="T2" fmla="*/ 43 w 194"/>
                  <a:gd name="T3" fmla="*/ 218 h 218"/>
                  <a:gd name="T4" fmla="*/ 47 w 194"/>
                  <a:gd name="T5" fmla="*/ 218 h 218"/>
                  <a:gd name="T6" fmla="*/ 120 w 194"/>
                  <a:gd name="T7" fmla="*/ 182 h 218"/>
                  <a:gd name="T8" fmla="*/ 181 w 194"/>
                  <a:gd name="T9" fmla="*/ 102 h 218"/>
                  <a:gd name="T10" fmla="*/ 180 w 194"/>
                  <a:gd name="T11" fmla="*/ 45 h 218"/>
                  <a:gd name="T12" fmla="*/ 147 w 194"/>
                  <a:gd name="T13" fmla="*/ 2 h 218"/>
                  <a:gd name="T14" fmla="*/ 124 w 194"/>
                  <a:gd name="T15" fmla="*/ 0 h 218"/>
                  <a:gd name="T16" fmla="*/ 0 w 194"/>
                  <a:gd name="T17" fmla="*/ 12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18">
                    <a:moveTo>
                      <a:pt x="0" y="123"/>
                    </a:moveTo>
                    <a:cubicBezTo>
                      <a:pt x="0" y="161"/>
                      <a:pt x="17" y="195"/>
                      <a:pt x="43" y="218"/>
                    </a:cubicBezTo>
                    <a:cubicBezTo>
                      <a:pt x="47" y="218"/>
                      <a:pt x="47" y="218"/>
                      <a:pt x="47" y="218"/>
                    </a:cubicBezTo>
                    <a:cubicBezTo>
                      <a:pt x="76" y="218"/>
                      <a:pt x="103" y="204"/>
                      <a:pt x="120" y="182"/>
                    </a:cubicBezTo>
                    <a:cubicBezTo>
                      <a:pt x="181" y="102"/>
                      <a:pt x="181" y="102"/>
                      <a:pt x="181" y="102"/>
                    </a:cubicBezTo>
                    <a:cubicBezTo>
                      <a:pt x="194" y="85"/>
                      <a:pt x="194" y="62"/>
                      <a:pt x="180" y="45"/>
                    </a:cubicBezTo>
                    <a:cubicBezTo>
                      <a:pt x="147" y="2"/>
                      <a:pt x="147" y="2"/>
                      <a:pt x="147" y="2"/>
                    </a:cubicBezTo>
                    <a:cubicBezTo>
                      <a:pt x="139" y="0"/>
                      <a:pt x="131" y="0"/>
                      <a:pt x="124" y="0"/>
                    </a:cubicBezTo>
                    <a:cubicBezTo>
                      <a:pt x="55" y="0"/>
                      <a:pt x="0" y="55"/>
                      <a:pt x="0" y="1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2">
                <a:extLst>
                  <a:ext uri="{FF2B5EF4-FFF2-40B4-BE49-F238E27FC236}">
                    <a16:creationId xmlns:a16="http://schemas.microsoft.com/office/drawing/2014/main" id="{999104B3-D6B8-4E84-9DDE-1529498ED2C1}"/>
                  </a:ext>
                </a:extLst>
              </p:cNvPr>
              <p:cNvSpPr>
                <a:spLocks noChangeArrowheads="1"/>
              </p:cNvSpPr>
              <p:nvPr/>
            </p:nvSpPr>
            <p:spPr bwMode="auto">
              <a:xfrm>
                <a:off x="4754563" y="1960563"/>
                <a:ext cx="955675" cy="960437"/>
              </a:xfrm>
              <a:prstGeom prst="ellipse">
                <a:avLst/>
              </a:prstGeom>
              <a:solidFill>
                <a:srgbClr val="FF6B6B"/>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
                <a:extLst>
                  <a:ext uri="{FF2B5EF4-FFF2-40B4-BE49-F238E27FC236}">
                    <a16:creationId xmlns:a16="http://schemas.microsoft.com/office/drawing/2014/main" id="{21D6E056-29EA-4491-8396-1E1867C2D438}"/>
                  </a:ext>
                </a:extLst>
              </p:cNvPr>
              <p:cNvSpPr>
                <a:spLocks noEditPoints="1"/>
              </p:cNvSpPr>
              <p:nvPr/>
            </p:nvSpPr>
            <p:spPr bwMode="auto">
              <a:xfrm>
                <a:off x="4840288" y="2041525"/>
                <a:ext cx="785812" cy="793750"/>
              </a:xfrm>
              <a:custGeom>
                <a:avLst/>
                <a:gdLst>
                  <a:gd name="T0" fmla="*/ 102 w 204"/>
                  <a:gd name="T1" fmla="*/ 0 h 205"/>
                  <a:gd name="T2" fmla="*/ 0 w 204"/>
                  <a:gd name="T3" fmla="*/ 103 h 205"/>
                  <a:gd name="T4" fmla="*/ 102 w 204"/>
                  <a:gd name="T5" fmla="*/ 205 h 205"/>
                  <a:gd name="T6" fmla="*/ 204 w 204"/>
                  <a:gd name="T7" fmla="*/ 103 h 205"/>
                  <a:gd name="T8" fmla="*/ 102 w 204"/>
                  <a:gd name="T9" fmla="*/ 0 h 205"/>
                  <a:gd name="T10" fmla="*/ 102 w 204"/>
                  <a:gd name="T11" fmla="*/ 192 h 205"/>
                  <a:gd name="T12" fmla="*/ 13 w 204"/>
                  <a:gd name="T13" fmla="*/ 103 h 205"/>
                  <a:gd name="T14" fmla="*/ 102 w 204"/>
                  <a:gd name="T15" fmla="*/ 14 h 205"/>
                  <a:gd name="T16" fmla="*/ 191 w 204"/>
                  <a:gd name="T17" fmla="*/ 103 h 205"/>
                  <a:gd name="T18" fmla="*/ 102 w 204"/>
                  <a:gd name="T19" fmla="*/ 19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5">
                    <a:moveTo>
                      <a:pt x="102" y="0"/>
                    </a:moveTo>
                    <a:cubicBezTo>
                      <a:pt x="45" y="0"/>
                      <a:pt x="0" y="46"/>
                      <a:pt x="0" y="103"/>
                    </a:cubicBezTo>
                    <a:cubicBezTo>
                      <a:pt x="0" y="159"/>
                      <a:pt x="45" y="205"/>
                      <a:pt x="102" y="205"/>
                    </a:cubicBezTo>
                    <a:cubicBezTo>
                      <a:pt x="159" y="205"/>
                      <a:pt x="204" y="159"/>
                      <a:pt x="204" y="103"/>
                    </a:cubicBezTo>
                    <a:cubicBezTo>
                      <a:pt x="204" y="46"/>
                      <a:pt x="159" y="0"/>
                      <a:pt x="102" y="0"/>
                    </a:cubicBezTo>
                    <a:close/>
                    <a:moveTo>
                      <a:pt x="102" y="192"/>
                    </a:moveTo>
                    <a:cubicBezTo>
                      <a:pt x="53" y="192"/>
                      <a:pt x="13" y="152"/>
                      <a:pt x="13" y="103"/>
                    </a:cubicBezTo>
                    <a:cubicBezTo>
                      <a:pt x="13" y="54"/>
                      <a:pt x="53" y="14"/>
                      <a:pt x="102" y="14"/>
                    </a:cubicBezTo>
                    <a:cubicBezTo>
                      <a:pt x="151" y="14"/>
                      <a:pt x="191" y="54"/>
                      <a:pt x="191" y="103"/>
                    </a:cubicBezTo>
                    <a:cubicBezTo>
                      <a:pt x="191" y="152"/>
                      <a:pt x="151" y="192"/>
                      <a:pt x="102"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5" name="TextBox 114">
              <a:extLst>
                <a:ext uri="{FF2B5EF4-FFF2-40B4-BE49-F238E27FC236}">
                  <a16:creationId xmlns:a16="http://schemas.microsoft.com/office/drawing/2014/main" id="{7EF39B13-94D1-4E0A-A9EE-17F677E9A320}"/>
                </a:ext>
              </a:extLst>
            </p:cNvPr>
            <p:cNvSpPr txBox="1"/>
            <p:nvPr/>
          </p:nvSpPr>
          <p:spPr>
            <a:xfrm>
              <a:off x="1880692" y="1992253"/>
              <a:ext cx="2932862" cy="339350"/>
            </a:xfrm>
            <a:prstGeom prst="rect">
              <a:avLst/>
            </a:prstGeom>
            <a:noFill/>
            <a:ln>
              <a:noFill/>
            </a:ln>
          </p:spPr>
          <p:txBody>
            <a:bodyPr wrap="square" lIns="0" tIns="0" rIns="0" bIns="0" rtlCol="0" anchor="ctr">
              <a:spAutoFit/>
            </a:bodyPr>
            <a:lstStyle/>
            <a:p>
              <a:pPr marL="108000">
                <a:spcBef>
                  <a:spcPts val="1417"/>
                </a:spcBef>
                <a:buClr>
                  <a:srgbClr val="000000"/>
                </a:buClr>
                <a:buSzPct val="45000"/>
              </a:pPr>
              <a:r>
                <a:rPr lang="en-IN" sz="1150" dirty="0">
                  <a:solidFill>
                    <a:schemeClr val="tx1">
                      <a:lumMod val="75000"/>
                      <a:lumOff val="25000"/>
                    </a:schemeClr>
                  </a:solidFill>
                </a:rPr>
                <a:t>The purpose of Classification is to predict whether we should approach the client for Loan or not. </a:t>
              </a:r>
            </a:p>
          </p:txBody>
        </p:sp>
        <p:sp>
          <p:nvSpPr>
            <p:cNvPr id="116" name="TextBox 115">
              <a:extLst>
                <a:ext uri="{FF2B5EF4-FFF2-40B4-BE49-F238E27FC236}">
                  <a16:creationId xmlns:a16="http://schemas.microsoft.com/office/drawing/2014/main" id="{3E19AE15-618E-4B5B-AE42-6BE19F06966C}"/>
                </a:ext>
              </a:extLst>
            </p:cNvPr>
            <p:cNvSpPr txBox="1"/>
            <p:nvPr/>
          </p:nvSpPr>
          <p:spPr>
            <a:xfrm>
              <a:off x="2380463" y="1337982"/>
              <a:ext cx="2401874" cy="276999"/>
            </a:xfrm>
            <a:prstGeom prst="rect">
              <a:avLst/>
            </a:prstGeom>
            <a:noFill/>
            <a:ln>
              <a:noFill/>
            </a:ln>
          </p:spPr>
          <p:txBody>
            <a:bodyPr wrap="square" lIns="0" tIns="0" rIns="0" bIns="0" rtlCol="0" anchor="ctr">
              <a:spAutoFit/>
            </a:bodyPr>
            <a:lstStyle/>
            <a:p>
              <a:pPr algn="ctr">
                <a:buClr>
                  <a:schemeClr val="accent1"/>
                </a:buClr>
              </a:pPr>
              <a:r>
                <a:rPr lang="en-US" dirty="0">
                  <a:solidFill>
                    <a:schemeClr val="bg1"/>
                  </a:solidFill>
                </a:rPr>
                <a:t>OBJECTIVES</a:t>
              </a:r>
            </a:p>
          </p:txBody>
        </p:sp>
        <p:sp>
          <p:nvSpPr>
            <p:cNvPr id="117" name="TextBox 116">
              <a:extLst>
                <a:ext uri="{FF2B5EF4-FFF2-40B4-BE49-F238E27FC236}">
                  <a16:creationId xmlns:a16="http://schemas.microsoft.com/office/drawing/2014/main" id="{7FADAE94-9BDC-4D54-B957-C86031DF35EB}"/>
                </a:ext>
              </a:extLst>
            </p:cNvPr>
            <p:cNvSpPr txBox="1"/>
            <p:nvPr/>
          </p:nvSpPr>
          <p:spPr>
            <a:xfrm>
              <a:off x="756518" y="1492173"/>
              <a:ext cx="824616" cy="738664"/>
            </a:xfrm>
            <a:prstGeom prst="rect">
              <a:avLst/>
            </a:prstGeom>
            <a:noFill/>
            <a:ln>
              <a:noFill/>
            </a:ln>
          </p:spPr>
          <p:txBody>
            <a:bodyPr wrap="square" lIns="0" tIns="0" rIns="0" bIns="0" rtlCol="0" anchor="ctr">
              <a:spAutoFit/>
            </a:bodyPr>
            <a:lstStyle/>
            <a:p>
              <a:pPr algn="ctr">
                <a:buClr>
                  <a:schemeClr val="accent1"/>
                </a:buClr>
              </a:pPr>
              <a:r>
                <a:rPr lang="en-US" sz="4800" dirty="0">
                  <a:solidFill>
                    <a:schemeClr val="bg1"/>
                  </a:solidFill>
                </a:rPr>
                <a:t>01</a:t>
              </a:r>
            </a:p>
          </p:txBody>
        </p:sp>
        <p:sp>
          <p:nvSpPr>
            <p:cNvPr id="118" name="Freeform 122">
              <a:extLst>
                <a:ext uri="{FF2B5EF4-FFF2-40B4-BE49-F238E27FC236}">
                  <a16:creationId xmlns:a16="http://schemas.microsoft.com/office/drawing/2014/main" id="{064246BB-FD4C-47D1-8BD9-681FED58B563}"/>
                </a:ext>
              </a:extLst>
            </p:cNvPr>
            <p:cNvSpPr>
              <a:spLocks noEditPoints="1"/>
            </p:cNvSpPr>
            <p:nvPr/>
          </p:nvSpPr>
          <p:spPr bwMode="auto">
            <a:xfrm>
              <a:off x="5092774" y="2130990"/>
              <a:ext cx="287338" cy="263525"/>
            </a:xfrm>
            <a:custGeom>
              <a:avLst/>
              <a:gdLst>
                <a:gd name="T0" fmla="*/ 376 w 907"/>
                <a:gd name="T1" fmla="*/ 508 h 827"/>
                <a:gd name="T2" fmla="*/ 866 w 907"/>
                <a:gd name="T3" fmla="*/ 58 h 827"/>
                <a:gd name="T4" fmla="*/ 366 w 907"/>
                <a:gd name="T5" fmla="*/ 758 h 827"/>
                <a:gd name="T6" fmla="*/ 466 w 907"/>
                <a:gd name="T7" fmla="*/ 590 h 827"/>
                <a:gd name="T8" fmla="*/ 819 w 907"/>
                <a:gd name="T9" fmla="*/ 61 h 827"/>
                <a:gd name="T10" fmla="*/ 55 w 907"/>
                <a:gd name="T11" fmla="*/ 375 h 827"/>
                <a:gd name="T12" fmla="*/ 907 w 907"/>
                <a:gd name="T13" fmla="*/ 15 h 827"/>
                <a:gd name="T14" fmla="*/ 906 w 907"/>
                <a:gd name="T15" fmla="*/ 12 h 827"/>
                <a:gd name="T16" fmla="*/ 906 w 907"/>
                <a:gd name="T17" fmla="*/ 11 h 827"/>
                <a:gd name="T18" fmla="*/ 905 w 907"/>
                <a:gd name="T19" fmla="*/ 8 h 827"/>
                <a:gd name="T20" fmla="*/ 905 w 907"/>
                <a:gd name="T21" fmla="*/ 6 h 827"/>
                <a:gd name="T22" fmla="*/ 904 w 907"/>
                <a:gd name="T23" fmla="*/ 5 h 827"/>
                <a:gd name="T24" fmla="*/ 902 w 907"/>
                <a:gd name="T25" fmla="*/ 3 h 827"/>
                <a:gd name="T26" fmla="*/ 900 w 907"/>
                <a:gd name="T27" fmla="*/ 2 h 827"/>
                <a:gd name="T28" fmla="*/ 900 w 907"/>
                <a:gd name="T29" fmla="*/ 2 h 827"/>
                <a:gd name="T30" fmla="*/ 897 w 907"/>
                <a:gd name="T31" fmla="*/ 1 h 827"/>
                <a:gd name="T32" fmla="*/ 895 w 907"/>
                <a:gd name="T33" fmla="*/ 0 h 827"/>
                <a:gd name="T34" fmla="*/ 893 w 907"/>
                <a:gd name="T35" fmla="*/ 0 h 827"/>
                <a:gd name="T36" fmla="*/ 891 w 907"/>
                <a:gd name="T37" fmla="*/ 0 h 827"/>
                <a:gd name="T38" fmla="*/ 887 w 907"/>
                <a:gd name="T39" fmla="*/ 1 h 827"/>
                <a:gd name="T40" fmla="*/ 886 w 907"/>
                <a:gd name="T41" fmla="*/ 1 h 827"/>
                <a:gd name="T42" fmla="*/ 886 w 907"/>
                <a:gd name="T43" fmla="*/ 1 h 827"/>
                <a:gd name="T44" fmla="*/ 5 w 907"/>
                <a:gd name="T45" fmla="*/ 365 h 827"/>
                <a:gd name="T46" fmla="*/ 1 w 907"/>
                <a:gd name="T47" fmla="*/ 372 h 827"/>
                <a:gd name="T48" fmla="*/ 1 w 907"/>
                <a:gd name="T49" fmla="*/ 381 h 827"/>
                <a:gd name="T50" fmla="*/ 5 w 907"/>
                <a:gd name="T51" fmla="*/ 388 h 827"/>
                <a:gd name="T52" fmla="*/ 336 w 907"/>
                <a:gd name="T53" fmla="*/ 521 h 827"/>
                <a:gd name="T54" fmla="*/ 336 w 907"/>
                <a:gd name="T55" fmla="*/ 817 h 827"/>
                <a:gd name="T56" fmla="*/ 342 w 907"/>
                <a:gd name="T57" fmla="*/ 825 h 827"/>
                <a:gd name="T58" fmla="*/ 348 w 907"/>
                <a:gd name="T59" fmla="*/ 827 h 827"/>
                <a:gd name="T60" fmla="*/ 354 w 907"/>
                <a:gd name="T61" fmla="*/ 827 h 827"/>
                <a:gd name="T62" fmla="*/ 360 w 907"/>
                <a:gd name="T63" fmla="*/ 823 h 827"/>
                <a:gd name="T64" fmla="*/ 492 w 907"/>
                <a:gd name="T65" fmla="*/ 605 h 827"/>
                <a:gd name="T66" fmla="*/ 732 w 907"/>
                <a:gd name="T67" fmla="*/ 732 h 827"/>
                <a:gd name="T68" fmla="*/ 739 w 907"/>
                <a:gd name="T69" fmla="*/ 732 h 827"/>
                <a:gd name="T70" fmla="*/ 745 w 907"/>
                <a:gd name="T71" fmla="*/ 729 h 827"/>
                <a:gd name="T72" fmla="*/ 749 w 907"/>
                <a:gd name="T73" fmla="*/ 724 h 827"/>
                <a:gd name="T74" fmla="*/ 906 w 907"/>
                <a:gd name="T75" fmla="*/ 18 h 827"/>
                <a:gd name="T76" fmla="*/ 906 w 907"/>
                <a:gd name="T77" fmla="*/ 17 h 827"/>
                <a:gd name="T78" fmla="*/ 907 w 907"/>
                <a:gd name="T79" fmla="*/ 1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7" h="827">
                  <a:moveTo>
                    <a:pt x="726" y="695"/>
                  </a:moveTo>
                  <a:lnTo>
                    <a:pt x="376" y="508"/>
                  </a:lnTo>
                  <a:lnTo>
                    <a:pt x="834" y="88"/>
                  </a:lnTo>
                  <a:lnTo>
                    <a:pt x="866" y="58"/>
                  </a:lnTo>
                  <a:lnTo>
                    <a:pt x="726" y="695"/>
                  </a:lnTo>
                  <a:close/>
                  <a:moveTo>
                    <a:pt x="366" y="758"/>
                  </a:moveTo>
                  <a:lnTo>
                    <a:pt x="366" y="536"/>
                  </a:lnTo>
                  <a:lnTo>
                    <a:pt x="466" y="590"/>
                  </a:lnTo>
                  <a:lnTo>
                    <a:pt x="366" y="758"/>
                  </a:lnTo>
                  <a:close/>
                  <a:moveTo>
                    <a:pt x="819" y="61"/>
                  </a:moveTo>
                  <a:lnTo>
                    <a:pt x="347" y="493"/>
                  </a:lnTo>
                  <a:lnTo>
                    <a:pt x="55" y="375"/>
                  </a:lnTo>
                  <a:lnTo>
                    <a:pt x="819" y="61"/>
                  </a:lnTo>
                  <a:close/>
                  <a:moveTo>
                    <a:pt x="907" y="15"/>
                  </a:moveTo>
                  <a:lnTo>
                    <a:pt x="907" y="14"/>
                  </a:lnTo>
                  <a:lnTo>
                    <a:pt x="906" y="12"/>
                  </a:lnTo>
                  <a:lnTo>
                    <a:pt x="906" y="12"/>
                  </a:lnTo>
                  <a:lnTo>
                    <a:pt x="906" y="11"/>
                  </a:lnTo>
                  <a:lnTo>
                    <a:pt x="905" y="9"/>
                  </a:lnTo>
                  <a:lnTo>
                    <a:pt x="905" y="8"/>
                  </a:lnTo>
                  <a:lnTo>
                    <a:pt x="905" y="8"/>
                  </a:lnTo>
                  <a:lnTo>
                    <a:pt x="905" y="6"/>
                  </a:lnTo>
                  <a:lnTo>
                    <a:pt x="904" y="6"/>
                  </a:lnTo>
                  <a:lnTo>
                    <a:pt x="904" y="5"/>
                  </a:lnTo>
                  <a:lnTo>
                    <a:pt x="903" y="4"/>
                  </a:lnTo>
                  <a:lnTo>
                    <a:pt x="902" y="3"/>
                  </a:lnTo>
                  <a:lnTo>
                    <a:pt x="901" y="3"/>
                  </a:lnTo>
                  <a:lnTo>
                    <a:pt x="900" y="2"/>
                  </a:lnTo>
                  <a:lnTo>
                    <a:pt x="900" y="2"/>
                  </a:lnTo>
                  <a:lnTo>
                    <a:pt x="900" y="2"/>
                  </a:lnTo>
                  <a:lnTo>
                    <a:pt x="898" y="1"/>
                  </a:lnTo>
                  <a:lnTo>
                    <a:pt x="897" y="1"/>
                  </a:lnTo>
                  <a:lnTo>
                    <a:pt x="896" y="1"/>
                  </a:lnTo>
                  <a:lnTo>
                    <a:pt x="895" y="0"/>
                  </a:lnTo>
                  <a:lnTo>
                    <a:pt x="894" y="0"/>
                  </a:lnTo>
                  <a:lnTo>
                    <a:pt x="893" y="0"/>
                  </a:lnTo>
                  <a:lnTo>
                    <a:pt x="892" y="0"/>
                  </a:lnTo>
                  <a:lnTo>
                    <a:pt x="891" y="0"/>
                  </a:lnTo>
                  <a:lnTo>
                    <a:pt x="889" y="0"/>
                  </a:lnTo>
                  <a:lnTo>
                    <a:pt x="887" y="1"/>
                  </a:lnTo>
                  <a:lnTo>
                    <a:pt x="887" y="1"/>
                  </a:lnTo>
                  <a:lnTo>
                    <a:pt x="886" y="1"/>
                  </a:lnTo>
                  <a:lnTo>
                    <a:pt x="886" y="1"/>
                  </a:lnTo>
                  <a:lnTo>
                    <a:pt x="886" y="1"/>
                  </a:lnTo>
                  <a:lnTo>
                    <a:pt x="10" y="362"/>
                  </a:lnTo>
                  <a:lnTo>
                    <a:pt x="5" y="365"/>
                  </a:lnTo>
                  <a:lnTo>
                    <a:pt x="2" y="368"/>
                  </a:lnTo>
                  <a:lnTo>
                    <a:pt x="1" y="372"/>
                  </a:lnTo>
                  <a:lnTo>
                    <a:pt x="0" y="376"/>
                  </a:lnTo>
                  <a:lnTo>
                    <a:pt x="1" y="381"/>
                  </a:lnTo>
                  <a:lnTo>
                    <a:pt x="2" y="384"/>
                  </a:lnTo>
                  <a:lnTo>
                    <a:pt x="5" y="388"/>
                  </a:lnTo>
                  <a:lnTo>
                    <a:pt x="10" y="390"/>
                  </a:lnTo>
                  <a:lnTo>
                    <a:pt x="336" y="521"/>
                  </a:lnTo>
                  <a:lnTo>
                    <a:pt x="336" y="812"/>
                  </a:lnTo>
                  <a:lnTo>
                    <a:pt x="336" y="817"/>
                  </a:lnTo>
                  <a:lnTo>
                    <a:pt x="338" y="821"/>
                  </a:lnTo>
                  <a:lnTo>
                    <a:pt x="342" y="825"/>
                  </a:lnTo>
                  <a:lnTo>
                    <a:pt x="346" y="827"/>
                  </a:lnTo>
                  <a:lnTo>
                    <a:pt x="348" y="827"/>
                  </a:lnTo>
                  <a:lnTo>
                    <a:pt x="351" y="827"/>
                  </a:lnTo>
                  <a:lnTo>
                    <a:pt x="354" y="827"/>
                  </a:lnTo>
                  <a:lnTo>
                    <a:pt x="357" y="826"/>
                  </a:lnTo>
                  <a:lnTo>
                    <a:pt x="360" y="823"/>
                  </a:lnTo>
                  <a:lnTo>
                    <a:pt x="363" y="820"/>
                  </a:lnTo>
                  <a:lnTo>
                    <a:pt x="492" y="605"/>
                  </a:lnTo>
                  <a:lnTo>
                    <a:pt x="729" y="730"/>
                  </a:lnTo>
                  <a:lnTo>
                    <a:pt x="732" y="732"/>
                  </a:lnTo>
                  <a:lnTo>
                    <a:pt x="736" y="732"/>
                  </a:lnTo>
                  <a:lnTo>
                    <a:pt x="739" y="732"/>
                  </a:lnTo>
                  <a:lnTo>
                    <a:pt x="742" y="731"/>
                  </a:lnTo>
                  <a:lnTo>
                    <a:pt x="745" y="729"/>
                  </a:lnTo>
                  <a:lnTo>
                    <a:pt x="747" y="727"/>
                  </a:lnTo>
                  <a:lnTo>
                    <a:pt x="749" y="724"/>
                  </a:lnTo>
                  <a:lnTo>
                    <a:pt x="751" y="721"/>
                  </a:lnTo>
                  <a:lnTo>
                    <a:pt x="906" y="18"/>
                  </a:lnTo>
                  <a:lnTo>
                    <a:pt x="906" y="17"/>
                  </a:lnTo>
                  <a:lnTo>
                    <a:pt x="906" y="17"/>
                  </a:lnTo>
                  <a:lnTo>
                    <a:pt x="907" y="16"/>
                  </a:lnTo>
                  <a:lnTo>
                    <a:pt x="907" y="15"/>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a:extLst>
              <a:ext uri="{FF2B5EF4-FFF2-40B4-BE49-F238E27FC236}">
                <a16:creationId xmlns:a16="http://schemas.microsoft.com/office/drawing/2014/main" id="{9BAED14F-BA43-4934-8DC9-8A99CE732609}"/>
              </a:ext>
            </a:extLst>
          </p:cNvPr>
          <p:cNvGrpSpPr/>
          <p:nvPr/>
        </p:nvGrpSpPr>
        <p:grpSpPr>
          <a:xfrm>
            <a:off x="2664724" y="3001999"/>
            <a:ext cx="6572746" cy="1509712"/>
            <a:chOff x="3514725" y="2991530"/>
            <a:chExt cx="5162550" cy="1509712"/>
          </a:xfrm>
          <a:effectLst>
            <a:outerShdw blurRad="50800" dist="38100" dir="5400000" algn="t" rotWithShape="0">
              <a:prstClr val="black">
                <a:alpha val="20000"/>
              </a:prstClr>
            </a:outerShdw>
          </a:effectLst>
        </p:grpSpPr>
        <p:sp>
          <p:nvSpPr>
            <p:cNvPr id="138" name="Freeform 5">
              <a:extLst>
                <a:ext uri="{FF2B5EF4-FFF2-40B4-BE49-F238E27FC236}">
                  <a16:creationId xmlns:a16="http://schemas.microsoft.com/office/drawing/2014/main" id="{04855104-4CC4-4C29-9117-629FBD44BBC5}"/>
                </a:ext>
              </a:extLst>
            </p:cNvPr>
            <p:cNvSpPr>
              <a:spLocks/>
            </p:cNvSpPr>
            <p:nvPr/>
          </p:nvSpPr>
          <p:spPr bwMode="auto">
            <a:xfrm>
              <a:off x="4903787" y="2991530"/>
              <a:ext cx="369887" cy="452437"/>
            </a:xfrm>
            <a:custGeom>
              <a:avLst/>
              <a:gdLst>
                <a:gd name="T0" fmla="*/ 96 w 96"/>
                <a:gd name="T1" fmla="*/ 0 h 117"/>
                <a:gd name="T2" fmla="*/ 32 w 96"/>
                <a:gd name="T3" fmla="*/ 0 h 117"/>
                <a:gd name="T4" fmla="*/ 0 w 96"/>
                <a:gd name="T5" fmla="*/ 31 h 117"/>
                <a:gd name="T6" fmla="*/ 0 w 96"/>
                <a:gd name="T7" fmla="*/ 117 h 117"/>
                <a:gd name="T8" fmla="*/ 96 w 96"/>
                <a:gd name="T9" fmla="*/ 117 h 117"/>
                <a:gd name="T10" fmla="*/ 96 w 96"/>
                <a:gd name="T11" fmla="*/ 0 h 117"/>
              </a:gdLst>
              <a:ahLst/>
              <a:cxnLst>
                <a:cxn ang="0">
                  <a:pos x="T0" y="T1"/>
                </a:cxn>
                <a:cxn ang="0">
                  <a:pos x="T2" y="T3"/>
                </a:cxn>
                <a:cxn ang="0">
                  <a:pos x="T4" y="T5"/>
                </a:cxn>
                <a:cxn ang="0">
                  <a:pos x="T6" y="T7"/>
                </a:cxn>
                <a:cxn ang="0">
                  <a:pos x="T8" y="T9"/>
                </a:cxn>
                <a:cxn ang="0">
                  <a:pos x="T10" y="T11"/>
                </a:cxn>
              </a:cxnLst>
              <a:rect l="0" t="0" r="r" b="b"/>
              <a:pathLst>
                <a:path w="96" h="117">
                  <a:moveTo>
                    <a:pt x="96" y="0"/>
                  </a:moveTo>
                  <a:cubicBezTo>
                    <a:pt x="32" y="0"/>
                    <a:pt x="32" y="0"/>
                    <a:pt x="32" y="0"/>
                  </a:cubicBezTo>
                  <a:cubicBezTo>
                    <a:pt x="14" y="0"/>
                    <a:pt x="0" y="14"/>
                    <a:pt x="0" y="31"/>
                  </a:cubicBezTo>
                  <a:cubicBezTo>
                    <a:pt x="0" y="117"/>
                    <a:pt x="0" y="117"/>
                    <a:pt x="0" y="117"/>
                  </a:cubicBezTo>
                  <a:cubicBezTo>
                    <a:pt x="96" y="117"/>
                    <a:pt x="96" y="117"/>
                    <a:pt x="96" y="117"/>
                  </a:cubicBezTo>
                  <a:lnTo>
                    <a:pt x="96" y="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
              <a:extLst>
                <a:ext uri="{FF2B5EF4-FFF2-40B4-BE49-F238E27FC236}">
                  <a16:creationId xmlns:a16="http://schemas.microsoft.com/office/drawing/2014/main" id="{37CD004B-A73D-4DC8-8A53-A65783EF5A23}"/>
                </a:ext>
              </a:extLst>
            </p:cNvPr>
            <p:cNvSpPr>
              <a:spLocks/>
            </p:cNvSpPr>
            <p:nvPr/>
          </p:nvSpPr>
          <p:spPr bwMode="auto">
            <a:xfrm>
              <a:off x="3962400" y="3220130"/>
              <a:ext cx="4484687" cy="1103312"/>
            </a:xfrm>
            <a:custGeom>
              <a:avLst/>
              <a:gdLst>
                <a:gd name="T0" fmla="*/ 1150 w 1163"/>
                <a:gd name="T1" fmla="*/ 169 h 285"/>
                <a:gd name="T2" fmla="*/ 1089 w 1163"/>
                <a:gd name="T3" fmla="*/ 249 h 285"/>
                <a:gd name="T4" fmla="*/ 1016 w 1163"/>
                <a:gd name="T5" fmla="*/ 285 h 285"/>
                <a:gd name="T6" fmla="*/ 129 w 1163"/>
                <a:gd name="T7" fmla="*/ 285 h 285"/>
                <a:gd name="T8" fmla="*/ 0 w 1163"/>
                <a:gd name="T9" fmla="*/ 156 h 285"/>
                <a:gd name="T10" fmla="*/ 0 w 1163"/>
                <a:gd name="T11" fmla="*/ 0 h 285"/>
                <a:gd name="T12" fmla="*/ 1017 w 1163"/>
                <a:gd name="T13" fmla="*/ 0 h 285"/>
                <a:gd name="T14" fmla="*/ 1089 w 1163"/>
                <a:gd name="T15" fmla="*/ 35 h 285"/>
                <a:gd name="T16" fmla="*/ 1149 w 1163"/>
                <a:gd name="T17" fmla="*/ 112 h 285"/>
                <a:gd name="T18" fmla="*/ 1150 w 1163"/>
                <a:gd name="T19" fmla="*/ 16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3" h="285">
                  <a:moveTo>
                    <a:pt x="1150" y="169"/>
                  </a:moveTo>
                  <a:cubicBezTo>
                    <a:pt x="1089" y="249"/>
                    <a:pt x="1089" y="249"/>
                    <a:pt x="1089" y="249"/>
                  </a:cubicBezTo>
                  <a:cubicBezTo>
                    <a:pt x="1072" y="271"/>
                    <a:pt x="1045" y="285"/>
                    <a:pt x="1016" y="285"/>
                  </a:cubicBezTo>
                  <a:cubicBezTo>
                    <a:pt x="129" y="285"/>
                    <a:pt x="129" y="285"/>
                    <a:pt x="129" y="285"/>
                  </a:cubicBezTo>
                  <a:cubicBezTo>
                    <a:pt x="58" y="285"/>
                    <a:pt x="0" y="227"/>
                    <a:pt x="0" y="156"/>
                  </a:cubicBezTo>
                  <a:cubicBezTo>
                    <a:pt x="0" y="0"/>
                    <a:pt x="0" y="0"/>
                    <a:pt x="0" y="0"/>
                  </a:cubicBezTo>
                  <a:cubicBezTo>
                    <a:pt x="1017" y="0"/>
                    <a:pt x="1017" y="0"/>
                    <a:pt x="1017" y="0"/>
                  </a:cubicBezTo>
                  <a:cubicBezTo>
                    <a:pt x="1045" y="0"/>
                    <a:pt x="1072" y="12"/>
                    <a:pt x="1089" y="35"/>
                  </a:cubicBezTo>
                  <a:cubicBezTo>
                    <a:pt x="1149" y="112"/>
                    <a:pt x="1149" y="112"/>
                    <a:pt x="1149" y="112"/>
                  </a:cubicBezTo>
                  <a:cubicBezTo>
                    <a:pt x="1163" y="129"/>
                    <a:pt x="1163" y="152"/>
                    <a:pt x="1150"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
              <a:extLst>
                <a:ext uri="{FF2B5EF4-FFF2-40B4-BE49-F238E27FC236}">
                  <a16:creationId xmlns:a16="http://schemas.microsoft.com/office/drawing/2014/main" id="{2389E65E-F07B-4D42-A90D-DBEAF265B7FE}"/>
                </a:ext>
              </a:extLst>
            </p:cNvPr>
            <p:cNvSpPr>
              <a:spLocks/>
            </p:cNvSpPr>
            <p:nvPr/>
          </p:nvSpPr>
          <p:spPr bwMode="auto">
            <a:xfrm>
              <a:off x="3514725" y="2991530"/>
              <a:ext cx="1712912" cy="1331912"/>
            </a:xfrm>
            <a:custGeom>
              <a:avLst/>
              <a:gdLst>
                <a:gd name="T0" fmla="*/ 315 w 444"/>
                <a:gd name="T1" fmla="*/ 215 h 344"/>
                <a:gd name="T2" fmla="*/ 315 w 444"/>
                <a:gd name="T3" fmla="*/ 59 h 344"/>
                <a:gd name="T4" fmla="*/ 255 w 444"/>
                <a:gd name="T5" fmla="*/ 0 h 344"/>
                <a:gd name="T6" fmla="*/ 59 w 444"/>
                <a:gd name="T7" fmla="*/ 0 h 344"/>
                <a:gd name="T8" fmla="*/ 0 w 444"/>
                <a:gd name="T9" fmla="*/ 59 h 344"/>
                <a:gd name="T10" fmla="*/ 0 w 444"/>
                <a:gd name="T11" fmla="*/ 215 h 344"/>
                <a:gd name="T12" fmla="*/ 129 w 444"/>
                <a:gd name="T13" fmla="*/ 344 h 344"/>
                <a:gd name="T14" fmla="*/ 444 w 444"/>
                <a:gd name="T15" fmla="*/ 344 h 344"/>
                <a:gd name="T16" fmla="*/ 315 w 444"/>
                <a:gd name="T17" fmla="*/ 2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44">
                  <a:moveTo>
                    <a:pt x="315" y="215"/>
                  </a:moveTo>
                  <a:cubicBezTo>
                    <a:pt x="315" y="59"/>
                    <a:pt x="315" y="59"/>
                    <a:pt x="315" y="59"/>
                  </a:cubicBezTo>
                  <a:cubicBezTo>
                    <a:pt x="315"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444" y="344"/>
                    <a:pt x="444" y="344"/>
                    <a:pt x="444" y="344"/>
                  </a:cubicBezTo>
                  <a:cubicBezTo>
                    <a:pt x="372" y="344"/>
                    <a:pt x="315" y="286"/>
                    <a:pt x="315" y="215"/>
                  </a:cubicBezTo>
                  <a:close/>
                </a:path>
              </a:pathLst>
            </a:custGeom>
            <a:solidFill>
              <a:srgbClr val="55627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1" name="Freeform 8">
              <a:extLst>
                <a:ext uri="{FF2B5EF4-FFF2-40B4-BE49-F238E27FC236}">
                  <a16:creationId xmlns:a16="http://schemas.microsoft.com/office/drawing/2014/main" id="{EFC36BBD-45F2-421B-B575-CA5C906E1A09}"/>
                </a:ext>
              </a:extLst>
            </p:cNvPr>
            <p:cNvSpPr>
              <a:spLocks/>
            </p:cNvSpPr>
            <p:nvPr/>
          </p:nvSpPr>
          <p:spPr bwMode="auto">
            <a:xfrm>
              <a:off x="4729162" y="3220130"/>
              <a:ext cx="601662" cy="1103312"/>
            </a:xfrm>
            <a:custGeom>
              <a:avLst/>
              <a:gdLst>
                <a:gd name="T0" fmla="*/ 156 w 156"/>
                <a:gd name="T1" fmla="*/ 285 h 285"/>
                <a:gd name="T2" fmla="*/ 129 w 156"/>
                <a:gd name="T3" fmla="*/ 285 h 285"/>
                <a:gd name="T4" fmla="*/ 0 w 156"/>
                <a:gd name="T5" fmla="*/ 156 h 285"/>
                <a:gd name="T6" fmla="*/ 0 w 156"/>
                <a:gd name="T7" fmla="*/ 0 h 285"/>
                <a:gd name="T8" fmla="*/ 27 w 156"/>
                <a:gd name="T9" fmla="*/ 0 h 285"/>
                <a:gd name="T10" fmla="*/ 27 w 156"/>
                <a:gd name="T11" fmla="*/ 156 h 285"/>
                <a:gd name="T12" fmla="*/ 156 w 156"/>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156" h="285">
                  <a:moveTo>
                    <a:pt x="156" y="285"/>
                  </a:moveTo>
                  <a:cubicBezTo>
                    <a:pt x="129" y="285"/>
                    <a:pt x="129" y="285"/>
                    <a:pt x="129" y="285"/>
                  </a:cubicBezTo>
                  <a:cubicBezTo>
                    <a:pt x="57" y="285"/>
                    <a:pt x="0" y="227"/>
                    <a:pt x="0" y="156"/>
                  </a:cubicBezTo>
                  <a:cubicBezTo>
                    <a:pt x="0" y="0"/>
                    <a:pt x="0" y="0"/>
                    <a:pt x="0" y="0"/>
                  </a:cubicBezTo>
                  <a:cubicBezTo>
                    <a:pt x="27" y="0"/>
                    <a:pt x="27" y="0"/>
                    <a:pt x="27" y="0"/>
                  </a:cubicBezTo>
                  <a:cubicBezTo>
                    <a:pt x="27" y="156"/>
                    <a:pt x="27" y="156"/>
                    <a:pt x="27" y="156"/>
                  </a:cubicBezTo>
                  <a:cubicBezTo>
                    <a:pt x="27" y="227"/>
                    <a:pt x="85" y="285"/>
                    <a:pt x="156" y="285"/>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9">
              <a:extLst>
                <a:ext uri="{FF2B5EF4-FFF2-40B4-BE49-F238E27FC236}">
                  <a16:creationId xmlns:a16="http://schemas.microsoft.com/office/drawing/2014/main" id="{4F45EC9C-A6A2-420C-81F5-4FF98E4A3189}"/>
                </a:ext>
              </a:extLst>
            </p:cNvPr>
            <p:cNvSpPr>
              <a:spLocks/>
            </p:cNvSpPr>
            <p:nvPr/>
          </p:nvSpPr>
          <p:spPr bwMode="auto">
            <a:xfrm>
              <a:off x="5053012" y="2991530"/>
              <a:ext cx="2900362" cy="503237"/>
            </a:xfrm>
            <a:custGeom>
              <a:avLst/>
              <a:gdLst>
                <a:gd name="T0" fmla="*/ 52 w 752"/>
                <a:gd name="T1" fmla="*/ 130 h 130"/>
                <a:gd name="T2" fmla="*/ 709 w 752"/>
                <a:gd name="T3" fmla="*/ 130 h 130"/>
                <a:gd name="T4" fmla="*/ 752 w 752"/>
                <a:gd name="T5" fmla="*/ 87 h 130"/>
                <a:gd name="T6" fmla="*/ 752 w 752"/>
                <a:gd name="T7" fmla="*/ 59 h 130"/>
                <a:gd name="T8" fmla="*/ 692 w 752"/>
                <a:gd name="T9" fmla="*/ 0 h 130"/>
                <a:gd name="T10" fmla="*/ 0 w 752"/>
                <a:gd name="T11" fmla="*/ 0 h 130"/>
                <a:gd name="T12" fmla="*/ 20 w 752"/>
                <a:gd name="T13" fmla="*/ 59 h 130"/>
                <a:gd name="T14" fmla="*/ 20 w 752"/>
                <a:gd name="T15" fmla="*/ 98 h 130"/>
                <a:gd name="T16" fmla="*/ 52 w 752"/>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130">
                  <a:moveTo>
                    <a:pt x="52" y="130"/>
                  </a:moveTo>
                  <a:cubicBezTo>
                    <a:pt x="709" y="130"/>
                    <a:pt x="709" y="130"/>
                    <a:pt x="709" y="130"/>
                  </a:cubicBezTo>
                  <a:cubicBezTo>
                    <a:pt x="733" y="130"/>
                    <a:pt x="752" y="111"/>
                    <a:pt x="752" y="87"/>
                  </a:cubicBezTo>
                  <a:cubicBezTo>
                    <a:pt x="752" y="59"/>
                    <a:pt x="752" y="59"/>
                    <a:pt x="752" y="59"/>
                  </a:cubicBezTo>
                  <a:cubicBezTo>
                    <a:pt x="752" y="26"/>
                    <a:pt x="725" y="0"/>
                    <a:pt x="692" y="0"/>
                  </a:cubicBezTo>
                  <a:cubicBezTo>
                    <a:pt x="0" y="0"/>
                    <a:pt x="0" y="0"/>
                    <a:pt x="0" y="0"/>
                  </a:cubicBezTo>
                  <a:cubicBezTo>
                    <a:pt x="12" y="16"/>
                    <a:pt x="20" y="37"/>
                    <a:pt x="20" y="59"/>
                  </a:cubicBezTo>
                  <a:cubicBezTo>
                    <a:pt x="20" y="98"/>
                    <a:pt x="20" y="98"/>
                    <a:pt x="20" y="98"/>
                  </a:cubicBezTo>
                  <a:cubicBezTo>
                    <a:pt x="20" y="116"/>
                    <a:pt x="34" y="130"/>
                    <a:pt x="52" y="130"/>
                  </a:cubicBezTo>
                  <a:close/>
                </a:path>
              </a:pathLst>
            </a:custGeom>
            <a:solidFill>
              <a:srgbClr val="556270"/>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10">
              <a:extLst>
                <a:ext uri="{FF2B5EF4-FFF2-40B4-BE49-F238E27FC236}">
                  <a16:creationId xmlns:a16="http://schemas.microsoft.com/office/drawing/2014/main" id="{5AAF2D75-C030-453A-A558-65CBC41DD6C3}"/>
                </a:ext>
              </a:extLst>
            </p:cNvPr>
            <p:cNvSpPr>
              <a:spLocks noChangeArrowheads="1"/>
            </p:cNvSpPr>
            <p:nvPr/>
          </p:nvSpPr>
          <p:spPr bwMode="auto">
            <a:xfrm>
              <a:off x="7721600" y="3540805"/>
              <a:ext cx="955675" cy="960437"/>
            </a:xfrm>
            <a:prstGeom prst="ellipse">
              <a:avLst/>
            </a:prstGeom>
            <a:solidFill>
              <a:srgbClr val="E46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a:extLst>
                <a:ext uri="{FF2B5EF4-FFF2-40B4-BE49-F238E27FC236}">
                  <a16:creationId xmlns:a16="http://schemas.microsoft.com/office/drawing/2014/main" id="{F7BB0689-EE6F-4D92-81BD-298BF8BE2359}"/>
                </a:ext>
              </a:extLst>
            </p:cNvPr>
            <p:cNvSpPr>
              <a:spLocks/>
            </p:cNvSpPr>
            <p:nvPr/>
          </p:nvSpPr>
          <p:spPr bwMode="auto">
            <a:xfrm>
              <a:off x="7699375" y="3478892"/>
              <a:ext cx="747712" cy="844550"/>
            </a:xfrm>
            <a:custGeom>
              <a:avLst/>
              <a:gdLst>
                <a:gd name="T0" fmla="*/ 0 w 194"/>
                <a:gd name="T1" fmla="*/ 123 h 218"/>
                <a:gd name="T2" fmla="*/ 43 w 194"/>
                <a:gd name="T3" fmla="*/ 218 h 218"/>
                <a:gd name="T4" fmla="*/ 47 w 194"/>
                <a:gd name="T5" fmla="*/ 218 h 218"/>
                <a:gd name="T6" fmla="*/ 120 w 194"/>
                <a:gd name="T7" fmla="*/ 182 h 218"/>
                <a:gd name="T8" fmla="*/ 181 w 194"/>
                <a:gd name="T9" fmla="*/ 102 h 218"/>
                <a:gd name="T10" fmla="*/ 180 w 194"/>
                <a:gd name="T11" fmla="*/ 45 h 218"/>
                <a:gd name="T12" fmla="*/ 147 w 194"/>
                <a:gd name="T13" fmla="*/ 2 h 218"/>
                <a:gd name="T14" fmla="*/ 124 w 194"/>
                <a:gd name="T15" fmla="*/ 0 h 218"/>
                <a:gd name="T16" fmla="*/ 0 w 194"/>
                <a:gd name="T17" fmla="*/ 12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18">
                  <a:moveTo>
                    <a:pt x="0" y="123"/>
                  </a:moveTo>
                  <a:cubicBezTo>
                    <a:pt x="0" y="161"/>
                    <a:pt x="17" y="195"/>
                    <a:pt x="43" y="218"/>
                  </a:cubicBezTo>
                  <a:cubicBezTo>
                    <a:pt x="47" y="218"/>
                    <a:pt x="47" y="218"/>
                    <a:pt x="47" y="218"/>
                  </a:cubicBezTo>
                  <a:cubicBezTo>
                    <a:pt x="76" y="218"/>
                    <a:pt x="103" y="204"/>
                    <a:pt x="120" y="182"/>
                  </a:cubicBezTo>
                  <a:cubicBezTo>
                    <a:pt x="181" y="102"/>
                    <a:pt x="181" y="102"/>
                    <a:pt x="181" y="102"/>
                  </a:cubicBezTo>
                  <a:cubicBezTo>
                    <a:pt x="194" y="85"/>
                    <a:pt x="194" y="62"/>
                    <a:pt x="180" y="45"/>
                  </a:cubicBezTo>
                  <a:cubicBezTo>
                    <a:pt x="147" y="2"/>
                    <a:pt x="147" y="2"/>
                    <a:pt x="147" y="2"/>
                  </a:cubicBezTo>
                  <a:cubicBezTo>
                    <a:pt x="139" y="0"/>
                    <a:pt x="131" y="0"/>
                    <a:pt x="124" y="0"/>
                  </a:cubicBezTo>
                  <a:cubicBezTo>
                    <a:pt x="55" y="0"/>
                    <a:pt x="0" y="55"/>
                    <a:pt x="0" y="1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12">
              <a:extLst>
                <a:ext uri="{FF2B5EF4-FFF2-40B4-BE49-F238E27FC236}">
                  <a16:creationId xmlns:a16="http://schemas.microsoft.com/office/drawing/2014/main" id="{A8769C1C-7916-4638-B3C9-2E2AEE346AA5}"/>
                </a:ext>
              </a:extLst>
            </p:cNvPr>
            <p:cNvSpPr>
              <a:spLocks noChangeArrowheads="1"/>
            </p:cNvSpPr>
            <p:nvPr/>
          </p:nvSpPr>
          <p:spPr bwMode="auto">
            <a:xfrm>
              <a:off x="7721600" y="3540805"/>
              <a:ext cx="955675" cy="960437"/>
            </a:xfrm>
            <a:prstGeom prst="ellipse">
              <a:avLst/>
            </a:prstGeom>
            <a:solidFill>
              <a:srgbClr val="556270"/>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3">
              <a:extLst>
                <a:ext uri="{FF2B5EF4-FFF2-40B4-BE49-F238E27FC236}">
                  <a16:creationId xmlns:a16="http://schemas.microsoft.com/office/drawing/2014/main" id="{16D9AF4B-C7BE-44C8-91CC-7B0407B33835}"/>
                </a:ext>
              </a:extLst>
            </p:cNvPr>
            <p:cNvSpPr>
              <a:spLocks noEditPoints="1"/>
            </p:cNvSpPr>
            <p:nvPr/>
          </p:nvSpPr>
          <p:spPr bwMode="auto">
            <a:xfrm>
              <a:off x="7807325" y="3621767"/>
              <a:ext cx="785812" cy="793750"/>
            </a:xfrm>
            <a:custGeom>
              <a:avLst/>
              <a:gdLst>
                <a:gd name="T0" fmla="*/ 102 w 204"/>
                <a:gd name="T1" fmla="*/ 0 h 205"/>
                <a:gd name="T2" fmla="*/ 0 w 204"/>
                <a:gd name="T3" fmla="*/ 103 h 205"/>
                <a:gd name="T4" fmla="*/ 102 w 204"/>
                <a:gd name="T5" fmla="*/ 205 h 205"/>
                <a:gd name="T6" fmla="*/ 204 w 204"/>
                <a:gd name="T7" fmla="*/ 103 h 205"/>
                <a:gd name="T8" fmla="*/ 102 w 204"/>
                <a:gd name="T9" fmla="*/ 0 h 205"/>
                <a:gd name="T10" fmla="*/ 102 w 204"/>
                <a:gd name="T11" fmla="*/ 192 h 205"/>
                <a:gd name="T12" fmla="*/ 13 w 204"/>
                <a:gd name="T13" fmla="*/ 103 h 205"/>
                <a:gd name="T14" fmla="*/ 102 w 204"/>
                <a:gd name="T15" fmla="*/ 14 h 205"/>
                <a:gd name="T16" fmla="*/ 191 w 204"/>
                <a:gd name="T17" fmla="*/ 103 h 205"/>
                <a:gd name="T18" fmla="*/ 102 w 204"/>
                <a:gd name="T19" fmla="*/ 19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5">
                  <a:moveTo>
                    <a:pt x="102" y="0"/>
                  </a:moveTo>
                  <a:cubicBezTo>
                    <a:pt x="45" y="0"/>
                    <a:pt x="0" y="46"/>
                    <a:pt x="0" y="103"/>
                  </a:cubicBezTo>
                  <a:cubicBezTo>
                    <a:pt x="0" y="159"/>
                    <a:pt x="45" y="205"/>
                    <a:pt x="102" y="205"/>
                  </a:cubicBezTo>
                  <a:cubicBezTo>
                    <a:pt x="159" y="205"/>
                    <a:pt x="204" y="159"/>
                    <a:pt x="204" y="103"/>
                  </a:cubicBezTo>
                  <a:cubicBezTo>
                    <a:pt x="204" y="46"/>
                    <a:pt x="159" y="0"/>
                    <a:pt x="102" y="0"/>
                  </a:cubicBezTo>
                  <a:close/>
                  <a:moveTo>
                    <a:pt x="102" y="192"/>
                  </a:moveTo>
                  <a:cubicBezTo>
                    <a:pt x="53" y="192"/>
                    <a:pt x="13" y="152"/>
                    <a:pt x="13" y="103"/>
                  </a:cubicBezTo>
                  <a:cubicBezTo>
                    <a:pt x="13" y="54"/>
                    <a:pt x="53" y="14"/>
                    <a:pt x="102" y="14"/>
                  </a:cubicBezTo>
                  <a:cubicBezTo>
                    <a:pt x="151" y="14"/>
                    <a:pt x="191" y="54"/>
                    <a:pt x="191" y="103"/>
                  </a:cubicBezTo>
                  <a:cubicBezTo>
                    <a:pt x="191" y="152"/>
                    <a:pt x="151" y="192"/>
                    <a:pt x="102"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TextBox 133">
              <a:extLst>
                <a:ext uri="{FF2B5EF4-FFF2-40B4-BE49-F238E27FC236}">
                  <a16:creationId xmlns:a16="http://schemas.microsoft.com/office/drawing/2014/main" id="{E4ED388D-0670-431A-ACB3-A67E7DD66380}"/>
                </a:ext>
              </a:extLst>
            </p:cNvPr>
            <p:cNvSpPr txBox="1"/>
            <p:nvPr/>
          </p:nvSpPr>
          <p:spPr>
            <a:xfrm>
              <a:off x="4958916" y="3603741"/>
              <a:ext cx="2843888" cy="707886"/>
            </a:xfrm>
            <a:prstGeom prst="rect">
              <a:avLst/>
            </a:prstGeom>
            <a:noFill/>
            <a:ln>
              <a:noFill/>
            </a:ln>
          </p:spPr>
          <p:txBody>
            <a:bodyPr wrap="square" lIns="0" tIns="0" rIns="0" bIns="0" rtlCol="0" anchor="ctr">
              <a:spAutoFit/>
            </a:bodyPr>
            <a:lstStyle/>
            <a:p>
              <a:pPr algn="ctr">
                <a:buClr>
                  <a:schemeClr val="accent1"/>
                </a:buClr>
              </a:pPr>
              <a:r>
                <a:rPr lang="en-US" sz="1150" dirty="0">
                  <a:solidFill>
                    <a:schemeClr val="tx1">
                      <a:lumMod val="75000"/>
                      <a:lumOff val="25000"/>
                    </a:schemeClr>
                  </a:solidFill>
                </a:rPr>
                <a:t>Increase Revenue of the firm while considering risk aspect into consideration and how can the strategy be improved for different communication techniques</a:t>
              </a:r>
            </a:p>
            <a:p>
              <a:pPr algn="ctr">
                <a:buClr>
                  <a:schemeClr val="accent1"/>
                </a:buClr>
              </a:pPr>
              <a:r>
                <a:rPr lang="en-US" sz="1150" dirty="0">
                  <a:solidFill>
                    <a:schemeClr val="tx1">
                      <a:lumMod val="75000"/>
                      <a:lumOff val="25000"/>
                    </a:schemeClr>
                  </a:solidFill>
                </a:rPr>
                <a:t>(Cost-Benefit Analysis)</a:t>
              </a:r>
            </a:p>
          </p:txBody>
        </p:sp>
        <p:sp>
          <p:nvSpPr>
            <p:cNvPr id="135" name="TextBox 134">
              <a:extLst>
                <a:ext uri="{FF2B5EF4-FFF2-40B4-BE49-F238E27FC236}">
                  <a16:creationId xmlns:a16="http://schemas.microsoft.com/office/drawing/2014/main" id="{2BE0B252-4CA8-4891-9888-57E7DC015910}"/>
                </a:ext>
              </a:extLst>
            </p:cNvPr>
            <p:cNvSpPr txBox="1"/>
            <p:nvPr/>
          </p:nvSpPr>
          <p:spPr>
            <a:xfrm>
              <a:off x="5347500" y="3093871"/>
              <a:ext cx="2401874" cy="276999"/>
            </a:xfrm>
            <a:prstGeom prst="rect">
              <a:avLst/>
            </a:prstGeom>
            <a:noFill/>
            <a:ln>
              <a:noFill/>
            </a:ln>
          </p:spPr>
          <p:txBody>
            <a:bodyPr wrap="square" lIns="0" tIns="0" rIns="0" bIns="0" rtlCol="0" anchor="ctr">
              <a:spAutoFit/>
            </a:bodyPr>
            <a:lstStyle/>
            <a:p>
              <a:pPr algn="ctr">
                <a:buClr>
                  <a:schemeClr val="accent1"/>
                </a:buClr>
              </a:pPr>
              <a:r>
                <a:rPr lang="en-US" dirty="0">
                  <a:solidFill>
                    <a:schemeClr val="bg1"/>
                  </a:solidFill>
                </a:rPr>
                <a:t>OUTCOME</a:t>
              </a:r>
            </a:p>
          </p:txBody>
        </p:sp>
        <p:sp>
          <p:nvSpPr>
            <p:cNvPr id="136" name="TextBox 135">
              <a:extLst>
                <a:ext uri="{FF2B5EF4-FFF2-40B4-BE49-F238E27FC236}">
                  <a16:creationId xmlns:a16="http://schemas.microsoft.com/office/drawing/2014/main" id="{7BD88D3E-48FA-4E5B-865A-F335EA6EC1DC}"/>
                </a:ext>
              </a:extLst>
            </p:cNvPr>
            <p:cNvSpPr txBox="1"/>
            <p:nvPr/>
          </p:nvSpPr>
          <p:spPr>
            <a:xfrm>
              <a:off x="3723555" y="3248062"/>
              <a:ext cx="824616" cy="738664"/>
            </a:xfrm>
            <a:prstGeom prst="rect">
              <a:avLst/>
            </a:prstGeom>
            <a:noFill/>
            <a:ln>
              <a:noFill/>
            </a:ln>
          </p:spPr>
          <p:txBody>
            <a:bodyPr wrap="square" lIns="0" tIns="0" rIns="0" bIns="0" rtlCol="0" anchor="ctr">
              <a:spAutoFit/>
            </a:bodyPr>
            <a:lstStyle/>
            <a:p>
              <a:pPr algn="ctr">
                <a:buClr>
                  <a:schemeClr val="accent1"/>
                </a:buClr>
              </a:pPr>
              <a:r>
                <a:rPr lang="en-US" sz="4800" dirty="0">
                  <a:solidFill>
                    <a:schemeClr val="bg1"/>
                  </a:solidFill>
                </a:rPr>
                <a:t>02</a:t>
              </a:r>
            </a:p>
          </p:txBody>
        </p:sp>
        <p:grpSp>
          <p:nvGrpSpPr>
            <p:cNvPr id="127" name="Group 126">
              <a:extLst>
                <a:ext uri="{FF2B5EF4-FFF2-40B4-BE49-F238E27FC236}">
                  <a16:creationId xmlns:a16="http://schemas.microsoft.com/office/drawing/2014/main" id="{CAA2A0CA-C149-4057-8677-CBD3AE4C7CB1}"/>
                </a:ext>
              </a:extLst>
            </p:cNvPr>
            <p:cNvGrpSpPr/>
            <p:nvPr/>
          </p:nvGrpSpPr>
          <p:grpSpPr>
            <a:xfrm>
              <a:off x="8080374" y="3878148"/>
              <a:ext cx="238126" cy="285750"/>
              <a:chOff x="6489700" y="1933576"/>
              <a:chExt cx="238126" cy="285750"/>
            </a:xfrm>
            <a:solidFill>
              <a:schemeClr val="bg1"/>
            </a:solidFill>
            <a:effectLst>
              <a:outerShdw blurRad="50800" dist="38100" dir="5400000" algn="t" rotWithShape="0">
                <a:prstClr val="black">
                  <a:alpha val="20000"/>
                </a:prstClr>
              </a:outerShdw>
            </a:effectLst>
          </p:grpSpPr>
          <p:sp>
            <p:nvSpPr>
              <p:cNvPr id="128" name="Freeform 304">
                <a:extLst>
                  <a:ext uri="{FF2B5EF4-FFF2-40B4-BE49-F238E27FC236}">
                    <a16:creationId xmlns:a16="http://schemas.microsoft.com/office/drawing/2014/main" id="{7AAF647D-7E93-4EFE-A3B5-64DB89924DF9}"/>
                  </a:ext>
                </a:extLst>
              </p:cNvPr>
              <p:cNvSpPr>
                <a:spLocks noEditPoints="1"/>
              </p:cNvSpPr>
              <p:nvPr/>
            </p:nvSpPr>
            <p:spPr bwMode="auto">
              <a:xfrm>
                <a:off x="6489700" y="1933576"/>
                <a:ext cx="200025" cy="257175"/>
              </a:xfrm>
              <a:custGeom>
                <a:avLst/>
                <a:gdLst>
                  <a:gd name="T0" fmla="*/ 580 w 631"/>
                  <a:gd name="T1" fmla="*/ 180 h 811"/>
                  <a:gd name="T2" fmla="*/ 450 w 631"/>
                  <a:gd name="T3" fmla="*/ 52 h 811"/>
                  <a:gd name="T4" fmla="*/ 30 w 631"/>
                  <a:gd name="T5" fmla="*/ 781 h 811"/>
                  <a:gd name="T6" fmla="*/ 420 w 631"/>
                  <a:gd name="T7" fmla="*/ 30 h 811"/>
                  <a:gd name="T8" fmla="*/ 421 w 631"/>
                  <a:gd name="T9" fmla="*/ 198 h 811"/>
                  <a:gd name="T10" fmla="*/ 424 w 631"/>
                  <a:gd name="T11" fmla="*/ 203 h 811"/>
                  <a:gd name="T12" fmla="*/ 427 w 631"/>
                  <a:gd name="T13" fmla="*/ 208 h 811"/>
                  <a:gd name="T14" fmla="*/ 432 w 631"/>
                  <a:gd name="T15" fmla="*/ 210 h 811"/>
                  <a:gd name="T16" fmla="*/ 601 w 631"/>
                  <a:gd name="T17" fmla="*/ 210 h 811"/>
                  <a:gd name="T18" fmla="*/ 601 w 631"/>
                  <a:gd name="T19" fmla="*/ 273 h 811"/>
                  <a:gd name="T20" fmla="*/ 603 w 631"/>
                  <a:gd name="T21" fmla="*/ 279 h 811"/>
                  <a:gd name="T22" fmla="*/ 608 w 631"/>
                  <a:gd name="T23" fmla="*/ 282 h 811"/>
                  <a:gd name="T24" fmla="*/ 613 w 631"/>
                  <a:gd name="T25" fmla="*/ 285 h 811"/>
                  <a:gd name="T26" fmla="*/ 619 w 631"/>
                  <a:gd name="T27" fmla="*/ 285 h 811"/>
                  <a:gd name="T28" fmla="*/ 625 w 631"/>
                  <a:gd name="T29" fmla="*/ 282 h 811"/>
                  <a:gd name="T30" fmla="*/ 628 w 631"/>
                  <a:gd name="T31" fmla="*/ 279 h 811"/>
                  <a:gd name="T32" fmla="*/ 630 w 631"/>
                  <a:gd name="T33" fmla="*/ 273 h 811"/>
                  <a:gd name="T34" fmla="*/ 631 w 631"/>
                  <a:gd name="T35" fmla="*/ 195 h 811"/>
                  <a:gd name="T36" fmla="*/ 627 w 631"/>
                  <a:gd name="T37" fmla="*/ 184 h 811"/>
                  <a:gd name="T38" fmla="*/ 444 w 631"/>
                  <a:gd name="T39" fmla="*/ 2 h 811"/>
                  <a:gd name="T40" fmla="*/ 439 w 631"/>
                  <a:gd name="T41" fmla="*/ 0 h 811"/>
                  <a:gd name="T42" fmla="*/ 15 w 631"/>
                  <a:gd name="T43" fmla="*/ 0 h 811"/>
                  <a:gd name="T44" fmla="*/ 9 w 631"/>
                  <a:gd name="T45" fmla="*/ 1 h 811"/>
                  <a:gd name="T46" fmla="*/ 4 w 631"/>
                  <a:gd name="T47" fmla="*/ 4 h 811"/>
                  <a:gd name="T48" fmla="*/ 1 w 631"/>
                  <a:gd name="T49" fmla="*/ 10 h 811"/>
                  <a:gd name="T50" fmla="*/ 0 w 631"/>
                  <a:gd name="T51" fmla="*/ 15 h 811"/>
                  <a:gd name="T52" fmla="*/ 1 w 631"/>
                  <a:gd name="T53" fmla="*/ 799 h 811"/>
                  <a:gd name="T54" fmla="*/ 3 w 631"/>
                  <a:gd name="T55" fmla="*/ 805 h 811"/>
                  <a:gd name="T56" fmla="*/ 6 w 631"/>
                  <a:gd name="T57" fmla="*/ 808 h 811"/>
                  <a:gd name="T58" fmla="*/ 12 w 631"/>
                  <a:gd name="T59" fmla="*/ 810 h 811"/>
                  <a:gd name="T60" fmla="*/ 351 w 631"/>
                  <a:gd name="T61" fmla="*/ 811 h 811"/>
                  <a:gd name="T62" fmla="*/ 357 w 631"/>
                  <a:gd name="T63" fmla="*/ 810 h 811"/>
                  <a:gd name="T64" fmla="*/ 362 w 631"/>
                  <a:gd name="T65" fmla="*/ 807 h 811"/>
                  <a:gd name="T66" fmla="*/ 365 w 631"/>
                  <a:gd name="T67" fmla="*/ 801 h 811"/>
                  <a:gd name="T68" fmla="*/ 366 w 631"/>
                  <a:gd name="T69" fmla="*/ 796 h 811"/>
                  <a:gd name="T70" fmla="*/ 365 w 631"/>
                  <a:gd name="T71" fmla="*/ 790 h 811"/>
                  <a:gd name="T72" fmla="*/ 362 w 631"/>
                  <a:gd name="T73" fmla="*/ 785 h 811"/>
                  <a:gd name="T74" fmla="*/ 357 w 631"/>
                  <a:gd name="T75" fmla="*/ 782 h 811"/>
                  <a:gd name="T76" fmla="*/ 351 w 631"/>
                  <a:gd name="T77" fmla="*/ 78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1" h="811">
                    <a:moveTo>
                      <a:pt x="450" y="52"/>
                    </a:moveTo>
                    <a:lnTo>
                      <a:pt x="580" y="180"/>
                    </a:lnTo>
                    <a:lnTo>
                      <a:pt x="450" y="180"/>
                    </a:lnTo>
                    <a:lnTo>
                      <a:pt x="450" y="52"/>
                    </a:lnTo>
                    <a:close/>
                    <a:moveTo>
                      <a:pt x="351" y="781"/>
                    </a:moveTo>
                    <a:lnTo>
                      <a:pt x="30" y="781"/>
                    </a:lnTo>
                    <a:lnTo>
                      <a:pt x="30" y="30"/>
                    </a:lnTo>
                    <a:lnTo>
                      <a:pt x="420" y="30"/>
                    </a:lnTo>
                    <a:lnTo>
                      <a:pt x="420" y="195"/>
                    </a:lnTo>
                    <a:lnTo>
                      <a:pt x="421" y="198"/>
                    </a:lnTo>
                    <a:lnTo>
                      <a:pt x="421" y="201"/>
                    </a:lnTo>
                    <a:lnTo>
                      <a:pt x="424" y="203"/>
                    </a:lnTo>
                    <a:lnTo>
                      <a:pt x="425" y="205"/>
                    </a:lnTo>
                    <a:lnTo>
                      <a:pt x="427" y="208"/>
                    </a:lnTo>
                    <a:lnTo>
                      <a:pt x="430" y="209"/>
                    </a:lnTo>
                    <a:lnTo>
                      <a:pt x="432" y="210"/>
                    </a:lnTo>
                    <a:lnTo>
                      <a:pt x="435" y="210"/>
                    </a:lnTo>
                    <a:lnTo>
                      <a:pt x="601" y="210"/>
                    </a:lnTo>
                    <a:lnTo>
                      <a:pt x="601" y="270"/>
                    </a:lnTo>
                    <a:lnTo>
                      <a:pt x="601" y="273"/>
                    </a:lnTo>
                    <a:lnTo>
                      <a:pt x="602" y="276"/>
                    </a:lnTo>
                    <a:lnTo>
                      <a:pt x="603" y="279"/>
                    </a:lnTo>
                    <a:lnTo>
                      <a:pt x="605" y="281"/>
                    </a:lnTo>
                    <a:lnTo>
                      <a:pt x="608" y="282"/>
                    </a:lnTo>
                    <a:lnTo>
                      <a:pt x="610" y="284"/>
                    </a:lnTo>
                    <a:lnTo>
                      <a:pt x="613" y="285"/>
                    </a:lnTo>
                    <a:lnTo>
                      <a:pt x="616" y="285"/>
                    </a:lnTo>
                    <a:lnTo>
                      <a:pt x="619" y="285"/>
                    </a:lnTo>
                    <a:lnTo>
                      <a:pt x="622" y="284"/>
                    </a:lnTo>
                    <a:lnTo>
                      <a:pt x="625" y="282"/>
                    </a:lnTo>
                    <a:lnTo>
                      <a:pt x="627" y="281"/>
                    </a:lnTo>
                    <a:lnTo>
                      <a:pt x="628" y="279"/>
                    </a:lnTo>
                    <a:lnTo>
                      <a:pt x="630" y="276"/>
                    </a:lnTo>
                    <a:lnTo>
                      <a:pt x="630" y="273"/>
                    </a:lnTo>
                    <a:lnTo>
                      <a:pt x="631" y="270"/>
                    </a:lnTo>
                    <a:lnTo>
                      <a:pt x="631" y="195"/>
                    </a:lnTo>
                    <a:lnTo>
                      <a:pt x="630" y="189"/>
                    </a:lnTo>
                    <a:lnTo>
                      <a:pt x="627" y="184"/>
                    </a:lnTo>
                    <a:lnTo>
                      <a:pt x="446" y="4"/>
                    </a:lnTo>
                    <a:lnTo>
                      <a:pt x="444" y="2"/>
                    </a:lnTo>
                    <a:lnTo>
                      <a:pt x="442" y="1"/>
                    </a:lnTo>
                    <a:lnTo>
                      <a:pt x="439" y="0"/>
                    </a:lnTo>
                    <a:lnTo>
                      <a:pt x="435" y="0"/>
                    </a:lnTo>
                    <a:lnTo>
                      <a:pt x="15" y="0"/>
                    </a:lnTo>
                    <a:lnTo>
                      <a:pt x="12" y="0"/>
                    </a:lnTo>
                    <a:lnTo>
                      <a:pt x="9" y="1"/>
                    </a:lnTo>
                    <a:lnTo>
                      <a:pt x="6" y="2"/>
                    </a:lnTo>
                    <a:lnTo>
                      <a:pt x="4" y="4"/>
                    </a:lnTo>
                    <a:lnTo>
                      <a:pt x="3" y="6"/>
                    </a:lnTo>
                    <a:lnTo>
                      <a:pt x="1" y="10"/>
                    </a:lnTo>
                    <a:lnTo>
                      <a:pt x="1" y="12"/>
                    </a:lnTo>
                    <a:lnTo>
                      <a:pt x="0" y="15"/>
                    </a:lnTo>
                    <a:lnTo>
                      <a:pt x="0" y="796"/>
                    </a:lnTo>
                    <a:lnTo>
                      <a:pt x="1" y="799"/>
                    </a:lnTo>
                    <a:lnTo>
                      <a:pt x="1" y="801"/>
                    </a:lnTo>
                    <a:lnTo>
                      <a:pt x="3" y="805"/>
                    </a:lnTo>
                    <a:lnTo>
                      <a:pt x="4" y="807"/>
                    </a:lnTo>
                    <a:lnTo>
                      <a:pt x="6" y="808"/>
                    </a:lnTo>
                    <a:lnTo>
                      <a:pt x="9" y="810"/>
                    </a:lnTo>
                    <a:lnTo>
                      <a:pt x="12" y="810"/>
                    </a:lnTo>
                    <a:lnTo>
                      <a:pt x="15" y="811"/>
                    </a:lnTo>
                    <a:lnTo>
                      <a:pt x="351" y="811"/>
                    </a:lnTo>
                    <a:lnTo>
                      <a:pt x="354" y="810"/>
                    </a:lnTo>
                    <a:lnTo>
                      <a:pt x="357" y="810"/>
                    </a:lnTo>
                    <a:lnTo>
                      <a:pt x="359" y="808"/>
                    </a:lnTo>
                    <a:lnTo>
                      <a:pt x="362" y="807"/>
                    </a:lnTo>
                    <a:lnTo>
                      <a:pt x="364" y="805"/>
                    </a:lnTo>
                    <a:lnTo>
                      <a:pt x="365" y="801"/>
                    </a:lnTo>
                    <a:lnTo>
                      <a:pt x="366" y="799"/>
                    </a:lnTo>
                    <a:lnTo>
                      <a:pt x="366" y="796"/>
                    </a:lnTo>
                    <a:lnTo>
                      <a:pt x="366" y="793"/>
                    </a:lnTo>
                    <a:lnTo>
                      <a:pt x="365" y="790"/>
                    </a:lnTo>
                    <a:lnTo>
                      <a:pt x="364" y="788"/>
                    </a:lnTo>
                    <a:lnTo>
                      <a:pt x="362" y="785"/>
                    </a:lnTo>
                    <a:lnTo>
                      <a:pt x="359" y="783"/>
                    </a:lnTo>
                    <a:lnTo>
                      <a:pt x="357" y="782"/>
                    </a:lnTo>
                    <a:lnTo>
                      <a:pt x="354" y="781"/>
                    </a:lnTo>
                    <a:lnTo>
                      <a:pt x="351" y="7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05">
                <a:extLst>
                  <a:ext uri="{FF2B5EF4-FFF2-40B4-BE49-F238E27FC236}">
                    <a16:creationId xmlns:a16="http://schemas.microsoft.com/office/drawing/2014/main" id="{106152A7-D7E0-4272-AB6D-17E0FC9C3712}"/>
                  </a:ext>
                </a:extLst>
              </p:cNvPr>
              <p:cNvSpPr>
                <a:spLocks noEditPoints="1"/>
              </p:cNvSpPr>
              <p:nvPr/>
            </p:nvSpPr>
            <p:spPr bwMode="auto">
              <a:xfrm>
                <a:off x="6651625" y="2076451"/>
                <a:ext cx="47625" cy="47625"/>
              </a:xfrm>
              <a:custGeom>
                <a:avLst/>
                <a:gdLst>
                  <a:gd name="T0" fmla="*/ 85 w 151"/>
                  <a:gd name="T1" fmla="*/ 31 h 150"/>
                  <a:gd name="T2" fmla="*/ 101 w 151"/>
                  <a:gd name="T3" fmla="*/ 38 h 150"/>
                  <a:gd name="T4" fmla="*/ 114 w 151"/>
                  <a:gd name="T5" fmla="*/ 51 h 150"/>
                  <a:gd name="T6" fmla="*/ 120 w 151"/>
                  <a:gd name="T7" fmla="*/ 67 h 150"/>
                  <a:gd name="T8" fmla="*/ 120 w 151"/>
                  <a:gd name="T9" fmla="*/ 85 h 150"/>
                  <a:gd name="T10" fmla="*/ 114 w 151"/>
                  <a:gd name="T11" fmla="*/ 101 h 150"/>
                  <a:gd name="T12" fmla="*/ 101 w 151"/>
                  <a:gd name="T13" fmla="*/ 113 h 150"/>
                  <a:gd name="T14" fmla="*/ 85 w 151"/>
                  <a:gd name="T15" fmla="*/ 119 h 150"/>
                  <a:gd name="T16" fmla="*/ 67 w 151"/>
                  <a:gd name="T17" fmla="*/ 119 h 150"/>
                  <a:gd name="T18" fmla="*/ 51 w 151"/>
                  <a:gd name="T19" fmla="*/ 113 h 150"/>
                  <a:gd name="T20" fmla="*/ 39 w 151"/>
                  <a:gd name="T21" fmla="*/ 101 h 150"/>
                  <a:gd name="T22" fmla="*/ 31 w 151"/>
                  <a:gd name="T23" fmla="*/ 85 h 150"/>
                  <a:gd name="T24" fmla="*/ 31 w 151"/>
                  <a:gd name="T25" fmla="*/ 67 h 150"/>
                  <a:gd name="T26" fmla="*/ 39 w 151"/>
                  <a:gd name="T27" fmla="*/ 51 h 150"/>
                  <a:gd name="T28" fmla="*/ 51 w 151"/>
                  <a:gd name="T29" fmla="*/ 38 h 150"/>
                  <a:gd name="T30" fmla="*/ 67 w 151"/>
                  <a:gd name="T31" fmla="*/ 31 h 150"/>
                  <a:gd name="T32" fmla="*/ 76 w 151"/>
                  <a:gd name="T33" fmla="*/ 150 h 150"/>
                  <a:gd name="T34" fmla="*/ 91 w 151"/>
                  <a:gd name="T35" fmla="*/ 149 h 150"/>
                  <a:gd name="T36" fmla="*/ 105 w 151"/>
                  <a:gd name="T37" fmla="*/ 145 h 150"/>
                  <a:gd name="T38" fmla="*/ 118 w 151"/>
                  <a:gd name="T39" fmla="*/ 137 h 150"/>
                  <a:gd name="T40" fmla="*/ 129 w 151"/>
                  <a:gd name="T41" fmla="*/ 129 h 150"/>
                  <a:gd name="T42" fmla="*/ 138 w 151"/>
                  <a:gd name="T43" fmla="*/ 117 h 150"/>
                  <a:gd name="T44" fmla="*/ 145 w 151"/>
                  <a:gd name="T45" fmla="*/ 105 h 150"/>
                  <a:gd name="T46" fmla="*/ 149 w 151"/>
                  <a:gd name="T47" fmla="*/ 90 h 150"/>
                  <a:gd name="T48" fmla="*/ 151 w 151"/>
                  <a:gd name="T49" fmla="*/ 75 h 150"/>
                  <a:gd name="T50" fmla="*/ 149 w 151"/>
                  <a:gd name="T51" fmla="*/ 60 h 150"/>
                  <a:gd name="T52" fmla="*/ 145 w 151"/>
                  <a:gd name="T53" fmla="*/ 46 h 150"/>
                  <a:gd name="T54" fmla="*/ 138 w 151"/>
                  <a:gd name="T55" fmla="*/ 34 h 150"/>
                  <a:gd name="T56" fmla="*/ 129 w 151"/>
                  <a:gd name="T57" fmla="*/ 23 h 150"/>
                  <a:gd name="T58" fmla="*/ 118 w 151"/>
                  <a:gd name="T59" fmla="*/ 13 h 150"/>
                  <a:gd name="T60" fmla="*/ 105 w 151"/>
                  <a:gd name="T61" fmla="*/ 6 h 150"/>
                  <a:gd name="T62" fmla="*/ 91 w 151"/>
                  <a:gd name="T63" fmla="*/ 2 h 150"/>
                  <a:gd name="T64" fmla="*/ 76 w 151"/>
                  <a:gd name="T65" fmla="*/ 0 h 150"/>
                  <a:gd name="T66" fmla="*/ 61 w 151"/>
                  <a:gd name="T67" fmla="*/ 2 h 150"/>
                  <a:gd name="T68" fmla="*/ 46 w 151"/>
                  <a:gd name="T69" fmla="*/ 6 h 150"/>
                  <a:gd name="T70" fmla="*/ 33 w 151"/>
                  <a:gd name="T71" fmla="*/ 13 h 150"/>
                  <a:gd name="T72" fmla="*/ 23 w 151"/>
                  <a:gd name="T73" fmla="*/ 23 h 150"/>
                  <a:gd name="T74" fmla="*/ 13 w 151"/>
                  <a:gd name="T75" fmla="*/ 34 h 150"/>
                  <a:gd name="T76" fmla="*/ 7 w 151"/>
                  <a:gd name="T77" fmla="*/ 46 h 150"/>
                  <a:gd name="T78" fmla="*/ 2 w 151"/>
                  <a:gd name="T79" fmla="*/ 60 h 150"/>
                  <a:gd name="T80" fmla="*/ 0 w 151"/>
                  <a:gd name="T81" fmla="*/ 75 h 150"/>
                  <a:gd name="T82" fmla="*/ 2 w 151"/>
                  <a:gd name="T83" fmla="*/ 90 h 150"/>
                  <a:gd name="T84" fmla="*/ 7 w 151"/>
                  <a:gd name="T85" fmla="*/ 105 h 150"/>
                  <a:gd name="T86" fmla="*/ 13 w 151"/>
                  <a:gd name="T87" fmla="*/ 117 h 150"/>
                  <a:gd name="T88" fmla="*/ 23 w 151"/>
                  <a:gd name="T89" fmla="*/ 129 h 150"/>
                  <a:gd name="T90" fmla="*/ 33 w 151"/>
                  <a:gd name="T91" fmla="*/ 137 h 150"/>
                  <a:gd name="T92" fmla="*/ 46 w 151"/>
                  <a:gd name="T93" fmla="*/ 145 h 150"/>
                  <a:gd name="T94" fmla="*/ 61 w 151"/>
                  <a:gd name="T95" fmla="*/ 149 h 150"/>
                  <a:gd name="T96" fmla="*/ 76 w 151"/>
                  <a:gd name="T9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1" h="150">
                    <a:moveTo>
                      <a:pt x="76" y="30"/>
                    </a:moveTo>
                    <a:lnTo>
                      <a:pt x="85" y="31"/>
                    </a:lnTo>
                    <a:lnTo>
                      <a:pt x="93" y="34"/>
                    </a:lnTo>
                    <a:lnTo>
                      <a:pt x="101" y="38"/>
                    </a:lnTo>
                    <a:lnTo>
                      <a:pt x="107" y="44"/>
                    </a:lnTo>
                    <a:lnTo>
                      <a:pt x="114" y="51"/>
                    </a:lnTo>
                    <a:lnTo>
                      <a:pt x="117" y="58"/>
                    </a:lnTo>
                    <a:lnTo>
                      <a:pt x="120" y="67"/>
                    </a:lnTo>
                    <a:lnTo>
                      <a:pt x="121" y="75"/>
                    </a:lnTo>
                    <a:lnTo>
                      <a:pt x="120" y="85"/>
                    </a:lnTo>
                    <a:lnTo>
                      <a:pt x="117" y="94"/>
                    </a:lnTo>
                    <a:lnTo>
                      <a:pt x="114" y="101"/>
                    </a:lnTo>
                    <a:lnTo>
                      <a:pt x="107" y="107"/>
                    </a:lnTo>
                    <a:lnTo>
                      <a:pt x="101" y="113"/>
                    </a:lnTo>
                    <a:lnTo>
                      <a:pt x="93" y="117"/>
                    </a:lnTo>
                    <a:lnTo>
                      <a:pt x="85" y="119"/>
                    </a:lnTo>
                    <a:lnTo>
                      <a:pt x="76" y="120"/>
                    </a:lnTo>
                    <a:lnTo>
                      <a:pt x="67" y="119"/>
                    </a:lnTo>
                    <a:lnTo>
                      <a:pt x="58" y="117"/>
                    </a:lnTo>
                    <a:lnTo>
                      <a:pt x="51" y="113"/>
                    </a:lnTo>
                    <a:lnTo>
                      <a:pt x="44" y="107"/>
                    </a:lnTo>
                    <a:lnTo>
                      <a:pt x="39" y="101"/>
                    </a:lnTo>
                    <a:lnTo>
                      <a:pt x="34" y="94"/>
                    </a:lnTo>
                    <a:lnTo>
                      <a:pt x="31" y="85"/>
                    </a:lnTo>
                    <a:lnTo>
                      <a:pt x="31" y="75"/>
                    </a:lnTo>
                    <a:lnTo>
                      <a:pt x="31" y="67"/>
                    </a:lnTo>
                    <a:lnTo>
                      <a:pt x="34" y="58"/>
                    </a:lnTo>
                    <a:lnTo>
                      <a:pt x="39" y="51"/>
                    </a:lnTo>
                    <a:lnTo>
                      <a:pt x="44" y="44"/>
                    </a:lnTo>
                    <a:lnTo>
                      <a:pt x="51" y="38"/>
                    </a:lnTo>
                    <a:lnTo>
                      <a:pt x="58" y="34"/>
                    </a:lnTo>
                    <a:lnTo>
                      <a:pt x="67" y="31"/>
                    </a:lnTo>
                    <a:lnTo>
                      <a:pt x="76" y="30"/>
                    </a:lnTo>
                    <a:close/>
                    <a:moveTo>
                      <a:pt x="76" y="150"/>
                    </a:moveTo>
                    <a:lnTo>
                      <a:pt x="84" y="150"/>
                    </a:lnTo>
                    <a:lnTo>
                      <a:pt x="91" y="149"/>
                    </a:lnTo>
                    <a:lnTo>
                      <a:pt x="98" y="147"/>
                    </a:lnTo>
                    <a:lnTo>
                      <a:pt x="105" y="145"/>
                    </a:lnTo>
                    <a:lnTo>
                      <a:pt x="112" y="142"/>
                    </a:lnTo>
                    <a:lnTo>
                      <a:pt x="118" y="137"/>
                    </a:lnTo>
                    <a:lnTo>
                      <a:pt x="123" y="133"/>
                    </a:lnTo>
                    <a:lnTo>
                      <a:pt x="129" y="129"/>
                    </a:lnTo>
                    <a:lnTo>
                      <a:pt x="134" y="124"/>
                    </a:lnTo>
                    <a:lnTo>
                      <a:pt x="138" y="117"/>
                    </a:lnTo>
                    <a:lnTo>
                      <a:pt x="141" y="112"/>
                    </a:lnTo>
                    <a:lnTo>
                      <a:pt x="145" y="105"/>
                    </a:lnTo>
                    <a:lnTo>
                      <a:pt x="148" y="98"/>
                    </a:lnTo>
                    <a:lnTo>
                      <a:pt x="149" y="90"/>
                    </a:lnTo>
                    <a:lnTo>
                      <a:pt x="150" y="83"/>
                    </a:lnTo>
                    <a:lnTo>
                      <a:pt x="151" y="75"/>
                    </a:lnTo>
                    <a:lnTo>
                      <a:pt x="150" y="68"/>
                    </a:lnTo>
                    <a:lnTo>
                      <a:pt x="149" y="60"/>
                    </a:lnTo>
                    <a:lnTo>
                      <a:pt x="148" y="53"/>
                    </a:lnTo>
                    <a:lnTo>
                      <a:pt x="145" y="46"/>
                    </a:lnTo>
                    <a:lnTo>
                      <a:pt x="141" y="40"/>
                    </a:lnTo>
                    <a:lnTo>
                      <a:pt x="138" y="34"/>
                    </a:lnTo>
                    <a:lnTo>
                      <a:pt x="134" y="28"/>
                    </a:lnTo>
                    <a:lnTo>
                      <a:pt x="129" y="23"/>
                    </a:lnTo>
                    <a:lnTo>
                      <a:pt x="123" y="18"/>
                    </a:lnTo>
                    <a:lnTo>
                      <a:pt x="118" y="13"/>
                    </a:lnTo>
                    <a:lnTo>
                      <a:pt x="112" y="9"/>
                    </a:lnTo>
                    <a:lnTo>
                      <a:pt x="105" y="6"/>
                    </a:lnTo>
                    <a:lnTo>
                      <a:pt x="98" y="4"/>
                    </a:lnTo>
                    <a:lnTo>
                      <a:pt x="91" y="2"/>
                    </a:lnTo>
                    <a:lnTo>
                      <a:pt x="84" y="0"/>
                    </a:lnTo>
                    <a:lnTo>
                      <a:pt x="76" y="0"/>
                    </a:lnTo>
                    <a:lnTo>
                      <a:pt x="68" y="0"/>
                    </a:lnTo>
                    <a:lnTo>
                      <a:pt x="61" y="2"/>
                    </a:lnTo>
                    <a:lnTo>
                      <a:pt x="54" y="4"/>
                    </a:lnTo>
                    <a:lnTo>
                      <a:pt x="46" y="6"/>
                    </a:lnTo>
                    <a:lnTo>
                      <a:pt x="40" y="9"/>
                    </a:lnTo>
                    <a:lnTo>
                      <a:pt x="33" y="13"/>
                    </a:lnTo>
                    <a:lnTo>
                      <a:pt x="28" y="18"/>
                    </a:lnTo>
                    <a:lnTo>
                      <a:pt x="23" y="23"/>
                    </a:lnTo>
                    <a:lnTo>
                      <a:pt x="18" y="28"/>
                    </a:lnTo>
                    <a:lnTo>
                      <a:pt x="13" y="34"/>
                    </a:lnTo>
                    <a:lnTo>
                      <a:pt x="10" y="40"/>
                    </a:lnTo>
                    <a:lnTo>
                      <a:pt x="7" y="46"/>
                    </a:lnTo>
                    <a:lnTo>
                      <a:pt x="5" y="53"/>
                    </a:lnTo>
                    <a:lnTo>
                      <a:pt x="2" y="60"/>
                    </a:lnTo>
                    <a:lnTo>
                      <a:pt x="1" y="68"/>
                    </a:lnTo>
                    <a:lnTo>
                      <a:pt x="0" y="75"/>
                    </a:lnTo>
                    <a:lnTo>
                      <a:pt x="1" y="83"/>
                    </a:lnTo>
                    <a:lnTo>
                      <a:pt x="2" y="90"/>
                    </a:lnTo>
                    <a:lnTo>
                      <a:pt x="5" y="98"/>
                    </a:lnTo>
                    <a:lnTo>
                      <a:pt x="7" y="105"/>
                    </a:lnTo>
                    <a:lnTo>
                      <a:pt x="10" y="112"/>
                    </a:lnTo>
                    <a:lnTo>
                      <a:pt x="13" y="117"/>
                    </a:lnTo>
                    <a:lnTo>
                      <a:pt x="18" y="124"/>
                    </a:lnTo>
                    <a:lnTo>
                      <a:pt x="23" y="129"/>
                    </a:lnTo>
                    <a:lnTo>
                      <a:pt x="28" y="133"/>
                    </a:lnTo>
                    <a:lnTo>
                      <a:pt x="33" y="137"/>
                    </a:lnTo>
                    <a:lnTo>
                      <a:pt x="40" y="142"/>
                    </a:lnTo>
                    <a:lnTo>
                      <a:pt x="46" y="145"/>
                    </a:lnTo>
                    <a:lnTo>
                      <a:pt x="54" y="147"/>
                    </a:lnTo>
                    <a:lnTo>
                      <a:pt x="61" y="149"/>
                    </a:lnTo>
                    <a:lnTo>
                      <a:pt x="68" y="150"/>
                    </a:lnTo>
                    <a:lnTo>
                      <a:pt x="76"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06">
                <a:extLst>
                  <a:ext uri="{FF2B5EF4-FFF2-40B4-BE49-F238E27FC236}">
                    <a16:creationId xmlns:a16="http://schemas.microsoft.com/office/drawing/2014/main" id="{6918F1E6-9F19-4C40-850E-C5047FDB091B}"/>
                  </a:ext>
                </a:extLst>
              </p:cNvPr>
              <p:cNvSpPr>
                <a:spLocks noEditPoints="1"/>
              </p:cNvSpPr>
              <p:nvPr/>
            </p:nvSpPr>
            <p:spPr bwMode="auto">
              <a:xfrm>
                <a:off x="6618288" y="2041526"/>
                <a:ext cx="109538" cy="177800"/>
              </a:xfrm>
              <a:custGeom>
                <a:avLst/>
                <a:gdLst>
                  <a:gd name="T0" fmla="*/ 181 w 346"/>
                  <a:gd name="T1" fmla="*/ 441 h 561"/>
                  <a:gd name="T2" fmla="*/ 75 w 346"/>
                  <a:gd name="T3" fmla="*/ 323 h 561"/>
                  <a:gd name="T4" fmla="*/ 108 w 346"/>
                  <a:gd name="T5" fmla="*/ 345 h 561"/>
                  <a:gd name="T6" fmla="*/ 149 w 346"/>
                  <a:gd name="T7" fmla="*/ 368 h 561"/>
                  <a:gd name="T8" fmla="*/ 197 w 346"/>
                  <a:gd name="T9" fmla="*/ 368 h 561"/>
                  <a:gd name="T10" fmla="*/ 239 w 346"/>
                  <a:gd name="T11" fmla="*/ 345 h 561"/>
                  <a:gd name="T12" fmla="*/ 255 w 346"/>
                  <a:gd name="T13" fmla="*/ 326 h 561"/>
                  <a:gd name="T14" fmla="*/ 279 w 346"/>
                  <a:gd name="T15" fmla="*/ 321 h 561"/>
                  <a:gd name="T16" fmla="*/ 46 w 346"/>
                  <a:gd name="T17" fmla="*/ 191 h 561"/>
                  <a:gd name="T18" fmla="*/ 39 w 346"/>
                  <a:gd name="T19" fmla="*/ 169 h 561"/>
                  <a:gd name="T20" fmla="*/ 30 w 346"/>
                  <a:gd name="T21" fmla="*/ 135 h 561"/>
                  <a:gd name="T22" fmla="*/ 44 w 346"/>
                  <a:gd name="T23" fmla="*/ 101 h 561"/>
                  <a:gd name="T24" fmla="*/ 73 w 346"/>
                  <a:gd name="T25" fmla="*/ 82 h 561"/>
                  <a:gd name="T26" fmla="*/ 105 w 346"/>
                  <a:gd name="T27" fmla="*/ 79 h 561"/>
                  <a:gd name="T28" fmla="*/ 121 w 346"/>
                  <a:gd name="T29" fmla="*/ 61 h 561"/>
                  <a:gd name="T30" fmla="*/ 147 w 346"/>
                  <a:gd name="T31" fmla="*/ 37 h 561"/>
                  <a:gd name="T32" fmla="*/ 182 w 346"/>
                  <a:gd name="T33" fmla="*/ 31 h 561"/>
                  <a:gd name="T34" fmla="*/ 214 w 346"/>
                  <a:gd name="T35" fmla="*/ 47 h 561"/>
                  <a:gd name="T36" fmla="*/ 233 w 346"/>
                  <a:gd name="T37" fmla="*/ 74 h 561"/>
                  <a:gd name="T38" fmla="*/ 255 w 346"/>
                  <a:gd name="T39" fmla="*/ 78 h 561"/>
                  <a:gd name="T40" fmla="*/ 289 w 346"/>
                  <a:gd name="T41" fmla="*/ 89 h 561"/>
                  <a:gd name="T42" fmla="*/ 312 w 346"/>
                  <a:gd name="T43" fmla="*/ 117 h 561"/>
                  <a:gd name="T44" fmla="*/ 315 w 346"/>
                  <a:gd name="T45" fmla="*/ 152 h 561"/>
                  <a:gd name="T46" fmla="*/ 300 w 346"/>
                  <a:gd name="T47" fmla="*/ 182 h 561"/>
                  <a:gd name="T48" fmla="*/ 307 w 346"/>
                  <a:gd name="T49" fmla="*/ 204 h 561"/>
                  <a:gd name="T50" fmla="*/ 316 w 346"/>
                  <a:gd name="T51" fmla="*/ 238 h 561"/>
                  <a:gd name="T52" fmla="*/ 303 w 346"/>
                  <a:gd name="T53" fmla="*/ 272 h 561"/>
                  <a:gd name="T54" fmla="*/ 273 w 346"/>
                  <a:gd name="T55" fmla="*/ 292 h 561"/>
                  <a:gd name="T56" fmla="*/ 241 w 346"/>
                  <a:gd name="T57" fmla="*/ 295 h 561"/>
                  <a:gd name="T58" fmla="*/ 226 w 346"/>
                  <a:gd name="T59" fmla="*/ 311 h 561"/>
                  <a:gd name="T60" fmla="*/ 199 w 346"/>
                  <a:gd name="T61" fmla="*/ 335 h 561"/>
                  <a:gd name="T62" fmla="*/ 164 w 346"/>
                  <a:gd name="T63" fmla="*/ 341 h 561"/>
                  <a:gd name="T64" fmla="*/ 132 w 346"/>
                  <a:gd name="T65" fmla="*/ 326 h 561"/>
                  <a:gd name="T66" fmla="*/ 115 w 346"/>
                  <a:gd name="T67" fmla="*/ 299 h 561"/>
                  <a:gd name="T68" fmla="*/ 102 w 346"/>
                  <a:gd name="T69" fmla="*/ 293 h 561"/>
                  <a:gd name="T70" fmla="*/ 73 w 346"/>
                  <a:gd name="T71" fmla="*/ 292 h 561"/>
                  <a:gd name="T72" fmla="*/ 44 w 346"/>
                  <a:gd name="T73" fmla="*/ 272 h 561"/>
                  <a:gd name="T74" fmla="*/ 30 w 346"/>
                  <a:gd name="T75" fmla="*/ 238 h 561"/>
                  <a:gd name="T76" fmla="*/ 39 w 346"/>
                  <a:gd name="T77" fmla="*/ 204 h 561"/>
                  <a:gd name="T78" fmla="*/ 343 w 346"/>
                  <a:gd name="T79" fmla="*/ 164 h 561"/>
                  <a:gd name="T80" fmla="*/ 343 w 346"/>
                  <a:gd name="T81" fmla="*/ 117 h 561"/>
                  <a:gd name="T82" fmla="*/ 319 w 346"/>
                  <a:gd name="T83" fmla="*/ 74 h 561"/>
                  <a:gd name="T84" fmla="*/ 278 w 346"/>
                  <a:gd name="T85" fmla="*/ 52 h 561"/>
                  <a:gd name="T86" fmla="*/ 239 w 346"/>
                  <a:gd name="T87" fmla="*/ 29 h 561"/>
                  <a:gd name="T88" fmla="*/ 198 w 346"/>
                  <a:gd name="T89" fmla="*/ 5 h 561"/>
                  <a:gd name="T90" fmla="*/ 149 w 346"/>
                  <a:gd name="T91" fmla="*/ 5 h 561"/>
                  <a:gd name="T92" fmla="*/ 108 w 346"/>
                  <a:gd name="T93" fmla="*/ 29 h 561"/>
                  <a:gd name="T94" fmla="*/ 69 w 346"/>
                  <a:gd name="T95" fmla="*/ 52 h 561"/>
                  <a:gd name="T96" fmla="*/ 27 w 346"/>
                  <a:gd name="T97" fmla="*/ 75 h 561"/>
                  <a:gd name="T98" fmla="*/ 4 w 346"/>
                  <a:gd name="T99" fmla="*/ 117 h 561"/>
                  <a:gd name="T100" fmla="*/ 5 w 346"/>
                  <a:gd name="T101" fmla="*/ 164 h 561"/>
                  <a:gd name="T102" fmla="*/ 5 w 346"/>
                  <a:gd name="T103" fmla="*/ 209 h 561"/>
                  <a:gd name="T104" fmla="*/ 4 w 346"/>
                  <a:gd name="T105" fmla="*/ 257 h 561"/>
                  <a:gd name="T106" fmla="*/ 27 w 346"/>
                  <a:gd name="T107" fmla="*/ 298 h 561"/>
                  <a:gd name="T108" fmla="*/ 46 w 346"/>
                  <a:gd name="T109" fmla="*/ 550 h 561"/>
                  <a:gd name="T110" fmla="*/ 58 w 346"/>
                  <a:gd name="T111" fmla="*/ 561 h 561"/>
                  <a:gd name="T112" fmla="*/ 181 w 346"/>
                  <a:gd name="T113" fmla="*/ 475 h 561"/>
                  <a:gd name="T114" fmla="*/ 299 w 346"/>
                  <a:gd name="T115" fmla="*/ 561 h 561"/>
                  <a:gd name="T116" fmla="*/ 311 w 346"/>
                  <a:gd name="T117" fmla="*/ 558 h 561"/>
                  <a:gd name="T118" fmla="*/ 316 w 346"/>
                  <a:gd name="T119" fmla="*/ 301 h 561"/>
                  <a:gd name="T120" fmla="*/ 343 w 346"/>
                  <a:gd name="T121" fmla="*/ 257 h 561"/>
                  <a:gd name="T122" fmla="*/ 343 w 346"/>
                  <a:gd name="T123" fmla="*/ 20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6" h="561">
                    <a:moveTo>
                      <a:pt x="286" y="516"/>
                    </a:moveTo>
                    <a:lnTo>
                      <a:pt x="190" y="443"/>
                    </a:lnTo>
                    <a:lnTo>
                      <a:pt x="185" y="442"/>
                    </a:lnTo>
                    <a:lnTo>
                      <a:pt x="181" y="441"/>
                    </a:lnTo>
                    <a:lnTo>
                      <a:pt x="176" y="442"/>
                    </a:lnTo>
                    <a:lnTo>
                      <a:pt x="172" y="443"/>
                    </a:lnTo>
                    <a:lnTo>
                      <a:pt x="75" y="516"/>
                    </a:lnTo>
                    <a:lnTo>
                      <a:pt x="75" y="323"/>
                    </a:lnTo>
                    <a:lnTo>
                      <a:pt x="85" y="325"/>
                    </a:lnTo>
                    <a:lnTo>
                      <a:pt x="93" y="326"/>
                    </a:lnTo>
                    <a:lnTo>
                      <a:pt x="100" y="335"/>
                    </a:lnTo>
                    <a:lnTo>
                      <a:pt x="108" y="345"/>
                    </a:lnTo>
                    <a:lnTo>
                      <a:pt x="117" y="352"/>
                    </a:lnTo>
                    <a:lnTo>
                      <a:pt x="127" y="359"/>
                    </a:lnTo>
                    <a:lnTo>
                      <a:pt x="137" y="364"/>
                    </a:lnTo>
                    <a:lnTo>
                      <a:pt x="149" y="368"/>
                    </a:lnTo>
                    <a:lnTo>
                      <a:pt x="161" y="371"/>
                    </a:lnTo>
                    <a:lnTo>
                      <a:pt x="174" y="372"/>
                    </a:lnTo>
                    <a:lnTo>
                      <a:pt x="185" y="371"/>
                    </a:lnTo>
                    <a:lnTo>
                      <a:pt x="197" y="368"/>
                    </a:lnTo>
                    <a:lnTo>
                      <a:pt x="209" y="364"/>
                    </a:lnTo>
                    <a:lnTo>
                      <a:pt x="220" y="359"/>
                    </a:lnTo>
                    <a:lnTo>
                      <a:pt x="229" y="352"/>
                    </a:lnTo>
                    <a:lnTo>
                      <a:pt x="239" y="345"/>
                    </a:lnTo>
                    <a:lnTo>
                      <a:pt x="246" y="335"/>
                    </a:lnTo>
                    <a:lnTo>
                      <a:pt x="253" y="326"/>
                    </a:lnTo>
                    <a:lnTo>
                      <a:pt x="254" y="326"/>
                    </a:lnTo>
                    <a:lnTo>
                      <a:pt x="255" y="326"/>
                    </a:lnTo>
                    <a:lnTo>
                      <a:pt x="255" y="326"/>
                    </a:lnTo>
                    <a:lnTo>
                      <a:pt x="264" y="325"/>
                    </a:lnTo>
                    <a:lnTo>
                      <a:pt x="271" y="323"/>
                    </a:lnTo>
                    <a:lnTo>
                      <a:pt x="279" y="321"/>
                    </a:lnTo>
                    <a:lnTo>
                      <a:pt x="286" y="319"/>
                    </a:lnTo>
                    <a:lnTo>
                      <a:pt x="286" y="516"/>
                    </a:lnTo>
                    <a:close/>
                    <a:moveTo>
                      <a:pt x="44" y="196"/>
                    </a:moveTo>
                    <a:lnTo>
                      <a:pt x="46" y="191"/>
                    </a:lnTo>
                    <a:lnTo>
                      <a:pt x="47" y="186"/>
                    </a:lnTo>
                    <a:lnTo>
                      <a:pt x="46" y="182"/>
                    </a:lnTo>
                    <a:lnTo>
                      <a:pt x="44" y="178"/>
                    </a:lnTo>
                    <a:lnTo>
                      <a:pt x="39" y="169"/>
                    </a:lnTo>
                    <a:lnTo>
                      <a:pt x="35" y="162"/>
                    </a:lnTo>
                    <a:lnTo>
                      <a:pt x="32" y="152"/>
                    </a:lnTo>
                    <a:lnTo>
                      <a:pt x="30" y="144"/>
                    </a:lnTo>
                    <a:lnTo>
                      <a:pt x="30" y="135"/>
                    </a:lnTo>
                    <a:lnTo>
                      <a:pt x="32" y="127"/>
                    </a:lnTo>
                    <a:lnTo>
                      <a:pt x="35" y="117"/>
                    </a:lnTo>
                    <a:lnTo>
                      <a:pt x="39" y="108"/>
                    </a:lnTo>
                    <a:lnTo>
                      <a:pt x="44" y="101"/>
                    </a:lnTo>
                    <a:lnTo>
                      <a:pt x="50" y="94"/>
                    </a:lnTo>
                    <a:lnTo>
                      <a:pt x="57" y="89"/>
                    </a:lnTo>
                    <a:lnTo>
                      <a:pt x="65" y="85"/>
                    </a:lnTo>
                    <a:lnTo>
                      <a:pt x="73" y="82"/>
                    </a:lnTo>
                    <a:lnTo>
                      <a:pt x="82" y="79"/>
                    </a:lnTo>
                    <a:lnTo>
                      <a:pt x="91" y="78"/>
                    </a:lnTo>
                    <a:lnTo>
                      <a:pt x="101" y="78"/>
                    </a:lnTo>
                    <a:lnTo>
                      <a:pt x="105" y="79"/>
                    </a:lnTo>
                    <a:lnTo>
                      <a:pt x="111" y="77"/>
                    </a:lnTo>
                    <a:lnTo>
                      <a:pt x="114" y="74"/>
                    </a:lnTo>
                    <a:lnTo>
                      <a:pt x="117" y="70"/>
                    </a:lnTo>
                    <a:lnTo>
                      <a:pt x="121" y="61"/>
                    </a:lnTo>
                    <a:lnTo>
                      <a:pt x="126" y="54"/>
                    </a:lnTo>
                    <a:lnTo>
                      <a:pt x="132" y="47"/>
                    </a:lnTo>
                    <a:lnTo>
                      <a:pt x="139" y="41"/>
                    </a:lnTo>
                    <a:lnTo>
                      <a:pt x="147" y="37"/>
                    </a:lnTo>
                    <a:lnTo>
                      <a:pt x="156" y="33"/>
                    </a:lnTo>
                    <a:lnTo>
                      <a:pt x="164" y="31"/>
                    </a:lnTo>
                    <a:lnTo>
                      <a:pt x="174" y="30"/>
                    </a:lnTo>
                    <a:lnTo>
                      <a:pt x="182" y="31"/>
                    </a:lnTo>
                    <a:lnTo>
                      <a:pt x="192" y="33"/>
                    </a:lnTo>
                    <a:lnTo>
                      <a:pt x="199" y="37"/>
                    </a:lnTo>
                    <a:lnTo>
                      <a:pt x="208" y="41"/>
                    </a:lnTo>
                    <a:lnTo>
                      <a:pt x="214" y="47"/>
                    </a:lnTo>
                    <a:lnTo>
                      <a:pt x="221" y="54"/>
                    </a:lnTo>
                    <a:lnTo>
                      <a:pt x="226" y="61"/>
                    </a:lnTo>
                    <a:lnTo>
                      <a:pt x="229" y="70"/>
                    </a:lnTo>
                    <a:lnTo>
                      <a:pt x="233" y="74"/>
                    </a:lnTo>
                    <a:lnTo>
                      <a:pt x="236" y="77"/>
                    </a:lnTo>
                    <a:lnTo>
                      <a:pt x="241" y="79"/>
                    </a:lnTo>
                    <a:lnTo>
                      <a:pt x="246" y="78"/>
                    </a:lnTo>
                    <a:lnTo>
                      <a:pt x="255" y="78"/>
                    </a:lnTo>
                    <a:lnTo>
                      <a:pt x="265" y="79"/>
                    </a:lnTo>
                    <a:lnTo>
                      <a:pt x="273" y="82"/>
                    </a:lnTo>
                    <a:lnTo>
                      <a:pt x="282" y="85"/>
                    </a:lnTo>
                    <a:lnTo>
                      <a:pt x="289" y="89"/>
                    </a:lnTo>
                    <a:lnTo>
                      <a:pt x="297" y="94"/>
                    </a:lnTo>
                    <a:lnTo>
                      <a:pt x="303" y="101"/>
                    </a:lnTo>
                    <a:lnTo>
                      <a:pt x="307" y="108"/>
                    </a:lnTo>
                    <a:lnTo>
                      <a:pt x="312" y="117"/>
                    </a:lnTo>
                    <a:lnTo>
                      <a:pt x="315" y="127"/>
                    </a:lnTo>
                    <a:lnTo>
                      <a:pt x="316" y="135"/>
                    </a:lnTo>
                    <a:lnTo>
                      <a:pt x="316" y="144"/>
                    </a:lnTo>
                    <a:lnTo>
                      <a:pt x="315" y="152"/>
                    </a:lnTo>
                    <a:lnTo>
                      <a:pt x="312" y="162"/>
                    </a:lnTo>
                    <a:lnTo>
                      <a:pt x="307" y="169"/>
                    </a:lnTo>
                    <a:lnTo>
                      <a:pt x="302" y="178"/>
                    </a:lnTo>
                    <a:lnTo>
                      <a:pt x="300" y="182"/>
                    </a:lnTo>
                    <a:lnTo>
                      <a:pt x="299" y="186"/>
                    </a:lnTo>
                    <a:lnTo>
                      <a:pt x="300" y="191"/>
                    </a:lnTo>
                    <a:lnTo>
                      <a:pt x="302" y="196"/>
                    </a:lnTo>
                    <a:lnTo>
                      <a:pt x="307" y="204"/>
                    </a:lnTo>
                    <a:lnTo>
                      <a:pt x="312" y="212"/>
                    </a:lnTo>
                    <a:lnTo>
                      <a:pt x="315" y="221"/>
                    </a:lnTo>
                    <a:lnTo>
                      <a:pt x="316" y="229"/>
                    </a:lnTo>
                    <a:lnTo>
                      <a:pt x="316" y="238"/>
                    </a:lnTo>
                    <a:lnTo>
                      <a:pt x="315" y="247"/>
                    </a:lnTo>
                    <a:lnTo>
                      <a:pt x="312" y="256"/>
                    </a:lnTo>
                    <a:lnTo>
                      <a:pt x="307" y="265"/>
                    </a:lnTo>
                    <a:lnTo>
                      <a:pt x="303" y="272"/>
                    </a:lnTo>
                    <a:lnTo>
                      <a:pt x="297" y="278"/>
                    </a:lnTo>
                    <a:lnTo>
                      <a:pt x="289" y="285"/>
                    </a:lnTo>
                    <a:lnTo>
                      <a:pt x="282" y="289"/>
                    </a:lnTo>
                    <a:lnTo>
                      <a:pt x="273" y="292"/>
                    </a:lnTo>
                    <a:lnTo>
                      <a:pt x="265" y="293"/>
                    </a:lnTo>
                    <a:lnTo>
                      <a:pt x="255" y="295"/>
                    </a:lnTo>
                    <a:lnTo>
                      <a:pt x="246" y="293"/>
                    </a:lnTo>
                    <a:lnTo>
                      <a:pt x="241" y="295"/>
                    </a:lnTo>
                    <a:lnTo>
                      <a:pt x="236" y="296"/>
                    </a:lnTo>
                    <a:lnTo>
                      <a:pt x="233" y="299"/>
                    </a:lnTo>
                    <a:lnTo>
                      <a:pt x="229" y="302"/>
                    </a:lnTo>
                    <a:lnTo>
                      <a:pt x="226" y="311"/>
                    </a:lnTo>
                    <a:lnTo>
                      <a:pt x="221" y="319"/>
                    </a:lnTo>
                    <a:lnTo>
                      <a:pt x="214" y="326"/>
                    </a:lnTo>
                    <a:lnTo>
                      <a:pt x="208" y="331"/>
                    </a:lnTo>
                    <a:lnTo>
                      <a:pt x="199" y="335"/>
                    </a:lnTo>
                    <a:lnTo>
                      <a:pt x="192" y="338"/>
                    </a:lnTo>
                    <a:lnTo>
                      <a:pt x="182" y="341"/>
                    </a:lnTo>
                    <a:lnTo>
                      <a:pt x="174" y="342"/>
                    </a:lnTo>
                    <a:lnTo>
                      <a:pt x="164" y="341"/>
                    </a:lnTo>
                    <a:lnTo>
                      <a:pt x="156" y="338"/>
                    </a:lnTo>
                    <a:lnTo>
                      <a:pt x="147" y="335"/>
                    </a:lnTo>
                    <a:lnTo>
                      <a:pt x="139" y="331"/>
                    </a:lnTo>
                    <a:lnTo>
                      <a:pt x="132" y="326"/>
                    </a:lnTo>
                    <a:lnTo>
                      <a:pt x="126" y="319"/>
                    </a:lnTo>
                    <a:lnTo>
                      <a:pt x="121" y="311"/>
                    </a:lnTo>
                    <a:lnTo>
                      <a:pt x="117" y="302"/>
                    </a:lnTo>
                    <a:lnTo>
                      <a:pt x="115" y="299"/>
                    </a:lnTo>
                    <a:lnTo>
                      <a:pt x="112" y="297"/>
                    </a:lnTo>
                    <a:lnTo>
                      <a:pt x="107" y="295"/>
                    </a:lnTo>
                    <a:lnTo>
                      <a:pt x="103" y="293"/>
                    </a:lnTo>
                    <a:lnTo>
                      <a:pt x="102" y="293"/>
                    </a:lnTo>
                    <a:lnTo>
                      <a:pt x="101" y="293"/>
                    </a:lnTo>
                    <a:lnTo>
                      <a:pt x="91" y="295"/>
                    </a:lnTo>
                    <a:lnTo>
                      <a:pt x="82" y="293"/>
                    </a:lnTo>
                    <a:lnTo>
                      <a:pt x="73" y="292"/>
                    </a:lnTo>
                    <a:lnTo>
                      <a:pt x="65" y="289"/>
                    </a:lnTo>
                    <a:lnTo>
                      <a:pt x="57" y="285"/>
                    </a:lnTo>
                    <a:lnTo>
                      <a:pt x="50" y="278"/>
                    </a:lnTo>
                    <a:lnTo>
                      <a:pt x="44" y="272"/>
                    </a:lnTo>
                    <a:lnTo>
                      <a:pt x="39" y="265"/>
                    </a:lnTo>
                    <a:lnTo>
                      <a:pt x="35" y="256"/>
                    </a:lnTo>
                    <a:lnTo>
                      <a:pt x="32" y="247"/>
                    </a:lnTo>
                    <a:lnTo>
                      <a:pt x="30" y="238"/>
                    </a:lnTo>
                    <a:lnTo>
                      <a:pt x="30" y="229"/>
                    </a:lnTo>
                    <a:lnTo>
                      <a:pt x="32" y="221"/>
                    </a:lnTo>
                    <a:lnTo>
                      <a:pt x="35" y="212"/>
                    </a:lnTo>
                    <a:lnTo>
                      <a:pt x="39" y="204"/>
                    </a:lnTo>
                    <a:lnTo>
                      <a:pt x="44" y="196"/>
                    </a:lnTo>
                    <a:close/>
                    <a:moveTo>
                      <a:pt x="332" y="186"/>
                    </a:moveTo>
                    <a:lnTo>
                      <a:pt x="338" y="176"/>
                    </a:lnTo>
                    <a:lnTo>
                      <a:pt x="343" y="164"/>
                    </a:lnTo>
                    <a:lnTo>
                      <a:pt x="345" y="153"/>
                    </a:lnTo>
                    <a:lnTo>
                      <a:pt x="346" y="140"/>
                    </a:lnTo>
                    <a:lnTo>
                      <a:pt x="346" y="129"/>
                    </a:lnTo>
                    <a:lnTo>
                      <a:pt x="343" y="117"/>
                    </a:lnTo>
                    <a:lnTo>
                      <a:pt x="340" y="105"/>
                    </a:lnTo>
                    <a:lnTo>
                      <a:pt x="334" y="93"/>
                    </a:lnTo>
                    <a:lnTo>
                      <a:pt x="327" y="84"/>
                    </a:lnTo>
                    <a:lnTo>
                      <a:pt x="319" y="74"/>
                    </a:lnTo>
                    <a:lnTo>
                      <a:pt x="310" y="67"/>
                    </a:lnTo>
                    <a:lnTo>
                      <a:pt x="300" y="60"/>
                    </a:lnTo>
                    <a:lnTo>
                      <a:pt x="288" y="55"/>
                    </a:lnTo>
                    <a:lnTo>
                      <a:pt x="278" y="52"/>
                    </a:lnTo>
                    <a:lnTo>
                      <a:pt x="266" y="49"/>
                    </a:lnTo>
                    <a:lnTo>
                      <a:pt x="253" y="48"/>
                    </a:lnTo>
                    <a:lnTo>
                      <a:pt x="246" y="39"/>
                    </a:lnTo>
                    <a:lnTo>
                      <a:pt x="239" y="29"/>
                    </a:lnTo>
                    <a:lnTo>
                      <a:pt x="229" y="21"/>
                    </a:lnTo>
                    <a:lnTo>
                      <a:pt x="220" y="14"/>
                    </a:lnTo>
                    <a:lnTo>
                      <a:pt x="209" y="9"/>
                    </a:lnTo>
                    <a:lnTo>
                      <a:pt x="198" y="5"/>
                    </a:lnTo>
                    <a:lnTo>
                      <a:pt x="185" y="1"/>
                    </a:lnTo>
                    <a:lnTo>
                      <a:pt x="174" y="0"/>
                    </a:lnTo>
                    <a:lnTo>
                      <a:pt x="161" y="1"/>
                    </a:lnTo>
                    <a:lnTo>
                      <a:pt x="149" y="5"/>
                    </a:lnTo>
                    <a:lnTo>
                      <a:pt x="137" y="9"/>
                    </a:lnTo>
                    <a:lnTo>
                      <a:pt x="127" y="14"/>
                    </a:lnTo>
                    <a:lnTo>
                      <a:pt x="117" y="21"/>
                    </a:lnTo>
                    <a:lnTo>
                      <a:pt x="108" y="29"/>
                    </a:lnTo>
                    <a:lnTo>
                      <a:pt x="100" y="39"/>
                    </a:lnTo>
                    <a:lnTo>
                      <a:pt x="93" y="48"/>
                    </a:lnTo>
                    <a:lnTo>
                      <a:pt x="82" y="49"/>
                    </a:lnTo>
                    <a:lnTo>
                      <a:pt x="69" y="52"/>
                    </a:lnTo>
                    <a:lnTo>
                      <a:pt x="58" y="56"/>
                    </a:lnTo>
                    <a:lnTo>
                      <a:pt x="46" y="60"/>
                    </a:lnTo>
                    <a:lnTo>
                      <a:pt x="37" y="67"/>
                    </a:lnTo>
                    <a:lnTo>
                      <a:pt x="27" y="75"/>
                    </a:lnTo>
                    <a:lnTo>
                      <a:pt x="20" y="84"/>
                    </a:lnTo>
                    <a:lnTo>
                      <a:pt x="13" y="93"/>
                    </a:lnTo>
                    <a:lnTo>
                      <a:pt x="7" y="105"/>
                    </a:lnTo>
                    <a:lnTo>
                      <a:pt x="4" y="117"/>
                    </a:lnTo>
                    <a:lnTo>
                      <a:pt x="1" y="129"/>
                    </a:lnTo>
                    <a:lnTo>
                      <a:pt x="0" y="140"/>
                    </a:lnTo>
                    <a:lnTo>
                      <a:pt x="1" y="153"/>
                    </a:lnTo>
                    <a:lnTo>
                      <a:pt x="5" y="164"/>
                    </a:lnTo>
                    <a:lnTo>
                      <a:pt x="8" y="176"/>
                    </a:lnTo>
                    <a:lnTo>
                      <a:pt x="14" y="186"/>
                    </a:lnTo>
                    <a:lnTo>
                      <a:pt x="8" y="198"/>
                    </a:lnTo>
                    <a:lnTo>
                      <a:pt x="5" y="209"/>
                    </a:lnTo>
                    <a:lnTo>
                      <a:pt x="1" y="221"/>
                    </a:lnTo>
                    <a:lnTo>
                      <a:pt x="0" y="232"/>
                    </a:lnTo>
                    <a:lnTo>
                      <a:pt x="1" y="245"/>
                    </a:lnTo>
                    <a:lnTo>
                      <a:pt x="4" y="257"/>
                    </a:lnTo>
                    <a:lnTo>
                      <a:pt x="7" y="269"/>
                    </a:lnTo>
                    <a:lnTo>
                      <a:pt x="13" y="280"/>
                    </a:lnTo>
                    <a:lnTo>
                      <a:pt x="20" y="289"/>
                    </a:lnTo>
                    <a:lnTo>
                      <a:pt x="27" y="298"/>
                    </a:lnTo>
                    <a:lnTo>
                      <a:pt x="36" y="305"/>
                    </a:lnTo>
                    <a:lnTo>
                      <a:pt x="45" y="312"/>
                    </a:lnTo>
                    <a:lnTo>
                      <a:pt x="45" y="546"/>
                    </a:lnTo>
                    <a:lnTo>
                      <a:pt x="46" y="550"/>
                    </a:lnTo>
                    <a:lnTo>
                      <a:pt x="47" y="555"/>
                    </a:lnTo>
                    <a:lnTo>
                      <a:pt x="51" y="558"/>
                    </a:lnTo>
                    <a:lnTo>
                      <a:pt x="54" y="559"/>
                    </a:lnTo>
                    <a:lnTo>
                      <a:pt x="58" y="561"/>
                    </a:lnTo>
                    <a:lnTo>
                      <a:pt x="62" y="561"/>
                    </a:lnTo>
                    <a:lnTo>
                      <a:pt x="66" y="560"/>
                    </a:lnTo>
                    <a:lnTo>
                      <a:pt x="70" y="558"/>
                    </a:lnTo>
                    <a:lnTo>
                      <a:pt x="181" y="475"/>
                    </a:lnTo>
                    <a:lnTo>
                      <a:pt x="292" y="558"/>
                    </a:lnTo>
                    <a:lnTo>
                      <a:pt x="294" y="560"/>
                    </a:lnTo>
                    <a:lnTo>
                      <a:pt x="297" y="560"/>
                    </a:lnTo>
                    <a:lnTo>
                      <a:pt x="299" y="561"/>
                    </a:lnTo>
                    <a:lnTo>
                      <a:pt x="301" y="561"/>
                    </a:lnTo>
                    <a:lnTo>
                      <a:pt x="304" y="561"/>
                    </a:lnTo>
                    <a:lnTo>
                      <a:pt x="307" y="559"/>
                    </a:lnTo>
                    <a:lnTo>
                      <a:pt x="311" y="558"/>
                    </a:lnTo>
                    <a:lnTo>
                      <a:pt x="314" y="555"/>
                    </a:lnTo>
                    <a:lnTo>
                      <a:pt x="315" y="550"/>
                    </a:lnTo>
                    <a:lnTo>
                      <a:pt x="316" y="546"/>
                    </a:lnTo>
                    <a:lnTo>
                      <a:pt x="316" y="301"/>
                    </a:lnTo>
                    <a:lnTo>
                      <a:pt x="326" y="291"/>
                    </a:lnTo>
                    <a:lnTo>
                      <a:pt x="334" y="280"/>
                    </a:lnTo>
                    <a:lnTo>
                      <a:pt x="340" y="269"/>
                    </a:lnTo>
                    <a:lnTo>
                      <a:pt x="343" y="257"/>
                    </a:lnTo>
                    <a:lnTo>
                      <a:pt x="346" y="245"/>
                    </a:lnTo>
                    <a:lnTo>
                      <a:pt x="346" y="232"/>
                    </a:lnTo>
                    <a:lnTo>
                      <a:pt x="345" y="221"/>
                    </a:lnTo>
                    <a:lnTo>
                      <a:pt x="343" y="209"/>
                    </a:lnTo>
                    <a:lnTo>
                      <a:pt x="338" y="198"/>
                    </a:lnTo>
                    <a:lnTo>
                      <a:pt x="33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0" name="Group 79">
            <a:extLst>
              <a:ext uri="{FF2B5EF4-FFF2-40B4-BE49-F238E27FC236}">
                <a16:creationId xmlns:a16="http://schemas.microsoft.com/office/drawing/2014/main" id="{4DD9D154-ADC7-40D6-A41A-DE58A62324C8}"/>
              </a:ext>
            </a:extLst>
          </p:cNvPr>
          <p:cNvGrpSpPr/>
          <p:nvPr/>
        </p:nvGrpSpPr>
        <p:grpSpPr>
          <a:xfrm>
            <a:off x="5721333" y="4760119"/>
            <a:ext cx="5924170" cy="1509712"/>
            <a:chOff x="6482953" y="4760119"/>
            <a:chExt cx="5162550" cy="1509712"/>
          </a:xfrm>
          <a:effectLst>
            <a:outerShdw blurRad="50800" dist="38100" dir="5400000" algn="t" rotWithShape="0">
              <a:prstClr val="black">
                <a:alpha val="20000"/>
              </a:prstClr>
            </a:outerShdw>
          </a:effectLst>
        </p:grpSpPr>
        <p:sp>
          <p:nvSpPr>
            <p:cNvPr id="153" name="Freeform 5">
              <a:extLst>
                <a:ext uri="{FF2B5EF4-FFF2-40B4-BE49-F238E27FC236}">
                  <a16:creationId xmlns:a16="http://schemas.microsoft.com/office/drawing/2014/main" id="{C8322F1E-F51E-4B14-B6E0-AA4A7B160E99}"/>
                </a:ext>
              </a:extLst>
            </p:cNvPr>
            <p:cNvSpPr>
              <a:spLocks/>
            </p:cNvSpPr>
            <p:nvPr/>
          </p:nvSpPr>
          <p:spPr bwMode="auto">
            <a:xfrm>
              <a:off x="7872015" y="4760119"/>
              <a:ext cx="369887" cy="452437"/>
            </a:xfrm>
            <a:custGeom>
              <a:avLst/>
              <a:gdLst>
                <a:gd name="T0" fmla="*/ 96 w 96"/>
                <a:gd name="T1" fmla="*/ 0 h 117"/>
                <a:gd name="T2" fmla="*/ 32 w 96"/>
                <a:gd name="T3" fmla="*/ 0 h 117"/>
                <a:gd name="T4" fmla="*/ 0 w 96"/>
                <a:gd name="T5" fmla="*/ 31 h 117"/>
                <a:gd name="T6" fmla="*/ 0 w 96"/>
                <a:gd name="T7" fmla="*/ 117 h 117"/>
                <a:gd name="T8" fmla="*/ 96 w 96"/>
                <a:gd name="T9" fmla="*/ 117 h 117"/>
                <a:gd name="T10" fmla="*/ 96 w 96"/>
                <a:gd name="T11" fmla="*/ 0 h 117"/>
              </a:gdLst>
              <a:ahLst/>
              <a:cxnLst>
                <a:cxn ang="0">
                  <a:pos x="T0" y="T1"/>
                </a:cxn>
                <a:cxn ang="0">
                  <a:pos x="T2" y="T3"/>
                </a:cxn>
                <a:cxn ang="0">
                  <a:pos x="T4" y="T5"/>
                </a:cxn>
                <a:cxn ang="0">
                  <a:pos x="T6" y="T7"/>
                </a:cxn>
                <a:cxn ang="0">
                  <a:pos x="T8" y="T9"/>
                </a:cxn>
                <a:cxn ang="0">
                  <a:pos x="T10" y="T11"/>
                </a:cxn>
              </a:cxnLst>
              <a:rect l="0" t="0" r="r" b="b"/>
              <a:pathLst>
                <a:path w="96" h="117">
                  <a:moveTo>
                    <a:pt x="96" y="0"/>
                  </a:moveTo>
                  <a:cubicBezTo>
                    <a:pt x="32" y="0"/>
                    <a:pt x="32" y="0"/>
                    <a:pt x="32" y="0"/>
                  </a:cubicBezTo>
                  <a:cubicBezTo>
                    <a:pt x="14" y="0"/>
                    <a:pt x="0" y="14"/>
                    <a:pt x="0" y="31"/>
                  </a:cubicBezTo>
                  <a:cubicBezTo>
                    <a:pt x="0" y="117"/>
                    <a:pt x="0" y="117"/>
                    <a:pt x="0" y="117"/>
                  </a:cubicBezTo>
                  <a:cubicBezTo>
                    <a:pt x="96" y="117"/>
                    <a:pt x="96" y="117"/>
                    <a:pt x="96" y="117"/>
                  </a:cubicBezTo>
                  <a:lnTo>
                    <a:pt x="96" y="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6">
              <a:extLst>
                <a:ext uri="{FF2B5EF4-FFF2-40B4-BE49-F238E27FC236}">
                  <a16:creationId xmlns:a16="http://schemas.microsoft.com/office/drawing/2014/main" id="{2B451C28-2DF5-43A0-AC3C-DCE751F90B99}"/>
                </a:ext>
              </a:extLst>
            </p:cNvPr>
            <p:cNvSpPr>
              <a:spLocks/>
            </p:cNvSpPr>
            <p:nvPr/>
          </p:nvSpPr>
          <p:spPr bwMode="auto">
            <a:xfrm>
              <a:off x="6930628" y="4988719"/>
              <a:ext cx="4484687" cy="1103312"/>
            </a:xfrm>
            <a:custGeom>
              <a:avLst/>
              <a:gdLst>
                <a:gd name="T0" fmla="*/ 1150 w 1163"/>
                <a:gd name="T1" fmla="*/ 169 h 285"/>
                <a:gd name="T2" fmla="*/ 1089 w 1163"/>
                <a:gd name="T3" fmla="*/ 249 h 285"/>
                <a:gd name="T4" fmla="*/ 1016 w 1163"/>
                <a:gd name="T5" fmla="*/ 285 h 285"/>
                <a:gd name="T6" fmla="*/ 129 w 1163"/>
                <a:gd name="T7" fmla="*/ 285 h 285"/>
                <a:gd name="T8" fmla="*/ 0 w 1163"/>
                <a:gd name="T9" fmla="*/ 156 h 285"/>
                <a:gd name="T10" fmla="*/ 0 w 1163"/>
                <a:gd name="T11" fmla="*/ 0 h 285"/>
                <a:gd name="T12" fmla="*/ 1017 w 1163"/>
                <a:gd name="T13" fmla="*/ 0 h 285"/>
                <a:gd name="T14" fmla="*/ 1089 w 1163"/>
                <a:gd name="T15" fmla="*/ 35 h 285"/>
                <a:gd name="T16" fmla="*/ 1149 w 1163"/>
                <a:gd name="T17" fmla="*/ 112 h 285"/>
                <a:gd name="T18" fmla="*/ 1150 w 1163"/>
                <a:gd name="T19" fmla="*/ 16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3" h="285">
                  <a:moveTo>
                    <a:pt x="1150" y="169"/>
                  </a:moveTo>
                  <a:cubicBezTo>
                    <a:pt x="1089" y="249"/>
                    <a:pt x="1089" y="249"/>
                    <a:pt x="1089" y="249"/>
                  </a:cubicBezTo>
                  <a:cubicBezTo>
                    <a:pt x="1072" y="271"/>
                    <a:pt x="1045" y="285"/>
                    <a:pt x="1016" y="285"/>
                  </a:cubicBezTo>
                  <a:cubicBezTo>
                    <a:pt x="129" y="285"/>
                    <a:pt x="129" y="285"/>
                    <a:pt x="129" y="285"/>
                  </a:cubicBezTo>
                  <a:cubicBezTo>
                    <a:pt x="58" y="285"/>
                    <a:pt x="0" y="227"/>
                    <a:pt x="0" y="156"/>
                  </a:cubicBezTo>
                  <a:cubicBezTo>
                    <a:pt x="0" y="0"/>
                    <a:pt x="0" y="0"/>
                    <a:pt x="0" y="0"/>
                  </a:cubicBezTo>
                  <a:cubicBezTo>
                    <a:pt x="1017" y="0"/>
                    <a:pt x="1017" y="0"/>
                    <a:pt x="1017" y="0"/>
                  </a:cubicBezTo>
                  <a:cubicBezTo>
                    <a:pt x="1045" y="0"/>
                    <a:pt x="1072" y="12"/>
                    <a:pt x="1089" y="35"/>
                  </a:cubicBezTo>
                  <a:cubicBezTo>
                    <a:pt x="1149" y="112"/>
                    <a:pt x="1149" y="112"/>
                    <a:pt x="1149" y="112"/>
                  </a:cubicBezTo>
                  <a:cubicBezTo>
                    <a:pt x="1163" y="129"/>
                    <a:pt x="1163" y="152"/>
                    <a:pt x="1150"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
              <a:extLst>
                <a:ext uri="{FF2B5EF4-FFF2-40B4-BE49-F238E27FC236}">
                  <a16:creationId xmlns:a16="http://schemas.microsoft.com/office/drawing/2014/main" id="{77051DCE-9400-42C6-940F-3E3A381C6515}"/>
                </a:ext>
              </a:extLst>
            </p:cNvPr>
            <p:cNvSpPr>
              <a:spLocks/>
            </p:cNvSpPr>
            <p:nvPr/>
          </p:nvSpPr>
          <p:spPr bwMode="auto">
            <a:xfrm>
              <a:off x="6482953" y="4760119"/>
              <a:ext cx="1712912" cy="1331912"/>
            </a:xfrm>
            <a:custGeom>
              <a:avLst/>
              <a:gdLst>
                <a:gd name="T0" fmla="*/ 315 w 444"/>
                <a:gd name="T1" fmla="*/ 215 h 344"/>
                <a:gd name="T2" fmla="*/ 315 w 444"/>
                <a:gd name="T3" fmla="*/ 59 h 344"/>
                <a:gd name="T4" fmla="*/ 255 w 444"/>
                <a:gd name="T5" fmla="*/ 0 h 344"/>
                <a:gd name="T6" fmla="*/ 59 w 444"/>
                <a:gd name="T7" fmla="*/ 0 h 344"/>
                <a:gd name="T8" fmla="*/ 0 w 444"/>
                <a:gd name="T9" fmla="*/ 59 h 344"/>
                <a:gd name="T10" fmla="*/ 0 w 444"/>
                <a:gd name="T11" fmla="*/ 215 h 344"/>
                <a:gd name="T12" fmla="*/ 129 w 444"/>
                <a:gd name="T13" fmla="*/ 344 h 344"/>
                <a:gd name="T14" fmla="*/ 444 w 444"/>
                <a:gd name="T15" fmla="*/ 344 h 344"/>
                <a:gd name="T16" fmla="*/ 315 w 444"/>
                <a:gd name="T17" fmla="*/ 2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44">
                  <a:moveTo>
                    <a:pt x="315" y="215"/>
                  </a:moveTo>
                  <a:cubicBezTo>
                    <a:pt x="315" y="59"/>
                    <a:pt x="315" y="59"/>
                    <a:pt x="315" y="59"/>
                  </a:cubicBezTo>
                  <a:cubicBezTo>
                    <a:pt x="315"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444" y="344"/>
                    <a:pt x="444" y="344"/>
                    <a:pt x="444" y="344"/>
                  </a:cubicBezTo>
                  <a:cubicBezTo>
                    <a:pt x="372" y="344"/>
                    <a:pt x="315" y="286"/>
                    <a:pt x="315" y="215"/>
                  </a:cubicBezTo>
                  <a:close/>
                </a:path>
              </a:pathLst>
            </a:custGeom>
            <a:solidFill>
              <a:srgbClr val="280E3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6" name="Freeform 8">
              <a:extLst>
                <a:ext uri="{FF2B5EF4-FFF2-40B4-BE49-F238E27FC236}">
                  <a16:creationId xmlns:a16="http://schemas.microsoft.com/office/drawing/2014/main" id="{7647BEE3-024D-49C9-B6DB-AAEE83E94E6F}"/>
                </a:ext>
              </a:extLst>
            </p:cNvPr>
            <p:cNvSpPr>
              <a:spLocks/>
            </p:cNvSpPr>
            <p:nvPr/>
          </p:nvSpPr>
          <p:spPr bwMode="auto">
            <a:xfrm>
              <a:off x="7697390" y="4988719"/>
              <a:ext cx="601662" cy="1103312"/>
            </a:xfrm>
            <a:custGeom>
              <a:avLst/>
              <a:gdLst>
                <a:gd name="T0" fmla="*/ 156 w 156"/>
                <a:gd name="T1" fmla="*/ 285 h 285"/>
                <a:gd name="T2" fmla="*/ 129 w 156"/>
                <a:gd name="T3" fmla="*/ 285 h 285"/>
                <a:gd name="T4" fmla="*/ 0 w 156"/>
                <a:gd name="T5" fmla="*/ 156 h 285"/>
                <a:gd name="T6" fmla="*/ 0 w 156"/>
                <a:gd name="T7" fmla="*/ 0 h 285"/>
                <a:gd name="T8" fmla="*/ 27 w 156"/>
                <a:gd name="T9" fmla="*/ 0 h 285"/>
                <a:gd name="T10" fmla="*/ 27 w 156"/>
                <a:gd name="T11" fmla="*/ 156 h 285"/>
                <a:gd name="T12" fmla="*/ 156 w 156"/>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156" h="285">
                  <a:moveTo>
                    <a:pt x="156" y="285"/>
                  </a:moveTo>
                  <a:cubicBezTo>
                    <a:pt x="129" y="285"/>
                    <a:pt x="129" y="285"/>
                    <a:pt x="129" y="285"/>
                  </a:cubicBezTo>
                  <a:cubicBezTo>
                    <a:pt x="57" y="285"/>
                    <a:pt x="0" y="227"/>
                    <a:pt x="0" y="156"/>
                  </a:cubicBezTo>
                  <a:cubicBezTo>
                    <a:pt x="0" y="0"/>
                    <a:pt x="0" y="0"/>
                    <a:pt x="0" y="0"/>
                  </a:cubicBezTo>
                  <a:cubicBezTo>
                    <a:pt x="27" y="0"/>
                    <a:pt x="27" y="0"/>
                    <a:pt x="27" y="0"/>
                  </a:cubicBezTo>
                  <a:cubicBezTo>
                    <a:pt x="27" y="156"/>
                    <a:pt x="27" y="156"/>
                    <a:pt x="27" y="156"/>
                  </a:cubicBezTo>
                  <a:cubicBezTo>
                    <a:pt x="27" y="227"/>
                    <a:pt x="85" y="285"/>
                    <a:pt x="156" y="285"/>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9">
              <a:extLst>
                <a:ext uri="{FF2B5EF4-FFF2-40B4-BE49-F238E27FC236}">
                  <a16:creationId xmlns:a16="http://schemas.microsoft.com/office/drawing/2014/main" id="{43B6BB4F-B576-41F7-A42E-F518EED10F9D}"/>
                </a:ext>
              </a:extLst>
            </p:cNvPr>
            <p:cNvSpPr>
              <a:spLocks/>
            </p:cNvSpPr>
            <p:nvPr/>
          </p:nvSpPr>
          <p:spPr bwMode="auto">
            <a:xfrm>
              <a:off x="8021240" y="4760119"/>
              <a:ext cx="2900362" cy="503237"/>
            </a:xfrm>
            <a:custGeom>
              <a:avLst/>
              <a:gdLst>
                <a:gd name="T0" fmla="*/ 52 w 752"/>
                <a:gd name="T1" fmla="*/ 130 h 130"/>
                <a:gd name="T2" fmla="*/ 709 w 752"/>
                <a:gd name="T3" fmla="*/ 130 h 130"/>
                <a:gd name="T4" fmla="*/ 752 w 752"/>
                <a:gd name="T5" fmla="*/ 87 h 130"/>
                <a:gd name="T6" fmla="*/ 752 w 752"/>
                <a:gd name="T7" fmla="*/ 59 h 130"/>
                <a:gd name="T8" fmla="*/ 692 w 752"/>
                <a:gd name="T9" fmla="*/ 0 h 130"/>
                <a:gd name="T10" fmla="*/ 0 w 752"/>
                <a:gd name="T11" fmla="*/ 0 h 130"/>
                <a:gd name="T12" fmla="*/ 20 w 752"/>
                <a:gd name="T13" fmla="*/ 59 h 130"/>
                <a:gd name="T14" fmla="*/ 20 w 752"/>
                <a:gd name="T15" fmla="*/ 98 h 130"/>
                <a:gd name="T16" fmla="*/ 52 w 752"/>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130">
                  <a:moveTo>
                    <a:pt x="52" y="130"/>
                  </a:moveTo>
                  <a:cubicBezTo>
                    <a:pt x="709" y="130"/>
                    <a:pt x="709" y="130"/>
                    <a:pt x="709" y="130"/>
                  </a:cubicBezTo>
                  <a:cubicBezTo>
                    <a:pt x="733" y="130"/>
                    <a:pt x="752" y="111"/>
                    <a:pt x="752" y="87"/>
                  </a:cubicBezTo>
                  <a:cubicBezTo>
                    <a:pt x="752" y="59"/>
                    <a:pt x="752" y="59"/>
                    <a:pt x="752" y="59"/>
                  </a:cubicBezTo>
                  <a:cubicBezTo>
                    <a:pt x="752" y="26"/>
                    <a:pt x="725" y="0"/>
                    <a:pt x="692" y="0"/>
                  </a:cubicBezTo>
                  <a:cubicBezTo>
                    <a:pt x="0" y="0"/>
                    <a:pt x="0" y="0"/>
                    <a:pt x="0" y="0"/>
                  </a:cubicBezTo>
                  <a:cubicBezTo>
                    <a:pt x="12" y="16"/>
                    <a:pt x="20" y="37"/>
                    <a:pt x="20" y="59"/>
                  </a:cubicBezTo>
                  <a:cubicBezTo>
                    <a:pt x="20" y="98"/>
                    <a:pt x="20" y="98"/>
                    <a:pt x="20" y="98"/>
                  </a:cubicBezTo>
                  <a:cubicBezTo>
                    <a:pt x="20" y="116"/>
                    <a:pt x="34" y="130"/>
                    <a:pt x="52" y="130"/>
                  </a:cubicBezTo>
                  <a:close/>
                </a:path>
              </a:pathLst>
            </a:custGeom>
            <a:solidFill>
              <a:srgbClr val="280E32"/>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10">
              <a:extLst>
                <a:ext uri="{FF2B5EF4-FFF2-40B4-BE49-F238E27FC236}">
                  <a16:creationId xmlns:a16="http://schemas.microsoft.com/office/drawing/2014/main" id="{6AF9263E-EACD-493A-ABC1-793F844BB258}"/>
                </a:ext>
              </a:extLst>
            </p:cNvPr>
            <p:cNvSpPr>
              <a:spLocks noChangeArrowheads="1"/>
            </p:cNvSpPr>
            <p:nvPr/>
          </p:nvSpPr>
          <p:spPr bwMode="auto">
            <a:xfrm>
              <a:off x="10689828" y="5309394"/>
              <a:ext cx="955675" cy="960437"/>
            </a:xfrm>
            <a:prstGeom prst="ellipse">
              <a:avLst/>
            </a:prstGeom>
            <a:solidFill>
              <a:srgbClr val="E46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1">
              <a:extLst>
                <a:ext uri="{FF2B5EF4-FFF2-40B4-BE49-F238E27FC236}">
                  <a16:creationId xmlns:a16="http://schemas.microsoft.com/office/drawing/2014/main" id="{A25DB35B-624F-4907-B3E8-607857B481EA}"/>
                </a:ext>
              </a:extLst>
            </p:cNvPr>
            <p:cNvSpPr>
              <a:spLocks/>
            </p:cNvSpPr>
            <p:nvPr/>
          </p:nvSpPr>
          <p:spPr bwMode="auto">
            <a:xfrm>
              <a:off x="10667603" y="5247481"/>
              <a:ext cx="747712" cy="844550"/>
            </a:xfrm>
            <a:custGeom>
              <a:avLst/>
              <a:gdLst>
                <a:gd name="T0" fmla="*/ 0 w 194"/>
                <a:gd name="T1" fmla="*/ 123 h 218"/>
                <a:gd name="T2" fmla="*/ 43 w 194"/>
                <a:gd name="T3" fmla="*/ 218 h 218"/>
                <a:gd name="T4" fmla="*/ 47 w 194"/>
                <a:gd name="T5" fmla="*/ 218 h 218"/>
                <a:gd name="T6" fmla="*/ 120 w 194"/>
                <a:gd name="T7" fmla="*/ 182 h 218"/>
                <a:gd name="T8" fmla="*/ 181 w 194"/>
                <a:gd name="T9" fmla="*/ 102 h 218"/>
                <a:gd name="T10" fmla="*/ 180 w 194"/>
                <a:gd name="T11" fmla="*/ 45 h 218"/>
                <a:gd name="T12" fmla="*/ 147 w 194"/>
                <a:gd name="T13" fmla="*/ 2 h 218"/>
                <a:gd name="T14" fmla="*/ 124 w 194"/>
                <a:gd name="T15" fmla="*/ 0 h 218"/>
                <a:gd name="T16" fmla="*/ 0 w 194"/>
                <a:gd name="T17" fmla="*/ 12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18">
                  <a:moveTo>
                    <a:pt x="0" y="123"/>
                  </a:moveTo>
                  <a:cubicBezTo>
                    <a:pt x="0" y="161"/>
                    <a:pt x="17" y="195"/>
                    <a:pt x="43" y="218"/>
                  </a:cubicBezTo>
                  <a:cubicBezTo>
                    <a:pt x="47" y="218"/>
                    <a:pt x="47" y="218"/>
                    <a:pt x="47" y="218"/>
                  </a:cubicBezTo>
                  <a:cubicBezTo>
                    <a:pt x="76" y="218"/>
                    <a:pt x="103" y="204"/>
                    <a:pt x="120" y="182"/>
                  </a:cubicBezTo>
                  <a:cubicBezTo>
                    <a:pt x="181" y="102"/>
                    <a:pt x="181" y="102"/>
                    <a:pt x="181" y="102"/>
                  </a:cubicBezTo>
                  <a:cubicBezTo>
                    <a:pt x="194" y="85"/>
                    <a:pt x="194" y="62"/>
                    <a:pt x="180" y="45"/>
                  </a:cubicBezTo>
                  <a:cubicBezTo>
                    <a:pt x="147" y="2"/>
                    <a:pt x="147" y="2"/>
                    <a:pt x="147" y="2"/>
                  </a:cubicBezTo>
                  <a:cubicBezTo>
                    <a:pt x="139" y="0"/>
                    <a:pt x="131" y="0"/>
                    <a:pt x="124" y="0"/>
                  </a:cubicBezTo>
                  <a:cubicBezTo>
                    <a:pt x="55" y="0"/>
                    <a:pt x="0" y="55"/>
                    <a:pt x="0" y="12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12">
              <a:extLst>
                <a:ext uri="{FF2B5EF4-FFF2-40B4-BE49-F238E27FC236}">
                  <a16:creationId xmlns:a16="http://schemas.microsoft.com/office/drawing/2014/main" id="{CE19EF60-3B31-4996-A93D-E795256B5B38}"/>
                </a:ext>
              </a:extLst>
            </p:cNvPr>
            <p:cNvSpPr>
              <a:spLocks noChangeArrowheads="1"/>
            </p:cNvSpPr>
            <p:nvPr/>
          </p:nvSpPr>
          <p:spPr bwMode="auto">
            <a:xfrm>
              <a:off x="10689828" y="5309394"/>
              <a:ext cx="955675" cy="960437"/>
            </a:xfrm>
            <a:prstGeom prst="ellipse">
              <a:avLst/>
            </a:prstGeom>
            <a:solidFill>
              <a:srgbClr val="280E3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3">
              <a:extLst>
                <a:ext uri="{FF2B5EF4-FFF2-40B4-BE49-F238E27FC236}">
                  <a16:creationId xmlns:a16="http://schemas.microsoft.com/office/drawing/2014/main" id="{2FD9D25F-DDBD-405E-B80A-FAD159564D63}"/>
                </a:ext>
              </a:extLst>
            </p:cNvPr>
            <p:cNvSpPr>
              <a:spLocks noEditPoints="1"/>
            </p:cNvSpPr>
            <p:nvPr/>
          </p:nvSpPr>
          <p:spPr bwMode="auto">
            <a:xfrm>
              <a:off x="10775553" y="5390356"/>
              <a:ext cx="785812" cy="793750"/>
            </a:xfrm>
            <a:custGeom>
              <a:avLst/>
              <a:gdLst>
                <a:gd name="T0" fmla="*/ 102 w 204"/>
                <a:gd name="T1" fmla="*/ 0 h 205"/>
                <a:gd name="T2" fmla="*/ 0 w 204"/>
                <a:gd name="T3" fmla="*/ 103 h 205"/>
                <a:gd name="T4" fmla="*/ 102 w 204"/>
                <a:gd name="T5" fmla="*/ 205 h 205"/>
                <a:gd name="T6" fmla="*/ 204 w 204"/>
                <a:gd name="T7" fmla="*/ 103 h 205"/>
                <a:gd name="T8" fmla="*/ 102 w 204"/>
                <a:gd name="T9" fmla="*/ 0 h 205"/>
                <a:gd name="T10" fmla="*/ 102 w 204"/>
                <a:gd name="T11" fmla="*/ 192 h 205"/>
                <a:gd name="T12" fmla="*/ 13 w 204"/>
                <a:gd name="T13" fmla="*/ 103 h 205"/>
                <a:gd name="T14" fmla="*/ 102 w 204"/>
                <a:gd name="T15" fmla="*/ 14 h 205"/>
                <a:gd name="T16" fmla="*/ 191 w 204"/>
                <a:gd name="T17" fmla="*/ 103 h 205"/>
                <a:gd name="T18" fmla="*/ 102 w 204"/>
                <a:gd name="T19" fmla="*/ 19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5">
                  <a:moveTo>
                    <a:pt x="102" y="0"/>
                  </a:moveTo>
                  <a:cubicBezTo>
                    <a:pt x="45" y="0"/>
                    <a:pt x="0" y="46"/>
                    <a:pt x="0" y="103"/>
                  </a:cubicBezTo>
                  <a:cubicBezTo>
                    <a:pt x="0" y="159"/>
                    <a:pt x="45" y="205"/>
                    <a:pt x="102" y="205"/>
                  </a:cubicBezTo>
                  <a:cubicBezTo>
                    <a:pt x="159" y="205"/>
                    <a:pt x="204" y="159"/>
                    <a:pt x="204" y="103"/>
                  </a:cubicBezTo>
                  <a:cubicBezTo>
                    <a:pt x="204" y="46"/>
                    <a:pt x="159" y="0"/>
                    <a:pt x="102" y="0"/>
                  </a:cubicBezTo>
                  <a:close/>
                  <a:moveTo>
                    <a:pt x="102" y="192"/>
                  </a:moveTo>
                  <a:cubicBezTo>
                    <a:pt x="53" y="192"/>
                    <a:pt x="13" y="152"/>
                    <a:pt x="13" y="103"/>
                  </a:cubicBezTo>
                  <a:cubicBezTo>
                    <a:pt x="13" y="54"/>
                    <a:pt x="53" y="14"/>
                    <a:pt x="102" y="14"/>
                  </a:cubicBezTo>
                  <a:cubicBezTo>
                    <a:pt x="151" y="14"/>
                    <a:pt x="191" y="54"/>
                    <a:pt x="191" y="103"/>
                  </a:cubicBezTo>
                  <a:cubicBezTo>
                    <a:pt x="191" y="152"/>
                    <a:pt x="151" y="192"/>
                    <a:pt x="102"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TextBox 148">
              <a:extLst>
                <a:ext uri="{FF2B5EF4-FFF2-40B4-BE49-F238E27FC236}">
                  <a16:creationId xmlns:a16="http://schemas.microsoft.com/office/drawing/2014/main" id="{02E4847F-34F7-43EA-8D40-036218A6B35C}"/>
                </a:ext>
              </a:extLst>
            </p:cNvPr>
            <p:cNvSpPr txBox="1"/>
            <p:nvPr/>
          </p:nvSpPr>
          <p:spPr>
            <a:xfrm>
              <a:off x="7872905" y="5518667"/>
              <a:ext cx="2766309" cy="176972"/>
            </a:xfrm>
            <a:prstGeom prst="rect">
              <a:avLst/>
            </a:prstGeom>
            <a:noFill/>
            <a:ln>
              <a:noFill/>
            </a:ln>
          </p:spPr>
          <p:txBody>
            <a:bodyPr wrap="square" lIns="0" tIns="0" rIns="0" bIns="0" rtlCol="0" anchor="ctr">
              <a:spAutoFit/>
            </a:bodyPr>
            <a:lstStyle/>
            <a:p>
              <a:pPr algn="ctr">
                <a:buClr>
                  <a:schemeClr val="accent1"/>
                </a:buClr>
              </a:pPr>
              <a:endParaRPr lang="en-US" sz="1150" dirty="0">
                <a:solidFill>
                  <a:schemeClr val="tx1">
                    <a:lumMod val="75000"/>
                    <a:lumOff val="25000"/>
                  </a:schemeClr>
                </a:solidFill>
              </a:endParaRPr>
            </a:p>
          </p:txBody>
        </p:sp>
        <p:sp>
          <p:nvSpPr>
            <p:cNvPr id="150" name="TextBox 149">
              <a:extLst>
                <a:ext uri="{FF2B5EF4-FFF2-40B4-BE49-F238E27FC236}">
                  <a16:creationId xmlns:a16="http://schemas.microsoft.com/office/drawing/2014/main" id="{DC030C2B-B4F0-490A-B398-8CD8A0350FB6}"/>
                </a:ext>
              </a:extLst>
            </p:cNvPr>
            <p:cNvSpPr txBox="1"/>
            <p:nvPr/>
          </p:nvSpPr>
          <p:spPr>
            <a:xfrm>
              <a:off x="8315728" y="4862460"/>
              <a:ext cx="2401874" cy="276999"/>
            </a:xfrm>
            <a:prstGeom prst="rect">
              <a:avLst/>
            </a:prstGeom>
            <a:noFill/>
            <a:ln>
              <a:noFill/>
            </a:ln>
          </p:spPr>
          <p:txBody>
            <a:bodyPr wrap="square" lIns="0" tIns="0" rIns="0" bIns="0" rtlCol="0" anchor="ctr">
              <a:spAutoFit/>
            </a:bodyPr>
            <a:lstStyle/>
            <a:p>
              <a:pPr algn="ctr">
                <a:buClr>
                  <a:schemeClr val="accent1"/>
                </a:buClr>
              </a:pPr>
              <a:r>
                <a:rPr lang="en-US" dirty="0">
                  <a:solidFill>
                    <a:schemeClr val="bg1"/>
                  </a:solidFill>
                </a:rPr>
                <a:t>IMPLEMENTATION</a:t>
              </a:r>
            </a:p>
          </p:txBody>
        </p:sp>
        <p:sp>
          <p:nvSpPr>
            <p:cNvPr id="151" name="TextBox 150">
              <a:extLst>
                <a:ext uri="{FF2B5EF4-FFF2-40B4-BE49-F238E27FC236}">
                  <a16:creationId xmlns:a16="http://schemas.microsoft.com/office/drawing/2014/main" id="{C16905E5-0182-4F2A-86CC-7B8DC33F91CC}"/>
                </a:ext>
              </a:extLst>
            </p:cNvPr>
            <p:cNvSpPr txBox="1"/>
            <p:nvPr/>
          </p:nvSpPr>
          <p:spPr>
            <a:xfrm>
              <a:off x="6691783" y="5016651"/>
              <a:ext cx="824616" cy="738664"/>
            </a:xfrm>
            <a:prstGeom prst="rect">
              <a:avLst/>
            </a:prstGeom>
            <a:noFill/>
            <a:ln>
              <a:noFill/>
            </a:ln>
          </p:spPr>
          <p:txBody>
            <a:bodyPr wrap="square" lIns="0" tIns="0" rIns="0" bIns="0" rtlCol="0" anchor="ctr">
              <a:spAutoFit/>
            </a:bodyPr>
            <a:lstStyle/>
            <a:p>
              <a:pPr algn="ctr">
                <a:buClr>
                  <a:schemeClr val="accent1"/>
                </a:buClr>
              </a:pPr>
              <a:r>
                <a:rPr lang="en-US" sz="4800" dirty="0">
                  <a:solidFill>
                    <a:schemeClr val="bg1"/>
                  </a:solidFill>
                </a:rPr>
                <a:t>03</a:t>
              </a:r>
            </a:p>
          </p:txBody>
        </p:sp>
        <p:grpSp>
          <p:nvGrpSpPr>
            <p:cNvPr id="119" name="Group 118">
              <a:extLst>
                <a:ext uri="{FF2B5EF4-FFF2-40B4-BE49-F238E27FC236}">
                  <a16:creationId xmlns:a16="http://schemas.microsoft.com/office/drawing/2014/main" id="{6BFE9FED-90E8-4624-8507-4C3930132F62}"/>
                </a:ext>
              </a:extLst>
            </p:cNvPr>
            <p:cNvGrpSpPr/>
            <p:nvPr/>
          </p:nvGrpSpPr>
          <p:grpSpPr>
            <a:xfrm>
              <a:off x="11057334" y="5645943"/>
              <a:ext cx="220663" cy="287338"/>
              <a:chOff x="11066463" y="1360488"/>
              <a:chExt cx="220663" cy="287338"/>
            </a:xfrm>
            <a:solidFill>
              <a:schemeClr val="bg1"/>
            </a:solidFill>
            <a:effectLst>
              <a:outerShdw blurRad="50800" dist="38100" dir="5400000" algn="t" rotWithShape="0">
                <a:prstClr val="black">
                  <a:alpha val="20000"/>
                </a:prstClr>
              </a:outerShdw>
            </a:effectLst>
          </p:grpSpPr>
          <p:sp>
            <p:nvSpPr>
              <p:cNvPr id="120" name="Freeform 180">
                <a:extLst>
                  <a:ext uri="{FF2B5EF4-FFF2-40B4-BE49-F238E27FC236}">
                    <a16:creationId xmlns:a16="http://schemas.microsoft.com/office/drawing/2014/main" id="{445ABEE7-25C3-479B-96BF-4E2145F007EA}"/>
                  </a:ext>
                </a:extLst>
              </p:cNvPr>
              <p:cNvSpPr>
                <a:spLocks noEditPoints="1"/>
              </p:cNvSpPr>
              <p:nvPr/>
            </p:nvSpPr>
            <p:spPr bwMode="auto">
              <a:xfrm>
                <a:off x="11066463" y="1360488"/>
                <a:ext cx="220663" cy="287338"/>
              </a:xfrm>
              <a:custGeom>
                <a:avLst/>
                <a:gdLst>
                  <a:gd name="T0" fmla="*/ 30 w 691"/>
                  <a:gd name="T1" fmla="*/ 871 h 901"/>
                  <a:gd name="T2" fmla="*/ 30 w 691"/>
                  <a:gd name="T3" fmla="*/ 30 h 901"/>
                  <a:gd name="T4" fmla="*/ 421 w 691"/>
                  <a:gd name="T5" fmla="*/ 30 h 901"/>
                  <a:gd name="T6" fmla="*/ 421 w 691"/>
                  <a:gd name="T7" fmla="*/ 254 h 901"/>
                  <a:gd name="T8" fmla="*/ 421 w 691"/>
                  <a:gd name="T9" fmla="*/ 258 h 901"/>
                  <a:gd name="T10" fmla="*/ 422 w 691"/>
                  <a:gd name="T11" fmla="*/ 261 h 901"/>
                  <a:gd name="T12" fmla="*/ 423 w 691"/>
                  <a:gd name="T13" fmla="*/ 263 h 901"/>
                  <a:gd name="T14" fmla="*/ 425 w 691"/>
                  <a:gd name="T15" fmla="*/ 265 h 901"/>
                  <a:gd name="T16" fmla="*/ 427 w 691"/>
                  <a:gd name="T17" fmla="*/ 267 h 901"/>
                  <a:gd name="T18" fmla="*/ 429 w 691"/>
                  <a:gd name="T19" fmla="*/ 268 h 901"/>
                  <a:gd name="T20" fmla="*/ 432 w 691"/>
                  <a:gd name="T21" fmla="*/ 269 h 901"/>
                  <a:gd name="T22" fmla="*/ 436 w 691"/>
                  <a:gd name="T23" fmla="*/ 269 h 901"/>
                  <a:gd name="T24" fmla="*/ 660 w 691"/>
                  <a:gd name="T25" fmla="*/ 269 h 901"/>
                  <a:gd name="T26" fmla="*/ 660 w 691"/>
                  <a:gd name="T27" fmla="*/ 871 h 901"/>
                  <a:gd name="T28" fmla="*/ 30 w 691"/>
                  <a:gd name="T29" fmla="*/ 871 h 901"/>
                  <a:gd name="T30" fmla="*/ 450 w 691"/>
                  <a:gd name="T31" fmla="*/ 52 h 901"/>
                  <a:gd name="T32" fmla="*/ 640 w 691"/>
                  <a:gd name="T33" fmla="*/ 239 h 901"/>
                  <a:gd name="T34" fmla="*/ 450 w 691"/>
                  <a:gd name="T35" fmla="*/ 239 h 901"/>
                  <a:gd name="T36" fmla="*/ 450 w 691"/>
                  <a:gd name="T37" fmla="*/ 52 h 901"/>
                  <a:gd name="T38" fmla="*/ 686 w 691"/>
                  <a:gd name="T39" fmla="*/ 244 h 901"/>
                  <a:gd name="T40" fmla="*/ 446 w 691"/>
                  <a:gd name="T41" fmla="*/ 4 h 901"/>
                  <a:gd name="T42" fmla="*/ 444 w 691"/>
                  <a:gd name="T43" fmla="*/ 2 h 901"/>
                  <a:gd name="T44" fmla="*/ 441 w 691"/>
                  <a:gd name="T45" fmla="*/ 1 h 901"/>
                  <a:gd name="T46" fmla="*/ 439 w 691"/>
                  <a:gd name="T47" fmla="*/ 0 h 901"/>
                  <a:gd name="T48" fmla="*/ 436 w 691"/>
                  <a:gd name="T49" fmla="*/ 0 h 901"/>
                  <a:gd name="T50" fmla="*/ 15 w 691"/>
                  <a:gd name="T51" fmla="*/ 0 h 901"/>
                  <a:gd name="T52" fmla="*/ 12 w 691"/>
                  <a:gd name="T53" fmla="*/ 0 h 901"/>
                  <a:gd name="T54" fmla="*/ 9 w 691"/>
                  <a:gd name="T55" fmla="*/ 1 h 901"/>
                  <a:gd name="T56" fmla="*/ 6 w 691"/>
                  <a:gd name="T57" fmla="*/ 2 h 901"/>
                  <a:gd name="T58" fmla="*/ 4 w 691"/>
                  <a:gd name="T59" fmla="*/ 4 h 901"/>
                  <a:gd name="T60" fmla="*/ 2 w 691"/>
                  <a:gd name="T61" fmla="*/ 6 h 901"/>
                  <a:gd name="T62" fmla="*/ 1 w 691"/>
                  <a:gd name="T63" fmla="*/ 9 h 901"/>
                  <a:gd name="T64" fmla="*/ 0 w 691"/>
                  <a:gd name="T65" fmla="*/ 11 h 901"/>
                  <a:gd name="T66" fmla="*/ 0 w 691"/>
                  <a:gd name="T67" fmla="*/ 15 h 901"/>
                  <a:gd name="T68" fmla="*/ 0 w 691"/>
                  <a:gd name="T69" fmla="*/ 886 h 901"/>
                  <a:gd name="T70" fmla="*/ 0 w 691"/>
                  <a:gd name="T71" fmla="*/ 889 h 901"/>
                  <a:gd name="T72" fmla="*/ 1 w 691"/>
                  <a:gd name="T73" fmla="*/ 891 h 901"/>
                  <a:gd name="T74" fmla="*/ 2 w 691"/>
                  <a:gd name="T75" fmla="*/ 894 h 901"/>
                  <a:gd name="T76" fmla="*/ 4 w 691"/>
                  <a:gd name="T77" fmla="*/ 897 h 901"/>
                  <a:gd name="T78" fmla="*/ 6 w 691"/>
                  <a:gd name="T79" fmla="*/ 898 h 901"/>
                  <a:gd name="T80" fmla="*/ 9 w 691"/>
                  <a:gd name="T81" fmla="*/ 900 h 901"/>
                  <a:gd name="T82" fmla="*/ 12 w 691"/>
                  <a:gd name="T83" fmla="*/ 900 h 901"/>
                  <a:gd name="T84" fmla="*/ 15 w 691"/>
                  <a:gd name="T85" fmla="*/ 901 h 901"/>
                  <a:gd name="T86" fmla="*/ 676 w 691"/>
                  <a:gd name="T87" fmla="*/ 901 h 901"/>
                  <a:gd name="T88" fmla="*/ 678 w 691"/>
                  <a:gd name="T89" fmla="*/ 900 h 901"/>
                  <a:gd name="T90" fmla="*/ 682 w 691"/>
                  <a:gd name="T91" fmla="*/ 900 h 901"/>
                  <a:gd name="T92" fmla="*/ 684 w 691"/>
                  <a:gd name="T93" fmla="*/ 898 h 901"/>
                  <a:gd name="T94" fmla="*/ 686 w 691"/>
                  <a:gd name="T95" fmla="*/ 897 h 901"/>
                  <a:gd name="T96" fmla="*/ 688 w 691"/>
                  <a:gd name="T97" fmla="*/ 894 h 901"/>
                  <a:gd name="T98" fmla="*/ 689 w 691"/>
                  <a:gd name="T99" fmla="*/ 891 h 901"/>
                  <a:gd name="T100" fmla="*/ 690 w 691"/>
                  <a:gd name="T101" fmla="*/ 889 h 901"/>
                  <a:gd name="T102" fmla="*/ 691 w 691"/>
                  <a:gd name="T103" fmla="*/ 886 h 901"/>
                  <a:gd name="T104" fmla="*/ 691 w 691"/>
                  <a:gd name="T105" fmla="*/ 254 h 901"/>
                  <a:gd name="T106" fmla="*/ 689 w 691"/>
                  <a:gd name="T107" fmla="*/ 249 h 901"/>
                  <a:gd name="T108" fmla="*/ 686 w 691"/>
                  <a:gd name="T109" fmla="*/ 244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1" h="901">
                    <a:moveTo>
                      <a:pt x="30" y="871"/>
                    </a:moveTo>
                    <a:lnTo>
                      <a:pt x="30" y="30"/>
                    </a:lnTo>
                    <a:lnTo>
                      <a:pt x="421" y="30"/>
                    </a:lnTo>
                    <a:lnTo>
                      <a:pt x="421" y="254"/>
                    </a:lnTo>
                    <a:lnTo>
                      <a:pt x="421" y="258"/>
                    </a:lnTo>
                    <a:lnTo>
                      <a:pt x="422" y="261"/>
                    </a:lnTo>
                    <a:lnTo>
                      <a:pt x="423" y="263"/>
                    </a:lnTo>
                    <a:lnTo>
                      <a:pt x="425" y="265"/>
                    </a:lnTo>
                    <a:lnTo>
                      <a:pt x="427" y="267"/>
                    </a:lnTo>
                    <a:lnTo>
                      <a:pt x="429" y="268"/>
                    </a:lnTo>
                    <a:lnTo>
                      <a:pt x="432" y="269"/>
                    </a:lnTo>
                    <a:lnTo>
                      <a:pt x="436" y="269"/>
                    </a:lnTo>
                    <a:lnTo>
                      <a:pt x="660" y="269"/>
                    </a:lnTo>
                    <a:lnTo>
                      <a:pt x="660" y="871"/>
                    </a:lnTo>
                    <a:lnTo>
                      <a:pt x="30" y="871"/>
                    </a:lnTo>
                    <a:close/>
                    <a:moveTo>
                      <a:pt x="450" y="52"/>
                    </a:moveTo>
                    <a:lnTo>
                      <a:pt x="640" y="239"/>
                    </a:lnTo>
                    <a:lnTo>
                      <a:pt x="450" y="239"/>
                    </a:lnTo>
                    <a:lnTo>
                      <a:pt x="450" y="52"/>
                    </a:lnTo>
                    <a:close/>
                    <a:moveTo>
                      <a:pt x="686" y="244"/>
                    </a:moveTo>
                    <a:lnTo>
                      <a:pt x="446" y="4"/>
                    </a:lnTo>
                    <a:lnTo>
                      <a:pt x="444" y="2"/>
                    </a:lnTo>
                    <a:lnTo>
                      <a:pt x="441" y="1"/>
                    </a:lnTo>
                    <a:lnTo>
                      <a:pt x="439" y="0"/>
                    </a:lnTo>
                    <a:lnTo>
                      <a:pt x="436" y="0"/>
                    </a:lnTo>
                    <a:lnTo>
                      <a:pt x="15" y="0"/>
                    </a:lnTo>
                    <a:lnTo>
                      <a:pt x="12" y="0"/>
                    </a:lnTo>
                    <a:lnTo>
                      <a:pt x="9" y="1"/>
                    </a:lnTo>
                    <a:lnTo>
                      <a:pt x="6" y="2"/>
                    </a:lnTo>
                    <a:lnTo>
                      <a:pt x="4" y="4"/>
                    </a:lnTo>
                    <a:lnTo>
                      <a:pt x="2" y="6"/>
                    </a:lnTo>
                    <a:lnTo>
                      <a:pt x="1" y="9"/>
                    </a:lnTo>
                    <a:lnTo>
                      <a:pt x="0" y="11"/>
                    </a:lnTo>
                    <a:lnTo>
                      <a:pt x="0" y="15"/>
                    </a:lnTo>
                    <a:lnTo>
                      <a:pt x="0" y="886"/>
                    </a:lnTo>
                    <a:lnTo>
                      <a:pt x="0" y="889"/>
                    </a:lnTo>
                    <a:lnTo>
                      <a:pt x="1" y="891"/>
                    </a:lnTo>
                    <a:lnTo>
                      <a:pt x="2" y="894"/>
                    </a:lnTo>
                    <a:lnTo>
                      <a:pt x="4" y="897"/>
                    </a:lnTo>
                    <a:lnTo>
                      <a:pt x="6" y="898"/>
                    </a:lnTo>
                    <a:lnTo>
                      <a:pt x="9" y="900"/>
                    </a:lnTo>
                    <a:lnTo>
                      <a:pt x="12" y="900"/>
                    </a:lnTo>
                    <a:lnTo>
                      <a:pt x="15" y="901"/>
                    </a:lnTo>
                    <a:lnTo>
                      <a:pt x="676" y="901"/>
                    </a:lnTo>
                    <a:lnTo>
                      <a:pt x="678" y="900"/>
                    </a:lnTo>
                    <a:lnTo>
                      <a:pt x="682" y="900"/>
                    </a:lnTo>
                    <a:lnTo>
                      <a:pt x="684" y="898"/>
                    </a:lnTo>
                    <a:lnTo>
                      <a:pt x="686" y="897"/>
                    </a:lnTo>
                    <a:lnTo>
                      <a:pt x="688" y="894"/>
                    </a:lnTo>
                    <a:lnTo>
                      <a:pt x="689" y="891"/>
                    </a:lnTo>
                    <a:lnTo>
                      <a:pt x="690" y="889"/>
                    </a:lnTo>
                    <a:lnTo>
                      <a:pt x="691" y="886"/>
                    </a:lnTo>
                    <a:lnTo>
                      <a:pt x="691" y="254"/>
                    </a:lnTo>
                    <a:lnTo>
                      <a:pt x="689" y="249"/>
                    </a:lnTo>
                    <a:lnTo>
                      <a:pt x="686"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81">
                <a:extLst>
                  <a:ext uri="{FF2B5EF4-FFF2-40B4-BE49-F238E27FC236}">
                    <a16:creationId xmlns:a16="http://schemas.microsoft.com/office/drawing/2014/main" id="{ED586B97-C47D-4545-879F-93C6AF17E99F}"/>
                  </a:ext>
                </a:extLst>
              </p:cNvPr>
              <p:cNvSpPr>
                <a:spLocks/>
              </p:cNvSpPr>
              <p:nvPr/>
            </p:nvSpPr>
            <p:spPr bwMode="auto">
              <a:xfrm>
                <a:off x="11180763" y="1474788"/>
                <a:ext cx="57150" cy="9525"/>
              </a:xfrm>
              <a:custGeom>
                <a:avLst/>
                <a:gdLst>
                  <a:gd name="T0" fmla="*/ 167 w 182"/>
                  <a:gd name="T1" fmla="*/ 0 h 31"/>
                  <a:gd name="T2" fmla="*/ 15 w 182"/>
                  <a:gd name="T3" fmla="*/ 0 h 31"/>
                  <a:gd name="T4" fmla="*/ 13 w 182"/>
                  <a:gd name="T5" fmla="*/ 1 h 31"/>
                  <a:gd name="T6" fmla="*/ 10 w 182"/>
                  <a:gd name="T7" fmla="*/ 2 h 31"/>
                  <a:gd name="T8" fmla="*/ 8 w 182"/>
                  <a:gd name="T9" fmla="*/ 3 h 31"/>
                  <a:gd name="T10" fmla="*/ 5 w 182"/>
                  <a:gd name="T11" fmla="*/ 6 h 31"/>
                  <a:gd name="T12" fmla="*/ 4 w 182"/>
                  <a:gd name="T13" fmla="*/ 8 h 31"/>
                  <a:gd name="T14" fmla="*/ 1 w 182"/>
                  <a:gd name="T15" fmla="*/ 10 h 31"/>
                  <a:gd name="T16" fmla="*/ 1 w 182"/>
                  <a:gd name="T17" fmla="*/ 13 h 31"/>
                  <a:gd name="T18" fmla="*/ 0 w 182"/>
                  <a:gd name="T19" fmla="*/ 15 h 31"/>
                  <a:gd name="T20" fmla="*/ 1 w 182"/>
                  <a:gd name="T21" fmla="*/ 20 h 31"/>
                  <a:gd name="T22" fmla="*/ 1 w 182"/>
                  <a:gd name="T23" fmla="*/ 22 h 31"/>
                  <a:gd name="T24" fmla="*/ 4 w 182"/>
                  <a:gd name="T25" fmla="*/ 25 h 31"/>
                  <a:gd name="T26" fmla="*/ 5 w 182"/>
                  <a:gd name="T27" fmla="*/ 27 h 31"/>
                  <a:gd name="T28" fmla="*/ 8 w 182"/>
                  <a:gd name="T29" fmla="*/ 28 h 31"/>
                  <a:gd name="T30" fmla="*/ 10 w 182"/>
                  <a:gd name="T31" fmla="*/ 30 h 31"/>
                  <a:gd name="T32" fmla="*/ 13 w 182"/>
                  <a:gd name="T33" fmla="*/ 30 h 31"/>
                  <a:gd name="T34" fmla="*/ 15 w 182"/>
                  <a:gd name="T35" fmla="*/ 31 h 31"/>
                  <a:gd name="T36" fmla="*/ 167 w 182"/>
                  <a:gd name="T37" fmla="*/ 31 h 31"/>
                  <a:gd name="T38" fmla="*/ 171 w 182"/>
                  <a:gd name="T39" fmla="*/ 30 h 31"/>
                  <a:gd name="T40" fmla="*/ 173 w 182"/>
                  <a:gd name="T41" fmla="*/ 30 h 31"/>
                  <a:gd name="T42" fmla="*/ 176 w 182"/>
                  <a:gd name="T43" fmla="*/ 28 h 31"/>
                  <a:gd name="T44" fmla="*/ 178 w 182"/>
                  <a:gd name="T45" fmla="*/ 27 h 31"/>
                  <a:gd name="T46" fmla="*/ 180 w 182"/>
                  <a:gd name="T47" fmla="*/ 25 h 31"/>
                  <a:gd name="T48" fmla="*/ 181 w 182"/>
                  <a:gd name="T49" fmla="*/ 22 h 31"/>
                  <a:gd name="T50" fmla="*/ 182 w 182"/>
                  <a:gd name="T51" fmla="*/ 20 h 31"/>
                  <a:gd name="T52" fmla="*/ 182 w 182"/>
                  <a:gd name="T53" fmla="*/ 15 h 31"/>
                  <a:gd name="T54" fmla="*/ 182 w 182"/>
                  <a:gd name="T55" fmla="*/ 13 h 31"/>
                  <a:gd name="T56" fmla="*/ 181 w 182"/>
                  <a:gd name="T57" fmla="*/ 10 h 31"/>
                  <a:gd name="T58" fmla="*/ 180 w 182"/>
                  <a:gd name="T59" fmla="*/ 8 h 31"/>
                  <a:gd name="T60" fmla="*/ 178 w 182"/>
                  <a:gd name="T61" fmla="*/ 6 h 31"/>
                  <a:gd name="T62" fmla="*/ 176 w 182"/>
                  <a:gd name="T63" fmla="*/ 3 h 31"/>
                  <a:gd name="T64" fmla="*/ 173 w 182"/>
                  <a:gd name="T65" fmla="*/ 2 h 31"/>
                  <a:gd name="T66" fmla="*/ 171 w 182"/>
                  <a:gd name="T67" fmla="*/ 1 h 31"/>
                  <a:gd name="T68" fmla="*/ 167 w 182"/>
                  <a:gd name="T6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2" h="31">
                    <a:moveTo>
                      <a:pt x="167" y="0"/>
                    </a:moveTo>
                    <a:lnTo>
                      <a:pt x="15" y="0"/>
                    </a:lnTo>
                    <a:lnTo>
                      <a:pt x="13" y="1"/>
                    </a:lnTo>
                    <a:lnTo>
                      <a:pt x="10" y="2"/>
                    </a:lnTo>
                    <a:lnTo>
                      <a:pt x="8" y="3"/>
                    </a:lnTo>
                    <a:lnTo>
                      <a:pt x="5" y="6"/>
                    </a:lnTo>
                    <a:lnTo>
                      <a:pt x="4" y="8"/>
                    </a:lnTo>
                    <a:lnTo>
                      <a:pt x="1" y="10"/>
                    </a:lnTo>
                    <a:lnTo>
                      <a:pt x="1" y="13"/>
                    </a:lnTo>
                    <a:lnTo>
                      <a:pt x="0" y="15"/>
                    </a:lnTo>
                    <a:lnTo>
                      <a:pt x="1" y="20"/>
                    </a:lnTo>
                    <a:lnTo>
                      <a:pt x="1" y="22"/>
                    </a:lnTo>
                    <a:lnTo>
                      <a:pt x="4" y="25"/>
                    </a:lnTo>
                    <a:lnTo>
                      <a:pt x="5" y="27"/>
                    </a:lnTo>
                    <a:lnTo>
                      <a:pt x="8" y="28"/>
                    </a:lnTo>
                    <a:lnTo>
                      <a:pt x="10" y="30"/>
                    </a:lnTo>
                    <a:lnTo>
                      <a:pt x="13" y="30"/>
                    </a:lnTo>
                    <a:lnTo>
                      <a:pt x="15" y="31"/>
                    </a:lnTo>
                    <a:lnTo>
                      <a:pt x="167" y="31"/>
                    </a:lnTo>
                    <a:lnTo>
                      <a:pt x="171" y="30"/>
                    </a:lnTo>
                    <a:lnTo>
                      <a:pt x="173" y="30"/>
                    </a:lnTo>
                    <a:lnTo>
                      <a:pt x="176" y="28"/>
                    </a:lnTo>
                    <a:lnTo>
                      <a:pt x="178" y="27"/>
                    </a:lnTo>
                    <a:lnTo>
                      <a:pt x="180" y="25"/>
                    </a:lnTo>
                    <a:lnTo>
                      <a:pt x="181" y="22"/>
                    </a:lnTo>
                    <a:lnTo>
                      <a:pt x="182" y="20"/>
                    </a:lnTo>
                    <a:lnTo>
                      <a:pt x="182" y="15"/>
                    </a:lnTo>
                    <a:lnTo>
                      <a:pt x="182" y="13"/>
                    </a:lnTo>
                    <a:lnTo>
                      <a:pt x="181" y="10"/>
                    </a:lnTo>
                    <a:lnTo>
                      <a:pt x="180" y="8"/>
                    </a:lnTo>
                    <a:lnTo>
                      <a:pt x="178" y="6"/>
                    </a:lnTo>
                    <a:lnTo>
                      <a:pt x="176" y="3"/>
                    </a:lnTo>
                    <a:lnTo>
                      <a:pt x="173" y="2"/>
                    </a:lnTo>
                    <a:lnTo>
                      <a:pt x="171" y="1"/>
                    </a:lnTo>
                    <a:lnTo>
                      <a:pt x="16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82">
                <a:extLst>
                  <a:ext uri="{FF2B5EF4-FFF2-40B4-BE49-F238E27FC236}">
                    <a16:creationId xmlns:a16="http://schemas.microsoft.com/office/drawing/2014/main" id="{BCFB0F95-9A5A-488F-9F6B-508ED1C0A5F4}"/>
                  </a:ext>
                </a:extLst>
              </p:cNvPr>
              <p:cNvSpPr>
                <a:spLocks/>
              </p:cNvSpPr>
              <p:nvPr/>
            </p:nvSpPr>
            <p:spPr bwMode="auto">
              <a:xfrm>
                <a:off x="11180763" y="1522413"/>
                <a:ext cx="57150" cy="9525"/>
              </a:xfrm>
              <a:custGeom>
                <a:avLst/>
                <a:gdLst>
                  <a:gd name="T0" fmla="*/ 167 w 182"/>
                  <a:gd name="T1" fmla="*/ 0 h 30"/>
                  <a:gd name="T2" fmla="*/ 15 w 182"/>
                  <a:gd name="T3" fmla="*/ 0 h 30"/>
                  <a:gd name="T4" fmla="*/ 13 w 182"/>
                  <a:gd name="T5" fmla="*/ 0 h 30"/>
                  <a:gd name="T6" fmla="*/ 10 w 182"/>
                  <a:gd name="T7" fmla="*/ 1 h 30"/>
                  <a:gd name="T8" fmla="*/ 8 w 182"/>
                  <a:gd name="T9" fmla="*/ 2 h 30"/>
                  <a:gd name="T10" fmla="*/ 5 w 182"/>
                  <a:gd name="T11" fmla="*/ 4 h 30"/>
                  <a:gd name="T12" fmla="*/ 4 w 182"/>
                  <a:gd name="T13" fmla="*/ 7 h 30"/>
                  <a:gd name="T14" fmla="*/ 1 w 182"/>
                  <a:gd name="T15" fmla="*/ 10 h 30"/>
                  <a:gd name="T16" fmla="*/ 1 w 182"/>
                  <a:gd name="T17" fmla="*/ 12 h 30"/>
                  <a:gd name="T18" fmla="*/ 0 w 182"/>
                  <a:gd name="T19" fmla="*/ 15 h 30"/>
                  <a:gd name="T20" fmla="*/ 1 w 182"/>
                  <a:gd name="T21" fmla="*/ 18 h 30"/>
                  <a:gd name="T22" fmla="*/ 1 w 182"/>
                  <a:gd name="T23" fmla="*/ 22 h 30"/>
                  <a:gd name="T24" fmla="*/ 4 w 182"/>
                  <a:gd name="T25" fmla="*/ 24 h 30"/>
                  <a:gd name="T26" fmla="*/ 5 w 182"/>
                  <a:gd name="T27" fmla="*/ 26 h 30"/>
                  <a:gd name="T28" fmla="*/ 8 w 182"/>
                  <a:gd name="T29" fmla="*/ 28 h 30"/>
                  <a:gd name="T30" fmla="*/ 10 w 182"/>
                  <a:gd name="T31" fmla="*/ 29 h 30"/>
                  <a:gd name="T32" fmla="*/ 13 w 182"/>
                  <a:gd name="T33" fmla="*/ 30 h 30"/>
                  <a:gd name="T34" fmla="*/ 15 w 182"/>
                  <a:gd name="T35" fmla="*/ 30 h 30"/>
                  <a:gd name="T36" fmla="*/ 167 w 182"/>
                  <a:gd name="T37" fmla="*/ 30 h 30"/>
                  <a:gd name="T38" fmla="*/ 171 w 182"/>
                  <a:gd name="T39" fmla="*/ 30 h 30"/>
                  <a:gd name="T40" fmla="*/ 173 w 182"/>
                  <a:gd name="T41" fmla="*/ 29 h 30"/>
                  <a:gd name="T42" fmla="*/ 176 w 182"/>
                  <a:gd name="T43" fmla="*/ 28 h 30"/>
                  <a:gd name="T44" fmla="*/ 178 w 182"/>
                  <a:gd name="T45" fmla="*/ 26 h 30"/>
                  <a:gd name="T46" fmla="*/ 180 w 182"/>
                  <a:gd name="T47" fmla="*/ 24 h 30"/>
                  <a:gd name="T48" fmla="*/ 181 w 182"/>
                  <a:gd name="T49" fmla="*/ 22 h 30"/>
                  <a:gd name="T50" fmla="*/ 182 w 182"/>
                  <a:gd name="T51" fmla="*/ 18 h 30"/>
                  <a:gd name="T52" fmla="*/ 182 w 182"/>
                  <a:gd name="T53" fmla="*/ 15 h 30"/>
                  <a:gd name="T54" fmla="*/ 182 w 182"/>
                  <a:gd name="T55" fmla="*/ 12 h 30"/>
                  <a:gd name="T56" fmla="*/ 181 w 182"/>
                  <a:gd name="T57" fmla="*/ 10 h 30"/>
                  <a:gd name="T58" fmla="*/ 180 w 182"/>
                  <a:gd name="T59" fmla="*/ 7 h 30"/>
                  <a:gd name="T60" fmla="*/ 178 w 182"/>
                  <a:gd name="T61" fmla="*/ 4 h 30"/>
                  <a:gd name="T62" fmla="*/ 176 w 182"/>
                  <a:gd name="T63" fmla="*/ 2 h 30"/>
                  <a:gd name="T64" fmla="*/ 173 w 182"/>
                  <a:gd name="T65" fmla="*/ 1 h 30"/>
                  <a:gd name="T66" fmla="*/ 171 w 182"/>
                  <a:gd name="T67" fmla="*/ 0 h 30"/>
                  <a:gd name="T68" fmla="*/ 167 w 182"/>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2" h="30">
                    <a:moveTo>
                      <a:pt x="167" y="0"/>
                    </a:moveTo>
                    <a:lnTo>
                      <a:pt x="15" y="0"/>
                    </a:lnTo>
                    <a:lnTo>
                      <a:pt x="13" y="0"/>
                    </a:lnTo>
                    <a:lnTo>
                      <a:pt x="10" y="1"/>
                    </a:lnTo>
                    <a:lnTo>
                      <a:pt x="8" y="2"/>
                    </a:lnTo>
                    <a:lnTo>
                      <a:pt x="5" y="4"/>
                    </a:lnTo>
                    <a:lnTo>
                      <a:pt x="4" y="7"/>
                    </a:lnTo>
                    <a:lnTo>
                      <a:pt x="1" y="10"/>
                    </a:lnTo>
                    <a:lnTo>
                      <a:pt x="1" y="12"/>
                    </a:lnTo>
                    <a:lnTo>
                      <a:pt x="0" y="15"/>
                    </a:lnTo>
                    <a:lnTo>
                      <a:pt x="1" y="18"/>
                    </a:lnTo>
                    <a:lnTo>
                      <a:pt x="1" y="22"/>
                    </a:lnTo>
                    <a:lnTo>
                      <a:pt x="4" y="24"/>
                    </a:lnTo>
                    <a:lnTo>
                      <a:pt x="5" y="26"/>
                    </a:lnTo>
                    <a:lnTo>
                      <a:pt x="8" y="28"/>
                    </a:lnTo>
                    <a:lnTo>
                      <a:pt x="10" y="29"/>
                    </a:lnTo>
                    <a:lnTo>
                      <a:pt x="13" y="30"/>
                    </a:lnTo>
                    <a:lnTo>
                      <a:pt x="15" y="30"/>
                    </a:lnTo>
                    <a:lnTo>
                      <a:pt x="167" y="30"/>
                    </a:lnTo>
                    <a:lnTo>
                      <a:pt x="171" y="30"/>
                    </a:lnTo>
                    <a:lnTo>
                      <a:pt x="173" y="29"/>
                    </a:lnTo>
                    <a:lnTo>
                      <a:pt x="176" y="28"/>
                    </a:lnTo>
                    <a:lnTo>
                      <a:pt x="178" y="26"/>
                    </a:lnTo>
                    <a:lnTo>
                      <a:pt x="180" y="24"/>
                    </a:lnTo>
                    <a:lnTo>
                      <a:pt x="181" y="22"/>
                    </a:lnTo>
                    <a:lnTo>
                      <a:pt x="182" y="18"/>
                    </a:lnTo>
                    <a:lnTo>
                      <a:pt x="182" y="15"/>
                    </a:lnTo>
                    <a:lnTo>
                      <a:pt x="182" y="12"/>
                    </a:lnTo>
                    <a:lnTo>
                      <a:pt x="181" y="10"/>
                    </a:lnTo>
                    <a:lnTo>
                      <a:pt x="180" y="7"/>
                    </a:lnTo>
                    <a:lnTo>
                      <a:pt x="178" y="4"/>
                    </a:lnTo>
                    <a:lnTo>
                      <a:pt x="176" y="2"/>
                    </a:lnTo>
                    <a:lnTo>
                      <a:pt x="173" y="1"/>
                    </a:lnTo>
                    <a:lnTo>
                      <a:pt x="171" y="0"/>
                    </a:lnTo>
                    <a:lnTo>
                      <a:pt x="16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83">
                <a:extLst>
                  <a:ext uri="{FF2B5EF4-FFF2-40B4-BE49-F238E27FC236}">
                    <a16:creationId xmlns:a16="http://schemas.microsoft.com/office/drawing/2014/main" id="{4AD08EA6-3238-459E-B284-3034066A1B29}"/>
                  </a:ext>
                </a:extLst>
              </p:cNvPr>
              <p:cNvSpPr>
                <a:spLocks/>
              </p:cNvSpPr>
              <p:nvPr/>
            </p:nvSpPr>
            <p:spPr bwMode="auto">
              <a:xfrm>
                <a:off x="11180763" y="1579563"/>
                <a:ext cx="57150" cy="9525"/>
              </a:xfrm>
              <a:custGeom>
                <a:avLst/>
                <a:gdLst>
                  <a:gd name="T0" fmla="*/ 167 w 182"/>
                  <a:gd name="T1" fmla="*/ 0 h 30"/>
                  <a:gd name="T2" fmla="*/ 15 w 182"/>
                  <a:gd name="T3" fmla="*/ 0 h 30"/>
                  <a:gd name="T4" fmla="*/ 13 w 182"/>
                  <a:gd name="T5" fmla="*/ 1 h 30"/>
                  <a:gd name="T6" fmla="*/ 10 w 182"/>
                  <a:gd name="T7" fmla="*/ 1 h 30"/>
                  <a:gd name="T8" fmla="*/ 8 w 182"/>
                  <a:gd name="T9" fmla="*/ 3 h 30"/>
                  <a:gd name="T10" fmla="*/ 5 w 182"/>
                  <a:gd name="T11" fmla="*/ 5 h 30"/>
                  <a:gd name="T12" fmla="*/ 4 w 182"/>
                  <a:gd name="T13" fmla="*/ 7 h 30"/>
                  <a:gd name="T14" fmla="*/ 1 w 182"/>
                  <a:gd name="T15" fmla="*/ 10 h 30"/>
                  <a:gd name="T16" fmla="*/ 1 w 182"/>
                  <a:gd name="T17" fmla="*/ 13 h 30"/>
                  <a:gd name="T18" fmla="*/ 0 w 182"/>
                  <a:gd name="T19" fmla="*/ 15 h 30"/>
                  <a:gd name="T20" fmla="*/ 1 w 182"/>
                  <a:gd name="T21" fmla="*/ 18 h 30"/>
                  <a:gd name="T22" fmla="*/ 1 w 182"/>
                  <a:gd name="T23" fmla="*/ 21 h 30"/>
                  <a:gd name="T24" fmla="*/ 4 w 182"/>
                  <a:gd name="T25" fmla="*/ 24 h 30"/>
                  <a:gd name="T26" fmla="*/ 5 w 182"/>
                  <a:gd name="T27" fmla="*/ 26 h 30"/>
                  <a:gd name="T28" fmla="*/ 8 w 182"/>
                  <a:gd name="T29" fmla="*/ 28 h 30"/>
                  <a:gd name="T30" fmla="*/ 10 w 182"/>
                  <a:gd name="T31" fmla="*/ 29 h 30"/>
                  <a:gd name="T32" fmla="*/ 13 w 182"/>
                  <a:gd name="T33" fmla="*/ 30 h 30"/>
                  <a:gd name="T34" fmla="*/ 15 w 182"/>
                  <a:gd name="T35" fmla="*/ 30 h 30"/>
                  <a:gd name="T36" fmla="*/ 167 w 182"/>
                  <a:gd name="T37" fmla="*/ 30 h 30"/>
                  <a:gd name="T38" fmla="*/ 171 w 182"/>
                  <a:gd name="T39" fmla="*/ 30 h 30"/>
                  <a:gd name="T40" fmla="*/ 173 w 182"/>
                  <a:gd name="T41" fmla="*/ 29 h 30"/>
                  <a:gd name="T42" fmla="*/ 176 w 182"/>
                  <a:gd name="T43" fmla="*/ 28 h 30"/>
                  <a:gd name="T44" fmla="*/ 178 w 182"/>
                  <a:gd name="T45" fmla="*/ 26 h 30"/>
                  <a:gd name="T46" fmla="*/ 180 w 182"/>
                  <a:gd name="T47" fmla="*/ 24 h 30"/>
                  <a:gd name="T48" fmla="*/ 181 w 182"/>
                  <a:gd name="T49" fmla="*/ 21 h 30"/>
                  <a:gd name="T50" fmla="*/ 182 w 182"/>
                  <a:gd name="T51" fmla="*/ 18 h 30"/>
                  <a:gd name="T52" fmla="*/ 182 w 182"/>
                  <a:gd name="T53" fmla="*/ 15 h 30"/>
                  <a:gd name="T54" fmla="*/ 182 w 182"/>
                  <a:gd name="T55" fmla="*/ 13 h 30"/>
                  <a:gd name="T56" fmla="*/ 181 w 182"/>
                  <a:gd name="T57" fmla="*/ 10 h 30"/>
                  <a:gd name="T58" fmla="*/ 180 w 182"/>
                  <a:gd name="T59" fmla="*/ 7 h 30"/>
                  <a:gd name="T60" fmla="*/ 178 w 182"/>
                  <a:gd name="T61" fmla="*/ 5 h 30"/>
                  <a:gd name="T62" fmla="*/ 176 w 182"/>
                  <a:gd name="T63" fmla="*/ 3 h 30"/>
                  <a:gd name="T64" fmla="*/ 173 w 182"/>
                  <a:gd name="T65" fmla="*/ 1 h 30"/>
                  <a:gd name="T66" fmla="*/ 171 w 182"/>
                  <a:gd name="T67" fmla="*/ 1 h 30"/>
                  <a:gd name="T68" fmla="*/ 167 w 182"/>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2" h="30">
                    <a:moveTo>
                      <a:pt x="167" y="0"/>
                    </a:moveTo>
                    <a:lnTo>
                      <a:pt x="15" y="0"/>
                    </a:lnTo>
                    <a:lnTo>
                      <a:pt x="13" y="1"/>
                    </a:lnTo>
                    <a:lnTo>
                      <a:pt x="10" y="1"/>
                    </a:lnTo>
                    <a:lnTo>
                      <a:pt x="8" y="3"/>
                    </a:lnTo>
                    <a:lnTo>
                      <a:pt x="5" y="5"/>
                    </a:lnTo>
                    <a:lnTo>
                      <a:pt x="4" y="7"/>
                    </a:lnTo>
                    <a:lnTo>
                      <a:pt x="1" y="10"/>
                    </a:lnTo>
                    <a:lnTo>
                      <a:pt x="1" y="13"/>
                    </a:lnTo>
                    <a:lnTo>
                      <a:pt x="0" y="15"/>
                    </a:lnTo>
                    <a:lnTo>
                      <a:pt x="1" y="18"/>
                    </a:lnTo>
                    <a:lnTo>
                      <a:pt x="1" y="21"/>
                    </a:lnTo>
                    <a:lnTo>
                      <a:pt x="4" y="24"/>
                    </a:lnTo>
                    <a:lnTo>
                      <a:pt x="5" y="26"/>
                    </a:lnTo>
                    <a:lnTo>
                      <a:pt x="8" y="28"/>
                    </a:lnTo>
                    <a:lnTo>
                      <a:pt x="10" y="29"/>
                    </a:lnTo>
                    <a:lnTo>
                      <a:pt x="13" y="30"/>
                    </a:lnTo>
                    <a:lnTo>
                      <a:pt x="15" y="30"/>
                    </a:lnTo>
                    <a:lnTo>
                      <a:pt x="167" y="30"/>
                    </a:lnTo>
                    <a:lnTo>
                      <a:pt x="171" y="30"/>
                    </a:lnTo>
                    <a:lnTo>
                      <a:pt x="173" y="29"/>
                    </a:lnTo>
                    <a:lnTo>
                      <a:pt x="176" y="28"/>
                    </a:lnTo>
                    <a:lnTo>
                      <a:pt x="178" y="26"/>
                    </a:lnTo>
                    <a:lnTo>
                      <a:pt x="180" y="24"/>
                    </a:lnTo>
                    <a:lnTo>
                      <a:pt x="181" y="21"/>
                    </a:lnTo>
                    <a:lnTo>
                      <a:pt x="182" y="18"/>
                    </a:lnTo>
                    <a:lnTo>
                      <a:pt x="182" y="15"/>
                    </a:lnTo>
                    <a:lnTo>
                      <a:pt x="182" y="13"/>
                    </a:lnTo>
                    <a:lnTo>
                      <a:pt x="181" y="10"/>
                    </a:lnTo>
                    <a:lnTo>
                      <a:pt x="180" y="7"/>
                    </a:lnTo>
                    <a:lnTo>
                      <a:pt x="178" y="5"/>
                    </a:lnTo>
                    <a:lnTo>
                      <a:pt x="176" y="3"/>
                    </a:lnTo>
                    <a:lnTo>
                      <a:pt x="173" y="1"/>
                    </a:lnTo>
                    <a:lnTo>
                      <a:pt x="171" y="1"/>
                    </a:lnTo>
                    <a:lnTo>
                      <a:pt x="16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84">
                <a:extLst>
                  <a:ext uri="{FF2B5EF4-FFF2-40B4-BE49-F238E27FC236}">
                    <a16:creationId xmlns:a16="http://schemas.microsoft.com/office/drawing/2014/main" id="{65827D51-3467-40A1-971A-ECCA25BD5012}"/>
                  </a:ext>
                </a:extLst>
              </p:cNvPr>
              <p:cNvSpPr>
                <a:spLocks/>
              </p:cNvSpPr>
              <p:nvPr/>
            </p:nvSpPr>
            <p:spPr bwMode="auto">
              <a:xfrm>
                <a:off x="11109325" y="1450976"/>
                <a:ext cx="57150" cy="39688"/>
              </a:xfrm>
              <a:custGeom>
                <a:avLst/>
                <a:gdLst>
                  <a:gd name="T0" fmla="*/ 156 w 181"/>
                  <a:gd name="T1" fmla="*/ 4 h 126"/>
                  <a:gd name="T2" fmla="*/ 71 w 181"/>
                  <a:gd name="T3" fmla="*/ 88 h 126"/>
                  <a:gd name="T4" fmla="*/ 25 w 181"/>
                  <a:gd name="T5" fmla="*/ 43 h 126"/>
                  <a:gd name="T6" fmla="*/ 23 w 181"/>
                  <a:gd name="T7" fmla="*/ 41 h 126"/>
                  <a:gd name="T8" fmla="*/ 20 w 181"/>
                  <a:gd name="T9" fmla="*/ 39 h 126"/>
                  <a:gd name="T10" fmla="*/ 18 w 181"/>
                  <a:gd name="T11" fmla="*/ 39 h 126"/>
                  <a:gd name="T12" fmla="*/ 15 w 181"/>
                  <a:gd name="T13" fmla="*/ 38 h 126"/>
                  <a:gd name="T14" fmla="*/ 11 w 181"/>
                  <a:gd name="T15" fmla="*/ 39 h 126"/>
                  <a:gd name="T16" fmla="*/ 9 w 181"/>
                  <a:gd name="T17" fmla="*/ 39 h 126"/>
                  <a:gd name="T18" fmla="*/ 6 w 181"/>
                  <a:gd name="T19" fmla="*/ 41 h 126"/>
                  <a:gd name="T20" fmla="*/ 4 w 181"/>
                  <a:gd name="T21" fmla="*/ 43 h 126"/>
                  <a:gd name="T22" fmla="*/ 2 w 181"/>
                  <a:gd name="T23" fmla="*/ 45 h 126"/>
                  <a:gd name="T24" fmla="*/ 1 w 181"/>
                  <a:gd name="T25" fmla="*/ 47 h 126"/>
                  <a:gd name="T26" fmla="*/ 0 w 181"/>
                  <a:gd name="T27" fmla="*/ 51 h 126"/>
                  <a:gd name="T28" fmla="*/ 0 w 181"/>
                  <a:gd name="T29" fmla="*/ 53 h 126"/>
                  <a:gd name="T30" fmla="*/ 0 w 181"/>
                  <a:gd name="T31" fmla="*/ 56 h 126"/>
                  <a:gd name="T32" fmla="*/ 1 w 181"/>
                  <a:gd name="T33" fmla="*/ 59 h 126"/>
                  <a:gd name="T34" fmla="*/ 2 w 181"/>
                  <a:gd name="T35" fmla="*/ 61 h 126"/>
                  <a:gd name="T36" fmla="*/ 4 w 181"/>
                  <a:gd name="T37" fmla="*/ 63 h 126"/>
                  <a:gd name="T38" fmla="*/ 61 w 181"/>
                  <a:gd name="T39" fmla="*/ 121 h 126"/>
                  <a:gd name="T40" fmla="*/ 63 w 181"/>
                  <a:gd name="T41" fmla="*/ 122 h 126"/>
                  <a:gd name="T42" fmla="*/ 66 w 181"/>
                  <a:gd name="T43" fmla="*/ 124 h 126"/>
                  <a:gd name="T44" fmla="*/ 68 w 181"/>
                  <a:gd name="T45" fmla="*/ 126 h 126"/>
                  <a:gd name="T46" fmla="*/ 71 w 181"/>
                  <a:gd name="T47" fmla="*/ 126 h 126"/>
                  <a:gd name="T48" fmla="*/ 74 w 181"/>
                  <a:gd name="T49" fmla="*/ 126 h 126"/>
                  <a:gd name="T50" fmla="*/ 77 w 181"/>
                  <a:gd name="T51" fmla="*/ 124 h 126"/>
                  <a:gd name="T52" fmla="*/ 80 w 181"/>
                  <a:gd name="T53" fmla="*/ 122 h 126"/>
                  <a:gd name="T54" fmla="*/ 82 w 181"/>
                  <a:gd name="T55" fmla="*/ 121 h 126"/>
                  <a:gd name="T56" fmla="*/ 176 w 181"/>
                  <a:gd name="T57" fmla="*/ 26 h 126"/>
                  <a:gd name="T58" fmla="*/ 178 w 181"/>
                  <a:gd name="T59" fmla="*/ 24 h 126"/>
                  <a:gd name="T60" fmla="*/ 180 w 181"/>
                  <a:gd name="T61" fmla="*/ 21 h 126"/>
                  <a:gd name="T62" fmla="*/ 180 w 181"/>
                  <a:gd name="T63" fmla="*/ 17 h 126"/>
                  <a:gd name="T64" fmla="*/ 181 w 181"/>
                  <a:gd name="T65" fmla="*/ 15 h 126"/>
                  <a:gd name="T66" fmla="*/ 180 w 181"/>
                  <a:gd name="T67" fmla="*/ 12 h 126"/>
                  <a:gd name="T68" fmla="*/ 180 w 181"/>
                  <a:gd name="T69" fmla="*/ 9 h 126"/>
                  <a:gd name="T70" fmla="*/ 178 w 181"/>
                  <a:gd name="T71" fmla="*/ 6 h 126"/>
                  <a:gd name="T72" fmla="*/ 176 w 181"/>
                  <a:gd name="T73" fmla="*/ 4 h 126"/>
                  <a:gd name="T74" fmla="*/ 172 w 181"/>
                  <a:gd name="T75" fmla="*/ 1 h 126"/>
                  <a:gd name="T76" fmla="*/ 166 w 181"/>
                  <a:gd name="T77" fmla="*/ 0 h 126"/>
                  <a:gd name="T78" fmla="*/ 160 w 181"/>
                  <a:gd name="T79" fmla="*/ 1 h 126"/>
                  <a:gd name="T80" fmla="*/ 156 w 181"/>
                  <a:gd name="T81"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126">
                    <a:moveTo>
                      <a:pt x="156" y="4"/>
                    </a:moveTo>
                    <a:lnTo>
                      <a:pt x="71" y="88"/>
                    </a:lnTo>
                    <a:lnTo>
                      <a:pt x="25" y="43"/>
                    </a:lnTo>
                    <a:lnTo>
                      <a:pt x="23" y="41"/>
                    </a:lnTo>
                    <a:lnTo>
                      <a:pt x="20" y="39"/>
                    </a:lnTo>
                    <a:lnTo>
                      <a:pt x="18" y="39"/>
                    </a:lnTo>
                    <a:lnTo>
                      <a:pt x="15" y="38"/>
                    </a:lnTo>
                    <a:lnTo>
                      <a:pt x="11" y="39"/>
                    </a:lnTo>
                    <a:lnTo>
                      <a:pt x="9" y="39"/>
                    </a:lnTo>
                    <a:lnTo>
                      <a:pt x="6" y="41"/>
                    </a:lnTo>
                    <a:lnTo>
                      <a:pt x="4" y="43"/>
                    </a:lnTo>
                    <a:lnTo>
                      <a:pt x="2" y="45"/>
                    </a:lnTo>
                    <a:lnTo>
                      <a:pt x="1" y="47"/>
                    </a:lnTo>
                    <a:lnTo>
                      <a:pt x="0" y="51"/>
                    </a:lnTo>
                    <a:lnTo>
                      <a:pt x="0" y="53"/>
                    </a:lnTo>
                    <a:lnTo>
                      <a:pt x="0" y="56"/>
                    </a:lnTo>
                    <a:lnTo>
                      <a:pt x="1" y="59"/>
                    </a:lnTo>
                    <a:lnTo>
                      <a:pt x="2" y="61"/>
                    </a:lnTo>
                    <a:lnTo>
                      <a:pt x="4" y="63"/>
                    </a:lnTo>
                    <a:lnTo>
                      <a:pt x="61" y="121"/>
                    </a:lnTo>
                    <a:lnTo>
                      <a:pt x="63" y="122"/>
                    </a:lnTo>
                    <a:lnTo>
                      <a:pt x="66" y="124"/>
                    </a:lnTo>
                    <a:lnTo>
                      <a:pt x="68" y="126"/>
                    </a:lnTo>
                    <a:lnTo>
                      <a:pt x="71" y="126"/>
                    </a:lnTo>
                    <a:lnTo>
                      <a:pt x="74" y="126"/>
                    </a:lnTo>
                    <a:lnTo>
                      <a:pt x="77" y="124"/>
                    </a:lnTo>
                    <a:lnTo>
                      <a:pt x="80" y="122"/>
                    </a:lnTo>
                    <a:lnTo>
                      <a:pt x="82" y="121"/>
                    </a:lnTo>
                    <a:lnTo>
                      <a:pt x="176" y="26"/>
                    </a:lnTo>
                    <a:lnTo>
                      <a:pt x="178" y="24"/>
                    </a:lnTo>
                    <a:lnTo>
                      <a:pt x="180" y="21"/>
                    </a:lnTo>
                    <a:lnTo>
                      <a:pt x="180" y="17"/>
                    </a:lnTo>
                    <a:lnTo>
                      <a:pt x="181" y="15"/>
                    </a:lnTo>
                    <a:lnTo>
                      <a:pt x="180" y="12"/>
                    </a:lnTo>
                    <a:lnTo>
                      <a:pt x="180" y="9"/>
                    </a:lnTo>
                    <a:lnTo>
                      <a:pt x="178" y="6"/>
                    </a:lnTo>
                    <a:lnTo>
                      <a:pt x="176" y="4"/>
                    </a:lnTo>
                    <a:lnTo>
                      <a:pt x="172" y="1"/>
                    </a:lnTo>
                    <a:lnTo>
                      <a:pt x="166" y="0"/>
                    </a:lnTo>
                    <a:lnTo>
                      <a:pt x="160" y="1"/>
                    </a:lnTo>
                    <a:lnTo>
                      <a:pt x="15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85">
                <a:extLst>
                  <a:ext uri="{FF2B5EF4-FFF2-40B4-BE49-F238E27FC236}">
                    <a16:creationId xmlns:a16="http://schemas.microsoft.com/office/drawing/2014/main" id="{6F27BC14-B9F8-4651-8D5A-C07EBE8D30CB}"/>
                  </a:ext>
                </a:extLst>
              </p:cNvPr>
              <p:cNvSpPr>
                <a:spLocks/>
              </p:cNvSpPr>
              <p:nvPr/>
            </p:nvSpPr>
            <p:spPr bwMode="auto">
              <a:xfrm>
                <a:off x="11109325" y="1504951"/>
                <a:ext cx="57150" cy="39688"/>
              </a:xfrm>
              <a:custGeom>
                <a:avLst/>
                <a:gdLst>
                  <a:gd name="T0" fmla="*/ 156 w 181"/>
                  <a:gd name="T1" fmla="*/ 4 h 124"/>
                  <a:gd name="T2" fmla="*/ 71 w 181"/>
                  <a:gd name="T3" fmla="*/ 88 h 124"/>
                  <a:gd name="T4" fmla="*/ 25 w 181"/>
                  <a:gd name="T5" fmla="*/ 41 h 124"/>
                  <a:gd name="T6" fmla="*/ 23 w 181"/>
                  <a:gd name="T7" fmla="*/ 39 h 124"/>
                  <a:gd name="T8" fmla="*/ 20 w 181"/>
                  <a:gd name="T9" fmla="*/ 38 h 124"/>
                  <a:gd name="T10" fmla="*/ 18 w 181"/>
                  <a:gd name="T11" fmla="*/ 37 h 124"/>
                  <a:gd name="T12" fmla="*/ 15 w 181"/>
                  <a:gd name="T13" fmla="*/ 37 h 124"/>
                  <a:gd name="T14" fmla="*/ 11 w 181"/>
                  <a:gd name="T15" fmla="*/ 37 h 124"/>
                  <a:gd name="T16" fmla="*/ 9 w 181"/>
                  <a:gd name="T17" fmla="*/ 38 h 124"/>
                  <a:gd name="T18" fmla="*/ 6 w 181"/>
                  <a:gd name="T19" fmla="*/ 39 h 124"/>
                  <a:gd name="T20" fmla="*/ 4 w 181"/>
                  <a:gd name="T21" fmla="*/ 41 h 124"/>
                  <a:gd name="T22" fmla="*/ 2 w 181"/>
                  <a:gd name="T23" fmla="*/ 43 h 124"/>
                  <a:gd name="T24" fmla="*/ 1 w 181"/>
                  <a:gd name="T25" fmla="*/ 47 h 124"/>
                  <a:gd name="T26" fmla="*/ 0 w 181"/>
                  <a:gd name="T27" fmla="*/ 49 h 124"/>
                  <a:gd name="T28" fmla="*/ 0 w 181"/>
                  <a:gd name="T29" fmla="*/ 52 h 124"/>
                  <a:gd name="T30" fmla="*/ 0 w 181"/>
                  <a:gd name="T31" fmla="*/ 55 h 124"/>
                  <a:gd name="T32" fmla="*/ 1 w 181"/>
                  <a:gd name="T33" fmla="*/ 57 h 124"/>
                  <a:gd name="T34" fmla="*/ 2 w 181"/>
                  <a:gd name="T35" fmla="*/ 61 h 124"/>
                  <a:gd name="T36" fmla="*/ 4 w 181"/>
                  <a:gd name="T37" fmla="*/ 63 h 124"/>
                  <a:gd name="T38" fmla="*/ 61 w 181"/>
                  <a:gd name="T39" fmla="*/ 119 h 124"/>
                  <a:gd name="T40" fmla="*/ 63 w 181"/>
                  <a:gd name="T41" fmla="*/ 122 h 124"/>
                  <a:gd name="T42" fmla="*/ 66 w 181"/>
                  <a:gd name="T43" fmla="*/ 123 h 124"/>
                  <a:gd name="T44" fmla="*/ 68 w 181"/>
                  <a:gd name="T45" fmla="*/ 124 h 124"/>
                  <a:gd name="T46" fmla="*/ 71 w 181"/>
                  <a:gd name="T47" fmla="*/ 124 h 124"/>
                  <a:gd name="T48" fmla="*/ 74 w 181"/>
                  <a:gd name="T49" fmla="*/ 124 h 124"/>
                  <a:gd name="T50" fmla="*/ 77 w 181"/>
                  <a:gd name="T51" fmla="*/ 123 h 124"/>
                  <a:gd name="T52" fmla="*/ 80 w 181"/>
                  <a:gd name="T53" fmla="*/ 122 h 124"/>
                  <a:gd name="T54" fmla="*/ 82 w 181"/>
                  <a:gd name="T55" fmla="*/ 119 h 124"/>
                  <a:gd name="T56" fmla="*/ 176 w 181"/>
                  <a:gd name="T57" fmla="*/ 25 h 124"/>
                  <a:gd name="T58" fmla="*/ 178 w 181"/>
                  <a:gd name="T59" fmla="*/ 23 h 124"/>
                  <a:gd name="T60" fmla="*/ 180 w 181"/>
                  <a:gd name="T61" fmla="*/ 20 h 124"/>
                  <a:gd name="T62" fmla="*/ 180 w 181"/>
                  <a:gd name="T63" fmla="*/ 18 h 124"/>
                  <a:gd name="T64" fmla="*/ 181 w 181"/>
                  <a:gd name="T65" fmla="*/ 14 h 124"/>
                  <a:gd name="T66" fmla="*/ 180 w 181"/>
                  <a:gd name="T67" fmla="*/ 11 h 124"/>
                  <a:gd name="T68" fmla="*/ 180 w 181"/>
                  <a:gd name="T69" fmla="*/ 9 h 124"/>
                  <a:gd name="T70" fmla="*/ 178 w 181"/>
                  <a:gd name="T71" fmla="*/ 6 h 124"/>
                  <a:gd name="T72" fmla="*/ 176 w 181"/>
                  <a:gd name="T73" fmla="*/ 4 h 124"/>
                  <a:gd name="T74" fmla="*/ 174 w 181"/>
                  <a:gd name="T75" fmla="*/ 2 h 124"/>
                  <a:gd name="T76" fmla="*/ 172 w 181"/>
                  <a:gd name="T77" fmla="*/ 1 h 124"/>
                  <a:gd name="T78" fmla="*/ 169 w 181"/>
                  <a:gd name="T79" fmla="*/ 0 h 124"/>
                  <a:gd name="T80" fmla="*/ 166 w 181"/>
                  <a:gd name="T81" fmla="*/ 0 h 124"/>
                  <a:gd name="T82" fmla="*/ 163 w 181"/>
                  <a:gd name="T83" fmla="*/ 0 h 124"/>
                  <a:gd name="T84" fmla="*/ 160 w 181"/>
                  <a:gd name="T85" fmla="*/ 1 h 124"/>
                  <a:gd name="T86" fmla="*/ 158 w 181"/>
                  <a:gd name="T87" fmla="*/ 2 h 124"/>
                  <a:gd name="T88" fmla="*/ 156 w 181"/>
                  <a:gd name="T89"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 h="124">
                    <a:moveTo>
                      <a:pt x="156" y="4"/>
                    </a:moveTo>
                    <a:lnTo>
                      <a:pt x="71" y="88"/>
                    </a:lnTo>
                    <a:lnTo>
                      <a:pt x="25" y="41"/>
                    </a:lnTo>
                    <a:lnTo>
                      <a:pt x="23" y="39"/>
                    </a:lnTo>
                    <a:lnTo>
                      <a:pt x="20" y="38"/>
                    </a:lnTo>
                    <a:lnTo>
                      <a:pt x="18" y="37"/>
                    </a:lnTo>
                    <a:lnTo>
                      <a:pt x="15" y="37"/>
                    </a:lnTo>
                    <a:lnTo>
                      <a:pt x="11" y="37"/>
                    </a:lnTo>
                    <a:lnTo>
                      <a:pt x="9" y="38"/>
                    </a:lnTo>
                    <a:lnTo>
                      <a:pt x="6" y="39"/>
                    </a:lnTo>
                    <a:lnTo>
                      <a:pt x="4" y="41"/>
                    </a:lnTo>
                    <a:lnTo>
                      <a:pt x="2" y="43"/>
                    </a:lnTo>
                    <a:lnTo>
                      <a:pt x="1" y="47"/>
                    </a:lnTo>
                    <a:lnTo>
                      <a:pt x="0" y="49"/>
                    </a:lnTo>
                    <a:lnTo>
                      <a:pt x="0" y="52"/>
                    </a:lnTo>
                    <a:lnTo>
                      <a:pt x="0" y="55"/>
                    </a:lnTo>
                    <a:lnTo>
                      <a:pt x="1" y="57"/>
                    </a:lnTo>
                    <a:lnTo>
                      <a:pt x="2" y="61"/>
                    </a:lnTo>
                    <a:lnTo>
                      <a:pt x="4" y="63"/>
                    </a:lnTo>
                    <a:lnTo>
                      <a:pt x="61" y="119"/>
                    </a:lnTo>
                    <a:lnTo>
                      <a:pt x="63" y="122"/>
                    </a:lnTo>
                    <a:lnTo>
                      <a:pt x="66" y="123"/>
                    </a:lnTo>
                    <a:lnTo>
                      <a:pt x="68" y="124"/>
                    </a:lnTo>
                    <a:lnTo>
                      <a:pt x="71" y="124"/>
                    </a:lnTo>
                    <a:lnTo>
                      <a:pt x="74" y="124"/>
                    </a:lnTo>
                    <a:lnTo>
                      <a:pt x="77" y="123"/>
                    </a:lnTo>
                    <a:lnTo>
                      <a:pt x="80" y="122"/>
                    </a:lnTo>
                    <a:lnTo>
                      <a:pt x="82" y="119"/>
                    </a:lnTo>
                    <a:lnTo>
                      <a:pt x="176" y="25"/>
                    </a:lnTo>
                    <a:lnTo>
                      <a:pt x="178" y="23"/>
                    </a:lnTo>
                    <a:lnTo>
                      <a:pt x="180" y="20"/>
                    </a:lnTo>
                    <a:lnTo>
                      <a:pt x="180" y="18"/>
                    </a:lnTo>
                    <a:lnTo>
                      <a:pt x="181" y="14"/>
                    </a:lnTo>
                    <a:lnTo>
                      <a:pt x="180" y="11"/>
                    </a:lnTo>
                    <a:lnTo>
                      <a:pt x="180" y="9"/>
                    </a:lnTo>
                    <a:lnTo>
                      <a:pt x="178" y="6"/>
                    </a:lnTo>
                    <a:lnTo>
                      <a:pt x="176" y="4"/>
                    </a:lnTo>
                    <a:lnTo>
                      <a:pt x="174" y="2"/>
                    </a:lnTo>
                    <a:lnTo>
                      <a:pt x="172" y="1"/>
                    </a:lnTo>
                    <a:lnTo>
                      <a:pt x="169" y="0"/>
                    </a:lnTo>
                    <a:lnTo>
                      <a:pt x="166" y="0"/>
                    </a:lnTo>
                    <a:lnTo>
                      <a:pt x="163" y="0"/>
                    </a:lnTo>
                    <a:lnTo>
                      <a:pt x="160" y="1"/>
                    </a:lnTo>
                    <a:lnTo>
                      <a:pt x="158" y="2"/>
                    </a:lnTo>
                    <a:lnTo>
                      <a:pt x="15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86">
                <a:extLst>
                  <a:ext uri="{FF2B5EF4-FFF2-40B4-BE49-F238E27FC236}">
                    <a16:creationId xmlns:a16="http://schemas.microsoft.com/office/drawing/2014/main" id="{01F5C306-1EAB-464D-81AD-C853A9A849E1}"/>
                  </a:ext>
                </a:extLst>
              </p:cNvPr>
              <p:cNvSpPr>
                <a:spLocks/>
              </p:cNvSpPr>
              <p:nvPr/>
            </p:nvSpPr>
            <p:spPr bwMode="auto">
              <a:xfrm>
                <a:off x="11109325" y="1558926"/>
                <a:ext cx="57150" cy="39688"/>
              </a:xfrm>
              <a:custGeom>
                <a:avLst/>
                <a:gdLst>
                  <a:gd name="T0" fmla="*/ 156 w 181"/>
                  <a:gd name="T1" fmla="*/ 5 h 126"/>
                  <a:gd name="T2" fmla="*/ 71 w 181"/>
                  <a:gd name="T3" fmla="*/ 88 h 126"/>
                  <a:gd name="T4" fmla="*/ 25 w 181"/>
                  <a:gd name="T5" fmla="*/ 43 h 126"/>
                  <a:gd name="T6" fmla="*/ 23 w 181"/>
                  <a:gd name="T7" fmla="*/ 41 h 126"/>
                  <a:gd name="T8" fmla="*/ 20 w 181"/>
                  <a:gd name="T9" fmla="*/ 40 h 126"/>
                  <a:gd name="T10" fmla="*/ 18 w 181"/>
                  <a:gd name="T11" fmla="*/ 39 h 126"/>
                  <a:gd name="T12" fmla="*/ 15 w 181"/>
                  <a:gd name="T13" fmla="*/ 39 h 126"/>
                  <a:gd name="T14" fmla="*/ 11 w 181"/>
                  <a:gd name="T15" fmla="*/ 39 h 126"/>
                  <a:gd name="T16" fmla="*/ 9 w 181"/>
                  <a:gd name="T17" fmla="*/ 40 h 126"/>
                  <a:gd name="T18" fmla="*/ 6 w 181"/>
                  <a:gd name="T19" fmla="*/ 41 h 126"/>
                  <a:gd name="T20" fmla="*/ 4 w 181"/>
                  <a:gd name="T21" fmla="*/ 43 h 126"/>
                  <a:gd name="T22" fmla="*/ 2 w 181"/>
                  <a:gd name="T23" fmla="*/ 46 h 126"/>
                  <a:gd name="T24" fmla="*/ 1 w 181"/>
                  <a:gd name="T25" fmla="*/ 49 h 126"/>
                  <a:gd name="T26" fmla="*/ 0 w 181"/>
                  <a:gd name="T27" fmla="*/ 51 h 126"/>
                  <a:gd name="T28" fmla="*/ 0 w 181"/>
                  <a:gd name="T29" fmla="*/ 54 h 126"/>
                  <a:gd name="T30" fmla="*/ 0 w 181"/>
                  <a:gd name="T31" fmla="*/ 57 h 126"/>
                  <a:gd name="T32" fmla="*/ 1 w 181"/>
                  <a:gd name="T33" fmla="*/ 60 h 126"/>
                  <a:gd name="T34" fmla="*/ 2 w 181"/>
                  <a:gd name="T35" fmla="*/ 63 h 126"/>
                  <a:gd name="T36" fmla="*/ 4 w 181"/>
                  <a:gd name="T37" fmla="*/ 65 h 126"/>
                  <a:gd name="T38" fmla="*/ 61 w 181"/>
                  <a:gd name="T39" fmla="*/ 122 h 126"/>
                  <a:gd name="T40" fmla="*/ 63 w 181"/>
                  <a:gd name="T41" fmla="*/ 124 h 126"/>
                  <a:gd name="T42" fmla="*/ 66 w 181"/>
                  <a:gd name="T43" fmla="*/ 125 h 126"/>
                  <a:gd name="T44" fmla="*/ 68 w 181"/>
                  <a:gd name="T45" fmla="*/ 126 h 126"/>
                  <a:gd name="T46" fmla="*/ 71 w 181"/>
                  <a:gd name="T47" fmla="*/ 126 h 126"/>
                  <a:gd name="T48" fmla="*/ 74 w 181"/>
                  <a:gd name="T49" fmla="*/ 126 h 126"/>
                  <a:gd name="T50" fmla="*/ 77 w 181"/>
                  <a:gd name="T51" fmla="*/ 125 h 126"/>
                  <a:gd name="T52" fmla="*/ 80 w 181"/>
                  <a:gd name="T53" fmla="*/ 124 h 126"/>
                  <a:gd name="T54" fmla="*/ 82 w 181"/>
                  <a:gd name="T55" fmla="*/ 122 h 126"/>
                  <a:gd name="T56" fmla="*/ 176 w 181"/>
                  <a:gd name="T57" fmla="*/ 27 h 126"/>
                  <a:gd name="T58" fmla="*/ 178 w 181"/>
                  <a:gd name="T59" fmla="*/ 24 h 126"/>
                  <a:gd name="T60" fmla="*/ 180 w 181"/>
                  <a:gd name="T61" fmla="*/ 22 h 126"/>
                  <a:gd name="T62" fmla="*/ 180 w 181"/>
                  <a:gd name="T63" fmla="*/ 19 h 126"/>
                  <a:gd name="T64" fmla="*/ 181 w 181"/>
                  <a:gd name="T65" fmla="*/ 16 h 126"/>
                  <a:gd name="T66" fmla="*/ 180 w 181"/>
                  <a:gd name="T67" fmla="*/ 12 h 126"/>
                  <a:gd name="T68" fmla="*/ 180 w 181"/>
                  <a:gd name="T69" fmla="*/ 10 h 126"/>
                  <a:gd name="T70" fmla="*/ 178 w 181"/>
                  <a:gd name="T71" fmla="*/ 7 h 126"/>
                  <a:gd name="T72" fmla="*/ 176 w 181"/>
                  <a:gd name="T73" fmla="*/ 5 h 126"/>
                  <a:gd name="T74" fmla="*/ 174 w 181"/>
                  <a:gd name="T75" fmla="*/ 3 h 126"/>
                  <a:gd name="T76" fmla="*/ 172 w 181"/>
                  <a:gd name="T77" fmla="*/ 2 h 126"/>
                  <a:gd name="T78" fmla="*/ 169 w 181"/>
                  <a:gd name="T79" fmla="*/ 1 h 126"/>
                  <a:gd name="T80" fmla="*/ 166 w 181"/>
                  <a:gd name="T81" fmla="*/ 0 h 126"/>
                  <a:gd name="T82" fmla="*/ 163 w 181"/>
                  <a:gd name="T83" fmla="*/ 1 h 126"/>
                  <a:gd name="T84" fmla="*/ 160 w 181"/>
                  <a:gd name="T85" fmla="*/ 2 h 126"/>
                  <a:gd name="T86" fmla="*/ 158 w 181"/>
                  <a:gd name="T87" fmla="*/ 3 h 126"/>
                  <a:gd name="T88" fmla="*/ 156 w 181"/>
                  <a:gd name="T89"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 h="126">
                    <a:moveTo>
                      <a:pt x="156" y="5"/>
                    </a:moveTo>
                    <a:lnTo>
                      <a:pt x="71" y="88"/>
                    </a:lnTo>
                    <a:lnTo>
                      <a:pt x="25" y="43"/>
                    </a:lnTo>
                    <a:lnTo>
                      <a:pt x="23" y="41"/>
                    </a:lnTo>
                    <a:lnTo>
                      <a:pt x="20" y="40"/>
                    </a:lnTo>
                    <a:lnTo>
                      <a:pt x="18" y="39"/>
                    </a:lnTo>
                    <a:lnTo>
                      <a:pt x="15" y="39"/>
                    </a:lnTo>
                    <a:lnTo>
                      <a:pt x="11" y="39"/>
                    </a:lnTo>
                    <a:lnTo>
                      <a:pt x="9" y="40"/>
                    </a:lnTo>
                    <a:lnTo>
                      <a:pt x="6" y="41"/>
                    </a:lnTo>
                    <a:lnTo>
                      <a:pt x="4" y="43"/>
                    </a:lnTo>
                    <a:lnTo>
                      <a:pt x="2" y="46"/>
                    </a:lnTo>
                    <a:lnTo>
                      <a:pt x="1" y="49"/>
                    </a:lnTo>
                    <a:lnTo>
                      <a:pt x="0" y="51"/>
                    </a:lnTo>
                    <a:lnTo>
                      <a:pt x="0" y="54"/>
                    </a:lnTo>
                    <a:lnTo>
                      <a:pt x="0" y="57"/>
                    </a:lnTo>
                    <a:lnTo>
                      <a:pt x="1" y="60"/>
                    </a:lnTo>
                    <a:lnTo>
                      <a:pt x="2" y="63"/>
                    </a:lnTo>
                    <a:lnTo>
                      <a:pt x="4" y="65"/>
                    </a:lnTo>
                    <a:lnTo>
                      <a:pt x="61" y="122"/>
                    </a:lnTo>
                    <a:lnTo>
                      <a:pt x="63" y="124"/>
                    </a:lnTo>
                    <a:lnTo>
                      <a:pt x="66" y="125"/>
                    </a:lnTo>
                    <a:lnTo>
                      <a:pt x="68" y="126"/>
                    </a:lnTo>
                    <a:lnTo>
                      <a:pt x="71" y="126"/>
                    </a:lnTo>
                    <a:lnTo>
                      <a:pt x="74" y="126"/>
                    </a:lnTo>
                    <a:lnTo>
                      <a:pt x="77" y="125"/>
                    </a:lnTo>
                    <a:lnTo>
                      <a:pt x="80" y="124"/>
                    </a:lnTo>
                    <a:lnTo>
                      <a:pt x="82" y="122"/>
                    </a:lnTo>
                    <a:lnTo>
                      <a:pt x="176" y="27"/>
                    </a:lnTo>
                    <a:lnTo>
                      <a:pt x="178" y="24"/>
                    </a:lnTo>
                    <a:lnTo>
                      <a:pt x="180" y="22"/>
                    </a:lnTo>
                    <a:lnTo>
                      <a:pt x="180" y="19"/>
                    </a:lnTo>
                    <a:lnTo>
                      <a:pt x="181" y="16"/>
                    </a:lnTo>
                    <a:lnTo>
                      <a:pt x="180" y="12"/>
                    </a:lnTo>
                    <a:lnTo>
                      <a:pt x="180" y="10"/>
                    </a:lnTo>
                    <a:lnTo>
                      <a:pt x="178" y="7"/>
                    </a:lnTo>
                    <a:lnTo>
                      <a:pt x="176" y="5"/>
                    </a:lnTo>
                    <a:lnTo>
                      <a:pt x="174" y="3"/>
                    </a:lnTo>
                    <a:lnTo>
                      <a:pt x="172" y="2"/>
                    </a:lnTo>
                    <a:lnTo>
                      <a:pt x="169" y="1"/>
                    </a:lnTo>
                    <a:lnTo>
                      <a:pt x="166" y="0"/>
                    </a:lnTo>
                    <a:lnTo>
                      <a:pt x="163" y="1"/>
                    </a:lnTo>
                    <a:lnTo>
                      <a:pt x="160" y="2"/>
                    </a:lnTo>
                    <a:lnTo>
                      <a:pt x="158" y="3"/>
                    </a:lnTo>
                    <a:lnTo>
                      <a:pt x="15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0" name="TextBox 59">
            <a:extLst>
              <a:ext uri="{FF2B5EF4-FFF2-40B4-BE49-F238E27FC236}">
                <a16:creationId xmlns:a16="http://schemas.microsoft.com/office/drawing/2014/main" id="{7B9065C1-C449-4651-AC0F-5B5800A8F91A}"/>
              </a:ext>
            </a:extLst>
          </p:cNvPr>
          <p:cNvSpPr txBox="1"/>
          <p:nvPr/>
        </p:nvSpPr>
        <p:spPr>
          <a:xfrm>
            <a:off x="7146879" y="5303837"/>
            <a:ext cx="3620944" cy="446276"/>
          </a:xfrm>
          <a:prstGeom prst="rect">
            <a:avLst/>
          </a:prstGeom>
          <a:noFill/>
        </p:spPr>
        <p:txBody>
          <a:bodyPr wrap="square">
            <a:spAutoFit/>
          </a:bodyPr>
          <a:lstStyle/>
          <a:p>
            <a:r>
              <a:rPr lang="en-IN" sz="1150" dirty="0">
                <a:solidFill>
                  <a:schemeClr val="tx1">
                    <a:lumMod val="75000"/>
                    <a:lumOff val="25000"/>
                  </a:schemeClr>
                </a:solidFill>
              </a:rPr>
              <a:t>Creation of model which can segment customers for loan approvals of 10% of their current balance</a:t>
            </a:r>
          </a:p>
        </p:txBody>
      </p:sp>
    </p:spTree>
    <p:extLst>
      <p:ext uri="{BB962C8B-B14F-4D97-AF65-F5344CB8AC3E}">
        <p14:creationId xmlns:p14="http://schemas.microsoft.com/office/powerpoint/2010/main" val="194299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2D9A8B-BE82-4A6E-B613-A125E8E81E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66612" y="3651392"/>
            <a:ext cx="4125954" cy="3218243"/>
          </a:xfrm>
          <a:prstGeom prst="rect">
            <a:avLst/>
          </a:prstGeom>
          <a:solidFill>
            <a:srgbClr val="FFFFFF"/>
          </a:solidFill>
        </p:spPr>
      </p:pic>
      <p:pic>
        <p:nvPicPr>
          <p:cNvPr id="3" name="Picture 2">
            <a:extLst>
              <a:ext uri="{FF2B5EF4-FFF2-40B4-BE49-F238E27FC236}">
                <a16:creationId xmlns:a16="http://schemas.microsoft.com/office/drawing/2014/main" id="{8C58516E-6E23-43BF-8BE7-8984F534F187}"/>
              </a:ext>
            </a:extLst>
          </p:cNvPr>
          <p:cNvPicPr>
            <a:picLocks noChangeAspect="1"/>
          </p:cNvPicPr>
          <p:nvPr/>
        </p:nvPicPr>
        <p:blipFill>
          <a:blip r:embed="rId3"/>
          <a:stretch>
            <a:fillRect/>
          </a:stretch>
        </p:blipFill>
        <p:spPr>
          <a:xfrm>
            <a:off x="-1" y="173620"/>
            <a:ext cx="7473327" cy="3477772"/>
          </a:xfrm>
          <a:prstGeom prst="rect">
            <a:avLst/>
          </a:prstGeom>
        </p:spPr>
      </p:pic>
      <p:sp>
        <p:nvSpPr>
          <p:cNvPr id="4" name="TextBox 3">
            <a:extLst>
              <a:ext uri="{FF2B5EF4-FFF2-40B4-BE49-F238E27FC236}">
                <a16:creationId xmlns:a16="http://schemas.microsoft.com/office/drawing/2014/main" id="{98BD9789-733E-45C9-8D84-140B259C7703}"/>
              </a:ext>
            </a:extLst>
          </p:cNvPr>
          <p:cNvSpPr txBox="1"/>
          <p:nvPr/>
        </p:nvSpPr>
        <p:spPr>
          <a:xfrm>
            <a:off x="2132953" y="73589"/>
            <a:ext cx="10515600" cy="553998"/>
          </a:xfrm>
          <a:prstGeom prst="rect">
            <a:avLst/>
          </a:prstGeom>
          <a:noFill/>
          <a:effectLst/>
        </p:spPr>
        <p:txBody>
          <a:bodyPr wrap="square" lIns="0" tIns="0" rIns="0" bIns="0" rtlCol="0" anchor="t">
            <a:spAutoFit/>
          </a:bodyPr>
          <a:lstStyle/>
          <a:p>
            <a:r>
              <a:rPr lang="en-US" sz="3600" b="1" dirty="0">
                <a:solidFill>
                  <a:schemeClr val="tx1">
                    <a:lumMod val="75000"/>
                    <a:lumOff val="25000"/>
                  </a:schemeClr>
                </a:solidFill>
                <a:latin typeface="+mj-lt"/>
                <a:ea typeface="Segoe UI Black" panose="020B0A02040204020203" pitchFamily="34" charset="0"/>
                <a:cs typeface="Segoe UI" panose="020B0502040204020203" pitchFamily="34" charset="0"/>
              </a:rPr>
              <a:t>Data Preprocessing and EDA</a:t>
            </a:r>
            <a:endParaRPr lang="en-US" sz="36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pic>
        <p:nvPicPr>
          <p:cNvPr id="6" name="Picture 8">
            <a:extLst>
              <a:ext uri="{FF2B5EF4-FFF2-40B4-BE49-F238E27FC236}">
                <a16:creationId xmlns:a16="http://schemas.microsoft.com/office/drawing/2014/main" id="{4968942A-7643-4983-A364-67A85909348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969169" y="0"/>
            <a:ext cx="3720840" cy="3845830"/>
          </a:xfrm>
          <a:prstGeom prst="rect">
            <a:avLst/>
          </a:prstGeom>
          <a:solidFill>
            <a:srgbClr val="FFFFFF"/>
          </a:solidFill>
        </p:spPr>
      </p:pic>
      <p:sp>
        <p:nvSpPr>
          <p:cNvPr id="9" name="TextBox 8">
            <a:extLst>
              <a:ext uri="{FF2B5EF4-FFF2-40B4-BE49-F238E27FC236}">
                <a16:creationId xmlns:a16="http://schemas.microsoft.com/office/drawing/2014/main" id="{0943321C-518B-4850-94C9-AE9A30A2BDCF}"/>
              </a:ext>
            </a:extLst>
          </p:cNvPr>
          <p:cNvSpPr txBox="1"/>
          <p:nvPr/>
        </p:nvSpPr>
        <p:spPr>
          <a:xfrm>
            <a:off x="299434" y="4000485"/>
            <a:ext cx="7379749" cy="2369880"/>
          </a:xfrm>
          <a:prstGeom prst="rect">
            <a:avLst/>
          </a:prstGeom>
          <a:noFill/>
          <a:ln>
            <a:noFill/>
          </a:ln>
        </p:spPr>
        <p:txBody>
          <a:bodyPr wrap="square" lIns="0" tIns="0" rIns="0" bIns="0" rtlCol="0" anchor="t">
            <a:spAutoFit/>
          </a:bodyPr>
          <a:lstStyle/>
          <a:p>
            <a:pPr marL="285750" indent="-285750">
              <a:buClr>
                <a:schemeClr val="accent1"/>
              </a:buClr>
              <a:buFont typeface="Arial" panose="020B0604020202020204" pitchFamily="34" charset="0"/>
              <a:buChar char="•"/>
            </a:pPr>
            <a:r>
              <a:rPr lang="en-US" sz="1400" dirty="0">
                <a:solidFill>
                  <a:schemeClr val="tx1">
                    <a:lumMod val="75000"/>
                    <a:lumOff val="25000"/>
                  </a:schemeClr>
                </a:solidFill>
              </a:rPr>
              <a:t>In the train data for poutcome variable 81% data comes under unknown category, this makes model building tricky since we are unaware about the previous campaign outcome of most customers and among them </a:t>
            </a:r>
            <a:r>
              <a:rPr lang="en-US" sz="1400" b="1" dirty="0">
                <a:solidFill>
                  <a:schemeClr val="tx1">
                    <a:lumMod val="75000"/>
                    <a:lumOff val="25000"/>
                  </a:schemeClr>
                </a:solidFill>
              </a:rPr>
              <a:t>90% </a:t>
            </a:r>
            <a:r>
              <a:rPr lang="en-US" sz="1400" dirty="0">
                <a:solidFill>
                  <a:schemeClr val="tx1">
                    <a:lumMod val="75000"/>
                    <a:lumOff val="25000"/>
                  </a:schemeClr>
                </a:solidFill>
              </a:rPr>
              <a:t>were labelled not to be approached this makes data biased</a:t>
            </a:r>
          </a:p>
          <a:p>
            <a:pPr marL="285750" indent="-285750">
              <a:buClr>
                <a:schemeClr val="accent1"/>
              </a:buClr>
              <a:buFont typeface="Arial" panose="020B0604020202020204" pitchFamily="34" charset="0"/>
              <a:buChar char="•"/>
            </a:pPr>
            <a:r>
              <a:rPr lang="en-US" sz="1400" dirty="0">
                <a:solidFill>
                  <a:schemeClr val="tx1">
                    <a:lumMod val="75000"/>
                    <a:lumOff val="25000"/>
                  </a:schemeClr>
                </a:solidFill>
              </a:rPr>
              <a:t>And in test data as well there are around </a:t>
            </a:r>
            <a:r>
              <a:rPr lang="en-US" sz="1400" b="1" dirty="0">
                <a:solidFill>
                  <a:schemeClr val="tx1">
                    <a:lumMod val="75000"/>
                    <a:lumOff val="25000"/>
                  </a:schemeClr>
                </a:solidFill>
              </a:rPr>
              <a:t>81%</a:t>
            </a:r>
            <a:r>
              <a:rPr lang="en-US" sz="1400" dirty="0">
                <a:solidFill>
                  <a:schemeClr val="tx1">
                    <a:lumMod val="75000"/>
                    <a:lumOff val="25000"/>
                  </a:schemeClr>
                </a:solidFill>
              </a:rPr>
              <a:t> unknown in poutcome. </a:t>
            </a:r>
          </a:p>
          <a:p>
            <a:pPr marL="285750" indent="-285750">
              <a:buClr>
                <a:schemeClr val="accent1"/>
              </a:buClr>
              <a:buFont typeface="Arial" panose="020B0604020202020204" pitchFamily="34" charset="0"/>
              <a:buChar char="•"/>
            </a:pPr>
            <a:r>
              <a:rPr lang="en-US" sz="1400" dirty="0">
                <a:solidFill>
                  <a:schemeClr val="tx1">
                    <a:lumMod val="75000"/>
                    <a:lumOff val="25000"/>
                  </a:schemeClr>
                </a:solidFill>
              </a:rPr>
              <a:t>Balance, Age in test and train have same distribution</a:t>
            </a:r>
          </a:p>
          <a:p>
            <a:pPr marL="285750" indent="-285750">
              <a:buClr>
                <a:schemeClr val="accent1"/>
              </a:buClr>
              <a:buFont typeface="Arial" panose="020B0604020202020204" pitchFamily="34" charset="0"/>
              <a:buChar char="•"/>
            </a:pPr>
            <a:r>
              <a:rPr lang="en-US" sz="1400" dirty="0">
                <a:solidFill>
                  <a:schemeClr val="tx1">
                    <a:lumMod val="75000"/>
                    <a:lumOff val="25000"/>
                  </a:schemeClr>
                </a:solidFill>
              </a:rPr>
              <a:t>For many customers balance was observed to be </a:t>
            </a:r>
            <a:r>
              <a:rPr lang="en-US" sz="1400" b="1" dirty="0">
                <a:solidFill>
                  <a:schemeClr val="tx1">
                    <a:lumMod val="75000"/>
                    <a:lumOff val="25000"/>
                  </a:schemeClr>
                </a:solidFill>
              </a:rPr>
              <a:t>NEGATIVE</a:t>
            </a:r>
            <a:r>
              <a:rPr lang="en-US" sz="1400" dirty="0">
                <a:solidFill>
                  <a:schemeClr val="tx1">
                    <a:lumMod val="75000"/>
                    <a:lumOff val="25000"/>
                  </a:schemeClr>
                </a:solidFill>
              </a:rPr>
              <a:t> still they were given loan.</a:t>
            </a:r>
          </a:p>
          <a:p>
            <a:pPr marL="285750" indent="-285750">
              <a:buClr>
                <a:schemeClr val="accent1"/>
              </a:buClr>
              <a:buFont typeface="Arial" panose="020B0604020202020204" pitchFamily="34" charset="0"/>
              <a:buChar char="•"/>
            </a:pPr>
            <a:endParaRPr lang="en-US" sz="1400" dirty="0">
              <a:solidFill>
                <a:schemeClr val="tx1">
                  <a:lumMod val="75000"/>
                  <a:lumOff val="25000"/>
                </a:schemeClr>
              </a:solidFill>
            </a:endParaRPr>
          </a:p>
          <a:p>
            <a:pPr marL="285750" indent="-285750">
              <a:buClr>
                <a:schemeClr val="accent1"/>
              </a:buClr>
              <a:buFont typeface="Arial" panose="020B0604020202020204" pitchFamily="34" charset="0"/>
              <a:buChar char="•"/>
            </a:pPr>
            <a:endParaRPr lang="en-US" sz="1400" dirty="0">
              <a:solidFill>
                <a:schemeClr val="tx1">
                  <a:lumMod val="75000"/>
                  <a:lumOff val="25000"/>
                </a:schemeClr>
              </a:solidFill>
            </a:endParaRPr>
          </a:p>
          <a:p>
            <a:pPr marL="285750" indent="-285750">
              <a:buClr>
                <a:schemeClr val="accent1"/>
              </a:buClr>
              <a:buFont typeface="Arial" panose="020B0604020202020204" pitchFamily="34" charset="0"/>
              <a:buChar char="•"/>
            </a:pPr>
            <a:endParaRPr lang="en-US" sz="1400" dirty="0">
              <a:solidFill>
                <a:schemeClr val="tx1">
                  <a:lumMod val="75000"/>
                  <a:lumOff val="25000"/>
                </a:schemeClr>
              </a:solidFill>
            </a:endParaRPr>
          </a:p>
        </p:txBody>
      </p:sp>
    </p:spTree>
    <p:extLst>
      <p:ext uri="{BB962C8B-B14F-4D97-AF65-F5344CB8AC3E}">
        <p14:creationId xmlns:p14="http://schemas.microsoft.com/office/powerpoint/2010/main" val="248322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ivot">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FC10FF2-A030-4DF9-B3E9-80BF47367006}"/>
              </a:ext>
            </a:extLst>
          </p:cNvPr>
          <p:cNvSpPr txBox="1"/>
          <p:nvPr/>
        </p:nvSpPr>
        <p:spPr>
          <a:xfrm>
            <a:off x="-4789531" y="268988"/>
            <a:ext cx="10515600" cy="615553"/>
          </a:xfrm>
          <a:prstGeom prst="rect">
            <a:avLst/>
          </a:prstGeom>
          <a:noFill/>
          <a:effectLst/>
        </p:spPr>
        <p:txBody>
          <a:bodyPr wrap="square" lIns="0" tIns="0" rIns="0" bIns="0" rtlCol="0" anchor="t">
            <a:spAutoFit/>
          </a:bodyPr>
          <a:lstStyle/>
          <a:p>
            <a:pPr algn="r"/>
            <a:r>
              <a:rPr lang="en-US" sz="4000" b="1" dirty="0">
                <a:solidFill>
                  <a:schemeClr val="tx1">
                    <a:lumMod val="75000"/>
                    <a:lumOff val="25000"/>
                  </a:schemeClr>
                </a:solidFill>
                <a:latin typeface="+mj-lt"/>
                <a:ea typeface="Segoe UI Black" panose="020B0A02040204020203" pitchFamily="34" charset="0"/>
                <a:cs typeface="Segoe UI" panose="020B0502040204020203" pitchFamily="34" charset="0"/>
              </a:rPr>
              <a:t>MODELLING</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086B17AD-BC4C-433E-BA80-64D220DBC4A9}"/>
              </a:ext>
            </a:extLst>
          </p:cNvPr>
          <p:cNvSpPr>
            <a:spLocks noGrp="1"/>
          </p:cNvSpPr>
          <p:nvPr>
            <p:ph type="sldNum" sz="quarter" idx="12"/>
          </p:nvPr>
        </p:nvSpPr>
        <p:spPr/>
        <p:txBody>
          <a:bodyPr/>
          <a:lstStyle/>
          <a:p>
            <a:fld id="{B1C45652-25C1-4BF0-A3A9-200AF1F974E6}" type="slidenum">
              <a:rPr lang="en-US" smtClean="0"/>
              <a:t>4</a:t>
            </a:fld>
            <a:endParaRPr lang="en-US" dirty="0"/>
          </a:p>
        </p:txBody>
      </p:sp>
      <p:cxnSp>
        <p:nvCxnSpPr>
          <p:cNvPr id="70" name="Straight Connector 69">
            <a:extLst>
              <a:ext uri="{FF2B5EF4-FFF2-40B4-BE49-F238E27FC236}">
                <a16:creationId xmlns:a16="http://schemas.microsoft.com/office/drawing/2014/main" id="{E1660D60-9576-4400-BF79-6B668ECC8F07}"/>
              </a:ext>
            </a:extLst>
          </p:cNvPr>
          <p:cNvCxnSpPr>
            <a:cxnSpLocks/>
          </p:cNvCxnSpPr>
          <p:nvPr/>
        </p:nvCxnSpPr>
        <p:spPr>
          <a:xfrm>
            <a:off x="-17977" y="576764"/>
            <a:ext cx="2907357"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247E0D39-07B6-4C6A-A88B-6F5BE474C98A}"/>
              </a:ext>
            </a:extLst>
          </p:cNvPr>
          <p:cNvSpPr/>
          <p:nvPr/>
        </p:nvSpPr>
        <p:spPr>
          <a:xfrm>
            <a:off x="426414" y="2914126"/>
            <a:ext cx="4021532" cy="2193583"/>
          </a:xfrm>
          <a:prstGeom prst="roundRect">
            <a:avLst>
              <a:gd name="adj" fmla="val 5523"/>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6348C560-CB66-42CB-B98B-57078C075AF6}"/>
              </a:ext>
            </a:extLst>
          </p:cNvPr>
          <p:cNvSpPr txBox="1"/>
          <p:nvPr/>
        </p:nvSpPr>
        <p:spPr>
          <a:xfrm>
            <a:off x="105856" y="991552"/>
            <a:ext cx="8437749" cy="1938992"/>
          </a:xfrm>
          <a:prstGeom prst="rect">
            <a:avLst/>
          </a:prstGeom>
          <a:noFill/>
          <a:ln>
            <a:noFill/>
          </a:ln>
        </p:spPr>
        <p:txBody>
          <a:bodyPr wrap="square" lIns="0" tIns="0" rIns="0" bIns="0" rtlCol="0" anchor="t">
            <a:spAutoFit/>
          </a:bodyPr>
          <a:lstStyle/>
          <a:p>
            <a:pPr marL="285750" indent="-285750">
              <a:buClr>
                <a:schemeClr val="accent1"/>
              </a:buClr>
              <a:buFont typeface="Arial" panose="020B0604020202020204" pitchFamily="34" charset="0"/>
              <a:buChar char="•"/>
            </a:pPr>
            <a:r>
              <a:rPr lang="en-US" sz="1400" dirty="0">
                <a:solidFill>
                  <a:schemeClr val="tx1">
                    <a:lumMod val="75000"/>
                    <a:lumOff val="25000"/>
                  </a:schemeClr>
                </a:solidFill>
              </a:rPr>
              <a:t>The preprocessed data for the project was then divided into training and validation data 4:1 ratio, to understand the accuracy of the models</a:t>
            </a:r>
          </a:p>
          <a:p>
            <a:pPr marL="285750" indent="-285750">
              <a:buClr>
                <a:schemeClr val="accent1"/>
              </a:buClr>
              <a:buFont typeface="Arial" panose="020B0604020202020204" pitchFamily="34" charset="0"/>
              <a:buChar char="•"/>
            </a:pPr>
            <a:r>
              <a:rPr lang="en-US" sz="1400" dirty="0">
                <a:solidFill>
                  <a:schemeClr val="tx1">
                    <a:lumMod val="75000"/>
                    <a:lumOff val="25000"/>
                  </a:schemeClr>
                </a:solidFill>
              </a:rPr>
              <a:t>To further validate models, metrics such as sensitivity, specificity, f1score, AUC ROC curve were used</a:t>
            </a:r>
          </a:p>
          <a:p>
            <a:pPr marL="285750" indent="-285750">
              <a:buClr>
                <a:schemeClr val="accent1"/>
              </a:buClr>
              <a:buFont typeface="Arial" panose="020B0604020202020204" pitchFamily="34" charset="0"/>
              <a:buChar char="•"/>
            </a:pPr>
            <a:r>
              <a:rPr lang="en-US" sz="1400" dirty="0">
                <a:solidFill>
                  <a:schemeClr val="tx1">
                    <a:lumMod val="75000"/>
                    <a:lumOff val="25000"/>
                  </a:schemeClr>
                </a:solidFill>
              </a:rPr>
              <a:t>We considered human error as proxy for bayes error to check whether we need to work on bias or variance.</a:t>
            </a:r>
          </a:p>
          <a:p>
            <a:pPr marL="285750" indent="-285750">
              <a:buClr>
                <a:schemeClr val="accent1"/>
              </a:buClr>
              <a:buFont typeface="Arial" panose="020B0604020202020204" pitchFamily="34" charset="0"/>
              <a:buChar char="•"/>
            </a:pPr>
            <a:r>
              <a:rPr lang="en-US" sz="1400" dirty="0">
                <a:solidFill>
                  <a:schemeClr val="tx1">
                    <a:lumMod val="75000"/>
                    <a:lumOff val="25000"/>
                  </a:schemeClr>
                </a:solidFill>
              </a:rPr>
              <a:t>After performing Hyper Parameter tuning the </a:t>
            </a:r>
            <a:r>
              <a:rPr lang="en-US" sz="1400" dirty="0" err="1">
                <a:solidFill>
                  <a:schemeClr val="tx1">
                    <a:lumMod val="75000"/>
                    <a:lumOff val="25000"/>
                  </a:schemeClr>
                </a:solidFill>
              </a:rPr>
              <a:t>XGBoost</a:t>
            </a:r>
            <a:r>
              <a:rPr lang="en-US" sz="1400" dirty="0">
                <a:solidFill>
                  <a:schemeClr val="tx1">
                    <a:lumMod val="75000"/>
                    <a:lumOff val="25000"/>
                  </a:schemeClr>
                </a:solidFill>
              </a:rPr>
              <a:t> model gave highest accuracy on train 0.99 and on validation 0.95</a:t>
            </a:r>
          </a:p>
          <a:p>
            <a:pPr marL="285750" indent="-285750">
              <a:buClr>
                <a:schemeClr val="accent1"/>
              </a:buClr>
              <a:buFont typeface="Arial" panose="020B0604020202020204" pitchFamily="34" charset="0"/>
              <a:buChar char="•"/>
            </a:pPr>
            <a:endParaRPr lang="en-US" sz="1400" dirty="0">
              <a:solidFill>
                <a:schemeClr val="tx1">
                  <a:lumMod val="75000"/>
                  <a:lumOff val="25000"/>
                </a:schemeClr>
              </a:solidFill>
            </a:endParaRPr>
          </a:p>
        </p:txBody>
      </p:sp>
      <p:sp>
        <p:nvSpPr>
          <p:cNvPr id="109" name="TextBox 108">
            <a:extLst>
              <a:ext uri="{FF2B5EF4-FFF2-40B4-BE49-F238E27FC236}">
                <a16:creationId xmlns:a16="http://schemas.microsoft.com/office/drawing/2014/main" id="{186EC706-2A1C-4D59-9AF5-12E33C172669}"/>
              </a:ext>
            </a:extLst>
          </p:cNvPr>
          <p:cNvSpPr txBox="1"/>
          <p:nvPr/>
        </p:nvSpPr>
        <p:spPr>
          <a:xfrm>
            <a:off x="2723526" y="2605156"/>
            <a:ext cx="4662110" cy="215444"/>
          </a:xfrm>
          <a:prstGeom prst="rect">
            <a:avLst/>
          </a:prstGeom>
          <a:noFill/>
          <a:ln>
            <a:noFill/>
          </a:ln>
        </p:spPr>
        <p:txBody>
          <a:bodyPr wrap="square" lIns="0" tIns="0" rIns="0" bIns="0" rtlCol="0" anchor="t">
            <a:spAutoFit/>
          </a:bodyPr>
          <a:lstStyle/>
          <a:p>
            <a:pPr>
              <a:buClr>
                <a:schemeClr val="accent1"/>
              </a:buClr>
            </a:pPr>
            <a:r>
              <a:rPr lang="en-US" sz="1400" b="1" dirty="0">
                <a:solidFill>
                  <a:schemeClr val="tx1">
                    <a:lumMod val="75000"/>
                    <a:lumOff val="25000"/>
                  </a:schemeClr>
                </a:solidFill>
              </a:rPr>
              <a:t>XGBoost Model was chosen as final model</a:t>
            </a:r>
          </a:p>
        </p:txBody>
      </p:sp>
      <p:cxnSp>
        <p:nvCxnSpPr>
          <p:cNvPr id="16" name="Straight Connector 15">
            <a:extLst>
              <a:ext uri="{FF2B5EF4-FFF2-40B4-BE49-F238E27FC236}">
                <a16:creationId xmlns:a16="http://schemas.microsoft.com/office/drawing/2014/main" id="{F87BEDA6-FF43-4F0C-9F62-693E8284C7C6}"/>
              </a:ext>
            </a:extLst>
          </p:cNvPr>
          <p:cNvCxnSpPr/>
          <p:nvPr/>
        </p:nvCxnSpPr>
        <p:spPr>
          <a:xfrm>
            <a:off x="2889380" y="2538846"/>
            <a:ext cx="3338286" cy="0"/>
          </a:xfrm>
          <a:prstGeom prst="line">
            <a:avLst/>
          </a:prstGeom>
          <a:ln>
            <a:solidFill>
              <a:srgbClr val="556270"/>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918A2432-D46D-44BA-9FCB-49DBF3572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66655"/>
            <a:ext cx="3427196" cy="637998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465431A3-32DB-41A1-8F19-5205AA873A93}"/>
              </a:ext>
            </a:extLst>
          </p:cNvPr>
          <p:cNvSpPr txBox="1"/>
          <p:nvPr/>
        </p:nvSpPr>
        <p:spPr>
          <a:xfrm>
            <a:off x="133657" y="5278689"/>
            <a:ext cx="8628577" cy="1077218"/>
          </a:xfrm>
          <a:prstGeom prst="rect">
            <a:avLst/>
          </a:prstGeom>
          <a:noFill/>
          <a:ln>
            <a:noFill/>
          </a:ln>
        </p:spPr>
        <p:txBody>
          <a:bodyPr wrap="square" lIns="0" tIns="0" rIns="0" bIns="0" rtlCol="0" anchor="t">
            <a:spAutoFit/>
          </a:bodyPr>
          <a:lstStyle/>
          <a:p>
            <a:pPr marL="285750" indent="-285750">
              <a:buClr>
                <a:schemeClr val="accent1"/>
              </a:buClr>
              <a:buFont typeface="Arial" panose="020B0604020202020204" pitchFamily="34" charset="0"/>
              <a:buChar char="•"/>
            </a:pPr>
            <a:r>
              <a:rPr lang="en-US" sz="1400" dirty="0">
                <a:solidFill>
                  <a:schemeClr val="tx1">
                    <a:lumMod val="75000"/>
                    <a:lumOff val="25000"/>
                  </a:schemeClr>
                </a:solidFill>
              </a:rPr>
              <a:t>This model is used on Test dataset to generate the outcome variable ‘</a:t>
            </a:r>
            <a:r>
              <a:rPr lang="en-US" sz="1400" dirty="0" err="1">
                <a:solidFill>
                  <a:schemeClr val="tx1">
                    <a:lumMod val="75000"/>
                    <a:lumOff val="25000"/>
                  </a:schemeClr>
                </a:solidFill>
              </a:rPr>
              <a:t>target_variable</a:t>
            </a:r>
            <a:r>
              <a:rPr lang="en-US" sz="1400" dirty="0">
                <a:solidFill>
                  <a:schemeClr val="tx1">
                    <a:lumMod val="75000"/>
                    <a:lumOff val="25000"/>
                  </a:schemeClr>
                </a:solidFill>
              </a:rPr>
              <a:t>‘, we should contact or </a:t>
            </a:r>
          </a:p>
          <a:p>
            <a:pPr marL="285750" indent="-285750">
              <a:buClr>
                <a:schemeClr val="accent1"/>
              </a:buClr>
              <a:buFont typeface="Arial" panose="020B0604020202020204" pitchFamily="34" charset="0"/>
              <a:buChar char="•"/>
            </a:pPr>
            <a:r>
              <a:rPr lang="en-US" sz="1400" dirty="0">
                <a:solidFill>
                  <a:schemeClr val="tx1">
                    <a:lumMod val="75000"/>
                    <a:lumOff val="25000"/>
                  </a:schemeClr>
                </a:solidFill>
              </a:rPr>
              <a:t>From total of 45211 Customer IDs, only 3991 customers were selected for Approaching the customer</a:t>
            </a:r>
          </a:p>
          <a:p>
            <a:pPr marL="285750" indent="-285750">
              <a:buClr>
                <a:schemeClr val="accent1"/>
              </a:buClr>
              <a:buFont typeface="Arial" panose="020B0604020202020204" pitchFamily="34" charset="0"/>
              <a:buChar char="•"/>
            </a:pPr>
            <a:r>
              <a:rPr lang="en-US" sz="1400" dirty="0">
                <a:solidFill>
                  <a:schemeClr val="tx1">
                    <a:lumMod val="75000"/>
                    <a:lumOff val="25000"/>
                  </a:schemeClr>
                </a:solidFill>
              </a:rPr>
              <a:t>Among these 3991 customers we were able to conclude that only 39 customers were coming under default category, so the default rate is only 1%</a:t>
            </a:r>
          </a:p>
        </p:txBody>
      </p:sp>
      <p:pic>
        <p:nvPicPr>
          <p:cNvPr id="14" name="Picture 13" descr="Chart&#10;&#10;Description automatically generated">
            <a:extLst>
              <a:ext uri="{FF2B5EF4-FFF2-40B4-BE49-F238E27FC236}">
                <a16:creationId xmlns:a16="http://schemas.microsoft.com/office/drawing/2014/main" id="{05D54694-1C25-40D6-97D6-4CAFAF7F7F93}"/>
              </a:ext>
            </a:extLst>
          </p:cNvPr>
          <p:cNvPicPr>
            <a:picLocks noChangeAspect="1"/>
          </p:cNvPicPr>
          <p:nvPr/>
        </p:nvPicPr>
        <p:blipFill>
          <a:blip r:embed="rId3"/>
          <a:stretch>
            <a:fillRect/>
          </a:stretch>
        </p:blipFill>
        <p:spPr>
          <a:xfrm>
            <a:off x="5364257" y="2960368"/>
            <a:ext cx="2732177" cy="2152979"/>
          </a:xfrm>
          <a:prstGeom prst="rect">
            <a:avLst/>
          </a:prstGeom>
        </p:spPr>
      </p:pic>
      <p:pic>
        <p:nvPicPr>
          <p:cNvPr id="4" name="Picture 3">
            <a:extLst>
              <a:ext uri="{FF2B5EF4-FFF2-40B4-BE49-F238E27FC236}">
                <a16:creationId xmlns:a16="http://schemas.microsoft.com/office/drawing/2014/main" id="{EF988658-4490-4FDA-9A2A-85552CA0D302}"/>
              </a:ext>
            </a:extLst>
          </p:cNvPr>
          <p:cNvPicPr>
            <a:picLocks noChangeAspect="1"/>
          </p:cNvPicPr>
          <p:nvPr/>
        </p:nvPicPr>
        <p:blipFill>
          <a:blip r:embed="rId4"/>
          <a:stretch>
            <a:fillRect/>
          </a:stretch>
        </p:blipFill>
        <p:spPr>
          <a:xfrm>
            <a:off x="468269" y="2954451"/>
            <a:ext cx="3946138" cy="2056585"/>
          </a:xfrm>
          <a:prstGeom prst="rect">
            <a:avLst/>
          </a:prstGeom>
        </p:spPr>
      </p:pic>
    </p:spTree>
    <p:extLst>
      <p:ext uri="{BB962C8B-B14F-4D97-AF65-F5344CB8AC3E}">
        <p14:creationId xmlns:p14="http://schemas.microsoft.com/office/powerpoint/2010/main" val="660237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divot">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FC10FF2-A030-4DF9-B3E9-80BF47367006}"/>
              </a:ext>
            </a:extLst>
          </p:cNvPr>
          <p:cNvSpPr txBox="1"/>
          <p:nvPr/>
        </p:nvSpPr>
        <p:spPr>
          <a:xfrm>
            <a:off x="-2349756" y="241096"/>
            <a:ext cx="10515600" cy="615553"/>
          </a:xfrm>
          <a:prstGeom prst="rect">
            <a:avLst/>
          </a:prstGeom>
          <a:noFill/>
          <a:effectLst/>
        </p:spPr>
        <p:txBody>
          <a:bodyPr wrap="square" lIns="0" tIns="0" rIns="0" bIns="0" rtlCol="0" anchor="t">
            <a:spAutoFit/>
          </a:bodyPr>
          <a:lstStyle/>
          <a:p>
            <a:pPr algn="r"/>
            <a:r>
              <a:rPr lang="en-US" sz="4000" b="1" dirty="0">
                <a:solidFill>
                  <a:schemeClr val="tx1">
                    <a:lumMod val="75000"/>
                    <a:lumOff val="25000"/>
                  </a:schemeClr>
                </a:solidFill>
                <a:latin typeface="+mj-lt"/>
                <a:ea typeface="Segoe UI Black" panose="020B0A02040204020203" pitchFamily="34" charset="0"/>
                <a:cs typeface="Segoe UI" panose="020B0502040204020203" pitchFamily="34" charset="0"/>
              </a:rPr>
              <a:t>Cost-Benefit Analysis</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086B17AD-BC4C-433E-BA80-64D220DBC4A9}"/>
              </a:ext>
            </a:extLst>
          </p:cNvPr>
          <p:cNvSpPr>
            <a:spLocks noGrp="1"/>
          </p:cNvSpPr>
          <p:nvPr>
            <p:ph type="sldNum" sz="quarter" idx="12"/>
          </p:nvPr>
        </p:nvSpPr>
        <p:spPr/>
        <p:txBody>
          <a:bodyPr/>
          <a:lstStyle/>
          <a:p>
            <a:fld id="{B1C45652-25C1-4BF0-A3A9-200AF1F974E6}" type="slidenum">
              <a:rPr lang="en-US" smtClean="0"/>
              <a:t>5</a:t>
            </a:fld>
            <a:endParaRPr lang="en-US"/>
          </a:p>
        </p:txBody>
      </p:sp>
      <p:cxnSp>
        <p:nvCxnSpPr>
          <p:cNvPr id="70" name="Straight Connector 69">
            <a:extLst>
              <a:ext uri="{FF2B5EF4-FFF2-40B4-BE49-F238E27FC236}">
                <a16:creationId xmlns:a16="http://schemas.microsoft.com/office/drawing/2014/main" id="{E1660D60-9576-4400-BF79-6B668ECC8F07}"/>
              </a:ext>
            </a:extLst>
          </p:cNvPr>
          <p:cNvCxnSpPr>
            <a:cxnSpLocks/>
          </p:cNvCxnSpPr>
          <p:nvPr/>
        </p:nvCxnSpPr>
        <p:spPr>
          <a:xfrm>
            <a:off x="-17977" y="576764"/>
            <a:ext cx="2907357"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247E0D39-07B6-4C6A-A88B-6F5BE474C98A}"/>
              </a:ext>
            </a:extLst>
          </p:cNvPr>
          <p:cNvSpPr/>
          <p:nvPr/>
        </p:nvSpPr>
        <p:spPr>
          <a:xfrm>
            <a:off x="3834581" y="856649"/>
            <a:ext cx="5962562" cy="1611248"/>
          </a:xfrm>
          <a:prstGeom prst="roundRect">
            <a:avLst>
              <a:gd name="adj" fmla="val 5523"/>
            </a:avLst>
          </a:prstGeom>
          <a:solidFill>
            <a:srgbClr val="FF6B6B"/>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65431A3-32DB-41A1-8F19-5205AA873A93}"/>
              </a:ext>
            </a:extLst>
          </p:cNvPr>
          <p:cNvSpPr txBox="1"/>
          <p:nvPr/>
        </p:nvSpPr>
        <p:spPr>
          <a:xfrm>
            <a:off x="671840" y="4815363"/>
            <a:ext cx="6532524" cy="1292662"/>
          </a:xfrm>
          <a:prstGeom prst="rect">
            <a:avLst/>
          </a:prstGeom>
          <a:noFill/>
          <a:ln>
            <a:noFill/>
          </a:ln>
        </p:spPr>
        <p:txBody>
          <a:bodyPr wrap="square" lIns="0" tIns="0" rIns="0" bIns="0" rtlCol="0" anchor="t">
            <a:spAutoFit/>
          </a:bodyPr>
          <a:lstStyle/>
          <a:p>
            <a:pPr>
              <a:buClr>
                <a:schemeClr val="accent1"/>
              </a:buClr>
            </a:pPr>
            <a:r>
              <a:rPr lang="en-US" sz="1400" dirty="0">
                <a:solidFill>
                  <a:schemeClr val="tx1">
                    <a:lumMod val="75000"/>
                    <a:lumOff val="25000"/>
                  </a:schemeClr>
                </a:solidFill>
              </a:rPr>
              <a:t>From the above table its observable that for targeting customers  we will get highest profit for the unknown or 3</a:t>
            </a:r>
            <a:r>
              <a:rPr lang="en-US" sz="1400" baseline="30000" dirty="0">
                <a:solidFill>
                  <a:schemeClr val="tx1">
                    <a:lumMod val="75000"/>
                    <a:lumOff val="25000"/>
                  </a:schemeClr>
                </a:solidFill>
              </a:rPr>
              <a:t>rd</a:t>
            </a:r>
            <a:r>
              <a:rPr lang="en-US" sz="1400" dirty="0">
                <a:solidFill>
                  <a:schemeClr val="tx1">
                    <a:lumMod val="75000"/>
                    <a:lumOff val="25000"/>
                  </a:schemeClr>
                </a:solidFill>
              </a:rPr>
              <a:t> party communication channel followed by telephone channel and at the last cellular</a:t>
            </a:r>
          </a:p>
          <a:p>
            <a:pPr>
              <a:buClr>
                <a:schemeClr val="accent1"/>
              </a:buClr>
            </a:pPr>
            <a:r>
              <a:rPr lang="en-US" sz="1400" dirty="0">
                <a:solidFill>
                  <a:schemeClr val="tx1">
                    <a:lumMod val="75000"/>
                    <a:lumOff val="25000"/>
                  </a:schemeClr>
                </a:solidFill>
              </a:rPr>
              <a:t>Whilst it is also visible that the success outcome, we will get max profit when the mechanism is cellular, as most of the data is available in this segment.</a:t>
            </a:r>
          </a:p>
          <a:p>
            <a:pPr>
              <a:buClr>
                <a:schemeClr val="accent1"/>
              </a:buClr>
            </a:pPr>
            <a:r>
              <a:rPr lang="en-US" sz="1400" dirty="0">
                <a:solidFill>
                  <a:schemeClr val="tx1">
                    <a:lumMod val="75000"/>
                    <a:lumOff val="25000"/>
                  </a:schemeClr>
                </a:solidFill>
              </a:rPr>
              <a:t>Total Profit is 579,324 USD for the overall campaign</a:t>
            </a:r>
          </a:p>
        </p:txBody>
      </p:sp>
      <p:pic>
        <p:nvPicPr>
          <p:cNvPr id="10" name="Picture 9">
            <a:extLst>
              <a:ext uri="{FF2B5EF4-FFF2-40B4-BE49-F238E27FC236}">
                <a16:creationId xmlns:a16="http://schemas.microsoft.com/office/drawing/2014/main" id="{33B87019-141F-4D21-A229-B062599FB760}"/>
              </a:ext>
            </a:extLst>
          </p:cNvPr>
          <p:cNvPicPr>
            <a:picLocks noChangeAspect="1"/>
          </p:cNvPicPr>
          <p:nvPr/>
        </p:nvPicPr>
        <p:blipFill>
          <a:blip r:embed="rId2"/>
          <a:stretch>
            <a:fillRect/>
          </a:stretch>
        </p:blipFill>
        <p:spPr>
          <a:xfrm>
            <a:off x="3938102" y="890257"/>
            <a:ext cx="5859041" cy="1504212"/>
          </a:xfrm>
          <a:prstGeom prst="rect">
            <a:avLst/>
          </a:prstGeom>
          <a:solidFill>
            <a:schemeClr val="bg1"/>
          </a:solidFill>
        </p:spPr>
      </p:pic>
      <p:sp>
        <p:nvSpPr>
          <p:cNvPr id="11" name="TextBox 10">
            <a:extLst>
              <a:ext uri="{FF2B5EF4-FFF2-40B4-BE49-F238E27FC236}">
                <a16:creationId xmlns:a16="http://schemas.microsoft.com/office/drawing/2014/main" id="{E3811217-E5E2-42F3-A2DF-4C3BFC21266E}"/>
              </a:ext>
            </a:extLst>
          </p:cNvPr>
          <p:cNvSpPr txBox="1"/>
          <p:nvPr/>
        </p:nvSpPr>
        <p:spPr>
          <a:xfrm>
            <a:off x="750350" y="2842361"/>
            <a:ext cx="10292286" cy="1231106"/>
          </a:xfrm>
          <a:prstGeom prst="rect">
            <a:avLst/>
          </a:prstGeom>
          <a:noFill/>
          <a:ln>
            <a:noFill/>
          </a:ln>
        </p:spPr>
        <p:txBody>
          <a:bodyPr wrap="square" lIns="0" tIns="0" rIns="0" bIns="0" rtlCol="0" anchor="t">
            <a:spAutoFit/>
          </a:bodyPr>
          <a:lstStyle/>
          <a:p>
            <a:pPr marL="285750" indent="-285750">
              <a:buClr>
                <a:schemeClr val="accent1"/>
              </a:buClr>
              <a:buFont typeface="Arial" panose="020B0604020202020204" pitchFamily="34" charset="0"/>
              <a:buChar char="•"/>
            </a:pPr>
            <a:r>
              <a:rPr lang="en-US" sz="1600" dirty="0">
                <a:solidFill>
                  <a:schemeClr val="tx1">
                    <a:lumMod val="75000"/>
                    <a:lumOff val="25000"/>
                  </a:schemeClr>
                </a:solidFill>
              </a:rPr>
              <a:t>For this analysis we have considered contact communication channel as dependent variable, and done multiclass classification on train data to check for the accuracy of the model and then determined the communication channel on test data</a:t>
            </a:r>
          </a:p>
          <a:p>
            <a:pPr marL="285750" indent="-285750">
              <a:buClr>
                <a:schemeClr val="accent1"/>
              </a:buClr>
              <a:buFont typeface="Arial" panose="020B0604020202020204" pitchFamily="34" charset="0"/>
              <a:buChar char="•"/>
            </a:pPr>
            <a:r>
              <a:rPr lang="en-US" sz="1600" dirty="0">
                <a:solidFill>
                  <a:schemeClr val="tx1">
                    <a:lumMod val="75000"/>
                    <a:lumOff val="25000"/>
                  </a:schemeClr>
                </a:solidFill>
              </a:rPr>
              <a:t>The </a:t>
            </a:r>
            <a:r>
              <a:rPr lang="en-US" sz="1600" dirty="0" err="1">
                <a:solidFill>
                  <a:schemeClr val="tx1">
                    <a:lumMod val="75000"/>
                    <a:lumOff val="25000"/>
                  </a:schemeClr>
                </a:solidFill>
              </a:rPr>
              <a:t>XGBoost</a:t>
            </a:r>
            <a:r>
              <a:rPr lang="en-US" sz="1600" dirty="0">
                <a:solidFill>
                  <a:schemeClr val="tx1">
                    <a:lumMod val="75000"/>
                    <a:lumOff val="25000"/>
                  </a:schemeClr>
                </a:solidFill>
              </a:rPr>
              <a:t> classifier worked great over here and provided highest accuracy for train data and for validation data accuracy of 0.9341 is observed</a:t>
            </a:r>
          </a:p>
        </p:txBody>
      </p:sp>
      <p:pic>
        <p:nvPicPr>
          <p:cNvPr id="1026" name="Picture 2">
            <a:extLst>
              <a:ext uri="{FF2B5EF4-FFF2-40B4-BE49-F238E27FC236}">
                <a16:creationId xmlns:a16="http://schemas.microsoft.com/office/drawing/2014/main" id="{A1B970CC-FE12-4537-9C38-C87F16B37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693" y="4499018"/>
            <a:ext cx="3403321" cy="235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01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E354BF-FA15-46FC-928F-E06A65219E7E}"/>
              </a:ext>
            </a:extLst>
          </p:cNvPr>
          <p:cNvPicPr>
            <a:picLocks noChangeAspect="1"/>
          </p:cNvPicPr>
          <p:nvPr/>
        </p:nvPicPr>
        <p:blipFill>
          <a:blip r:embed="rId2"/>
          <a:stretch>
            <a:fillRect/>
          </a:stretch>
        </p:blipFill>
        <p:spPr>
          <a:xfrm>
            <a:off x="5171563" y="988885"/>
            <a:ext cx="6811899" cy="3575893"/>
          </a:xfrm>
          <a:prstGeom prst="rect">
            <a:avLst/>
          </a:prstGeom>
          <a:solidFill>
            <a:schemeClr val="bg1">
              <a:lumMod val="85000"/>
            </a:schemeClr>
          </a:solidFill>
        </p:spPr>
      </p:pic>
      <p:sp>
        <p:nvSpPr>
          <p:cNvPr id="6" name="TextBox 5">
            <a:extLst>
              <a:ext uri="{FF2B5EF4-FFF2-40B4-BE49-F238E27FC236}">
                <a16:creationId xmlns:a16="http://schemas.microsoft.com/office/drawing/2014/main" id="{0DE97ACB-87C5-44D6-90D7-15661342428D}"/>
              </a:ext>
            </a:extLst>
          </p:cNvPr>
          <p:cNvSpPr txBox="1"/>
          <p:nvPr/>
        </p:nvSpPr>
        <p:spPr>
          <a:xfrm>
            <a:off x="-2349756" y="241096"/>
            <a:ext cx="10515600" cy="615553"/>
          </a:xfrm>
          <a:prstGeom prst="rect">
            <a:avLst/>
          </a:prstGeom>
          <a:noFill/>
          <a:effectLst/>
        </p:spPr>
        <p:txBody>
          <a:bodyPr wrap="square" lIns="0" tIns="0" rIns="0" bIns="0" rtlCol="0" anchor="t">
            <a:spAutoFit/>
          </a:bodyPr>
          <a:lstStyle/>
          <a:p>
            <a:pPr algn="r"/>
            <a:r>
              <a:rPr lang="en-US" sz="4000" b="1" dirty="0">
                <a:solidFill>
                  <a:schemeClr val="tx1">
                    <a:lumMod val="75000"/>
                    <a:lumOff val="25000"/>
                  </a:schemeClr>
                </a:solidFill>
                <a:latin typeface="+mj-lt"/>
                <a:ea typeface="Segoe UI Black" panose="020B0A02040204020203" pitchFamily="34" charset="0"/>
                <a:cs typeface="Segoe UI" panose="020B0502040204020203" pitchFamily="34" charset="0"/>
              </a:rPr>
              <a:t>Sensitivity Analysis</a:t>
            </a:r>
            <a:endParaRPr lang="en-US" sz="54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cxnSp>
        <p:nvCxnSpPr>
          <p:cNvPr id="7" name="Straight Connector 6">
            <a:extLst>
              <a:ext uri="{FF2B5EF4-FFF2-40B4-BE49-F238E27FC236}">
                <a16:creationId xmlns:a16="http://schemas.microsoft.com/office/drawing/2014/main" id="{FB2A8CF0-FC6D-4E88-9191-3587607E15FB}"/>
              </a:ext>
            </a:extLst>
          </p:cNvPr>
          <p:cNvCxnSpPr>
            <a:cxnSpLocks/>
          </p:cNvCxnSpPr>
          <p:nvPr/>
        </p:nvCxnSpPr>
        <p:spPr>
          <a:xfrm>
            <a:off x="-17977" y="576764"/>
            <a:ext cx="2907357"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F370485-FFE0-4571-9B08-FF59E78CBC2E}"/>
              </a:ext>
            </a:extLst>
          </p:cNvPr>
          <p:cNvGrpSpPr/>
          <p:nvPr/>
        </p:nvGrpSpPr>
        <p:grpSpPr>
          <a:xfrm>
            <a:off x="1656940" y="1246634"/>
            <a:ext cx="3227288" cy="1919260"/>
            <a:chOff x="3425258" y="1876018"/>
            <a:chExt cx="4293842" cy="1919260"/>
          </a:xfrm>
        </p:grpSpPr>
        <p:sp>
          <p:nvSpPr>
            <p:cNvPr id="11" name="Inhaltsplatzhalter 4">
              <a:extLst>
                <a:ext uri="{FF2B5EF4-FFF2-40B4-BE49-F238E27FC236}">
                  <a16:creationId xmlns:a16="http://schemas.microsoft.com/office/drawing/2014/main" id="{6212D59D-EC2A-46A3-AE3C-1673EB8B4A63}"/>
                </a:ext>
              </a:extLst>
            </p:cNvPr>
            <p:cNvSpPr txBox="1">
              <a:spLocks/>
            </p:cNvSpPr>
            <p:nvPr/>
          </p:nvSpPr>
          <p:spPr>
            <a:xfrm>
              <a:off x="3425258" y="1876018"/>
              <a:ext cx="3862647" cy="2769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a:solidFill>
                    <a:srgbClr val="FFA300"/>
                  </a:solidFill>
                  <a:latin typeface="Roboto Light" panose="02000000000000000000" pitchFamily="2" charset="0"/>
                  <a:ea typeface="Roboto Light" panose="02000000000000000000" pitchFamily="2" charset="0"/>
                </a:rPr>
                <a:t>Assumption Considered</a:t>
              </a:r>
            </a:p>
          </p:txBody>
        </p:sp>
        <p:sp>
          <p:nvSpPr>
            <p:cNvPr id="12" name="Rectangle 11">
              <a:extLst>
                <a:ext uri="{FF2B5EF4-FFF2-40B4-BE49-F238E27FC236}">
                  <a16:creationId xmlns:a16="http://schemas.microsoft.com/office/drawing/2014/main" id="{C442A630-42FB-44C1-A46D-870FAE80D3D6}"/>
                </a:ext>
              </a:extLst>
            </p:cNvPr>
            <p:cNvSpPr/>
            <p:nvPr/>
          </p:nvSpPr>
          <p:spPr>
            <a:xfrm>
              <a:off x="3425258" y="2102507"/>
              <a:ext cx="4293842" cy="1692771"/>
            </a:xfrm>
            <a:prstGeom prst="rect">
              <a:avLst/>
            </a:prstGeom>
          </p:spPr>
          <p:txBody>
            <a:bodyPr wrap="square">
              <a:spAutoFit/>
            </a:bodyPr>
            <a:lstStyle/>
            <a:p>
              <a:pPr marL="171450" indent="-171450">
                <a:buFont typeface="Arial" panose="020B0604020202020204" pitchFamily="34" charset="0"/>
                <a:buChar char="•"/>
              </a:pPr>
              <a:r>
                <a:rPr lang="en-US" sz="1300" dirty="0">
                  <a:latin typeface="Roboto Light" panose="02000000000000000000" pitchFamily="2" charset="0"/>
                  <a:ea typeface="Roboto Light" panose="02000000000000000000" pitchFamily="2" charset="0"/>
                </a:rPr>
                <a:t>The profits from all the negative balance account holder is Zero</a:t>
              </a:r>
            </a:p>
            <a:p>
              <a:pPr marL="171450" indent="-171450">
                <a:buFont typeface="Arial" panose="020B0604020202020204" pitchFamily="34" charset="0"/>
                <a:buChar char="•"/>
              </a:pPr>
              <a:r>
                <a:rPr lang="en-US" sz="1300" dirty="0">
                  <a:latin typeface="Roboto Light" panose="02000000000000000000" pitchFamily="2" charset="0"/>
                  <a:ea typeface="Roboto Light" panose="02000000000000000000" pitchFamily="2" charset="0"/>
                </a:rPr>
                <a:t>15% interest rate annually is considered for loan application</a:t>
              </a:r>
            </a:p>
            <a:p>
              <a:pPr marL="171450" indent="-171450">
                <a:buFont typeface="Arial" panose="020B0604020202020204" pitchFamily="34" charset="0"/>
                <a:buChar char="•"/>
              </a:pPr>
              <a:r>
                <a:rPr lang="en-US" sz="1300" dirty="0">
                  <a:latin typeface="Roboto Light" panose="02000000000000000000" pitchFamily="2" charset="0"/>
                  <a:ea typeface="Roboto Light" panose="02000000000000000000" pitchFamily="2" charset="0"/>
                </a:rPr>
                <a:t>loan can be given maximum of 10% on annual average balance amount</a:t>
              </a:r>
            </a:p>
            <a:p>
              <a:pPr marL="171450" indent="-171450">
                <a:buFont typeface="Arial" panose="020B0604020202020204" pitchFamily="34" charset="0"/>
                <a:buChar char="•"/>
              </a:pPr>
              <a:r>
                <a:rPr lang="en-US" sz="1300" dirty="0">
                  <a:latin typeface="Roboto Light" panose="02000000000000000000" pitchFamily="2" charset="0"/>
                  <a:ea typeface="Roboto Light" panose="02000000000000000000" pitchFamily="2" charset="0"/>
                </a:rPr>
                <a:t>Minimum Loan amount that can be availed is 200 USD</a:t>
              </a:r>
            </a:p>
          </p:txBody>
        </p:sp>
      </p:grpSp>
      <p:grpSp>
        <p:nvGrpSpPr>
          <p:cNvPr id="13" name="Group 12">
            <a:extLst>
              <a:ext uri="{FF2B5EF4-FFF2-40B4-BE49-F238E27FC236}">
                <a16:creationId xmlns:a16="http://schemas.microsoft.com/office/drawing/2014/main" id="{5E5D89A3-BFE6-4025-AE5C-749474A67F6C}"/>
              </a:ext>
            </a:extLst>
          </p:cNvPr>
          <p:cNvGrpSpPr/>
          <p:nvPr/>
        </p:nvGrpSpPr>
        <p:grpSpPr>
          <a:xfrm>
            <a:off x="1659264" y="3269655"/>
            <a:ext cx="3630365" cy="1738937"/>
            <a:chOff x="3425258" y="1855279"/>
            <a:chExt cx="3837461" cy="1738937"/>
          </a:xfrm>
        </p:grpSpPr>
        <p:sp>
          <p:nvSpPr>
            <p:cNvPr id="14" name="Inhaltsplatzhalter 4">
              <a:extLst>
                <a:ext uri="{FF2B5EF4-FFF2-40B4-BE49-F238E27FC236}">
                  <a16:creationId xmlns:a16="http://schemas.microsoft.com/office/drawing/2014/main" id="{B750E651-9691-4BC9-97B8-BD1B327AEED3}"/>
                </a:ext>
              </a:extLst>
            </p:cNvPr>
            <p:cNvSpPr txBox="1">
              <a:spLocks/>
            </p:cNvSpPr>
            <p:nvPr/>
          </p:nvSpPr>
          <p:spPr>
            <a:xfrm>
              <a:off x="3425258" y="1855279"/>
              <a:ext cx="2384717" cy="2462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rgbClr val="00B59A"/>
                  </a:solidFill>
                  <a:latin typeface="Roboto" pitchFamily="2" charset="0"/>
                  <a:ea typeface="Roboto" pitchFamily="2" charset="0"/>
                </a:rPr>
                <a:t>SENSITIVITY</a:t>
              </a:r>
              <a:endParaRPr lang="en-US" sz="1100" dirty="0">
                <a:solidFill>
                  <a:srgbClr val="00B59A"/>
                </a:solidFill>
                <a:latin typeface="Roboto Light" panose="02000000000000000000" pitchFamily="2" charset="0"/>
                <a:ea typeface="Roboto Light" panose="02000000000000000000" pitchFamily="2" charset="0"/>
              </a:endParaRPr>
            </a:p>
          </p:txBody>
        </p:sp>
        <p:sp>
          <p:nvSpPr>
            <p:cNvPr id="15" name="Rectangle 14">
              <a:extLst>
                <a:ext uri="{FF2B5EF4-FFF2-40B4-BE49-F238E27FC236}">
                  <a16:creationId xmlns:a16="http://schemas.microsoft.com/office/drawing/2014/main" id="{63B1DF0A-984D-426F-B6A3-590EB951E460}"/>
                </a:ext>
              </a:extLst>
            </p:cNvPr>
            <p:cNvSpPr/>
            <p:nvPr/>
          </p:nvSpPr>
          <p:spPr>
            <a:xfrm>
              <a:off x="3425258" y="2101500"/>
              <a:ext cx="3837461" cy="1492716"/>
            </a:xfrm>
            <a:prstGeom prst="rect">
              <a:avLst/>
            </a:prstGeom>
          </p:spPr>
          <p:txBody>
            <a:bodyPr wrap="square">
              <a:spAutoFit/>
            </a:bodyPr>
            <a:lstStyle/>
            <a:p>
              <a:pPr marL="171450" indent="-171450">
                <a:buFont typeface="Arial" panose="020B0604020202020204" pitchFamily="34" charset="0"/>
                <a:buChar char="•"/>
              </a:pPr>
              <a:r>
                <a:rPr lang="en-US" sz="1300" dirty="0">
                  <a:latin typeface="Roboto Light" panose="02000000000000000000" pitchFamily="2" charset="0"/>
                  <a:ea typeface="Roboto Light" panose="02000000000000000000" pitchFamily="2" charset="0"/>
                </a:rPr>
                <a:t>For sensitivity calculation values from 0 to 100 are considered</a:t>
              </a:r>
            </a:p>
            <a:p>
              <a:pPr marL="171450" indent="-171450">
                <a:buFont typeface="Arial" panose="020B0604020202020204" pitchFamily="34" charset="0"/>
                <a:buChar char="•"/>
              </a:pPr>
              <a:r>
                <a:rPr lang="en-US" sz="1300" dirty="0">
                  <a:latin typeface="Roboto Light" panose="02000000000000000000" pitchFamily="2" charset="0"/>
                  <a:ea typeface="Roboto Light" panose="02000000000000000000" pitchFamily="2" charset="0"/>
                </a:rPr>
                <a:t>Interest Rate to be considered is from 5% to 20%</a:t>
              </a:r>
            </a:p>
            <a:p>
              <a:pPr marL="171450" indent="-171450">
                <a:buFont typeface="Arial" panose="020B0604020202020204" pitchFamily="34" charset="0"/>
                <a:buChar char="•"/>
              </a:pPr>
              <a:r>
                <a:rPr lang="en-US" sz="1300" dirty="0">
                  <a:latin typeface="Roboto Light" panose="02000000000000000000" pitchFamily="2" charset="0"/>
                  <a:ea typeface="Roboto Light" panose="02000000000000000000" pitchFamily="2" charset="0"/>
                </a:rPr>
                <a:t>We can observe that at 0 minimum loan amount we can get profitable at 10% interest rate</a:t>
              </a:r>
            </a:p>
          </p:txBody>
        </p:sp>
      </p:grpSp>
      <p:grpSp>
        <p:nvGrpSpPr>
          <p:cNvPr id="16" name="Group 15">
            <a:extLst>
              <a:ext uri="{FF2B5EF4-FFF2-40B4-BE49-F238E27FC236}">
                <a16:creationId xmlns:a16="http://schemas.microsoft.com/office/drawing/2014/main" id="{E2DDAB76-1836-4725-95FB-498203EB48F8}"/>
              </a:ext>
            </a:extLst>
          </p:cNvPr>
          <p:cNvGrpSpPr/>
          <p:nvPr/>
        </p:nvGrpSpPr>
        <p:grpSpPr>
          <a:xfrm>
            <a:off x="1668928" y="5098539"/>
            <a:ext cx="3611035" cy="1480060"/>
            <a:chOff x="3425257" y="1884471"/>
            <a:chExt cx="3837461" cy="1129118"/>
          </a:xfrm>
        </p:grpSpPr>
        <p:sp>
          <p:nvSpPr>
            <p:cNvPr id="17" name="Inhaltsplatzhalter 4">
              <a:extLst>
                <a:ext uri="{FF2B5EF4-FFF2-40B4-BE49-F238E27FC236}">
                  <a16:creationId xmlns:a16="http://schemas.microsoft.com/office/drawing/2014/main" id="{C18F1150-98AF-4A71-80CE-0631BC880FA5}"/>
                </a:ext>
              </a:extLst>
            </p:cNvPr>
            <p:cNvSpPr txBox="1">
              <a:spLocks/>
            </p:cNvSpPr>
            <p:nvPr/>
          </p:nvSpPr>
          <p:spPr>
            <a:xfrm>
              <a:off x="3425257" y="1884471"/>
              <a:ext cx="3630365" cy="18783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600" b="1" dirty="0">
                  <a:solidFill>
                    <a:srgbClr val="FF3654"/>
                  </a:solidFill>
                  <a:latin typeface="Roboto" pitchFamily="2" charset="0"/>
                  <a:ea typeface="Roboto" pitchFamily="2" charset="0"/>
                </a:rPr>
                <a:t>Strategic Decisions to be considered</a:t>
              </a:r>
              <a:endParaRPr lang="en-US" sz="1100" dirty="0">
                <a:solidFill>
                  <a:srgbClr val="FF3654"/>
                </a:solidFill>
                <a:latin typeface="Roboto Light" panose="02000000000000000000" pitchFamily="2" charset="0"/>
                <a:ea typeface="Roboto Light" panose="02000000000000000000" pitchFamily="2" charset="0"/>
              </a:endParaRPr>
            </a:p>
          </p:txBody>
        </p:sp>
        <p:sp>
          <p:nvSpPr>
            <p:cNvPr id="18" name="Rectangle 17">
              <a:extLst>
                <a:ext uri="{FF2B5EF4-FFF2-40B4-BE49-F238E27FC236}">
                  <a16:creationId xmlns:a16="http://schemas.microsoft.com/office/drawing/2014/main" id="{07716A13-06A9-4BB3-A81F-F788405A0930}"/>
                </a:ext>
              </a:extLst>
            </p:cNvPr>
            <p:cNvSpPr/>
            <p:nvPr/>
          </p:nvSpPr>
          <p:spPr>
            <a:xfrm>
              <a:off x="3425257" y="2180054"/>
              <a:ext cx="3837461" cy="833535"/>
            </a:xfrm>
            <a:prstGeom prst="rect">
              <a:avLst/>
            </a:prstGeom>
          </p:spPr>
          <p:txBody>
            <a:bodyPr wrap="square">
              <a:spAutoFit/>
            </a:bodyPr>
            <a:lstStyle/>
            <a:p>
              <a:pPr marL="171450" indent="-171450">
                <a:buFont typeface="Arial" panose="020B0604020202020204" pitchFamily="34" charset="0"/>
                <a:buChar char="•"/>
              </a:pPr>
              <a:r>
                <a:rPr lang="en-US" sz="1300" dirty="0">
                  <a:latin typeface="Roboto Light" panose="02000000000000000000" pitchFamily="2" charset="0"/>
                  <a:ea typeface="Roboto Light" panose="02000000000000000000" pitchFamily="2" charset="0"/>
                </a:rPr>
                <a:t>We will get highest profit when the 20% interest rate even the 0 minimum amount is considered</a:t>
              </a:r>
            </a:p>
            <a:p>
              <a:pPr marL="171450" indent="-171450">
                <a:buFont typeface="Arial" panose="020B0604020202020204" pitchFamily="34" charset="0"/>
                <a:buChar char="•"/>
              </a:pPr>
              <a:r>
                <a:rPr lang="en-US" sz="1300" dirty="0">
                  <a:latin typeface="Roboto Light" panose="02000000000000000000" pitchFamily="2" charset="0"/>
                  <a:ea typeface="Roboto Light" panose="02000000000000000000" pitchFamily="2" charset="0"/>
                </a:rPr>
                <a:t>Also we can see that the even the minimum amount increase to 100 USD we will get lower profitability</a:t>
              </a:r>
            </a:p>
          </p:txBody>
        </p:sp>
      </p:grpSp>
      <p:grpSp>
        <p:nvGrpSpPr>
          <p:cNvPr id="19" name="Group 18">
            <a:extLst>
              <a:ext uri="{FF2B5EF4-FFF2-40B4-BE49-F238E27FC236}">
                <a16:creationId xmlns:a16="http://schemas.microsoft.com/office/drawing/2014/main" id="{42FB5FB1-6222-4B36-9FB7-0B0EB26E4911}"/>
              </a:ext>
            </a:extLst>
          </p:cNvPr>
          <p:cNvGrpSpPr/>
          <p:nvPr/>
        </p:nvGrpSpPr>
        <p:grpSpPr>
          <a:xfrm>
            <a:off x="412491" y="5098539"/>
            <a:ext cx="1103138" cy="926302"/>
            <a:chOff x="485538" y="3995029"/>
            <a:chExt cx="1503336" cy="1223053"/>
          </a:xfrm>
        </p:grpSpPr>
        <p:sp>
          <p:nvSpPr>
            <p:cNvPr id="20" name="Freeform: Shape 19">
              <a:extLst>
                <a:ext uri="{FF2B5EF4-FFF2-40B4-BE49-F238E27FC236}">
                  <a16:creationId xmlns:a16="http://schemas.microsoft.com/office/drawing/2014/main" id="{C1A83E80-E214-4E98-AE0F-0336AAA65228}"/>
                </a:ext>
              </a:extLst>
            </p:cNvPr>
            <p:cNvSpPr/>
            <p:nvPr/>
          </p:nvSpPr>
          <p:spPr>
            <a:xfrm rot="16200000">
              <a:off x="625679" y="3854888"/>
              <a:ext cx="1223053" cy="1503336"/>
            </a:xfrm>
            <a:custGeom>
              <a:avLst/>
              <a:gdLst>
                <a:gd name="connsiteX0" fmla="*/ 1331557 w 1318916"/>
                <a:gd name="connsiteY0" fmla="*/ 665778 h 1621169"/>
                <a:gd name="connsiteX1" fmla="*/ 665778 w 1318916"/>
                <a:gd name="connsiteY1" fmla="*/ 0 h 1621169"/>
                <a:gd name="connsiteX2" fmla="*/ 0 w 1318916"/>
                <a:gd name="connsiteY2" fmla="*/ 665778 h 1621169"/>
                <a:gd name="connsiteX3" fmla="*/ 26928 w 1318916"/>
                <a:gd name="connsiteY3" fmla="*/ 692706 h 1621169"/>
                <a:gd name="connsiteX4" fmla="*/ 53856 w 1318916"/>
                <a:gd name="connsiteY4" fmla="*/ 665778 h 1621169"/>
                <a:gd name="connsiteX5" fmla="*/ 666053 w 1318916"/>
                <a:gd name="connsiteY5" fmla="*/ 53581 h 1621169"/>
                <a:gd name="connsiteX6" fmla="*/ 1278250 w 1318916"/>
                <a:gd name="connsiteY6" fmla="*/ 665778 h 1621169"/>
                <a:gd name="connsiteX7" fmla="*/ 665778 w 1318916"/>
                <a:gd name="connsiteY7" fmla="*/ 1277701 h 1621169"/>
                <a:gd name="connsiteX8" fmla="*/ 638850 w 1318916"/>
                <a:gd name="connsiteY8" fmla="*/ 1304629 h 1621169"/>
                <a:gd name="connsiteX9" fmla="*/ 638850 w 1318916"/>
                <a:gd name="connsiteY9" fmla="*/ 1529120 h 1621169"/>
                <a:gd name="connsiteX10" fmla="*/ 531688 w 1318916"/>
                <a:gd name="connsiteY10" fmla="*/ 1421958 h 1621169"/>
                <a:gd name="connsiteX11" fmla="*/ 493770 w 1318916"/>
                <a:gd name="connsiteY11" fmla="*/ 1421958 h 1621169"/>
                <a:gd name="connsiteX12" fmla="*/ 493770 w 1318916"/>
                <a:gd name="connsiteY12" fmla="*/ 1459877 h 1621169"/>
                <a:gd name="connsiteX13" fmla="*/ 647368 w 1318916"/>
                <a:gd name="connsiteY13" fmla="*/ 1613475 h 1621169"/>
                <a:gd name="connsiteX14" fmla="*/ 666328 w 1318916"/>
                <a:gd name="connsiteY14" fmla="*/ 1621444 h 1621169"/>
                <a:gd name="connsiteX15" fmla="*/ 685287 w 1318916"/>
                <a:gd name="connsiteY15" fmla="*/ 1613475 h 1621169"/>
                <a:gd name="connsiteX16" fmla="*/ 838886 w 1318916"/>
                <a:gd name="connsiteY16" fmla="*/ 1459877 h 1621169"/>
                <a:gd name="connsiteX17" fmla="*/ 838886 w 1318916"/>
                <a:gd name="connsiteY17" fmla="*/ 1421958 h 1621169"/>
                <a:gd name="connsiteX18" fmla="*/ 800967 w 1318916"/>
                <a:gd name="connsiteY18" fmla="*/ 1421958 h 1621169"/>
                <a:gd name="connsiteX19" fmla="*/ 692157 w 1318916"/>
                <a:gd name="connsiteY19" fmla="*/ 1530768 h 1621169"/>
                <a:gd name="connsiteX20" fmla="*/ 692157 w 1318916"/>
                <a:gd name="connsiteY20" fmla="*/ 1330733 h 1621169"/>
                <a:gd name="connsiteX21" fmla="*/ 1331557 w 1318916"/>
                <a:gd name="connsiteY21" fmla="*/ 665778 h 162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8916" h="1621169">
                  <a:moveTo>
                    <a:pt x="1331557" y="665778"/>
                  </a:moveTo>
                  <a:cubicBezTo>
                    <a:pt x="1331557" y="298680"/>
                    <a:pt x="1032877" y="0"/>
                    <a:pt x="665778" y="0"/>
                  </a:cubicBezTo>
                  <a:cubicBezTo>
                    <a:pt x="298680" y="0"/>
                    <a:pt x="0" y="298680"/>
                    <a:pt x="0" y="665778"/>
                  </a:cubicBezTo>
                  <a:cubicBezTo>
                    <a:pt x="0" y="680616"/>
                    <a:pt x="12090" y="692706"/>
                    <a:pt x="26928" y="692706"/>
                  </a:cubicBezTo>
                  <a:cubicBezTo>
                    <a:pt x="41766" y="692706"/>
                    <a:pt x="53856" y="680616"/>
                    <a:pt x="53856" y="665778"/>
                  </a:cubicBezTo>
                  <a:cubicBezTo>
                    <a:pt x="53856" y="328355"/>
                    <a:pt x="328355" y="53581"/>
                    <a:pt x="666053" y="53581"/>
                  </a:cubicBezTo>
                  <a:cubicBezTo>
                    <a:pt x="1003476" y="53581"/>
                    <a:pt x="1278250" y="328081"/>
                    <a:pt x="1278250" y="665778"/>
                  </a:cubicBezTo>
                  <a:cubicBezTo>
                    <a:pt x="1278250" y="1003476"/>
                    <a:pt x="1003201" y="1277701"/>
                    <a:pt x="665778" y="1277701"/>
                  </a:cubicBezTo>
                  <a:cubicBezTo>
                    <a:pt x="650941" y="1277701"/>
                    <a:pt x="638850" y="1289791"/>
                    <a:pt x="638850" y="1304629"/>
                  </a:cubicBezTo>
                  <a:lnTo>
                    <a:pt x="638850" y="1529120"/>
                  </a:lnTo>
                  <a:lnTo>
                    <a:pt x="531688" y="1421958"/>
                  </a:lnTo>
                  <a:cubicBezTo>
                    <a:pt x="521247" y="1411516"/>
                    <a:pt x="504211" y="1411516"/>
                    <a:pt x="493770" y="1421958"/>
                  </a:cubicBezTo>
                  <a:cubicBezTo>
                    <a:pt x="483328" y="1432399"/>
                    <a:pt x="483328" y="1449435"/>
                    <a:pt x="493770" y="1459877"/>
                  </a:cubicBezTo>
                  <a:lnTo>
                    <a:pt x="647368" y="1613475"/>
                  </a:lnTo>
                  <a:cubicBezTo>
                    <a:pt x="652314" y="1618421"/>
                    <a:pt x="659184" y="1621444"/>
                    <a:pt x="666328" y="1621444"/>
                  </a:cubicBezTo>
                  <a:cubicBezTo>
                    <a:pt x="673472" y="1621444"/>
                    <a:pt x="680341" y="1618696"/>
                    <a:pt x="685287" y="1613475"/>
                  </a:cubicBezTo>
                  <a:lnTo>
                    <a:pt x="838886" y="1459877"/>
                  </a:lnTo>
                  <a:cubicBezTo>
                    <a:pt x="849328" y="1449435"/>
                    <a:pt x="849328" y="1432399"/>
                    <a:pt x="838886" y="1421958"/>
                  </a:cubicBezTo>
                  <a:cubicBezTo>
                    <a:pt x="828445" y="1411516"/>
                    <a:pt x="811409" y="1411516"/>
                    <a:pt x="800967" y="1421958"/>
                  </a:cubicBezTo>
                  <a:lnTo>
                    <a:pt x="692157" y="1530768"/>
                  </a:lnTo>
                  <a:lnTo>
                    <a:pt x="692157" y="1330733"/>
                  </a:lnTo>
                  <a:cubicBezTo>
                    <a:pt x="1047440" y="1316719"/>
                    <a:pt x="1331557" y="1023809"/>
                    <a:pt x="1331557" y="665778"/>
                  </a:cubicBezTo>
                  <a:close/>
                </a:path>
              </a:pathLst>
            </a:custGeom>
            <a:solidFill>
              <a:srgbClr val="FF3654"/>
            </a:solidFill>
            <a:ln w="2746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5433D23-B952-40D1-AAE0-93693F5FBE49}"/>
                </a:ext>
              </a:extLst>
            </p:cNvPr>
            <p:cNvSpPr/>
            <p:nvPr/>
          </p:nvSpPr>
          <p:spPr>
            <a:xfrm rot="16200000">
              <a:off x="585534" y="4098777"/>
              <a:ext cx="1019210" cy="1019211"/>
            </a:xfrm>
            <a:custGeom>
              <a:avLst/>
              <a:gdLst>
                <a:gd name="connsiteX0" fmla="*/ 680853 w 1099097"/>
                <a:gd name="connsiteY0" fmla="*/ 122945 h 1099097"/>
                <a:gd name="connsiteX1" fmla="*/ 992872 w 1099097"/>
                <a:gd name="connsiteY1" fmla="*/ 680853 h 1099097"/>
                <a:gd name="connsiteX2" fmla="*/ 434963 w 1099097"/>
                <a:gd name="connsiteY2" fmla="*/ 992872 h 1099097"/>
                <a:gd name="connsiteX3" fmla="*/ 122945 w 1099097"/>
                <a:gd name="connsiteY3" fmla="*/ 434963 h 1099097"/>
                <a:gd name="connsiteX4" fmla="*/ 680853 w 1099097"/>
                <a:gd name="connsiteY4" fmla="*/ 122945 h 1099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097" h="1099097">
                  <a:moveTo>
                    <a:pt x="680853" y="122945"/>
                  </a:moveTo>
                  <a:cubicBezTo>
                    <a:pt x="921077" y="190846"/>
                    <a:pt x="1060772" y="440630"/>
                    <a:pt x="992872" y="680853"/>
                  </a:cubicBezTo>
                  <a:cubicBezTo>
                    <a:pt x="924971" y="921077"/>
                    <a:pt x="675187" y="1060772"/>
                    <a:pt x="434963" y="992872"/>
                  </a:cubicBezTo>
                  <a:cubicBezTo>
                    <a:pt x="194740" y="924971"/>
                    <a:pt x="55044" y="675187"/>
                    <a:pt x="122945" y="434963"/>
                  </a:cubicBezTo>
                  <a:cubicBezTo>
                    <a:pt x="190846" y="194740"/>
                    <a:pt x="440630" y="55044"/>
                    <a:pt x="680853" y="122945"/>
                  </a:cubicBezTo>
                  <a:close/>
                </a:path>
              </a:pathLst>
            </a:custGeom>
            <a:solidFill>
              <a:srgbClr val="FF3654"/>
            </a:solidFill>
            <a:ln w="27460" cap="flat">
              <a:noFill/>
              <a:prstDash val="solid"/>
              <a:miter/>
            </a:ln>
          </p:spPr>
          <p:txBody>
            <a:bodyPr rtlCol="0" anchor="ctr"/>
            <a:lstStyle/>
            <a:p>
              <a:endParaRPr lang="en-US"/>
            </a:p>
          </p:txBody>
        </p:sp>
        <p:sp>
          <p:nvSpPr>
            <p:cNvPr id="22" name="Inhaltsplatzhalter 4">
              <a:extLst>
                <a:ext uri="{FF2B5EF4-FFF2-40B4-BE49-F238E27FC236}">
                  <a16:creationId xmlns:a16="http://schemas.microsoft.com/office/drawing/2014/main" id="{8A84178B-EEE9-48F6-AD1D-4C2DE5DE9B78}"/>
                </a:ext>
              </a:extLst>
            </p:cNvPr>
            <p:cNvSpPr txBox="1">
              <a:spLocks/>
            </p:cNvSpPr>
            <p:nvPr/>
          </p:nvSpPr>
          <p:spPr>
            <a:xfrm>
              <a:off x="807621" y="4390349"/>
              <a:ext cx="579096" cy="4308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Roboto" pitchFamily="2" charset="0"/>
                  <a:ea typeface="Roboto" pitchFamily="2" charset="0"/>
                </a:rPr>
                <a:t>03</a:t>
              </a:r>
              <a:endParaRPr lang="en-US" sz="1800" dirty="0">
                <a:latin typeface="Roboto Light" panose="02000000000000000000" pitchFamily="2" charset="0"/>
                <a:ea typeface="Roboto Light" panose="02000000000000000000" pitchFamily="2" charset="0"/>
              </a:endParaRPr>
            </a:p>
          </p:txBody>
        </p:sp>
      </p:grpSp>
      <p:grpSp>
        <p:nvGrpSpPr>
          <p:cNvPr id="23" name="Group 22">
            <a:extLst>
              <a:ext uri="{FF2B5EF4-FFF2-40B4-BE49-F238E27FC236}">
                <a16:creationId xmlns:a16="http://schemas.microsoft.com/office/drawing/2014/main" id="{3549105C-867D-4EB7-9A44-3CB5D05F9941}"/>
              </a:ext>
            </a:extLst>
          </p:cNvPr>
          <p:cNvGrpSpPr/>
          <p:nvPr/>
        </p:nvGrpSpPr>
        <p:grpSpPr>
          <a:xfrm>
            <a:off x="409699" y="3486220"/>
            <a:ext cx="1103138" cy="926301"/>
            <a:chOff x="485536" y="2808923"/>
            <a:chExt cx="1503336" cy="1223053"/>
          </a:xfrm>
        </p:grpSpPr>
        <p:sp>
          <p:nvSpPr>
            <p:cNvPr id="24" name="Freeform: Shape 23">
              <a:extLst>
                <a:ext uri="{FF2B5EF4-FFF2-40B4-BE49-F238E27FC236}">
                  <a16:creationId xmlns:a16="http://schemas.microsoft.com/office/drawing/2014/main" id="{EDB76644-6C1A-49A0-A3DC-63B206F6F61F}"/>
                </a:ext>
              </a:extLst>
            </p:cNvPr>
            <p:cNvSpPr/>
            <p:nvPr/>
          </p:nvSpPr>
          <p:spPr>
            <a:xfrm rot="16200000">
              <a:off x="625677" y="2668782"/>
              <a:ext cx="1223053" cy="1503336"/>
            </a:xfrm>
            <a:custGeom>
              <a:avLst/>
              <a:gdLst>
                <a:gd name="connsiteX0" fmla="*/ 1331556 w 1318916"/>
                <a:gd name="connsiteY0" fmla="*/ 665778 h 1621169"/>
                <a:gd name="connsiteX1" fmla="*/ 665778 w 1318916"/>
                <a:gd name="connsiteY1" fmla="*/ 0 h 1621169"/>
                <a:gd name="connsiteX2" fmla="*/ 0 w 1318916"/>
                <a:gd name="connsiteY2" fmla="*/ 665778 h 1621169"/>
                <a:gd name="connsiteX3" fmla="*/ 26928 w 1318916"/>
                <a:gd name="connsiteY3" fmla="*/ 692706 h 1621169"/>
                <a:gd name="connsiteX4" fmla="*/ 53856 w 1318916"/>
                <a:gd name="connsiteY4" fmla="*/ 665778 h 1621169"/>
                <a:gd name="connsiteX5" fmla="*/ 665778 w 1318916"/>
                <a:gd name="connsiteY5" fmla="*/ 53581 h 1621169"/>
                <a:gd name="connsiteX6" fmla="*/ 1277975 w 1318916"/>
                <a:gd name="connsiteY6" fmla="*/ 665778 h 1621169"/>
                <a:gd name="connsiteX7" fmla="*/ 665778 w 1318916"/>
                <a:gd name="connsiteY7" fmla="*/ 1277976 h 1621169"/>
                <a:gd name="connsiteX8" fmla="*/ 638850 w 1318916"/>
                <a:gd name="connsiteY8" fmla="*/ 1304904 h 1621169"/>
                <a:gd name="connsiteX9" fmla="*/ 638850 w 1318916"/>
                <a:gd name="connsiteY9" fmla="*/ 1530494 h 1621169"/>
                <a:gd name="connsiteX10" fmla="*/ 530864 w 1318916"/>
                <a:gd name="connsiteY10" fmla="*/ 1422507 h 1621169"/>
                <a:gd name="connsiteX11" fmla="*/ 492945 w 1318916"/>
                <a:gd name="connsiteY11" fmla="*/ 1422507 h 1621169"/>
                <a:gd name="connsiteX12" fmla="*/ 492945 w 1318916"/>
                <a:gd name="connsiteY12" fmla="*/ 1460426 h 1621169"/>
                <a:gd name="connsiteX13" fmla="*/ 646544 w 1318916"/>
                <a:gd name="connsiteY13" fmla="*/ 1614025 h 1621169"/>
                <a:gd name="connsiteX14" fmla="*/ 665503 w 1318916"/>
                <a:gd name="connsiteY14" fmla="*/ 1621993 h 1621169"/>
                <a:gd name="connsiteX15" fmla="*/ 684463 w 1318916"/>
                <a:gd name="connsiteY15" fmla="*/ 1614025 h 1621169"/>
                <a:gd name="connsiteX16" fmla="*/ 838062 w 1318916"/>
                <a:gd name="connsiteY16" fmla="*/ 1460426 h 1621169"/>
                <a:gd name="connsiteX17" fmla="*/ 838062 w 1318916"/>
                <a:gd name="connsiteY17" fmla="*/ 1422507 h 1621169"/>
                <a:gd name="connsiteX18" fmla="*/ 800143 w 1318916"/>
                <a:gd name="connsiteY18" fmla="*/ 1422507 h 1621169"/>
                <a:gd name="connsiteX19" fmla="*/ 692157 w 1318916"/>
                <a:gd name="connsiteY19" fmla="*/ 1530494 h 1621169"/>
                <a:gd name="connsiteX20" fmla="*/ 692157 w 1318916"/>
                <a:gd name="connsiteY20" fmla="*/ 1331557 h 1621169"/>
                <a:gd name="connsiteX21" fmla="*/ 1331556 w 1318916"/>
                <a:gd name="connsiteY21" fmla="*/ 665778 h 162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8916" h="1621169">
                  <a:moveTo>
                    <a:pt x="1331556" y="665778"/>
                  </a:moveTo>
                  <a:cubicBezTo>
                    <a:pt x="1331556" y="298680"/>
                    <a:pt x="1032877" y="0"/>
                    <a:pt x="665778" y="0"/>
                  </a:cubicBezTo>
                  <a:cubicBezTo>
                    <a:pt x="298680" y="0"/>
                    <a:pt x="0" y="298680"/>
                    <a:pt x="0" y="665778"/>
                  </a:cubicBezTo>
                  <a:cubicBezTo>
                    <a:pt x="0" y="680616"/>
                    <a:pt x="12090" y="692706"/>
                    <a:pt x="26928" y="692706"/>
                  </a:cubicBezTo>
                  <a:cubicBezTo>
                    <a:pt x="41766" y="692706"/>
                    <a:pt x="53856" y="680616"/>
                    <a:pt x="53856" y="665778"/>
                  </a:cubicBezTo>
                  <a:cubicBezTo>
                    <a:pt x="53581" y="328081"/>
                    <a:pt x="328355" y="53581"/>
                    <a:pt x="665778" y="53581"/>
                  </a:cubicBezTo>
                  <a:cubicBezTo>
                    <a:pt x="1003201" y="53581"/>
                    <a:pt x="1277975" y="328081"/>
                    <a:pt x="1277975" y="665778"/>
                  </a:cubicBezTo>
                  <a:cubicBezTo>
                    <a:pt x="1277975" y="1003476"/>
                    <a:pt x="1003476" y="1277976"/>
                    <a:pt x="665778" y="1277976"/>
                  </a:cubicBezTo>
                  <a:cubicBezTo>
                    <a:pt x="650940" y="1277976"/>
                    <a:pt x="638850" y="1290066"/>
                    <a:pt x="638850" y="1304904"/>
                  </a:cubicBezTo>
                  <a:lnTo>
                    <a:pt x="638850" y="1530494"/>
                  </a:lnTo>
                  <a:lnTo>
                    <a:pt x="530864" y="1422507"/>
                  </a:lnTo>
                  <a:cubicBezTo>
                    <a:pt x="520423" y="1412066"/>
                    <a:pt x="503387" y="1412066"/>
                    <a:pt x="492945" y="1422507"/>
                  </a:cubicBezTo>
                  <a:cubicBezTo>
                    <a:pt x="482504" y="1432949"/>
                    <a:pt x="482504" y="1449985"/>
                    <a:pt x="492945" y="1460426"/>
                  </a:cubicBezTo>
                  <a:lnTo>
                    <a:pt x="646544" y="1614025"/>
                  </a:lnTo>
                  <a:cubicBezTo>
                    <a:pt x="651765" y="1619246"/>
                    <a:pt x="658634" y="1621993"/>
                    <a:pt x="665503" y="1621993"/>
                  </a:cubicBezTo>
                  <a:cubicBezTo>
                    <a:pt x="672373" y="1621993"/>
                    <a:pt x="679242" y="1619246"/>
                    <a:pt x="684463" y="1614025"/>
                  </a:cubicBezTo>
                  <a:lnTo>
                    <a:pt x="838062" y="1460426"/>
                  </a:lnTo>
                  <a:cubicBezTo>
                    <a:pt x="848503" y="1449985"/>
                    <a:pt x="848503" y="1432949"/>
                    <a:pt x="838062" y="1422507"/>
                  </a:cubicBezTo>
                  <a:cubicBezTo>
                    <a:pt x="827620" y="1412066"/>
                    <a:pt x="810584" y="1412066"/>
                    <a:pt x="800143" y="1422507"/>
                  </a:cubicBezTo>
                  <a:lnTo>
                    <a:pt x="692157" y="1530494"/>
                  </a:lnTo>
                  <a:lnTo>
                    <a:pt x="692157" y="1331557"/>
                  </a:lnTo>
                  <a:cubicBezTo>
                    <a:pt x="1047165" y="1316719"/>
                    <a:pt x="1331556" y="1023809"/>
                    <a:pt x="1331556" y="665778"/>
                  </a:cubicBezTo>
                  <a:close/>
                </a:path>
              </a:pathLst>
            </a:custGeom>
            <a:solidFill>
              <a:srgbClr val="00B59A"/>
            </a:solidFill>
            <a:ln w="2746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C838697-4AB1-4577-9996-EF6502486747}"/>
                </a:ext>
              </a:extLst>
            </p:cNvPr>
            <p:cNvSpPr/>
            <p:nvPr/>
          </p:nvSpPr>
          <p:spPr>
            <a:xfrm rot="16200000">
              <a:off x="594348" y="2923585"/>
              <a:ext cx="993730" cy="993730"/>
            </a:xfrm>
            <a:custGeom>
              <a:avLst/>
              <a:gdLst>
                <a:gd name="connsiteX0" fmla="*/ 648942 w 1071620"/>
                <a:gd name="connsiteY0" fmla="*/ 104594 h 1071620"/>
                <a:gd name="connsiteX1" fmla="*/ 984103 w 1071620"/>
                <a:gd name="connsiteY1" fmla="*/ 648942 h 1071620"/>
                <a:gd name="connsiteX2" fmla="*/ 439755 w 1071620"/>
                <a:gd name="connsiteY2" fmla="*/ 984103 h 1071620"/>
                <a:gd name="connsiteX3" fmla="*/ 104594 w 1071620"/>
                <a:gd name="connsiteY3" fmla="*/ 439755 h 1071620"/>
                <a:gd name="connsiteX4" fmla="*/ 648942 w 1071620"/>
                <a:gd name="connsiteY4" fmla="*/ 104594 h 1071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620" h="1071620">
                  <a:moveTo>
                    <a:pt x="648942" y="104594"/>
                  </a:moveTo>
                  <a:cubicBezTo>
                    <a:pt x="891812" y="162359"/>
                    <a:pt x="1041868" y="406072"/>
                    <a:pt x="984103" y="648942"/>
                  </a:cubicBezTo>
                  <a:cubicBezTo>
                    <a:pt x="926337" y="891812"/>
                    <a:pt x="682624" y="1041868"/>
                    <a:pt x="439755" y="984103"/>
                  </a:cubicBezTo>
                  <a:cubicBezTo>
                    <a:pt x="196885" y="926337"/>
                    <a:pt x="46828" y="682624"/>
                    <a:pt x="104594" y="439755"/>
                  </a:cubicBezTo>
                  <a:cubicBezTo>
                    <a:pt x="162359" y="196885"/>
                    <a:pt x="406072" y="46828"/>
                    <a:pt x="648942" y="104594"/>
                  </a:cubicBezTo>
                  <a:close/>
                </a:path>
              </a:pathLst>
            </a:custGeom>
            <a:solidFill>
              <a:srgbClr val="00B59A"/>
            </a:solidFill>
            <a:ln w="27460" cap="flat">
              <a:noFill/>
              <a:prstDash val="solid"/>
              <a:miter/>
            </a:ln>
          </p:spPr>
          <p:txBody>
            <a:bodyPr rtlCol="0" anchor="ctr"/>
            <a:lstStyle/>
            <a:p>
              <a:endParaRPr lang="en-US"/>
            </a:p>
          </p:txBody>
        </p:sp>
        <p:sp>
          <p:nvSpPr>
            <p:cNvPr id="26" name="Inhaltsplatzhalter 4">
              <a:extLst>
                <a:ext uri="{FF2B5EF4-FFF2-40B4-BE49-F238E27FC236}">
                  <a16:creationId xmlns:a16="http://schemas.microsoft.com/office/drawing/2014/main" id="{FA81B3DA-591A-41A8-BCB7-4F0AC4909188}"/>
                </a:ext>
              </a:extLst>
            </p:cNvPr>
            <p:cNvSpPr txBox="1">
              <a:spLocks/>
            </p:cNvSpPr>
            <p:nvPr/>
          </p:nvSpPr>
          <p:spPr>
            <a:xfrm>
              <a:off x="794621" y="3205389"/>
              <a:ext cx="579096" cy="4308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Roboto" pitchFamily="2" charset="0"/>
                  <a:ea typeface="Roboto" pitchFamily="2" charset="0"/>
                </a:rPr>
                <a:t>02</a:t>
              </a:r>
              <a:endParaRPr lang="en-US" sz="1800" dirty="0">
                <a:latin typeface="Roboto Light" panose="02000000000000000000" pitchFamily="2" charset="0"/>
                <a:ea typeface="Roboto Light" panose="02000000000000000000" pitchFamily="2" charset="0"/>
              </a:endParaRPr>
            </a:p>
          </p:txBody>
        </p:sp>
      </p:grpSp>
      <p:grpSp>
        <p:nvGrpSpPr>
          <p:cNvPr id="27" name="Group 26">
            <a:extLst>
              <a:ext uri="{FF2B5EF4-FFF2-40B4-BE49-F238E27FC236}">
                <a16:creationId xmlns:a16="http://schemas.microsoft.com/office/drawing/2014/main" id="{155A4356-7FBD-4B9E-853E-589C8FAF9D67}"/>
              </a:ext>
            </a:extLst>
          </p:cNvPr>
          <p:cNvGrpSpPr/>
          <p:nvPr/>
        </p:nvGrpSpPr>
        <p:grpSpPr>
          <a:xfrm>
            <a:off x="332564" y="1385133"/>
            <a:ext cx="1103137" cy="926302"/>
            <a:chOff x="485538" y="1617898"/>
            <a:chExt cx="1503336" cy="1223053"/>
          </a:xfrm>
        </p:grpSpPr>
        <p:sp>
          <p:nvSpPr>
            <p:cNvPr id="28" name="Freeform: Shape 27">
              <a:extLst>
                <a:ext uri="{FF2B5EF4-FFF2-40B4-BE49-F238E27FC236}">
                  <a16:creationId xmlns:a16="http://schemas.microsoft.com/office/drawing/2014/main" id="{9C25385E-F098-45C4-A264-A999D746C4E4}"/>
                </a:ext>
              </a:extLst>
            </p:cNvPr>
            <p:cNvSpPr/>
            <p:nvPr/>
          </p:nvSpPr>
          <p:spPr>
            <a:xfrm rot="16200000">
              <a:off x="556128" y="1706435"/>
              <a:ext cx="1070171" cy="1070172"/>
            </a:xfrm>
            <a:custGeom>
              <a:avLst/>
              <a:gdLst>
                <a:gd name="connsiteX0" fmla="*/ 1007833 w 1154052"/>
                <a:gd name="connsiteY0" fmla="*/ 418284 h 1154052"/>
                <a:gd name="connsiteX1" fmla="*/ 760813 w 1154052"/>
                <a:gd name="connsiteY1" fmla="*/ 1007833 h 1154052"/>
                <a:gd name="connsiteX2" fmla="*/ 171264 w 1154052"/>
                <a:gd name="connsiteY2" fmla="*/ 760813 h 1154052"/>
                <a:gd name="connsiteX3" fmla="*/ 418284 w 1154052"/>
                <a:gd name="connsiteY3" fmla="*/ 171264 h 1154052"/>
                <a:gd name="connsiteX4" fmla="*/ 1007833 w 1154052"/>
                <a:gd name="connsiteY4" fmla="*/ 418284 h 1154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052" h="1154052">
                  <a:moveTo>
                    <a:pt x="1007833" y="418284"/>
                  </a:moveTo>
                  <a:cubicBezTo>
                    <a:pt x="1102419" y="649297"/>
                    <a:pt x="991825" y="913247"/>
                    <a:pt x="760813" y="1007833"/>
                  </a:cubicBezTo>
                  <a:cubicBezTo>
                    <a:pt x="529801" y="1102420"/>
                    <a:pt x="265851" y="991825"/>
                    <a:pt x="171264" y="760813"/>
                  </a:cubicBezTo>
                  <a:cubicBezTo>
                    <a:pt x="76678" y="529801"/>
                    <a:pt x="187272" y="265851"/>
                    <a:pt x="418284" y="171264"/>
                  </a:cubicBezTo>
                  <a:cubicBezTo>
                    <a:pt x="649296" y="76678"/>
                    <a:pt x="913246" y="187272"/>
                    <a:pt x="1007833" y="418284"/>
                  </a:cubicBezTo>
                  <a:close/>
                </a:path>
              </a:pathLst>
            </a:custGeom>
            <a:solidFill>
              <a:srgbClr val="FFA300"/>
            </a:solidFill>
            <a:ln w="27460" cap="flat">
              <a:noFill/>
              <a:prstDash val="solid"/>
              <a:miter/>
            </a:ln>
          </p:spPr>
          <p:txBody>
            <a:bodyPr rtlCol="0" anchor="ctr"/>
            <a:lstStyle/>
            <a:p>
              <a:endParaRPr lang="en-US" dirty="0"/>
            </a:p>
          </p:txBody>
        </p:sp>
        <p:grpSp>
          <p:nvGrpSpPr>
            <p:cNvPr id="29" name="Group 28">
              <a:extLst>
                <a:ext uri="{FF2B5EF4-FFF2-40B4-BE49-F238E27FC236}">
                  <a16:creationId xmlns:a16="http://schemas.microsoft.com/office/drawing/2014/main" id="{78EE8785-83CA-43F9-8D8F-03A5CA7D0A42}"/>
                </a:ext>
              </a:extLst>
            </p:cNvPr>
            <p:cNvGrpSpPr/>
            <p:nvPr/>
          </p:nvGrpSpPr>
          <p:grpSpPr>
            <a:xfrm>
              <a:off x="485538" y="1617898"/>
              <a:ext cx="1503336" cy="1223053"/>
              <a:chOff x="485537" y="1617898"/>
              <a:chExt cx="1503336" cy="1223053"/>
            </a:xfrm>
          </p:grpSpPr>
          <p:sp>
            <p:nvSpPr>
              <p:cNvPr id="30" name="Freeform: Shape 29">
                <a:extLst>
                  <a:ext uri="{FF2B5EF4-FFF2-40B4-BE49-F238E27FC236}">
                    <a16:creationId xmlns:a16="http://schemas.microsoft.com/office/drawing/2014/main" id="{FF63E983-68EF-44C1-B376-EB74EBC2B031}"/>
                  </a:ext>
                </a:extLst>
              </p:cNvPr>
              <p:cNvSpPr/>
              <p:nvPr/>
            </p:nvSpPr>
            <p:spPr>
              <a:xfrm rot="16200000">
                <a:off x="625678" y="1477757"/>
                <a:ext cx="1223053" cy="1503336"/>
              </a:xfrm>
              <a:custGeom>
                <a:avLst/>
                <a:gdLst>
                  <a:gd name="connsiteX0" fmla="*/ 1331282 w 1318916"/>
                  <a:gd name="connsiteY0" fmla="*/ 665778 h 1621169"/>
                  <a:gd name="connsiteX1" fmla="*/ 665778 w 1318916"/>
                  <a:gd name="connsiteY1" fmla="*/ 0 h 1621169"/>
                  <a:gd name="connsiteX2" fmla="*/ 0 w 1318916"/>
                  <a:gd name="connsiteY2" fmla="*/ 665778 h 1621169"/>
                  <a:gd name="connsiteX3" fmla="*/ 26928 w 1318916"/>
                  <a:gd name="connsiteY3" fmla="*/ 692706 h 1621169"/>
                  <a:gd name="connsiteX4" fmla="*/ 53856 w 1318916"/>
                  <a:gd name="connsiteY4" fmla="*/ 665778 h 1621169"/>
                  <a:gd name="connsiteX5" fmla="*/ 666053 w 1318916"/>
                  <a:gd name="connsiteY5" fmla="*/ 53581 h 1621169"/>
                  <a:gd name="connsiteX6" fmla="*/ 1278251 w 1318916"/>
                  <a:gd name="connsiteY6" fmla="*/ 665778 h 1621169"/>
                  <a:gd name="connsiteX7" fmla="*/ 666053 w 1318916"/>
                  <a:gd name="connsiteY7" fmla="*/ 1277976 h 1621169"/>
                  <a:gd name="connsiteX8" fmla="*/ 639125 w 1318916"/>
                  <a:gd name="connsiteY8" fmla="*/ 1304904 h 1621169"/>
                  <a:gd name="connsiteX9" fmla="*/ 639125 w 1318916"/>
                  <a:gd name="connsiteY9" fmla="*/ 1530768 h 1621169"/>
                  <a:gd name="connsiteX10" fmla="*/ 530864 w 1318916"/>
                  <a:gd name="connsiteY10" fmla="*/ 1422507 h 1621169"/>
                  <a:gd name="connsiteX11" fmla="*/ 492945 w 1318916"/>
                  <a:gd name="connsiteY11" fmla="*/ 1422507 h 1621169"/>
                  <a:gd name="connsiteX12" fmla="*/ 492945 w 1318916"/>
                  <a:gd name="connsiteY12" fmla="*/ 1460426 h 1621169"/>
                  <a:gd name="connsiteX13" fmla="*/ 646544 w 1318916"/>
                  <a:gd name="connsiteY13" fmla="*/ 1614025 h 1621169"/>
                  <a:gd name="connsiteX14" fmla="*/ 665504 w 1318916"/>
                  <a:gd name="connsiteY14" fmla="*/ 1621993 h 1621169"/>
                  <a:gd name="connsiteX15" fmla="*/ 684463 w 1318916"/>
                  <a:gd name="connsiteY15" fmla="*/ 1614025 h 1621169"/>
                  <a:gd name="connsiteX16" fmla="*/ 838062 w 1318916"/>
                  <a:gd name="connsiteY16" fmla="*/ 1460426 h 1621169"/>
                  <a:gd name="connsiteX17" fmla="*/ 838062 w 1318916"/>
                  <a:gd name="connsiteY17" fmla="*/ 1422507 h 1621169"/>
                  <a:gd name="connsiteX18" fmla="*/ 800143 w 1318916"/>
                  <a:gd name="connsiteY18" fmla="*/ 1422507 h 1621169"/>
                  <a:gd name="connsiteX19" fmla="*/ 692706 w 1318916"/>
                  <a:gd name="connsiteY19" fmla="*/ 1529944 h 1621169"/>
                  <a:gd name="connsiteX20" fmla="*/ 692706 w 1318916"/>
                  <a:gd name="connsiteY20" fmla="*/ 1331282 h 1621169"/>
                  <a:gd name="connsiteX21" fmla="*/ 1331282 w 1318916"/>
                  <a:gd name="connsiteY21" fmla="*/ 665778 h 1621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8916" h="1621169">
                    <a:moveTo>
                      <a:pt x="1331282" y="665778"/>
                    </a:moveTo>
                    <a:cubicBezTo>
                      <a:pt x="1331282" y="298680"/>
                      <a:pt x="1032602" y="0"/>
                      <a:pt x="665778" y="0"/>
                    </a:cubicBezTo>
                    <a:cubicBezTo>
                      <a:pt x="298680" y="0"/>
                      <a:pt x="0" y="298680"/>
                      <a:pt x="0" y="665778"/>
                    </a:cubicBezTo>
                    <a:cubicBezTo>
                      <a:pt x="0" y="680616"/>
                      <a:pt x="12090" y="692706"/>
                      <a:pt x="26928" y="692706"/>
                    </a:cubicBezTo>
                    <a:cubicBezTo>
                      <a:pt x="41766" y="692706"/>
                      <a:pt x="53856" y="680616"/>
                      <a:pt x="53856" y="665778"/>
                    </a:cubicBezTo>
                    <a:cubicBezTo>
                      <a:pt x="53856" y="328355"/>
                      <a:pt x="328355" y="53581"/>
                      <a:pt x="666053" y="53581"/>
                    </a:cubicBezTo>
                    <a:cubicBezTo>
                      <a:pt x="1003476" y="53581"/>
                      <a:pt x="1278251" y="328081"/>
                      <a:pt x="1278251" y="665778"/>
                    </a:cubicBezTo>
                    <a:cubicBezTo>
                      <a:pt x="1278251" y="1003476"/>
                      <a:pt x="1003751" y="1277976"/>
                      <a:pt x="666053" y="1277976"/>
                    </a:cubicBezTo>
                    <a:cubicBezTo>
                      <a:pt x="651215" y="1277976"/>
                      <a:pt x="639125" y="1290066"/>
                      <a:pt x="639125" y="1304904"/>
                    </a:cubicBezTo>
                    <a:lnTo>
                      <a:pt x="639125" y="1530768"/>
                    </a:lnTo>
                    <a:lnTo>
                      <a:pt x="530864" y="1422507"/>
                    </a:lnTo>
                    <a:cubicBezTo>
                      <a:pt x="520423" y="1412066"/>
                      <a:pt x="503387" y="1412066"/>
                      <a:pt x="492945" y="1422507"/>
                    </a:cubicBezTo>
                    <a:cubicBezTo>
                      <a:pt x="482504" y="1432949"/>
                      <a:pt x="482504" y="1449985"/>
                      <a:pt x="492945" y="1460426"/>
                    </a:cubicBezTo>
                    <a:lnTo>
                      <a:pt x="646544" y="1614025"/>
                    </a:lnTo>
                    <a:cubicBezTo>
                      <a:pt x="651490" y="1618971"/>
                      <a:pt x="658360" y="1621993"/>
                      <a:pt x="665504" y="1621993"/>
                    </a:cubicBezTo>
                    <a:cubicBezTo>
                      <a:pt x="672648" y="1621993"/>
                      <a:pt x="679517" y="1619246"/>
                      <a:pt x="684463" y="1614025"/>
                    </a:cubicBezTo>
                    <a:lnTo>
                      <a:pt x="838062" y="1460426"/>
                    </a:lnTo>
                    <a:cubicBezTo>
                      <a:pt x="848503" y="1449985"/>
                      <a:pt x="848503" y="1432949"/>
                      <a:pt x="838062" y="1422507"/>
                    </a:cubicBezTo>
                    <a:cubicBezTo>
                      <a:pt x="827620" y="1412066"/>
                      <a:pt x="810584" y="1412066"/>
                      <a:pt x="800143" y="1422507"/>
                    </a:cubicBezTo>
                    <a:lnTo>
                      <a:pt x="692706" y="1529944"/>
                    </a:lnTo>
                    <a:lnTo>
                      <a:pt x="692706" y="1331282"/>
                    </a:lnTo>
                    <a:cubicBezTo>
                      <a:pt x="1047165" y="1316719"/>
                      <a:pt x="1331282" y="1023809"/>
                      <a:pt x="1331282" y="665778"/>
                    </a:cubicBezTo>
                    <a:close/>
                  </a:path>
                </a:pathLst>
              </a:custGeom>
              <a:solidFill>
                <a:srgbClr val="FFA300"/>
              </a:solidFill>
              <a:ln w="27460" cap="flat">
                <a:noFill/>
                <a:prstDash val="solid"/>
                <a:miter/>
              </a:ln>
            </p:spPr>
            <p:txBody>
              <a:bodyPr rtlCol="0" anchor="ctr"/>
              <a:lstStyle/>
              <a:p>
                <a:endParaRPr lang="en-US"/>
              </a:p>
            </p:txBody>
          </p:sp>
          <p:sp>
            <p:nvSpPr>
              <p:cNvPr id="31" name="Inhaltsplatzhalter 4">
                <a:extLst>
                  <a:ext uri="{FF2B5EF4-FFF2-40B4-BE49-F238E27FC236}">
                    <a16:creationId xmlns:a16="http://schemas.microsoft.com/office/drawing/2014/main" id="{9B19B285-8F78-430E-AAAA-367F4BE80243}"/>
                  </a:ext>
                </a:extLst>
              </p:cNvPr>
              <p:cNvSpPr txBox="1">
                <a:spLocks/>
              </p:cNvSpPr>
              <p:nvPr/>
            </p:nvSpPr>
            <p:spPr>
              <a:xfrm>
                <a:off x="823098" y="2011112"/>
                <a:ext cx="579096" cy="43088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Roboto" pitchFamily="2" charset="0"/>
                    <a:ea typeface="Roboto" pitchFamily="2" charset="0"/>
                  </a:rPr>
                  <a:t>01</a:t>
                </a:r>
                <a:endParaRPr lang="en-US" sz="1800" dirty="0">
                  <a:latin typeface="Roboto Light" panose="02000000000000000000" pitchFamily="2" charset="0"/>
                  <a:ea typeface="Roboto Light" panose="02000000000000000000" pitchFamily="2" charset="0"/>
                </a:endParaRPr>
              </a:p>
            </p:txBody>
          </p:sp>
        </p:grpSp>
      </p:grpSp>
    </p:spTree>
    <p:extLst>
      <p:ext uri="{BB962C8B-B14F-4D97-AF65-F5344CB8AC3E}">
        <p14:creationId xmlns:p14="http://schemas.microsoft.com/office/powerpoint/2010/main" val="198485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divot">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3BBA7F-BCCD-4A20-A1E8-81DC7C7206CA}"/>
              </a:ext>
            </a:extLst>
          </p:cNvPr>
          <p:cNvSpPr>
            <a:spLocks noGrp="1"/>
          </p:cNvSpPr>
          <p:nvPr>
            <p:ph type="dt" sz="half" idx="10"/>
          </p:nvPr>
        </p:nvSpPr>
        <p:spPr/>
        <p:txBody>
          <a:bodyPr/>
          <a:lstStyle/>
          <a:p>
            <a:fld id="{5D3E0A61-7EA5-4F01-AA83-D9B74E02F9FC}" type="datetime1">
              <a:rPr lang="en-US" smtClean="0"/>
              <a:t>10/26/2021</a:t>
            </a:fld>
            <a:endParaRPr lang="en-US"/>
          </a:p>
        </p:txBody>
      </p:sp>
      <p:sp>
        <p:nvSpPr>
          <p:cNvPr id="3" name="Slide Number Placeholder 2">
            <a:extLst>
              <a:ext uri="{FF2B5EF4-FFF2-40B4-BE49-F238E27FC236}">
                <a16:creationId xmlns:a16="http://schemas.microsoft.com/office/drawing/2014/main" id="{086B17AD-BC4C-433E-BA80-64D220DBC4A9}"/>
              </a:ext>
            </a:extLst>
          </p:cNvPr>
          <p:cNvSpPr>
            <a:spLocks noGrp="1"/>
          </p:cNvSpPr>
          <p:nvPr>
            <p:ph type="sldNum" sz="quarter" idx="12"/>
          </p:nvPr>
        </p:nvSpPr>
        <p:spPr/>
        <p:txBody>
          <a:bodyPr/>
          <a:lstStyle/>
          <a:p>
            <a:fld id="{B1C45652-25C1-4BF0-A3A9-200AF1F974E6}" type="slidenum">
              <a:rPr lang="en-US" smtClean="0"/>
              <a:t>7</a:t>
            </a:fld>
            <a:endParaRPr lang="en-US"/>
          </a:p>
        </p:txBody>
      </p:sp>
      <p:cxnSp>
        <p:nvCxnSpPr>
          <p:cNvPr id="70" name="Straight Connector 69">
            <a:extLst>
              <a:ext uri="{FF2B5EF4-FFF2-40B4-BE49-F238E27FC236}">
                <a16:creationId xmlns:a16="http://schemas.microsoft.com/office/drawing/2014/main" id="{E1660D60-9576-4400-BF79-6B668ECC8F07}"/>
              </a:ext>
            </a:extLst>
          </p:cNvPr>
          <p:cNvCxnSpPr>
            <a:cxnSpLocks/>
          </p:cNvCxnSpPr>
          <p:nvPr/>
        </p:nvCxnSpPr>
        <p:spPr>
          <a:xfrm>
            <a:off x="0" y="854465"/>
            <a:ext cx="6290177"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33CCF682-5A32-482C-B63F-0ED5A6AAA6CE}"/>
              </a:ext>
            </a:extLst>
          </p:cNvPr>
          <p:cNvGrpSpPr/>
          <p:nvPr/>
        </p:nvGrpSpPr>
        <p:grpSpPr>
          <a:xfrm>
            <a:off x="431130" y="3251898"/>
            <a:ext cx="10137776" cy="3235325"/>
            <a:chOff x="1033463" y="1814513"/>
            <a:chExt cx="10137776" cy="3235325"/>
          </a:xfrm>
        </p:grpSpPr>
        <p:sp>
          <p:nvSpPr>
            <p:cNvPr id="7" name="Freeform 5">
              <a:extLst>
                <a:ext uri="{FF2B5EF4-FFF2-40B4-BE49-F238E27FC236}">
                  <a16:creationId xmlns:a16="http://schemas.microsoft.com/office/drawing/2014/main" id="{23B4038C-1480-4997-B331-51D6B94EC12F}"/>
                </a:ext>
              </a:extLst>
            </p:cNvPr>
            <p:cNvSpPr>
              <a:spLocks/>
            </p:cNvSpPr>
            <p:nvPr/>
          </p:nvSpPr>
          <p:spPr bwMode="auto">
            <a:xfrm>
              <a:off x="9475788" y="2794001"/>
              <a:ext cx="1695450" cy="1276350"/>
            </a:xfrm>
            <a:custGeom>
              <a:avLst/>
              <a:gdLst>
                <a:gd name="T0" fmla="*/ 0 w 1068"/>
                <a:gd name="T1" fmla="*/ 617 h 804"/>
                <a:gd name="T2" fmla="*/ 0 w 1068"/>
                <a:gd name="T3" fmla="*/ 804 h 804"/>
                <a:gd name="T4" fmla="*/ 1068 w 1068"/>
                <a:gd name="T5" fmla="*/ 187 h 804"/>
                <a:gd name="T6" fmla="*/ 1068 w 1068"/>
                <a:gd name="T7" fmla="*/ 0 h 804"/>
                <a:gd name="T8" fmla="*/ 0 w 1068"/>
                <a:gd name="T9" fmla="*/ 617 h 804"/>
              </a:gdLst>
              <a:ahLst/>
              <a:cxnLst>
                <a:cxn ang="0">
                  <a:pos x="T0" y="T1"/>
                </a:cxn>
                <a:cxn ang="0">
                  <a:pos x="T2" y="T3"/>
                </a:cxn>
                <a:cxn ang="0">
                  <a:pos x="T4" y="T5"/>
                </a:cxn>
                <a:cxn ang="0">
                  <a:pos x="T6" y="T7"/>
                </a:cxn>
                <a:cxn ang="0">
                  <a:pos x="T8" y="T9"/>
                </a:cxn>
              </a:cxnLst>
              <a:rect l="0" t="0" r="r" b="b"/>
              <a:pathLst>
                <a:path w="1068" h="804">
                  <a:moveTo>
                    <a:pt x="0" y="617"/>
                  </a:moveTo>
                  <a:lnTo>
                    <a:pt x="0" y="804"/>
                  </a:lnTo>
                  <a:lnTo>
                    <a:pt x="1068" y="187"/>
                  </a:lnTo>
                  <a:lnTo>
                    <a:pt x="1068" y="0"/>
                  </a:lnTo>
                  <a:lnTo>
                    <a:pt x="0" y="617"/>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6EAC3B3C-39C2-4E14-A717-4C06A8D89CFE}"/>
                </a:ext>
              </a:extLst>
            </p:cNvPr>
            <p:cNvSpPr>
              <a:spLocks/>
            </p:cNvSpPr>
            <p:nvPr/>
          </p:nvSpPr>
          <p:spPr bwMode="auto">
            <a:xfrm>
              <a:off x="7791451" y="1814513"/>
              <a:ext cx="3379788" cy="1958975"/>
            </a:xfrm>
            <a:custGeom>
              <a:avLst/>
              <a:gdLst>
                <a:gd name="T0" fmla="*/ 0 w 2129"/>
                <a:gd name="T1" fmla="*/ 617 h 1234"/>
                <a:gd name="T2" fmla="*/ 1061 w 2129"/>
                <a:gd name="T3" fmla="*/ 1234 h 1234"/>
                <a:gd name="T4" fmla="*/ 2129 w 2129"/>
                <a:gd name="T5" fmla="*/ 617 h 1234"/>
                <a:gd name="T6" fmla="*/ 1069 w 2129"/>
                <a:gd name="T7" fmla="*/ 0 h 1234"/>
                <a:gd name="T8" fmla="*/ 0 w 2129"/>
                <a:gd name="T9" fmla="*/ 617 h 1234"/>
              </a:gdLst>
              <a:ahLst/>
              <a:cxnLst>
                <a:cxn ang="0">
                  <a:pos x="T0" y="T1"/>
                </a:cxn>
                <a:cxn ang="0">
                  <a:pos x="T2" y="T3"/>
                </a:cxn>
                <a:cxn ang="0">
                  <a:pos x="T4" y="T5"/>
                </a:cxn>
                <a:cxn ang="0">
                  <a:pos x="T6" y="T7"/>
                </a:cxn>
                <a:cxn ang="0">
                  <a:pos x="T8" y="T9"/>
                </a:cxn>
              </a:cxnLst>
              <a:rect l="0" t="0" r="r" b="b"/>
              <a:pathLst>
                <a:path w="2129" h="1234">
                  <a:moveTo>
                    <a:pt x="0" y="617"/>
                  </a:moveTo>
                  <a:lnTo>
                    <a:pt x="1061" y="1234"/>
                  </a:lnTo>
                  <a:lnTo>
                    <a:pt x="2129" y="617"/>
                  </a:lnTo>
                  <a:lnTo>
                    <a:pt x="1069" y="0"/>
                  </a:lnTo>
                  <a:lnTo>
                    <a:pt x="0" y="6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F9743AAA-3C93-4DBB-B919-E1123838B52B}"/>
                </a:ext>
              </a:extLst>
            </p:cNvPr>
            <p:cNvSpPr>
              <a:spLocks/>
            </p:cNvSpPr>
            <p:nvPr/>
          </p:nvSpPr>
          <p:spPr bwMode="auto">
            <a:xfrm>
              <a:off x="7861301" y="1852613"/>
              <a:ext cx="3240088" cy="1882775"/>
            </a:xfrm>
            <a:custGeom>
              <a:avLst/>
              <a:gdLst>
                <a:gd name="T0" fmla="*/ 0 w 2041"/>
                <a:gd name="T1" fmla="*/ 593 h 1186"/>
                <a:gd name="T2" fmla="*/ 1025 w 2041"/>
                <a:gd name="T3" fmla="*/ 0 h 1186"/>
                <a:gd name="T4" fmla="*/ 2041 w 2041"/>
                <a:gd name="T5" fmla="*/ 593 h 1186"/>
                <a:gd name="T6" fmla="*/ 1017 w 2041"/>
                <a:gd name="T7" fmla="*/ 1186 h 1186"/>
                <a:gd name="T8" fmla="*/ 0 w 2041"/>
                <a:gd name="T9" fmla="*/ 593 h 1186"/>
              </a:gdLst>
              <a:ahLst/>
              <a:cxnLst>
                <a:cxn ang="0">
                  <a:pos x="T0" y="T1"/>
                </a:cxn>
                <a:cxn ang="0">
                  <a:pos x="T2" y="T3"/>
                </a:cxn>
                <a:cxn ang="0">
                  <a:pos x="T4" y="T5"/>
                </a:cxn>
                <a:cxn ang="0">
                  <a:pos x="T6" y="T7"/>
                </a:cxn>
                <a:cxn ang="0">
                  <a:pos x="T8" y="T9"/>
                </a:cxn>
              </a:cxnLst>
              <a:rect l="0" t="0" r="r" b="b"/>
              <a:pathLst>
                <a:path w="2041" h="1186">
                  <a:moveTo>
                    <a:pt x="0" y="593"/>
                  </a:moveTo>
                  <a:lnTo>
                    <a:pt x="1025" y="0"/>
                  </a:lnTo>
                  <a:lnTo>
                    <a:pt x="2041" y="593"/>
                  </a:lnTo>
                  <a:lnTo>
                    <a:pt x="1017" y="1186"/>
                  </a:lnTo>
                  <a:lnTo>
                    <a:pt x="0" y="59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7495218E-DC58-47E0-A7B1-C6BF0ABF62F3}"/>
                </a:ext>
              </a:extLst>
            </p:cNvPr>
            <p:cNvSpPr>
              <a:spLocks/>
            </p:cNvSpPr>
            <p:nvPr/>
          </p:nvSpPr>
          <p:spPr bwMode="auto">
            <a:xfrm>
              <a:off x="7780338" y="2794001"/>
              <a:ext cx="1695450" cy="1276350"/>
            </a:xfrm>
            <a:custGeom>
              <a:avLst/>
              <a:gdLst>
                <a:gd name="T0" fmla="*/ 1068 w 1068"/>
                <a:gd name="T1" fmla="*/ 617 h 804"/>
                <a:gd name="T2" fmla="*/ 1068 w 1068"/>
                <a:gd name="T3" fmla="*/ 804 h 804"/>
                <a:gd name="T4" fmla="*/ 0 w 1068"/>
                <a:gd name="T5" fmla="*/ 187 h 804"/>
                <a:gd name="T6" fmla="*/ 7 w 1068"/>
                <a:gd name="T7" fmla="*/ 0 h 804"/>
                <a:gd name="T8" fmla="*/ 1068 w 1068"/>
                <a:gd name="T9" fmla="*/ 617 h 804"/>
              </a:gdLst>
              <a:ahLst/>
              <a:cxnLst>
                <a:cxn ang="0">
                  <a:pos x="T0" y="T1"/>
                </a:cxn>
                <a:cxn ang="0">
                  <a:pos x="T2" y="T3"/>
                </a:cxn>
                <a:cxn ang="0">
                  <a:pos x="T4" y="T5"/>
                </a:cxn>
                <a:cxn ang="0">
                  <a:pos x="T6" y="T7"/>
                </a:cxn>
                <a:cxn ang="0">
                  <a:pos x="T8" y="T9"/>
                </a:cxn>
              </a:cxnLst>
              <a:rect l="0" t="0" r="r" b="b"/>
              <a:pathLst>
                <a:path w="1068" h="804">
                  <a:moveTo>
                    <a:pt x="1068" y="617"/>
                  </a:moveTo>
                  <a:lnTo>
                    <a:pt x="1068" y="804"/>
                  </a:lnTo>
                  <a:lnTo>
                    <a:pt x="0" y="187"/>
                  </a:lnTo>
                  <a:lnTo>
                    <a:pt x="7" y="0"/>
                  </a:lnTo>
                  <a:lnTo>
                    <a:pt x="1068" y="617"/>
                  </a:lnTo>
                  <a:close/>
                </a:path>
              </a:pathLst>
            </a:custGeom>
            <a:solidFill>
              <a:srgbClr val="2094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739F085B-776E-4F88-A7A4-1F5B7832DB5F}"/>
                </a:ext>
              </a:extLst>
            </p:cNvPr>
            <p:cNvSpPr>
              <a:spLocks/>
            </p:cNvSpPr>
            <p:nvPr/>
          </p:nvSpPr>
          <p:spPr bwMode="auto">
            <a:xfrm>
              <a:off x="3902076" y="2794001"/>
              <a:ext cx="511175" cy="612775"/>
            </a:xfrm>
            <a:custGeom>
              <a:avLst/>
              <a:gdLst>
                <a:gd name="T0" fmla="*/ 5 w 81"/>
                <a:gd name="T1" fmla="*/ 44 h 97"/>
                <a:gd name="T2" fmla="*/ 4 w 81"/>
                <a:gd name="T3" fmla="*/ 44 h 97"/>
                <a:gd name="T4" fmla="*/ 4 w 81"/>
                <a:gd name="T5" fmla="*/ 45 h 97"/>
                <a:gd name="T6" fmla="*/ 3 w 81"/>
                <a:gd name="T7" fmla="*/ 45 h 97"/>
                <a:gd name="T8" fmla="*/ 3 w 81"/>
                <a:gd name="T9" fmla="*/ 45 h 97"/>
                <a:gd name="T10" fmla="*/ 3 w 81"/>
                <a:gd name="T11" fmla="*/ 46 h 97"/>
                <a:gd name="T12" fmla="*/ 2 w 81"/>
                <a:gd name="T13" fmla="*/ 46 h 97"/>
                <a:gd name="T14" fmla="*/ 2 w 81"/>
                <a:gd name="T15" fmla="*/ 46 h 97"/>
                <a:gd name="T16" fmla="*/ 2 w 81"/>
                <a:gd name="T17" fmla="*/ 47 h 97"/>
                <a:gd name="T18" fmla="*/ 1 w 81"/>
                <a:gd name="T19" fmla="*/ 47 h 97"/>
                <a:gd name="T20" fmla="*/ 1 w 81"/>
                <a:gd name="T21" fmla="*/ 47 h 97"/>
                <a:gd name="T22" fmla="*/ 1 w 81"/>
                <a:gd name="T23" fmla="*/ 47 h 97"/>
                <a:gd name="T24" fmla="*/ 1 w 81"/>
                <a:gd name="T25" fmla="*/ 48 h 97"/>
                <a:gd name="T26" fmla="*/ 1 w 81"/>
                <a:gd name="T27" fmla="*/ 48 h 97"/>
                <a:gd name="T28" fmla="*/ 1 w 81"/>
                <a:gd name="T29" fmla="*/ 48 h 97"/>
                <a:gd name="T30" fmla="*/ 0 w 81"/>
                <a:gd name="T31" fmla="*/ 49 h 97"/>
                <a:gd name="T32" fmla="*/ 0 w 81"/>
                <a:gd name="T33" fmla="*/ 49 h 97"/>
                <a:gd name="T34" fmla="*/ 0 w 81"/>
                <a:gd name="T35" fmla="*/ 49 h 97"/>
                <a:gd name="T36" fmla="*/ 0 w 81"/>
                <a:gd name="T37" fmla="*/ 49 h 97"/>
                <a:gd name="T38" fmla="*/ 0 w 81"/>
                <a:gd name="T39" fmla="*/ 50 h 97"/>
                <a:gd name="T40" fmla="*/ 0 w 81"/>
                <a:gd name="T41" fmla="*/ 50 h 97"/>
                <a:gd name="T42" fmla="*/ 0 w 81"/>
                <a:gd name="T43" fmla="*/ 50 h 97"/>
                <a:gd name="T44" fmla="*/ 0 w 81"/>
                <a:gd name="T45" fmla="*/ 50 h 97"/>
                <a:gd name="T46" fmla="*/ 0 w 81"/>
                <a:gd name="T47" fmla="*/ 97 h 97"/>
                <a:gd name="T48" fmla="*/ 0 w 81"/>
                <a:gd name="T49" fmla="*/ 97 h 97"/>
                <a:gd name="T50" fmla="*/ 0 w 81"/>
                <a:gd name="T51" fmla="*/ 96 h 97"/>
                <a:gd name="T52" fmla="*/ 0 w 81"/>
                <a:gd name="T53" fmla="*/ 96 h 97"/>
                <a:gd name="T54" fmla="*/ 0 w 81"/>
                <a:gd name="T55" fmla="*/ 96 h 97"/>
                <a:gd name="T56" fmla="*/ 0 w 81"/>
                <a:gd name="T57" fmla="*/ 95 h 97"/>
                <a:gd name="T58" fmla="*/ 1 w 81"/>
                <a:gd name="T59" fmla="*/ 95 h 97"/>
                <a:gd name="T60" fmla="*/ 1 w 81"/>
                <a:gd name="T61" fmla="*/ 94 h 97"/>
                <a:gd name="T62" fmla="*/ 1 w 81"/>
                <a:gd name="T63" fmla="*/ 94 h 97"/>
                <a:gd name="T64" fmla="*/ 1 w 81"/>
                <a:gd name="T65" fmla="*/ 93 h 97"/>
                <a:gd name="T66" fmla="*/ 2 w 81"/>
                <a:gd name="T67" fmla="*/ 93 h 97"/>
                <a:gd name="T68" fmla="*/ 2 w 81"/>
                <a:gd name="T69" fmla="*/ 93 h 97"/>
                <a:gd name="T70" fmla="*/ 3 w 81"/>
                <a:gd name="T71" fmla="*/ 92 h 97"/>
                <a:gd name="T72" fmla="*/ 3 w 81"/>
                <a:gd name="T73" fmla="*/ 92 h 97"/>
                <a:gd name="T74" fmla="*/ 4 w 81"/>
                <a:gd name="T75" fmla="*/ 91 h 97"/>
                <a:gd name="T76" fmla="*/ 4 w 81"/>
                <a:gd name="T77" fmla="*/ 91 h 97"/>
                <a:gd name="T78" fmla="*/ 81 w 81"/>
                <a:gd name="T79" fmla="*/ 47 h 97"/>
                <a:gd name="T80" fmla="*/ 81 w 81"/>
                <a:gd name="T81" fmla="*/ 0 h 97"/>
                <a:gd name="T82" fmla="*/ 5 w 81"/>
                <a:gd name="T83" fmla="*/ 4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 h="97">
                  <a:moveTo>
                    <a:pt x="5" y="44"/>
                  </a:moveTo>
                  <a:cubicBezTo>
                    <a:pt x="5" y="44"/>
                    <a:pt x="4" y="44"/>
                    <a:pt x="4" y="44"/>
                  </a:cubicBezTo>
                  <a:cubicBezTo>
                    <a:pt x="4" y="44"/>
                    <a:pt x="4" y="44"/>
                    <a:pt x="4" y="45"/>
                  </a:cubicBezTo>
                  <a:cubicBezTo>
                    <a:pt x="4" y="45"/>
                    <a:pt x="4" y="45"/>
                    <a:pt x="3" y="45"/>
                  </a:cubicBezTo>
                  <a:cubicBezTo>
                    <a:pt x="3" y="45"/>
                    <a:pt x="3" y="45"/>
                    <a:pt x="3" y="45"/>
                  </a:cubicBezTo>
                  <a:cubicBezTo>
                    <a:pt x="3" y="45"/>
                    <a:pt x="3" y="46"/>
                    <a:pt x="3" y="46"/>
                  </a:cubicBezTo>
                  <a:cubicBezTo>
                    <a:pt x="2" y="46"/>
                    <a:pt x="2" y="46"/>
                    <a:pt x="2" y="46"/>
                  </a:cubicBezTo>
                  <a:cubicBezTo>
                    <a:pt x="2" y="46"/>
                    <a:pt x="2" y="46"/>
                    <a:pt x="2" y="46"/>
                  </a:cubicBezTo>
                  <a:cubicBezTo>
                    <a:pt x="2" y="46"/>
                    <a:pt x="2" y="46"/>
                    <a:pt x="2" y="47"/>
                  </a:cubicBezTo>
                  <a:cubicBezTo>
                    <a:pt x="2" y="47"/>
                    <a:pt x="1" y="47"/>
                    <a:pt x="1" y="47"/>
                  </a:cubicBezTo>
                  <a:cubicBezTo>
                    <a:pt x="1" y="47"/>
                    <a:pt x="1" y="47"/>
                    <a:pt x="1" y="47"/>
                  </a:cubicBezTo>
                  <a:cubicBezTo>
                    <a:pt x="1" y="47"/>
                    <a:pt x="1" y="47"/>
                    <a:pt x="1" y="47"/>
                  </a:cubicBezTo>
                  <a:cubicBezTo>
                    <a:pt x="1" y="48"/>
                    <a:pt x="1" y="48"/>
                    <a:pt x="1" y="48"/>
                  </a:cubicBezTo>
                  <a:cubicBezTo>
                    <a:pt x="1" y="48"/>
                    <a:pt x="1" y="48"/>
                    <a:pt x="1" y="48"/>
                  </a:cubicBezTo>
                  <a:cubicBezTo>
                    <a:pt x="1" y="48"/>
                    <a:pt x="1" y="48"/>
                    <a:pt x="1" y="48"/>
                  </a:cubicBezTo>
                  <a:cubicBezTo>
                    <a:pt x="1" y="48"/>
                    <a:pt x="0" y="48"/>
                    <a:pt x="0" y="49"/>
                  </a:cubicBezTo>
                  <a:cubicBezTo>
                    <a:pt x="0" y="49"/>
                    <a:pt x="0" y="49"/>
                    <a:pt x="0" y="49"/>
                  </a:cubicBezTo>
                  <a:cubicBezTo>
                    <a:pt x="0" y="49"/>
                    <a:pt x="0" y="49"/>
                    <a:pt x="0" y="49"/>
                  </a:cubicBezTo>
                  <a:cubicBezTo>
                    <a:pt x="0" y="49"/>
                    <a:pt x="0" y="49"/>
                    <a:pt x="0" y="49"/>
                  </a:cubicBezTo>
                  <a:cubicBezTo>
                    <a:pt x="0" y="49"/>
                    <a:pt x="0" y="50"/>
                    <a:pt x="0" y="50"/>
                  </a:cubicBezTo>
                  <a:cubicBezTo>
                    <a:pt x="0" y="50"/>
                    <a:pt x="0" y="50"/>
                    <a:pt x="0" y="50"/>
                  </a:cubicBezTo>
                  <a:cubicBezTo>
                    <a:pt x="0" y="50"/>
                    <a:pt x="0" y="50"/>
                    <a:pt x="0" y="50"/>
                  </a:cubicBezTo>
                  <a:cubicBezTo>
                    <a:pt x="0" y="50"/>
                    <a:pt x="0" y="50"/>
                    <a:pt x="0" y="50"/>
                  </a:cubicBezTo>
                  <a:cubicBezTo>
                    <a:pt x="0" y="97"/>
                    <a:pt x="0" y="97"/>
                    <a:pt x="0" y="97"/>
                  </a:cubicBezTo>
                  <a:cubicBezTo>
                    <a:pt x="0" y="97"/>
                    <a:pt x="0" y="97"/>
                    <a:pt x="0" y="97"/>
                  </a:cubicBezTo>
                  <a:cubicBezTo>
                    <a:pt x="0" y="97"/>
                    <a:pt x="0" y="97"/>
                    <a:pt x="0" y="96"/>
                  </a:cubicBezTo>
                  <a:cubicBezTo>
                    <a:pt x="0" y="96"/>
                    <a:pt x="0" y="96"/>
                    <a:pt x="0" y="96"/>
                  </a:cubicBezTo>
                  <a:cubicBezTo>
                    <a:pt x="0" y="96"/>
                    <a:pt x="0" y="96"/>
                    <a:pt x="0" y="96"/>
                  </a:cubicBezTo>
                  <a:cubicBezTo>
                    <a:pt x="0" y="95"/>
                    <a:pt x="0" y="95"/>
                    <a:pt x="0" y="95"/>
                  </a:cubicBezTo>
                  <a:cubicBezTo>
                    <a:pt x="0" y="95"/>
                    <a:pt x="1" y="95"/>
                    <a:pt x="1" y="95"/>
                  </a:cubicBezTo>
                  <a:cubicBezTo>
                    <a:pt x="1" y="95"/>
                    <a:pt x="1" y="94"/>
                    <a:pt x="1" y="94"/>
                  </a:cubicBezTo>
                  <a:cubicBezTo>
                    <a:pt x="1" y="94"/>
                    <a:pt x="1" y="94"/>
                    <a:pt x="1" y="94"/>
                  </a:cubicBezTo>
                  <a:cubicBezTo>
                    <a:pt x="1" y="94"/>
                    <a:pt x="1" y="94"/>
                    <a:pt x="1" y="93"/>
                  </a:cubicBezTo>
                  <a:cubicBezTo>
                    <a:pt x="2" y="93"/>
                    <a:pt x="2" y="93"/>
                    <a:pt x="2" y="93"/>
                  </a:cubicBezTo>
                  <a:cubicBezTo>
                    <a:pt x="2" y="93"/>
                    <a:pt x="2" y="93"/>
                    <a:pt x="2" y="93"/>
                  </a:cubicBezTo>
                  <a:cubicBezTo>
                    <a:pt x="3" y="92"/>
                    <a:pt x="3" y="92"/>
                    <a:pt x="3" y="92"/>
                  </a:cubicBezTo>
                  <a:cubicBezTo>
                    <a:pt x="3" y="92"/>
                    <a:pt x="3" y="92"/>
                    <a:pt x="3" y="92"/>
                  </a:cubicBezTo>
                  <a:cubicBezTo>
                    <a:pt x="3" y="92"/>
                    <a:pt x="4" y="92"/>
                    <a:pt x="4" y="91"/>
                  </a:cubicBezTo>
                  <a:cubicBezTo>
                    <a:pt x="4" y="91"/>
                    <a:pt x="4" y="91"/>
                    <a:pt x="4" y="91"/>
                  </a:cubicBezTo>
                  <a:cubicBezTo>
                    <a:pt x="81" y="47"/>
                    <a:pt x="81" y="47"/>
                    <a:pt x="81" y="47"/>
                  </a:cubicBezTo>
                  <a:cubicBezTo>
                    <a:pt x="81" y="0"/>
                    <a:pt x="81" y="0"/>
                    <a:pt x="81" y="0"/>
                  </a:cubicBezTo>
                  <a:lnTo>
                    <a:pt x="5" y="44"/>
                  </a:lnTo>
                  <a:close/>
                </a:path>
              </a:pathLst>
            </a:custGeom>
            <a:solidFill>
              <a:srgbClr val="BC60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D279BCA2-41A1-48CA-9071-6BDA08025E7B}"/>
                </a:ext>
              </a:extLst>
            </p:cNvPr>
            <p:cNvSpPr>
              <a:spLocks/>
            </p:cNvSpPr>
            <p:nvPr/>
          </p:nvSpPr>
          <p:spPr bwMode="auto">
            <a:xfrm>
              <a:off x="1033463" y="1814513"/>
              <a:ext cx="3379788" cy="1958975"/>
            </a:xfrm>
            <a:custGeom>
              <a:avLst/>
              <a:gdLst>
                <a:gd name="T0" fmla="*/ 536 w 536"/>
                <a:gd name="T1" fmla="*/ 155 h 310"/>
                <a:gd name="T2" fmla="*/ 460 w 536"/>
                <a:gd name="T3" fmla="*/ 199 h 310"/>
                <a:gd name="T4" fmla="*/ 460 w 536"/>
                <a:gd name="T5" fmla="*/ 212 h 310"/>
                <a:gd name="T6" fmla="*/ 465 w 536"/>
                <a:gd name="T7" fmla="*/ 214 h 310"/>
                <a:gd name="T8" fmla="*/ 491 w 536"/>
                <a:gd name="T9" fmla="*/ 224 h 310"/>
                <a:gd name="T10" fmla="*/ 493 w 536"/>
                <a:gd name="T11" fmla="*/ 225 h 310"/>
                <a:gd name="T12" fmla="*/ 493 w 536"/>
                <a:gd name="T13" fmla="*/ 282 h 310"/>
                <a:gd name="T14" fmla="*/ 387 w 536"/>
                <a:gd name="T15" fmla="*/ 284 h 310"/>
                <a:gd name="T16" fmla="*/ 371 w 536"/>
                <a:gd name="T17" fmla="*/ 269 h 310"/>
                <a:gd name="T18" fmla="*/ 367 w 536"/>
                <a:gd name="T19" fmla="*/ 266 h 310"/>
                <a:gd name="T20" fmla="*/ 345 w 536"/>
                <a:gd name="T21" fmla="*/ 266 h 310"/>
                <a:gd name="T22" fmla="*/ 269 w 536"/>
                <a:gd name="T23" fmla="*/ 310 h 310"/>
                <a:gd name="T24" fmla="*/ 0 w 536"/>
                <a:gd name="T25" fmla="*/ 155 h 310"/>
                <a:gd name="T26" fmla="*/ 267 w 536"/>
                <a:gd name="T27" fmla="*/ 0 h 310"/>
                <a:gd name="T28" fmla="*/ 536 w 536"/>
                <a:gd name="T29" fmla="*/ 15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6" h="310">
                  <a:moveTo>
                    <a:pt x="536" y="155"/>
                  </a:moveTo>
                  <a:cubicBezTo>
                    <a:pt x="460" y="199"/>
                    <a:pt x="460" y="199"/>
                    <a:pt x="460" y="199"/>
                  </a:cubicBezTo>
                  <a:cubicBezTo>
                    <a:pt x="453" y="203"/>
                    <a:pt x="454" y="209"/>
                    <a:pt x="460" y="212"/>
                  </a:cubicBezTo>
                  <a:cubicBezTo>
                    <a:pt x="461" y="213"/>
                    <a:pt x="463" y="213"/>
                    <a:pt x="465" y="214"/>
                  </a:cubicBezTo>
                  <a:cubicBezTo>
                    <a:pt x="474" y="216"/>
                    <a:pt x="483" y="219"/>
                    <a:pt x="491" y="224"/>
                  </a:cubicBezTo>
                  <a:cubicBezTo>
                    <a:pt x="492" y="224"/>
                    <a:pt x="493" y="225"/>
                    <a:pt x="493" y="225"/>
                  </a:cubicBezTo>
                  <a:cubicBezTo>
                    <a:pt x="519" y="241"/>
                    <a:pt x="519" y="266"/>
                    <a:pt x="493" y="282"/>
                  </a:cubicBezTo>
                  <a:cubicBezTo>
                    <a:pt x="465" y="300"/>
                    <a:pt x="417" y="301"/>
                    <a:pt x="387" y="284"/>
                  </a:cubicBezTo>
                  <a:cubicBezTo>
                    <a:pt x="380" y="279"/>
                    <a:pt x="374" y="274"/>
                    <a:pt x="371" y="269"/>
                  </a:cubicBezTo>
                  <a:cubicBezTo>
                    <a:pt x="370" y="268"/>
                    <a:pt x="369" y="267"/>
                    <a:pt x="367" y="266"/>
                  </a:cubicBezTo>
                  <a:cubicBezTo>
                    <a:pt x="361" y="262"/>
                    <a:pt x="351" y="262"/>
                    <a:pt x="345" y="266"/>
                  </a:cubicBezTo>
                  <a:cubicBezTo>
                    <a:pt x="269" y="310"/>
                    <a:pt x="269" y="310"/>
                    <a:pt x="269" y="310"/>
                  </a:cubicBezTo>
                  <a:cubicBezTo>
                    <a:pt x="0" y="155"/>
                    <a:pt x="0" y="155"/>
                    <a:pt x="0" y="155"/>
                  </a:cubicBezTo>
                  <a:cubicBezTo>
                    <a:pt x="267" y="0"/>
                    <a:pt x="267" y="0"/>
                    <a:pt x="267" y="0"/>
                  </a:cubicBezTo>
                  <a:lnTo>
                    <a:pt x="536" y="15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74636A02-1F6D-4F83-8603-AAA8A0AC2E2D}"/>
                </a:ext>
              </a:extLst>
            </p:cNvPr>
            <p:cNvSpPr>
              <a:spLocks/>
            </p:cNvSpPr>
            <p:nvPr/>
          </p:nvSpPr>
          <p:spPr bwMode="auto">
            <a:xfrm>
              <a:off x="1103313" y="1852613"/>
              <a:ext cx="3240088" cy="1882775"/>
            </a:xfrm>
            <a:custGeom>
              <a:avLst/>
              <a:gdLst>
                <a:gd name="T0" fmla="*/ 0 w 514"/>
                <a:gd name="T1" fmla="*/ 149 h 298"/>
                <a:gd name="T2" fmla="*/ 256 w 514"/>
                <a:gd name="T3" fmla="*/ 0 h 298"/>
                <a:gd name="T4" fmla="*/ 514 w 514"/>
                <a:gd name="T5" fmla="*/ 149 h 298"/>
                <a:gd name="T6" fmla="*/ 446 w 514"/>
                <a:gd name="T7" fmla="*/ 188 h 298"/>
                <a:gd name="T8" fmla="*/ 439 w 514"/>
                <a:gd name="T9" fmla="*/ 200 h 298"/>
                <a:gd name="T10" fmla="*/ 446 w 514"/>
                <a:gd name="T11" fmla="*/ 211 h 298"/>
                <a:gd name="T12" fmla="*/ 453 w 514"/>
                <a:gd name="T13" fmla="*/ 213 h 298"/>
                <a:gd name="T14" fmla="*/ 477 w 514"/>
                <a:gd name="T15" fmla="*/ 222 h 298"/>
                <a:gd name="T16" fmla="*/ 480 w 514"/>
                <a:gd name="T17" fmla="*/ 224 h 298"/>
                <a:gd name="T18" fmla="*/ 496 w 514"/>
                <a:gd name="T19" fmla="*/ 248 h 298"/>
                <a:gd name="T20" fmla="*/ 479 w 514"/>
                <a:gd name="T21" fmla="*/ 272 h 298"/>
                <a:gd name="T22" fmla="*/ 428 w 514"/>
                <a:gd name="T23" fmla="*/ 285 h 298"/>
                <a:gd name="T24" fmla="*/ 379 w 514"/>
                <a:gd name="T25" fmla="*/ 273 h 298"/>
                <a:gd name="T26" fmla="*/ 364 w 514"/>
                <a:gd name="T27" fmla="*/ 260 h 298"/>
                <a:gd name="T28" fmla="*/ 359 w 514"/>
                <a:gd name="T29" fmla="*/ 255 h 298"/>
                <a:gd name="T30" fmla="*/ 345 w 514"/>
                <a:gd name="T31" fmla="*/ 252 h 298"/>
                <a:gd name="T32" fmla="*/ 331 w 514"/>
                <a:gd name="T33" fmla="*/ 255 h 298"/>
                <a:gd name="T34" fmla="*/ 258 w 514"/>
                <a:gd name="T35" fmla="*/ 298 h 298"/>
                <a:gd name="T36" fmla="*/ 0 w 514"/>
                <a:gd name="T37" fmla="*/ 1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4" h="298">
                  <a:moveTo>
                    <a:pt x="0" y="149"/>
                  </a:moveTo>
                  <a:cubicBezTo>
                    <a:pt x="256" y="0"/>
                    <a:pt x="256" y="0"/>
                    <a:pt x="256" y="0"/>
                  </a:cubicBezTo>
                  <a:cubicBezTo>
                    <a:pt x="514" y="149"/>
                    <a:pt x="514" y="149"/>
                    <a:pt x="514" y="149"/>
                  </a:cubicBezTo>
                  <a:cubicBezTo>
                    <a:pt x="446" y="188"/>
                    <a:pt x="446" y="188"/>
                    <a:pt x="446" y="188"/>
                  </a:cubicBezTo>
                  <a:cubicBezTo>
                    <a:pt x="441" y="191"/>
                    <a:pt x="439" y="195"/>
                    <a:pt x="439" y="200"/>
                  </a:cubicBezTo>
                  <a:cubicBezTo>
                    <a:pt x="439" y="204"/>
                    <a:pt x="441" y="208"/>
                    <a:pt x="446" y="211"/>
                  </a:cubicBezTo>
                  <a:cubicBezTo>
                    <a:pt x="448" y="212"/>
                    <a:pt x="450" y="213"/>
                    <a:pt x="453" y="213"/>
                  </a:cubicBezTo>
                  <a:cubicBezTo>
                    <a:pt x="462" y="215"/>
                    <a:pt x="470" y="218"/>
                    <a:pt x="477" y="222"/>
                  </a:cubicBezTo>
                  <a:cubicBezTo>
                    <a:pt x="478" y="223"/>
                    <a:pt x="479" y="223"/>
                    <a:pt x="480" y="224"/>
                  </a:cubicBezTo>
                  <a:cubicBezTo>
                    <a:pt x="490" y="231"/>
                    <a:pt x="496" y="239"/>
                    <a:pt x="496" y="248"/>
                  </a:cubicBezTo>
                  <a:cubicBezTo>
                    <a:pt x="496" y="257"/>
                    <a:pt x="490" y="265"/>
                    <a:pt x="479" y="272"/>
                  </a:cubicBezTo>
                  <a:cubicBezTo>
                    <a:pt x="466" y="280"/>
                    <a:pt x="448" y="285"/>
                    <a:pt x="428" y="285"/>
                  </a:cubicBezTo>
                  <a:cubicBezTo>
                    <a:pt x="410" y="285"/>
                    <a:pt x="392" y="281"/>
                    <a:pt x="379" y="273"/>
                  </a:cubicBezTo>
                  <a:cubicBezTo>
                    <a:pt x="372" y="269"/>
                    <a:pt x="367" y="265"/>
                    <a:pt x="364" y="260"/>
                  </a:cubicBezTo>
                  <a:cubicBezTo>
                    <a:pt x="363" y="258"/>
                    <a:pt x="361" y="256"/>
                    <a:pt x="359" y="255"/>
                  </a:cubicBezTo>
                  <a:cubicBezTo>
                    <a:pt x="355" y="253"/>
                    <a:pt x="350" y="252"/>
                    <a:pt x="345" y="252"/>
                  </a:cubicBezTo>
                  <a:cubicBezTo>
                    <a:pt x="340" y="252"/>
                    <a:pt x="335" y="253"/>
                    <a:pt x="331" y="255"/>
                  </a:cubicBezTo>
                  <a:cubicBezTo>
                    <a:pt x="258" y="298"/>
                    <a:pt x="258" y="298"/>
                    <a:pt x="258" y="298"/>
                  </a:cubicBezTo>
                  <a:lnTo>
                    <a:pt x="0" y="14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0D89CCEC-AA47-4015-A938-FFFF6A1C34AF}"/>
                </a:ext>
              </a:extLst>
            </p:cNvPr>
            <p:cNvSpPr>
              <a:spLocks/>
            </p:cNvSpPr>
            <p:nvPr/>
          </p:nvSpPr>
          <p:spPr bwMode="auto">
            <a:xfrm>
              <a:off x="2728913" y="3419476"/>
              <a:ext cx="1531938" cy="650875"/>
            </a:xfrm>
            <a:custGeom>
              <a:avLst/>
              <a:gdLst>
                <a:gd name="T0" fmla="*/ 243 w 243"/>
                <a:gd name="T1" fmla="*/ 4 h 103"/>
                <a:gd name="T2" fmla="*/ 242 w 243"/>
                <a:gd name="T3" fmla="*/ 8 h 103"/>
                <a:gd name="T4" fmla="*/ 240 w 243"/>
                <a:gd name="T5" fmla="*/ 13 h 103"/>
                <a:gd name="T6" fmla="*/ 237 w 243"/>
                <a:gd name="T7" fmla="*/ 17 h 103"/>
                <a:gd name="T8" fmla="*/ 232 w 243"/>
                <a:gd name="T9" fmla="*/ 22 h 103"/>
                <a:gd name="T10" fmla="*/ 228 w 243"/>
                <a:gd name="T11" fmla="*/ 25 h 103"/>
                <a:gd name="T12" fmla="*/ 222 w 243"/>
                <a:gd name="T13" fmla="*/ 29 h 103"/>
                <a:gd name="T14" fmla="*/ 214 w 243"/>
                <a:gd name="T15" fmla="*/ 34 h 103"/>
                <a:gd name="T16" fmla="*/ 205 w 243"/>
                <a:gd name="T17" fmla="*/ 37 h 103"/>
                <a:gd name="T18" fmla="*/ 198 w 243"/>
                <a:gd name="T19" fmla="*/ 39 h 103"/>
                <a:gd name="T20" fmla="*/ 191 w 243"/>
                <a:gd name="T21" fmla="*/ 40 h 103"/>
                <a:gd name="T22" fmla="*/ 183 w 243"/>
                <a:gd name="T23" fmla="*/ 42 h 103"/>
                <a:gd name="T24" fmla="*/ 173 w 243"/>
                <a:gd name="T25" fmla="*/ 42 h 103"/>
                <a:gd name="T26" fmla="*/ 166 w 243"/>
                <a:gd name="T27" fmla="*/ 42 h 103"/>
                <a:gd name="T28" fmla="*/ 159 w 243"/>
                <a:gd name="T29" fmla="*/ 42 h 103"/>
                <a:gd name="T30" fmla="*/ 152 w 243"/>
                <a:gd name="T31" fmla="*/ 41 h 103"/>
                <a:gd name="T32" fmla="*/ 145 w 243"/>
                <a:gd name="T33" fmla="*/ 39 h 103"/>
                <a:gd name="T34" fmla="*/ 137 w 243"/>
                <a:gd name="T35" fmla="*/ 38 h 103"/>
                <a:gd name="T36" fmla="*/ 128 w 243"/>
                <a:gd name="T37" fmla="*/ 34 h 103"/>
                <a:gd name="T38" fmla="*/ 122 w 243"/>
                <a:gd name="T39" fmla="*/ 32 h 103"/>
                <a:gd name="T40" fmla="*/ 98 w 243"/>
                <a:gd name="T41" fmla="*/ 12 h 103"/>
                <a:gd name="T42" fmla="*/ 96 w 243"/>
                <a:gd name="T43" fmla="*/ 11 h 103"/>
                <a:gd name="T44" fmla="*/ 93 w 243"/>
                <a:gd name="T45" fmla="*/ 10 h 103"/>
                <a:gd name="T46" fmla="*/ 91 w 243"/>
                <a:gd name="T47" fmla="*/ 9 h 103"/>
                <a:gd name="T48" fmla="*/ 89 w 243"/>
                <a:gd name="T49" fmla="*/ 9 h 103"/>
                <a:gd name="T50" fmla="*/ 87 w 243"/>
                <a:gd name="T51" fmla="*/ 9 h 103"/>
                <a:gd name="T52" fmla="*/ 84 w 243"/>
                <a:gd name="T53" fmla="*/ 9 h 103"/>
                <a:gd name="T54" fmla="*/ 82 w 243"/>
                <a:gd name="T55" fmla="*/ 10 h 103"/>
                <a:gd name="T56" fmla="*/ 80 w 243"/>
                <a:gd name="T57" fmla="*/ 10 h 103"/>
                <a:gd name="T58" fmla="*/ 76 w 243"/>
                <a:gd name="T59" fmla="*/ 12 h 103"/>
                <a:gd name="T60" fmla="*/ 77 w 243"/>
                <a:gd name="T61" fmla="*/ 58 h 103"/>
                <a:gd name="T62" fmla="*/ 80 w 243"/>
                <a:gd name="T63" fmla="*/ 57 h 103"/>
                <a:gd name="T64" fmla="*/ 84 w 243"/>
                <a:gd name="T65" fmla="*/ 56 h 103"/>
                <a:gd name="T66" fmla="*/ 87 w 243"/>
                <a:gd name="T67" fmla="*/ 56 h 103"/>
                <a:gd name="T68" fmla="*/ 90 w 243"/>
                <a:gd name="T69" fmla="*/ 56 h 103"/>
                <a:gd name="T70" fmla="*/ 94 w 243"/>
                <a:gd name="T71" fmla="*/ 57 h 103"/>
                <a:gd name="T72" fmla="*/ 97 w 243"/>
                <a:gd name="T73" fmla="*/ 58 h 103"/>
                <a:gd name="T74" fmla="*/ 121 w 243"/>
                <a:gd name="T75" fmla="*/ 78 h 103"/>
                <a:gd name="T76" fmla="*/ 127 w 243"/>
                <a:gd name="T77" fmla="*/ 81 h 103"/>
                <a:gd name="T78" fmla="*/ 133 w 243"/>
                <a:gd name="T79" fmla="*/ 83 h 103"/>
                <a:gd name="T80" fmla="*/ 139 w 243"/>
                <a:gd name="T81" fmla="*/ 85 h 103"/>
                <a:gd name="T82" fmla="*/ 145 w 243"/>
                <a:gd name="T83" fmla="*/ 86 h 103"/>
                <a:gd name="T84" fmla="*/ 151 w 243"/>
                <a:gd name="T85" fmla="*/ 88 h 103"/>
                <a:gd name="T86" fmla="*/ 157 w 243"/>
                <a:gd name="T87" fmla="*/ 88 h 103"/>
                <a:gd name="T88" fmla="*/ 162 w 243"/>
                <a:gd name="T89" fmla="*/ 89 h 103"/>
                <a:gd name="T90" fmla="*/ 167 w 243"/>
                <a:gd name="T91" fmla="*/ 89 h 103"/>
                <a:gd name="T92" fmla="*/ 175 w 243"/>
                <a:gd name="T93" fmla="*/ 89 h 103"/>
                <a:gd name="T94" fmla="*/ 182 w 243"/>
                <a:gd name="T95" fmla="*/ 88 h 103"/>
                <a:gd name="T96" fmla="*/ 188 w 243"/>
                <a:gd name="T97" fmla="*/ 88 h 103"/>
                <a:gd name="T98" fmla="*/ 194 w 243"/>
                <a:gd name="T99" fmla="*/ 87 h 103"/>
                <a:gd name="T100" fmla="*/ 201 w 243"/>
                <a:gd name="T101" fmla="*/ 85 h 103"/>
                <a:gd name="T102" fmla="*/ 206 w 243"/>
                <a:gd name="T103" fmla="*/ 84 h 103"/>
                <a:gd name="T104" fmla="*/ 215 w 243"/>
                <a:gd name="T105" fmla="*/ 80 h 103"/>
                <a:gd name="T106" fmla="*/ 223 w 243"/>
                <a:gd name="T107" fmla="*/ 76 h 103"/>
                <a:gd name="T108" fmla="*/ 228 w 243"/>
                <a:gd name="T109" fmla="*/ 72 h 103"/>
                <a:gd name="T110" fmla="*/ 232 w 243"/>
                <a:gd name="T111" fmla="*/ 69 h 103"/>
                <a:gd name="T112" fmla="*/ 236 w 243"/>
                <a:gd name="T113" fmla="*/ 65 h 103"/>
                <a:gd name="T114" fmla="*/ 238 w 243"/>
                <a:gd name="T115" fmla="*/ 62 h 103"/>
                <a:gd name="T116" fmla="*/ 241 w 243"/>
                <a:gd name="T117" fmla="*/ 58 h 103"/>
                <a:gd name="T118" fmla="*/ 242 w 243"/>
                <a:gd name="T119" fmla="*/ 55 h 103"/>
                <a:gd name="T120" fmla="*/ 243 w 243"/>
                <a:gd name="T121" fmla="*/ 52 h 103"/>
                <a:gd name="T122" fmla="*/ 243 w 243"/>
                <a:gd name="T123" fmla="*/ 48 h 103"/>
                <a:gd name="T124" fmla="*/ 243 w 243"/>
                <a:gd name="T125"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3" h="103">
                  <a:moveTo>
                    <a:pt x="243" y="1"/>
                  </a:moveTo>
                  <a:cubicBezTo>
                    <a:pt x="243" y="1"/>
                    <a:pt x="243" y="2"/>
                    <a:pt x="243" y="2"/>
                  </a:cubicBezTo>
                  <a:cubicBezTo>
                    <a:pt x="243" y="2"/>
                    <a:pt x="243" y="3"/>
                    <a:pt x="243" y="3"/>
                  </a:cubicBezTo>
                  <a:cubicBezTo>
                    <a:pt x="243" y="3"/>
                    <a:pt x="243" y="4"/>
                    <a:pt x="243" y="4"/>
                  </a:cubicBezTo>
                  <a:cubicBezTo>
                    <a:pt x="243" y="5"/>
                    <a:pt x="243" y="5"/>
                    <a:pt x="243" y="5"/>
                  </a:cubicBezTo>
                  <a:cubicBezTo>
                    <a:pt x="243" y="6"/>
                    <a:pt x="243" y="6"/>
                    <a:pt x="242" y="6"/>
                  </a:cubicBezTo>
                  <a:cubicBezTo>
                    <a:pt x="242" y="7"/>
                    <a:pt x="242" y="7"/>
                    <a:pt x="242" y="7"/>
                  </a:cubicBezTo>
                  <a:cubicBezTo>
                    <a:pt x="242" y="8"/>
                    <a:pt x="242" y="8"/>
                    <a:pt x="242" y="8"/>
                  </a:cubicBezTo>
                  <a:cubicBezTo>
                    <a:pt x="242" y="9"/>
                    <a:pt x="242" y="9"/>
                    <a:pt x="242" y="9"/>
                  </a:cubicBezTo>
                  <a:cubicBezTo>
                    <a:pt x="241" y="10"/>
                    <a:pt x="241" y="10"/>
                    <a:pt x="241" y="10"/>
                  </a:cubicBezTo>
                  <a:cubicBezTo>
                    <a:pt x="241" y="11"/>
                    <a:pt x="241" y="11"/>
                    <a:pt x="241" y="11"/>
                  </a:cubicBezTo>
                  <a:cubicBezTo>
                    <a:pt x="240" y="12"/>
                    <a:pt x="240" y="12"/>
                    <a:pt x="240" y="13"/>
                  </a:cubicBezTo>
                  <a:cubicBezTo>
                    <a:pt x="240" y="13"/>
                    <a:pt x="240" y="13"/>
                    <a:pt x="240" y="13"/>
                  </a:cubicBezTo>
                  <a:cubicBezTo>
                    <a:pt x="239" y="14"/>
                    <a:pt x="239" y="14"/>
                    <a:pt x="238" y="15"/>
                  </a:cubicBezTo>
                  <a:cubicBezTo>
                    <a:pt x="238" y="15"/>
                    <a:pt x="238" y="16"/>
                    <a:pt x="238" y="16"/>
                  </a:cubicBezTo>
                  <a:cubicBezTo>
                    <a:pt x="238" y="16"/>
                    <a:pt x="237" y="17"/>
                    <a:pt x="237" y="17"/>
                  </a:cubicBezTo>
                  <a:cubicBezTo>
                    <a:pt x="237" y="17"/>
                    <a:pt x="237" y="18"/>
                    <a:pt x="236" y="18"/>
                  </a:cubicBezTo>
                  <a:cubicBezTo>
                    <a:pt x="236" y="18"/>
                    <a:pt x="235" y="19"/>
                    <a:pt x="235" y="20"/>
                  </a:cubicBezTo>
                  <a:cubicBezTo>
                    <a:pt x="235" y="20"/>
                    <a:pt x="235" y="20"/>
                    <a:pt x="234" y="20"/>
                  </a:cubicBezTo>
                  <a:cubicBezTo>
                    <a:pt x="234" y="21"/>
                    <a:pt x="233" y="22"/>
                    <a:pt x="232" y="22"/>
                  </a:cubicBezTo>
                  <a:cubicBezTo>
                    <a:pt x="232" y="23"/>
                    <a:pt x="232" y="23"/>
                    <a:pt x="231" y="23"/>
                  </a:cubicBezTo>
                  <a:cubicBezTo>
                    <a:pt x="231" y="23"/>
                    <a:pt x="231" y="24"/>
                    <a:pt x="230" y="24"/>
                  </a:cubicBezTo>
                  <a:cubicBezTo>
                    <a:pt x="230" y="24"/>
                    <a:pt x="230" y="24"/>
                    <a:pt x="229" y="25"/>
                  </a:cubicBezTo>
                  <a:cubicBezTo>
                    <a:pt x="229" y="25"/>
                    <a:pt x="229" y="25"/>
                    <a:pt x="228" y="25"/>
                  </a:cubicBezTo>
                  <a:cubicBezTo>
                    <a:pt x="228" y="26"/>
                    <a:pt x="228" y="26"/>
                    <a:pt x="227" y="26"/>
                  </a:cubicBezTo>
                  <a:cubicBezTo>
                    <a:pt x="227" y="27"/>
                    <a:pt x="227" y="27"/>
                    <a:pt x="226" y="27"/>
                  </a:cubicBezTo>
                  <a:cubicBezTo>
                    <a:pt x="226" y="27"/>
                    <a:pt x="225" y="28"/>
                    <a:pt x="224" y="28"/>
                  </a:cubicBezTo>
                  <a:cubicBezTo>
                    <a:pt x="224" y="29"/>
                    <a:pt x="223" y="29"/>
                    <a:pt x="222" y="29"/>
                  </a:cubicBezTo>
                  <a:cubicBezTo>
                    <a:pt x="221" y="30"/>
                    <a:pt x="220" y="31"/>
                    <a:pt x="219" y="31"/>
                  </a:cubicBezTo>
                  <a:cubicBezTo>
                    <a:pt x="219" y="31"/>
                    <a:pt x="219" y="31"/>
                    <a:pt x="219" y="31"/>
                  </a:cubicBezTo>
                  <a:cubicBezTo>
                    <a:pt x="218" y="32"/>
                    <a:pt x="216" y="33"/>
                    <a:pt x="215" y="33"/>
                  </a:cubicBezTo>
                  <a:cubicBezTo>
                    <a:pt x="215" y="33"/>
                    <a:pt x="214" y="34"/>
                    <a:pt x="214" y="34"/>
                  </a:cubicBezTo>
                  <a:cubicBezTo>
                    <a:pt x="213" y="34"/>
                    <a:pt x="212" y="35"/>
                    <a:pt x="211" y="35"/>
                  </a:cubicBezTo>
                  <a:cubicBezTo>
                    <a:pt x="211" y="35"/>
                    <a:pt x="210" y="35"/>
                    <a:pt x="210" y="35"/>
                  </a:cubicBezTo>
                  <a:cubicBezTo>
                    <a:pt x="209" y="36"/>
                    <a:pt x="207" y="36"/>
                    <a:pt x="206" y="37"/>
                  </a:cubicBezTo>
                  <a:cubicBezTo>
                    <a:pt x="206" y="37"/>
                    <a:pt x="205" y="37"/>
                    <a:pt x="205" y="37"/>
                  </a:cubicBezTo>
                  <a:cubicBezTo>
                    <a:pt x="204" y="37"/>
                    <a:pt x="203" y="38"/>
                    <a:pt x="203" y="38"/>
                  </a:cubicBezTo>
                  <a:cubicBezTo>
                    <a:pt x="202" y="38"/>
                    <a:pt x="202" y="38"/>
                    <a:pt x="201" y="38"/>
                  </a:cubicBezTo>
                  <a:cubicBezTo>
                    <a:pt x="201" y="38"/>
                    <a:pt x="200" y="38"/>
                    <a:pt x="199" y="39"/>
                  </a:cubicBezTo>
                  <a:cubicBezTo>
                    <a:pt x="199" y="39"/>
                    <a:pt x="198" y="39"/>
                    <a:pt x="198" y="39"/>
                  </a:cubicBezTo>
                  <a:cubicBezTo>
                    <a:pt x="197" y="39"/>
                    <a:pt x="197" y="39"/>
                    <a:pt x="196" y="39"/>
                  </a:cubicBezTo>
                  <a:cubicBezTo>
                    <a:pt x="195" y="40"/>
                    <a:pt x="195" y="40"/>
                    <a:pt x="194" y="40"/>
                  </a:cubicBezTo>
                  <a:cubicBezTo>
                    <a:pt x="194" y="40"/>
                    <a:pt x="193" y="40"/>
                    <a:pt x="193" y="40"/>
                  </a:cubicBezTo>
                  <a:cubicBezTo>
                    <a:pt x="192" y="40"/>
                    <a:pt x="192" y="40"/>
                    <a:pt x="191" y="40"/>
                  </a:cubicBezTo>
                  <a:cubicBezTo>
                    <a:pt x="190" y="40"/>
                    <a:pt x="189" y="41"/>
                    <a:pt x="188" y="41"/>
                  </a:cubicBezTo>
                  <a:cubicBezTo>
                    <a:pt x="188" y="41"/>
                    <a:pt x="187" y="41"/>
                    <a:pt x="187" y="41"/>
                  </a:cubicBezTo>
                  <a:cubicBezTo>
                    <a:pt x="186" y="41"/>
                    <a:pt x="185" y="41"/>
                    <a:pt x="183" y="41"/>
                  </a:cubicBezTo>
                  <a:cubicBezTo>
                    <a:pt x="183" y="41"/>
                    <a:pt x="183" y="41"/>
                    <a:pt x="183" y="42"/>
                  </a:cubicBezTo>
                  <a:cubicBezTo>
                    <a:pt x="181" y="42"/>
                    <a:pt x="180" y="42"/>
                    <a:pt x="179" y="42"/>
                  </a:cubicBezTo>
                  <a:cubicBezTo>
                    <a:pt x="179" y="42"/>
                    <a:pt x="178" y="42"/>
                    <a:pt x="178" y="42"/>
                  </a:cubicBezTo>
                  <a:cubicBezTo>
                    <a:pt x="177" y="42"/>
                    <a:pt x="176" y="42"/>
                    <a:pt x="175" y="42"/>
                  </a:cubicBezTo>
                  <a:cubicBezTo>
                    <a:pt x="174" y="42"/>
                    <a:pt x="174" y="42"/>
                    <a:pt x="173" y="42"/>
                  </a:cubicBezTo>
                  <a:cubicBezTo>
                    <a:pt x="173" y="42"/>
                    <a:pt x="172" y="42"/>
                    <a:pt x="171" y="42"/>
                  </a:cubicBezTo>
                  <a:cubicBezTo>
                    <a:pt x="171" y="42"/>
                    <a:pt x="170" y="42"/>
                    <a:pt x="170" y="42"/>
                  </a:cubicBezTo>
                  <a:cubicBezTo>
                    <a:pt x="169" y="42"/>
                    <a:pt x="168" y="42"/>
                    <a:pt x="168" y="42"/>
                  </a:cubicBezTo>
                  <a:cubicBezTo>
                    <a:pt x="167" y="42"/>
                    <a:pt x="166" y="42"/>
                    <a:pt x="166" y="42"/>
                  </a:cubicBezTo>
                  <a:cubicBezTo>
                    <a:pt x="165" y="42"/>
                    <a:pt x="165" y="42"/>
                    <a:pt x="164" y="42"/>
                  </a:cubicBezTo>
                  <a:cubicBezTo>
                    <a:pt x="163" y="42"/>
                    <a:pt x="163" y="42"/>
                    <a:pt x="162" y="42"/>
                  </a:cubicBezTo>
                  <a:cubicBezTo>
                    <a:pt x="162" y="42"/>
                    <a:pt x="161" y="42"/>
                    <a:pt x="160" y="42"/>
                  </a:cubicBezTo>
                  <a:cubicBezTo>
                    <a:pt x="160" y="42"/>
                    <a:pt x="159" y="42"/>
                    <a:pt x="159" y="42"/>
                  </a:cubicBezTo>
                  <a:cubicBezTo>
                    <a:pt x="158" y="41"/>
                    <a:pt x="157" y="41"/>
                    <a:pt x="157" y="41"/>
                  </a:cubicBezTo>
                  <a:cubicBezTo>
                    <a:pt x="156" y="41"/>
                    <a:pt x="156" y="41"/>
                    <a:pt x="155" y="41"/>
                  </a:cubicBezTo>
                  <a:cubicBezTo>
                    <a:pt x="154" y="41"/>
                    <a:pt x="154" y="41"/>
                    <a:pt x="153" y="41"/>
                  </a:cubicBezTo>
                  <a:cubicBezTo>
                    <a:pt x="153" y="41"/>
                    <a:pt x="152" y="41"/>
                    <a:pt x="152" y="41"/>
                  </a:cubicBezTo>
                  <a:cubicBezTo>
                    <a:pt x="151" y="41"/>
                    <a:pt x="150" y="40"/>
                    <a:pt x="150" y="40"/>
                  </a:cubicBezTo>
                  <a:cubicBezTo>
                    <a:pt x="149" y="40"/>
                    <a:pt x="149" y="40"/>
                    <a:pt x="148" y="40"/>
                  </a:cubicBezTo>
                  <a:cubicBezTo>
                    <a:pt x="147" y="40"/>
                    <a:pt x="147" y="40"/>
                    <a:pt x="146" y="40"/>
                  </a:cubicBezTo>
                  <a:cubicBezTo>
                    <a:pt x="146" y="40"/>
                    <a:pt x="145" y="40"/>
                    <a:pt x="145" y="39"/>
                  </a:cubicBezTo>
                  <a:cubicBezTo>
                    <a:pt x="144" y="39"/>
                    <a:pt x="143" y="39"/>
                    <a:pt x="142" y="39"/>
                  </a:cubicBezTo>
                  <a:cubicBezTo>
                    <a:pt x="142" y="39"/>
                    <a:pt x="141" y="39"/>
                    <a:pt x="141" y="39"/>
                  </a:cubicBezTo>
                  <a:cubicBezTo>
                    <a:pt x="140" y="38"/>
                    <a:pt x="139" y="38"/>
                    <a:pt x="139" y="38"/>
                  </a:cubicBezTo>
                  <a:cubicBezTo>
                    <a:pt x="138" y="38"/>
                    <a:pt x="138" y="38"/>
                    <a:pt x="137" y="38"/>
                  </a:cubicBezTo>
                  <a:cubicBezTo>
                    <a:pt x="136" y="37"/>
                    <a:pt x="135" y="37"/>
                    <a:pt x="133" y="36"/>
                  </a:cubicBezTo>
                  <a:cubicBezTo>
                    <a:pt x="133" y="36"/>
                    <a:pt x="133" y="36"/>
                    <a:pt x="133" y="36"/>
                  </a:cubicBezTo>
                  <a:cubicBezTo>
                    <a:pt x="132" y="36"/>
                    <a:pt x="131" y="35"/>
                    <a:pt x="129" y="35"/>
                  </a:cubicBezTo>
                  <a:cubicBezTo>
                    <a:pt x="129" y="35"/>
                    <a:pt x="128" y="35"/>
                    <a:pt x="128" y="34"/>
                  </a:cubicBezTo>
                  <a:cubicBezTo>
                    <a:pt x="127" y="34"/>
                    <a:pt x="127" y="34"/>
                    <a:pt x="127" y="34"/>
                  </a:cubicBezTo>
                  <a:cubicBezTo>
                    <a:pt x="126" y="34"/>
                    <a:pt x="125" y="33"/>
                    <a:pt x="125" y="33"/>
                  </a:cubicBezTo>
                  <a:cubicBezTo>
                    <a:pt x="125" y="33"/>
                    <a:pt x="124" y="33"/>
                    <a:pt x="124" y="33"/>
                  </a:cubicBezTo>
                  <a:cubicBezTo>
                    <a:pt x="123" y="32"/>
                    <a:pt x="123" y="32"/>
                    <a:pt x="122" y="32"/>
                  </a:cubicBezTo>
                  <a:cubicBezTo>
                    <a:pt x="122" y="31"/>
                    <a:pt x="121" y="31"/>
                    <a:pt x="121" y="31"/>
                  </a:cubicBezTo>
                  <a:cubicBezTo>
                    <a:pt x="120" y="31"/>
                    <a:pt x="119" y="30"/>
                    <a:pt x="118" y="30"/>
                  </a:cubicBezTo>
                  <a:cubicBezTo>
                    <a:pt x="111" y="25"/>
                    <a:pt x="105" y="20"/>
                    <a:pt x="102" y="15"/>
                  </a:cubicBezTo>
                  <a:cubicBezTo>
                    <a:pt x="101" y="14"/>
                    <a:pt x="100" y="13"/>
                    <a:pt x="98" y="12"/>
                  </a:cubicBezTo>
                  <a:cubicBezTo>
                    <a:pt x="98" y="11"/>
                    <a:pt x="97" y="11"/>
                    <a:pt x="97" y="11"/>
                  </a:cubicBezTo>
                  <a:cubicBezTo>
                    <a:pt x="97" y="11"/>
                    <a:pt x="97" y="11"/>
                    <a:pt x="97" y="11"/>
                  </a:cubicBezTo>
                  <a:cubicBezTo>
                    <a:pt x="96" y="11"/>
                    <a:pt x="96" y="11"/>
                    <a:pt x="96" y="11"/>
                  </a:cubicBezTo>
                  <a:cubicBezTo>
                    <a:pt x="96" y="11"/>
                    <a:pt x="96" y="11"/>
                    <a:pt x="96" y="11"/>
                  </a:cubicBezTo>
                  <a:cubicBezTo>
                    <a:pt x="95" y="10"/>
                    <a:pt x="95" y="10"/>
                    <a:pt x="94" y="10"/>
                  </a:cubicBezTo>
                  <a:cubicBezTo>
                    <a:pt x="94" y="10"/>
                    <a:pt x="94" y="10"/>
                    <a:pt x="94" y="10"/>
                  </a:cubicBezTo>
                  <a:cubicBezTo>
                    <a:pt x="94" y="10"/>
                    <a:pt x="94" y="10"/>
                    <a:pt x="94" y="10"/>
                  </a:cubicBezTo>
                  <a:cubicBezTo>
                    <a:pt x="93" y="10"/>
                    <a:pt x="93" y="10"/>
                    <a:pt x="93" y="10"/>
                  </a:cubicBezTo>
                  <a:cubicBezTo>
                    <a:pt x="93" y="10"/>
                    <a:pt x="92" y="10"/>
                    <a:pt x="92" y="10"/>
                  </a:cubicBezTo>
                  <a:cubicBezTo>
                    <a:pt x="92" y="10"/>
                    <a:pt x="92" y="10"/>
                    <a:pt x="92" y="10"/>
                  </a:cubicBezTo>
                  <a:cubicBezTo>
                    <a:pt x="92" y="9"/>
                    <a:pt x="91" y="9"/>
                    <a:pt x="91" y="9"/>
                  </a:cubicBezTo>
                  <a:cubicBezTo>
                    <a:pt x="91" y="9"/>
                    <a:pt x="91" y="9"/>
                    <a:pt x="91" y="9"/>
                  </a:cubicBezTo>
                  <a:cubicBezTo>
                    <a:pt x="91" y="9"/>
                    <a:pt x="91" y="9"/>
                    <a:pt x="91" y="9"/>
                  </a:cubicBezTo>
                  <a:cubicBezTo>
                    <a:pt x="90" y="9"/>
                    <a:pt x="90" y="9"/>
                    <a:pt x="90" y="9"/>
                  </a:cubicBezTo>
                  <a:cubicBezTo>
                    <a:pt x="90" y="9"/>
                    <a:pt x="89" y="9"/>
                    <a:pt x="89" y="9"/>
                  </a:cubicBezTo>
                  <a:cubicBezTo>
                    <a:pt x="89" y="9"/>
                    <a:pt x="89" y="9"/>
                    <a:pt x="89" y="9"/>
                  </a:cubicBezTo>
                  <a:cubicBezTo>
                    <a:pt x="89" y="9"/>
                    <a:pt x="88" y="9"/>
                    <a:pt x="88" y="9"/>
                  </a:cubicBezTo>
                  <a:cubicBezTo>
                    <a:pt x="88" y="9"/>
                    <a:pt x="88" y="9"/>
                    <a:pt x="88" y="9"/>
                  </a:cubicBezTo>
                  <a:cubicBezTo>
                    <a:pt x="88" y="9"/>
                    <a:pt x="88" y="9"/>
                    <a:pt x="88" y="9"/>
                  </a:cubicBezTo>
                  <a:cubicBezTo>
                    <a:pt x="87" y="9"/>
                    <a:pt x="87" y="9"/>
                    <a:pt x="87" y="9"/>
                  </a:cubicBezTo>
                  <a:cubicBezTo>
                    <a:pt x="86" y="9"/>
                    <a:pt x="86" y="9"/>
                    <a:pt x="86" y="9"/>
                  </a:cubicBezTo>
                  <a:cubicBezTo>
                    <a:pt x="86" y="9"/>
                    <a:pt x="86" y="9"/>
                    <a:pt x="86" y="9"/>
                  </a:cubicBezTo>
                  <a:cubicBezTo>
                    <a:pt x="86" y="9"/>
                    <a:pt x="85" y="9"/>
                    <a:pt x="85" y="9"/>
                  </a:cubicBezTo>
                  <a:cubicBezTo>
                    <a:pt x="85" y="9"/>
                    <a:pt x="85" y="9"/>
                    <a:pt x="84" y="9"/>
                  </a:cubicBezTo>
                  <a:cubicBezTo>
                    <a:pt x="84" y="9"/>
                    <a:pt x="84" y="9"/>
                    <a:pt x="84" y="9"/>
                  </a:cubicBezTo>
                  <a:cubicBezTo>
                    <a:pt x="84" y="9"/>
                    <a:pt x="83" y="9"/>
                    <a:pt x="83" y="9"/>
                  </a:cubicBezTo>
                  <a:cubicBezTo>
                    <a:pt x="83" y="9"/>
                    <a:pt x="83" y="9"/>
                    <a:pt x="82" y="9"/>
                  </a:cubicBezTo>
                  <a:cubicBezTo>
                    <a:pt x="82" y="9"/>
                    <a:pt x="82" y="10"/>
                    <a:pt x="82" y="10"/>
                  </a:cubicBezTo>
                  <a:cubicBezTo>
                    <a:pt x="82" y="10"/>
                    <a:pt x="81" y="10"/>
                    <a:pt x="81" y="10"/>
                  </a:cubicBezTo>
                  <a:cubicBezTo>
                    <a:pt x="81" y="10"/>
                    <a:pt x="81" y="10"/>
                    <a:pt x="81" y="10"/>
                  </a:cubicBezTo>
                  <a:cubicBezTo>
                    <a:pt x="80" y="10"/>
                    <a:pt x="80" y="10"/>
                    <a:pt x="80" y="10"/>
                  </a:cubicBezTo>
                  <a:cubicBezTo>
                    <a:pt x="80" y="10"/>
                    <a:pt x="80" y="10"/>
                    <a:pt x="80" y="10"/>
                  </a:cubicBezTo>
                  <a:cubicBezTo>
                    <a:pt x="79" y="10"/>
                    <a:pt x="79" y="10"/>
                    <a:pt x="79" y="10"/>
                  </a:cubicBezTo>
                  <a:cubicBezTo>
                    <a:pt x="79" y="10"/>
                    <a:pt x="78" y="11"/>
                    <a:pt x="78" y="11"/>
                  </a:cubicBezTo>
                  <a:cubicBezTo>
                    <a:pt x="78" y="11"/>
                    <a:pt x="78" y="11"/>
                    <a:pt x="78" y="11"/>
                  </a:cubicBezTo>
                  <a:cubicBezTo>
                    <a:pt x="77" y="11"/>
                    <a:pt x="77" y="11"/>
                    <a:pt x="76" y="12"/>
                  </a:cubicBezTo>
                  <a:cubicBezTo>
                    <a:pt x="0" y="56"/>
                    <a:pt x="0" y="56"/>
                    <a:pt x="0" y="56"/>
                  </a:cubicBezTo>
                  <a:cubicBezTo>
                    <a:pt x="0" y="103"/>
                    <a:pt x="0" y="103"/>
                    <a:pt x="0" y="103"/>
                  </a:cubicBezTo>
                  <a:cubicBezTo>
                    <a:pt x="76" y="59"/>
                    <a:pt x="76" y="59"/>
                    <a:pt x="76" y="59"/>
                  </a:cubicBezTo>
                  <a:cubicBezTo>
                    <a:pt x="76" y="58"/>
                    <a:pt x="77" y="58"/>
                    <a:pt x="77" y="58"/>
                  </a:cubicBezTo>
                  <a:cubicBezTo>
                    <a:pt x="78" y="58"/>
                    <a:pt x="78" y="58"/>
                    <a:pt x="78" y="58"/>
                  </a:cubicBezTo>
                  <a:cubicBezTo>
                    <a:pt x="78" y="57"/>
                    <a:pt x="79" y="57"/>
                    <a:pt x="79" y="57"/>
                  </a:cubicBezTo>
                  <a:cubicBezTo>
                    <a:pt x="79" y="57"/>
                    <a:pt x="79" y="57"/>
                    <a:pt x="80" y="57"/>
                  </a:cubicBezTo>
                  <a:cubicBezTo>
                    <a:pt x="80" y="57"/>
                    <a:pt x="80" y="57"/>
                    <a:pt x="80" y="57"/>
                  </a:cubicBezTo>
                  <a:cubicBezTo>
                    <a:pt x="81" y="57"/>
                    <a:pt x="81" y="57"/>
                    <a:pt x="81" y="57"/>
                  </a:cubicBezTo>
                  <a:cubicBezTo>
                    <a:pt x="81" y="57"/>
                    <a:pt x="82" y="56"/>
                    <a:pt x="82" y="56"/>
                  </a:cubicBezTo>
                  <a:cubicBezTo>
                    <a:pt x="82" y="56"/>
                    <a:pt x="82" y="56"/>
                    <a:pt x="82" y="56"/>
                  </a:cubicBezTo>
                  <a:cubicBezTo>
                    <a:pt x="83" y="56"/>
                    <a:pt x="84" y="56"/>
                    <a:pt x="84" y="56"/>
                  </a:cubicBezTo>
                  <a:cubicBezTo>
                    <a:pt x="84" y="56"/>
                    <a:pt x="84" y="56"/>
                    <a:pt x="85" y="56"/>
                  </a:cubicBezTo>
                  <a:cubicBezTo>
                    <a:pt x="85" y="56"/>
                    <a:pt x="85" y="56"/>
                    <a:pt x="86" y="56"/>
                  </a:cubicBezTo>
                  <a:cubicBezTo>
                    <a:pt x="86" y="56"/>
                    <a:pt x="86" y="56"/>
                    <a:pt x="87" y="56"/>
                  </a:cubicBezTo>
                  <a:cubicBezTo>
                    <a:pt x="87" y="56"/>
                    <a:pt x="87" y="56"/>
                    <a:pt x="87" y="56"/>
                  </a:cubicBezTo>
                  <a:cubicBezTo>
                    <a:pt x="88" y="56"/>
                    <a:pt x="88" y="56"/>
                    <a:pt x="88" y="56"/>
                  </a:cubicBezTo>
                  <a:cubicBezTo>
                    <a:pt x="88" y="56"/>
                    <a:pt x="89" y="56"/>
                    <a:pt x="89" y="56"/>
                  </a:cubicBezTo>
                  <a:cubicBezTo>
                    <a:pt x="89" y="56"/>
                    <a:pt x="89" y="56"/>
                    <a:pt x="90" y="56"/>
                  </a:cubicBezTo>
                  <a:cubicBezTo>
                    <a:pt x="90" y="56"/>
                    <a:pt x="90" y="56"/>
                    <a:pt x="90" y="56"/>
                  </a:cubicBezTo>
                  <a:cubicBezTo>
                    <a:pt x="91" y="56"/>
                    <a:pt x="91" y="56"/>
                    <a:pt x="91" y="56"/>
                  </a:cubicBezTo>
                  <a:cubicBezTo>
                    <a:pt x="91" y="56"/>
                    <a:pt x="92" y="56"/>
                    <a:pt x="92" y="56"/>
                  </a:cubicBezTo>
                  <a:cubicBezTo>
                    <a:pt x="92" y="56"/>
                    <a:pt x="92" y="56"/>
                    <a:pt x="93" y="56"/>
                  </a:cubicBezTo>
                  <a:cubicBezTo>
                    <a:pt x="93" y="57"/>
                    <a:pt x="93" y="57"/>
                    <a:pt x="94" y="57"/>
                  </a:cubicBezTo>
                  <a:cubicBezTo>
                    <a:pt x="94" y="57"/>
                    <a:pt x="94" y="57"/>
                    <a:pt x="94" y="57"/>
                  </a:cubicBezTo>
                  <a:cubicBezTo>
                    <a:pt x="95" y="57"/>
                    <a:pt x="95" y="57"/>
                    <a:pt x="96" y="57"/>
                  </a:cubicBezTo>
                  <a:cubicBezTo>
                    <a:pt x="96" y="58"/>
                    <a:pt x="96" y="58"/>
                    <a:pt x="96" y="58"/>
                  </a:cubicBezTo>
                  <a:cubicBezTo>
                    <a:pt x="97" y="58"/>
                    <a:pt x="97" y="58"/>
                    <a:pt x="97" y="58"/>
                  </a:cubicBezTo>
                  <a:cubicBezTo>
                    <a:pt x="97" y="58"/>
                    <a:pt x="98" y="58"/>
                    <a:pt x="98" y="59"/>
                  </a:cubicBezTo>
                  <a:cubicBezTo>
                    <a:pt x="99" y="59"/>
                    <a:pt x="101" y="60"/>
                    <a:pt x="101" y="62"/>
                  </a:cubicBezTo>
                  <a:cubicBezTo>
                    <a:pt x="105" y="67"/>
                    <a:pt x="111" y="72"/>
                    <a:pt x="118" y="76"/>
                  </a:cubicBezTo>
                  <a:cubicBezTo>
                    <a:pt x="119" y="77"/>
                    <a:pt x="120" y="77"/>
                    <a:pt x="121" y="78"/>
                  </a:cubicBezTo>
                  <a:cubicBezTo>
                    <a:pt x="121" y="78"/>
                    <a:pt x="121" y="78"/>
                    <a:pt x="122" y="78"/>
                  </a:cubicBezTo>
                  <a:cubicBezTo>
                    <a:pt x="122" y="79"/>
                    <a:pt x="123" y="79"/>
                    <a:pt x="124" y="79"/>
                  </a:cubicBezTo>
                  <a:cubicBezTo>
                    <a:pt x="124" y="80"/>
                    <a:pt x="124" y="80"/>
                    <a:pt x="125" y="80"/>
                  </a:cubicBezTo>
                  <a:cubicBezTo>
                    <a:pt x="125" y="80"/>
                    <a:pt x="126" y="80"/>
                    <a:pt x="127" y="81"/>
                  </a:cubicBezTo>
                  <a:cubicBezTo>
                    <a:pt x="127" y="81"/>
                    <a:pt x="127" y="81"/>
                    <a:pt x="128" y="81"/>
                  </a:cubicBezTo>
                  <a:cubicBezTo>
                    <a:pt x="128" y="81"/>
                    <a:pt x="128" y="81"/>
                    <a:pt x="129" y="82"/>
                  </a:cubicBezTo>
                  <a:cubicBezTo>
                    <a:pt x="129" y="82"/>
                    <a:pt x="129" y="82"/>
                    <a:pt x="129" y="82"/>
                  </a:cubicBezTo>
                  <a:cubicBezTo>
                    <a:pt x="131" y="82"/>
                    <a:pt x="132" y="83"/>
                    <a:pt x="133" y="83"/>
                  </a:cubicBezTo>
                  <a:cubicBezTo>
                    <a:pt x="133" y="83"/>
                    <a:pt x="133" y="83"/>
                    <a:pt x="133" y="83"/>
                  </a:cubicBezTo>
                  <a:cubicBezTo>
                    <a:pt x="135" y="84"/>
                    <a:pt x="136" y="84"/>
                    <a:pt x="137" y="84"/>
                  </a:cubicBezTo>
                  <a:cubicBezTo>
                    <a:pt x="137" y="84"/>
                    <a:pt x="138" y="85"/>
                    <a:pt x="138" y="85"/>
                  </a:cubicBezTo>
                  <a:cubicBezTo>
                    <a:pt x="138" y="85"/>
                    <a:pt x="138" y="85"/>
                    <a:pt x="139" y="85"/>
                  </a:cubicBezTo>
                  <a:cubicBezTo>
                    <a:pt x="139" y="85"/>
                    <a:pt x="140" y="85"/>
                    <a:pt x="141" y="85"/>
                  </a:cubicBezTo>
                  <a:cubicBezTo>
                    <a:pt x="141" y="86"/>
                    <a:pt x="142" y="86"/>
                    <a:pt x="142" y="86"/>
                  </a:cubicBezTo>
                  <a:cubicBezTo>
                    <a:pt x="143" y="86"/>
                    <a:pt x="144" y="86"/>
                    <a:pt x="144" y="86"/>
                  </a:cubicBezTo>
                  <a:cubicBezTo>
                    <a:pt x="145" y="86"/>
                    <a:pt x="145" y="86"/>
                    <a:pt x="145" y="86"/>
                  </a:cubicBezTo>
                  <a:cubicBezTo>
                    <a:pt x="146" y="86"/>
                    <a:pt x="146" y="87"/>
                    <a:pt x="146" y="87"/>
                  </a:cubicBezTo>
                  <a:cubicBezTo>
                    <a:pt x="147" y="87"/>
                    <a:pt x="147" y="87"/>
                    <a:pt x="148" y="87"/>
                  </a:cubicBezTo>
                  <a:cubicBezTo>
                    <a:pt x="148" y="87"/>
                    <a:pt x="149" y="87"/>
                    <a:pt x="149" y="87"/>
                  </a:cubicBezTo>
                  <a:cubicBezTo>
                    <a:pt x="150" y="87"/>
                    <a:pt x="151" y="87"/>
                    <a:pt x="151" y="88"/>
                  </a:cubicBezTo>
                  <a:cubicBezTo>
                    <a:pt x="152" y="88"/>
                    <a:pt x="152" y="88"/>
                    <a:pt x="153" y="88"/>
                  </a:cubicBezTo>
                  <a:cubicBezTo>
                    <a:pt x="153" y="88"/>
                    <a:pt x="153" y="88"/>
                    <a:pt x="153" y="88"/>
                  </a:cubicBezTo>
                  <a:cubicBezTo>
                    <a:pt x="154" y="88"/>
                    <a:pt x="154" y="88"/>
                    <a:pt x="155" y="88"/>
                  </a:cubicBezTo>
                  <a:cubicBezTo>
                    <a:pt x="155" y="88"/>
                    <a:pt x="156" y="88"/>
                    <a:pt x="157" y="88"/>
                  </a:cubicBezTo>
                  <a:cubicBezTo>
                    <a:pt x="157" y="88"/>
                    <a:pt x="158" y="88"/>
                    <a:pt x="158" y="88"/>
                  </a:cubicBezTo>
                  <a:cubicBezTo>
                    <a:pt x="159" y="88"/>
                    <a:pt x="159" y="88"/>
                    <a:pt x="160" y="89"/>
                  </a:cubicBezTo>
                  <a:cubicBezTo>
                    <a:pt x="160" y="89"/>
                    <a:pt x="160" y="89"/>
                    <a:pt x="160" y="89"/>
                  </a:cubicBezTo>
                  <a:cubicBezTo>
                    <a:pt x="161" y="89"/>
                    <a:pt x="161" y="89"/>
                    <a:pt x="162" y="89"/>
                  </a:cubicBezTo>
                  <a:cubicBezTo>
                    <a:pt x="163" y="89"/>
                    <a:pt x="163" y="89"/>
                    <a:pt x="164" y="89"/>
                  </a:cubicBezTo>
                  <a:cubicBezTo>
                    <a:pt x="164" y="89"/>
                    <a:pt x="165" y="89"/>
                    <a:pt x="166" y="89"/>
                  </a:cubicBezTo>
                  <a:cubicBezTo>
                    <a:pt x="166" y="89"/>
                    <a:pt x="167" y="89"/>
                    <a:pt x="167" y="89"/>
                  </a:cubicBezTo>
                  <a:cubicBezTo>
                    <a:pt x="167" y="89"/>
                    <a:pt x="167" y="89"/>
                    <a:pt x="167" y="89"/>
                  </a:cubicBezTo>
                  <a:cubicBezTo>
                    <a:pt x="168" y="89"/>
                    <a:pt x="169" y="89"/>
                    <a:pt x="169" y="89"/>
                  </a:cubicBezTo>
                  <a:cubicBezTo>
                    <a:pt x="170" y="89"/>
                    <a:pt x="171" y="89"/>
                    <a:pt x="171" y="89"/>
                  </a:cubicBezTo>
                  <a:cubicBezTo>
                    <a:pt x="172" y="89"/>
                    <a:pt x="172" y="89"/>
                    <a:pt x="173" y="89"/>
                  </a:cubicBezTo>
                  <a:cubicBezTo>
                    <a:pt x="174" y="89"/>
                    <a:pt x="174" y="89"/>
                    <a:pt x="175" y="89"/>
                  </a:cubicBezTo>
                  <a:cubicBezTo>
                    <a:pt x="175" y="89"/>
                    <a:pt x="175" y="89"/>
                    <a:pt x="175" y="89"/>
                  </a:cubicBezTo>
                  <a:cubicBezTo>
                    <a:pt x="176" y="89"/>
                    <a:pt x="177" y="89"/>
                    <a:pt x="178" y="89"/>
                  </a:cubicBezTo>
                  <a:cubicBezTo>
                    <a:pt x="178" y="89"/>
                    <a:pt x="178" y="89"/>
                    <a:pt x="179" y="89"/>
                  </a:cubicBezTo>
                  <a:cubicBezTo>
                    <a:pt x="180" y="89"/>
                    <a:pt x="181" y="88"/>
                    <a:pt x="182" y="88"/>
                  </a:cubicBezTo>
                  <a:cubicBezTo>
                    <a:pt x="182" y="88"/>
                    <a:pt x="183" y="88"/>
                    <a:pt x="183" y="88"/>
                  </a:cubicBezTo>
                  <a:cubicBezTo>
                    <a:pt x="183" y="88"/>
                    <a:pt x="183" y="88"/>
                    <a:pt x="183" y="88"/>
                  </a:cubicBezTo>
                  <a:cubicBezTo>
                    <a:pt x="184" y="88"/>
                    <a:pt x="186" y="88"/>
                    <a:pt x="187" y="88"/>
                  </a:cubicBezTo>
                  <a:cubicBezTo>
                    <a:pt x="187" y="88"/>
                    <a:pt x="188" y="88"/>
                    <a:pt x="188" y="88"/>
                  </a:cubicBezTo>
                  <a:cubicBezTo>
                    <a:pt x="189" y="87"/>
                    <a:pt x="190" y="87"/>
                    <a:pt x="191" y="87"/>
                  </a:cubicBezTo>
                  <a:cubicBezTo>
                    <a:pt x="192" y="87"/>
                    <a:pt x="192" y="87"/>
                    <a:pt x="192" y="87"/>
                  </a:cubicBezTo>
                  <a:cubicBezTo>
                    <a:pt x="192" y="87"/>
                    <a:pt x="192" y="87"/>
                    <a:pt x="192" y="87"/>
                  </a:cubicBezTo>
                  <a:cubicBezTo>
                    <a:pt x="193" y="87"/>
                    <a:pt x="194" y="87"/>
                    <a:pt x="194" y="87"/>
                  </a:cubicBezTo>
                  <a:cubicBezTo>
                    <a:pt x="195" y="86"/>
                    <a:pt x="195" y="86"/>
                    <a:pt x="196" y="86"/>
                  </a:cubicBezTo>
                  <a:cubicBezTo>
                    <a:pt x="197" y="86"/>
                    <a:pt x="197" y="86"/>
                    <a:pt x="198" y="86"/>
                  </a:cubicBezTo>
                  <a:cubicBezTo>
                    <a:pt x="198" y="86"/>
                    <a:pt x="199" y="86"/>
                    <a:pt x="199" y="85"/>
                  </a:cubicBezTo>
                  <a:cubicBezTo>
                    <a:pt x="200" y="85"/>
                    <a:pt x="201" y="85"/>
                    <a:pt x="201" y="85"/>
                  </a:cubicBezTo>
                  <a:cubicBezTo>
                    <a:pt x="202" y="85"/>
                    <a:pt x="202" y="85"/>
                    <a:pt x="203" y="85"/>
                  </a:cubicBezTo>
                  <a:cubicBezTo>
                    <a:pt x="203" y="84"/>
                    <a:pt x="204" y="84"/>
                    <a:pt x="204" y="84"/>
                  </a:cubicBezTo>
                  <a:cubicBezTo>
                    <a:pt x="205" y="84"/>
                    <a:pt x="205" y="84"/>
                    <a:pt x="206" y="84"/>
                  </a:cubicBezTo>
                  <a:cubicBezTo>
                    <a:pt x="206" y="84"/>
                    <a:pt x="206" y="84"/>
                    <a:pt x="206" y="84"/>
                  </a:cubicBezTo>
                  <a:cubicBezTo>
                    <a:pt x="207" y="83"/>
                    <a:pt x="209" y="83"/>
                    <a:pt x="210" y="82"/>
                  </a:cubicBezTo>
                  <a:cubicBezTo>
                    <a:pt x="210" y="82"/>
                    <a:pt x="211" y="82"/>
                    <a:pt x="211" y="82"/>
                  </a:cubicBezTo>
                  <a:cubicBezTo>
                    <a:pt x="212" y="81"/>
                    <a:pt x="213" y="81"/>
                    <a:pt x="214" y="80"/>
                  </a:cubicBezTo>
                  <a:cubicBezTo>
                    <a:pt x="214" y="80"/>
                    <a:pt x="215" y="80"/>
                    <a:pt x="215" y="80"/>
                  </a:cubicBezTo>
                  <a:cubicBezTo>
                    <a:pt x="216" y="80"/>
                    <a:pt x="217" y="79"/>
                    <a:pt x="219" y="78"/>
                  </a:cubicBezTo>
                  <a:cubicBezTo>
                    <a:pt x="219" y="78"/>
                    <a:pt x="219" y="78"/>
                    <a:pt x="219" y="78"/>
                  </a:cubicBezTo>
                  <a:cubicBezTo>
                    <a:pt x="220" y="77"/>
                    <a:pt x="221" y="77"/>
                    <a:pt x="222" y="76"/>
                  </a:cubicBezTo>
                  <a:cubicBezTo>
                    <a:pt x="222" y="76"/>
                    <a:pt x="223" y="76"/>
                    <a:pt x="223" y="76"/>
                  </a:cubicBezTo>
                  <a:cubicBezTo>
                    <a:pt x="223" y="76"/>
                    <a:pt x="224" y="76"/>
                    <a:pt x="224" y="75"/>
                  </a:cubicBezTo>
                  <a:cubicBezTo>
                    <a:pt x="225" y="75"/>
                    <a:pt x="225" y="74"/>
                    <a:pt x="226" y="74"/>
                  </a:cubicBezTo>
                  <a:cubicBezTo>
                    <a:pt x="226" y="74"/>
                    <a:pt x="227" y="73"/>
                    <a:pt x="227" y="73"/>
                  </a:cubicBezTo>
                  <a:cubicBezTo>
                    <a:pt x="227" y="73"/>
                    <a:pt x="228" y="73"/>
                    <a:pt x="228" y="72"/>
                  </a:cubicBezTo>
                  <a:cubicBezTo>
                    <a:pt x="229" y="72"/>
                    <a:pt x="229" y="72"/>
                    <a:pt x="229" y="72"/>
                  </a:cubicBezTo>
                  <a:cubicBezTo>
                    <a:pt x="230" y="71"/>
                    <a:pt x="230" y="71"/>
                    <a:pt x="230" y="71"/>
                  </a:cubicBezTo>
                  <a:cubicBezTo>
                    <a:pt x="231" y="70"/>
                    <a:pt x="231" y="70"/>
                    <a:pt x="231" y="70"/>
                  </a:cubicBezTo>
                  <a:cubicBezTo>
                    <a:pt x="231" y="70"/>
                    <a:pt x="232" y="69"/>
                    <a:pt x="232" y="69"/>
                  </a:cubicBezTo>
                  <a:cubicBezTo>
                    <a:pt x="232" y="69"/>
                    <a:pt x="232" y="69"/>
                    <a:pt x="232" y="69"/>
                  </a:cubicBezTo>
                  <a:cubicBezTo>
                    <a:pt x="233" y="68"/>
                    <a:pt x="234" y="68"/>
                    <a:pt x="234" y="67"/>
                  </a:cubicBezTo>
                  <a:cubicBezTo>
                    <a:pt x="234" y="67"/>
                    <a:pt x="235" y="67"/>
                    <a:pt x="235" y="66"/>
                  </a:cubicBezTo>
                  <a:cubicBezTo>
                    <a:pt x="235" y="66"/>
                    <a:pt x="236" y="65"/>
                    <a:pt x="236" y="65"/>
                  </a:cubicBezTo>
                  <a:cubicBezTo>
                    <a:pt x="236" y="65"/>
                    <a:pt x="236" y="64"/>
                    <a:pt x="237" y="64"/>
                  </a:cubicBezTo>
                  <a:cubicBezTo>
                    <a:pt x="237" y="64"/>
                    <a:pt x="237" y="64"/>
                    <a:pt x="237" y="64"/>
                  </a:cubicBezTo>
                  <a:cubicBezTo>
                    <a:pt x="237" y="64"/>
                    <a:pt x="237" y="63"/>
                    <a:pt x="238" y="63"/>
                  </a:cubicBezTo>
                  <a:cubicBezTo>
                    <a:pt x="238" y="62"/>
                    <a:pt x="238" y="62"/>
                    <a:pt x="238" y="62"/>
                  </a:cubicBezTo>
                  <a:cubicBezTo>
                    <a:pt x="239" y="61"/>
                    <a:pt x="239" y="61"/>
                    <a:pt x="240" y="60"/>
                  </a:cubicBezTo>
                  <a:cubicBezTo>
                    <a:pt x="240" y="60"/>
                    <a:pt x="240" y="60"/>
                    <a:pt x="240" y="60"/>
                  </a:cubicBezTo>
                  <a:cubicBezTo>
                    <a:pt x="240" y="60"/>
                    <a:pt x="240" y="60"/>
                    <a:pt x="240" y="60"/>
                  </a:cubicBezTo>
                  <a:cubicBezTo>
                    <a:pt x="240" y="59"/>
                    <a:pt x="240" y="58"/>
                    <a:pt x="241" y="58"/>
                  </a:cubicBezTo>
                  <a:cubicBezTo>
                    <a:pt x="241" y="58"/>
                    <a:pt x="241" y="57"/>
                    <a:pt x="241" y="57"/>
                  </a:cubicBezTo>
                  <a:cubicBezTo>
                    <a:pt x="241" y="57"/>
                    <a:pt x="241" y="56"/>
                    <a:pt x="241" y="56"/>
                  </a:cubicBezTo>
                  <a:cubicBezTo>
                    <a:pt x="241" y="56"/>
                    <a:pt x="241" y="56"/>
                    <a:pt x="241" y="56"/>
                  </a:cubicBezTo>
                  <a:cubicBezTo>
                    <a:pt x="242" y="56"/>
                    <a:pt x="242" y="55"/>
                    <a:pt x="242" y="55"/>
                  </a:cubicBezTo>
                  <a:cubicBezTo>
                    <a:pt x="242" y="55"/>
                    <a:pt x="242" y="54"/>
                    <a:pt x="242" y="54"/>
                  </a:cubicBezTo>
                  <a:cubicBezTo>
                    <a:pt x="242" y="54"/>
                    <a:pt x="242" y="53"/>
                    <a:pt x="242" y="53"/>
                  </a:cubicBezTo>
                  <a:cubicBezTo>
                    <a:pt x="242" y="53"/>
                    <a:pt x="243" y="52"/>
                    <a:pt x="243" y="52"/>
                  </a:cubicBezTo>
                  <a:cubicBezTo>
                    <a:pt x="243" y="52"/>
                    <a:pt x="243" y="52"/>
                    <a:pt x="243" y="52"/>
                  </a:cubicBezTo>
                  <a:cubicBezTo>
                    <a:pt x="243" y="51"/>
                    <a:pt x="243" y="51"/>
                    <a:pt x="243" y="51"/>
                  </a:cubicBezTo>
                  <a:cubicBezTo>
                    <a:pt x="243" y="51"/>
                    <a:pt x="243" y="50"/>
                    <a:pt x="243" y="50"/>
                  </a:cubicBezTo>
                  <a:cubicBezTo>
                    <a:pt x="243" y="50"/>
                    <a:pt x="243" y="49"/>
                    <a:pt x="243" y="49"/>
                  </a:cubicBezTo>
                  <a:cubicBezTo>
                    <a:pt x="243" y="49"/>
                    <a:pt x="243" y="48"/>
                    <a:pt x="243" y="48"/>
                  </a:cubicBezTo>
                  <a:cubicBezTo>
                    <a:pt x="243" y="48"/>
                    <a:pt x="243" y="47"/>
                    <a:pt x="243" y="47"/>
                  </a:cubicBezTo>
                  <a:cubicBezTo>
                    <a:pt x="243" y="47"/>
                    <a:pt x="243" y="47"/>
                    <a:pt x="243" y="47"/>
                  </a:cubicBezTo>
                  <a:cubicBezTo>
                    <a:pt x="243" y="0"/>
                    <a:pt x="243" y="0"/>
                    <a:pt x="243" y="0"/>
                  </a:cubicBezTo>
                  <a:cubicBezTo>
                    <a:pt x="243" y="0"/>
                    <a:pt x="243" y="1"/>
                    <a:pt x="243" y="1"/>
                  </a:cubicBezTo>
                  <a:close/>
                </a:path>
              </a:pathLst>
            </a:custGeom>
            <a:solidFill>
              <a:srgbClr val="BC60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1CB454D1-5EDA-41FB-9393-B13CCD462DFA}"/>
                </a:ext>
              </a:extLst>
            </p:cNvPr>
            <p:cNvSpPr>
              <a:spLocks/>
            </p:cNvSpPr>
            <p:nvPr/>
          </p:nvSpPr>
          <p:spPr bwMode="auto">
            <a:xfrm>
              <a:off x="1033463" y="2794001"/>
              <a:ext cx="1695450" cy="1276350"/>
            </a:xfrm>
            <a:custGeom>
              <a:avLst/>
              <a:gdLst>
                <a:gd name="T0" fmla="*/ 1068 w 1068"/>
                <a:gd name="T1" fmla="*/ 617 h 804"/>
                <a:gd name="T2" fmla="*/ 1068 w 1068"/>
                <a:gd name="T3" fmla="*/ 804 h 804"/>
                <a:gd name="T4" fmla="*/ 0 w 1068"/>
                <a:gd name="T5" fmla="*/ 187 h 804"/>
                <a:gd name="T6" fmla="*/ 0 w 1068"/>
                <a:gd name="T7" fmla="*/ 0 h 804"/>
                <a:gd name="T8" fmla="*/ 1068 w 1068"/>
                <a:gd name="T9" fmla="*/ 617 h 804"/>
              </a:gdLst>
              <a:ahLst/>
              <a:cxnLst>
                <a:cxn ang="0">
                  <a:pos x="T0" y="T1"/>
                </a:cxn>
                <a:cxn ang="0">
                  <a:pos x="T2" y="T3"/>
                </a:cxn>
                <a:cxn ang="0">
                  <a:pos x="T4" y="T5"/>
                </a:cxn>
                <a:cxn ang="0">
                  <a:pos x="T6" y="T7"/>
                </a:cxn>
                <a:cxn ang="0">
                  <a:pos x="T8" y="T9"/>
                </a:cxn>
              </a:cxnLst>
              <a:rect l="0" t="0" r="r" b="b"/>
              <a:pathLst>
                <a:path w="1068" h="804">
                  <a:moveTo>
                    <a:pt x="1068" y="617"/>
                  </a:moveTo>
                  <a:lnTo>
                    <a:pt x="1068" y="804"/>
                  </a:lnTo>
                  <a:lnTo>
                    <a:pt x="0" y="187"/>
                  </a:lnTo>
                  <a:lnTo>
                    <a:pt x="0" y="0"/>
                  </a:lnTo>
                  <a:lnTo>
                    <a:pt x="1068" y="61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60D0AA56-5EE4-4043-8053-5B8CF1701B03}"/>
                </a:ext>
              </a:extLst>
            </p:cNvPr>
            <p:cNvSpPr>
              <a:spLocks/>
            </p:cNvSpPr>
            <p:nvPr/>
          </p:nvSpPr>
          <p:spPr bwMode="auto">
            <a:xfrm>
              <a:off x="5591176" y="3148013"/>
              <a:ext cx="360363" cy="600075"/>
            </a:xfrm>
            <a:custGeom>
              <a:avLst/>
              <a:gdLst>
                <a:gd name="T0" fmla="*/ 57 w 57"/>
                <a:gd name="T1" fmla="*/ 4 h 95"/>
                <a:gd name="T2" fmla="*/ 56 w 57"/>
                <a:gd name="T3" fmla="*/ 7 h 95"/>
                <a:gd name="T4" fmla="*/ 55 w 57"/>
                <a:gd name="T5" fmla="*/ 10 h 95"/>
                <a:gd name="T6" fmla="*/ 54 w 57"/>
                <a:gd name="T7" fmla="*/ 13 h 95"/>
                <a:gd name="T8" fmla="*/ 52 w 57"/>
                <a:gd name="T9" fmla="*/ 16 h 95"/>
                <a:gd name="T10" fmla="*/ 49 w 57"/>
                <a:gd name="T11" fmla="*/ 20 h 95"/>
                <a:gd name="T12" fmla="*/ 46 w 57"/>
                <a:gd name="T13" fmla="*/ 23 h 95"/>
                <a:gd name="T14" fmla="*/ 42 w 57"/>
                <a:gd name="T15" fmla="*/ 26 h 95"/>
                <a:gd name="T16" fmla="*/ 39 w 57"/>
                <a:gd name="T17" fmla="*/ 28 h 95"/>
                <a:gd name="T18" fmla="*/ 32 w 57"/>
                <a:gd name="T19" fmla="*/ 32 h 95"/>
                <a:gd name="T20" fmla="*/ 28 w 57"/>
                <a:gd name="T21" fmla="*/ 34 h 95"/>
                <a:gd name="T22" fmla="*/ 20 w 57"/>
                <a:gd name="T23" fmla="*/ 37 h 95"/>
                <a:gd name="T24" fmla="*/ 14 w 57"/>
                <a:gd name="T25" fmla="*/ 39 h 95"/>
                <a:gd name="T26" fmla="*/ 8 w 57"/>
                <a:gd name="T27" fmla="*/ 41 h 95"/>
                <a:gd name="T28" fmla="*/ 6 w 57"/>
                <a:gd name="T29" fmla="*/ 41 h 95"/>
                <a:gd name="T30" fmla="*/ 5 w 57"/>
                <a:gd name="T31" fmla="*/ 42 h 95"/>
                <a:gd name="T32" fmla="*/ 3 w 57"/>
                <a:gd name="T33" fmla="*/ 43 h 95"/>
                <a:gd name="T34" fmla="*/ 2 w 57"/>
                <a:gd name="T35" fmla="*/ 45 h 95"/>
                <a:gd name="T36" fmla="*/ 1 w 57"/>
                <a:gd name="T37" fmla="*/ 45 h 95"/>
                <a:gd name="T38" fmla="*/ 1 w 57"/>
                <a:gd name="T39" fmla="*/ 46 h 95"/>
                <a:gd name="T40" fmla="*/ 1 w 57"/>
                <a:gd name="T41" fmla="*/ 47 h 95"/>
                <a:gd name="T42" fmla="*/ 0 w 57"/>
                <a:gd name="T43" fmla="*/ 48 h 95"/>
                <a:gd name="T44" fmla="*/ 0 w 57"/>
                <a:gd name="T45" fmla="*/ 95 h 95"/>
                <a:gd name="T46" fmla="*/ 0 w 57"/>
                <a:gd name="T47" fmla="*/ 94 h 95"/>
                <a:gd name="T48" fmla="*/ 1 w 57"/>
                <a:gd name="T49" fmla="*/ 92 h 95"/>
                <a:gd name="T50" fmla="*/ 2 w 57"/>
                <a:gd name="T51" fmla="*/ 91 h 95"/>
                <a:gd name="T52" fmla="*/ 4 w 57"/>
                <a:gd name="T53" fmla="*/ 90 h 95"/>
                <a:gd name="T54" fmla="*/ 5 w 57"/>
                <a:gd name="T55" fmla="*/ 89 h 95"/>
                <a:gd name="T56" fmla="*/ 8 w 57"/>
                <a:gd name="T57" fmla="*/ 87 h 95"/>
                <a:gd name="T58" fmla="*/ 14 w 57"/>
                <a:gd name="T59" fmla="*/ 86 h 95"/>
                <a:gd name="T60" fmla="*/ 19 w 57"/>
                <a:gd name="T61" fmla="*/ 84 h 95"/>
                <a:gd name="T62" fmla="*/ 24 w 57"/>
                <a:gd name="T63" fmla="*/ 83 h 95"/>
                <a:gd name="T64" fmla="*/ 31 w 57"/>
                <a:gd name="T65" fmla="*/ 80 h 95"/>
                <a:gd name="T66" fmla="*/ 37 w 57"/>
                <a:gd name="T67" fmla="*/ 77 h 95"/>
                <a:gd name="T68" fmla="*/ 40 w 57"/>
                <a:gd name="T69" fmla="*/ 74 h 95"/>
                <a:gd name="T70" fmla="*/ 43 w 57"/>
                <a:gd name="T71" fmla="*/ 72 h 95"/>
                <a:gd name="T72" fmla="*/ 46 w 57"/>
                <a:gd name="T73" fmla="*/ 70 h 95"/>
                <a:gd name="T74" fmla="*/ 49 w 57"/>
                <a:gd name="T75" fmla="*/ 67 h 95"/>
                <a:gd name="T76" fmla="*/ 51 w 57"/>
                <a:gd name="T77" fmla="*/ 64 h 95"/>
                <a:gd name="T78" fmla="*/ 53 w 57"/>
                <a:gd name="T79" fmla="*/ 61 h 95"/>
                <a:gd name="T80" fmla="*/ 54 w 57"/>
                <a:gd name="T81" fmla="*/ 59 h 95"/>
                <a:gd name="T82" fmla="*/ 55 w 57"/>
                <a:gd name="T83" fmla="*/ 56 h 95"/>
                <a:gd name="T84" fmla="*/ 56 w 57"/>
                <a:gd name="T85" fmla="*/ 54 h 95"/>
                <a:gd name="T86" fmla="*/ 57 w 57"/>
                <a:gd name="T87" fmla="*/ 52 h 95"/>
                <a:gd name="T88" fmla="*/ 57 w 57"/>
                <a:gd name="T89" fmla="*/ 49 h 95"/>
                <a:gd name="T90" fmla="*/ 57 w 57"/>
                <a:gd name="T9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 h="95">
                  <a:moveTo>
                    <a:pt x="57" y="2"/>
                  </a:moveTo>
                  <a:cubicBezTo>
                    <a:pt x="57" y="2"/>
                    <a:pt x="57" y="2"/>
                    <a:pt x="57" y="3"/>
                  </a:cubicBezTo>
                  <a:cubicBezTo>
                    <a:pt x="57" y="3"/>
                    <a:pt x="57" y="3"/>
                    <a:pt x="57" y="4"/>
                  </a:cubicBezTo>
                  <a:cubicBezTo>
                    <a:pt x="57" y="4"/>
                    <a:pt x="57" y="5"/>
                    <a:pt x="57" y="5"/>
                  </a:cubicBezTo>
                  <a:cubicBezTo>
                    <a:pt x="57" y="5"/>
                    <a:pt x="57" y="6"/>
                    <a:pt x="57" y="6"/>
                  </a:cubicBezTo>
                  <a:cubicBezTo>
                    <a:pt x="56" y="6"/>
                    <a:pt x="56" y="7"/>
                    <a:pt x="56" y="7"/>
                  </a:cubicBezTo>
                  <a:cubicBezTo>
                    <a:pt x="56" y="7"/>
                    <a:pt x="56" y="8"/>
                    <a:pt x="56" y="8"/>
                  </a:cubicBezTo>
                  <a:cubicBezTo>
                    <a:pt x="56" y="8"/>
                    <a:pt x="56" y="9"/>
                    <a:pt x="56" y="9"/>
                  </a:cubicBezTo>
                  <a:cubicBezTo>
                    <a:pt x="56" y="9"/>
                    <a:pt x="55" y="10"/>
                    <a:pt x="55" y="10"/>
                  </a:cubicBezTo>
                  <a:cubicBezTo>
                    <a:pt x="55" y="10"/>
                    <a:pt x="55" y="11"/>
                    <a:pt x="55" y="11"/>
                  </a:cubicBezTo>
                  <a:cubicBezTo>
                    <a:pt x="55" y="11"/>
                    <a:pt x="55" y="12"/>
                    <a:pt x="54" y="12"/>
                  </a:cubicBezTo>
                  <a:cubicBezTo>
                    <a:pt x="54" y="12"/>
                    <a:pt x="54" y="13"/>
                    <a:pt x="54" y="13"/>
                  </a:cubicBezTo>
                  <a:cubicBezTo>
                    <a:pt x="54" y="13"/>
                    <a:pt x="54" y="14"/>
                    <a:pt x="53" y="14"/>
                  </a:cubicBezTo>
                  <a:cubicBezTo>
                    <a:pt x="53" y="14"/>
                    <a:pt x="53" y="15"/>
                    <a:pt x="53" y="15"/>
                  </a:cubicBezTo>
                  <a:cubicBezTo>
                    <a:pt x="52" y="16"/>
                    <a:pt x="52" y="16"/>
                    <a:pt x="52" y="16"/>
                  </a:cubicBezTo>
                  <a:cubicBezTo>
                    <a:pt x="52" y="17"/>
                    <a:pt x="51" y="17"/>
                    <a:pt x="51" y="17"/>
                  </a:cubicBezTo>
                  <a:cubicBezTo>
                    <a:pt x="51" y="18"/>
                    <a:pt x="51" y="18"/>
                    <a:pt x="51" y="18"/>
                  </a:cubicBezTo>
                  <a:cubicBezTo>
                    <a:pt x="50" y="19"/>
                    <a:pt x="49" y="20"/>
                    <a:pt x="49" y="20"/>
                  </a:cubicBezTo>
                  <a:cubicBezTo>
                    <a:pt x="48" y="20"/>
                    <a:pt x="48" y="21"/>
                    <a:pt x="48" y="21"/>
                  </a:cubicBezTo>
                  <a:cubicBezTo>
                    <a:pt x="48" y="21"/>
                    <a:pt x="47" y="22"/>
                    <a:pt x="46" y="23"/>
                  </a:cubicBezTo>
                  <a:cubicBezTo>
                    <a:pt x="46" y="23"/>
                    <a:pt x="46" y="23"/>
                    <a:pt x="46" y="23"/>
                  </a:cubicBezTo>
                  <a:cubicBezTo>
                    <a:pt x="45" y="24"/>
                    <a:pt x="45" y="24"/>
                    <a:pt x="45" y="24"/>
                  </a:cubicBezTo>
                  <a:cubicBezTo>
                    <a:pt x="44" y="24"/>
                    <a:pt x="44" y="25"/>
                    <a:pt x="44" y="25"/>
                  </a:cubicBezTo>
                  <a:cubicBezTo>
                    <a:pt x="43" y="25"/>
                    <a:pt x="43" y="26"/>
                    <a:pt x="42" y="26"/>
                  </a:cubicBezTo>
                  <a:cubicBezTo>
                    <a:pt x="42" y="26"/>
                    <a:pt x="42" y="26"/>
                    <a:pt x="41" y="27"/>
                  </a:cubicBezTo>
                  <a:cubicBezTo>
                    <a:pt x="41" y="27"/>
                    <a:pt x="41" y="27"/>
                    <a:pt x="40" y="28"/>
                  </a:cubicBezTo>
                  <a:cubicBezTo>
                    <a:pt x="40" y="28"/>
                    <a:pt x="39" y="28"/>
                    <a:pt x="39" y="28"/>
                  </a:cubicBezTo>
                  <a:cubicBezTo>
                    <a:pt x="38" y="29"/>
                    <a:pt x="38" y="29"/>
                    <a:pt x="38" y="29"/>
                  </a:cubicBezTo>
                  <a:cubicBezTo>
                    <a:pt x="37" y="30"/>
                    <a:pt x="36" y="30"/>
                    <a:pt x="36" y="30"/>
                  </a:cubicBezTo>
                  <a:cubicBezTo>
                    <a:pt x="35" y="31"/>
                    <a:pt x="34" y="32"/>
                    <a:pt x="32" y="32"/>
                  </a:cubicBezTo>
                  <a:cubicBezTo>
                    <a:pt x="32" y="32"/>
                    <a:pt x="32" y="33"/>
                    <a:pt x="31" y="33"/>
                  </a:cubicBezTo>
                  <a:cubicBezTo>
                    <a:pt x="30" y="33"/>
                    <a:pt x="30" y="34"/>
                    <a:pt x="29" y="34"/>
                  </a:cubicBezTo>
                  <a:cubicBezTo>
                    <a:pt x="28" y="34"/>
                    <a:pt x="28" y="34"/>
                    <a:pt x="28" y="34"/>
                  </a:cubicBezTo>
                  <a:cubicBezTo>
                    <a:pt x="26" y="35"/>
                    <a:pt x="25" y="35"/>
                    <a:pt x="24" y="36"/>
                  </a:cubicBezTo>
                  <a:cubicBezTo>
                    <a:pt x="24" y="36"/>
                    <a:pt x="24" y="36"/>
                    <a:pt x="24" y="36"/>
                  </a:cubicBezTo>
                  <a:cubicBezTo>
                    <a:pt x="23" y="36"/>
                    <a:pt x="21" y="37"/>
                    <a:pt x="20" y="37"/>
                  </a:cubicBezTo>
                  <a:cubicBezTo>
                    <a:pt x="20" y="37"/>
                    <a:pt x="19" y="38"/>
                    <a:pt x="19" y="38"/>
                  </a:cubicBezTo>
                  <a:cubicBezTo>
                    <a:pt x="18" y="38"/>
                    <a:pt x="17" y="38"/>
                    <a:pt x="16" y="39"/>
                  </a:cubicBezTo>
                  <a:cubicBezTo>
                    <a:pt x="15" y="39"/>
                    <a:pt x="15" y="39"/>
                    <a:pt x="14" y="39"/>
                  </a:cubicBezTo>
                  <a:cubicBezTo>
                    <a:pt x="13" y="39"/>
                    <a:pt x="12" y="40"/>
                    <a:pt x="10" y="40"/>
                  </a:cubicBezTo>
                  <a:cubicBezTo>
                    <a:pt x="10" y="40"/>
                    <a:pt x="9" y="40"/>
                    <a:pt x="8" y="40"/>
                  </a:cubicBezTo>
                  <a:cubicBezTo>
                    <a:pt x="8" y="40"/>
                    <a:pt x="8" y="41"/>
                    <a:pt x="8" y="41"/>
                  </a:cubicBezTo>
                  <a:cubicBezTo>
                    <a:pt x="8" y="41"/>
                    <a:pt x="8" y="41"/>
                    <a:pt x="8" y="41"/>
                  </a:cubicBezTo>
                  <a:cubicBezTo>
                    <a:pt x="8" y="41"/>
                    <a:pt x="7" y="41"/>
                    <a:pt x="6" y="41"/>
                  </a:cubicBezTo>
                  <a:cubicBezTo>
                    <a:pt x="6" y="41"/>
                    <a:pt x="6" y="41"/>
                    <a:pt x="6" y="41"/>
                  </a:cubicBezTo>
                  <a:cubicBezTo>
                    <a:pt x="6" y="41"/>
                    <a:pt x="5" y="42"/>
                    <a:pt x="5" y="42"/>
                  </a:cubicBezTo>
                  <a:cubicBezTo>
                    <a:pt x="5" y="42"/>
                    <a:pt x="5" y="42"/>
                    <a:pt x="5" y="42"/>
                  </a:cubicBezTo>
                  <a:cubicBezTo>
                    <a:pt x="5" y="42"/>
                    <a:pt x="5" y="42"/>
                    <a:pt x="5" y="42"/>
                  </a:cubicBezTo>
                  <a:cubicBezTo>
                    <a:pt x="4" y="42"/>
                    <a:pt x="4" y="42"/>
                    <a:pt x="4" y="43"/>
                  </a:cubicBezTo>
                  <a:cubicBezTo>
                    <a:pt x="4" y="43"/>
                    <a:pt x="4" y="43"/>
                    <a:pt x="4" y="43"/>
                  </a:cubicBezTo>
                  <a:cubicBezTo>
                    <a:pt x="3" y="43"/>
                    <a:pt x="3" y="43"/>
                    <a:pt x="3" y="43"/>
                  </a:cubicBezTo>
                  <a:cubicBezTo>
                    <a:pt x="3" y="43"/>
                    <a:pt x="3" y="43"/>
                    <a:pt x="3" y="43"/>
                  </a:cubicBezTo>
                  <a:cubicBezTo>
                    <a:pt x="3" y="44"/>
                    <a:pt x="3" y="44"/>
                    <a:pt x="3" y="44"/>
                  </a:cubicBezTo>
                  <a:cubicBezTo>
                    <a:pt x="2" y="44"/>
                    <a:pt x="2" y="44"/>
                    <a:pt x="2" y="45"/>
                  </a:cubicBezTo>
                  <a:cubicBezTo>
                    <a:pt x="2" y="45"/>
                    <a:pt x="2" y="45"/>
                    <a:pt x="2" y="45"/>
                  </a:cubicBezTo>
                  <a:cubicBezTo>
                    <a:pt x="2" y="45"/>
                    <a:pt x="2" y="45"/>
                    <a:pt x="2" y="45"/>
                  </a:cubicBezTo>
                  <a:cubicBezTo>
                    <a:pt x="2" y="45"/>
                    <a:pt x="1" y="45"/>
                    <a:pt x="1" y="45"/>
                  </a:cubicBezTo>
                  <a:cubicBezTo>
                    <a:pt x="1" y="45"/>
                    <a:pt x="1" y="45"/>
                    <a:pt x="1" y="45"/>
                  </a:cubicBezTo>
                  <a:cubicBezTo>
                    <a:pt x="1" y="46"/>
                    <a:pt x="1" y="46"/>
                    <a:pt x="1" y="46"/>
                  </a:cubicBezTo>
                  <a:cubicBezTo>
                    <a:pt x="1" y="46"/>
                    <a:pt x="1" y="46"/>
                    <a:pt x="1" y="46"/>
                  </a:cubicBezTo>
                  <a:cubicBezTo>
                    <a:pt x="1" y="46"/>
                    <a:pt x="1" y="46"/>
                    <a:pt x="1" y="46"/>
                  </a:cubicBezTo>
                  <a:cubicBezTo>
                    <a:pt x="1" y="46"/>
                    <a:pt x="1" y="46"/>
                    <a:pt x="1" y="46"/>
                  </a:cubicBezTo>
                  <a:cubicBezTo>
                    <a:pt x="1" y="47"/>
                    <a:pt x="1" y="47"/>
                    <a:pt x="1" y="47"/>
                  </a:cubicBezTo>
                  <a:cubicBezTo>
                    <a:pt x="1" y="47"/>
                    <a:pt x="1" y="47"/>
                    <a:pt x="1" y="47"/>
                  </a:cubicBezTo>
                  <a:cubicBezTo>
                    <a:pt x="1" y="47"/>
                    <a:pt x="1" y="47"/>
                    <a:pt x="1" y="47"/>
                  </a:cubicBezTo>
                  <a:cubicBezTo>
                    <a:pt x="0" y="48"/>
                    <a:pt x="0" y="48"/>
                    <a:pt x="0" y="48"/>
                  </a:cubicBezTo>
                  <a:cubicBezTo>
                    <a:pt x="0" y="48"/>
                    <a:pt x="0" y="48"/>
                    <a:pt x="0" y="48"/>
                  </a:cubicBezTo>
                  <a:cubicBezTo>
                    <a:pt x="0" y="48"/>
                    <a:pt x="0" y="48"/>
                    <a:pt x="0" y="48"/>
                  </a:cubicBezTo>
                  <a:cubicBezTo>
                    <a:pt x="0" y="95"/>
                    <a:pt x="0" y="95"/>
                    <a:pt x="0" y="95"/>
                  </a:cubicBezTo>
                  <a:cubicBezTo>
                    <a:pt x="0" y="95"/>
                    <a:pt x="0" y="95"/>
                    <a:pt x="0" y="95"/>
                  </a:cubicBezTo>
                  <a:cubicBezTo>
                    <a:pt x="0" y="95"/>
                    <a:pt x="0" y="94"/>
                    <a:pt x="0" y="94"/>
                  </a:cubicBezTo>
                  <a:cubicBezTo>
                    <a:pt x="0" y="94"/>
                    <a:pt x="0" y="94"/>
                    <a:pt x="0" y="94"/>
                  </a:cubicBezTo>
                  <a:cubicBezTo>
                    <a:pt x="0" y="94"/>
                    <a:pt x="1" y="94"/>
                    <a:pt x="1" y="93"/>
                  </a:cubicBezTo>
                  <a:cubicBezTo>
                    <a:pt x="1" y="93"/>
                    <a:pt x="1" y="93"/>
                    <a:pt x="1" y="93"/>
                  </a:cubicBezTo>
                  <a:cubicBezTo>
                    <a:pt x="1" y="93"/>
                    <a:pt x="1" y="93"/>
                    <a:pt x="1" y="92"/>
                  </a:cubicBezTo>
                  <a:cubicBezTo>
                    <a:pt x="1" y="92"/>
                    <a:pt x="1" y="92"/>
                    <a:pt x="1" y="92"/>
                  </a:cubicBezTo>
                  <a:cubicBezTo>
                    <a:pt x="1" y="92"/>
                    <a:pt x="1" y="92"/>
                    <a:pt x="2" y="91"/>
                  </a:cubicBezTo>
                  <a:cubicBezTo>
                    <a:pt x="2" y="91"/>
                    <a:pt x="2" y="91"/>
                    <a:pt x="2" y="91"/>
                  </a:cubicBezTo>
                  <a:cubicBezTo>
                    <a:pt x="2" y="91"/>
                    <a:pt x="2" y="91"/>
                    <a:pt x="3" y="90"/>
                  </a:cubicBezTo>
                  <a:cubicBezTo>
                    <a:pt x="3" y="90"/>
                    <a:pt x="3" y="90"/>
                    <a:pt x="3" y="90"/>
                  </a:cubicBezTo>
                  <a:cubicBezTo>
                    <a:pt x="3" y="90"/>
                    <a:pt x="3" y="90"/>
                    <a:pt x="4" y="90"/>
                  </a:cubicBezTo>
                  <a:cubicBezTo>
                    <a:pt x="4" y="90"/>
                    <a:pt x="4" y="90"/>
                    <a:pt x="4" y="90"/>
                  </a:cubicBezTo>
                  <a:cubicBezTo>
                    <a:pt x="4" y="89"/>
                    <a:pt x="4" y="89"/>
                    <a:pt x="4" y="89"/>
                  </a:cubicBezTo>
                  <a:cubicBezTo>
                    <a:pt x="5" y="89"/>
                    <a:pt x="5" y="89"/>
                    <a:pt x="5" y="89"/>
                  </a:cubicBezTo>
                  <a:cubicBezTo>
                    <a:pt x="5" y="89"/>
                    <a:pt x="6" y="88"/>
                    <a:pt x="6" y="88"/>
                  </a:cubicBezTo>
                  <a:cubicBezTo>
                    <a:pt x="6" y="88"/>
                    <a:pt x="6" y="88"/>
                    <a:pt x="6" y="88"/>
                  </a:cubicBezTo>
                  <a:cubicBezTo>
                    <a:pt x="7" y="88"/>
                    <a:pt x="7" y="88"/>
                    <a:pt x="8" y="87"/>
                  </a:cubicBezTo>
                  <a:cubicBezTo>
                    <a:pt x="8" y="87"/>
                    <a:pt x="8" y="87"/>
                    <a:pt x="8" y="87"/>
                  </a:cubicBezTo>
                  <a:cubicBezTo>
                    <a:pt x="9" y="87"/>
                    <a:pt x="9" y="87"/>
                    <a:pt x="10" y="87"/>
                  </a:cubicBezTo>
                  <a:cubicBezTo>
                    <a:pt x="12" y="86"/>
                    <a:pt x="13" y="86"/>
                    <a:pt x="14" y="86"/>
                  </a:cubicBezTo>
                  <a:cubicBezTo>
                    <a:pt x="15" y="86"/>
                    <a:pt x="15" y="86"/>
                    <a:pt x="16" y="85"/>
                  </a:cubicBezTo>
                  <a:cubicBezTo>
                    <a:pt x="17" y="85"/>
                    <a:pt x="18" y="85"/>
                    <a:pt x="19" y="85"/>
                  </a:cubicBezTo>
                  <a:cubicBezTo>
                    <a:pt x="19" y="84"/>
                    <a:pt x="19" y="84"/>
                    <a:pt x="19" y="84"/>
                  </a:cubicBezTo>
                  <a:cubicBezTo>
                    <a:pt x="20" y="84"/>
                    <a:pt x="20" y="84"/>
                    <a:pt x="20" y="84"/>
                  </a:cubicBezTo>
                  <a:cubicBezTo>
                    <a:pt x="21" y="84"/>
                    <a:pt x="22" y="83"/>
                    <a:pt x="24" y="83"/>
                  </a:cubicBezTo>
                  <a:cubicBezTo>
                    <a:pt x="24" y="83"/>
                    <a:pt x="24" y="83"/>
                    <a:pt x="24" y="83"/>
                  </a:cubicBezTo>
                  <a:cubicBezTo>
                    <a:pt x="25" y="82"/>
                    <a:pt x="26" y="82"/>
                    <a:pt x="27" y="81"/>
                  </a:cubicBezTo>
                  <a:cubicBezTo>
                    <a:pt x="28" y="81"/>
                    <a:pt x="28" y="81"/>
                    <a:pt x="29" y="81"/>
                  </a:cubicBezTo>
                  <a:cubicBezTo>
                    <a:pt x="29" y="80"/>
                    <a:pt x="30" y="80"/>
                    <a:pt x="31" y="80"/>
                  </a:cubicBezTo>
                  <a:cubicBezTo>
                    <a:pt x="32" y="79"/>
                    <a:pt x="32" y="79"/>
                    <a:pt x="32" y="79"/>
                  </a:cubicBezTo>
                  <a:cubicBezTo>
                    <a:pt x="33" y="78"/>
                    <a:pt x="35" y="78"/>
                    <a:pt x="36" y="77"/>
                  </a:cubicBezTo>
                  <a:cubicBezTo>
                    <a:pt x="36" y="77"/>
                    <a:pt x="36" y="77"/>
                    <a:pt x="37" y="77"/>
                  </a:cubicBezTo>
                  <a:cubicBezTo>
                    <a:pt x="37" y="76"/>
                    <a:pt x="37" y="76"/>
                    <a:pt x="37" y="76"/>
                  </a:cubicBezTo>
                  <a:cubicBezTo>
                    <a:pt x="38" y="76"/>
                    <a:pt x="38" y="76"/>
                    <a:pt x="39" y="75"/>
                  </a:cubicBezTo>
                  <a:cubicBezTo>
                    <a:pt x="39" y="75"/>
                    <a:pt x="40" y="75"/>
                    <a:pt x="40" y="74"/>
                  </a:cubicBezTo>
                  <a:cubicBezTo>
                    <a:pt x="40" y="74"/>
                    <a:pt x="41" y="74"/>
                    <a:pt x="41" y="74"/>
                  </a:cubicBezTo>
                  <a:cubicBezTo>
                    <a:pt x="42" y="73"/>
                    <a:pt x="42" y="73"/>
                    <a:pt x="42" y="73"/>
                  </a:cubicBezTo>
                  <a:cubicBezTo>
                    <a:pt x="43" y="72"/>
                    <a:pt x="43" y="72"/>
                    <a:pt x="43" y="72"/>
                  </a:cubicBezTo>
                  <a:cubicBezTo>
                    <a:pt x="44" y="72"/>
                    <a:pt x="44" y="71"/>
                    <a:pt x="44" y="71"/>
                  </a:cubicBezTo>
                  <a:cubicBezTo>
                    <a:pt x="45" y="71"/>
                    <a:pt x="45" y="70"/>
                    <a:pt x="46" y="70"/>
                  </a:cubicBezTo>
                  <a:cubicBezTo>
                    <a:pt x="46" y="70"/>
                    <a:pt x="46" y="70"/>
                    <a:pt x="46" y="70"/>
                  </a:cubicBezTo>
                  <a:cubicBezTo>
                    <a:pt x="46" y="70"/>
                    <a:pt x="46" y="69"/>
                    <a:pt x="46" y="69"/>
                  </a:cubicBezTo>
                  <a:cubicBezTo>
                    <a:pt x="47" y="69"/>
                    <a:pt x="47" y="68"/>
                    <a:pt x="48" y="68"/>
                  </a:cubicBezTo>
                  <a:cubicBezTo>
                    <a:pt x="48" y="68"/>
                    <a:pt x="48" y="67"/>
                    <a:pt x="49" y="67"/>
                  </a:cubicBezTo>
                  <a:cubicBezTo>
                    <a:pt x="49" y="66"/>
                    <a:pt x="50" y="66"/>
                    <a:pt x="50" y="65"/>
                  </a:cubicBezTo>
                  <a:cubicBezTo>
                    <a:pt x="50" y="65"/>
                    <a:pt x="50" y="65"/>
                    <a:pt x="50" y="65"/>
                  </a:cubicBezTo>
                  <a:cubicBezTo>
                    <a:pt x="51" y="65"/>
                    <a:pt x="51" y="64"/>
                    <a:pt x="51" y="64"/>
                  </a:cubicBezTo>
                  <a:cubicBezTo>
                    <a:pt x="51" y="64"/>
                    <a:pt x="52" y="63"/>
                    <a:pt x="52" y="63"/>
                  </a:cubicBezTo>
                  <a:cubicBezTo>
                    <a:pt x="52" y="63"/>
                    <a:pt x="52" y="62"/>
                    <a:pt x="52" y="62"/>
                  </a:cubicBezTo>
                  <a:cubicBezTo>
                    <a:pt x="53" y="62"/>
                    <a:pt x="53" y="61"/>
                    <a:pt x="53" y="61"/>
                  </a:cubicBezTo>
                  <a:cubicBezTo>
                    <a:pt x="53" y="61"/>
                    <a:pt x="53" y="61"/>
                    <a:pt x="53" y="60"/>
                  </a:cubicBezTo>
                  <a:cubicBezTo>
                    <a:pt x="54" y="60"/>
                    <a:pt x="54" y="60"/>
                    <a:pt x="54" y="60"/>
                  </a:cubicBezTo>
                  <a:cubicBezTo>
                    <a:pt x="54" y="60"/>
                    <a:pt x="54" y="59"/>
                    <a:pt x="54" y="59"/>
                  </a:cubicBezTo>
                  <a:cubicBezTo>
                    <a:pt x="54" y="59"/>
                    <a:pt x="55" y="58"/>
                    <a:pt x="55" y="58"/>
                  </a:cubicBezTo>
                  <a:cubicBezTo>
                    <a:pt x="55" y="58"/>
                    <a:pt x="55" y="57"/>
                    <a:pt x="55" y="57"/>
                  </a:cubicBezTo>
                  <a:cubicBezTo>
                    <a:pt x="55" y="57"/>
                    <a:pt x="55" y="56"/>
                    <a:pt x="55" y="56"/>
                  </a:cubicBezTo>
                  <a:cubicBezTo>
                    <a:pt x="55" y="56"/>
                    <a:pt x="55" y="56"/>
                    <a:pt x="56" y="56"/>
                  </a:cubicBezTo>
                  <a:cubicBezTo>
                    <a:pt x="56" y="55"/>
                    <a:pt x="56" y="55"/>
                    <a:pt x="56" y="55"/>
                  </a:cubicBezTo>
                  <a:cubicBezTo>
                    <a:pt x="56" y="54"/>
                    <a:pt x="56" y="54"/>
                    <a:pt x="56" y="54"/>
                  </a:cubicBezTo>
                  <a:cubicBezTo>
                    <a:pt x="56" y="53"/>
                    <a:pt x="56" y="53"/>
                    <a:pt x="56" y="53"/>
                  </a:cubicBezTo>
                  <a:cubicBezTo>
                    <a:pt x="56" y="53"/>
                    <a:pt x="57" y="52"/>
                    <a:pt x="57" y="52"/>
                  </a:cubicBezTo>
                  <a:cubicBezTo>
                    <a:pt x="57" y="52"/>
                    <a:pt x="57" y="52"/>
                    <a:pt x="57" y="52"/>
                  </a:cubicBezTo>
                  <a:cubicBezTo>
                    <a:pt x="57" y="51"/>
                    <a:pt x="57" y="51"/>
                    <a:pt x="57" y="51"/>
                  </a:cubicBezTo>
                  <a:cubicBezTo>
                    <a:pt x="57" y="50"/>
                    <a:pt x="57" y="50"/>
                    <a:pt x="57" y="50"/>
                  </a:cubicBezTo>
                  <a:cubicBezTo>
                    <a:pt x="57" y="49"/>
                    <a:pt x="57" y="49"/>
                    <a:pt x="57" y="49"/>
                  </a:cubicBezTo>
                  <a:cubicBezTo>
                    <a:pt x="57" y="48"/>
                    <a:pt x="57" y="48"/>
                    <a:pt x="57" y="48"/>
                  </a:cubicBezTo>
                  <a:cubicBezTo>
                    <a:pt x="57" y="48"/>
                    <a:pt x="57" y="48"/>
                    <a:pt x="57" y="47"/>
                  </a:cubicBezTo>
                  <a:cubicBezTo>
                    <a:pt x="57" y="0"/>
                    <a:pt x="57" y="0"/>
                    <a:pt x="57" y="0"/>
                  </a:cubicBezTo>
                  <a:cubicBezTo>
                    <a:pt x="57" y="1"/>
                    <a:pt x="57" y="1"/>
                    <a:pt x="57" y="2"/>
                  </a:cubicBezTo>
                  <a:close/>
                </a:path>
              </a:pathLst>
            </a:custGeom>
            <a:solidFill>
              <a:srgbClr val="3E3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185ABE75-231E-4A1E-ADE3-31A2F499D715}"/>
                </a:ext>
              </a:extLst>
            </p:cNvPr>
            <p:cNvSpPr>
              <a:spLocks/>
            </p:cNvSpPr>
            <p:nvPr/>
          </p:nvSpPr>
          <p:spPr bwMode="auto">
            <a:xfrm>
              <a:off x="2728913" y="2794001"/>
              <a:ext cx="3379788" cy="1958975"/>
            </a:xfrm>
            <a:custGeom>
              <a:avLst/>
              <a:gdLst>
                <a:gd name="T0" fmla="*/ 490 w 536"/>
                <a:gd name="T1" fmla="*/ 26 h 310"/>
                <a:gd name="T2" fmla="*/ 490 w 536"/>
                <a:gd name="T3" fmla="*/ 86 h 310"/>
                <a:gd name="T4" fmla="*/ 464 w 536"/>
                <a:gd name="T5" fmla="*/ 96 h 310"/>
                <a:gd name="T6" fmla="*/ 459 w 536"/>
                <a:gd name="T7" fmla="*/ 111 h 310"/>
                <a:gd name="T8" fmla="*/ 536 w 536"/>
                <a:gd name="T9" fmla="*/ 155 h 310"/>
                <a:gd name="T10" fmla="*/ 269 w 536"/>
                <a:gd name="T11" fmla="*/ 310 h 310"/>
                <a:gd name="T12" fmla="*/ 0 w 536"/>
                <a:gd name="T13" fmla="*/ 155 h 310"/>
                <a:gd name="T14" fmla="*/ 77 w 536"/>
                <a:gd name="T15" fmla="*/ 110 h 310"/>
                <a:gd name="T16" fmla="*/ 98 w 536"/>
                <a:gd name="T17" fmla="*/ 111 h 310"/>
                <a:gd name="T18" fmla="*/ 102 w 536"/>
                <a:gd name="T19" fmla="*/ 114 h 310"/>
                <a:gd name="T20" fmla="*/ 118 w 536"/>
                <a:gd name="T21" fmla="*/ 129 h 310"/>
                <a:gd name="T22" fmla="*/ 224 w 536"/>
                <a:gd name="T23" fmla="*/ 127 h 310"/>
                <a:gd name="T24" fmla="*/ 224 w 536"/>
                <a:gd name="T25" fmla="*/ 70 h 310"/>
                <a:gd name="T26" fmla="*/ 222 w 536"/>
                <a:gd name="T27" fmla="*/ 69 h 310"/>
                <a:gd name="T28" fmla="*/ 196 w 536"/>
                <a:gd name="T29" fmla="*/ 59 h 310"/>
                <a:gd name="T30" fmla="*/ 191 w 536"/>
                <a:gd name="T31" fmla="*/ 57 h 310"/>
                <a:gd name="T32" fmla="*/ 190 w 536"/>
                <a:gd name="T33" fmla="*/ 45 h 310"/>
                <a:gd name="T34" fmla="*/ 267 w 536"/>
                <a:gd name="T35" fmla="*/ 0 h 310"/>
                <a:gd name="T36" fmla="*/ 344 w 536"/>
                <a:gd name="T37" fmla="*/ 44 h 310"/>
                <a:gd name="T38" fmla="*/ 369 w 536"/>
                <a:gd name="T39" fmla="*/ 41 h 310"/>
                <a:gd name="T40" fmla="*/ 389 w 536"/>
                <a:gd name="T41" fmla="*/ 25 h 310"/>
                <a:gd name="T42" fmla="*/ 487 w 536"/>
                <a:gd name="T43" fmla="*/ 25 h 310"/>
                <a:gd name="T44" fmla="*/ 490 w 536"/>
                <a:gd name="T45" fmla="*/ 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6" h="310">
                  <a:moveTo>
                    <a:pt x="490" y="26"/>
                  </a:moveTo>
                  <a:cubicBezTo>
                    <a:pt x="518" y="43"/>
                    <a:pt x="518" y="70"/>
                    <a:pt x="490" y="86"/>
                  </a:cubicBezTo>
                  <a:cubicBezTo>
                    <a:pt x="482" y="91"/>
                    <a:pt x="474" y="94"/>
                    <a:pt x="464" y="96"/>
                  </a:cubicBezTo>
                  <a:cubicBezTo>
                    <a:pt x="454" y="98"/>
                    <a:pt x="451" y="106"/>
                    <a:pt x="459" y="111"/>
                  </a:cubicBezTo>
                  <a:cubicBezTo>
                    <a:pt x="536" y="155"/>
                    <a:pt x="536" y="155"/>
                    <a:pt x="536" y="155"/>
                  </a:cubicBezTo>
                  <a:cubicBezTo>
                    <a:pt x="269" y="310"/>
                    <a:pt x="269" y="310"/>
                    <a:pt x="269" y="310"/>
                  </a:cubicBezTo>
                  <a:cubicBezTo>
                    <a:pt x="0" y="155"/>
                    <a:pt x="0" y="155"/>
                    <a:pt x="0" y="155"/>
                  </a:cubicBezTo>
                  <a:cubicBezTo>
                    <a:pt x="77" y="110"/>
                    <a:pt x="77" y="110"/>
                    <a:pt x="77" y="110"/>
                  </a:cubicBezTo>
                  <a:cubicBezTo>
                    <a:pt x="83" y="107"/>
                    <a:pt x="92" y="107"/>
                    <a:pt x="98" y="111"/>
                  </a:cubicBezTo>
                  <a:cubicBezTo>
                    <a:pt x="100" y="111"/>
                    <a:pt x="101" y="113"/>
                    <a:pt x="102" y="114"/>
                  </a:cubicBezTo>
                  <a:cubicBezTo>
                    <a:pt x="105" y="119"/>
                    <a:pt x="111" y="124"/>
                    <a:pt x="118" y="129"/>
                  </a:cubicBezTo>
                  <a:cubicBezTo>
                    <a:pt x="148" y="146"/>
                    <a:pt x="196" y="145"/>
                    <a:pt x="224" y="127"/>
                  </a:cubicBezTo>
                  <a:cubicBezTo>
                    <a:pt x="250" y="111"/>
                    <a:pt x="250" y="86"/>
                    <a:pt x="224" y="70"/>
                  </a:cubicBezTo>
                  <a:cubicBezTo>
                    <a:pt x="224" y="70"/>
                    <a:pt x="223" y="69"/>
                    <a:pt x="222" y="69"/>
                  </a:cubicBezTo>
                  <a:cubicBezTo>
                    <a:pt x="214" y="64"/>
                    <a:pt x="205" y="61"/>
                    <a:pt x="196" y="59"/>
                  </a:cubicBezTo>
                  <a:cubicBezTo>
                    <a:pt x="194" y="58"/>
                    <a:pt x="192" y="58"/>
                    <a:pt x="191" y="57"/>
                  </a:cubicBezTo>
                  <a:cubicBezTo>
                    <a:pt x="185" y="54"/>
                    <a:pt x="184" y="48"/>
                    <a:pt x="190" y="45"/>
                  </a:cubicBezTo>
                  <a:cubicBezTo>
                    <a:pt x="267" y="0"/>
                    <a:pt x="267" y="0"/>
                    <a:pt x="267" y="0"/>
                  </a:cubicBezTo>
                  <a:cubicBezTo>
                    <a:pt x="344" y="44"/>
                    <a:pt x="344" y="44"/>
                    <a:pt x="344" y="44"/>
                  </a:cubicBezTo>
                  <a:cubicBezTo>
                    <a:pt x="352" y="49"/>
                    <a:pt x="365" y="47"/>
                    <a:pt x="369" y="41"/>
                  </a:cubicBezTo>
                  <a:cubicBezTo>
                    <a:pt x="373" y="35"/>
                    <a:pt x="380" y="29"/>
                    <a:pt x="389" y="25"/>
                  </a:cubicBezTo>
                  <a:cubicBezTo>
                    <a:pt x="417" y="10"/>
                    <a:pt x="460" y="10"/>
                    <a:pt x="487" y="25"/>
                  </a:cubicBezTo>
                  <a:cubicBezTo>
                    <a:pt x="488" y="25"/>
                    <a:pt x="489" y="26"/>
                    <a:pt x="490" y="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F619F28F-2CF3-4895-A76F-E0B3BD319D0D}"/>
                </a:ext>
              </a:extLst>
            </p:cNvPr>
            <p:cNvSpPr>
              <a:spLocks/>
            </p:cNvSpPr>
            <p:nvPr/>
          </p:nvSpPr>
          <p:spPr bwMode="auto">
            <a:xfrm>
              <a:off x="2799557" y="2832101"/>
              <a:ext cx="3240088" cy="1882775"/>
            </a:xfrm>
            <a:custGeom>
              <a:avLst/>
              <a:gdLst>
                <a:gd name="T0" fmla="*/ 0 w 514"/>
                <a:gd name="T1" fmla="*/ 149 h 298"/>
                <a:gd name="T2" fmla="*/ 68 w 514"/>
                <a:gd name="T3" fmla="*/ 109 h 298"/>
                <a:gd name="T4" fmla="*/ 76 w 514"/>
                <a:gd name="T5" fmla="*/ 107 h 298"/>
                <a:gd name="T6" fmla="*/ 84 w 514"/>
                <a:gd name="T7" fmla="*/ 109 h 298"/>
                <a:gd name="T8" fmla="*/ 86 w 514"/>
                <a:gd name="T9" fmla="*/ 111 h 298"/>
                <a:gd name="T10" fmla="*/ 105 w 514"/>
                <a:gd name="T11" fmla="*/ 127 h 298"/>
                <a:gd name="T12" fmla="*/ 159 w 514"/>
                <a:gd name="T13" fmla="*/ 141 h 298"/>
                <a:gd name="T14" fmla="*/ 216 w 514"/>
                <a:gd name="T15" fmla="*/ 126 h 298"/>
                <a:gd name="T16" fmla="*/ 238 w 514"/>
                <a:gd name="T17" fmla="*/ 93 h 298"/>
                <a:gd name="T18" fmla="*/ 216 w 514"/>
                <a:gd name="T19" fmla="*/ 60 h 298"/>
                <a:gd name="T20" fmla="*/ 213 w 514"/>
                <a:gd name="T21" fmla="*/ 58 h 298"/>
                <a:gd name="T22" fmla="*/ 186 w 514"/>
                <a:gd name="T23" fmla="*/ 48 h 298"/>
                <a:gd name="T24" fmla="*/ 182 w 514"/>
                <a:gd name="T25" fmla="*/ 46 h 298"/>
                <a:gd name="T26" fmla="*/ 180 w 514"/>
                <a:gd name="T27" fmla="*/ 44 h 298"/>
                <a:gd name="T28" fmla="*/ 182 w 514"/>
                <a:gd name="T29" fmla="*/ 43 h 298"/>
                <a:gd name="T30" fmla="*/ 256 w 514"/>
                <a:gd name="T31" fmla="*/ 0 h 298"/>
                <a:gd name="T32" fmla="*/ 330 w 514"/>
                <a:gd name="T33" fmla="*/ 43 h 298"/>
                <a:gd name="T34" fmla="*/ 344 w 514"/>
                <a:gd name="T35" fmla="*/ 46 h 298"/>
                <a:gd name="T36" fmla="*/ 363 w 514"/>
                <a:gd name="T37" fmla="*/ 38 h 298"/>
                <a:gd name="T38" fmla="*/ 380 w 514"/>
                <a:gd name="T39" fmla="*/ 23 h 298"/>
                <a:gd name="T40" fmla="*/ 427 w 514"/>
                <a:gd name="T41" fmla="*/ 13 h 298"/>
                <a:gd name="T42" fmla="*/ 474 w 514"/>
                <a:gd name="T43" fmla="*/ 24 h 298"/>
                <a:gd name="T44" fmla="*/ 476 w 514"/>
                <a:gd name="T45" fmla="*/ 25 h 298"/>
                <a:gd name="T46" fmla="*/ 495 w 514"/>
                <a:gd name="T47" fmla="*/ 50 h 298"/>
                <a:gd name="T48" fmla="*/ 476 w 514"/>
                <a:gd name="T49" fmla="*/ 76 h 298"/>
                <a:gd name="T50" fmla="*/ 452 w 514"/>
                <a:gd name="T51" fmla="*/ 85 h 298"/>
                <a:gd name="T52" fmla="*/ 438 w 514"/>
                <a:gd name="T53" fmla="*/ 97 h 298"/>
                <a:gd name="T54" fmla="*/ 445 w 514"/>
                <a:gd name="T55" fmla="*/ 109 h 298"/>
                <a:gd name="T56" fmla="*/ 514 w 514"/>
                <a:gd name="T57" fmla="*/ 149 h 298"/>
                <a:gd name="T58" fmla="*/ 258 w 514"/>
                <a:gd name="T59" fmla="*/ 298 h 298"/>
                <a:gd name="T60" fmla="*/ 0 w 514"/>
                <a:gd name="T61" fmla="*/ 1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 h="298">
                  <a:moveTo>
                    <a:pt x="0" y="149"/>
                  </a:moveTo>
                  <a:cubicBezTo>
                    <a:pt x="68" y="109"/>
                    <a:pt x="68" y="109"/>
                    <a:pt x="68" y="109"/>
                  </a:cubicBezTo>
                  <a:cubicBezTo>
                    <a:pt x="71" y="108"/>
                    <a:pt x="73" y="107"/>
                    <a:pt x="76" y="107"/>
                  </a:cubicBezTo>
                  <a:cubicBezTo>
                    <a:pt x="79" y="107"/>
                    <a:pt x="82" y="108"/>
                    <a:pt x="84" y="109"/>
                  </a:cubicBezTo>
                  <a:cubicBezTo>
                    <a:pt x="85" y="110"/>
                    <a:pt x="86" y="110"/>
                    <a:pt x="86" y="111"/>
                  </a:cubicBezTo>
                  <a:cubicBezTo>
                    <a:pt x="90" y="117"/>
                    <a:pt x="96" y="123"/>
                    <a:pt x="105" y="127"/>
                  </a:cubicBezTo>
                  <a:cubicBezTo>
                    <a:pt x="119" y="136"/>
                    <a:pt x="139" y="141"/>
                    <a:pt x="159" y="141"/>
                  </a:cubicBezTo>
                  <a:cubicBezTo>
                    <a:pt x="181" y="141"/>
                    <a:pt x="201" y="135"/>
                    <a:pt x="216" y="126"/>
                  </a:cubicBezTo>
                  <a:cubicBezTo>
                    <a:pt x="230" y="117"/>
                    <a:pt x="238" y="105"/>
                    <a:pt x="238" y="93"/>
                  </a:cubicBezTo>
                  <a:cubicBezTo>
                    <a:pt x="238" y="80"/>
                    <a:pt x="230" y="68"/>
                    <a:pt x="216" y="60"/>
                  </a:cubicBezTo>
                  <a:cubicBezTo>
                    <a:pt x="215" y="59"/>
                    <a:pt x="214" y="58"/>
                    <a:pt x="213" y="58"/>
                  </a:cubicBezTo>
                  <a:cubicBezTo>
                    <a:pt x="206" y="53"/>
                    <a:pt x="196" y="50"/>
                    <a:pt x="186" y="48"/>
                  </a:cubicBezTo>
                  <a:cubicBezTo>
                    <a:pt x="185" y="47"/>
                    <a:pt x="183" y="47"/>
                    <a:pt x="182" y="46"/>
                  </a:cubicBezTo>
                  <a:cubicBezTo>
                    <a:pt x="181" y="45"/>
                    <a:pt x="180" y="45"/>
                    <a:pt x="180" y="44"/>
                  </a:cubicBezTo>
                  <a:cubicBezTo>
                    <a:pt x="180" y="44"/>
                    <a:pt x="181" y="44"/>
                    <a:pt x="182" y="43"/>
                  </a:cubicBezTo>
                  <a:cubicBezTo>
                    <a:pt x="256" y="0"/>
                    <a:pt x="256" y="0"/>
                    <a:pt x="256" y="0"/>
                  </a:cubicBezTo>
                  <a:cubicBezTo>
                    <a:pt x="330" y="43"/>
                    <a:pt x="330" y="43"/>
                    <a:pt x="330" y="43"/>
                  </a:cubicBezTo>
                  <a:cubicBezTo>
                    <a:pt x="334" y="45"/>
                    <a:pt x="339" y="46"/>
                    <a:pt x="344" y="46"/>
                  </a:cubicBezTo>
                  <a:cubicBezTo>
                    <a:pt x="350" y="46"/>
                    <a:pt x="359" y="44"/>
                    <a:pt x="363" y="38"/>
                  </a:cubicBezTo>
                  <a:cubicBezTo>
                    <a:pt x="366" y="33"/>
                    <a:pt x="372" y="28"/>
                    <a:pt x="380" y="23"/>
                  </a:cubicBezTo>
                  <a:cubicBezTo>
                    <a:pt x="393" y="17"/>
                    <a:pt x="409" y="13"/>
                    <a:pt x="427" y="13"/>
                  </a:cubicBezTo>
                  <a:cubicBezTo>
                    <a:pt x="444" y="13"/>
                    <a:pt x="461" y="17"/>
                    <a:pt x="474" y="24"/>
                  </a:cubicBezTo>
                  <a:cubicBezTo>
                    <a:pt x="475" y="24"/>
                    <a:pt x="475" y="25"/>
                    <a:pt x="476" y="25"/>
                  </a:cubicBezTo>
                  <a:cubicBezTo>
                    <a:pt x="488" y="32"/>
                    <a:pt x="495" y="41"/>
                    <a:pt x="495" y="50"/>
                  </a:cubicBezTo>
                  <a:cubicBezTo>
                    <a:pt x="495" y="60"/>
                    <a:pt x="488" y="69"/>
                    <a:pt x="476" y="76"/>
                  </a:cubicBezTo>
                  <a:cubicBezTo>
                    <a:pt x="469" y="80"/>
                    <a:pt x="461" y="83"/>
                    <a:pt x="452" y="85"/>
                  </a:cubicBezTo>
                  <a:cubicBezTo>
                    <a:pt x="444" y="86"/>
                    <a:pt x="439" y="91"/>
                    <a:pt x="438" y="97"/>
                  </a:cubicBezTo>
                  <a:cubicBezTo>
                    <a:pt x="437" y="102"/>
                    <a:pt x="440" y="106"/>
                    <a:pt x="445" y="109"/>
                  </a:cubicBezTo>
                  <a:cubicBezTo>
                    <a:pt x="514" y="149"/>
                    <a:pt x="514" y="149"/>
                    <a:pt x="514" y="149"/>
                  </a:cubicBezTo>
                  <a:cubicBezTo>
                    <a:pt x="258" y="298"/>
                    <a:pt x="258" y="298"/>
                    <a:pt x="258" y="298"/>
                  </a:cubicBezTo>
                  <a:lnTo>
                    <a:pt x="0" y="14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7">
              <a:extLst>
                <a:ext uri="{FF2B5EF4-FFF2-40B4-BE49-F238E27FC236}">
                  <a16:creationId xmlns:a16="http://schemas.microsoft.com/office/drawing/2014/main" id="{74414DBB-1050-40F8-9C91-E4016B883648}"/>
                </a:ext>
              </a:extLst>
            </p:cNvPr>
            <p:cNvSpPr>
              <a:spLocks/>
            </p:cNvSpPr>
            <p:nvPr/>
          </p:nvSpPr>
          <p:spPr bwMode="auto">
            <a:xfrm>
              <a:off x="4425951" y="3773488"/>
              <a:ext cx="1682750" cy="1276350"/>
            </a:xfrm>
            <a:custGeom>
              <a:avLst/>
              <a:gdLst>
                <a:gd name="T0" fmla="*/ 1060 w 1060"/>
                <a:gd name="T1" fmla="*/ 0 h 804"/>
                <a:gd name="T2" fmla="*/ 1060 w 1060"/>
                <a:gd name="T3" fmla="*/ 187 h 804"/>
                <a:gd name="T4" fmla="*/ 0 w 1060"/>
                <a:gd name="T5" fmla="*/ 804 h 804"/>
                <a:gd name="T6" fmla="*/ 0 w 1060"/>
                <a:gd name="T7" fmla="*/ 617 h 804"/>
                <a:gd name="T8" fmla="*/ 1060 w 1060"/>
                <a:gd name="T9" fmla="*/ 0 h 804"/>
              </a:gdLst>
              <a:ahLst/>
              <a:cxnLst>
                <a:cxn ang="0">
                  <a:pos x="T0" y="T1"/>
                </a:cxn>
                <a:cxn ang="0">
                  <a:pos x="T2" y="T3"/>
                </a:cxn>
                <a:cxn ang="0">
                  <a:pos x="T4" y="T5"/>
                </a:cxn>
                <a:cxn ang="0">
                  <a:pos x="T6" y="T7"/>
                </a:cxn>
                <a:cxn ang="0">
                  <a:pos x="T8" y="T9"/>
                </a:cxn>
              </a:cxnLst>
              <a:rect l="0" t="0" r="r" b="b"/>
              <a:pathLst>
                <a:path w="1060" h="804">
                  <a:moveTo>
                    <a:pt x="1060" y="0"/>
                  </a:moveTo>
                  <a:lnTo>
                    <a:pt x="1060" y="187"/>
                  </a:lnTo>
                  <a:lnTo>
                    <a:pt x="0" y="804"/>
                  </a:lnTo>
                  <a:lnTo>
                    <a:pt x="0" y="617"/>
                  </a:lnTo>
                  <a:lnTo>
                    <a:pt x="1060" y="0"/>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59A2E035-D22D-4EA9-833F-280765309CDC}"/>
                </a:ext>
              </a:extLst>
            </p:cNvPr>
            <p:cNvSpPr>
              <a:spLocks/>
            </p:cNvSpPr>
            <p:nvPr/>
          </p:nvSpPr>
          <p:spPr bwMode="auto">
            <a:xfrm>
              <a:off x="2728913" y="3773488"/>
              <a:ext cx="1697038" cy="1276350"/>
            </a:xfrm>
            <a:custGeom>
              <a:avLst/>
              <a:gdLst>
                <a:gd name="T0" fmla="*/ 1069 w 1069"/>
                <a:gd name="T1" fmla="*/ 617 h 804"/>
                <a:gd name="T2" fmla="*/ 1069 w 1069"/>
                <a:gd name="T3" fmla="*/ 804 h 804"/>
                <a:gd name="T4" fmla="*/ 0 w 1069"/>
                <a:gd name="T5" fmla="*/ 187 h 804"/>
                <a:gd name="T6" fmla="*/ 0 w 1069"/>
                <a:gd name="T7" fmla="*/ 0 h 804"/>
                <a:gd name="T8" fmla="*/ 1069 w 1069"/>
                <a:gd name="T9" fmla="*/ 617 h 804"/>
              </a:gdLst>
              <a:ahLst/>
              <a:cxnLst>
                <a:cxn ang="0">
                  <a:pos x="T0" y="T1"/>
                </a:cxn>
                <a:cxn ang="0">
                  <a:pos x="T2" y="T3"/>
                </a:cxn>
                <a:cxn ang="0">
                  <a:pos x="T4" y="T5"/>
                </a:cxn>
                <a:cxn ang="0">
                  <a:pos x="T6" y="T7"/>
                </a:cxn>
                <a:cxn ang="0">
                  <a:pos x="T8" y="T9"/>
                </a:cxn>
              </a:cxnLst>
              <a:rect l="0" t="0" r="r" b="b"/>
              <a:pathLst>
                <a:path w="1069" h="804">
                  <a:moveTo>
                    <a:pt x="1069" y="617"/>
                  </a:moveTo>
                  <a:lnTo>
                    <a:pt x="1069" y="804"/>
                  </a:lnTo>
                  <a:lnTo>
                    <a:pt x="0" y="187"/>
                  </a:lnTo>
                  <a:lnTo>
                    <a:pt x="0" y="0"/>
                  </a:lnTo>
                  <a:lnTo>
                    <a:pt x="1069" y="617"/>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242ABD1E-FC01-40E9-ABF3-0658F0952612}"/>
                </a:ext>
              </a:extLst>
            </p:cNvPr>
            <p:cNvSpPr>
              <a:spLocks/>
            </p:cNvSpPr>
            <p:nvPr/>
          </p:nvSpPr>
          <p:spPr bwMode="auto">
            <a:xfrm>
              <a:off x="7281863" y="2794001"/>
              <a:ext cx="509588" cy="612775"/>
            </a:xfrm>
            <a:custGeom>
              <a:avLst/>
              <a:gdLst>
                <a:gd name="T0" fmla="*/ 5 w 81"/>
                <a:gd name="T1" fmla="*/ 44 h 97"/>
                <a:gd name="T2" fmla="*/ 4 w 81"/>
                <a:gd name="T3" fmla="*/ 44 h 97"/>
                <a:gd name="T4" fmla="*/ 4 w 81"/>
                <a:gd name="T5" fmla="*/ 45 h 97"/>
                <a:gd name="T6" fmla="*/ 4 w 81"/>
                <a:gd name="T7" fmla="*/ 45 h 97"/>
                <a:gd name="T8" fmla="*/ 3 w 81"/>
                <a:gd name="T9" fmla="*/ 45 h 97"/>
                <a:gd name="T10" fmla="*/ 3 w 81"/>
                <a:gd name="T11" fmla="*/ 46 h 97"/>
                <a:gd name="T12" fmla="*/ 2 w 81"/>
                <a:gd name="T13" fmla="*/ 46 h 97"/>
                <a:gd name="T14" fmla="*/ 2 w 81"/>
                <a:gd name="T15" fmla="*/ 46 h 97"/>
                <a:gd name="T16" fmla="*/ 2 w 81"/>
                <a:gd name="T17" fmla="*/ 47 h 97"/>
                <a:gd name="T18" fmla="*/ 2 w 81"/>
                <a:gd name="T19" fmla="*/ 47 h 97"/>
                <a:gd name="T20" fmla="*/ 1 w 81"/>
                <a:gd name="T21" fmla="*/ 47 h 97"/>
                <a:gd name="T22" fmla="*/ 1 w 81"/>
                <a:gd name="T23" fmla="*/ 47 h 97"/>
                <a:gd name="T24" fmla="*/ 1 w 81"/>
                <a:gd name="T25" fmla="*/ 48 h 97"/>
                <a:gd name="T26" fmla="*/ 1 w 81"/>
                <a:gd name="T27" fmla="*/ 48 h 97"/>
                <a:gd name="T28" fmla="*/ 1 w 81"/>
                <a:gd name="T29" fmla="*/ 48 h 97"/>
                <a:gd name="T30" fmla="*/ 1 w 81"/>
                <a:gd name="T31" fmla="*/ 49 h 97"/>
                <a:gd name="T32" fmla="*/ 0 w 81"/>
                <a:gd name="T33" fmla="*/ 49 h 97"/>
                <a:gd name="T34" fmla="*/ 0 w 81"/>
                <a:gd name="T35" fmla="*/ 49 h 97"/>
                <a:gd name="T36" fmla="*/ 0 w 81"/>
                <a:gd name="T37" fmla="*/ 49 h 97"/>
                <a:gd name="T38" fmla="*/ 0 w 81"/>
                <a:gd name="T39" fmla="*/ 50 h 97"/>
                <a:gd name="T40" fmla="*/ 0 w 81"/>
                <a:gd name="T41" fmla="*/ 50 h 97"/>
                <a:gd name="T42" fmla="*/ 0 w 81"/>
                <a:gd name="T43" fmla="*/ 50 h 97"/>
                <a:gd name="T44" fmla="*/ 0 w 81"/>
                <a:gd name="T45" fmla="*/ 50 h 97"/>
                <a:gd name="T46" fmla="*/ 0 w 81"/>
                <a:gd name="T47" fmla="*/ 97 h 97"/>
                <a:gd name="T48" fmla="*/ 0 w 81"/>
                <a:gd name="T49" fmla="*/ 97 h 97"/>
                <a:gd name="T50" fmla="*/ 0 w 81"/>
                <a:gd name="T51" fmla="*/ 96 h 97"/>
                <a:gd name="T52" fmla="*/ 0 w 81"/>
                <a:gd name="T53" fmla="*/ 96 h 97"/>
                <a:gd name="T54" fmla="*/ 0 w 81"/>
                <a:gd name="T55" fmla="*/ 96 h 97"/>
                <a:gd name="T56" fmla="*/ 1 w 81"/>
                <a:gd name="T57" fmla="*/ 95 h 97"/>
                <a:gd name="T58" fmla="*/ 1 w 81"/>
                <a:gd name="T59" fmla="*/ 95 h 97"/>
                <a:gd name="T60" fmla="*/ 1 w 81"/>
                <a:gd name="T61" fmla="*/ 94 h 97"/>
                <a:gd name="T62" fmla="*/ 1 w 81"/>
                <a:gd name="T63" fmla="*/ 94 h 97"/>
                <a:gd name="T64" fmla="*/ 2 w 81"/>
                <a:gd name="T65" fmla="*/ 93 h 97"/>
                <a:gd name="T66" fmla="*/ 2 w 81"/>
                <a:gd name="T67" fmla="*/ 93 h 97"/>
                <a:gd name="T68" fmla="*/ 2 w 81"/>
                <a:gd name="T69" fmla="*/ 93 h 97"/>
                <a:gd name="T70" fmla="*/ 3 w 81"/>
                <a:gd name="T71" fmla="*/ 92 h 97"/>
                <a:gd name="T72" fmla="*/ 3 w 81"/>
                <a:gd name="T73" fmla="*/ 92 h 97"/>
                <a:gd name="T74" fmla="*/ 4 w 81"/>
                <a:gd name="T75" fmla="*/ 91 h 97"/>
                <a:gd name="T76" fmla="*/ 5 w 81"/>
                <a:gd name="T77" fmla="*/ 91 h 97"/>
                <a:gd name="T78" fmla="*/ 81 w 81"/>
                <a:gd name="T79" fmla="*/ 47 h 97"/>
                <a:gd name="T80" fmla="*/ 81 w 81"/>
                <a:gd name="T81" fmla="*/ 0 h 97"/>
                <a:gd name="T82" fmla="*/ 5 w 81"/>
                <a:gd name="T83" fmla="*/ 4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 h="97">
                  <a:moveTo>
                    <a:pt x="5" y="44"/>
                  </a:moveTo>
                  <a:cubicBezTo>
                    <a:pt x="5" y="44"/>
                    <a:pt x="5" y="44"/>
                    <a:pt x="4" y="44"/>
                  </a:cubicBezTo>
                  <a:cubicBezTo>
                    <a:pt x="4" y="44"/>
                    <a:pt x="4" y="44"/>
                    <a:pt x="4" y="45"/>
                  </a:cubicBezTo>
                  <a:cubicBezTo>
                    <a:pt x="4" y="45"/>
                    <a:pt x="4" y="45"/>
                    <a:pt x="4" y="45"/>
                  </a:cubicBezTo>
                  <a:cubicBezTo>
                    <a:pt x="3" y="45"/>
                    <a:pt x="3" y="45"/>
                    <a:pt x="3" y="45"/>
                  </a:cubicBezTo>
                  <a:cubicBezTo>
                    <a:pt x="3" y="45"/>
                    <a:pt x="3" y="46"/>
                    <a:pt x="3" y="46"/>
                  </a:cubicBezTo>
                  <a:cubicBezTo>
                    <a:pt x="3" y="46"/>
                    <a:pt x="3" y="46"/>
                    <a:pt x="2" y="46"/>
                  </a:cubicBezTo>
                  <a:cubicBezTo>
                    <a:pt x="2" y="46"/>
                    <a:pt x="2" y="46"/>
                    <a:pt x="2" y="46"/>
                  </a:cubicBezTo>
                  <a:cubicBezTo>
                    <a:pt x="2" y="46"/>
                    <a:pt x="2" y="46"/>
                    <a:pt x="2" y="47"/>
                  </a:cubicBezTo>
                  <a:cubicBezTo>
                    <a:pt x="2" y="47"/>
                    <a:pt x="2" y="47"/>
                    <a:pt x="2" y="47"/>
                  </a:cubicBezTo>
                  <a:cubicBezTo>
                    <a:pt x="1" y="47"/>
                    <a:pt x="1" y="47"/>
                    <a:pt x="1" y="47"/>
                  </a:cubicBezTo>
                  <a:cubicBezTo>
                    <a:pt x="1" y="47"/>
                    <a:pt x="1" y="47"/>
                    <a:pt x="1" y="47"/>
                  </a:cubicBezTo>
                  <a:cubicBezTo>
                    <a:pt x="1" y="48"/>
                    <a:pt x="1" y="48"/>
                    <a:pt x="1" y="48"/>
                  </a:cubicBezTo>
                  <a:cubicBezTo>
                    <a:pt x="1" y="48"/>
                    <a:pt x="1" y="48"/>
                    <a:pt x="1" y="48"/>
                  </a:cubicBezTo>
                  <a:cubicBezTo>
                    <a:pt x="1" y="48"/>
                    <a:pt x="1" y="48"/>
                    <a:pt x="1" y="48"/>
                  </a:cubicBezTo>
                  <a:cubicBezTo>
                    <a:pt x="1" y="48"/>
                    <a:pt x="1" y="48"/>
                    <a:pt x="1" y="49"/>
                  </a:cubicBezTo>
                  <a:cubicBezTo>
                    <a:pt x="0" y="49"/>
                    <a:pt x="0" y="49"/>
                    <a:pt x="0" y="49"/>
                  </a:cubicBezTo>
                  <a:cubicBezTo>
                    <a:pt x="0" y="49"/>
                    <a:pt x="0" y="49"/>
                    <a:pt x="0" y="49"/>
                  </a:cubicBezTo>
                  <a:cubicBezTo>
                    <a:pt x="0" y="49"/>
                    <a:pt x="0" y="49"/>
                    <a:pt x="0" y="49"/>
                  </a:cubicBezTo>
                  <a:cubicBezTo>
                    <a:pt x="0" y="49"/>
                    <a:pt x="0" y="49"/>
                    <a:pt x="0" y="50"/>
                  </a:cubicBezTo>
                  <a:cubicBezTo>
                    <a:pt x="0" y="50"/>
                    <a:pt x="0" y="50"/>
                    <a:pt x="0" y="50"/>
                  </a:cubicBezTo>
                  <a:cubicBezTo>
                    <a:pt x="0" y="50"/>
                    <a:pt x="0" y="50"/>
                    <a:pt x="0" y="50"/>
                  </a:cubicBezTo>
                  <a:cubicBezTo>
                    <a:pt x="0" y="50"/>
                    <a:pt x="0" y="50"/>
                    <a:pt x="0" y="50"/>
                  </a:cubicBezTo>
                  <a:cubicBezTo>
                    <a:pt x="0" y="97"/>
                    <a:pt x="0" y="97"/>
                    <a:pt x="0" y="97"/>
                  </a:cubicBezTo>
                  <a:cubicBezTo>
                    <a:pt x="0" y="97"/>
                    <a:pt x="0" y="97"/>
                    <a:pt x="0" y="97"/>
                  </a:cubicBezTo>
                  <a:cubicBezTo>
                    <a:pt x="0" y="97"/>
                    <a:pt x="0" y="97"/>
                    <a:pt x="0" y="96"/>
                  </a:cubicBezTo>
                  <a:cubicBezTo>
                    <a:pt x="0" y="96"/>
                    <a:pt x="0" y="96"/>
                    <a:pt x="0" y="96"/>
                  </a:cubicBezTo>
                  <a:cubicBezTo>
                    <a:pt x="0" y="96"/>
                    <a:pt x="0" y="96"/>
                    <a:pt x="0" y="96"/>
                  </a:cubicBezTo>
                  <a:cubicBezTo>
                    <a:pt x="0" y="95"/>
                    <a:pt x="0" y="95"/>
                    <a:pt x="1" y="95"/>
                  </a:cubicBezTo>
                  <a:cubicBezTo>
                    <a:pt x="1" y="95"/>
                    <a:pt x="1" y="95"/>
                    <a:pt x="1" y="95"/>
                  </a:cubicBezTo>
                  <a:cubicBezTo>
                    <a:pt x="1" y="95"/>
                    <a:pt x="1" y="94"/>
                    <a:pt x="1" y="94"/>
                  </a:cubicBezTo>
                  <a:cubicBezTo>
                    <a:pt x="1" y="94"/>
                    <a:pt x="1" y="94"/>
                    <a:pt x="1" y="94"/>
                  </a:cubicBezTo>
                  <a:cubicBezTo>
                    <a:pt x="1" y="94"/>
                    <a:pt x="1" y="94"/>
                    <a:pt x="2" y="93"/>
                  </a:cubicBezTo>
                  <a:cubicBezTo>
                    <a:pt x="2" y="93"/>
                    <a:pt x="2" y="93"/>
                    <a:pt x="2" y="93"/>
                  </a:cubicBezTo>
                  <a:cubicBezTo>
                    <a:pt x="2" y="93"/>
                    <a:pt x="2" y="93"/>
                    <a:pt x="2" y="93"/>
                  </a:cubicBezTo>
                  <a:cubicBezTo>
                    <a:pt x="3" y="92"/>
                    <a:pt x="3" y="92"/>
                    <a:pt x="3" y="92"/>
                  </a:cubicBezTo>
                  <a:cubicBezTo>
                    <a:pt x="3" y="92"/>
                    <a:pt x="3" y="92"/>
                    <a:pt x="3" y="92"/>
                  </a:cubicBezTo>
                  <a:cubicBezTo>
                    <a:pt x="4" y="92"/>
                    <a:pt x="4" y="92"/>
                    <a:pt x="4" y="91"/>
                  </a:cubicBezTo>
                  <a:cubicBezTo>
                    <a:pt x="4" y="91"/>
                    <a:pt x="4" y="91"/>
                    <a:pt x="5" y="91"/>
                  </a:cubicBezTo>
                  <a:cubicBezTo>
                    <a:pt x="81" y="47"/>
                    <a:pt x="81" y="47"/>
                    <a:pt x="81" y="47"/>
                  </a:cubicBezTo>
                  <a:cubicBezTo>
                    <a:pt x="81" y="0"/>
                    <a:pt x="81" y="0"/>
                    <a:pt x="81" y="0"/>
                  </a:cubicBezTo>
                  <a:lnTo>
                    <a:pt x="5" y="44"/>
                  </a:lnTo>
                  <a:close/>
                </a:path>
              </a:pathLst>
            </a:custGeom>
            <a:solidFill>
              <a:srgbClr val="0D4D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399BFAED-54F0-4393-89F6-CF2D54A40A61}"/>
                </a:ext>
              </a:extLst>
            </p:cNvPr>
            <p:cNvSpPr>
              <a:spLocks/>
            </p:cNvSpPr>
            <p:nvPr/>
          </p:nvSpPr>
          <p:spPr bwMode="auto">
            <a:xfrm>
              <a:off x="6108701" y="3419476"/>
              <a:ext cx="1531938" cy="650875"/>
            </a:xfrm>
            <a:custGeom>
              <a:avLst/>
              <a:gdLst>
                <a:gd name="T0" fmla="*/ 243 w 243"/>
                <a:gd name="T1" fmla="*/ 4 h 103"/>
                <a:gd name="T2" fmla="*/ 242 w 243"/>
                <a:gd name="T3" fmla="*/ 9 h 103"/>
                <a:gd name="T4" fmla="*/ 240 w 243"/>
                <a:gd name="T5" fmla="*/ 13 h 103"/>
                <a:gd name="T6" fmla="*/ 237 w 243"/>
                <a:gd name="T7" fmla="*/ 17 h 103"/>
                <a:gd name="T8" fmla="*/ 232 w 243"/>
                <a:gd name="T9" fmla="*/ 22 h 103"/>
                <a:gd name="T10" fmla="*/ 228 w 243"/>
                <a:gd name="T11" fmla="*/ 26 h 103"/>
                <a:gd name="T12" fmla="*/ 220 w 243"/>
                <a:gd name="T13" fmla="*/ 31 h 103"/>
                <a:gd name="T14" fmla="*/ 213 w 243"/>
                <a:gd name="T15" fmla="*/ 34 h 103"/>
                <a:gd name="T16" fmla="*/ 205 w 243"/>
                <a:gd name="T17" fmla="*/ 37 h 103"/>
                <a:gd name="T18" fmla="*/ 198 w 243"/>
                <a:gd name="T19" fmla="*/ 39 h 103"/>
                <a:gd name="T20" fmla="*/ 192 w 243"/>
                <a:gd name="T21" fmla="*/ 40 h 103"/>
                <a:gd name="T22" fmla="*/ 182 w 243"/>
                <a:gd name="T23" fmla="*/ 41 h 103"/>
                <a:gd name="T24" fmla="*/ 174 w 243"/>
                <a:gd name="T25" fmla="*/ 42 h 103"/>
                <a:gd name="T26" fmla="*/ 166 w 243"/>
                <a:gd name="T27" fmla="*/ 42 h 103"/>
                <a:gd name="T28" fmla="*/ 159 w 243"/>
                <a:gd name="T29" fmla="*/ 42 h 103"/>
                <a:gd name="T30" fmla="*/ 152 w 243"/>
                <a:gd name="T31" fmla="*/ 41 h 103"/>
                <a:gd name="T32" fmla="*/ 145 w 243"/>
                <a:gd name="T33" fmla="*/ 39 h 103"/>
                <a:gd name="T34" fmla="*/ 137 w 243"/>
                <a:gd name="T35" fmla="*/ 37 h 103"/>
                <a:gd name="T36" fmla="*/ 128 w 243"/>
                <a:gd name="T37" fmla="*/ 34 h 103"/>
                <a:gd name="T38" fmla="*/ 118 w 243"/>
                <a:gd name="T39" fmla="*/ 30 h 103"/>
                <a:gd name="T40" fmla="*/ 97 w 243"/>
                <a:gd name="T41" fmla="*/ 11 h 103"/>
                <a:gd name="T42" fmla="*/ 94 w 243"/>
                <a:gd name="T43" fmla="*/ 10 h 103"/>
                <a:gd name="T44" fmla="*/ 92 w 243"/>
                <a:gd name="T45" fmla="*/ 10 h 103"/>
                <a:gd name="T46" fmla="*/ 90 w 243"/>
                <a:gd name="T47" fmla="*/ 9 h 103"/>
                <a:gd name="T48" fmla="*/ 88 w 243"/>
                <a:gd name="T49" fmla="*/ 9 h 103"/>
                <a:gd name="T50" fmla="*/ 86 w 243"/>
                <a:gd name="T51" fmla="*/ 9 h 103"/>
                <a:gd name="T52" fmla="*/ 83 w 243"/>
                <a:gd name="T53" fmla="*/ 9 h 103"/>
                <a:gd name="T54" fmla="*/ 81 w 243"/>
                <a:gd name="T55" fmla="*/ 10 h 103"/>
                <a:gd name="T56" fmla="*/ 78 w 243"/>
                <a:gd name="T57" fmla="*/ 11 h 103"/>
                <a:gd name="T58" fmla="*/ 0 w 243"/>
                <a:gd name="T59" fmla="*/ 103 h 103"/>
                <a:gd name="T60" fmla="*/ 79 w 243"/>
                <a:gd name="T61" fmla="*/ 57 h 103"/>
                <a:gd name="T62" fmla="*/ 82 w 243"/>
                <a:gd name="T63" fmla="*/ 56 h 103"/>
                <a:gd name="T64" fmla="*/ 86 w 243"/>
                <a:gd name="T65" fmla="*/ 56 h 103"/>
                <a:gd name="T66" fmla="*/ 89 w 243"/>
                <a:gd name="T67" fmla="*/ 56 h 103"/>
                <a:gd name="T68" fmla="*/ 92 w 243"/>
                <a:gd name="T69" fmla="*/ 56 h 103"/>
                <a:gd name="T70" fmla="*/ 96 w 243"/>
                <a:gd name="T71" fmla="*/ 57 h 103"/>
                <a:gd name="T72" fmla="*/ 102 w 243"/>
                <a:gd name="T73" fmla="*/ 62 h 103"/>
                <a:gd name="T74" fmla="*/ 125 w 243"/>
                <a:gd name="T75" fmla="*/ 80 h 103"/>
                <a:gd name="T76" fmla="*/ 133 w 243"/>
                <a:gd name="T77" fmla="*/ 83 h 103"/>
                <a:gd name="T78" fmla="*/ 138 w 243"/>
                <a:gd name="T79" fmla="*/ 85 h 103"/>
                <a:gd name="T80" fmla="*/ 145 w 243"/>
                <a:gd name="T81" fmla="*/ 86 h 103"/>
                <a:gd name="T82" fmla="*/ 152 w 243"/>
                <a:gd name="T83" fmla="*/ 88 h 103"/>
                <a:gd name="T84" fmla="*/ 157 w 243"/>
                <a:gd name="T85" fmla="*/ 88 h 103"/>
                <a:gd name="T86" fmla="*/ 162 w 243"/>
                <a:gd name="T87" fmla="*/ 89 h 103"/>
                <a:gd name="T88" fmla="*/ 167 w 243"/>
                <a:gd name="T89" fmla="*/ 89 h 103"/>
                <a:gd name="T90" fmla="*/ 175 w 243"/>
                <a:gd name="T91" fmla="*/ 89 h 103"/>
                <a:gd name="T92" fmla="*/ 182 w 243"/>
                <a:gd name="T93" fmla="*/ 88 h 103"/>
                <a:gd name="T94" fmla="*/ 188 w 243"/>
                <a:gd name="T95" fmla="*/ 88 h 103"/>
                <a:gd name="T96" fmla="*/ 195 w 243"/>
                <a:gd name="T97" fmla="*/ 86 h 103"/>
                <a:gd name="T98" fmla="*/ 202 w 243"/>
                <a:gd name="T99" fmla="*/ 85 h 103"/>
                <a:gd name="T100" fmla="*/ 206 w 243"/>
                <a:gd name="T101" fmla="*/ 84 h 103"/>
                <a:gd name="T102" fmla="*/ 214 w 243"/>
                <a:gd name="T103" fmla="*/ 81 h 103"/>
                <a:gd name="T104" fmla="*/ 223 w 243"/>
                <a:gd name="T105" fmla="*/ 76 h 103"/>
                <a:gd name="T106" fmla="*/ 228 w 243"/>
                <a:gd name="T107" fmla="*/ 73 h 103"/>
                <a:gd name="T108" fmla="*/ 232 w 243"/>
                <a:gd name="T109" fmla="*/ 69 h 103"/>
                <a:gd name="T110" fmla="*/ 236 w 243"/>
                <a:gd name="T111" fmla="*/ 65 h 103"/>
                <a:gd name="T112" fmla="*/ 239 w 243"/>
                <a:gd name="T113" fmla="*/ 62 h 103"/>
                <a:gd name="T114" fmla="*/ 240 w 243"/>
                <a:gd name="T115" fmla="*/ 58 h 103"/>
                <a:gd name="T116" fmla="*/ 242 w 243"/>
                <a:gd name="T117" fmla="*/ 55 h 103"/>
                <a:gd name="T118" fmla="*/ 243 w 243"/>
                <a:gd name="T119" fmla="*/ 52 h 103"/>
                <a:gd name="T120" fmla="*/ 243 w 243"/>
                <a:gd name="T121" fmla="*/ 48 h 103"/>
                <a:gd name="T122" fmla="*/ 243 w 243"/>
                <a:gd name="T123"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3" h="103">
                  <a:moveTo>
                    <a:pt x="243" y="1"/>
                  </a:moveTo>
                  <a:cubicBezTo>
                    <a:pt x="243" y="2"/>
                    <a:pt x="243" y="2"/>
                    <a:pt x="243" y="2"/>
                  </a:cubicBezTo>
                  <a:cubicBezTo>
                    <a:pt x="243" y="3"/>
                    <a:pt x="243" y="3"/>
                    <a:pt x="243" y="3"/>
                  </a:cubicBezTo>
                  <a:cubicBezTo>
                    <a:pt x="243" y="4"/>
                    <a:pt x="243" y="4"/>
                    <a:pt x="243" y="4"/>
                  </a:cubicBezTo>
                  <a:cubicBezTo>
                    <a:pt x="243" y="5"/>
                    <a:pt x="243" y="5"/>
                    <a:pt x="243" y="5"/>
                  </a:cubicBezTo>
                  <a:cubicBezTo>
                    <a:pt x="243" y="6"/>
                    <a:pt x="243" y="6"/>
                    <a:pt x="243" y="6"/>
                  </a:cubicBezTo>
                  <a:cubicBezTo>
                    <a:pt x="242" y="7"/>
                    <a:pt x="242" y="7"/>
                    <a:pt x="242" y="8"/>
                  </a:cubicBezTo>
                  <a:cubicBezTo>
                    <a:pt x="242" y="8"/>
                    <a:pt x="242" y="8"/>
                    <a:pt x="242" y="9"/>
                  </a:cubicBezTo>
                  <a:cubicBezTo>
                    <a:pt x="242" y="9"/>
                    <a:pt x="242" y="9"/>
                    <a:pt x="241" y="10"/>
                  </a:cubicBezTo>
                  <a:cubicBezTo>
                    <a:pt x="241" y="10"/>
                    <a:pt x="241" y="10"/>
                    <a:pt x="241" y="11"/>
                  </a:cubicBezTo>
                  <a:cubicBezTo>
                    <a:pt x="241" y="11"/>
                    <a:pt x="241" y="11"/>
                    <a:pt x="241" y="12"/>
                  </a:cubicBezTo>
                  <a:cubicBezTo>
                    <a:pt x="240" y="12"/>
                    <a:pt x="240" y="12"/>
                    <a:pt x="240" y="13"/>
                  </a:cubicBezTo>
                  <a:cubicBezTo>
                    <a:pt x="240" y="13"/>
                    <a:pt x="240" y="13"/>
                    <a:pt x="239" y="14"/>
                  </a:cubicBezTo>
                  <a:cubicBezTo>
                    <a:pt x="239" y="14"/>
                    <a:pt x="239" y="14"/>
                    <a:pt x="239" y="15"/>
                  </a:cubicBezTo>
                  <a:cubicBezTo>
                    <a:pt x="239" y="15"/>
                    <a:pt x="238" y="15"/>
                    <a:pt x="238" y="16"/>
                  </a:cubicBezTo>
                  <a:cubicBezTo>
                    <a:pt x="238" y="16"/>
                    <a:pt x="238" y="17"/>
                    <a:pt x="237" y="17"/>
                  </a:cubicBezTo>
                  <a:cubicBezTo>
                    <a:pt x="237" y="17"/>
                    <a:pt x="237" y="17"/>
                    <a:pt x="237" y="18"/>
                  </a:cubicBezTo>
                  <a:cubicBezTo>
                    <a:pt x="236" y="18"/>
                    <a:pt x="236" y="19"/>
                    <a:pt x="235" y="19"/>
                  </a:cubicBezTo>
                  <a:cubicBezTo>
                    <a:pt x="235" y="20"/>
                    <a:pt x="235" y="20"/>
                    <a:pt x="235" y="20"/>
                  </a:cubicBezTo>
                  <a:cubicBezTo>
                    <a:pt x="234" y="21"/>
                    <a:pt x="233" y="21"/>
                    <a:pt x="232" y="22"/>
                  </a:cubicBezTo>
                  <a:cubicBezTo>
                    <a:pt x="232" y="23"/>
                    <a:pt x="232" y="23"/>
                    <a:pt x="231" y="23"/>
                  </a:cubicBezTo>
                  <a:cubicBezTo>
                    <a:pt x="231" y="24"/>
                    <a:pt x="231" y="24"/>
                    <a:pt x="230" y="24"/>
                  </a:cubicBezTo>
                  <a:cubicBezTo>
                    <a:pt x="230" y="24"/>
                    <a:pt x="229" y="25"/>
                    <a:pt x="229" y="25"/>
                  </a:cubicBezTo>
                  <a:cubicBezTo>
                    <a:pt x="228" y="26"/>
                    <a:pt x="228" y="26"/>
                    <a:pt x="228" y="26"/>
                  </a:cubicBezTo>
                  <a:cubicBezTo>
                    <a:pt x="227" y="26"/>
                    <a:pt x="226" y="27"/>
                    <a:pt x="226" y="28"/>
                  </a:cubicBezTo>
                  <a:cubicBezTo>
                    <a:pt x="225" y="28"/>
                    <a:pt x="225" y="28"/>
                    <a:pt x="225" y="28"/>
                  </a:cubicBezTo>
                  <a:cubicBezTo>
                    <a:pt x="224" y="28"/>
                    <a:pt x="224" y="29"/>
                    <a:pt x="223" y="29"/>
                  </a:cubicBezTo>
                  <a:cubicBezTo>
                    <a:pt x="222" y="30"/>
                    <a:pt x="221" y="30"/>
                    <a:pt x="220" y="31"/>
                  </a:cubicBezTo>
                  <a:cubicBezTo>
                    <a:pt x="219" y="31"/>
                    <a:pt x="218" y="32"/>
                    <a:pt x="217" y="32"/>
                  </a:cubicBezTo>
                  <a:cubicBezTo>
                    <a:pt x="217" y="32"/>
                    <a:pt x="216" y="33"/>
                    <a:pt x="216" y="33"/>
                  </a:cubicBezTo>
                  <a:cubicBezTo>
                    <a:pt x="215" y="33"/>
                    <a:pt x="215" y="33"/>
                    <a:pt x="214" y="34"/>
                  </a:cubicBezTo>
                  <a:cubicBezTo>
                    <a:pt x="214" y="34"/>
                    <a:pt x="213" y="34"/>
                    <a:pt x="213" y="34"/>
                  </a:cubicBezTo>
                  <a:cubicBezTo>
                    <a:pt x="212" y="35"/>
                    <a:pt x="211" y="35"/>
                    <a:pt x="210" y="35"/>
                  </a:cubicBezTo>
                  <a:cubicBezTo>
                    <a:pt x="210" y="35"/>
                    <a:pt x="210" y="35"/>
                    <a:pt x="209" y="36"/>
                  </a:cubicBezTo>
                  <a:cubicBezTo>
                    <a:pt x="208" y="36"/>
                    <a:pt x="207" y="36"/>
                    <a:pt x="206" y="37"/>
                  </a:cubicBezTo>
                  <a:cubicBezTo>
                    <a:pt x="206" y="37"/>
                    <a:pt x="206" y="37"/>
                    <a:pt x="205" y="37"/>
                  </a:cubicBezTo>
                  <a:cubicBezTo>
                    <a:pt x="205" y="37"/>
                    <a:pt x="204" y="37"/>
                    <a:pt x="203" y="38"/>
                  </a:cubicBezTo>
                  <a:cubicBezTo>
                    <a:pt x="203" y="38"/>
                    <a:pt x="202" y="38"/>
                    <a:pt x="202" y="38"/>
                  </a:cubicBezTo>
                  <a:cubicBezTo>
                    <a:pt x="201" y="38"/>
                    <a:pt x="200" y="38"/>
                    <a:pt x="200" y="39"/>
                  </a:cubicBezTo>
                  <a:cubicBezTo>
                    <a:pt x="199" y="39"/>
                    <a:pt x="199" y="39"/>
                    <a:pt x="198" y="39"/>
                  </a:cubicBezTo>
                  <a:cubicBezTo>
                    <a:pt x="198" y="39"/>
                    <a:pt x="197" y="39"/>
                    <a:pt x="196" y="39"/>
                  </a:cubicBezTo>
                  <a:cubicBezTo>
                    <a:pt x="196" y="39"/>
                    <a:pt x="195" y="40"/>
                    <a:pt x="195" y="40"/>
                  </a:cubicBezTo>
                  <a:cubicBezTo>
                    <a:pt x="194" y="40"/>
                    <a:pt x="194" y="40"/>
                    <a:pt x="193" y="40"/>
                  </a:cubicBezTo>
                  <a:cubicBezTo>
                    <a:pt x="193" y="40"/>
                    <a:pt x="192" y="40"/>
                    <a:pt x="192" y="40"/>
                  </a:cubicBezTo>
                  <a:cubicBezTo>
                    <a:pt x="191" y="40"/>
                    <a:pt x="189" y="41"/>
                    <a:pt x="188" y="41"/>
                  </a:cubicBezTo>
                  <a:cubicBezTo>
                    <a:pt x="188" y="41"/>
                    <a:pt x="188" y="41"/>
                    <a:pt x="188" y="41"/>
                  </a:cubicBezTo>
                  <a:cubicBezTo>
                    <a:pt x="186" y="41"/>
                    <a:pt x="185" y="41"/>
                    <a:pt x="183" y="41"/>
                  </a:cubicBezTo>
                  <a:cubicBezTo>
                    <a:pt x="183" y="41"/>
                    <a:pt x="183" y="41"/>
                    <a:pt x="182" y="41"/>
                  </a:cubicBezTo>
                  <a:cubicBezTo>
                    <a:pt x="181" y="42"/>
                    <a:pt x="180" y="42"/>
                    <a:pt x="180" y="42"/>
                  </a:cubicBezTo>
                  <a:cubicBezTo>
                    <a:pt x="179" y="42"/>
                    <a:pt x="179" y="42"/>
                    <a:pt x="178" y="42"/>
                  </a:cubicBezTo>
                  <a:cubicBezTo>
                    <a:pt x="177" y="42"/>
                    <a:pt x="176" y="42"/>
                    <a:pt x="175" y="42"/>
                  </a:cubicBezTo>
                  <a:cubicBezTo>
                    <a:pt x="175" y="42"/>
                    <a:pt x="175" y="42"/>
                    <a:pt x="174" y="42"/>
                  </a:cubicBezTo>
                  <a:cubicBezTo>
                    <a:pt x="173" y="42"/>
                    <a:pt x="172" y="42"/>
                    <a:pt x="171" y="42"/>
                  </a:cubicBezTo>
                  <a:cubicBezTo>
                    <a:pt x="171" y="42"/>
                    <a:pt x="171" y="42"/>
                    <a:pt x="171" y="42"/>
                  </a:cubicBezTo>
                  <a:cubicBezTo>
                    <a:pt x="170" y="42"/>
                    <a:pt x="169" y="42"/>
                    <a:pt x="167" y="42"/>
                  </a:cubicBezTo>
                  <a:cubicBezTo>
                    <a:pt x="167" y="42"/>
                    <a:pt x="166" y="42"/>
                    <a:pt x="166" y="42"/>
                  </a:cubicBezTo>
                  <a:cubicBezTo>
                    <a:pt x="165" y="42"/>
                    <a:pt x="165" y="42"/>
                    <a:pt x="164" y="42"/>
                  </a:cubicBezTo>
                  <a:cubicBezTo>
                    <a:pt x="163" y="42"/>
                    <a:pt x="163" y="42"/>
                    <a:pt x="162" y="42"/>
                  </a:cubicBezTo>
                  <a:cubicBezTo>
                    <a:pt x="162" y="42"/>
                    <a:pt x="161" y="42"/>
                    <a:pt x="160" y="42"/>
                  </a:cubicBezTo>
                  <a:cubicBezTo>
                    <a:pt x="160" y="42"/>
                    <a:pt x="159" y="42"/>
                    <a:pt x="159" y="42"/>
                  </a:cubicBezTo>
                  <a:cubicBezTo>
                    <a:pt x="158" y="41"/>
                    <a:pt x="158" y="41"/>
                    <a:pt x="157" y="41"/>
                  </a:cubicBezTo>
                  <a:cubicBezTo>
                    <a:pt x="156" y="41"/>
                    <a:pt x="156" y="41"/>
                    <a:pt x="155" y="41"/>
                  </a:cubicBezTo>
                  <a:cubicBezTo>
                    <a:pt x="155" y="41"/>
                    <a:pt x="154" y="41"/>
                    <a:pt x="153" y="41"/>
                  </a:cubicBezTo>
                  <a:cubicBezTo>
                    <a:pt x="153" y="41"/>
                    <a:pt x="152" y="41"/>
                    <a:pt x="152" y="41"/>
                  </a:cubicBezTo>
                  <a:cubicBezTo>
                    <a:pt x="151" y="41"/>
                    <a:pt x="151" y="40"/>
                    <a:pt x="150" y="40"/>
                  </a:cubicBezTo>
                  <a:cubicBezTo>
                    <a:pt x="149" y="40"/>
                    <a:pt x="149" y="40"/>
                    <a:pt x="148" y="40"/>
                  </a:cubicBezTo>
                  <a:cubicBezTo>
                    <a:pt x="148" y="40"/>
                    <a:pt x="147" y="40"/>
                    <a:pt x="146" y="40"/>
                  </a:cubicBezTo>
                  <a:cubicBezTo>
                    <a:pt x="146" y="40"/>
                    <a:pt x="146" y="40"/>
                    <a:pt x="145" y="39"/>
                  </a:cubicBezTo>
                  <a:cubicBezTo>
                    <a:pt x="144" y="39"/>
                    <a:pt x="143" y="39"/>
                    <a:pt x="142" y="39"/>
                  </a:cubicBezTo>
                  <a:cubicBezTo>
                    <a:pt x="141" y="39"/>
                    <a:pt x="141" y="39"/>
                    <a:pt x="141" y="39"/>
                  </a:cubicBezTo>
                  <a:cubicBezTo>
                    <a:pt x="140" y="38"/>
                    <a:pt x="139" y="38"/>
                    <a:pt x="138" y="38"/>
                  </a:cubicBezTo>
                  <a:cubicBezTo>
                    <a:pt x="138" y="38"/>
                    <a:pt x="137" y="38"/>
                    <a:pt x="137" y="37"/>
                  </a:cubicBezTo>
                  <a:cubicBezTo>
                    <a:pt x="136" y="37"/>
                    <a:pt x="135" y="37"/>
                    <a:pt x="134" y="36"/>
                  </a:cubicBezTo>
                  <a:cubicBezTo>
                    <a:pt x="134" y="36"/>
                    <a:pt x="133" y="36"/>
                    <a:pt x="133" y="36"/>
                  </a:cubicBezTo>
                  <a:cubicBezTo>
                    <a:pt x="132" y="36"/>
                    <a:pt x="130" y="35"/>
                    <a:pt x="129" y="35"/>
                  </a:cubicBezTo>
                  <a:cubicBezTo>
                    <a:pt x="129" y="35"/>
                    <a:pt x="129" y="35"/>
                    <a:pt x="128" y="34"/>
                  </a:cubicBezTo>
                  <a:cubicBezTo>
                    <a:pt x="127" y="34"/>
                    <a:pt x="126" y="34"/>
                    <a:pt x="126" y="33"/>
                  </a:cubicBezTo>
                  <a:cubicBezTo>
                    <a:pt x="125" y="33"/>
                    <a:pt x="125" y="33"/>
                    <a:pt x="125" y="33"/>
                  </a:cubicBezTo>
                  <a:cubicBezTo>
                    <a:pt x="123" y="32"/>
                    <a:pt x="122" y="32"/>
                    <a:pt x="121" y="31"/>
                  </a:cubicBezTo>
                  <a:cubicBezTo>
                    <a:pt x="120" y="31"/>
                    <a:pt x="119" y="30"/>
                    <a:pt x="118" y="30"/>
                  </a:cubicBezTo>
                  <a:cubicBezTo>
                    <a:pt x="111" y="25"/>
                    <a:pt x="105" y="20"/>
                    <a:pt x="102" y="15"/>
                  </a:cubicBezTo>
                  <a:cubicBezTo>
                    <a:pt x="101" y="14"/>
                    <a:pt x="100" y="12"/>
                    <a:pt x="98" y="12"/>
                  </a:cubicBezTo>
                  <a:cubicBezTo>
                    <a:pt x="98" y="11"/>
                    <a:pt x="97" y="11"/>
                    <a:pt x="97" y="11"/>
                  </a:cubicBezTo>
                  <a:cubicBezTo>
                    <a:pt x="97" y="11"/>
                    <a:pt x="97" y="11"/>
                    <a:pt x="97" y="11"/>
                  </a:cubicBezTo>
                  <a:cubicBezTo>
                    <a:pt x="96" y="11"/>
                    <a:pt x="96" y="11"/>
                    <a:pt x="96" y="11"/>
                  </a:cubicBezTo>
                  <a:cubicBezTo>
                    <a:pt x="96" y="11"/>
                    <a:pt x="96" y="11"/>
                    <a:pt x="96" y="11"/>
                  </a:cubicBezTo>
                  <a:cubicBezTo>
                    <a:pt x="95" y="10"/>
                    <a:pt x="95" y="10"/>
                    <a:pt x="94" y="10"/>
                  </a:cubicBezTo>
                  <a:cubicBezTo>
                    <a:pt x="94" y="10"/>
                    <a:pt x="94" y="10"/>
                    <a:pt x="94" y="10"/>
                  </a:cubicBezTo>
                  <a:cubicBezTo>
                    <a:pt x="94" y="10"/>
                    <a:pt x="94" y="10"/>
                    <a:pt x="94" y="10"/>
                  </a:cubicBezTo>
                  <a:cubicBezTo>
                    <a:pt x="93" y="10"/>
                    <a:pt x="93" y="10"/>
                    <a:pt x="93" y="10"/>
                  </a:cubicBezTo>
                  <a:cubicBezTo>
                    <a:pt x="93" y="10"/>
                    <a:pt x="93" y="10"/>
                    <a:pt x="92" y="10"/>
                  </a:cubicBezTo>
                  <a:cubicBezTo>
                    <a:pt x="92" y="10"/>
                    <a:pt x="92" y="10"/>
                    <a:pt x="92" y="10"/>
                  </a:cubicBezTo>
                  <a:cubicBezTo>
                    <a:pt x="92" y="9"/>
                    <a:pt x="92" y="9"/>
                    <a:pt x="91" y="9"/>
                  </a:cubicBezTo>
                  <a:cubicBezTo>
                    <a:pt x="91" y="9"/>
                    <a:pt x="91" y="9"/>
                    <a:pt x="91" y="9"/>
                  </a:cubicBezTo>
                  <a:cubicBezTo>
                    <a:pt x="91" y="9"/>
                    <a:pt x="91" y="9"/>
                    <a:pt x="91" y="9"/>
                  </a:cubicBezTo>
                  <a:cubicBezTo>
                    <a:pt x="90" y="9"/>
                    <a:pt x="90" y="9"/>
                    <a:pt x="90" y="9"/>
                  </a:cubicBezTo>
                  <a:cubicBezTo>
                    <a:pt x="90" y="9"/>
                    <a:pt x="90" y="9"/>
                    <a:pt x="89" y="9"/>
                  </a:cubicBezTo>
                  <a:cubicBezTo>
                    <a:pt x="89" y="9"/>
                    <a:pt x="89" y="9"/>
                    <a:pt x="89" y="9"/>
                  </a:cubicBezTo>
                  <a:cubicBezTo>
                    <a:pt x="89" y="9"/>
                    <a:pt x="89" y="9"/>
                    <a:pt x="88" y="9"/>
                  </a:cubicBezTo>
                  <a:cubicBezTo>
                    <a:pt x="88" y="9"/>
                    <a:pt x="88" y="9"/>
                    <a:pt x="88" y="9"/>
                  </a:cubicBezTo>
                  <a:cubicBezTo>
                    <a:pt x="88" y="9"/>
                    <a:pt x="88" y="9"/>
                    <a:pt x="88" y="9"/>
                  </a:cubicBezTo>
                  <a:cubicBezTo>
                    <a:pt x="87" y="9"/>
                    <a:pt x="87" y="9"/>
                    <a:pt x="87" y="9"/>
                  </a:cubicBezTo>
                  <a:cubicBezTo>
                    <a:pt x="87" y="9"/>
                    <a:pt x="86" y="9"/>
                    <a:pt x="86" y="9"/>
                  </a:cubicBezTo>
                  <a:cubicBezTo>
                    <a:pt x="86" y="9"/>
                    <a:pt x="86" y="9"/>
                    <a:pt x="86" y="9"/>
                  </a:cubicBezTo>
                  <a:cubicBezTo>
                    <a:pt x="86" y="9"/>
                    <a:pt x="85" y="9"/>
                    <a:pt x="85" y="9"/>
                  </a:cubicBezTo>
                  <a:cubicBezTo>
                    <a:pt x="85" y="9"/>
                    <a:pt x="85" y="9"/>
                    <a:pt x="85" y="9"/>
                  </a:cubicBezTo>
                  <a:cubicBezTo>
                    <a:pt x="84" y="9"/>
                    <a:pt x="84" y="9"/>
                    <a:pt x="84" y="9"/>
                  </a:cubicBezTo>
                  <a:cubicBezTo>
                    <a:pt x="84" y="9"/>
                    <a:pt x="83" y="9"/>
                    <a:pt x="83" y="9"/>
                  </a:cubicBezTo>
                  <a:cubicBezTo>
                    <a:pt x="83" y="9"/>
                    <a:pt x="83" y="9"/>
                    <a:pt x="83" y="9"/>
                  </a:cubicBezTo>
                  <a:cubicBezTo>
                    <a:pt x="82" y="9"/>
                    <a:pt x="82" y="10"/>
                    <a:pt x="82" y="10"/>
                  </a:cubicBezTo>
                  <a:cubicBezTo>
                    <a:pt x="82" y="10"/>
                    <a:pt x="82" y="10"/>
                    <a:pt x="81" y="10"/>
                  </a:cubicBezTo>
                  <a:cubicBezTo>
                    <a:pt x="81" y="10"/>
                    <a:pt x="81" y="10"/>
                    <a:pt x="81" y="10"/>
                  </a:cubicBezTo>
                  <a:cubicBezTo>
                    <a:pt x="80" y="10"/>
                    <a:pt x="80" y="10"/>
                    <a:pt x="80" y="10"/>
                  </a:cubicBezTo>
                  <a:cubicBezTo>
                    <a:pt x="80" y="10"/>
                    <a:pt x="80" y="10"/>
                    <a:pt x="80" y="10"/>
                  </a:cubicBezTo>
                  <a:cubicBezTo>
                    <a:pt x="80" y="10"/>
                    <a:pt x="79" y="10"/>
                    <a:pt x="79" y="10"/>
                  </a:cubicBezTo>
                  <a:cubicBezTo>
                    <a:pt x="79" y="10"/>
                    <a:pt x="79" y="11"/>
                    <a:pt x="78" y="11"/>
                  </a:cubicBezTo>
                  <a:cubicBezTo>
                    <a:pt x="78" y="11"/>
                    <a:pt x="78" y="11"/>
                    <a:pt x="78" y="11"/>
                  </a:cubicBezTo>
                  <a:cubicBezTo>
                    <a:pt x="77" y="11"/>
                    <a:pt x="77" y="11"/>
                    <a:pt x="76" y="12"/>
                  </a:cubicBezTo>
                  <a:cubicBezTo>
                    <a:pt x="0" y="56"/>
                    <a:pt x="0" y="56"/>
                    <a:pt x="0" y="56"/>
                  </a:cubicBezTo>
                  <a:cubicBezTo>
                    <a:pt x="0" y="103"/>
                    <a:pt x="0" y="103"/>
                    <a:pt x="0" y="103"/>
                  </a:cubicBezTo>
                  <a:cubicBezTo>
                    <a:pt x="76" y="59"/>
                    <a:pt x="76" y="59"/>
                    <a:pt x="76" y="59"/>
                  </a:cubicBezTo>
                  <a:cubicBezTo>
                    <a:pt x="77" y="58"/>
                    <a:pt x="77" y="58"/>
                    <a:pt x="78" y="58"/>
                  </a:cubicBezTo>
                  <a:cubicBezTo>
                    <a:pt x="78" y="58"/>
                    <a:pt x="78" y="58"/>
                    <a:pt x="78" y="58"/>
                  </a:cubicBezTo>
                  <a:cubicBezTo>
                    <a:pt x="78" y="57"/>
                    <a:pt x="79" y="57"/>
                    <a:pt x="79" y="57"/>
                  </a:cubicBezTo>
                  <a:cubicBezTo>
                    <a:pt x="79" y="57"/>
                    <a:pt x="80" y="57"/>
                    <a:pt x="80" y="57"/>
                  </a:cubicBezTo>
                  <a:cubicBezTo>
                    <a:pt x="80" y="57"/>
                    <a:pt x="80" y="57"/>
                    <a:pt x="80" y="57"/>
                  </a:cubicBezTo>
                  <a:cubicBezTo>
                    <a:pt x="81" y="57"/>
                    <a:pt x="81" y="57"/>
                    <a:pt x="81" y="57"/>
                  </a:cubicBezTo>
                  <a:cubicBezTo>
                    <a:pt x="81" y="57"/>
                    <a:pt x="82" y="56"/>
                    <a:pt x="82" y="56"/>
                  </a:cubicBezTo>
                  <a:cubicBezTo>
                    <a:pt x="82" y="56"/>
                    <a:pt x="82" y="56"/>
                    <a:pt x="83" y="56"/>
                  </a:cubicBezTo>
                  <a:cubicBezTo>
                    <a:pt x="83" y="56"/>
                    <a:pt x="84" y="56"/>
                    <a:pt x="84" y="56"/>
                  </a:cubicBezTo>
                  <a:cubicBezTo>
                    <a:pt x="84" y="56"/>
                    <a:pt x="85" y="56"/>
                    <a:pt x="85" y="56"/>
                  </a:cubicBezTo>
                  <a:cubicBezTo>
                    <a:pt x="85" y="56"/>
                    <a:pt x="86" y="56"/>
                    <a:pt x="86" y="56"/>
                  </a:cubicBezTo>
                  <a:cubicBezTo>
                    <a:pt x="86" y="56"/>
                    <a:pt x="86" y="56"/>
                    <a:pt x="87" y="56"/>
                  </a:cubicBezTo>
                  <a:cubicBezTo>
                    <a:pt x="87" y="56"/>
                    <a:pt x="87" y="56"/>
                    <a:pt x="87" y="56"/>
                  </a:cubicBezTo>
                  <a:cubicBezTo>
                    <a:pt x="88" y="56"/>
                    <a:pt x="88" y="56"/>
                    <a:pt x="88" y="56"/>
                  </a:cubicBezTo>
                  <a:cubicBezTo>
                    <a:pt x="88" y="56"/>
                    <a:pt x="89" y="56"/>
                    <a:pt x="89" y="56"/>
                  </a:cubicBezTo>
                  <a:cubicBezTo>
                    <a:pt x="89" y="56"/>
                    <a:pt x="89" y="56"/>
                    <a:pt x="90" y="56"/>
                  </a:cubicBezTo>
                  <a:cubicBezTo>
                    <a:pt x="90" y="56"/>
                    <a:pt x="90" y="56"/>
                    <a:pt x="91" y="56"/>
                  </a:cubicBezTo>
                  <a:cubicBezTo>
                    <a:pt x="91" y="56"/>
                    <a:pt x="91" y="56"/>
                    <a:pt x="91" y="56"/>
                  </a:cubicBezTo>
                  <a:cubicBezTo>
                    <a:pt x="91" y="56"/>
                    <a:pt x="92" y="56"/>
                    <a:pt x="92" y="56"/>
                  </a:cubicBezTo>
                  <a:cubicBezTo>
                    <a:pt x="92" y="56"/>
                    <a:pt x="92" y="56"/>
                    <a:pt x="93" y="56"/>
                  </a:cubicBezTo>
                  <a:cubicBezTo>
                    <a:pt x="93" y="57"/>
                    <a:pt x="93" y="57"/>
                    <a:pt x="94" y="57"/>
                  </a:cubicBezTo>
                  <a:cubicBezTo>
                    <a:pt x="94" y="57"/>
                    <a:pt x="94" y="57"/>
                    <a:pt x="94" y="57"/>
                  </a:cubicBezTo>
                  <a:cubicBezTo>
                    <a:pt x="95" y="57"/>
                    <a:pt x="95" y="57"/>
                    <a:pt x="96" y="57"/>
                  </a:cubicBezTo>
                  <a:cubicBezTo>
                    <a:pt x="96" y="58"/>
                    <a:pt x="96" y="58"/>
                    <a:pt x="97" y="58"/>
                  </a:cubicBezTo>
                  <a:cubicBezTo>
                    <a:pt x="97" y="58"/>
                    <a:pt x="97" y="58"/>
                    <a:pt x="97" y="58"/>
                  </a:cubicBezTo>
                  <a:cubicBezTo>
                    <a:pt x="97" y="58"/>
                    <a:pt x="98" y="58"/>
                    <a:pt x="98" y="58"/>
                  </a:cubicBezTo>
                  <a:cubicBezTo>
                    <a:pt x="99" y="59"/>
                    <a:pt x="101" y="60"/>
                    <a:pt x="102" y="62"/>
                  </a:cubicBezTo>
                  <a:cubicBezTo>
                    <a:pt x="105" y="67"/>
                    <a:pt x="111" y="72"/>
                    <a:pt x="118" y="76"/>
                  </a:cubicBezTo>
                  <a:cubicBezTo>
                    <a:pt x="119" y="77"/>
                    <a:pt x="120" y="78"/>
                    <a:pt x="121" y="78"/>
                  </a:cubicBezTo>
                  <a:cubicBezTo>
                    <a:pt x="122" y="79"/>
                    <a:pt x="123" y="79"/>
                    <a:pt x="124" y="80"/>
                  </a:cubicBezTo>
                  <a:cubicBezTo>
                    <a:pt x="125" y="80"/>
                    <a:pt x="125" y="80"/>
                    <a:pt x="125" y="80"/>
                  </a:cubicBezTo>
                  <a:cubicBezTo>
                    <a:pt x="126" y="81"/>
                    <a:pt x="127" y="81"/>
                    <a:pt x="128" y="81"/>
                  </a:cubicBezTo>
                  <a:cubicBezTo>
                    <a:pt x="128" y="81"/>
                    <a:pt x="129" y="81"/>
                    <a:pt x="129" y="82"/>
                  </a:cubicBezTo>
                  <a:cubicBezTo>
                    <a:pt x="129" y="82"/>
                    <a:pt x="129" y="82"/>
                    <a:pt x="129" y="82"/>
                  </a:cubicBezTo>
                  <a:cubicBezTo>
                    <a:pt x="130" y="82"/>
                    <a:pt x="132" y="83"/>
                    <a:pt x="133" y="83"/>
                  </a:cubicBezTo>
                  <a:cubicBezTo>
                    <a:pt x="133" y="83"/>
                    <a:pt x="133" y="83"/>
                    <a:pt x="134" y="83"/>
                  </a:cubicBezTo>
                  <a:cubicBezTo>
                    <a:pt x="135" y="84"/>
                    <a:pt x="136" y="84"/>
                    <a:pt x="137" y="84"/>
                  </a:cubicBezTo>
                  <a:cubicBezTo>
                    <a:pt x="137" y="84"/>
                    <a:pt x="137" y="84"/>
                    <a:pt x="138" y="85"/>
                  </a:cubicBezTo>
                  <a:cubicBezTo>
                    <a:pt x="138" y="85"/>
                    <a:pt x="138" y="85"/>
                    <a:pt x="138" y="85"/>
                  </a:cubicBezTo>
                  <a:cubicBezTo>
                    <a:pt x="139" y="85"/>
                    <a:pt x="140" y="85"/>
                    <a:pt x="141" y="85"/>
                  </a:cubicBezTo>
                  <a:cubicBezTo>
                    <a:pt x="141" y="85"/>
                    <a:pt x="141" y="86"/>
                    <a:pt x="141" y="86"/>
                  </a:cubicBezTo>
                  <a:cubicBezTo>
                    <a:pt x="143" y="86"/>
                    <a:pt x="144" y="86"/>
                    <a:pt x="145" y="86"/>
                  </a:cubicBezTo>
                  <a:cubicBezTo>
                    <a:pt x="145" y="86"/>
                    <a:pt x="145" y="86"/>
                    <a:pt x="145" y="86"/>
                  </a:cubicBezTo>
                  <a:cubicBezTo>
                    <a:pt x="146" y="86"/>
                    <a:pt x="146" y="87"/>
                    <a:pt x="146" y="87"/>
                  </a:cubicBezTo>
                  <a:cubicBezTo>
                    <a:pt x="147" y="87"/>
                    <a:pt x="148" y="87"/>
                    <a:pt x="148" y="87"/>
                  </a:cubicBezTo>
                  <a:cubicBezTo>
                    <a:pt x="149" y="87"/>
                    <a:pt x="149" y="87"/>
                    <a:pt x="150" y="87"/>
                  </a:cubicBezTo>
                  <a:cubicBezTo>
                    <a:pt x="150" y="87"/>
                    <a:pt x="151" y="87"/>
                    <a:pt x="152" y="88"/>
                  </a:cubicBezTo>
                  <a:cubicBezTo>
                    <a:pt x="152" y="88"/>
                    <a:pt x="152" y="88"/>
                    <a:pt x="153" y="88"/>
                  </a:cubicBezTo>
                  <a:cubicBezTo>
                    <a:pt x="153" y="88"/>
                    <a:pt x="153" y="88"/>
                    <a:pt x="153" y="88"/>
                  </a:cubicBezTo>
                  <a:cubicBezTo>
                    <a:pt x="154" y="88"/>
                    <a:pt x="155" y="88"/>
                    <a:pt x="155" y="88"/>
                  </a:cubicBezTo>
                  <a:cubicBezTo>
                    <a:pt x="156" y="88"/>
                    <a:pt x="156" y="88"/>
                    <a:pt x="157" y="88"/>
                  </a:cubicBezTo>
                  <a:cubicBezTo>
                    <a:pt x="157" y="88"/>
                    <a:pt x="158" y="88"/>
                    <a:pt x="159" y="88"/>
                  </a:cubicBezTo>
                  <a:cubicBezTo>
                    <a:pt x="159" y="88"/>
                    <a:pt x="159" y="88"/>
                    <a:pt x="160" y="88"/>
                  </a:cubicBezTo>
                  <a:cubicBezTo>
                    <a:pt x="160" y="88"/>
                    <a:pt x="160" y="88"/>
                    <a:pt x="160" y="88"/>
                  </a:cubicBezTo>
                  <a:cubicBezTo>
                    <a:pt x="161" y="89"/>
                    <a:pt x="162" y="89"/>
                    <a:pt x="162" y="89"/>
                  </a:cubicBezTo>
                  <a:cubicBezTo>
                    <a:pt x="163" y="89"/>
                    <a:pt x="163" y="89"/>
                    <a:pt x="164" y="89"/>
                  </a:cubicBezTo>
                  <a:cubicBezTo>
                    <a:pt x="164" y="89"/>
                    <a:pt x="165" y="89"/>
                    <a:pt x="166" y="89"/>
                  </a:cubicBezTo>
                  <a:cubicBezTo>
                    <a:pt x="166" y="89"/>
                    <a:pt x="167" y="89"/>
                    <a:pt x="167" y="89"/>
                  </a:cubicBezTo>
                  <a:cubicBezTo>
                    <a:pt x="167" y="89"/>
                    <a:pt x="167" y="89"/>
                    <a:pt x="167" y="89"/>
                  </a:cubicBezTo>
                  <a:cubicBezTo>
                    <a:pt x="168" y="89"/>
                    <a:pt x="170" y="89"/>
                    <a:pt x="171" y="89"/>
                  </a:cubicBezTo>
                  <a:cubicBezTo>
                    <a:pt x="171" y="89"/>
                    <a:pt x="171" y="89"/>
                    <a:pt x="171" y="89"/>
                  </a:cubicBezTo>
                  <a:cubicBezTo>
                    <a:pt x="172" y="89"/>
                    <a:pt x="173" y="89"/>
                    <a:pt x="174" y="89"/>
                  </a:cubicBezTo>
                  <a:cubicBezTo>
                    <a:pt x="174" y="89"/>
                    <a:pt x="175" y="89"/>
                    <a:pt x="175" y="89"/>
                  </a:cubicBezTo>
                  <a:cubicBezTo>
                    <a:pt x="175" y="89"/>
                    <a:pt x="175" y="89"/>
                    <a:pt x="175" y="89"/>
                  </a:cubicBezTo>
                  <a:cubicBezTo>
                    <a:pt x="176" y="89"/>
                    <a:pt x="177" y="89"/>
                    <a:pt x="178" y="89"/>
                  </a:cubicBezTo>
                  <a:cubicBezTo>
                    <a:pt x="179" y="89"/>
                    <a:pt x="179" y="89"/>
                    <a:pt x="179" y="89"/>
                  </a:cubicBezTo>
                  <a:cubicBezTo>
                    <a:pt x="180" y="88"/>
                    <a:pt x="181" y="88"/>
                    <a:pt x="182" y="88"/>
                  </a:cubicBezTo>
                  <a:cubicBezTo>
                    <a:pt x="182" y="88"/>
                    <a:pt x="183" y="88"/>
                    <a:pt x="183" y="88"/>
                  </a:cubicBezTo>
                  <a:cubicBezTo>
                    <a:pt x="183" y="88"/>
                    <a:pt x="183" y="88"/>
                    <a:pt x="183" y="88"/>
                  </a:cubicBezTo>
                  <a:cubicBezTo>
                    <a:pt x="185" y="88"/>
                    <a:pt x="186" y="88"/>
                    <a:pt x="187" y="88"/>
                  </a:cubicBezTo>
                  <a:cubicBezTo>
                    <a:pt x="188" y="88"/>
                    <a:pt x="188" y="88"/>
                    <a:pt x="188" y="88"/>
                  </a:cubicBezTo>
                  <a:cubicBezTo>
                    <a:pt x="189" y="87"/>
                    <a:pt x="190" y="87"/>
                    <a:pt x="192" y="87"/>
                  </a:cubicBezTo>
                  <a:cubicBezTo>
                    <a:pt x="192" y="87"/>
                    <a:pt x="192" y="87"/>
                    <a:pt x="192" y="87"/>
                  </a:cubicBezTo>
                  <a:cubicBezTo>
                    <a:pt x="192" y="87"/>
                    <a:pt x="193" y="87"/>
                    <a:pt x="193" y="87"/>
                  </a:cubicBezTo>
                  <a:cubicBezTo>
                    <a:pt x="194" y="87"/>
                    <a:pt x="194" y="87"/>
                    <a:pt x="195" y="86"/>
                  </a:cubicBezTo>
                  <a:cubicBezTo>
                    <a:pt x="195" y="86"/>
                    <a:pt x="196" y="86"/>
                    <a:pt x="196" y="86"/>
                  </a:cubicBezTo>
                  <a:cubicBezTo>
                    <a:pt x="197" y="86"/>
                    <a:pt x="198" y="86"/>
                    <a:pt x="198" y="86"/>
                  </a:cubicBezTo>
                  <a:cubicBezTo>
                    <a:pt x="199" y="86"/>
                    <a:pt x="199" y="85"/>
                    <a:pt x="200" y="85"/>
                  </a:cubicBezTo>
                  <a:cubicBezTo>
                    <a:pt x="200" y="85"/>
                    <a:pt x="201" y="85"/>
                    <a:pt x="202" y="85"/>
                  </a:cubicBezTo>
                  <a:cubicBezTo>
                    <a:pt x="202" y="85"/>
                    <a:pt x="202" y="85"/>
                    <a:pt x="203" y="85"/>
                  </a:cubicBezTo>
                  <a:cubicBezTo>
                    <a:pt x="204" y="84"/>
                    <a:pt x="204" y="84"/>
                    <a:pt x="205" y="84"/>
                  </a:cubicBezTo>
                  <a:cubicBezTo>
                    <a:pt x="206" y="84"/>
                    <a:pt x="206" y="84"/>
                    <a:pt x="206" y="84"/>
                  </a:cubicBezTo>
                  <a:cubicBezTo>
                    <a:pt x="206" y="84"/>
                    <a:pt x="206" y="84"/>
                    <a:pt x="206" y="84"/>
                  </a:cubicBezTo>
                  <a:cubicBezTo>
                    <a:pt x="207" y="83"/>
                    <a:pt x="208" y="83"/>
                    <a:pt x="209" y="82"/>
                  </a:cubicBezTo>
                  <a:cubicBezTo>
                    <a:pt x="210" y="82"/>
                    <a:pt x="210" y="82"/>
                    <a:pt x="210" y="82"/>
                  </a:cubicBezTo>
                  <a:cubicBezTo>
                    <a:pt x="211" y="82"/>
                    <a:pt x="212" y="81"/>
                    <a:pt x="213" y="81"/>
                  </a:cubicBezTo>
                  <a:cubicBezTo>
                    <a:pt x="213" y="81"/>
                    <a:pt x="213" y="81"/>
                    <a:pt x="214" y="81"/>
                  </a:cubicBezTo>
                  <a:cubicBezTo>
                    <a:pt x="215" y="80"/>
                    <a:pt x="215" y="80"/>
                    <a:pt x="216" y="80"/>
                  </a:cubicBezTo>
                  <a:cubicBezTo>
                    <a:pt x="216" y="79"/>
                    <a:pt x="217" y="79"/>
                    <a:pt x="217" y="79"/>
                  </a:cubicBezTo>
                  <a:cubicBezTo>
                    <a:pt x="218" y="79"/>
                    <a:pt x="219" y="78"/>
                    <a:pt x="220" y="78"/>
                  </a:cubicBezTo>
                  <a:cubicBezTo>
                    <a:pt x="221" y="77"/>
                    <a:pt x="222" y="77"/>
                    <a:pt x="223" y="76"/>
                  </a:cubicBezTo>
                  <a:cubicBezTo>
                    <a:pt x="223" y="76"/>
                    <a:pt x="223" y="76"/>
                    <a:pt x="223" y="76"/>
                  </a:cubicBezTo>
                  <a:cubicBezTo>
                    <a:pt x="224" y="76"/>
                    <a:pt x="224" y="75"/>
                    <a:pt x="225" y="75"/>
                  </a:cubicBezTo>
                  <a:cubicBezTo>
                    <a:pt x="225" y="75"/>
                    <a:pt x="225" y="75"/>
                    <a:pt x="225" y="74"/>
                  </a:cubicBezTo>
                  <a:cubicBezTo>
                    <a:pt x="226" y="74"/>
                    <a:pt x="227" y="73"/>
                    <a:pt x="228" y="73"/>
                  </a:cubicBezTo>
                  <a:cubicBezTo>
                    <a:pt x="228" y="72"/>
                    <a:pt x="228" y="72"/>
                    <a:pt x="229" y="72"/>
                  </a:cubicBezTo>
                  <a:cubicBezTo>
                    <a:pt x="229" y="72"/>
                    <a:pt x="230" y="71"/>
                    <a:pt x="230" y="71"/>
                  </a:cubicBezTo>
                  <a:cubicBezTo>
                    <a:pt x="230" y="71"/>
                    <a:pt x="231" y="70"/>
                    <a:pt x="231" y="70"/>
                  </a:cubicBezTo>
                  <a:cubicBezTo>
                    <a:pt x="231" y="70"/>
                    <a:pt x="232" y="69"/>
                    <a:pt x="232" y="69"/>
                  </a:cubicBezTo>
                  <a:cubicBezTo>
                    <a:pt x="232" y="69"/>
                    <a:pt x="232" y="69"/>
                    <a:pt x="232" y="69"/>
                  </a:cubicBezTo>
                  <a:cubicBezTo>
                    <a:pt x="233" y="68"/>
                    <a:pt x="234" y="68"/>
                    <a:pt x="234" y="67"/>
                  </a:cubicBezTo>
                  <a:cubicBezTo>
                    <a:pt x="235" y="67"/>
                    <a:pt x="235" y="66"/>
                    <a:pt x="235" y="66"/>
                  </a:cubicBezTo>
                  <a:cubicBezTo>
                    <a:pt x="236" y="66"/>
                    <a:pt x="236" y="65"/>
                    <a:pt x="236" y="65"/>
                  </a:cubicBezTo>
                  <a:cubicBezTo>
                    <a:pt x="237" y="64"/>
                    <a:pt x="237" y="64"/>
                    <a:pt x="237" y="64"/>
                  </a:cubicBezTo>
                  <a:cubicBezTo>
                    <a:pt x="237" y="64"/>
                    <a:pt x="237" y="64"/>
                    <a:pt x="237" y="64"/>
                  </a:cubicBezTo>
                  <a:cubicBezTo>
                    <a:pt x="237" y="63"/>
                    <a:pt x="238" y="63"/>
                    <a:pt x="238" y="63"/>
                  </a:cubicBezTo>
                  <a:cubicBezTo>
                    <a:pt x="238" y="62"/>
                    <a:pt x="238" y="62"/>
                    <a:pt x="239" y="62"/>
                  </a:cubicBezTo>
                  <a:cubicBezTo>
                    <a:pt x="239" y="61"/>
                    <a:pt x="239" y="61"/>
                    <a:pt x="239" y="60"/>
                  </a:cubicBezTo>
                  <a:cubicBezTo>
                    <a:pt x="239" y="60"/>
                    <a:pt x="240" y="60"/>
                    <a:pt x="240" y="60"/>
                  </a:cubicBezTo>
                  <a:cubicBezTo>
                    <a:pt x="240" y="60"/>
                    <a:pt x="240" y="60"/>
                    <a:pt x="240" y="60"/>
                  </a:cubicBezTo>
                  <a:cubicBezTo>
                    <a:pt x="240" y="59"/>
                    <a:pt x="240" y="59"/>
                    <a:pt x="240" y="58"/>
                  </a:cubicBezTo>
                  <a:cubicBezTo>
                    <a:pt x="241" y="58"/>
                    <a:pt x="241" y="58"/>
                    <a:pt x="241" y="57"/>
                  </a:cubicBezTo>
                  <a:cubicBezTo>
                    <a:pt x="241" y="57"/>
                    <a:pt x="241" y="57"/>
                    <a:pt x="241" y="56"/>
                  </a:cubicBezTo>
                  <a:cubicBezTo>
                    <a:pt x="241" y="56"/>
                    <a:pt x="242" y="56"/>
                    <a:pt x="242" y="56"/>
                  </a:cubicBezTo>
                  <a:cubicBezTo>
                    <a:pt x="242" y="56"/>
                    <a:pt x="242" y="55"/>
                    <a:pt x="242" y="55"/>
                  </a:cubicBezTo>
                  <a:cubicBezTo>
                    <a:pt x="242" y="55"/>
                    <a:pt x="242" y="55"/>
                    <a:pt x="242" y="54"/>
                  </a:cubicBezTo>
                  <a:cubicBezTo>
                    <a:pt x="242" y="54"/>
                    <a:pt x="242" y="54"/>
                    <a:pt x="242" y="53"/>
                  </a:cubicBezTo>
                  <a:cubicBezTo>
                    <a:pt x="243" y="53"/>
                    <a:pt x="243" y="53"/>
                    <a:pt x="243" y="52"/>
                  </a:cubicBezTo>
                  <a:cubicBezTo>
                    <a:pt x="243" y="52"/>
                    <a:pt x="243" y="52"/>
                    <a:pt x="243" y="52"/>
                  </a:cubicBezTo>
                  <a:cubicBezTo>
                    <a:pt x="243" y="51"/>
                    <a:pt x="243" y="51"/>
                    <a:pt x="243" y="51"/>
                  </a:cubicBezTo>
                  <a:cubicBezTo>
                    <a:pt x="243" y="51"/>
                    <a:pt x="243" y="51"/>
                    <a:pt x="243" y="50"/>
                  </a:cubicBezTo>
                  <a:cubicBezTo>
                    <a:pt x="243" y="50"/>
                    <a:pt x="243" y="49"/>
                    <a:pt x="243" y="49"/>
                  </a:cubicBezTo>
                  <a:cubicBezTo>
                    <a:pt x="243" y="49"/>
                    <a:pt x="243" y="48"/>
                    <a:pt x="243" y="48"/>
                  </a:cubicBezTo>
                  <a:cubicBezTo>
                    <a:pt x="243" y="48"/>
                    <a:pt x="243" y="48"/>
                    <a:pt x="243" y="47"/>
                  </a:cubicBezTo>
                  <a:cubicBezTo>
                    <a:pt x="243" y="47"/>
                    <a:pt x="243" y="47"/>
                    <a:pt x="243" y="47"/>
                  </a:cubicBezTo>
                  <a:cubicBezTo>
                    <a:pt x="243" y="0"/>
                    <a:pt x="243" y="0"/>
                    <a:pt x="243" y="0"/>
                  </a:cubicBezTo>
                  <a:cubicBezTo>
                    <a:pt x="243" y="0"/>
                    <a:pt x="243" y="1"/>
                    <a:pt x="243" y="1"/>
                  </a:cubicBezTo>
                  <a:close/>
                </a:path>
              </a:pathLst>
            </a:custGeom>
            <a:solidFill>
              <a:srgbClr val="0D4D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C8A68156-B6DA-4C3A-BB09-AAF73388718C}"/>
                </a:ext>
              </a:extLst>
            </p:cNvPr>
            <p:cNvSpPr>
              <a:spLocks/>
            </p:cNvSpPr>
            <p:nvPr/>
          </p:nvSpPr>
          <p:spPr bwMode="auto">
            <a:xfrm>
              <a:off x="4413251" y="1814513"/>
              <a:ext cx="3378200" cy="1958975"/>
            </a:xfrm>
            <a:custGeom>
              <a:avLst/>
              <a:gdLst>
                <a:gd name="T0" fmla="*/ 536 w 536"/>
                <a:gd name="T1" fmla="*/ 155 h 310"/>
                <a:gd name="T2" fmla="*/ 460 w 536"/>
                <a:gd name="T3" fmla="*/ 199 h 310"/>
                <a:gd name="T4" fmla="*/ 460 w 536"/>
                <a:gd name="T5" fmla="*/ 212 h 310"/>
                <a:gd name="T6" fmla="*/ 465 w 536"/>
                <a:gd name="T7" fmla="*/ 214 h 310"/>
                <a:gd name="T8" fmla="*/ 491 w 536"/>
                <a:gd name="T9" fmla="*/ 224 h 310"/>
                <a:gd name="T10" fmla="*/ 489 w 536"/>
                <a:gd name="T11" fmla="*/ 285 h 310"/>
                <a:gd name="T12" fmla="*/ 390 w 536"/>
                <a:gd name="T13" fmla="*/ 285 h 310"/>
                <a:gd name="T14" fmla="*/ 387 w 536"/>
                <a:gd name="T15" fmla="*/ 284 h 310"/>
                <a:gd name="T16" fmla="*/ 371 w 536"/>
                <a:gd name="T17" fmla="*/ 269 h 310"/>
                <a:gd name="T18" fmla="*/ 367 w 536"/>
                <a:gd name="T19" fmla="*/ 266 h 310"/>
                <a:gd name="T20" fmla="*/ 345 w 536"/>
                <a:gd name="T21" fmla="*/ 266 h 310"/>
                <a:gd name="T22" fmla="*/ 269 w 536"/>
                <a:gd name="T23" fmla="*/ 310 h 310"/>
                <a:gd name="T24" fmla="*/ 191 w 536"/>
                <a:gd name="T25" fmla="*/ 265 h 310"/>
                <a:gd name="T26" fmla="*/ 197 w 536"/>
                <a:gd name="T27" fmla="*/ 251 h 310"/>
                <a:gd name="T28" fmla="*/ 226 w 536"/>
                <a:gd name="T29" fmla="*/ 240 h 310"/>
                <a:gd name="T30" fmla="*/ 224 w 536"/>
                <a:gd name="T31" fmla="*/ 182 h 310"/>
                <a:gd name="T32" fmla="*/ 222 w 536"/>
                <a:gd name="T33" fmla="*/ 181 h 310"/>
                <a:gd name="T34" fmla="*/ 119 w 536"/>
                <a:gd name="T35" fmla="*/ 181 h 310"/>
                <a:gd name="T36" fmla="*/ 102 w 536"/>
                <a:gd name="T37" fmla="*/ 196 h 310"/>
                <a:gd name="T38" fmla="*/ 78 w 536"/>
                <a:gd name="T39" fmla="*/ 200 h 310"/>
                <a:gd name="T40" fmla="*/ 0 w 536"/>
                <a:gd name="T41" fmla="*/ 155 h 310"/>
                <a:gd name="T42" fmla="*/ 267 w 536"/>
                <a:gd name="T43" fmla="*/ 0 h 310"/>
                <a:gd name="T44" fmla="*/ 536 w 536"/>
                <a:gd name="T45" fmla="*/ 15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6" h="310">
                  <a:moveTo>
                    <a:pt x="536" y="155"/>
                  </a:moveTo>
                  <a:cubicBezTo>
                    <a:pt x="460" y="199"/>
                    <a:pt x="460" y="199"/>
                    <a:pt x="460" y="199"/>
                  </a:cubicBezTo>
                  <a:cubicBezTo>
                    <a:pt x="453" y="203"/>
                    <a:pt x="454" y="209"/>
                    <a:pt x="460" y="212"/>
                  </a:cubicBezTo>
                  <a:cubicBezTo>
                    <a:pt x="461" y="213"/>
                    <a:pt x="463" y="213"/>
                    <a:pt x="465" y="214"/>
                  </a:cubicBezTo>
                  <a:cubicBezTo>
                    <a:pt x="474" y="216"/>
                    <a:pt x="483" y="219"/>
                    <a:pt x="491" y="224"/>
                  </a:cubicBezTo>
                  <a:cubicBezTo>
                    <a:pt x="520" y="241"/>
                    <a:pt x="520" y="268"/>
                    <a:pt x="489" y="285"/>
                  </a:cubicBezTo>
                  <a:cubicBezTo>
                    <a:pt x="462" y="300"/>
                    <a:pt x="418" y="300"/>
                    <a:pt x="390" y="285"/>
                  </a:cubicBezTo>
                  <a:cubicBezTo>
                    <a:pt x="389" y="285"/>
                    <a:pt x="388" y="284"/>
                    <a:pt x="387" y="284"/>
                  </a:cubicBezTo>
                  <a:cubicBezTo>
                    <a:pt x="380" y="279"/>
                    <a:pt x="374" y="274"/>
                    <a:pt x="371" y="269"/>
                  </a:cubicBezTo>
                  <a:cubicBezTo>
                    <a:pt x="370" y="268"/>
                    <a:pt x="369" y="266"/>
                    <a:pt x="367" y="266"/>
                  </a:cubicBezTo>
                  <a:cubicBezTo>
                    <a:pt x="361" y="262"/>
                    <a:pt x="351" y="262"/>
                    <a:pt x="345" y="266"/>
                  </a:cubicBezTo>
                  <a:cubicBezTo>
                    <a:pt x="269" y="310"/>
                    <a:pt x="269" y="310"/>
                    <a:pt x="269" y="310"/>
                  </a:cubicBezTo>
                  <a:cubicBezTo>
                    <a:pt x="191" y="265"/>
                    <a:pt x="191" y="265"/>
                    <a:pt x="191" y="265"/>
                  </a:cubicBezTo>
                  <a:cubicBezTo>
                    <a:pt x="184" y="261"/>
                    <a:pt x="187" y="253"/>
                    <a:pt x="197" y="251"/>
                  </a:cubicBezTo>
                  <a:cubicBezTo>
                    <a:pt x="208" y="249"/>
                    <a:pt x="217" y="245"/>
                    <a:pt x="226" y="240"/>
                  </a:cubicBezTo>
                  <a:cubicBezTo>
                    <a:pt x="251" y="223"/>
                    <a:pt x="250" y="198"/>
                    <a:pt x="224" y="182"/>
                  </a:cubicBezTo>
                  <a:cubicBezTo>
                    <a:pt x="224" y="182"/>
                    <a:pt x="223" y="182"/>
                    <a:pt x="222" y="181"/>
                  </a:cubicBezTo>
                  <a:cubicBezTo>
                    <a:pt x="194" y="165"/>
                    <a:pt x="147" y="165"/>
                    <a:pt x="119" y="181"/>
                  </a:cubicBezTo>
                  <a:cubicBezTo>
                    <a:pt x="111" y="186"/>
                    <a:pt x="106" y="191"/>
                    <a:pt x="102" y="196"/>
                  </a:cubicBezTo>
                  <a:cubicBezTo>
                    <a:pt x="98" y="202"/>
                    <a:pt x="86" y="204"/>
                    <a:pt x="78" y="200"/>
                  </a:cubicBezTo>
                  <a:cubicBezTo>
                    <a:pt x="0" y="155"/>
                    <a:pt x="0" y="155"/>
                    <a:pt x="0" y="155"/>
                  </a:cubicBezTo>
                  <a:cubicBezTo>
                    <a:pt x="267" y="0"/>
                    <a:pt x="267" y="0"/>
                    <a:pt x="267" y="0"/>
                  </a:cubicBezTo>
                  <a:lnTo>
                    <a:pt x="536" y="15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90179385-8479-4BA1-8DE2-A2532FD5AD56}"/>
                </a:ext>
              </a:extLst>
            </p:cNvPr>
            <p:cNvSpPr>
              <a:spLocks/>
            </p:cNvSpPr>
            <p:nvPr/>
          </p:nvSpPr>
          <p:spPr bwMode="auto">
            <a:xfrm>
              <a:off x="4481513" y="1852613"/>
              <a:ext cx="3241675" cy="1882775"/>
            </a:xfrm>
            <a:custGeom>
              <a:avLst/>
              <a:gdLst>
                <a:gd name="T0" fmla="*/ 183 w 514"/>
                <a:gd name="T1" fmla="*/ 255 h 298"/>
                <a:gd name="T2" fmla="*/ 182 w 514"/>
                <a:gd name="T3" fmla="*/ 253 h 298"/>
                <a:gd name="T4" fmla="*/ 187 w 514"/>
                <a:gd name="T5" fmla="*/ 250 h 298"/>
                <a:gd name="T6" fmla="*/ 217 w 514"/>
                <a:gd name="T7" fmla="*/ 238 h 298"/>
                <a:gd name="T8" fmla="*/ 238 w 514"/>
                <a:gd name="T9" fmla="*/ 205 h 298"/>
                <a:gd name="T10" fmla="*/ 216 w 514"/>
                <a:gd name="T11" fmla="*/ 172 h 298"/>
                <a:gd name="T12" fmla="*/ 214 w 514"/>
                <a:gd name="T13" fmla="*/ 171 h 298"/>
                <a:gd name="T14" fmla="*/ 160 w 514"/>
                <a:gd name="T15" fmla="*/ 157 h 298"/>
                <a:gd name="T16" fmla="*/ 105 w 514"/>
                <a:gd name="T17" fmla="*/ 171 h 298"/>
                <a:gd name="T18" fmla="*/ 87 w 514"/>
                <a:gd name="T19" fmla="*/ 187 h 298"/>
                <a:gd name="T20" fmla="*/ 77 w 514"/>
                <a:gd name="T21" fmla="*/ 190 h 298"/>
                <a:gd name="T22" fmla="*/ 69 w 514"/>
                <a:gd name="T23" fmla="*/ 189 h 298"/>
                <a:gd name="T24" fmla="*/ 0 w 514"/>
                <a:gd name="T25" fmla="*/ 149 h 298"/>
                <a:gd name="T26" fmla="*/ 256 w 514"/>
                <a:gd name="T27" fmla="*/ 0 h 298"/>
                <a:gd name="T28" fmla="*/ 514 w 514"/>
                <a:gd name="T29" fmla="*/ 149 h 298"/>
                <a:gd name="T30" fmla="*/ 446 w 514"/>
                <a:gd name="T31" fmla="*/ 188 h 298"/>
                <a:gd name="T32" fmla="*/ 439 w 514"/>
                <a:gd name="T33" fmla="*/ 199 h 298"/>
                <a:gd name="T34" fmla="*/ 446 w 514"/>
                <a:gd name="T35" fmla="*/ 211 h 298"/>
                <a:gd name="T36" fmla="*/ 453 w 514"/>
                <a:gd name="T37" fmla="*/ 213 h 298"/>
                <a:gd name="T38" fmla="*/ 477 w 514"/>
                <a:gd name="T39" fmla="*/ 222 h 298"/>
                <a:gd name="T40" fmla="*/ 496 w 514"/>
                <a:gd name="T41" fmla="*/ 248 h 298"/>
                <a:gd name="T42" fmla="*/ 476 w 514"/>
                <a:gd name="T43" fmla="*/ 274 h 298"/>
                <a:gd name="T44" fmla="*/ 428 w 514"/>
                <a:gd name="T45" fmla="*/ 285 h 298"/>
                <a:gd name="T46" fmla="*/ 382 w 514"/>
                <a:gd name="T47" fmla="*/ 274 h 298"/>
                <a:gd name="T48" fmla="*/ 379 w 514"/>
                <a:gd name="T49" fmla="*/ 273 h 298"/>
                <a:gd name="T50" fmla="*/ 364 w 514"/>
                <a:gd name="T51" fmla="*/ 260 h 298"/>
                <a:gd name="T52" fmla="*/ 359 w 514"/>
                <a:gd name="T53" fmla="*/ 255 h 298"/>
                <a:gd name="T54" fmla="*/ 345 w 514"/>
                <a:gd name="T55" fmla="*/ 252 h 298"/>
                <a:gd name="T56" fmla="*/ 331 w 514"/>
                <a:gd name="T57" fmla="*/ 255 h 298"/>
                <a:gd name="T58" fmla="*/ 258 w 514"/>
                <a:gd name="T59" fmla="*/ 298 h 298"/>
                <a:gd name="T60" fmla="*/ 183 w 514"/>
                <a:gd name="T61" fmla="*/ 25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 h="298">
                  <a:moveTo>
                    <a:pt x="183" y="255"/>
                  </a:moveTo>
                  <a:cubicBezTo>
                    <a:pt x="182" y="254"/>
                    <a:pt x="182" y="253"/>
                    <a:pt x="182" y="253"/>
                  </a:cubicBezTo>
                  <a:cubicBezTo>
                    <a:pt x="182" y="253"/>
                    <a:pt x="183" y="251"/>
                    <a:pt x="187" y="250"/>
                  </a:cubicBezTo>
                  <a:cubicBezTo>
                    <a:pt x="199" y="248"/>
                    <a:pt x="209" y="244"/>
                    <a:pt x="217" y="238"/>
                  </a:cubicBezTo>
                  <a:cubicBezTo>
                    <a:pt x="231" y="229"/>
                    <a:pt x="239" y="218"/>
                    <a:pt x="238" y="205"/>
                  </a:cubicBezTo>
                  <a:cubicBezTo>
                    <a:pt x="238" y="192"/>
                    <a:pt x="231" y="181"/>
                    <a:pt x="216" y="172"/>
                  </a:cubicBezTo>
                  <a:cubicBezTo>
                    <a:pt x="216" y="171"/>
                    <a:pt x="215" y="171"/>
                    <a:pt x="214" y="171"/>
                  </a:cubicBezTo>
                  <a:cubicBezTo>
                    <a:pt x="199" y="162"/>
                    <a:pt x="180" y="157"/>
                    <a:pt x="160" y="157"/>
                  </a:cubicBezTo>
                  <a:cubicBezTo>
                    <a:pt x="139" y="157"/>
                    <a:pt x="120" y="162"/>
                    <a:pt x="105" y="171"/>
                  </a:cubicBezTo>
                  <a:cubicBezTo>
                    <a:pt x="97" y="175"/>
                    <a:pt x="91" y="181"/>
                    <a:pt x="87" y="187"/>
                  </a:cubicBezTo>
                  <a:cubicBezTo>
                    <a:pt x="86" y="189"/>
                    <a:pt x="82" y="190"/>
                    <a:pt x="77" y="190"/>
                  </a:cubicBezTo>
                  <a:cubicBezTo>
                    <a:pt x="74" y="190"/>
                    <a:pt x="71" y="190"/>
                    <a:pt x="69" y="189"/>
                  </a:cubicBezTo>
                  <a:cubicBezTo>
                    <a:pt x="0" y="149"/>
                    <a:pt x="0" y="149"/>
                    <a:pt x="0" y="149"/>
                  </a:cubicBezTo>
                  <a:cubicBezTo>
                    <a:pt x="256" y="0"/>
                    <a:pt x="256" y="0"/>
                    <a:pt x="256" y="0"/>
                  </a:cubicBezTo>
                  <a:cubicBezTo>
                    <a:pt x="514" y="149"/>
                    <a:pt x="514" y="149"/>
                    <a:pt x="514" y="149"/>
                  </a:cubicBezTo>
                  <a:cubicBezTo>
                    <a:pt x="446" y="188"/>
                    <a:pt x="446" y="188"/>
                    <a:pt x="446" y="188"/>
                  </a:cubicBezTo>
                  <a:cubicBezTo>
                    <a:pt x="441" y="191"/>
                    <a:pt x="439" y="195"/>
                    <a:pt x="439" y="199"/>
                  </a:cubicBezTo>
                  <a:cubicBezTo>
                    <a:pt x="439" y="204"/>
                    <a:pt x="441" y="208"/>
                    <a:pt x="446" y="211"/>
                  </a:cubicBezTo>
                  <a:cubicBezTo>
                    <a:pt x="448" y="212"/>
                    <a:pt x="450" y="213"/>
                    <a:pt x="453" y="213"/>
                  </a:cubicBezTo>
                  <a:cubicBezTo>
                    <a:pt x="462" y="215"/>
                    <a:pt x="470" y="218"/>
                    <a:pt x="477" y="222"/>
                  </a:cubicBezTo>
                  <a:cubicBezTo>
                    <a:pt x="489" y="229"/>
                    <a:pt x="496" y="239"/>
                    <a:pt x="496" y="248"/>
                  </a:cubicBezTo>
                  <a:cubicBezTo>
                    <a:pt x="496" y="258"/>
                    <a:pt x="489" y="267"/>
                    <a:pt x="476" y="274"/>
                  </a:cubicBezTo>
                  <a:cubicBezTo>
                    <a:pt x="463" y="281"/>
                    <a:pt x="446" y="285"/>
                    <a:pt x="428" y="285"/>
                  </a:cubicBezTo>
                  <a:cubicBezTo>
                    <a:pt x="411" y="285"/>
                    <a:pt x="394" y="281"/>
                    <a:pt x="382" y="274"/>
                  </a:cubicBezTo>
                  <a:cubicBezTo>
                    <a:pt x="381" y="274"/>
                    <a:pt x="380" y="273"/>
                    <a:pt x="379" y="273"/>
                  </a:cubicBezTo>
                  <a:cubicBezTo>
                    <a:pt x="372" y="269"/>
                    <a:pt x="367" y="265"/>
                    <a:pt x="364" y="260"/>
                  </a:cubicBezTo>
                  <a:cubicBezTo>
                    <a:pt x="363" y="258"/>
                    <a:pt x="361" y="256"/>
                    <a:pt x="359" y="255"/>
                  </a:cubicBezTo>
                  <a:cubicBezTo>
                    <a:pt x="355" y="253"/>
                    <a:pt x="350" y="252"/>
                    <a:pt x="345" y="252"/>
                  </a:cubicBezTo>
                  <a:cubicBezTo>
                    <a:pt x="340" y="252"/>
                    <a:pt x="335" y="253"/>
                    <a:pt x="331" y="255"/>
                  </a:cubicBezTo>
                  <a:cubicBezTo>
                    <a:pt x="258" y="298"/>
                    <a:pt x="258" y="298"/>
                    <a:pt x="258" y="298"/>
                  </a:cubicBezTo>
                  <a:lnTo>
                    <a:pt x="183" y="25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a16="http://schemas.microsoft.com/office/drawing/2014/main" id="{FFC11C1B-3E96-4F4A-9CBD-08F55A72BF8B}"/>
                </a:ext>
              </a:extLst>
            </p:cNvPr>
            <p:cNvSpPr>
              <a:spLocks/>
            </p:cNvSpPr>
            <p:nvPr/>
          </p:nvSpPr>
          <p:spPr bwMode="auto">
            <a:xfrm>
              <a:off x="6108701" y="2794001"/>
              <a:ext cx="3379788" cy="1958975"/>
            </a:xfrm>
            <a:custGeom>
              <a:avLst/>
              <a:gdLst>
                <a:gd name="T0" fmla="*/ 490 w 536"/>
                <a:gd name="T1" fmla="*/ 26 h 310"/>
                <a:gd name="T2" fmla="*/ 490 w 536"/>
                <a:gd name="T3" fmla="*/ 86 h 310"/>
                <a:gd name="T4" fmla="*/ 464 w 536"/>
                <a:gd name="T5" fmla="*/ 96 h 310"/>
                <a:gd name="T6" fmla="*/ 459 w 536"/>
                <a:gd name="T7" fmla="*/ 111 h 310"/>
                <a:gd name="T8" fmla="*/ 536 w 536"/>
                <a:gd name="T9" fmla="*/ 155 h 310"/>
                <a:gd name="T10" fmla="*/ 269 w 536"/>
                <a:gd name="T11" fmla="*/ 310 h 310"/>
                <a:gd name="T12" fmla="*/ 0 w 536"/>
                <a:gd name="T13" fmla="*/ 155 h 310"/>
                <a:gd name="T14" fmla="*/ 77 w 536"/>
                <a:gd name="T15" fmla="*/ 110 h 310"/>
                <a:gd name="T16" fmla="*/ 98 w 536"/>
                <a:gd name="T17" fmla="*/ 111 h 310"/>
                <a:gd name="T18" fmla="*/ 102 w 536"/>
                <a:gd name="T19" fmla="*/ 114 h 310"/>
                <a:gd name="T20" fmla="*/ 118 w 536"/>
                <a:gd name="T21" fmla="*/ 129 h 310"/>
                <a:gd name="T22" fmla="*/ 224 w 536"/>
                <a:gd name="T23" fmla="*/ 127 h 310"/>
                <a:gd name="T24" fmla="*/ 224 w 536"/>
                <a:gd name="T25" fmla="*/ 70 h 310"/>
                <a:gd name="T26" fmla="*/ 222 w 536"/>
                <a:gd name="T27" fmla="*/ 69 h 310"/>
                <a:gd name="T28" fmla="*/ 196 w 536"/>
                <a:gd name="T29" fmla="*/ 59 h 310"/>
                <a:gd name="T30" fmla="*/ 191 w 536"/>
                <a:gd name="T31" fmla="*/ 57 h 310"/>
                <a:gd name="T32" fmla="*/ 190 w 536"/>
                <a:gd name="T33" fmla="*/ 45 h 310"/>
                <a:gd name="T34" fmla="*/ 267 w 536"/>
                <a:gd name="T35" fmla="*/ 0 h 310"/>
                <a:gd name="T36" fmla="*/ 344 w 536"/>
                <a:gd name="T37" fmla="*/ 44 h 310"/>
                <a:gd name="T38" fmla="*/ 369 w 536"/>
                <a:gd name="T39" fmla="*/ 41 h 310"/>
                <a:gd name="T40" fmla="*/ 389 w 536"/>
                <a:gd name="T41" fmla="*/ 25 h 310"/>
                <a:gd name="T42" fmla="*/ 488 w 536"/>
                <a:gd name="T43" fmla="*/ 25 h 310"/>
                <a:gd name="T44" fmla="*/ 490 w 536"/>
                <a:gd name="T45" fmla="*/ 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6" h="310">
                  <a:moveTo>
                    <a:pt x="490" y="26"/>
                  </a:moveTo>
                  <a:cubicBezTo>
                    <a:pt x="518" y="43"/>
                    <a:pt x="519" y="70"/>
                    <a:pt x="490" y="86"/>
                  </a:cubicBezTo>
                  <a:cubicBezTo>
                    <a:pt x="482" y="91"/>
                    <a:pt x="474" y="94"/>
                    <a:pt x="464" y="96"/>
                  </a:cubicBezTo>
                  <a:cubicBezTo>
                    <a:pt x="454" y="98"/>
                    <a:pt x="451" y="106"/>
                    <a:pt x="459" y="111"/>
                  </a:cubicBezTo>
                  <a:cubicBezTo>
                    <a:pt x="536" y="155"/>
                    <a:pt x="536" y="155"/>
                    <a:pt x="536" y="155"/>
                  </a:cubicBezTo>
                  <a:cubicBezTo>
                    <a:pt x="269" y="310"/>
                    <a:pt x="269" y="310"/>
                    <a:pt x="269" y="310"/>
                  </a:cubicBezTo>
                  <a:cubicBezTo>
                    <a:pt x="0" y="155"/>
                    <a:pt x="0" y="155"/>
                    <a:pt x="0" y="155"/>
                  </a:cubicBezTo>
                  <a:cubicBezTo>
                    <a:pt x="77" y="110"/>
                    <a:pt x="77" y="110"/>
                    <a:pt x="77" y="110"/>
                  </a:cubicBezTo>
                  <a:cubicBezTo>
                    <a:pt x="83" y="107"/>
                    <a:pt x="93" y="107"/>
                    <a:pt x="98" y="111"/>
                  </a:cubicBezTo>
                  <a:cubicBezTo>
                    <a:pt x="100" y="112"/>
                    <a:pt x="101" y="113"/>
                    <a:pt x="102" y="114"/>
                  </a:cubicBezTo>
                  <a:cubicBezTo>
                    <a:pt x="105" y="119"/>
                    <a:pt x="111" y="124"/>
                    <a:pt x="118" y="129"/>
                  </a:cubicBezTo>
                  <a:cubicBezTo>
                    <a:pt x="148" y="146"/>
                    <a:pt x="196" y="145"/>
                    <a:pt x="224" y="127"/>
                  </a:cubicBezTo>
                  <a:cubicBezTo>
                    <a:pt x="250" y="111"/>
                    <a:pt x="250" y="86"/>
                    <a:pt x="224" y="70"/>
                  </a:cubicBezTo>
                  <a:cubicBezTo>
                    <a:pt x="224" y="70"/>
                    <a:pt x="223" y="69"/>
                    <a:pt x="222" y="69"/>
                  </a:cubicBezTo>
                  <a:cubicBezTo>
                    <a:pt x="214" y="64"/>
                    <a:pt x="205" y="61"/>
                    <a:pt x="196" y="59"/>
                  </a:cubicBezTo>
                  <a:cubicBezTo>
                    <a:pt x="194" y="58"/>
                    <a:pt x="192" y="58"/>
                    <a:pt x="191" y="57"/>
                  </a:cubicBezTo>
                  <a:cubicBezTo>
                    <a:pt x="185" y="54"/>
                    <a:pt x="184" y="48"/>
                    <a:pt x="190" y="45"/>
                  </a:cubicBezTo>
                  <a:cubicBezTo>
                    <a:pt x="267" y="0"/>
                    <a:pt x="267" y="0"/>
                    <a:pt x="267" y="0"/>
                  </a:cubicBezTo>
                  <a:cubicBezTo>
                    <a:pt x="344" y="44"/>
                    <a:pt x="344" y="44"/>
                    <a:pt x="344" y="44"/>
                  </a:cubicBezTo>
                  <a:cubicBezTo>
                    <a:pt x="352" y="49"/>
                    <a:pt x="365" y="47"/>
                    <a:pt x="369" y="41"/>
                  </a:cubicBezTo>
                  <a:cubicBezTo>
                    <a:pt x="373" y="35"/>
                    <a:pt x="380" y="29"/>
                    <a:pt x="389" y="25"/>
                  </a:cubicBezTo>
                  <a:cubicBezTo>
                    <a:pt x="417" y="10"/>
                    <a:pt x="460" y="10"/>
                    <a:pt x="488" y="25"/>
                  </a:cubicBezTo>
                  <a:cubicBezTo>
                    <a:pt x="488" y="25"/>
                    <a:pt x="489" y="26"/>
                    <a:pt x="490" y="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E6A12C39-BD47-4B00-A82B-B3F14C2CB334}"/>
                </a:ext>
              </a:extLst>
            </p:cNvPr>
            <p:cNvSpPr>
              <a:spLocks/>
            </p:cNvSpPr>
            <p:nvPr/>
          </p:nvSpPr>
          <p:spPr bwMode="auto">
            <a:xfrm>
              <a:off x="6178551" y="2832101"/>
              <a:ext cx="3240088" cy="1882775"/>
            </a:xfrm>
            <a:custGeom>
              <a:avLst/>
              <a:gdLst>
                <a:gd name="T0" fmla="*/ 0 w 514"/>
                <a:gd name="T1" fmla="*/ 149 h 298"/>
                <a:gd name="T2" fmla="*/ 69 w 514"/>
                <a:gd name="T3" fmla="*/ 109 h 298"/>
                <a:gd name="T4" fmla="*/ 76 w 514"/>
                <a:gd name="T5" fmla="*/ 107 h 298"/>
                <a:gd name="T6" fmla="*/ 84 w 514"/>
                <a:gd name="T7" fmla="*/ 109 h 298"/>
                <a:gd name="T8" fmla="*/ 86 w 514"/>
                <a:gd name="T9" fmla="*/ 111 h 298"/>
                <a:gd name="T10" fmla="*/ 105 w 514"/>
                <a:gd name="T11" fmla="*/ 127 h 298"/>
                <a:gd name="T12" fmla="*/ 159 w 514"/>
                <a:gd name="T13" fmla="*/ 141 h 298"/>
                <a:gd name="T14" fmla="*/ 216 w 514"/>
                <a:gd name="T15" fmla="*/ 126 h 298"/>
                <a:gd name="T16" fmla="*/ 238 w 514"/>
                <a:gd name="T17" fmla="*/ 93 h 298"/>
                <a:gd name="T18" fmla="*/ 216 w 514"/>
                <a:gd name="T19" fmla="*/ 60 h 298"/>
                <a:gd name="T20" fmla="*/ 213 w 514"/>
                <a:gd name="T21" fmla="*/ 58 h 298"/>
                <a:gd name="T22" fmla="*/ 186 w 514"/>
                <a:gd name="T23" fmla="*/ 48 h 298"/>
                <a:gd name="T24" fmla="*/ 182 w 514"/>
                <a:gd name="T25" fmla="*/ 46 h 298"/>
                <a:gd name="T26" fmla="*/ 181 w 514"/>
                <a:gd name="T27" fmla="*/ 44 h 298"/>
                <a:gd name="T28" fmla="*/ 182 w 514"/>
                <a:gd name="T29" fmla="*/ 43 h 298"/>
                <a:gd name="T30" fmla="*/ 256 w 514"/>
                <a:gd name="T31" fmla="*/ 0 h 298"/>
                <a:gd name="T32" fmla="*/ 330 w 514"/>
                <a:gd name="T33" fmla="*/ 43 h 298"/>
                <a:gd name="T34" fmla="*/ 344 w 514"/>
                <a:gd name="T35" fmla="*/ 46 h 298"/>
                <a:gd name="T36" fmla="*/ 363 w 514"/>
                <a:gd name="T37" fmla="*/ 38 h 298"/>
                <a:gd name="T38" fmla="*/ 380 w 514"/>
                <a:gd name="T39" fmla="*/ 23 h 298"/>
                <a:gd name="T40" fmla="*/ 427 w 514"/>
                <a:gd name="T41" fmla="*/ 13 h 298"/>
                <a:gd name="T42" fmla="*/ 474 w 514"/>
                <a:gd name="T43" fmla="*/ 24 h 298"/>
                <a:gd name="T44" fmla="*/ 476 w 514"/>
                <a:gd name="T45" fmla="*/ 25 h 298"/>
                <a:gd name="T46" fmla="*/ 495 w 514"/>
                <a:gd name="T47" fmla="*/ 50 h 298"/>
                <a:gd name="T48" fmla="*/ 476 w 514"/>
                <a:gd name="T49" fmla="*/ 76 h 298"/>
                <a:gd name="T50" fmla="*/ 452 w 514"/>
                <a:gd name="T51" fmla="*/ 85 h 298"/>
                <a:gd name="T52" fmla="*/ 438 w 514"/>
                <a:gd name="T53" fmla="*/ 97 h 298"/>
                <a:gd name="T54" fmla="*/ 445 w 514"/>
                <a:gd name="T55" fmla="*/ 109 h 298"/>
                <a:gd name="T56" fmla="*/ 514 w 514"/>
                <a:gd name="T57" fmla="*/ 149 h 298"/>
                <a:gd name="T58" fmla="*/ 258 w 514"/>
                <a:gd name="T59" fmla="*/ 298 h 298"/>
                <a:gd name="T60" fmla="*/ 0 w 514"/>
                <a:gd name="T61" fmla="*/ 14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 h="298">
                  <a:moveTo>
                    <a:pt x="0" y="149"/>
                  </a:moveTo>
                  <a:cubicBezTo>
                    <a:pt x="69" y="109"/>
                    <a:pt x="69" y="109"/>
                    <a:pt x="69" y="109"/>
                  </a:cubicBezTo>
                  <a:cubicBezTo>
                    <a:pt x="71" y="108"/>
                    <a:pt x="73" y="107"/>
                    <a:pt x="76" y="107"/>
                  </a:cubicBezTo>
                  <a:cubicBezTo>
                    <a:pt x="79" y="107"/>
                    <a:pt x="82" y="108"/>
                    <a:pt x="84" y="109"/>
                  </a:cubicBezTo>
                  <a:cubicBezTo>
                    <a:pt x="85" y="110"/>
                    <a:pt x="86" y="110"/>
                    <a:pt x="86" y="111"/>
                  </a:cubicBezTo>
                  <a:cubicBezTo>
                    <a:pt x="90" y="117"/>
                    <a:pt x="96" y="123"/>
                    <a:pt x="105" y="127"/>
                  </a:cubicBezTo>
                  <a:cubicBezTo>
                    <a:pt x="119" y="136"/>
                    <a:pt x="139" y="141"/>
                    <a:pt x="159" y="141"/>
                  </a:cubicBezTo>
                  <a:cubicBezTo>
                    <a:pt x="181" y="141"/>
                    <a:pt x="201" y="135"/>
                    <a:pt x="216" y="126"/>
                  </a:cubicBezTo>
                  <a:cubicBezTo>
                    <a:pt x="230" y="117"/>
                    <a:pt x="238" y="105"/>
                    <a:pt x="238" y="93"/>
                  </a:cubicBezTo>
                  <a:cubicBezTo>
                    <a:pt x="238" y="80"/>
                    <a:pt x="230" y="68"/>
                    <a:pt x="216" y="60"/>
                  </a:cubicBezTo>
                  <a:cubicBezTo>
                    <a:pt x="215" y="59"/>
                    <a:pt x="214" y="58"/>
                    <a:pt x="213" y="58"/>
                  </a:cubicBezTo>
                  <a:cubicBezTo>
                    <a:pt x="206" y="53"/>
                    <a:pt x="196" y="50"/>
                    <a:pt x="186" y="48"/>
                  </a:cubicBezTo>
                  <a:cubicBezTo>
                    <a:pt x="185" y="47"/>
                    <a:pt x="183" y="47"/>
                    <a:pt x="182" y="46"/>
                  </a:cubicBezTo>
                  <a:cubicBezTo>
                    <a:pt x="181" y="45"/>
                    <a:pt x="181" y="45"/>
                    <a:pt x="181" y="44"/>
                  </a:cubicBezTo>
                  <a:cubicBezTo>
                    <a:pt x="181" y="44"/>
                    <a:pt x="181" y="44"/>
                    <a:pt x="182" y="43"/>
                  </a:cubicBezTo>
                  <a:cubicBezTo>
                    <a:pt x="256" y="0"/>
                    <a:pt x="256" y="0"/>
                    <a:pt x="256" y="0"/>
                  </a:cubicBezTo>
                  <a:cubicBezTo>
                    <a:pt x="330" y="43"/>
                    <a:pt x="330" y="43"/>
                    <a:pt x="330" y="43"/>
                  </a:cubicBezTo>
                  <a:cubicBezTo>
                    <a:pt x="334" y="45"/>
                    <a:pt x="339" y="46"/>
                    <a:pt x="344" y="46"/>
                  </a:cubicBezTo>
                  <a:cubicBezTo>
                    <a:pt x="350" y="46"/>
                    <a:pt x="359" y="44"/>
                    <a:pt x="363" y="38"/>
                  </a:cubicBezTo>
                  <a:cubicBezTo>
                    <a:pt x="366" y="33"/>
                    <a:pt x="372" y="28"/>
                    <a:pt x="380" y="23"/>
                  </a:cubicBezTo>
                  <a:cubicBezTo>
                    <a:pt x="393" y="17"/>
                    <a:pt x="409" y="13"/>
                    <a:pt x="427" y="13"/>
                  </a:cubicBezTo>
                  <a:cubicBezTo>
                    <a:pt x="444" y="13"/>
                    <a:pt x="461" y="17"/>
                    <a:pt x="474" y="24"/>
                  </a:cubicBezTo>
                  <a:cubicBezTo>
                    <a:pt x="475" y="24"/>
                    <a:pt x="475" y="25"/>
                    <a:pt x="476" y="25"/>
                  </a:cubicBezTo>
                  <a:cubicBezTo>
                    <a:pt x="488" y="32"/>
                    <a:pt x="495" y="41"/>
                    <a:pt x="495" y="50"/>
                  </a:cubicBezTo>
                  <a:cubicBezTo>
                    <a:pt x="495" y="60"/>
                    <a:pt x="488" y="69"/>
                    <a:pt x="476" y="76"/>
                  </a:cubicBezTo>
                  <a:cubicBezTo>
                    <a:pt x="469" y="80"/>
                    <a:pt x="461" y="83"/>
                    <a:pt x="452" y="85"/>
                  </a:cubicBezTo>
                  <a:cubicBezTo>
                    <a:pt x="444" y="86"/>
                    <a:pt x="439" y="91"/>
                    <a:pt x="438" y="97"/>
                  </a:cubicBezTo>
                  <a:cubicBezTo>
                    <a:pt x="437" y="102"/>
                    <a:pt x="440" y="106"/>
                    <a:pt x="445" y="109"/>
                  </a:cubicBezTo>
                  <a:cubicBezTo>
                    <a:pt x="514" y="149"/>
                    <a:pt x="514" y="149"/>
                    <a:pt x="514" y="149"/>
                  </a:cubicBezTo>
                  <a:cubicBezTo>
                    <a:pt x="258" y="298"/>
                    <a:pt x="258" y="298"/>
                    <a:pt x="258" y="298"/>
                  </a:cubicBezTo>
                  <a:lnTo>
                    <a:pt x="0" y="14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F17CA339-FB2D-4B66-A258-3BAD8077C3F9}"/>
                </a:ext>
              </a:extLst>
            </p:cNvPr>
            <p:cNvSpPr>
              <a:spLocks/>
            </p:cNvSpPr>
            <p:nvPr/>
          </p:nvSpPr>
          <p:spPr bwMode="auto">
            <a:xfrm>
              <a:off x="7804151" y="3773488"/>
              <a:ext cx="1684338" cy="1276350"/>
            </a:xfrm>
            <a:custGeom>
              <a:avLst/>
              <a:gdLst>
                <a:gd name="T0" fmla="*/ 1061 w 1061"/>
                <a:gd name="T1" fmla="*/ 0 h 804"/>
                <a:gd name="T2" fmla="*/ 1061 w 1061"/>
                <a:gd name="T3" fmla="*/ 187 h 804"/>
                <a:gd name="T4" fmla="*/ 0 w 1061"/>
                <a:gd name="T5" fmla="*/ 804 h 804"/>
                <a:gd name="T6" fmla="*/ 0 w 1061"/>
                <a:gd name="T7" fmla="*/ 617 h 804"/>
                <a:gd name="T8" fmla="*/ 1061 w 1061"/>
                <a:gd name="T9" fmla="*/ 0 h 804"/>
              </a:gdLst>
              <a:ahLst/>
              <a:cxnLst>
                <a:cxn ang="0">
                  <a:pos x="T0" y="T1"/>
                </a:cxn>
                <a:cxn ang="0">
                  <a:pos x="T2" y="T3"/>
                </a:cxn>
                <a:cxn ang="0">
                  <a:pos x="T4" y="T5"/>
                </a:cxn>
                <a:cxn ang="0">
                  <a:pos x="T6" y="T7"/>
                </a:cxn>
                <a:cxn ang="0">
                  <a:pos x="T8" y="T9"/>
                </a:cxn>
              </a:cxnLst>
              <a:rect l="0" t="0" r="r" b="b"/>
              <a:pathLst>
                <a:path w="1061" h="804">
                  <a:moveTo>
                    <a:pt x="1061" y="0"/>
                  </a:moveTo>
                  <a:lnTo>
                    <a:pt x="1061" y="187"/>
                  </a:lnTo>
                  <a:lnTo>
                    <a:pt x="0" y="804"/>
                  </a:lnTo>
                  <a:lnTo>
                    <a:pt x="0" y="617"/>
                  </a:lnTo>
                  <a:lnTo>
                    <a:pt x="1061" y="0"/>
                  </a:lnTo>
                  <a:close/>
                </a:path>
              </a:pathLst>
            </a:custGeom>
            <a:solidFill>
              <a:srgbClr val="AD1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a16="http://schemas.microsoft.com/office/drawing/2014/main" id="{384B1029-6CC7-4C12-8166-F5F8C94AC3CE}"/>
                </a:ext>
              </a:extLst>
            </p:cNvPr>
            <p:cNvSpPr>
              <a:spLocks/>
            </p:cNvSpPr>
            <p:nvPr/>
          </p:nvSpPr>
          <p:spPr bwMode="auto">
            <a:xfrm>
              <a:off x="6108701" y="3773488"/>
              <a:ext cx="1695450" cy="1276350"/>
            </a:xfrm>
            <a:custGeom>
              <a:avLst/>
              <a:gdLst>
                <a:gd name="T0" fmla="*/ 1068 w 1068"/>
                <a:gd name="T1" fmla="*/ 617 h 804"/>
                <a:gd name="T2" fmla="*/ 1068 w 1068"/>
                <a:gd name="T3" fmla="*/ 804 h 804"/>
                <a:gd name="T4" fmla="*/ 0 w 1068"/>
                <a:gd name="T5" fmla="*/ 187 h 804"/>
                <a:gd name="T6" fmla="*/ 0 w 1068"/>
                <a:gd name="T7" fmla="*/ 0 h 804"/>
                <a:gd name="T8" fmla="*/ 1068 w 1068"/>
                <a:gd name="T9" fmla="*/ 617 h 804"/>
              </a:gdLst>
              <a:ahLst/>
              <a:cxnLst>
                <a:cxn ang="0">
                  <a:pos x="T0" y="T1"/>
                </a:cxn>
                <a:cxn ang="0">
                  <a:pos x="T2" y="T3"/>
                </a:cxn>
                <a:cxn ang="0">
                  <a:pos x="T4" y="T5"/>
                </a:cxn>
                <a:cxn ang="0">
                  <a:pos x="T6" y="T7"/>
                </a:cxn>
                <a:cxn ang="0">
                  <a:pos x="T8" y="T9"/>
                </a:cxn>
              </a:cxnLst>
              <a:rect l="0" t="0" r="r" b="b"/>
              <a:pathLst>
                <a:path w="1068" h="804">
                  <a:moveTo>
                    <a:pt x="1068" y="617"/>
                  </a:moveTo>
                  <a:lnTo>
                    <a:pt x="1068" y="804"/>
                  </a:lnTo>
                  <a:lnTo>
                    <a:pt x="0" y="187"/>
                  </a:lnTo>
                  <a:lnTo>
                    <a:pt x="0" y="0"/>
                  </a:lnTo>
                  <a:lnTo>
                    <a:pt x="1068" y="61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5" name="Group 94">
            <a:extLst>
              <a:ext uri="{FF2B5EF4-FFF2-40B4-BE49-F238E27FC236}">
                <a16:creationId xmlns:a16="http://schemas.microsoft.com/office/drawing/2014/main" id="{9E756BFC-C2E5-4604-AB78-0B764C90EBFF}"/>
              </a:ext>
            </a:extLst>
          </p:cNvPr>
          <p:cNvGrpSpPr/>
          <p:nvPr/>
        </p:nvGrpSpPr>
        <p:grpSpPr>
          <a:xfrm>
            <a:off x="9380953" y="3560078"/>
            <a:ext cx="732008" cy="656280"/>
            <a:chOff x="11028363" y="3683000"/>
            <a:chExt cx="276225" cy="247650"/>
          </a:xfrm>
          <a:solidFill>
            <a:schemeClr val="bg1"/>
          </a:solidFill>
          <a:scene3d>
            <a:camera prst="isometricTopUp"/>
            <a:lightRig rig="threePt" dir="t"/>
          </a:scene3d>
        </p:grpSpPr>
        <p:sp>
          <p:nvSpPr>
            <p:cNvPr id="111" name="Freeform 48">
              <a:extLst>
                <a:ext uri="{FF2B5EF4-FFF2-40B4-BE49-F238E27FC236}">
                  <a16:creationId xmlns:a16="http://schemas.microsoft.com/office/drawing/2014/main" id="{E049A5B1-C9BD-46DE-A613-2031A23DBD61}"/>
                </a:ext>
              </a:extLst>
            </p:cNvPr>
            <p:cNvSpPr>
              <a:spLocks/>
            </p:cNvSpPr>
            <p:nvPr/>
          </p:nvSpPr>
          <p:spPr bwMode="auto">
            <a:xfrm>
              <a:off x="11028363" y="3921125"/>
              <a:ext cx="276225" cy="9525"/>
            </a:xfrm>
            <a:custGeom>
              <a:avLst/>
              <a:gdLst>
                <a:gd name="T0" fmla="*/ 857 w 872"/>
                <a:gd name="T1" fmla="*/ 0 h 30"/>
                <a:gd name="T2" fmla="*/ 15 w 872"/>
                <a:gd name="T3" fmla="*/ 0 h 30"/>
                <a:gd name="T4" fmla="*/ 12 w 872"/>
                <a:gd name="T5" fmla="*/ 0 h 30"/>
                <a:gd name="T6" fmla="*/ 9 w 872"/>
                <a:gd name="T7" fmla="*/ 1 h 30"/>
                <a:gd name="T8" fmla="*/ 6 w 872"/>
                <a:gd name="T9" fmla="*/ 2 h 30"/>
                <a:gd name="T10" fmla="*/ 4 w 872"/>
                <a:gd name="T11" fmla="*/ 4 h 30"/>
                <a:gd name="T12" fmla="*/ 2 w 872"/>
                <a:gd name="T13" fmla="*/ 7 h 30"/>
                <a:gd name="T14" fmla="*/ 1 w 872"/>
                <a:gd name="T15" fmla="*/ 9 h 30"/>
                <a:gd name="T16" fmla="*/ 0 w 872"/>
                <a:gd name="T17" fmla="*/ 12 h 30"/>
                <a:gd name="T18" fmla="*/ 0 w 872"/>
                <a:gd name="T19" fmla="*/ 15 h 30"/>
                <a:gd name="T20" fmla="*/ 0 w 872"/>
                <a:gd name="T21" fmla="*/ 17 h 30"/>
                <a:gd name="T22" fmla="*/ 1 w 872"/>
                <a:gd name="T23" fmla="*/ 21 h 30"/>
                <a:gd name="T24" fmla="*/ 2 w 872"/>
                <a:gd name="T25" fmla="*/ 23 h 30"/>
                <a:gd name="T26" fmla="*/ 4 w 872"/>
                <a:gd name="T27" fmla="*/ 25 h 30"/>
                <a:gd name="T28" fmla="*/ 6 w 872"/>
                <a:gd name="T29" fmla="*/ 27 h 30"/>
                <a:gd name="T30" fmla="*/ 9 w 872"/>
                <a:gd name="T31" fmla="*/ 28 h 30"/>
                <a:gd name="T32" fmla="*/ 12 w 872"/>
                <a:gd name="T33" fmla="*/ 29 h 30"/>
                <a:gd name="T34" fmla="*/ 15 w 872"/>
                <a:gd name="T35" fmla="*/ 30 h 30"/>
                <a:gd name="T36" fmla="*/ 857 w 872"/>
                <a:gd name="T37" fmla="*/ 30 h 30"/>
                <a:gd name="T38" fmla="*/ 860 w 872"/>
                <a:gd name="T39" fmla="*/ 29 h 30"/>
                <a:gd name="T40" fmla="*/ 862 w 872"/>
                <a:gd name="T41" fmla="*/ 28 h 30"/>
                <a:gd name="T42" fmla="*/ 866 w 872"/>
                <a:gd name="T43" fmla="*/ 27 h 30"/>
                <a:gd name="T44" fmla="*/ 868 w 872"/>
                <a:gd name="T45" fmla="*/ 25 h 30"/>
                <a:gd name="T46" fmla="*/ 869 w 872"/>
                <a:gd name="T47" fmla="*/ 23 h 30"/>
                <a:gd name="T48" fmla="*/ 871 w 872"/>
                <a:gd name="T49" fmla="*/ 21 h 30"/>
                <a:gd name="T50" fmla="*/ 871 w 872"/>
                <a:gd name="T51" fmla="*/ 17 h 30"/>
                <a:gd name="T52" fmla="*/ 872 w 872"/>
                <a:gd name="T53" fmla="*/ 15 h 30"/>
                <a:gd name="T54" fmla="*/ 871 w 872"/>
                <a:gd name="T55" fmla="*/ 12 h 30"/>
                <a:gd name="T56" fmla="*/ 871 w 872"/>
                <a:gd name="T57" fmla="*/ 9 h 30"/>
                <a:gd name="T58" fmla="*/ 869 w 872"/>
                <a:gd name="T59" fmla="*/ 7 h 30"/>
                <a:gd name="T60" fmla="*/ 868 w 872"/>
                <a:gd name="T61" fmla="*/ 4 h 30"/>
                <a:gd name="T62" fmla="*/ 866 w 872"/>
                <a:gd name="T63" fmla="*/ 2 h 30"/>
                <a:gd name="T64" fmla="*/ 862 w 872"/>
                <a:gd name="T65" fmla="*/ 1 h 30"/>
                <a:gd name="T66" fmla="*/ 860 w 872"/>
                <a:gd name="T67" fmla="*/ 0 h 30"/>
                <a:gd name="T68" fmla="*/ 857 w 872"/>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2" h="30">
                  <a:moveTo>
                    <a:pt x="857" y="0"/>
                  </a:moveTo>
                  <a:lnTo>
                    <a:pt x="15" y="0"/>
                  </a:lnTo>
                  <a:lnTo>
                    <a:pt x="12" y="0"/>
                  </a:lnTo>
                  <a:lnTo>
                    <a:pt x="9" y="1"/>
                  </a:lnTo>
                  <a:lnTo>
                    <a:pt x="6" y="2"/>
                  </a:lnTo>
                  <a:lnTo>
                    <a:pt x="4" y="4"/>
                  </a:lnTo>
                  <a:lnTo>
                    <a:pt x="2" y="7"/>
                  </a:lnTo>
                  <a:lnTo>
                    <a:pt x="1" y="9"/>
                  </a:lnTo>
                  <a:lnTo>
                    <a:pt x="0" y="12"/>
                  </a:lnTo>
                  <a:lnTo>
                    <a:pt x="0" y="15"/>
                  </a:lnTo>
                  <a:lnTo>
                    <a:pt x="0" y="17"/>
                  </a:lnTo>
                  <a:lnTo>
                    <a:pt x="1" y="21"/>
                  </a:lnTo>
                  <a:lnTo>
                    <a:pt x="2" y="23"/>
                  </a:lnTo>
                  <a:lnTo>
                    <a:pt x="4" y="25"/>
                  </a:lnTo>
                  <a:lnTo>
                    <a:pt x="6" y="27"/>
                  </a:lnTo>
                  <a:lnTo>
                    <a:pt x="9" y="28"/>
                  </a:lnTo>
                  <a:lnTo>
                    <a:pt x="12" y="29"/>
                  </a:lnTo>
                  <a:lnTo>
                    <a:pt x="15" y="30"/>
                  </a:lnTo>
                  <a:lnTo>
                    <a:pt x="857" y="30"/>
                  </a:lnTo>
                  <a:lnTo>
                    <a:pt x="860" y="29"/>
                  </a:lnTo>
                  <a:lnTo>
                    <a:pt x="862" y="28"/>
                  </a:lnTo>
                  <a:lnTo>
                    <a:pt x="866" y="27"/>
                  </a:lnTo>
                  <a:lnTo>
                    <a:pt x="868" y="25"/>
                  </a:lnTo>
                  <a:lnTo>
                    <a:pt x="869" y="23"/>
                  </a:lnTo>
                  <a:lnTo>
                    <a:pt x="871" y="21"/>
                  </a:lnTo>
                  <a:lnTo>
                    <a:pt x="871" y="17"/>
                  </a:lnTo>
                  <a:lnTo>
                    <a:pt x="872" y="15"/>
                  </a:lnTo>
                  <a:lnTo>
                    <a:pt x="871" y="12"/>
                  </a:lnTo>
                  <a:lnTo>
                    <a:pt x="871" y="9"/>
                  </a:lnTo>
                  <a:lnTo>
                    <a:pt x="869" y="7"/>
                  </a:lnTo>
                  <a:lnTo>
                    <a:pt x="868" y="4"/>
                  </a:lnTo>
                  <a:lnTo>
                    <a:pt x="866" y="2"/>
                  </a:lnTo>
                  <a:lnTo>
                    <a:pt x="862" y="1"/>
                  </a:lnTo>
                  <a:lnTo>
                    <a:pt x="860" y="0"/>
                  </a:lnTo>
                  <a:lnTo>
                    <a:pt x="8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49">
              <a:extLst>
                <a:ext uri="{FF2B5EF4-FFF2-40B4-BE49-F238E27FC236}">
                  <a16:creationId xmlns:a16="http://schemas.microsoft.com/office/drawing/2014/main" id="{B028FDB3-4B71-4522-8FB8-31DD46F85B31}"/>
                </a:ext>
              </a:extLst>
            </p:cNvPr>
            <p:cNvSpPr>
              <a:spLocks noEditPoints="1"/>
            </p:cNvSpPr>
            <p:nvPr/>
          </p:nvSpPr>
          <p:spPr bwMode="auto">
            <a:xfrm>
              <a:off x="11218863" y="3797300"/>
              <a:ext cx="66675" cy="114300"/>
            </a:xfrm>
            <a:custGeom>
              <a:avLst/>
              <a:gdLst>
                <a:gd name="T0" fmla="*/ 120 w 211"/>
                <a:gd name="T1" fmla="*/ 330 h 360"/>
                <a:gd name="T2" fmla="*/ 150 w 211"/>
                <a:gd name="T3" fmla="*/ 30 h 360"/>
                <a:gd name="T4" fmla="*/ 60 w 211"/>
                <a:gd name="T5" fmla="*/ 30 h 360"/>
                <a:gd name="T6" fmla="*/ 90 w 211"/>
                <a:gd name="T7" fmla="*/ 330 h 360"/>
                <a:gd name="T8" fmla="*/ 60 w 211"/>
                <a:gd name="T9" fmla="*/ 30 h 360"/>
                <a:gd name="T10" fmla="*/ 198 w 211"/>
                <a:gd name="T11" fmla="*/ 29 h 360"/>
                <a:gd name="T12" fmla="*/ 204 w 211"/>
                <a:gd name="T13" fmla="*/ 27 h 360"/>
                <a:gd name="T14" fmla="*/ 208 w 211"/>
                <a:gd name="T15" fmla="*/ 23 h 360"/>
                <a:gd name="T16" fmla="*/ 210 w 211"/>
                <a:gd name="T17" fmla="*/ 17 h 360"/>
                <a:gd name="T18" fmla="*/ 210 w 211"/>
                <a:gd name="T19" fmla="*/ 12 h 360"/>
                <a:gd name="T20" fmla="*/ 208 w 211"/>
                <a:gd name="T21" fmla="*/ 7 h 360"/>
                <a:gd name="T22" fmla="*/ 204 w 211"/>
                <a:gd name="T23" fmla="*/ 2 h 360"/>
                <a:gd name="T24" fmla="*/ 198 w 211"/>
                <a:gd name="T25" fmla="*/ 0 h 360"/>
                <a:gd name="T26" fmla="*/ 15 w 211"/>
                <a:gd name="T27" fmla="*/ 0 h 360"/>
                <a:gd name="T28" fmla="*/ 10 w 211"/>
                <a:gd name="T29" fmla="*/ 1 h 360"/>
                <a:gd name="T30" fmla="*/ 4 w 211"/>
                <a:gd name="T31" fmla="*/ 5 h 360"/>
                <a:gd name="T32" fmla="*/ 1 w 211"/>
                <a:gd name="T33" fmla="*/ 9 h 360"/>
                <a:gd name="T34" fmla="*/ 0 w 211"/>
                <a:gd name="T35" fmla="*/ 15 h 360"/>
                <a:gd name="T36" fmla="*/ 1 w 211"/>
                <a:gd name="T37" fmla="*/ 21 h 360"/>
                <a:gd name="T38" fmla="*/ 4 w 211"/>
                <a:gd name="T39" fmla="*/ 26 h 360"/>
                <a:gd name="T40" fmla="*/ 10 w 211"/>
                <a:gd name="T41" fmla="*/ 29 h 360"/>
                <a:gd name="T42" fmla="*/ 15 w 211"/>
                <a:gd name="T43" fmla="*/ 30 h 360"/>
                <a:gd name="T44" fmla="*/ 30 w 211"/>
                <a:gd name="T45" fmla="*/ 330 h 360"/>
                <a:gd name="T46" fmla="*/ 12 w 211"/>
                <a:gd name="T47" fmla="*/ 331 h 360"/>
                <a:gd name="T48" fmla="*/ 6 w 211"/>
                <a:gd name="T49" fmla="*/ 333 h 360"/>
                <a:gd name="T50" fmla="*/ 2 w 211"/>
                <a:gd name="T51" fmla="*/ 338 h 360"/>
                <a:gd name="T52" fmla="*/ 0 w 211"/>
                <a:gd name="T53" fmla="*/ 343 h 360"/>
                <a:gd name="T54" fmla="*/ 0 w 211"/>
                <a:gd name="T55" fmla="*/ 348 h 360"/>
                <a:gd name="T56" fmla="*/ 2 w 211"/>
                <a:gd name="T57" fmla="*/ 354 h 360"/>
                <a:gd name="T58" fmla="*/ 6 w 211"/>
                <a:gd name="T59" fmla="*/ 358 h 360"/>
                <a:gd name="T60" fmla="*/ 12 w 211"/>
                <a:gd name="T61" fmla="*/ 360 h 360"/>
                <a:gd name="T62" fmla="*/ 196 w 211"/>
                <a:gd name="T63" fmla="*/ 360 h 360"/>
                <a:gd name="T64" fmla="*/ 201 w 211"/>
                <a:gd name="T65" fmla="*/ 359 h 360"/>
                <a:gd name="T66" fmla="*/ 206 w 211"/>
                <a:gd name="T67" fmla="*/ 356 h 360"/>
                <a:gd name="T68" fmla="*/ 209 w 211"/>
                <a:gd name="T69" fmla="*/ 352 h 360"/>
                <a:gd name="T70" fmla="*/ 211 w 211"/>
                <a:gd name="T71" fmla="*/ 345 h 360"/>
                <a:gd name="T72" fmla="*/ 209 w 211"/>
                <a:gd name="T73" fmla="*/ 340 h 360"/>
                <a:gd name="T74" fmla="*/ 206 w 211"/>
                <a:gd name="T75" fmla="*/ 334 h 360"/>
                <a:gd name="T76" fmla="*/ 201 w 211"/>
                <a:gd name="T77" fmla="*/ 331 h 360"/>
                <a:gd name="T78" fmla="*/ 196 w 211"/>
                <a:gd name="T79" fmla="*/ 330 h 360"/>
                <a:gd name="T80" fmla="*/ 181 w 211"/>
                <a:gd name="T81" fmla="*/ 3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1" h="360">
                  <a:moveTo>
                    <a:pt x="150" y="330"/>
                  </a:moveTo>
                  <a:lnTo>
                    <a:pt x="120" y="330"/>
                  </a:lnTo>
                  <a:lnTo>
                    <a:pt x="120" y="30"/>
                  </a:lnTo>
                  <a:lnTo>
                    <a:pt x="150" y="30"/>
                  </a:lnTo>
                  <a:lnTo>
                    <a:pt x="150" y="330"/>
                  </a:lnTo>
                  <a:close/>
                  <a:moveTo>
                    <a:pt x="60" y="30"/>
                  </a:moveTo>
                  <a:lnTo>
                    <a:pt x="90" y="30"/>
                  </a:lnTo>
                  <a:lnTo>
                    <a:pt x="90" y="330"/>
                  </a:lnTo>
                  <a:lnTo>
                    <a:pt x="60" y="330"/>
                  </a:lnTo>
                  <a:lnTo>
                    <a:pt x="60" y="30"/>
                  </a:lnTo>
                  <a:close/>
                  <a:moveTo>
                    <a:pt x="196" y="30"/>
                  </a:moveTo>
                  <a:lnTo>
                    <a:pt x="198" y="29"/>
                  </a:lnTo>
                  <a:lnTo>
                    <a:pt x="201" y="29"/>
                  </a:lnTo>
                  <a:lnTo>
                    <a:pt x="204" y="27"/>
                  </a:lnTo>
                  <a:lnTo>
                    <a:pt x="206" y="26"/>
                  </a:lnTo>
                  <a:lnTo>
                    <a:pt x="208" y="23"/>
                  </a:lnTo>
                  <a:lnTo>
                    <a:pt x="209" y="21"/>
                  </a:lnTo>
                  <a:lnTo>
                    <a:pt x="210" y="17"/>
                  </a:lnTo>
                  <a:lnTo>
                    <a:pt x="211" y="15"/>
                  </a:lnTo>
                  <a:lnTo>
                    <a:pt x="210" y="12"/>
                  </a:lnTo>
                  <a:lnTo>
                    <a:pt x="209" y="9"/>
                  </a:lnTo>
                  <a:lnTo>
                    <a:pt x="208" y="7"/>
                  </a:lnTo>
                  <a:lnTo>
                    <a:pt x="206" y="5"/>
                  </a:lnTo>
                  <a:lnTo>
                    <a:pt x="204" y="2"/>
                  </a:lnTo>
                  <a:lnTo>
                    <a:pt x="201" y="1"/>
                  </a:lnTo>
                  <a:lnTo>
                    <a:pt x="198" y="0"/>
                  </a:lnTo>
                  <a:lnTo>
                    <a:pt x="196" y="0"/>
                  </a:lnTo>
                  <a:lnTo>
                    <a:pt x="15" y="0"/>
                  </a:lnTo>
                  <a:lnTo>
                    <a:pt x="12" y="0"/>
                  </a:lnTo>
                  <a:lnTo>
                    <a:pt x="10" y="1"/>
                  </a:lnTo>
                  <a:lnTo>
                    <a:pt x="6" y="2"/>
                  </a:lnTo>
                  <a:lnTo>
                    <a:pt x="4" y="5"/>
                  </a:lnTo>
                  <a:lnTo>
                    <a:pt x="2" y="7"/>
                  </a:lnTo>
                  <a:lnTo>
                    <a:pt x="1" y="9"/>
                  </a:lnTo>
                  <a:lnTo>
                    <a:pt x="0" y="12"/>
                  </a:lnTo>
                  <a:lnTo>
                    <a:pt x="0" y="15"/>
                  </a:lnTo>
                  <a:lnTo>
                    <a:pt x="0" y="17"/>
                  </a:lnTo>
                  <a:lnTo>
                    <a:pt x="1" y="21"/>
                  </a:lnTo>
                  <a:lnTo>
                    <a:pt x="2" y="23"/>
                  </a:lnTo>
                  <a:lnTo>
                    <a:pt x="4" y="26"/>
                  </a:lnTo>
                  <a:lnTo>
                    <a:pt x="6" y="27"/>
                  </a:lnTo>
                  <a:lnTo>
                    <a:pt x="10" y="29"/>
                  </a:lnTo>
                  <a:lnTo>
                    <a:pt x="12" y="29"/>
                  </a:lnTo>
                  <a:lnTo>
                    <a:pt x="15" y="30"/>
                  </a:lnTo>
                  <a:lnTo>
                    <a:pt x="30" y="30"/>
                  </a:lnTo>
                  <a:lnTo>
                    <a:pt x="30" y="330"/>
                  </a:lnTo>
                  <a:lnTo>
                    <a:pt x="15" y="330"/>
                  </a:lnTo>
                  <a:lnTo>
                    <a:pt x="12" y="331"/>
                  </a:lnTo>
                  <a:lnTo>
                    <a:pt x="10" y="331"/>
                  </a:lnTo>
                  <a:lnTo>
                    <a:pt x="6" y="333"/>
                  </a:lnTo>
                  <a:lnTo>
                    <a:pt x="4" y="334"/>
                  </a:lnTo>
                  <a:lnTo>
                    <a:pt x="2" y="338"/>
                  </a:lnTo>
                  <a:lnTo>
                    <a:pt x="1" y="340"/>
                  </a:lnTo>
                  <a:lnTo>
                    <a:pt x="0" y="343"/>
                  </a:lnTo>
                  <a:lnTo>
                    <a:pt x="0" y="345"/>
                  </a:lnTo>
                  <a:lnTo>
                    <a:pt x="0" y="348"/>
                  </a:lnTo>
                  <a:lnTo>
                    <a:pt x="1" y="352"/>
                  </a:lnTo>
                  <a:lnTo>
                    <a:pt x="2" y="354"/>
                  </a:lnTo>
                  <a:lnTo>
                    <a:pt x="4" y="356"/>
                  </a:lnTo>
                  <a:lnTo>
                    <a:pt x="6" y="358"/>
                  </a:lnTo>
                  <a:lnTo>
                    <a:pt x="10" y="359"/>
                  </a:lnTo>
                  <a:lnTo>
                    <a:pt x="12" y="360"/>
                  </a:lnTo>
                  <a:lnTo>
                    <a:pt x="15" y="360"/>
                  </a:lnTo>
                  <a:lnTo>
                    <a:pt x="196" y="360"/>
                  </a:lnTo>
                  <a:lnTo>
                    <a:pt x="198" y="360"/>
                  </a:lnTo>
                  <a:lnTo>
                    <a:pt x="201" y="359"/>
                  </a:lnTo>
                  <a:lnTo>
                    <a:pt x="204" y="358"/>
                  </a:lnTo>
                  <a:lnTo>
                    <a:pt x="206" y="356"/>
                  </a:lnTo>
                  <a:lnTo>
                    <a:pt x="208" y="354"/>
                  </a:lnTo>
                  <a:lnTo>
                    <a:pt x="209" y="352"/>
                  </a:lnTo>
                  <a:lnTo>
                    <a:pt x="210" y="348"/>
                  </a:lnTo>
                  <a:lnTo>
                    <a:pt x="211" y="345"/>
                  </a:lnTo>
                  <a:lnTo>
                    <a:pt x="210" y="343"/>
                  </a:lnTo>
                  <a:lnTo>
                    <a:pt x="209" y="340"/>
                  </a:lnTo>
                  <a:lnTo>
                    <a:pt x="208" y="338"/>
                  </a:lnTo>
                  <a:lnTo>
                    <a:pt x="206" y="334"/>
                  </a:lnTo>
                  <a:lnTo>
                    <a:pt x="204" y="333"/>
                  </a:lnTo>
                  <a:lnTo>
                    <a:pt x="201" y="331"/>
                  </a:lnTo>
                  <a:lnTo>
                    <a:pt x="198" y="331"/>
                  </a:lnTo>
                  <a:lnTo>
                    <a:pt x="196" y="330"/>
                  </a:lnTo>
                  <a:lnTo>
                    <a:pt x="181" y="330"/>
                  </a:lnTo>
                  <a:lnTo>
                    <a:pt x="181" y="30"/>
                  </a:lnTo>
                  <a:lnTo>
                    <a:pt x="19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0">
              <a:extLst>
                <a:ext uri="{FF2B5EF4-FFF2-40B4-BE49-F238E27FC236}">
                  <a16:creationId xmlns:a16="http://schemas.microsoft.com/office/drawing/2014/main" id="{4CEC359C-5302-45D3-84F0-1878A24276D9}"/>
                </a:ext>
              </a:extLst>
            </p:cNvPr>
            <p:cNvSpPr>
              <a:spLocks noEditPoints="1"/>
            </p:cNvSpPr>
            <p:nvPr/>
          </p:nvSpPr>
          <p:spPr bwMode="auto">
            <a:xfrm>
              <a:off x="11047413" y="3797300"/>
              <a:ext cx="66675" cy="114300"/>
            </a:xfrm>
            <a:custGeom>
              <a:avLst/>
              <a:gdLst>
                <a:gd name="T0" fmla="*/ 120 w 210"/>
                <a:gd name="T1" fmla="*/ 330 h 360"/>
                <a:gd name="T2" fmla="*/ 150 w 210"/>
                <a:gd name="T3" fmla="*/ 30 h 360"/>
                <a:gd name="T4" fmla="*/ 60 w 210"/>
                <a:gd name="T5" fmla="*/ 30 h 360"/>
                <a:gd name="T6" fmla="*/ 90 w 210"/>
                <a:gd name="T7" fmla="*/ 330 h 360"/>
                <a:gd name="T8" fmla="*/ 60 w 210"/>
                <a:gd name="T9" fmla="*/ 30 h 360"/>
                <a:gd name="T10" fmla="*/ 198 w 210"/>
                <a:gd name="T11" fmla="*/ 29 h 360"/>
                <a:gd name="T12" fmla="*/ 204 w 210"/>
                <a:gd name="T13" fmla="*/ 27 h 360"/>
                <a:gd name="T14" fmla="*/ 208 w 210"/>
                <a:gd name="T15" fmla="*/ 23 h 360"/>
                <a:gd name="T16" fmla="*/ 210 w 210"/>
                <a:gd name="T17" fmla="*/ 17 h 360"/>
                <a:gd name="T18" fmla="*/ 210 w 210"/>
                <a:gd name="T19" fmla="*/ 12 h 360"/>
                <a:gd name="T20" fmla="*/ 208 w 210"/>
                <a:gd name="T21" fmla="*/ 7 h 360"/>
                <a:gd name="T22" fmla="*/ 204 w 210"/>
                <a:gd name="T23" fmla="*/ 2 h 360"/>
                <a:gd name="T24" fmla="*/ 198 w 210"/>
                <a:gd name="T25" fmla="*/ 0 h 360"/>
                <a:gd name="T26" fmla="*/ 15 w 210"/>
                <a:gd name="T27" fmla="*/ 0 h 360"/>
                <a:gd name="T28" fmla="*/ 9 w 210"/>
                <a:gd name="T29" fmla="*/ 1 h 360"/>
                <a:gd name="T30" fmla="*/ 4 w 210"/>
                <a:gd name="T31" fmla="*/ 5 h 360"/>
                <a:gd name="T32" fmla="*/ 1 w 210"/>
                <a:gd name="T33" fmla="*/ 9 h 360"/>
                <a:gd name="T34" fmla="*/ 0 w 210"/>
                <a:gd name="T35" fmla="*/ 15 h 360"/>
                <a:gd name="T36" fmla="*/ 1 w 210"/>
                <a:gd name="T37" fmla="*/ 21 h 360"/>
                <a:gd name="T38" fmla="*/ 4 w 210"/>
                <a:gd name="T39" fmla="*/ 26 h 360"/>
                <a:gd name="T40" fmla="*/ 9 w 210"/>
                <a:gd name="T41" fmla="*/ 29 h 360"/>
                <a:gd name="T42" fmla="*/ 15 w 210"/>
                <a:gd name="T43" fmla="*/ 30 h 360"/>
                <a:gd name="T44" fmla="*/ 30 w 210"/>
                <a:gd name="T45" fmla="*/ 330 h 360"/>
                <a:gd name="T46" fmla="*/ 12 w 210"/>
                <a:gd name="T47" fmla="*/ 331 h 360"/>
                <a:gd name="T48" fmla="*/ 6 w 210"/>
                <a:gd name="T49" fmla="*/ 333 h 360"/>
                <a:gd name="T50" fmla="*/ 2 w 210"/>
                <a:gd name="T51" fmla="*/ 338 h 360"/>
                <a:gd name="T52" fmla="*/ 0 w 210"/>
                <a:gd name="T53" fmla="*/ 343 h 360"/>
                <a:gd name="T54" fmla="*/ 0 w 210"/>
                <a:gd name="T55" fmla="*/ 348 h 360"/>
                <a:gd name="T56" fmla="*/ 2 w 210"/>
                <a:gd name="T57" fmla="*/ 354 h 360"/>
                <a:gd name="T58" fmla="*/ 6 w 210"/>
                <a:gd name="T59" fmla="*/ 358 h 360"/>
                <a:gd name="T60" fmla="*/ 12 w 210"/>
                <a:gd name="T61" fmla="*/ 360 h 360"/>
                <a:gd name="T62" fmla="*/ 195 w 210"/>
                <a:gd name="T63" fmla="*/ 360 h 360"/>
                <a:gd name="T64" fmla="*/ 201 w 210"/>
                <a:gd name="T65" fmla="*/ 359 h 360"/>
                <a:gd name="T66" fmla="*/ 206 w 210"/>
                <a:gd name="T67" fmla="*/ 356 h 360"/>
                <a:gd name="T68" fmla="*/ 209 w 210"/>
                <a:gd name="T69" fmla="*/ 352 h 360"/>
                <a:gd name="T70" fmla="*/ 210 w 210"/>
                <a:gd name="T71" fmla="*/ 345 h 360"/>
                <a:gd name="T72" fmla="*/ 209 w 210"/>
                <a:gd name="T73" fmla="*/ 340 h 360"/>
                <a:gd name="T74" fmla="*/ 206 w 210"/>
                <a:gd name="T75" fmla="*/ 334 h 360"/>
                <a:gd name="T76" fmla="*/ 201 w 210"/>
                <a:gd name="T77" fmla="*/ 331 h 360"/>
                <a:gd name="T78" fmla="*/ 195 w 210"/>
                <a:gd name="T79" fmla="*/ 330 h 360"/>
                <a:gd name="T80" fmla="*/ 180 w 210"/>
                <a:gd name="T81" fmla="*/ 3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360">
                  <a:moveTo>
                    <a:pt x="150" y="330"/>
                  </a:moveTo>
                  <a:lnTo>
                    <a:pt x="120" y="330"/>
                  </a:lnTo>
                  <a:lnTo>
                    <a:pt x="120" y="30"/>
                  </a:lnTo>
                  <a:lnTo>
                    <a:pt x="150" y="30"/>
                  </a:lnTo>
                  <a:lnTo>
                    <a:pt x="150" y="330"/>
                  </a:lnTo>
                  <a:close/>
                  <a:moveTo>
                    <a:pt x="60" y="30"/>
                  </a:moveTo>
                  <a:lnTo>
                    <a:pt x="90" y="30"/>
                  </a:lnTo>
                  <a:lnTo>
                    <a:pt x="90" y="330"/>
                  </a:lnTo>
                  <a:lnTo>
                    <a:pt x="60" y="330"/>
                  </a:lnTo>
                  <a:lnTo>
                    <a:pt x="60" y="30"/>
                  </a:lnTo>
                  <a:close/>
                  <a:moveTo>
                    <a:pt x="195" y="30"/>
                  </a:moveTo>
                  <a:lnTo>
                    <a:pt x="198" y="29"/>
                  </a:lnTo>
                  <a:lnTo>
                    <a:pt x="201" y="29"/>
                  </a:lnTo>
                  <a:lnTo>
                    <a:pt x="204" y="27"/>
                  </a:lnTo>
                  <a:lnTo>
                    <a:pt x="206" y="26"/>
                  </a:lnTo>
                  <a:lnTo>
                    <a:pt x="208" y="23"/>
                  </a:lnTo>
                  <a:lnTo>
                    <a:pt x="209" y="21"/>
                  </a:lnTo>
                  <a:lnTo>
                    <a:pt x="210" y="17"/>
                  </a:lnTo>
                  <a:lnTo>
                    <a:pt x="210" y="15"/>
                  </a:lnTo>
                  <a:lnTo>
                    <a:pt x="210" y="12"/>
                  </a:lnTo>
                  <a:lnTo>
                    <a:pt x="209" y="9"/>
                  </a:lnTo>
                  <a:lnTo>
                    <a:pt x="208" y="7"/>
                  </a:lnTo>
                  <a:lnTo>
                    <a:pt x="206" y="5"/>
                  </a:lnTo>
                  <a:lnTo>
                    <a:pt x="204" y="2"/>
                  </a:lnTo>
                  <a:lnTo>
                    <a:pt x="201" y="1"/>
                  </a:lnTo>
                  <a:lnTo>
                    <a:pt x="198" y="0"/>
                  </a:lnTo>
                  <a:lnTo>
                    <a:pt x="195" y="0"/>
                  </a:lnTo>
                  <a:lnTo>
                    <a:pt x="15" y="0"/>
                  </a:lnTo>
                  <a:lnTo>
                    <a:pt x="12" y="0"/>
                  </a:lnTo>
                  <a:lnTo>
                    <a:pt x="9" y="1"/>
                  </a:lnTo>
                  <a:lnTo>
                    <a:pt x="6" y="2"/>
                  </a:lnTo>
                  <a:lnTo>
                    <a:pt x="4" y="5"/>
                  </a:lnTo>
                  <a:lnTo>
                    <a:pt x="2" y="7"/>
                  </a:lnTo>
                  <a:lnTo>
                    <a:pt x="1" y="9"/>
                  </a:lnTo>
                  <a:lnTo>
                    <a:pt x="0" y="12"/>
                  </a:lnTo>
                  <a:lnTo>
                    <a:pt x="0" y="15"/>
                  </a:lnTo>
                  <a:lnTo>
                    <a:pt x="0" y="17"/>
                  </a:lnTo>
                  <a:lnTo>
                    <a:pt x="1" y="21"/>
                  </a:lnTo>
                  <a:lnTo>
                    <a:pt x="2" y="23"/>
                  </a:lnTo>
                  <a:lnTo>
                    <a:pt x="4" y="26"/>
                  </a:lnTo>
                  <a:lnTo>
                    <a:pt x="6" y="27"/>
                  </a:lnTo>
                  <a:lnTo>
                    <a:pt x="9" y="29"/>
                  </a:lnTo>
                  <a:lnTo>
                    <a:pt x="12" y="29"/>
                  </a:lnTo>
                  <a:lnTo>
                    <a:pt x="15" y="30"/>
                  </a:lnTo>
                  <a:lnTo>
                    <a:pt x="30" y="30"/>
                  </a:lnTo>
                  <a:lnTo>
                    <a:pt x="30" y="330"/>
                  </a:lnTo>
                  <a:lnTo>
                    <a:pt x="15" y="330"/>
                  </a:lnTo>
                  <a:lnTo>
                    <a:pt x="12" y="331"/>
                  </a:lnTo>
                  <a:lnTo>
                    <a:pt x="9" y="331"/>
                  </a:lnTo>
                  <a:lnTo>
                    <a:pt x="6" y="333"/>
                  </a:lnTo>
                  <a:lnTo>
                    <a:pt x="4" y="334"/>
                  </a:lnTo>
                  <a:lnTo>
                    <a:pt x="2" y="338"/>
                  </a:lnTo>
                  <a:lnTo>
                    <a:pt x="1" y="340"/>
                  </a:lnTo>
                  <a:lnTo>
                    <a:pt x="0" y="343"/>
                  </a:lnTo>
                  <a:lnTo>
                    <a:pt x="0" y="345"/>
                  </a:lnTo>
                  <a:lnTo>
                    <a:pt x="0" y="348"/>
                  </a:lnTo>
                  <a:lnTo>
                    <a:pt x="1" y="352"/>
                  </a:lnTo>
                  <a:lnTo>
                    <a:pt x="2" y="354"/>
                  </a:lnTo>
                  <a:lnTo>
                    <a:pt x="4" y="356"/>
                  </a:lnTo>
                  <a:lnTo>
                    <a:pt x="6" y="358"/>
                  </a:lnTo>
                  <a:lnTo>
                    <a:pt x="9" y="359"/>
                  </a:lnTo>
                  <a:lnTo>
                    <a:pt x="12" y="360"/>
                  </a:lnTo>
                  <a:lnTo>
                    <a:pt x="15" y="360"/>
                  </a:lnTo>
                  <a:lnTo>
                    <a:pt x="195" y="360"/>
                  </a:lnTo>
                  <a:lnTo>
                    <a:pt x="198" y="360"/>
                  </a:lnTo>
                  <a:lnTo>
                    <a:pt x="201" y="359"/>
                  </a:lnTo>
                  <a:lnTo>
                    <a:pt x="204" y="358"/>
                  </a:lnTo>
                  <a:lnTo>
                    <a:pt x="206" y="356"/>
                  </a:lnTo>
                  <a:lnTo>
                    <a:pt x="208" y="354"/>
                  </a:lnTo>
                  <a:lnTo>
                    <a:pt x="209" y="352"/>
                  </a:lnTo>
                  <a:lnTo>
                    <a:pt x="210" y="348"/>
                  </a:lnTo>
                  <a:lnTo>
                    <a:pt x="210" y="345"/>
                  </a:lnTo>
                  <a:lnTo>
                    <a:pt x="210" y="343"/>
                  </a:lnTo>
                  <a:lnTo>
                    <a:pt x="209" y="340"/>
                  </a:lnTo>
                  <a:lnTo>
                    <a:pt x="208" y="338"/>
                  </a:lnTo>
                  <a:lnTo>
                    <a:pt x="206" y="334"/>
                  </a:lnTo>
                  <a:lnTo>
                    <a:pt x="204" y="333"/>
                  </a:lnTo>
                  <a:lnTo>
                    <a:pt x="201" y="331"/>
                  </a:lnTo>
                  <a:lnTo>
                    <a:pt x="198" y="331"/>
                  </a:lnTo>
                  <a:lnTo>
                    <a:pt x="195" y="330"/>
                  </a:lnTo>
                  <a:lnTo>
                    <a:pt x="180" y="330"/>
                  </a:lnTo>
                  <a:lnTo>
                    <a:pt x="180" y="30"/>
                  </a:lnTo>
                  <a:lnTo>
                    <a:pt x="19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
              <a:extLst>
                <a:ext uri="{FF2B5EF4-FFF2-40B4-BE49-F238E27FC236}">
                  <a16:creationId xmlns:a16="http://schemas.microsoft.com/office/drawing/2014/main" id="{6F9DB38D-AE1F-4596-885D-E353719A58A8}"/>
                </a:ext>
              </a:extLst>
            </p:cNvPr>
            <p:cNvSpPr>
              <a:spLocks noEditPoints="1"/>
            </p:cNvSpPr>
            <p:nvPr/>
          </p:nvSpPr>
          <p:spPr bwMode="auto">
            <a:xfrm>
              <a:off x="11133138" y="3797300"/>
              <a:ext cx="66675" cy="114300"/>
            </a:xfrm>
            <a:custGeom>
              <a:avLst/>
              <a:gdLst>
                <a:gd name="T0" fmla="*/ 121 w 211"/>
                <a:gd name="T1" fmla="*/ 330 h 360"/>
                <a:gd name="T2" fmla="*/ 151 w 211"/>
                <a:gd name="T3" fmla="*/ 30 h 360"/>
                <a:gd name="T4" fmla="*/ 61 w 211"/>
                <a:gd name="T5" fmla="*/ 30 h 360"/>
                <a:gd name="T6" fmla="*/ 91 w 211"/>
                <a:gd name="T7" fmla="*/ 330 h 360"/>
                <a:gd name="T8" fmla="*/ 61 w 211"/>
                <a:gd name="T9" fmla="*/ 30 h 360"/>
                <a:gd name="T10" fmla="*/ 199 w 211"/>
                <a:gd name="T11" fmla="*/ 29 h 360"/>
                <a:gd name="T12" fmla="*/ 205 w 211"/>
                <a:gd name="T13" fmla="*/ 27 h 360"/>
                <a:gd name="T14" fmla="*/ 209 w 211"/>
                <a:gd name="T15" fmla="*/ 23 h 360"/>
                <a:gd name="T16" fmla="*/ 211 w 211"/>
                <a:gd name="T17" fmla="*/ 17 h 360"/>
                <a:gd name="T18" fmla="*/ 211 w 211"/>
                <a:gd name="T19" fmla="*/ 12 h 360"/>
                <a:gd name="T20" fmla="*/ 209 w 211"/>
                <a:gd name="T21" fmla="*/ 7 h 360"/>
                <a:gd name="T22" fmla="*/ 205 w 211"/>
                <a:gd name="T23" fmla="*/ 2 h 360"/>
                <a:gd name="T24" fmla="*/ 199 w 211"/>
                <a:gd name="T25" fmla="*/ 0 h 360"/>
                <a:gd name="T26" fmla="*/ 15 w 211"/>
                <a:gd name="T27" fmla="*/ 0 h 360"/>
                <a:gd name="T28" fmla="*/ 10 w 211"/>
                <a:gd name="T29" fmla="*/ 1 h 360"/>
                <a:gd name="T30" fmla="*/ 5 w 211"/>
                <a:gd name="T31" fmla="*/ 5 h 360"/>
                <a:gd name="T32" fmla="*/ 2 w 211"/>
                <a:gd name="T33" fmla="*/ 9 h 360"/>
                <a:gd name="T34" fmla="*/ 0 w 211"/>
                <a:gd name="T35" fmla="*/ 15 h 360"/>
                <a:gd name="T36" fmla="*/ 2 w 211"/>
                <a:gd name="T37" fmla="*/ 21 h 360"/>
                <a:gd name="T38" fmla="*/ 5 w 211"/>
                <a:gd name="T39" fmla="*/ 26 h 360"/>
                <a:gd name="T40" fmla="*/ 10 w 211"/>
                <a:gd name="T41" fmla="*/ 29 h 360"/>
                <a:gd name="T42" fmla="*/ 15 w 211"/>
                <a:gd name="T43" fmla="*/ 30 h 360"/>
                <a:gd name="T44" fmla="*/ 31 w 211"/>
                <a:gd name="T45" fmla="*/ 330 h 360"/>
                <a:gd name="T46" fmla="*/ 13 w 211"/>
                <a:gd name="T47" fmla="*/ 331 h 360"/>
                <a:gd name="T48" fmla="*/ 7 w 211"/>
                <a:gd name="T49" fmla="*/ 333 h 360"/>
                <a:gd name="T50" fmla="*/ 3 w 211"/>
                <a:gd name="T51" fmla="*/ 338 h 360"/>
                <a:gd name="T52" fmla="*/ 1 w 211"/>
                <a:gd name="T53" fmla="*/ 343 h 360"/>
                <a:gd name="T54" fmla="*/ 1 w 211"/>
                <a:gd name="T55" fmla="*/ 348 h 360"/>
                <a:gd name="T56" fmla="*/ 3 w 211"/>
                <a:gd name="T57" fmla="*/ 354 h 360"/>
                <a:gd name="T58" fmla="*/ 7 w 211"/>
                <a:gd name="T59" fmla="*/ 358 h 360"/>
                <a:gd name="T60" fmla="*/ 13 w 211"/>
                <a:gd name="T61" fmla="*/ 360 h 360"/>
                <a:gd name="T62" fmla="*/ 196 w 211"/>
                <a:gd name="T63" fmla="*/ 360 h 360"/>
                <a:gd name="T64" fmla="*/ 201 w 211"/>
                <a:gd name="T65" fmla="*/ 359 h 360"/>
                <a:gd name="T66" fmla="*/ 207 w 211"/>
                <a:gd name="T67" fmla="*/ 356 h 360"/>
                <a:gd name="T68" fmla="*/ 210 w 211"/>
                <a:gd name="T69" fmla="*/ 352 h 360"/>
                <a:gd name="T70" fmla="*/ 211 w 211"/>
                <a:gd name="T71" fmla="*/ 345 h 360"/>
                <a:gd name="T72" fmla="*/ 210 w 211"/>
                <a:gd name="T73" fmla="*/ 340 h 360"/>
                <a:gd name="T74" fmla="*/ 207 w 211"/>
                <a:gd name="T75" fmla="*/ 334 h 360"/>
                <a:gd name="T76" fmla="*/ 201 w 211"/>
                <a:gd name="T77" fmla="*/ 331 h 360"/>
                <a:gd name="T78" fmla="*/ 196 w 211"/>
                <a:gd name="T79" fmla="*/ 330 h 360"/>
                <a:gd name="T80" fmla="*/ 181 w 211"/>
                <a:gd name="T81" fmla="*/ 3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1" h="360">
                  <a:moveTo>
                    <a:pt x="151" y="330"/>
                  </a:moveTo>
                  <a:lnTo>
                    <a:pt x="121" y="330"/>
                  </a:lnTo>
                  <a:lnTo>
                    <a:pt x="121" y="30"/>
                  </a:lnTo>
                  <a:lnTo>
                    <a:pt x="151" y="30"/>
                  </a:lnTo>
                  <a:lnTo>
                    <a:pt x="151" y="330"/>
                  </a:lnTo>
                  <a:close/>
                  <a:moveTo>
                    <a:pt x="61" y="30"/>
                  </a:moveTo>
                  <a:lnTo>
                    <a:pt x="91" y="30"/>
                  </a:lnTo>
                  <a:lnTo>
                    <a:pt x="91" y="330"/>
                  </a:lnTo>
                  <a:lnTo>
                    <a:pt x="61" y="330"/>
                  </a:lnTo>
                  <a:lnTo>
                    <a:pt x="61" y="30"/>
                  </a:lnTo>
                  <a:close/>
                  <a:moveTo>
                    <a:pt x="196" y="30"/>
                  </a:moveTo>
                  <a:lnTo>
                    <a:pt x="199" y="29"/>
                  </a:lnTo>
                  <a:lnTo>
                    <a:pt x="201" y="29"/>
                  </a:lnTo>
                  <a:lnTo>
                    <a:pt x="205" y="27"/>
                  </a:lnTo>
                  <a:lnTo>
                    <a:pt x="207" y="26"/>
                  </a:lnTo>
                  <a:lnTo>
                    <a:pt x="209" y="23"/>
                  </a:lnTo>
                  <a:lnTo>
                    <a:pt x="210" y="21"/>
                  </a:lnTo>
                  <a:lnTo>
                    <a:pt x="211" y="17"/>
                  </a:lnTo>
                  <a:lnTo>
                    <a:pt x="211" y="15"/>
                  </a:lnTo>
                  <a:lnTo>
                    <a:pt x="211" y="12"/>
                  </a:lnTo>
                  <a:lnTo>
                    <a:pt x="210" y="9"/>
                  </a:lnTo>
                  <a:lnTo>
                    <a:pt x="209" y="7"/>
                  </a:lnTo>
                  <a:lnTo>
                    <a:pt x="207" y="5"/>
                  </a:lnTo>
                  <a:lnTo>
                    <a:pt x="205" y="2"/>
                  </a:lnTo>
                  <a:lnTo>
                    <a:pt x="201" y="1"/>
                  </a:lnTo>
                  <a:lnTo>
                    <a:pt x="199" y="0"/>
                  </a:lnTo>
                  <a:lnTo>
                    <a:pt x="196" y="0"/>
                  </a:lnTo>
                  <a:lnTo>
                    <a:pt x="15" y="0"/>
                  </a:lnTo>
                  <a:lnTo>
                    <a:pt x="13" y="0"/>
                  </a:lnTo>
                  <a:lnTo>
                    <a:pt x="10" y="1"/>
                  </a:lnTo>
                  <a:lnTo>
                    <a:pt x="7" y="2"/>
                  </a:lnTo>
                  <a:lnTo>
                    <a:pt x="5" y="5"/>
                  </a:lnTo>
                  <a:lnTo>
                    <a:pt x="3" y="7"/>
                  </a:lnTo>
                  <a:lnTo>
                    <a:pt x="2" y="9"/>
                  </a:lnTo>
                  <a:lnTo>
                    <a:pt x="1" y="12"/>
                  </a:lnTo>
                  <a:lnTo>
                    <a:pt x="0" y="15"/>
                  </a:lnTo>
                  <a:lnTo>
                    <a:pt x="1" y="17"/>
                  </a:lnTo>
                  <a:lnTo>
                    <a:pt x="2" y="21"/>
                  </a:lnTo>
                  <a:lnTo>
                    <a:pt x="3" y="23"/>
                  </a:lnTo>
                  <a:lnTo>
                    <a:pt x="5" y="26"/>
                  </a:lnTo>
                  <a:lnTo>
                    <a:pt x="7" y="27"/>
                  </a:lnTo>
                  <a:lnTo>
                    <a:pt x="10" y="29"/>
                  </a:lnTo>
                  <a:lnTo>
                    <a:pt x="13" y="29"/>
                  </a:lnTo>
                  <a:lnTo>
                    <a:pt x="15" y="30"/>
                  </a:lnTo>
                  <a:lnTo>
                    <a:pt x="31" y="30"/>
                  </a:lnTo>
                  <a:lnTo>
                    <a:pt x="31" y="330"/>
                  </a:lnTo>
                  <a:lnTo>
                    <a:pt x="15" y="330"/>
                  </a:lnTo>
                  <a:lnTo>
                    <a:pt x="13" y="331"/>
                  </a:lnTo>
                  <a:lnTo>
                    <a:pt x="10" y="331"/>
                  </a:lnTo>
                  <a:lnTo>
                    <a:pt x="7" y="333"/>
                  </a:lnTo>
                  <a:lnTo>
                    <a:pt x="5" y="334"/>
                  </a:lnTo>
                  <a:lnTo>
                    <a:pt x="3" y="338"/>
                  </a:lnTo>
                  <a:lnTo>
                    <a:pt x="2" y="340"/>
                  </a:lnTo>
                  <a:lnTo>
                    <a:pt x="1" y="343"/>
                  </a:lnTo>
                  <a:lnTo>
                    <a:pt x="0" y="345"/>
                  </a:lnTo>
                  <a:lnTo>
                    <a:pt x="1" y="348"/>
                  </a:lnTo>
                  <a:lnTo>
                    <a:pt x="2" y="352"/>
                  </a:lnTo>
                  <a:lnTo>
                    <a:pt x="3" y="354"/>
                  </a:lnTo>
                  <a:lnTo>
                    <a:pt x="5" y="356"/>
                  </a:lnTo>
                  <a:lnTo>
                    <a:pt x="7" y="358"/>
                  </a:lnTo>
                  <a:lnTo>
                    <a:pt x="10" y="359"/>
                  </a:lnTo>
                  <a:lnTo>
                    <a:pt x="13" y="360"/>
                  </a:lnTo>
                  <a:lnTo>
                    <a:pt x="15" y="360"/>
                  </a:lnTo>
                  <a:lnTo>
                    <a:pt x="196" y="360"/>
                  </a:lnTo>
                  <a:lnTo>
                    <a:pt x="199" y="360"/>
                  </a:lnTo>
                  <a:lnTo>
                    <a:pt x="201" y="359"/>
                  </a:lnTo>
                  <a:lnTo>
                    <a:pt x="205" y="358"/>
                  </a:lnTo>
                  <a:lnTo>
                    <a:pt x="207" y="356"/>
                  </a:lnTo>
                  <a:lnTo>
                    <a:pt x="209" y="354"/>
                  </a:lnTo>
                  <a:lnTo>
                    <a:pt x="210" y="352"/>
                  </a:lnTo>
                  <a:lnTo>
                    <a:pt x="211" y="348"/>
                  </a:lnTo>
                  <a:lnTo>
                    <a:pt x="211" y="345"/>
                  </a:lnTo>
                  <a:lnTo>
                    <a:pt x="211" y="343"/>
                  </a:lnTo>
                  <a:lnTo>
                    <a:pt x="210" y="340"/>
                  </a:lnTo>
                  <a:lnTo>
                    <a:pt x="209" y="338"/>
                  </a:lnTo>
                  <a:lnTo>
                    <a:pt x="207" y="334"/>
                  </a:lnTo>
                  <a:lnTo>
                    <a:pt x="205" y="333"/>
                  </a:lnTo>
                  <a:lnTo>
                    <a:pt x="201" y="331"/>
                  </a:lnTo>
                  <a:lnTo>
                    <a:pt x="199" y="331"/>
                  </a:lnTo>
                  <a:lnTo>
                    <a:pt x="196" y="330"/>
                  </a:lnTo>
                  <a:lnTo>
                    <a:pt x="181" y="330"/>
                  </a:lnTo>
                  <a:lnTo>
                    <a:pt x="181" y="30"/>
                  </a:lnTo>
                  <a:lnTo>
                    <a:pt x="19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2">
              <a:extLst>
                <a:ext uri="{FF2B5EF4-FFF2-40B4-BE49-F238E27FC236}">
                  <a16:creationId xmlns:a16="http://schemas.microsoft.com/office/drawing/2014/main" id="{74057B4E-AE29-4383-8B43-704A68C1E2AC}"/>
                </a:ext>
              </a:extLst>
            </p:cNvPr>
            <p:cNvSpPr>
              <a:spLocks noEditPoints="1"/>
            </p:cNvSpPr>
            <p:nvPr/>
          </p:nvSpPr>
          <p:spPr bwMode="auto">
            <a:xfrm>
              <a:off x="11028363" y="3683000"/>
              <a:ext cx="276225" cy="104775"/>
            </a:xfrm>
            <a:custGeom>
              <a:avLst/>
              <a:gdLst>
                <a:gd name="T0" fmla="*/ 436 w 872"/>
                <a:gd name="T1" fmla="*/ 33 h 331"/>
                <a:gd name="T2" fmla="*/ 810 w 872"/>
                <a:gd name="T3" fmla="*/ 300 h 331"/>
                <a:gd name="T4" fmla="*/ 62 w 872"/>
                <a:gd name="T5" fmla="*/ 300 h 331"/>
                <a:gd name="T6" fmla="*/ 436 w 872"/>
                <a:gd name="T7" fmla="*/ 33 h 331"/>
                <a:gd name="T8" fmla="*/ 15 w 872"/>
                <a:gd name="T9" fmla="*/ 330 h 331"/>
                <a:gd name="T10" fmla="*/ 857 w 872"/>
                <a:gd name="T11" fmla="*/ 330 h 331"/>
                <a:gd name="T12" fmla="*/ 861 w 872"/>
                <a:gd name="T13" fmla="*/ 330 h 331"/>
                <a:gd name="T14" fmla="*/ 866 w 872"/>
                <a:gd name="T15" fmla="*/ 328 h 331"/>
                <a:gd name="T16" fmla="*/ 869 w 872"/>
                <a:gd name="T17" fmla="*/ 325 h 331"/>
                <a:gd name="T18" fmla="*/ 871 w 872"/>
                <a:gd name="T19" fmla="*/ 321 h 331"/>
                <a:gd name="T20" fmla="*/ 872 w 872"/>
                <a:gd name="T21" fmla="*/ 315 h 331"/>
                <a:gd name="T22" fmla="*/ 871 w 872"/>
                <a:gd name="T23" fmla="*/ 311 h 331"/>
                <a:gd name="T24" fmla="*/ 869 w 872"/>
                <a:gd name="T25" fmla="*/ 307 h 331"/>
                <a:gd name="T26" fmla="*/ 866 w 872"/>
                <a:gd name="T27" fmla="*/ 303 h 331"/>
                <a:gd name="T28" fmla="*/ 445 w 872"/>
                <a:gd name="T29" fmla="*/ 2 h 331"/>
                <a:gd name="T30" fmla="*/ 440 w 872"/>
                <a:gd name="T31" fmla="*/ 0 h 331"/>
                <a:gd name="T32" fmla="*/ 436 w 872"/>
                <a:gd name="T33" fmla="*/ 0 h 331"/>
                <a:gd name="T34" fmla="*/ 431 w 872"/>
                <a:gd name="T35" fmla="*/ 0 h 331"/>
                <a:gd name="T36" fmla="*/ 427 w 872"/>
                <a:gd name="T37" fmla="*/ 2 h 331"/>
                <a:gd name="T38" fmla="*/ 6 w 872"/>
                <a:gd name="T39" fmla="*/ 303 h 331"/>
                <a:gd name="T40" fmla="*/ 2 w 872"/>
                <a:gd name="T41" fmla="*/ 307 h 331"/>
                <a:gd name="T42" fmla="*/ 0 w 872"/>
                <a:gd name="T43" fmla="*/ 311 h 331"/>
                <a:gd name="T44" fmla="*/ 0 w 872"/>
                <a:gd name="T45" fmla="*/ 315 h 331"/>
                <a:gd name="T46" fmla="*/ 0 w 872"/>
                <a:gd name="T47" fmla="*/ 321 h 331"/>
                <a:gd name="T48" fmla="*/ 2 w 872"/>
                <a:gd name="T49" fmla="*/ 325 h 331"/>
                <a:gd name="T50" fmla="*/ 5 w 872"/>
                <a:gd name="T51" fmla="*/ 328 h 331"/>
                <a:gd name="T52" fmla="*/ 10 w 872"/>
                <a:gd name="T53" fmla="*/ 330 h 331"/>
                <a:gd name="T54" fmla="*/ 15 w 872"/>
                <a:gd name="T55" fmla="*/ 331 h 331"/>
                <a:gd name="T56" fmla="*/ 15 w 872"/>
                <a:gd name="T57" fmla="*/ 33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2" h="331">
                  <a:moveTo>
                    <a:pt x="436" y="33"/>
                  </a:moveTo>
                  <a:lnTo>
                    <a:pt x="810" y="300"/>
                  </a:lnTo>
                  <a:lnTo>
                    <a:pt x="62" y="300"/>
                  </a:lnTo>
                  <a:lnTo>
                    <a:pt x="436" y="33"/>
                  </a:lnTo>
                  <a:close/>
                  <a:moveTo>
                    <a:pt x="15" y="330"/>
                  </a:moveTo>
                  <a:lnTo>
                    <a:pt x="857" y="330"/>
                  </a:lnTo>
                  <a:lnTo>
                    <a:pt x="861" y="330"/>
                  </a:lnTo>
                  <a:lnTo>
                    <a:pt x="866" y="328"/>
                  </a:lnTo>
                  <a:lnTo>
                    <a:pt x="869" y="325"/>
                  </a:lnTo>
                  <a:lnTo>
                    <a:pt x="871" y="321"/>
                  </a:lnTo>
                  <a:lnTo>
                    <a:pt x="872" y="315"/>
                  </a:lnTo>
                  <a:lnTo>
                    <a:pt x="871" y="311"/>
                  </a:lnTo>
                  <a:lnTo>
                    <a:pt x="869" y="307"/>
                  </a:lnTo>
                  <a:lnTo>
                    <a:pt x="866" y="303"/>
                  </a:lnTo>
                  <a:lnTo>
                    <a:pt x="445" y="2"/>
                  </a:lnTo>
                  <a:lnTo>
                    <a:pt x="440" y="0"/>
                  </a:lnTo>
                  <a:lnTo>
                    <a:pt x="436" y="0"/>
                  </a:lnTo>
                  <a:lnTo>
                    <a:pt x="431" y="0"/>
                  </a:lnTo>
                  <a:lnTo>
                    <a:pt x="427" y="2"/>
                  </a:lnTo>
                  <a:lnTo>
                    <a:pt x="6" y="303"/>
                  </a:lnTo>
                  <a:lnTo>
                    <a:pt x="2" y="307"/>
                  </a:lnTo>
                  <a:lnTo>
                    <a:pt x="0" y="311"/>
                  </a:lnTo>
                  <a:lnTo>
                    <a:pt x="0" y="315"/>
                  </a:lnTo>
                  <a:lnTo>
                    <a:pt x="0" y="321"/>
                  </a:lnTo>
                  <a:lnTo>
                    <a:pt x="2" y="325"/>
                  </a:lnTo>
                  <a:lnTo>
                    <a:pt x="5" y="328"/>
                  </a:lnTo>
                  <a:lnTo>
                    <a:pt x="10" y="330"/>
                  </a:lnTo>
                  <a:lnTo>
                    <a:pt x="15" y="331"/>
                  </a:lnTo>
                  <a:lnTo>
                    <a:pt x="15"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7" name="Group 116">
            <a:extLst>
              <a:ext uri="{FF2B5EF4-FFF2-40B4-BE49-F238E27FC236}">
                <a16:creationId xmlns:a16="http://schemas.microsoft.com/office/drawing/2014/main" id="{6C99321B-8B3F-4B91-8A21-8D78E8C5D6C5}"/>
              </a:ext>
            </a:extLst>
          </p:cNvPr>
          <p:cNvGrpSpPr/>
          <p:nvPr/>
        </p:nvGrpSpPr>
        <p:grpSpPr>
          <a:xfrm>
            <a:off x="7626054" y="4808604"/>
            <a:ext cx="757248" cy="757248"/>
            <a:chOff x="8164513" y="4791075"/>
            <a:chExt cx="285750" cy="285750"/>
          </a:xfrm>
          <a:solidFill>
            <a:schemeClr val="bg1"/>
          </a:solidFill>
          <a:scene3d>
            <a:camera prst="isometricTopUp"/>
            <a:lightRig rig="threePt" dir="t"/>
          </a:scene3d>
        </p:grpSpPr>
        <p:sp>
          <p:nvSpPr>
            <p:cNvPr id="118" name="Freeform 108">
              <a:extLst>
                <a:ext uri="{FF2B5EF4-FFF2-40B4-BE49-F238E27FC236}">
                  <a16:creationId xmlns:a16="http://schemas.microsoft.com/office/drawing/2014/main" id="{E1A67703-73E4-4765-8095-170EFA905FF4}"/>
                </a:ext>
              </a:extLst>
            </p:cNvPr>
            <p:cNvSpPr>
              <a:spLocks noEditPoints="1"/>
            </p:cNvSpPr>
            <p:nvPr/>
          </p:nvSpPr>
          <p:spPr bwMode="auto">
            <a:xfrm>
              <a:off x="8164513" y="4791075"/>
              <a:ext cx="285750" cy="285750"/>
            </a:xfrm>
            <a:custGeom>
              <a:avLst/>
              <a:gdLst>
                <a:gd name="T0" fmla="*/ 30 w 902"/>
                <a:gd name="T1" fmla="*/ 571 h 902"/>
                <a:gd name="T2" fmla="*/ 872 w 902"/>
                <a:gd name="T3" fmla="*/ 30 h 902"/>
                <a:gd name="T4" fmla="*/ 887 w 902"/>
                <a:gd name="T5" fmla="*/ 0 h 902"/>
                <a:gd name="T6" fmla="*/ 12 w 902"/>
                <a:gd name="T7" fmla="*/ 0 h 902"/>
                <a:gd name="T8" fmla="*/ 6 w 902"/>
                <a:gd name="T9" fmla="*/ 2 h 902"/>
                <a:gd name="T10" fmla="*/ 2 w 902"/>
                <a:gd name="T11" fmla="*/ 6 h 902"/>
                <a:gd name="T12" fmla="*/ 0 w 902"/>
                <a:gd name="T13" fmla="*/ 12 h 902"/>
                <a:gd name="T14" fmla="*/ 0 w 902"/>
                <a:gd name="T15" fmla="*/ 586 h 902"/>
                <a:gd name="T16" fmla="*/ 1 w 902"/>
                <a:gd name="T17" fmla="*/ 592 h 902"/>
                <a:gd name="T18" fmla="*/ 4 w 902"/>
                <a:gd name="T19" fmla="*/ 597 h 902"/>
                <a:gd name="T20" fmla="*/ 9 w 902"/>
                <a:gd name="T21" fmla="*/ 600 h 902"/>
                <a:gd name="T22" fmla="*/ 15 w 902"/>
                <a:gd name="T23" fmla="*/ 601 h 902"/>
                <a:gd name="T24" fmla="*/ 436 w 902"/>
                <a:gd name="T25" fmla="*/ 701 h 902"/>
                <a:gd name="T26" fmla="*/ 258 w 902"/>
                <a:gd name="T27" fmla="*/ 878 h 902"/>
                <a:gd name="T28" fmla="*/ 255 w 902"/>
                <a:gd name="T29" fmla="*/ 884 h 902"/>
                <a:gd name="T30" fmla="*/ 255 w 902"/>
                <a:gd name="T31" fmla="*/ 890 h 902"/>
                <a:gd name="T32" fmla="*/ 258 w 902"/>
                <a:gd name="T33" fmla="*/ 896 h 902"/>
                <a:gd name="T34" fmla="*/ 262 w 902"/>
                <a:gd name="T35" fmla="*/ 900 h 902"/>
                <a:gd name="T36" fmla="*/ 268 w 902"/>
                <a:gd name="T37" fmla="*/ 902 h 902"/>
                <a:gd name="T38" fmla="*/ 273 w 902"/>
                <a:gd name="T39" fmla="*/ 902 h 902"/>
                <a:gd name="T40" fmla="*/ 279 w 902"/>
                <a:gd name="T41" fmla="*/ 900 h 902"/>
                <a:gd name="T42" fmla="*/ 451 w 902"/>
                <a:gd name="T43" fmla="*/ 727 h 902"/>
                <a:gd name="T44" fmla="*/ 622 w 902"/>
                <a:gd name="T45" fmla="*/ 900 h 902"/>
                <a:gd name="T46" fmla="*/ 628 w 902"/>
                <a:gd name="T47" fmla="*/ 902 h 902"/>
                <a:gd name="T48" fmla="*/ 634 w 902"/>
                <a:gd name="T49" fmla="*/ 902 h 902"/>
                <a:gd name="T50" fmla="*/ 640 w 902"/>
                <a:gd name="T51" fmla="*/ 900 h 902"/>
                <a:gd name="T52" fmla="*/ 644 w 902"/>
                <a:gd name="T53" fmla="*/ 896 h 902"/>
                <a:gd name="T54" fmla="*/ 646 w 902"/>
                <a:gd name="T55" fmla="*/ 890 h 902"/>
                <a:gd name="T56" fmla="*/ 646 w 902"/>
                <a:gd name="T57" fmla="*/ 884 h 902"/>
                <a:gd name="T58" fmla="*/ 644 w 902"/>
                <a:gd name="T59" fmla="*/ 878 h 902"/>
                <a:gd name="T60" fmla="*/ 466 w 902"/>
                <a:gd name="T61" fmla="*/ 701 h 902"/>
                <a:gd name="T62" fmla="*/ 887 w 902"/>
                <a:gd name="T63" fmla="*/ 601 h 902"/>
                <a:gd name="T64" fmla="*/ 892 w 902"/>
                <a:gd name="T65" fmla="*/ 600 h 902"/>
                <a:gd name="T66" fmla="*/ 898 w 902"/>
                <a:gd name="T67" fmla="*/ 597 h 902"/>
                <a:gd name="T68" fmla="*/ 901 w 902"/>
                <a:gd name="T69" fmla="*/ 592 h 902"/>
                <a:gd name="T70" fmla="*/ 902 w 902"/>
                <a:gd name="T71" fmla="*/ 586 h 902"/>
                <a:gd name="T72" fmla="*/ 901 w 902"/>
                <a:gd name="T73" fmla="*/ 12 h 902"/>
                <a:gd name="T74" fmla="*/ 899 w 902"/>
                <a:gd name="T75" fmla="*/ 6 h 902"/>
                <a:gd name="T76" fmla="*/ 896 w 902"/>
                <a:gd name="T77" fmla="*/ 2 h 902"/>
                <a:gd name="T78" fmla="*/ 890 w 902"/>
                <a:gd name="T79"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2" h="902">
                  <a:moveTo>
                    <a:pt x="872" y="571"/>
                  </a:moveTo>
                  <a:lnTo>
                    <a:pt x="30" y="571"/>
                  </a:lnTo>
                  <a:lnTo>
                    <a:pt x="30" y="30"/>
                  </a:lnTo>
                  <a:lnTo>
                    <a:pt x="872" y="30"/>
                  </a:lnTo>
                  <a:lnTo>
                    <a:pt x="872" y="571"/>
                  </a:lnTo>
                  <a:close/>
                  <a:moveTo>
                    <a:pt x="887" y="0"/>
                  </a:moveTo>
                  <a:lnTo>
                    <a:pt x="15" y="0"/>
                  </a:lnTo>
                  <a:lnTo>
                    <a:pt x="12" y="0"/>
                  </a:lnTo>
                  <a:lnTo>
                    <a:pt x="9" y="1"/>
                  </a:lnTo>
                  <a:lnTo>
                    <a:pt x="6" y="2"/>
                  </a:lnTo>
                  <a:lnTo>
                    <a:pt x="4" y="4"/>
                  </a:lnTo>
                  <a:lnTo>
                    <a:pt x="2" y="6"/>
                  </a:lnTo>
                  <a:lnTo>
                    <a:pt x="1" y="9"/>
                  </a:lnTo>
                  <a:lnTo>
                    <a:pt x="0" y="12"/>
                  </a:lnTo>
                  <a:lnTo>
                    <a:pt x="0" y="15"/>
                  </a:lnTo>
                  <a:lnTo>
                    <a:pt x="0" y="586"/>
                  </a:lnTo>
                  <a:lnTo>
                    <a:pt x="0" y="589"/>
                  </a:lnTo>
                  <a:lnTo>
                    <a:pt x="1" y="592"/>
                  </a:lnTo>
                  <a:lnTo>
                    <a:pt x="2" y="595"/>
                  </a:lnTo>
                  <a:lnTo>
                    <a:pt x="4" y="597"/>
                  </a:lnTo>
                  <a:lnTo>
                    <a:pt x="6" y="599"/>
                  </a:lnTo>
                  <a:lnTo>
                    <a:pt x="9" y="600"/>
                  </a:lnTo>
                  <a:lnTo>
                    <a:pt x="12" y="601"/>
                  </a:lnTo>
                  <a:lnTo>
                    <a:pt x="15" y="601"/>
                  </a:lnTo>
                  <a:lnTo>
                    <a:pt x="436" y="601"/>
                  </a:lnTo>
                  <a:lnTo>
                    <a:pt x="436" y="701"/>
                  </a:lnTo>
                  <a:lnTo>
                    <a:pt x="259" y="876"/>
                  </a:lnTo>
                  <a:lnTo>
                    <a:pt x="258" y="878"/>
                  </a:lnTo>
                  <a:lnTo>
                    <a:pt x="256" y="882"/>
                  </a:lnTo>
                  <a:lnTo>
                    <a:pt x="255" y="884"/>
                  </a:lnTo>
                  <a:lnTo>
                    <a:pt x="255" y="887"/>
                  </a:lnTo>
                  <a:lnTo>
                    <a:pt x="255" y="890"/>
                  </a:lnTo>
                  <a:lnTo>
                    <a:pt x="256" y="892"/>
                  </a:lnTo>
                  <a:lnTo>
                    <a:pt x="258" y="896"/>
                  </a:lnTo>
                  <a:lnTo>
                    <a:pt x="259" y="898"/>
                  </a:lnTo>
                  <a:lnTo>
                    <a:pt x="262" y="900"/>
                  </a:lnTo>
                  <a:lnTo>
                    <a:pt x="265" y="901"/>
                  </a:lnTo>
                  <a:lnTo>
                    <a:pt x="268" y="902"/>
                  </a:lnTo>
                  <a:lnTo>
                    <a:pt x="270" y="902"/>
                  </a:lnTo>
                  <a:lnTo>
                    <a:pt x="273" y="902"/>
                  </a:lnTo>
                  <a:lnTo>
                    <a:pt x="276" y="901"/>
                  </a:lnTo>
                  <a:lnTo>
                    <a:pt x="279" y="900"/>
                  </a:lnTo>
                  <a:lnTo>
                    <a:pt x="281" y="898"/>
                  </a:lnTo>
                  <a:lnTo>
                    <a:pt x="451" y="727"/>
                  </a:lnTo>
                  <a:lnTo>
                    <a:pt x="620" y="898"/>
                  </a:lnTo>
                  <a:lnTo>
                    <a:pt x="622" y="900"/>
                  </a:lnTo>
                  <a:lnTo>
                    <a:pt x="626" y="901"/>
                  </a:lnTo>
                  <a:lnTo>
                    <a:pt x="628" y="902"/>
                  </a:lnTo>
                  <a:lnTo>
                    <a:pt x="631" y="902"/>
                  </a:lnTo>
                  <a:lnTo>
                    <a:pt x="634" y="902"/>
                  </a:lnTo>
                  <a:lnTo>
                    <a:pt x="636" y="901"/>
                  </a:lnTo>
                  <a:lnTo>
                    <a:pt x="640" y="900"/>
                  </a:lnTo>
                  <a:lnTo>
                    <a:pt x="642" y="898"/>
                  </a:lnTo>
                  <a:lnTo>
                    <a:pt x="644" y="896"/>
                  </a:lnTo>
                  <a:lnTo>
                    <a:pt x="645" y="892"/>
                  </a:lnTo>
                  <a:lnTo>
                    <a:pt x="646" y="890"/>
                  </a:lnTo>
                  <a:lnTo>
                    <a:pt x="646" y="887"/>
                  </a:lnTo>
                  <a:lnTo>
                    <a:pt x="646" y="884"/>
                  </a:lnTo>
                  <a:lnTo>
                    <a:pt x="645" y="882"/>
                  </a:lnTo>
                  <a:lnTo>
                    <a:pt x="644" y="878"/>
                  </a:lnTo>
                  <a:lnTo>
                    <a:pt x="642" y="876"/>
                  </a:lnTo>
                  <a:lnTo>
                    <a:pt x="466" y="701"/>
                  </a:lnTo>
                  <a:lnTo>
                    <a:pt x="466" y="601"/>
                  </a:lnTo>
                  <a:lnTo>
                    <a:pt x="887" y="601"/>
                  </a:lnTo>
                  <a:lnTo>
                    <a:pt x="890" y="601"/>
                  </a:lnTo>
                  <a:lnTo>
                    <a:pt x="892" y="600"/>
                  </a:lnTo>
                  <a:lnTo>
                    <a:pt x="896" y="599"/>
                  </a:lnTo>
                  <a:lnTo>
                    <a:pt x="898" y="597"/>
                  </a:lnTo>
                  <a:lnTo>
                    <a:pt x="899" y="595"/>
                  </a:lnTo>
                  <a:lnTo>
                    <a:pt x="901" y="592"/>
                  </a:lnTo>
                  <a:lnTo>
                    <a:pt x="901" y="589"/>
                  </a:lnTo>
                  <a:lnTo>
                    <a:pt x="902" y="586"/>
                  </a:lnTo>
                  <a:lnTo>
                    <a:pt x="902" y="15"/>
                  </a:lnTo>
                  <a:lnTo>
                    <a:pt x="901" y="12"/>
                  </a:lnTo>
                  <a:lnTo>
                    <a:pt x="901" y="9"/>
                  </a:lnTo>
                  <a:lnTo>
                    <a:pt x="899" y="6"/>
                  </a:lnTo>
                  <a:lnTo>
                    <a:pt x="898" y="4"/>
                  </a:lnTo>
                  <a:lnTo>
                    <a:pt x="896" y="2"/>
                  </a:lnTo>
                  <a:lnTo>
                    <a:pt x="892" y="1"/>
                  </a:lnTo>
                  <a:lnTo>
                    <a:pt x="890" y="0"/>
                  </a:lnTo>
                  <a:lnTo>
                    <a:pt x="8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9">
              <a:extLst>
                <a:ext uri="{FF2B5EF4-FFF2-40B4-BE49-F238E27FC236}">
                  <a16:creationId xmlns:a16="http://schemas.microsoft.com/office/drawing/2014/main" id="{895AB168-59B6-4BC7-A617-160001933A36}"/>
                </a:ext>
              </a:extLst>
            </p:cNvPr>
            <p:cNvSpPr>
              <a:spLocks noEditPoints="1"/>
            </p:cNvSpPr>
            <p:nvPr/>
          </p:nvSpPr>
          <p:spPr bwMode="auto">
            <a:xfrm>
              <a:off x="8193088" y="4819650"/>
              <a:ext cx="228600" cy="133350"/>
            </a:xfrm>
            <a:custGeom>
              <a:avLst/>
              <a:gdLst>
                <a:gd name="T0" fmla="*/ 691 w 722"/>
                <a:gd name="T1" fmla="*/ 391 h 421"/>
                <a:gd name="T2" fmla="*/ 30 w 722"/>
                <a:gd name="T3" fmla="*/ 241 h 421"/>
                <a:gd name="T4" fmla="*/ 153 w 722"/>
                <a:gd name="T5" fmla="*/ 240 h 421"/>
                <a:gd name="T6" fmla="*/ 159 w 722"/>
                <a:gd name="T7" fmla="*/ 238 h 421"/>
                <a:gd name="T8" fmla="*/ 229 w 722"/>
                <a:gd name="T9" fmla="*/ 165 h 421"/>
                <a:gd name="T10" fmla="*/ 288 w 722"/>
                <a:gd name="T11" fmla="*/ 310 h 421"/>
                <a:gd name="T12" fmla="*/ 294 w 722"/>
                <a:gd name="T13" fmla="*/ 314 h 421"/>
                <a:gd name="T14" fmla="*/ 299 w 722"/>
                <a:gd name="T15" fmla="*/ 316 h 421"/>
                <a:gd name="T16" fmla="*/ 303 w 722"/>
                <a:gd name="T17" fmla="*/ 316 h 421"/>
                <a:gd name="T18" fmla="*/ 309 w 722"/>
                <a:gd name="T19" fmla="*/ 313 h 421"/>
                <a:gd name="T20" fmla="*/ 406 w 722"/>
                <a:gd name="T21" fmla="*/ 216 h 421"/>
                <a:gd name="T22" fmla="*/ 472 w 722"/>
                <a:gd name="T23" fmla="*/ 283 h 421"/>
                <a:gd name="T24" fmla="*/ 479 w 722"/>
                <a:gd name="T25" fmla="*/ 286 h 421"/>
                <a:gd name="T26" fmla="*/ 485 w 722"/>
                <a:gd name="T27" fmla="*/ 285 h 421"/>
                <a:gd name="T28" fmla="*/ 491 w 722"/>
                <a:gd name="T29" fmla="*/ 283 h 421"/>
                <a:gd name="T30" fmla="*/ 628 w 722"/>
                <a:gd name="T31" fmla="*/ 115 h 421"/>
                <a:gd name="T32" fmla="*/ 631 w 722"/>
                <a:gd name="T33" fmla="*/ 109 h 421"/>
                <a:gd name="T34" fmla="*/ 631 w 722"/>
                <a:gd name="T35" fmla="*/ 104 h 421"/>
                <a:gd name="T36" fmla="*/ 630 w 722"/>
                <a:gd name="T37" fmla="*/ 99 h 421"/>
                <a:gd name="T38" fmla="*/ 626 w 722"/>
                <a:gd name="T39" fmla="*/ 93 h 421"/>
                <a:gd name="T40" fmla="*/ 620 w 722"/>
                <a:gd name="T41" fmla="*/ 91 h 421"/>
                <a:gd name="T42" fmla="*/ 615 w 722"/>
                <a:gd name="T43" fmla="*/ 90 h 421"/>
                <a:gd name="T44" fmla="*/ 610 w 722"/>
                <a:gd name="T45" fmla="*/ 92 h 421"/>
                <a:gd name="T46" fmla="*/ 604 w 722"/>
                <a:gd name="T47" fmla="*/ 95 h 421"/>
                <a:gd name="T48" fmla="*/ 417 w 722"/>
                <a:gd name="T49" fmla="*/ 185 h 421"/>
                <a:gd name="T50" fmla="*/ 411 w 722"/>
                <a:gd name="T51" fmla="*/ 181 h 421"/>
                <a:gd name="T52" fmla="*/ 406 w 722"/>
                <a:gd name="T53" fmla="*/ 180 h 421"/>
                <a:gd name="T54" fmla="*/ 400 w 722"/>
                <a:gd name="T55" fmla="*/ 181 h 421"/>
                <a:gd name="T56" fmla="*/ 395 w 722"/>
                <a:gd name="T57" fmla="*/ 185 h 421"/>
                <a:gd name="T58" fmla="*/ 249 w 722"/>
                <a:gd name="T59" fmla="*/ 132 h 421"/>
                <a:gd name="T60" fmla="*/ 243 w 722"/>
                <a:gd name="T61" fmla="*/ 126 h 421"/>
                <a:gd name="T62" fmla="*/ 237 w 722"/>
                <a:gd name="T63" fmla="*/ 123 h 421"/>
                <a:gd name="T64" fmla="*/ 229 w 722"/>
                <a:gd name="T65" fmla="*/ 123 h 421"/>
                <a:gd name="T66" fmla="*/ 223 w 722"/>
                <a:gd name="T67" fmla="*/ 128 h 421"/>
                <a:gd name="T68" fmla="*/ 30 w 722"/>
                <a:gd name="T69" fmla="*/ 211 h 421"/>
                <a:gd name="T70" fmla="*/ 691 w 722"/>
                <a:gd name="T71" fmla="*/ 30 h 421"/>
                <a:gd name="T72" fmla="*/ 707 w 722"/>
                <a:gd name="T73" fmla="*/ 421 h 421"/>
                <a:gd name="T74" fmla="*/ 712 w 722"/>
                <a:gd name="T75" fmla="*/ 420 h 421"/>
                <a:gd name="T76" fmla="*/ 717 w 722"/>
                <a:gd name="T77" fmla="*/ 417 h 421"/>
                <a:gd name="T78" fmla="*/ 720 w 722"/>
                <a:gd name="T79" fmla="*/ 411 h 421"/>
                <a:gd name="T80" fmla="*/ 722 w 722"/>
                <a:gd name="T81" fmla="*/ 406 h 421"/>
                <a:gd name="T82" fmla="*/ 721 w 722"/>
                <a:gd name="T83" fmla="*/ 12 h 421"/>
                <a:gd name="T84" fmla="*/ 719 w 722"/>
                <a:gd name="T85" fmla="*/ 6 h 421"/>
                <a:gd name="T86" fmla="*/ 715 w 722"/>
                <a:gd name="T87" fmla="*/ 2 h 421"/>
                <a:gd name="T88" fmla="*/ 709 w 722"/>
                <a:gd name="T89" fmla="*/ 0 h 421"/>
                <a:gd name="T90" fmla="*/ 15 w 722"/>
                <a:gd name="T91" fmla="*/ 0 h 421"/>
                <a:gd name="T92" fmla="*/ 9 w 722"/>
                <a:gd name="T93" fmla="*/ 1 h 421"/>
                <a:gd name="T94" fmla="*/ 4 w 722"/>
                <a:gd name="T95" fmla="*/ 4 h 421"/>
                <a:gd name="T96" fmla="*/ 1 w 722"/>
                <a:gd name="T97" fmla="*/ 10 h 421"/>
                <a:gd name="T98" fmla="*/ 0 w 722"/>
                <a:gd name="T99" fmla="*/ 15 h 421"/>
                <a:gd name="T100" fmla="*/ 0 w 722"/>
                <a:gd name="T101" fmla="*/ 409 h 421"/>
                <a:gd name="T102" fmla="*/ 2 w 722"/>
                <a:gd name="T103" fmla="*/ 415 h 421"/>
                <a:gd name="T104" fmla="*/ 6 w 722"/>
                <a:gd name="T105" fmla="*/ 419 h 421"/>
                <a:gd name="T106" fmla="*/ 12 w 722"/>
                <a:gd name="T107"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2" h="421">
                  <a:moveTo>
                    <a:pt x="691" y="30"/>
                  </a:moveTo>
                  <a:lnTo>
                    <a:pt x="691" y="391"/>
                  </a:lnTo>
                  <a:lnTo>
                    <a:pt x="30" y="391"/>
                  </a:lnTo>
                  <a:lnTo>
                    <a:pt x="30" y="241"/>
                  </a:lnTo>
                  <a:lnTo>
                    <a:pt x="150" y="241"/>
                  </a:lnTo>
                  <a:lnTo>
                    <a:pt x="153" y="240"/>
                  </a:lnTo>
                  <a:lnTo>
                    <a:pt x="156" y="239"/>
                  </a:lnTo>
                  <a:lnTo>
                    <a:pt x="159" y="238"/>
                  </a:lnTo>
                  <a:lnTo>
                    <a:pt x="161" y="236"/>
                  </a:lnTo>
                  <a:lnTo>
                    <a:pt x="229" y="165"/>
                  </a:lnTo>
                  <a:lnTo>
                    <a:pt x="287" y="306"/>
                  </a:lnTo>
                  <a:lnTo>
                    <a:pt x="288" y="310"/>
                  </a:lnTo>
                  <a:lnTo>
                    <a:pt x="291" y="313"/>
                  </a:lnTo>
                  <a:lnTo>
                    <a:pt x="294" y="314"/>
                  </a:lnTo>
                  <a:lnTo>
                    <a:pt x="298" y="316"/>
                  </a:lnTo>
                  <a:lnTo>
                    <a:pt x="299" y="316"/>
                  </a:lnTo>
                  <a:lnTo>
                    <a:pt x="301" y="316"/>
                  </a:lnTo>
                  <a:lnTo>
                    <a:pt x="303" y="316"/>
                  </a:lnTo>
                  <a:lnTo>
                    <a:pt x="306" y="315"/>
                  </a:lnTo>
                  <a:lnTo>
                    <a:pt x="309" y="313"/>
                  </a:lnTo>
                  <a:lnTo>
                    <a:pt x="312" y="312"/>
                  </a:lnTo>
                  <a:lnTo>
                    <a:pt x="406" y="216"/>
                  </a:lnTo>
                  <a:lnTo>
                    <a:pt x="470" y="282"/>
                  </a:lnTo>
                  <a:lnTo>
                    <a:pt x="472" y="283"/>
                  </a:lnTo>
                  <a:lnTo>
                    <a:pt x="476" y="285"/>
                  </a:lnTo>
                  <a:lnTo>
                    <a:pt x="479" y="286"/>
                  </a:lnTo>
                  <a:lnTo>
                    <a:pt x="482" y="286"/>
                  </a:lnTo>
                  <a:lnTo>
                    <a:pt x="485" y="285"/>
                  </a:lnTo>
                  <a:lnTo>
                    <a:pt x="487" y="284"/>
                  </a:lnTo>
                  <a:lnTo>
                    <a:pt x="491" y="283"/>
                  </a:lnTo>
                  <a:lnTo>
                    <a:pt x="493" y="281"/>
                  </a:lnTo>
                  <a:lnTo>
                    <a:pt x="628" y="115"/>
                  </a:lnTo>
                  <a:lnTo>
                    <a:pt x="630" y="113"/>
                  </a:lnTo>
                  <a:lnTo>
                    <a:pt x="631" y="109"/>
                  </a:lnTo>
                  <a:lnTo>
                    <a:pt x="631" y="106"/>
                  </a:lnTo>
                  <a:lnTo>
                    <a:pt x="631" y="104"/>
                  </a:lnTo>
                  <a:lnTo>
                    <a:pt x="631" y="101"/>
                  </a:lnTo>
                  <a:lnTo>
                    <a:pt x="630" y="99"/>
                  </a:lnTo>
                  <a:lnTo>
                    <a:pt x="628" y="95"/>
                  </a:lnTo>
                  <a:lnTo>
                    <a:pt x="626" y="93"/>
                  </a:lnTo>
                  <a:lnTo>
                    <a:pt x="623" y="92"/>
                  </a:lnTo>
                  <a:lnTo>
                    <a:pt x="620" y="91"/>
                  </a:lnTo>
                  <a:lnTo>
                    <a:pt x="618" y="90"/>
                  </a:lnTo>
                  <a:lnTo>
                    <a:pt x="615" y="90"/>
                  </a:lnTo>
                  <a:lnTo>
                    <a:pt x="612" y="91"/>
                  </a:lnTo>
                  <a:lnTo>
                    <a:pt x="610" y="92"/>
                  </a:lnTo>
                  <a:lnTo>
                    <a:pt x="606" y="93"/>
                  </a:lnTo>
                  <a:lnTo>
                    <a:pt x="604" y="95"/>
                  </a:lnTo>
                  <a:lnTo>
                    <a:pt x="480" y="249"/>
                  </a:lnTo>
                  <a:lnTo>
                    <a:pt x="417" y="185"/>
                  </a:lnTo>
                  <a:lnTo>
                    <a:pt x="415" y="183"/>
                  </a:lnTo>
                  <a:lnTo>
                    <a:pt x="411" y="181"/>
                  </a:lnTo>
                  <a:lnTo>
                    <a:pt x="409" y="181"/>
                  </a:lnTo>
                  <a:lnTo>
                    <a:pt x="406" y="180"/>
                  </a:lnTo>
                  <a:lnTo>
                    <a:pt x="403" y="181"/>
                  </a:lnTo>
                  <a:lnTo>
                    <a:pt x="400" y="181"/>
                  </a:lnTo>
                  <a:lnTo>
                    <a:pt x="397" y="183"/>
                  </a:lnTo>
                  <a:lnTo>
                    <a:pt x="395" y="185"/>
                  </a:lnTo>
                  <a:lnTo>
                    <a:pt x="306" y="274"/>
                  </a:lnTo>
                  <a:lnTo>
                    <a:pt x="249" y="132"/>
                  </a:lnTo>
                  <a:lnTo>
                    <a:pt x="246" y="129"/>
                  </a:lnTo>
                  <a:lnTo>
                    <a:pt x="243" y="126"/>
                  </a:lnTo>
                  <a:lnTo>
                    <a:pt x="241" y="124"/>
                  </a:lnTo>
                  <a:lnTo>
                    <a:pt x="237" y="123"/>
                  </a:lnTo>
                  <a:lnTo>
                    <a:pt x="234" y="123"/>
                  </a:lnTo>
                  <a:lnTo>
                    <a:pt x="229" y="123"/>
                  </a:lnTo>
                  <a:lnTo>
                    <a:pt x="226" y="125"/>
                  </a:lnTo>
                  <a:lnTo>
                    <a:pt x="223" y="128"/>
                  </a:lnTo>
                  <a:lnTo>
                    <a:pt x="144" y="211"/>
                  </a:lnTo>
                  <a:lnTo>
                    <a:pt x="30" y="211"/>
                  </a:lnTo>
                  <a:lnTo>
                    <a:pt x="30" y="30"/>
                  </a:lnTo>
                  <a:lnTo>
                    <a:pt x="691" y="30"/>
                  </a:lnTo>
                  <a:close/>
                  <a:moveTo>
                    <a:pt x="15" y="421"/>
                  </a:moveTo>
                  <a:lnTo>
                    <a:pt x="707" y="421"/>
                  </a:lnTo>
                  <a:lnTo>
                    <a:pt x="709" y="421"/>
                  </a:lnTo>
                  <a:lnTo>
                    <a:pt x="712" y="420"/>
                  </a:lnTo>
                  <a:lnTo>
                    <a:pt x="715" y="419"/>
                  </a:lnTo>
                  <a:lnTo>
                    <a:pt x="717" y="417"/>
                  </a:lnTo>
                  <a:lnTo>
                    <a:pt x="719" y="415"/>
                  </a:lnTo>
                  <a:lnTo>
                    <a:pt x="720" y="411"/>
                  </a:lnTo>
                  <a:lnTo>
                    <a:pt x="721" y="409"/>
                  </a:lnTo>
                  <a:lnTo>
                    <a:pt x="722" y="406"/>
                  </a:lnTo>
                  <a:lnTo>
                    <a:pt x="722" y="15"/>
                  </a:lnTo>
                  <a:lnTo>
                    <a:pt x="721" y="12"/>
                  </a:lnTo>
                  <a:lnTo>
                    <a:pt x="720" y="10"/>
                  </a:lnTo>
                  <a:lnTo>
                    <a:pt x="719" y="6"/>
                  </a:lnTo>
                  <a:lnTo>
                    <a:pt x="717" y="4"/>
                  </a:lnTo>
                  <a:lnTo>
                    <a:pt x="715" y="2"/>
                  </a:lnTo>
                  <a:lnTo>
                    <a:pt x="712" y="1"/>
                  </a:lnTo>
                  <a:lnTo>
                    <a:pt x="709" y="0"/>
                  </a:lnTo>
                  <a:lnTo>
                    <a:pt x="707" y="0"/>
                  </a:lnTo>
                  <a:lnTo>
                    <a:pt x="15" y="0"/>
                  </a:lnTo>
                  <a:lnTo>
                    <a:pt x="12" y="0"/>
                  </a:lnTo>
                  <a:lnTo>
                    <a:pt x="9" y="1"/>
                  </a:lnTo>
                  <a:lnTo>
                    <a:pt x="6" y="2"/>
                  </a:lnTo>
                  <a:lnTo>
                    <a:pt x="4" y="4"/>
                  </a:lnTo>
                  <a:lnTo>
                    <a:pt x="2" y="6"/>
                  </a:lnTo>
                  <a:lnTo>
                    <a:pt x="1" y="10"/>
                  </a:lnTo>
                  <a:lnTo>
                    <a:pt x="0" y="12"/>
                  </a:lnTo>
                  <a:lnTo>
                    <a:pt x="0" y="15"/>
                  </a:lnTo>
                  <a:lnTo>
                    <a:pt x="0" y="406"/>
                  </a:lnTo>
                  <a:lnTo>
                    <a:pt x="0" y="409"/>
                  </a:lnTo>
                  <a:lnTo>
                    <a:pt x="1" y="411"/>
                  </a:lnTo>
                  <a:lnTo>
                    <a:pt x="2" y="415"/>
                  </a:lnTo>
                  <a:lnTo>
                    <a:pt x="4" y="417"/>
                  </a:lnTo>
                  <a:lnTo>
                    <a:pt x="6" y="419"/>
                  </a:lnTo>
                  <a:lnTo>
                    <a:pt x="9" y="420"/>
                  </a:lnTo>
                  <a:lnTo>
                    <a:pt x="12" y="421"/>
                  </a:lnTo>
                  <a:lnTo>
                    <a:pt x="15" y="4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19">
            <a:extLst>
              <a:ext uri="{FF2B5EF4-FFF2-40B4-BE49-F238E27FC236}">
                <a16:creationId xmlns:a16="http://schemas.microsoft.com/office/drawing/2014/main" id="{831A7767-4C71-4C7F-84A0-DAD5B9D3BAAD}"/>
              </a:ext>
            </a:extLst>
          </p:cNvPr>
          <p:cNvGrpSpPr/>
          <p:nvPr/>
        </p:nvGrpSpPr>
        <p:grpSpPr>
          <a:xfrm>
            <a:off x="4374725" y="4846466"/>
            <a:ext cx="757248" cy="681526"/>
            <a:chOff x="11601450" y="3100388"/>
            <a:chExt cx="285750" cy="257175"/>
          </a:xfrm>
          <a:solidFill>
            <a:schemeClr val="bg1"/>
          </a:solidFill>
          <a:scene3d>
            <a:camera prst="isometricTopUp"/>
            <a:lightRig rig="threePt" dir="t"/>
          </a:scene3d>
        </p:grpSpPr>
        <p:sp>
          <p:nvSpPr>
            <p:cNvPr id="121" name="Freeform 252">
              <a:extLst>
                <a:ext uri="{FF2B5EF4-FFF2-40B4-BE49-F238E27FC236}">
                  <a16:creationId xmlns:a16="http://schemas.microsoft.com/office/drawing/2014/main" id="{F5AA7631-9CDD-4238-A325-2EF5ED10C64F}"/>
                </a:ext>
              </a:extLst>
            </p:cNvPr>
            <p:cNvSpPr>
              <a:spLocks noEditPoints="1"/>
            </p:cNvSpPr>
            <p:nvPr/>
          </p:nvSpPr>
          <p:spPr bwMode="auto">
            <a:xfrm>
              <a:off x="11601450" y="3100388"/>
              <a:ext cx="285750" cy="257175"/>
            </a:xfrm>
            <a:custGeom>
              <a:avLst/>
              <a:gdLst>
                <a:gd name="T0" fmla="*/ 872 w 902"/>
                <a:gd name="T1" fmla="*/ 710 h 812"/>
                <a:gd name="T2" fmla="*/ 870 w 902"/>
                <a:gd name="T3" fmla="*/ 716 h 812"/>
                <a:gd name="T4" fmla="*/ 866 w 902"/>
                <a:gd name="T5" fmla="*/ 720 h 812"/>
                <a:gd name="T6" fmla="*/ 860 w 902"/>
                <a:gd name="T7" fmla="*/ 722 h 812"/>
                <a:gd name="T8" fmla="*/ 45 w 902"/>
                <a:gd name="T9" fmla="*/ 722 h 812"/>
                <a:gd name="T10" fmla="*/ 40 w 902"/>
                <a:gd name="T11" fmla="*/ 721 h 812"/>
                <a:gd name="T12" fmla="*/ 34 w 902"/>
                <a:gd name="T13" fmla="*/ 718 h 812"/>
                <a:gd name="T14" fmla="*/ 31 w 902"/>
                <a:gd name="T15" fmla="*/ 714 h 812"/>
                <a:gd name="T16" fmla="*/ 30 w 902"/>
                <a:gd name="T17" fmla="*/ 707 h 812"/>
                <a:gd name="T18" fmla="*/ 30 w 902"/>
                <a:gd name="T19" fmla="*/ 43 h 812"/>
                <a:gd name="T20" fmla="*/ 32 w 902"/>
                <a:gd name="T21" fmla="*/ 38 h 812"/>
                <a:gd name="T22" fmla="*/ 36 w 902"/>
                <a:gd name="T23" fmla="*/ 33 h 812"/>
                <a:gd name="T24" fmla="*/ 42 w 902"/>
                <a:gd name="T25" fmla="*/ 31 h 812"/>
                <a:gd name="T26" fmla="*/ 857 w 902"/>
                <a:gd name="T27" fmla="*/ 30 h 812"/>
                <a:gd name="T28" fmla="*/ 862 w 902"/>
                <a:gd name="T29" fmla="*/ 32 h 812"/>
                <a:gd name="T30" fmla="*/ 868 w 902"/>
                <a:gd name="T31" fmla="*/ 36 h 812"/>
                <a:gd name="T32" fmla="*/ 871 w 902"/>
                <a:gd name="T33" fmla="*/ 40 h 812"/>
                <a:gd name="T34" fmla="*/ 872 w 902"/>
                <a:gd name="T35" fmla="*/ 46 h 812"/>
                <a:gd name="T36" fmla="*/ 782 w 902"/>
                <a:gd name="T37" fmla="*/ 782 h 812"/>
                <a:gd name="T38" fmla="*/ 722 w 902"/>
                <a:gd name="T39" fmla="*/ 752 h 812"/>
                <a:gd name="T40" fmla="*/ 782 w 902"/>
                <a:gd name="T41" fmla="*/ 782 h 812"/>
                <a:gd name="T42" fmla="*/ 120 w 902"/>
                <a:gd name="T43" fmla="*/ 782 h 812"/>
                <a:gd name="T44" fmla="*/ 180 w 902"/>
                <a:gd name="T45" fmla="*/ 752 h 812"/>
                <a:gd name="T46" fmla="*/ 857 w 902"/>
                <a:gd name="T47" fmla="*/ 0 h 812"/>
                <a:gd name="T48" fmla="*/ 36 w 902"/>
                <a:gd name="T49" fmla="*/ 1 h 812"/>
                <a:gd name="T50" fmla="*/ 19 w 902"/>
                <a:gd name="T51" fmla="*/ 9 h 812"/>
                <a:gd name="T52" fmla="*/ 8 w 902"/>
                <a:gd name="T53" fmla="*/ 21 h 812"/>
                <a:gd name="T54" fmla="*/ 1 w 902"/>
                <a:gd name="T55" fmla="*/ 37 h 812"/>
                <a:gd name="T56" fmla="*/ 0 w 902"/>
                <a:gd name="T57" fmla="*/ 707 h 812"/>
                <a:gd name="T58" fmla="*/ 3 w 902"/>
                <a:gd name="T59" fmla="*/ 724 h 812"/>
                <a:gd name="T60" fmla="*/ 13 w 902"/>
                <a:gd name="T61" fmla="*/ 739 h 812"/>
                <a:gd name="T62" fmla="*/ 28 w 902"/>
                <a:gd name="T63" fmla="*/ 749 h 812"/>
                <a:gd name="T64" fmla="*/ 45 w 902"/>
                <a:gd name="T65" fmla="*/ 752 h 812"/>
                <a:gd name="T66" fmla="*/ 90 w 902"/>
                <a:gd name="T67" fmla="*/ 797 h 812"/>
                <a:gd name="T68" fmla="*/ 91 w 902"/>
                <a:gd name="T69" fmla="*/ 804 h 812"/>
                <a:gd name="T70" fmla="*/ 94 w 902"/>
                <a:gd name="T71" fmla="*/ 808 h 812"/>
                <a:gd name="T72" fmla="*/ 100 w 902"/>
                <a:gd name="T73" fmla="*/ 811 h 812"/>
                <a:gd name="T74" fmla="*/ 105 w 902"/>
                <a:gd name="T75" fmla="*/ 812 h 812"/>
                <a:gd name="T76" fmla="*/ 198 w 902"/>
                <a:gd name="T77" fmla="*/ 812 h 812"/>
                <a:gd name="T78" fmla="*/ 204 w 902"/>
                <a:gd name="T79" fmla="*/ 810 h 812"/>
                <a:gd name="T80" fmla="*/ 208 w 902"/>
                <a:gd name="T81" fmla="*/ 806 h 812"/>
                <a:gd name="T82" fmla="*/ 210 w 902"/>
                <a:gd name="T83" fmla="*/ 800 h 812"/>
                <a:gd name="T84" fmla="*/ 210 w 902"/>
                <a:gd name="T85" fmla="*/ 752 h 812"/>
                <a:gd name="T86" fmla="*/ 692 w 902"/>
                <a:gd name="T87" fmla="*/ 797 h 812"/>
                <a:gd name="T88" fmla="*/ 693 w 902"/>
                <a:gd name="T89" fmla="*/ 804 h 812"/>
                <a:gd name="T90" fmla="*/ 696 w 902"/>
                <a:gd name="T91" fmla="*/ 808 h 812"/>
                <a:gd name="T92" fmla="*/ 701 w 902"/>
                <a:gd name="T93" fmla="*/ 811 h 812"/>
                <a:gd name="T94" fmla="*/ 707 w 902"/>
                <a:gd name="T95" fmla="*/ 812 h 812"/>
                <a:gd name="T96" fmla="*/ 800 w 902"/>
                <a:gd name="T97" fmla="*/ 812 h 812"/>
                <a:gd name="T98" fmla="*/ 806 w 902"/>
                <a:gd name="T99" fmla="*/ 810 h 812"/>
                <a:gd name="T100" fmla="*/ 809 w 902"/>
                <a:gd name="T101" fmla="*/ 806 h 812"/>
                <a:gd name="T102" fmla="*/ 811 w 902"/>
                <a:gd name="T103" fmla="*/ 800 h 812"/>
                <a:gd name="T104" fmla="*/ 812 w 902"/>
                <a:gd name="T105" fmla="*/ 752 h 812"/>
                <a:gd name="T106" fmla="*/ 866 w 902"/>
                <a:gd name="T107" fmla="*/ 751 h 812"/>
                <a:gd name="T108" fmla="*/ 882 w 902"/>
                <a:gd name="T109" fmla="*/ 745 h 812"/>
                <a:gd name="T110" fmla="*/ 895 w 902"/>
                <a:gd name="T111" fmla="*/ 733 h 812"/>
                <a:gd name="T112" fmla="*/ 901 w 902"/>
                <a:gd name="T113" fmla="*/ 717 h 812"/>
                <a:gd name="T114" fmla="*/ 902 w 902"/>
                <a:gd name="T115" fmla="*/ 46 h 812"/>
                <a:gd name="T116" fmla="*/ 899 w 902"/>
                <a:gd name="T117" fmla="*/ 28 h 812"/>
                <a:gd name="T118" fmla="*/ 889 w 902"/>
                <a:gd name="T119" fmla="*/ 14 h 812"/>
                <a:gd name="T120" fmla="*/ 874 w 902"/>
                <a:gd name="T121" fmla="*/ 5 h 812"/>
                <a:gd name="T122" fmla="*/ 857 w 902"/>
                <a:gd name="T123" fmla="*/ 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2" h="812">
                  <a:moveTo>
                    <a:pt x="872" y="707"/>
                  </a:moveTo>
                  <a:lnTo>
                    <a:pt x="872" y="710"/>
                  </a:lnTo>
                  <a:lnTo>
                    <a:pt x="871" y="714"/>
                  </a:lnTo>
                  <a:lnTo>
                    <a:pt x="870" y="716"/>
                  </a:lnTo>
                  <a:lnTo>
                    <a:pt x="868" y="718"/>
                  </a:lnTo>
                  <a:lnTo>
                    <a:pt x="866" y="720"/>
                  </a:lnTo>
                  <a:lnTo>
                    <a:pt x="862" y="721"/>
                  </a:lnTo>
                  <a:lnTo>
                    <a:pt x="860" y="722"/>
                  </a:lnTo>
                  <a:lnTo>
                    <a:pt x="857" y="722"/>
                  </a:lnTo>
                  <a:lnTo>
                    <a:pt x="45" y="722"/>
                  </a:lnTo>
                  <a:lnTo>
                    <a:pt x="42" y="722"/>
                  </a:lnTo>
                  <a:lnTo>
                    <a:pt x="40" y="721"/>
                  </a:lnTo>
                  <a:lnTo>
                    <a:pt x="36" y="720"/>
                  </a:lnTo>
                  <a:lnTo>
                    <a:pt x="34" y="718"/>
                  </a:lnTo>
                  <a:lnTo>
                    <a:pt x="32" y="716"/>
                  </a:lnTo>
                  <a:lnTo>
                    <a:pt x="31" y="714"/>
                  </a:lnTo>
                  <a:lnTo>
                    <a:pt x="30" y="710"/>
                  </a:lnTo>
                  <a:lnTo>
                    <a:pt x="30" y="707"/>
                  </a:lnTo>
                  <a:lnTo>
                    <a:pt x="30" y="46"/>
                  </a:lnTo>
                  <a:lnTo>
                    <a:pt x="30" y="43"/>
                  </a:lnTo>
                  <a:lnTo>
                    <a:pt x="31" y="40"/>
                  </a:lnTo>
                  <a:lnTo>
                    <a:pt x="32" y="38"/>
                  </a:lnTo>
                  <a:lnTo>
                    <a:pt x="34" y="36"/>
                  </a:lnTo>
                  <a:lnTo>
                    <a:pt x="36" y="33"/>
                  </a:lnTo>
                  <a:lnTo>
                    <a:pt x="40" y="32"/>
                  </a:lnTo>
                  <a:lnTo>
                    <a:pt x="42" y="31"/>
                  </a:lnTo>
                  <a:lnTo>
                    <a:pt x="45" y="31"/>
                  </a:lnTo>
                  <a:lnTo>
                    <a:pt x="857" y="30"/>
                  </a:lnTo>
                  <a:lnTo>
                    <a:pt x="860" y="31"/>
                  </a:lnTo>
                  <a:lnTo>
                    <a:pt x="862" y="32"/>
                  </a:lnTo>
                  <a:lnTo>
                    <a:pt x="866" y="33"/>
                  </a:lnTo>
                  <a:lnTo>
                    <a:pt x="868" y="36"/>
                  </a:lnTo>
                  <a:lnTo>
                    <a:pt x="870" y="38"/>
                  </a:lnTo>
                  <a:lnTo>
                    <a:pt x="871" y="40"/>
                  </a:lnTo>
                  <a:lnTo>
                    <a:pt x="872" y="43"/>
                  </a:lnTo>
                  <a:lnTo>
                    <a:pt x="872" y="46"/>
                  </a:lnTo>
                  <a:lnTo>
                    <a:pt x="872" y="707"/>
                  </a:lnTo>
                  <a:close/>
                  <a:moveTo>
                    <a:pt x="782" y="782"/>
                  </a:moveTo>
                  <a:lnTo>
                    <a:pt x="722" y="782"/>
                  </a:lnTo>
                  <a:lnTo>
                    <a:pt x="722" y="752"/>
                  </a:lnTo>
                  <a:lnTo>
                    <a:pt x="782" y="752"/>
                  </a:lnTo>
                  <a:lnTo>
                    <a:pt x="782" y="782"/>
                  </a:lnTo>
                  <a:close/>
                  <a:moveTo>
                    <a:pt x="180" y="782"/>
                  </a:moveTo>
                  <a:lnTo>
                    <a:pt x="120" y="782"/>
                  </a:lnTo>
                  <a:lnTo>
                    <a:pt x="120" y="752"/>
                  </a:lnTo>
                  <a:lnTo>
                    <a:pt x="180" y="752"/>
                  </a:lnTo>
                  <a:lnTo>
                    <a:pt x="180" y="782"/>
                  </a:lnTo>
                  <a:close/>
                  <a:moveTo>
                    <a:pt x="857" y="0"/>
                  </a:moveTo>
                  <a:lnTo>
                    <a:pt x="45" y="0"/>
                  </a:lnTo>
                  <a:lnTo>
                    <a:pt x="36" y="1"/>
                  </a:lnTo>
                  <a:lnTo>
                    <a:pt x="28" y="5"/>
                  </a:lnTo>
                  <a:lnTo>
                    <a:pt x="19" y="9"/>
                  </a:lnTo>
                  <a:lnTo>
                    <a:pt x="13" y="14"/>
                  </a:lnTo>
                  <a:lnTo>
                    <a:pt x="8" y="21"/>
                  </a:lnTo>
                  <a:lnTo>
                    <a:pt x="3" y="28"/>
                  </a:lnTo>
                  <a:lnTo>
                    <a:pt x="1" y="37"/>
                  </a:lnTo>
                  <a:lnTo>
                    <a:pt x="0" y="46"/>
                  </a:lnTo>
                  <a:lnTo>
                    <a:pt x="0" y="707"/>
                  </a:lnTo>
                  <a:lnTo>
                    <a:pt x="1" y="716"/>
                  </a:lnTo>
                  <a:lnTo>
                    <a:pt x="3" y="724"/>
                  </a:lnTo>
                  <a:lnTo>
                    <a:pt x="8" y="733"/>
                  </a:lnTo>
                  <a:lnTo>
                    <a:pt x="13" y="739"/>
                  </a:lnTo>
                  <a:lnTo>
                    <a:pt x="19" y="745"/>
                  </a:lnTo>
                  <a:lnTo>
                    <a:pt x="28" y="749"/>
                  </a:lnTo>
                  <a:lnTo>
                    <a:pt x="36" y="751"/>
                  </a:lnTo>
                  <a:lnTo>
                    <a:pt x="45" y="752"/>
                  </a:lnTo>
                  <a:lnTo>
                    <a:pt x="90" y="752"/>
                  </a:lnTo>
                  <a:lnTo>
                    <a:pt x="90" y="797"/>
                  </a:lnTo>
                  <a:lnTo>
                    <a:pt x="90" y="800"/>
                  </a:lnTo>
                  <a:lnTo>
                    <a:pt x="91" y="804"/>
                  </a:lnTo>
                  <a:lnTo>
                    <a:pt x="93" y="806"/>
                  </a:lnTo>
                  <a:lnTo>
                    <a:pt x="94" y="808"/>
                  </a:lnTo>
                  <a:lnTo>
                    <a:pt x="96" y="810"/>
                  </a:lnTo>
                  <a:lnTo>
                    <a:pt x="100" y="811"/>
                  </a:lnTo>
                  <a:lnTo>
                    <a:pt x="102" y="812"/>
                  </a:lnTo>
                  <a:lnTo>
                    <a:pt x="105" y="812"/>
                  </a:lnTo>
                  <a:lnTo>
                    <a:pt x="195" y="812"/>
                  </a:lnTo>
                  <a:lnTo>
                    <a:pt x="198" y="812"/>
                  </a:lnTo>
                  <a:lnTo>
                    <a:pt x="201" y="811"/>
                  </a:lnTo>
                  <a:lnTo>
                    <a:pt x="204" y="810"/>
                  </a:lnTo>
                  <a:lnTo>
                    <a:pt x="206" y="808"/>
                  </a:lnTo>
                  <a:lnTo>
                    <a:pt x="208" y="806"/>
                  </a:lnTo>
                  <a:lnTo>
                    <a:pt x="209" y="804"/>
                  </a:lnTo>
                  <a:lnTo>
                    <a:pt x="210" y="800"/>
                  </a:lnTo>
                  <a:lnTo>
                    <a:pt x="210" y="797"/>
                  </a:lnTo>
                  <a:lnTo>
                    <a:pt x="210" y="752"/>
                  </a:lnTo>
                  <a:lnTo>
                    <a:pt x="692" y="752"/>
                  </a:lnTo>
                  <a:lnTo>
                    <a:pt x="692" y="797"/>
                  </a:lnTo>
                  <a:lnTo>
                    <a:pt x="692" y="800"/>
                  </a:lnTo>
                  <a:lnTo>
                    <a:pt x="693" y="804"/>
                  </a:lnTo>
                  <a:lnTo>
                    <a:pt x="694" y="806"/>
                  </a:lnTo>
                  <a:lnTo>
                    <a:pt x="696" y="808"/>
                  </a:lnTo>
                  <a:lnTo>
                    <a:pt x="698" y="810"/>
                  </a:lnTo>
                  <a:lnTo>
                    <a:pt x="701" y="811"/>
                  </a:lnTo>
                  <a:lnTo>
                    <a:pt x="704" y="812"/>
                  </a:lnTo>
                  <a:lnTo>
                    <a:pt x="707" y="812"/>
                  </a:lnTo>
                  <a:lnTo>
                    <a:pt x="797" y="812"/>
                  </a:lnTo>
                  <a:lnTo>
                    <a:pt x="800" y="812"/>
                  </a:lnTo>
                  <a:lnTo>
                    <a:pt x="802" y="811"/>
                  </a:lnTo>
                  <a:lnTo>
                    <a:pt x="806" y="810"/>
                  </a:lnTo>
                  <a:lnTo>
                    <a:pt x="808" y="808"/>
                  </a:lnTo>
                  <a:lnTo>
                    <a:pt x="809" y="806"/>
                  </a:lnTo>
                  <a:lnTo>
                    <a:pt x="811" y="804"/>
                  </a:lnTo>
                  <a:lnTo>
                    <a:pt x="811" y="800"/>
                  </a:lnTo>
                  <a:lnTo>
                    <a:pt x="812" y="797"/>
                  </a:lnTo>
                  <a:lnTo>
                    <a:pt x="812" y="752"/>
                  </a:lnTo>
                  <a:lnTo>
                    <a:pt x="857" y="752"/>
                  </a:lnTo>
                  <a:lnTo>
                    <a:pt x="866" y="751"/>
                  </a:lnTo>
                  <a:lnTo>
                    <a:pt x="874" y="749"/>
                  </a:lnTo>
                  <a:lnTo>
                    <a:pt x="882" y="745"/>
                  </a:lnTo>
                  <a:lnTo>
                    <a:pt x="889" y="739"/>
                  </a:lnTo>
                  <a:lnTo>
                    <a:pt x="895" y="733"/>
                  </a:lnTo>
                  <a:lnTo>
                    <a:pt x="899" y="724"/>
                  </a:lnTo>
                  <a:lnTo>
                    <a:pt x="901" y="717"/>
                  </a:lnTo>
                  <a:lnTo>
                    <a:pt x="902" y="707"/>
                  </a:lnTo>
                  <a:lnTo>
                    <a:pt x="902" y="46"/>
                  </a:lnTo>
                  <a:lnTo>
                    <a:pt x="901" y="37"/>
                  </a:lnTo>
                  <a:lnTo>
                    <a:pt x="899" y="28"/>
                  </a:lnTo>
                  <a:lnTo>
                    <a:pt x="895" y="21"/>
                  </a:lnTo>
                  <a:lnTo>
                    <a:pt x="889" y="14"/>
                  </a:lnTo>
                  <a:lnTo>
                    <a:pt x="882" y="9"/>
                  </a:lnTo>
                  <a:lnTo>
                    <a:pt x="874" y="5"/>
                  </a:lnTo>
                  <a:lnTo>
                    <a:pt x="866" y="1"/>
                  </a:lnTo>
                  <a:lnTo>
                    <a:pt x="857" y="0"/>
                  </a:lnTo>
                  <a:lnTo>
                    <a:pt x="8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253">
              <a:extLst>
                <a:ext uri="{FF2B5EF4-FFF2-40B4-BE49-F238E27FC236}">
                  <a16:creationId xmlns:a16="http://schemas.microsoft.com/office/drawing/2014/main" id="{667E15F2-A897-4A0D-BA25-3F6FB0D87EF1}"/>
                </a:ext>
              </a:extLst>
            </p:cNvPr>
            <p:cNvSpPr>
              <a:spLocks noEditPoints="1"/>
            </p:cNvSpPr>
            <p:nvPr/>
          </p:nvSpPr>
          <p:spPr bwMode="auto">
            <a:xfrm>
              <a:off x="11620500" y="3128963"/>
              <a:ext cx="238125" cy="180975"/>
            </a:xfrm>
            <a:custGeom>
              <a:avLst/>
              <a:gdLst>
                <a:gd name="T0" fmla="*/ 721 w 752"/>
                <a:gd name="T1" fmla="*/ 532 h 571"/>
                <a:gd name="T2" fmla="*/ 716 w 752"/>
                <a:gd name="T3" fmla="*/ 539 h 571"/>
                <a:gd name="T4" fmla="*/ 707 w 752"/>
                <a:gd name="T5" fmla="*/ 541 h 571"/>
                <a:gd name="T6" fmla="*/ 70 w 752"/>
                <a:gd name="T7" fmla="*/ 540 h 571"/>
                <a:gd name="T8" fmla="*/ 63 w 752"/>
                <a:gd name="T9" fmla="*/ 535 h 571"/>
                <a:gd name="T10" fmla="*/ 60 w 752"/>
                <a:gd name="T11" fmla="*/ 526 h 571"/>
                <a:gd name="T12" fmla="*/ 78 w 752"/>
                <a:gd name="T13" fmla="*/ 450 h 571"/>
                <a:gd name="T14" fmla="*/ 86 w 752"/>
                <a:gd name="T15" fmla="*/ 447 h 571"/>
                <a:gd name="T16" fmla="*/ 90 w 752"/>
                <a:gd name="T17" fmla="*/ 440 h 571"/>
                <a:gd name="T18" fmla="*/ 90 w 752"/>
                <a:gd name="T19" fmla="*/ 373 h 571"/>
                <a:gd name="T20" fmla="*/ 86 w 752"/>
                <a:gd name="T21" fmla="*/ 366 h 571"/>
                <a:gd name="T22" fmla="*/ 78 w 752"/>
                <a:gd name="T23" fmla="*/ 361 h 571"/>
                <a:gd name="T24" fmla="*/ 60 w 752"/>
                <a:gd name="T25" fmla="*/ 210 h 571"/>
                <a:gd name="T26" fmla="*/ 81 w 752"/>
                <a:gd name="T27" fmla="*/ 209 h 571"/>
                <a:gd name="T28" fmla="*/ 88 w 752"/>
                <a:gd name="T29" fmla="*/ 204 h 571"/>
                <a:gd name="T30" fmla="*/ 90 w 752"/>
                <a:gd name="T31" fmla="*/ 195 h 571"/>
                <a:gd name="T32" fmla="*/ 89 w 752"/>
                <a:gd name="T33" fmla="*/ 130 h 571"/>
                <a:gd name="T34" fmla="*/ 84 w 752"/>
                <a:gd name="T35" fmla="*/ 122 h 571"/>
                <a:gd name="T36" fmla="*/ 75 w 752"/>
                <a:gd name="T37" fmla="*/ 120 h 571"/>
                <a:gd name="T38" fmla="*/ 60 w 752"/>
                <a:gd name="T39" fmla="*/ 42 h 571"/>
                <a:gd name="T40" fmla="*/ 64 w 752"/>
                <a:gd name="T41" fmla="*/ 35 h 571"/>
                <a:gd name="T42" fmla="*/ 72 w 752"/>
                <a:gd name="T43" fmla="*/ 30 h 571"/>
                <a:gd name="T44" fmla="*/ 710 w 752"/>
                <a:gd name="T45" fmla="*/ 30 h 571"/>
                <a:gd name="T46" fmla="*/ 718 w 752"/>
                <a:gd name="T47" fmla="*/ 35 h 571"/>
                <a:gd name="T48" fmla="*/ 721 w 752"/>
                <a:gd name="T49" fmla="*/ 42 h 571"/>
                <a:gd name="T50" fmla="*/ 30 w 752"/>
                <a:gd name="T51" fmla="*/ 391 h 571"/>
                <a:gd name="T52" fmla="*/ 30 w 752"/>
                <a:gd name="T53" fmla="*/ 421 h 571"/>
                <a:gd name="T54" fmla="*/ 60 w 752"/>
                <a:gd name="T55" fmla="*/ 150 h 571"/>
                <a:gd name="T56" fmla="*/ 30 w 752"/>
                <a:gd name="T57" fmla="*/ 150 h 571"/>
                <a:gd name="T58" fmla="*/ 66 w 752"/>
                <a:gd name="T59" fmla="*/ 0 h 571"/>
                <a:gd name="T60" fmla="*/ 43 w 752"/>
                <a:gd name="T61" fmla="*/ 13 h 571"/>
                <a:gd name="T62" fmla="*/ 31 w 752"/>
                <a:gd name="T63" fmla="*/ 36 h 571"/>
                <a:gd name="T64" fmla="*/ 15 w 752"/>
                <a:gd name="T65" fmla="*/ 120 h 571"/>
                <a:gd name="T66" fmla="*/ 6 w 752"/>
                <a:gd name="T67" fmla="*/ 122 h 571"/>
                <a:gd name="T68" fmla="*/ 1 w 752"/>
                <a:gd name="T69" fmla="*/ 130 h 571"/>
                <a:gd name="T70" fmla="*/ 0 w 752"/>
                <a:gd name="T71" fmla="*/ 195 h 571"/>
                <a:gd name="T72" fmla="*/ 2 w 752"/>
                <a:gd name="T73" fmla="*/ 204 h 571"/>
                <a:gd name="T74" fmla="*/ 10 w 752"/>
                <a:gd name="T75" fmla="*/ 209 h 571"/>
                <a:gd name="T76" fmla="*/ 30 w 752"/>
                <a:gd name="T77" fmla="*/ 210 h 571"/>
                <a:gd name="T78" fmla="*/ 12 w 752"/>
                <a:gd name="T79" fmla="*/ 361 h 571"/>
                <a:gd name="T80" fmla="*/ 4 w 752"/>
                <a:gd name="T81" fmla="*/ 366 h 571"/>
                <a:gd name="T82" fmla="*/ 0 w 752"/>
                <a:gd name="T83" fmla="*/ 373 h 571"/>
                <a:gd name="T84" fmla="*/ 0 w 752"/>
                <a:gd name="T85" fmla="*/ 438 h 571"/>
                <a:gd name="T86" fmla="*/ 4 w 752"/>
                <a:gd name="T87" fmla="*/ 447 h 571"/>
                <a:gd name="T88" fmla="*/ 12 w 752"/>
                <a:gd name="T89" fmla="*/ 450 h 571"/>
                <a:gd name="T90" fmla="*/ 30 w 752"/>
                <a:gd name="T91" fmla="*/ 526 h 571"/>
                <a:gd name="T92" fmla="*/ 37 w 752"/>
                <a:gd name="T93" fmla="*/ 551 h 571"/>
                <a:gd name="T94" fmla="*/ 58 w 752"/>
                <a:gd name="T95" fmla="*/ 568 h 571"/>
                <a:gd name="T96" fmla="*/ 707 w 752"/>
                <a:gd name="T97" fmla="*/ 571 h 571"/>
                <a:gd name="T98" fmla="*/ 732 w 752"/>
                <a:gd name="T99" fmla="*/ 564 h 571"/>
                <a:gd name="T100" fmla="*/ 748 w 752"/>
                <a:gd name="T101" fmla="*/ 543 h 571"/>
                <a:gd name="T102" fmla="*/ 752 w 752"/>
                <a:gd name="T103" fmla="*/ 45 h 571"/>
                <a:gd name="T104" fmla="*/ 745 w 752"/>
                <a:gd name="T105" fmla="*/ 20 h 571"/>
                <a:gd name="T106" fmla="*/ 724 w 752"/>
                <a:gd name="T107" fmla="*/ 4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2" h="571">
                  <a:moveTo>
                    <a:pt x="722" y="526"/>
                  </a:moveTo>
                  <a:lnTo>
                    <a:pt x="721" y="529"/>
                  </a:lnTo>
                  <a:lnTo>
                    <a:pt x="721" y="532"/>
                  </a:lnTo>
                  <a:lnTo>
                    <a:pt x="719" y="535"/>
                  </a:lnTo>
                  <a:lnTo>
                    <a:pt x="718" y="537"/>
                  </a:lnTo>
                  <a:lnTo>
                    <a:pt x="716" y="539"/>
                  </a:lnTo>
                  <a:lnTo>
                    <a:pt x="712" y="540"/>
                  </a:lnTo>
                  <a:lnTo>
                    <a:pt x="709" y="541"/>
                  </a:lnTo>
                  <a:lnTo>
                    <a:pt x="707" y="541"/>
                  </a:lnTo>
                  <a:lnTo>
                    <a:pt x="75" y="541"/>
                  </a:lnTo>
                  <a:lnTo>
                    <a:pt x="72" y="541"/>
                  </a:lnTo>
                  <a:lnTo>
                    <a:pt x="70" y="540"/>
                  </a:lnTo>
                  <a:lnTo>
                    <a:pt x="66" y="539"/>
                  </a:lnTo>
                  <a:lnTo>
                    <a:pt x="64" y="537"/>
                  </a:lnTo>
                  <a:lnTo>
                    <a:pt x="63" y="535"/>
                  </a:lnTo>
                  <a:lnTo>
                    <a:pt x="61" y="532"/>
                  </a:lnTo>
                  <a:lnTo>
                    <a:pt x="60" y="529"/>
                  </a:lnTo>
                  <a:lnTo>
                    <a:pt x="60" y="526"/>
                  </a:lnTo>
                  <a:lnTo>
                    <a:pt x="60" y="451"/>
                  </a:lnTo>
                  <a:lnTo>
                    <a:pt x="75" y="451"/>
                  </a:lnTo>
                  <a:lnTo>
                    <a:pt x="78" y="450"/>
                  </a:lnTo>
                  <a:lnTo>
                    <a:pt x="81" y="450"/>
                  </a:lnTo>
                  <a:lnTo>
                    <a:pt x="84" y="448"/>
                  </a:lnTo>
                  <a:lnTo>
                    <a:pt x="86" y="447"/>
                  </a:lnTo>
                  <a:lnTo>
                    <a:pt x="88" y="445"/>
                  </a:lnTo>
                  <a:lnTo>
                    <a:pt x="89" y="442"/>
                  </a:lnTo>
                  <a:lnTo>
                    <a:pt x="90" y="440"/>
                  </a:lnTo>
                  <a:lnTo>
                    <a:pt x="90" y="436"/>
                  </a:lnTo>
                  <a:lnTo>
                    <a:pt x="90" y="376"/>
                  </a:lnTo>
                  <a:lnTo>
                    <a:pt x="90" y="373"/>
                  </a:lnTo>
                  <a:lnTo>
                    <a:pt x="89" y="370"/>
                  </a:lnTo>
                  <a:lnTo>
                    <a:pt x="88" y="368"/>
                  </a:lnTo>
                  <a:lnTo>
                    <a:pt x="86" y="366"/>
                  </a:lnTo>
                  <a:lnTo>
                    <a:pt x="84" y="363"/>
                  </a:lnTo>
                  <a:lnTo>
                    <a:pt x="81" y="362"/>
                  </a:lnTo>
                  <a:lnTo>
                    <a:pt x="78" y="361"/>
                  </a:lnTo>
                  <a:lnTo>
                    <a:pt x="75" y="361"/>
                  </a:lnTo>
                  <a:lnTo>
                    <a:pt x="60" y="361"/>
                  </a:lnTo>
                  <a:lnTo>
                    <a:pt x="60" y="210"/>
                  </a:lnTo>
                  <a:lnTo>
                    <a:pt x="75" y="210"/>
                  </a:lnTo>
                  <a:lnTo>
                    <a:pt x="78" y="210"/>
                  </a:lnTo>
                  <a:lnTo>
                    <a:pt x="81" y="209"/>
                  </a:lnTo>
                  <a:lnTo>
                    <a:pt x="84" y="208"/>
                  </a:lnTo>
                  <a:lnTo>
                    <a:pt x="86" y="206"/>
                  </a:lnTo>
                  <a:lnTo>
                    <a:pt x="88" y="204"/>
                  </a:lnTo>
                  <a:lnTo>
                    <a:pt x="89" y="202"/>
                  </a:lnTo>
                  <a:lnTo>
                    <a:pt x="90" y="198"/>
                  </a:lnTo>
                  <a:lnTo>
                    <a:pt x="90" y="195"/>
                  </a:lnTo>
                  <a:lnTo>
                    <a:pt x="90" y="135"/>
                  </a:lnTo>
                  <a:lnTo>
                    <a:pt x="90" y="132"/>
                  </a:lnTo>
                  <a:lnTo>
                    <a:pt x="89" y="130"/>
                  </a:lnTo>
                  <a:lnTo>
                    <a:pt x="88" y="127"/>
                  </a:lnTo>
                  <a:lnTo>
                    <a:pt x="86" y="125"/>
                  </a:lnTo>
                  <a:lnTo>
                    <a:pt x="84" y="122"/>
                  </a:lnTo>
                  <a:lnTo>
                    <a:pt x="81" y="121"/>
                  </a:lnTo>
                  <a:lnTo>
                    <a:pt x="78" y="120"/>
                  </a:lnTo>
                  <a:lnTo>
                    <a:pt x="75" y="120"/>
                  </a:lnTo>
                  <a:lnTo>
                    <a:pt x="60" y="120"/>
                  </a:lnTo>
                  <a:lnTo>
                    <a:pt x="60" y="45"/>
                  </a:lnTo>
                  <a:lnTo>
                    <a:pt x="60" y="42"/>
                  </a:lnTo>
                  <a:lnTo>
                    <a:pt x="61" y="39"/>
                  </a:lnTo>
                  <a:lnTo>
                    <a:pt x="63" y="37"/>
                  </a:lnTo>
                  <a:lnTo>
                    <a:pt x="64" y="35"/>
                  </a:lnTo>
                  <a:lnTo>
                    <a:pt x="66" y="32"/>
                  </a:lnTo>
                  <a:lnTo>
                    <a:pt x="70" y="31"/>
                  </a:lnTo>
                  <a:lnTo>
                    <a:pt x="72" y="30"/>
                  </a:lnTo>
                  <a:lnTo>
                    <a:pt x="75" y="30"/>
                  </a:lnTo>
                  <a:lnTo>
                    <a:pt x="707" y="30"/>
                  </a:lnTo>
                  <a:lnTo>
                    <a:pt x="710" y="30"/>
                  </a:lnTo>
                  <a:lnTo>
                    <a:pt x="712" y="31"/>
                  </a:lnTo>
                  <a:lnTo>
                    <a:pt x="716" y="32"/>
                  </a:lnTo>
                  <a:lnTo>
                    <a:pt x="718" y="35"/>
                  </a:lnTo>
                  <a:lnTo>
                    <a:pt x="719" y="37"/>
                  </a:lnTo>
                  <a:lnTo>
                    <a:pt x="721" y="39"/>
                  </a:lnTo>
                  <a:lnTo>
                    <a:pt x="721" y="42"/>
                  </a:lnTo>
                  <a:lnTo>
                    <a:pt x="722" y="45"/>
                  </a:lnTo>
                  <a:lnTo>
                    <a:pt x="722" y="526"/>
                  </a:lnTo>
                  <a:close/>
                  <a:moveTo>
                    <a:pt x="30" y="391"/>
                  </a:moveTo>
                  <a:lnTo>
                    <a:pt x="60" y="391"/>
                  </a:lnTo>
                  <a:lnTo>
                    <a:pt x="60" y="421"/>
                  </a:lnTo>
                  <a:lnTo>
                    <a:pt x="30" y="421"/>
                  </a:lnTo>
                  <a:lnTo>
                    <a:pt x="30" y="391"/>
                  </a:lnTo>
                  <a:close/>
                  <a:moveTo>
                    <a:pt x="30" y="150"/>
                  </a:moveTo>
                  <a:lnTo>
                    <a:pt x="60" y="150"/>
                  </a:lnTo>
                  <a:lnTo>
                    <a:pt x="60" y="180"/>
                  </a:lnTo>
                  <a:lnTo>
                    <a:pt x="30" y="180"/>
                  </a:lnTo>
                  <a:lnTo>
                    <a:pt x="30" y="150"/>
                  </a:lnTo>
                  <a:close/>
                  <a:moveTo>
                    <a:pt x="707" y="0"/>
                  </a:moveTo>
                  <a:lnTo>
                    <a:pt x="75" y="0"/>
                  </a:lnTo>
                  <a:lnTo>
                    <a:pt x="66" y="0"/>
                  </a:lnTo>
                  <a:lnTo>
                    <a:pt x="58" y="4"/>
                  </a:lnTo>
                  <a:lnTo>
                    <a:pt x="50" y="8"/>
                  </a:lnTo>
                  <a:lnTo>
                    <a:pt x="43" y="13"/>
                  </a:lnTo>
                  <a:lnTo>
                    <a:pt x="37" y="20"/>
                  </a:lnTo>
                  <a:lnTo>
                    <a:pt x="33" y="27"/>
                  </a:lnTo>
                  <a:lnTo>
                    <a:pt x="31" y="36"/>
                  </a:lnTo>
                  <a:lnTo>
                    <a:pt x="30" y="45"/>
                  </a:lnTo>
                  <a:lnTo>
                    <a:pt x="30" y="120"/>
                  </a:lnTo>
                  <a:lnTo>
                    <a:pt x="15" y="120"/>
                  </a:lnTo>
                  <a:lnTo>
                    <a:pt x="12" y="120"/>
                  </a:lnTo>
                  <a:lnTo>
                    <a:pt x="10" y="121"/>
                  </a:lnTo>
                  <a:lnTo>
                    <a:pt x="6" y="122"/>
                  </a:lnTo>
                  <a:lnTo>
                    <a:pt x="4" y="125"/>
                  </a:lnTo>
                  <a:lnTo>
                    <a:pt x="2" y="127"/>
                  </a:lnTo>
                  <a:lnTo>
                    <a:pt x="1" y="130"/>
                  </a:lnTo>
                  <a:lnTo>
                    <a:pt x="0" y="132"/>
                  </a:lnTo>
                  <a:lnTo>
                    <a:pt x="0" y="135"/>
                  </a:lnTo>
                  <a:lnTo>
                    <a:pt x="0" y="195"/>
                  </a:lnTo>
                  <a:lnTo>
                    <a:pt x="0" y="198"/>
                  </a:lnTo>
                  <a:lnTo>
                    <a:pt x="1" y="202"/>
                  </a:lnTo>
                  <a:lnTo>
                    <a:pt x="2" y="204"/>
                  </a:lnTo>
                  <a:lnTo>
                    <a:pt x="4" y="206"/>
                  </a:lnTo>
                  <a:lnTo>
                    <a:pt x="6" y="208"/>
                  </a:lnTo>
                  <a:lnTo>
                    <a:pt x="10" y="209"/>
                  </a:lnTo>
                  <a:lnTo>
                    <a:pt x="12" y="210"/>
                  </a:lnTo>
                  <a:lnTo>
                    <a:pt x="15" y="210"/>
                  </a:lnTo>
                  <a:lnTo>
                    <a:pt x="30" y="210"/>
                  </a:lnTo>
                  <a:lnTo>
                    <a:pt x="30" y="361"/>
                  </a:lnTo>
                  <a:lnTo>
                    <a:pt x="15" y="361"/>
                  </a:lnTo>
                  <a:lnTo>
                    <a:pt x="12" y="361"/>
                  </a:lnTo>
                  <a:lnTo>
                    <a:pt x="10" y="362"/>
                  </a:lnTo>
                  <a:lnTo>
                    <a:pt x="6" y="363"/>
                  </a:lnTo>
                  <a:lnTo>
                    <a:pt x="4" y="366"/>
                  </a:lnTo>
                  <a:lnTo>
                    <a:pt x="2" y="368"/>
                  </a:lnTo>
                  <a:lnTo>
                    <a:pt x="1" y="370"/>
                  </a:lnTo>
                  <a:lnTo>
                    <a:pt x="0" y="373"/>
                  </a:lnTo>
                  <a:lnTo>
                    <a:pt x="0" y="376"/>
                  </a:lnTo>
                  <a:lnTo>
                    <a:pt x="0" y="436"/>
                  </a:lnTo>
                  <a:lnTo>
                    <a:pt x="0" y="438"/>
                  </a:lnTo>
                  <a:lnTo>
                    <a:pt x="1" y="442"/>
                  </a:lnTo>
                  <a:lnTo>
                    <a:pt x="2" y="444"/>
                  </a:lnTo>
                  <a:lnTo>
                    <a:pt x="4" y="447"/>
                  </a:lnTo>
                  <a:lnTo>
                    <a:pt x="6" y="448"/>
                  </a:lnTo>
                  <a:lnTo>
                    <a:pt x="10" y="450"/>
                  </a:lnTo>
                  <a:lnTo>
                    <a:pt x="12" y="450"/>
                  </a:lnTo>
                  <a:lnTo>
                    <a:pt x="15" y="451"/>
                  </a:lnTo>
                  <a:lnTo>
                    <a:pt x="30" y="451"/>
                  </a:lnTo>
                  <a:lnTo>
                    <a:pt x="30" y="526"/>
                  </a:lnTo>
                  <a:lnTo>
                    <a:pt x="31" y="535"/>
                  </a:lnTo>
                  <a:lnTo>
                    <a:pt x="33" y="543"/>
                  </a:lnTo>
                  <a:lnTo>
                    <a:pt x="37" y="551"/>
                  </a:lnTo>
                  <a:lnTo>
                    <a:pt x="43" y="558"/>
                  </a:lnTo>
                  <a:lnTo>
                    <a:pt x="50" y="564"/>
                  </a:lnTo>
                  <a:lnTo>
                    <a:pt x="58" y="568"/>
                  </a:lnTo>
                  <a:lnTo>
                    <a:pt x="66" y="570"/>
                  </a:lnTo>
                  <a:lnTo>
                    <a:pt x="75" y="571"/>
                  </a:lnTo>
                  <a:lnTo>
                    <a:pt x="707" y="571"/>
                  </a:lnTo>
                  <a:lnTo>
                    <a:pt x="716" y="570"/>
                  </a:lnTo>
                  <a:lnTo>
                    <a:pt x="724" y="568"/>
                  </a:lnTo>
                  <a:lnTo>
                    <a:pt x="732" y="564"/>
                  </a:lnTo>
                  <a:lnTo>
                    <a:pt x="738" y="558"/>
                  </a:lnTo>
                  <a:lnTo>
                    <a:pt x="745" y="551"/>
                  </a:lnTo>
                  <a:lnTo>
                    <a:pt x="748" y="543"/>
                  </a:lnTo>
                  <a:lnTo>
                    <a:pt x="751" y="535"/>
                  </a:lnTo>
                  <a:lnTo>
                    <a:pt x="752" y="526"/>
                  </a:lnTo>
                  <a:lnTo>
                    <a:pt x="752" y="45"/>
                  </a:lnTo>
                  <a:lnTo>
                    <a:pt x="751" y="36"/>
                  </a:lnTo>
                  <a:lnTo>
                    <a:pt x="748" y="27"/>
                  </a:lnTo>
                  <a:lnTo>
                    <a:pt x="745" y="20"/>
                  </a:lnTo>
                  <a:lnTo>
                    <a:pt x="738" y="13"/>
                  </a:lnTo>
                  <a:lnTo>
                    <a:pt x="732" y="8"/>
                  </a:lnTo>
                  <a:lnTo>
                    <a:pt x="724" y="4"/>
                  </a:lnTo>
                  <a:lnTo>
                    <a:pt x="716" y="1"/>
                  </a:lnTo>
                  <a:lnTo>
                    <a:pt x="7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254">
              <a:extLst>
                <a:ext uri="{FF2B5EF4-FFF2-40B4-BE49-F238E27FC236}">
                  <a16:creationId xmlns:a16="http://schemas.microsoft.com/office/drawing/2014/main" id="{287878F3-1EBF-466B-92D8-8653CF9D1210}"/>
                </a:ext>
              </a:extLst>
            </p:cNvPr>
            <p:cNvSpPr>
              <a:spLocks noEditPoints="1"/>
            </p:cNvSpPr>
            <p:nvPr/>
          </p:nvSpPr>
          <p:spPr bwMode="auto">
            <a:xfrm>
              <a:off x="11753850" y="3148013"/>
              <a:ext cx="76200" cy="76200"/>
            </a:xfrm>
            <a:custGeom>
              <a:avLst/>
              <a:gdLst>
                <a:gd name="T0" fmla="*/ 102 w 241"/>
                <a:gd name="T1" fmla="*/ 209 h 240"/>
                <a:gd name="T2" fmla="*/ 77 w 241"/>
                <a:gd name="T3" fmla="*/ 200 h 240"/>
                <a:gd name="T4" fmla="*/ 57 w 241"/>
                <a:gd name="T5" fmla="*/ 185 h 240"/>
                <a:gd name="T6" fmla="*/ 41 w 241"/>
                <a:gd name="T7" fmla="*/ 163 h 240"/>
                <a:gd name="T8" fmla="*/ 32 w 241"/>
                <a:gd name="T9" fmla="*/ 138 h 240"/>
                <a:gd name="T10" fmla="*/ 31 w 241"/>
                <a:gd name="T11" fmla="*/ 112 h 240"/>
                <a:gd name="T12" fmla="*/ 37 w 241"/>
                <a:gd name="T13" fmla="*/ 85 h 240"/>
                <a:gd name="T14" fmla="*/ 50 w 241"/>
                <a:gd name="T15" fmla="*/ 64 h 240"/>
                <a:gd name="T16" fmla="*/ 70 w 241"/>
                <a:gd name="T17" fmla="*/ 45 h 240"/>
                <a:gd name="T18" fmla="*/ 93 w 241"/>
                <a:gd name="T19" fmla="*/ 35 h 240"/>
                <a:gd name="T20" fmla="*/ 120 w 241"/>
                <a:gd name="T21" fmla="*/ 30 h 240"/>
                <a:gd name="T22" fmla="*/ 147 w 241"/>
                <a:gd name="T23" fmla="*/ 35 h 240"/>
                <a:gd name="T24" fmla="*/ 170 w 241"/>
                <a:gd name="T25" fmla="*/ 45 h 240"/>
                <a:gd name="T26" fmla="*/ 190 w 241"/>
                <a:gd name="T27" fmla="*/ 64 h 240"/>
                <a:gd name="T28" fmla="*/ 204 w 241"/>
                <a:gd name="T29" fmla="*/ 85 h 240"/>
                <a:gd name="T30" fmla="*/ 210 w 241"/>
                <a:gd name="T31" fmla="*/ 112 h 240"/>
                <a:gd name="T32" fmla="*/ 209 w 241"/>
                <a:gd name="T33" fmla="*/ 138 h 240"/>
                <a:gd name="T34" fmla="*/ 199 w 241"/>
                <a:gd name="T35" fmla="*/ 163 h 240"/>
                <a:gd name="T36" fmla="*/ 184 w 241"/>
                <a:gd name="T37" fmla="*/ 185 h 240"/>
                <a:gd name="T38" fmla="*/ 163 w 241"/>
                <a:gd name="T39" fmla="*/ 200 h 240"/>
                <a:gd name="T40" fmla="*/ 138 w 241"/>
                <a:gd name="T41" fmla="*/ 209 h 240"/>
                <a:gd name="T42" fmla="*/ 120 w 241"/>
                <a:gd name="T43" fmla="*/ 0 h 240"/>
                <a:gd name="T44" fmla="*/ 85 w 241"/>
                <a:gd name="T45" fmla="*/ 6 h 240"/>
                <a:gd name="T46" fmla="*/ 54 w 241"/>
                <a:gd name="T47" fmla="*/ 21 h 240"/>
                <a:gd name="T48" fmla="*/ 28 w 241"/>
                <a:gd name="T49" fmla="*/ 44 h 240"/>
                <a:gd name="T50" fmla="*/ 10 w 241"/>
                <a:gd name="T51" fmla="*/ 73 h 240"/>
                <a:gd name="T52" fmla="*/ 1 w 241"/>
                <a:gd name="T53" fmla="*/ 108 h 240"/>
                <a:gd name="T54" fmla="*/ 2 w 241"/>
                <a:gd name="T55" fmla="*/ 145 h 240"/>
                <a:gd name="T56" fmla="*/ 15 w 241"/>
                <a:gd name="T57" fmla="*/ 178 h 240"/>
                <a:gd name="T58" fmla="*/ 35 w 241"/>
                <a:gd name="T59" fmla="*/ 205 h 240"/>
                <a:gd name="T60" fmla="*/ 63 w 241"/>
                <a:gd name="T61" fmla="*/ 226 h 240"/>
                <a:gd name="T62" fmla="*/ 96 w 241"/>
                <a:gd name="T63" fmla="*/ 238 h 240"/>
                <a:gd name="T64" fmla="*/ 133 w 241"/>
                <a:gd name="T65" fmla="*/ 240 h 240"/>
                <a:gd name="T66" fmla="*/ 167 w 241"/>
                <a:gd name="T67" fmla="*/ 232 h 240"/>
                <a:gd name="T68" fmla="*/ 197 w 241"/>
                <a:gd name="T69" fmla="*/ 213 h 240"/>
                <a:gd name="T70" fmla="*/ 220 w 241"/>
                <a:gd name="T71" fmla="*/ 188 h 240"/>
                <a:gd name="T72" fmla="*/ 236 w 241"/>
                <a:gd name="T73" fmla="*/ 156 h 240"/>
                <a:gd name="T74" fmla="*/ 241 w 241"/>
                <a:gd name="T75" fmla="*/ 120 h 240"/>
                <a:gd name="T76" fmla="*/ 236 w 241"/>
                <a:gd name="T77" fmla="*/ 85 h 240"/>
                <a:gd name="T78" fmla="*/ 220 w 241"/>
                <a:gd name="T79" fmla="*/ 53 h 240"/>
                <a:gd name="T80" fmla="*/ 197 w 241"/>
                <a:gd name="T81" fmla="*/ 27 h 240"/>
                <a:gd name="T82" fmla="*/ 167 w 241"/>
                <a:gd name="T83" fmla="*/ 10 h 240"/>
                <a:gd name="T84" fmla="*/ 133 w 241"/>
                <a:gd name="T8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1" h="240">
                  <a:moveTo>
                    <a:pt x="120" y="210"/>
                  </a:moveTo>
                  <a:lnTo>
                    <a:pt x="111" y="210"/>
                  </a:lnTo>
                  <a:lnTo>
                    <a:pt x="102" y="209"/>
                  </a:lnTo>
                  <a:lnTo>
                    <a:pt x="93" y="206"/>
                  </a:lnTo>
                  <a:lnTo>
                    <a:pt x="86" y="204"/>
                  </a:lnTo>
                  <a:lnTo>
                    <a:pt x="77" y="200"/>
                  </a:lnTo>
                  <a:lnTo>
                    <a:pt x="70" y="195"/>
                  </a:lnTo>
                  <a:lnTo>
                    <a:pt x="63" y="190"/>
                  </a:lnTo>
                  <a:lnTo>
                    <a:pt x="57" y="185"/>
                  </a:lnTo>
                  <a:lnTo>
                    <a:pt x="50" y="178"/>
                  </a:lnTo>
                  <a:lnTo>
                    <a:pt x="45" y="171"/>
                  </a:lnTo>
                  <a:lnTo>
                    <a:pt x="41" y="163"/>
                  </a:lnTo>
                  <a:lnTo>
                    <a:pt x="37" y="156"/>
                  </a:lnTo>
                  <a:lnTo>
                    <a:pt x="34" y="147"/>
                  </a:lnTo>
                  <a:lnTo>
                    <a:pt x="32" y="138"/>
                  </a:lnTo>
                  <a:lnTo>
                    <a:pt x="31" y="130"/>
                  </a:lnTo>
                  <a:lnTo>
                    <a:pt x="30" y="120"/>
                  </a:lnTo>
                  <a:lnTo>
                    <a:pt x="31" y="112"/>
                  </a:lnTo>
                  <a:lnTo>
                    <a:pt x="32" y="102"/>
                  </a:lnTo>
                  <a:lnTo>
                    <a:pt x="34" y="93"/>
                  </a:lnTo>
                  <a:lnTo>
                    <a:pt x="37" y="85"/>
                  </a:lnTo>
                  <a:lnTo>
                    <a:pt x="41" y="77"/>
                  </a:lnTo>
                  <a:lnTo>
                    <a:pt x="45" y="70"/>
                  </a:lnTo>
                  <a:lnTo>
                    <a:pt x="50" y="64"/>
                  </a:lnTo>
                  <a:lnTo>
                    <a:pt x="57" y="57"/>
                  </a:lnTo>
                  <a:lnTo>
                    <a:pt x="63" y="51"/>
                  </a:lnTo>
                  <a:lnTo>
                    <a:pt x="70" y="45"/>
                  </a:lnTo>
                  <a:lnTo>
                    <a:pt x="77" y="41"/>
                  </a:lnTo>
                  <a:lnTo>
                    <a:pt x="86" y="38"/>
                  </a:lnTo>
                  <a:lnTo>
                    <a:pt x="93" y="35"/>
                  </a:lnTo>
                  <a:lnTo>
                    <a:pt x="102" y="32"/>
                  </a:lnTo>
                  <a:lnTo>
                    <a:pt x="111" y="30"/>
                  </a:lnTo>
                  <a:lnTo>
                    <a:pt x="120" y="30"/>
                  </a:lnTo>
                  <a:lnTo>
                    <a:pt x="130" y="30"/>
                  </a:lnTo>
                  <a:lnTo>
                    <a:pt x="138" y="32"/>
                  </a:lnTo>
                  <a:lnTo>
                    <a:pt x="147" y="35"/>
                  </a:lnTo>
                  <a:lnTo>
                    <a:pt x="155" y="38"/>
                  </a:lnTo>
                  <a:lnTo>
                    <a:pt x="163" y="41"/>
                  </a:lnTo>
                  <a:lnTo>
                    <a:pt x="170" y="45"/>
                  </a:lnTo>
                  <a:lnTo>
                    <a:pt x="178" y="51"/>
                  </a:lnTo>
                  <a:lnTo>
                    <a:pt x="184" y="57"/>
                  </a:lnTo>
                  <a:lnTo>
                    <a:pt x="190" y="64"/>
                  </a:lnTo>
                  <a:lnTo>
                    <a:pt x="195" y="70"/>
                  </a:lnTo>
                  <a:lnTo>
                    <a:pt x="199" y="77"/>
                  </a:lnTo>
                  <a:lnTo>
                    <a:pt x="204" y="85"/>
                  </a:lnTo>
                  <a:lnTo>
                    <a:pt x="207" y="93"/>
                  </a:lnTo>
                  <a:lnTo>
                    <a:pt x="209" y="102"/>
                  </a:lnTo>
                  <a:lnTo>
                    <a:pt x="210" y="112"/>
                  </a:lnTo>
                  <a:lnTo>
                    <a:pt x="211" y="120"/>
                  </a:lnTo>
                  <a:lnTo>
                    <a:pt x="210" y="130"/>
                  </a:lnTo>
                  <a:lnTo>
                    <a:pt x="209" y="138"/>
                  </a:lnTo>
                  <a:lnTo>
                    <a:pt x="207" y="147"/>
                  </a:lnTo>
                  <a:lnTo>
                    <a:pt x="204" y="156"/>
                  </a:lnTo>
                  <a:lnTo>
                    <a:pt x="199" y="163"/>
                  </a:lnTo>
                  <a:lnTo>
                    <a:pt x="195" y="171"/>
                  </a:lnTo>
                  <a:lnTo>
                    <a:pt x="190" y="178"/>
                  </a:lnTo>
                  <a:lnTo>
                    <a:pt x="184" y="185"/>
                  </a:lnTo>
                  <a:lnTo>
                    <a:pt x="178" y="190"/>
                  </a:lnTo>
                  <a:lnTo>
                    <a:pt x="170" y="195"/>
                  </a:lnTo>
                  <a:lnTo>
                    <a:pt x="163" y="200"/>
                  </a:lnTo>
                  <a:lnTo>
                    <a:pt x="155" y="204"/>
                  </a:lnTo>
                  <a:lnTo>
                    <a:pt x="147" y="206"/>
                  </a:lnTo>
                  <a:lnTo>
                    <a:pt x="138" y="209"/>
                  </a:lnTo>
                  <a:lnTo>
                    <a:pt x="130" y="210"/>
                  </a:lnTo>
                  <a:lnTo>
                    <a:pt x="120" y="210"/>
                  </a:lnTo>
                  <a:close/>
                  <a:moveTo>
                    <a:pt x="120" y="0"/>
                  </a:moveTo>
                  <a:lnTo>
                    <a:pt x="108" y="0"/>
                  </a:lnTo>
                  <a:lnTo>
                    <a:pt x="96" y="2"/>
                  </a:lnTo>
                  <a:lnTo>
                    <a:pt x="85" y="6"/>
                  </a:lnTo>
                  <a:lnTo>
                    <a:pt x="74" y="10"/>
                  </a:lnTo>
                  <a:lnTo>
                    <a:pt x="63" y="14"/>
                  </a:lnTo>
                  <a:lnTo>
                    <a:pt x="54" y="21"/>
                  </a:lnTo>
                  <a:lnTo>
                    <a:pt x="44" y="27"/>
                  </a:lnTo>
                  <a:lnTo>
                    <a:pt x="35" y="36"/>
                  </a:lnTo>
                  <a:lnTo>
                    <a:pt x="28" y="44"/>
                  </a:lnTo>
                  <a:lnTo>
                    <a:pt x="20" y="53"/>
                  </a:lnTo>
                  <a:lnTo>
                    <a:pt x="15" y="64"/>
                  </a:lnTo>
                  <a:lnTo>
                    <a:pt x="10" y="73"/>
                  </a:lnTo>
                  <a:lnTo>
                    <a:pt x="5" y="85"/>
                  </a:lnTo>
                  <a:lnTo>
                    <a:pt x="2" y="96"/>
                  </a:lnTo>
                  <a:lnTo>
                    <a:pt x="1" y="108"/>
                  </a:lnTo>
                  <a:lnTo>
                    <a:pt x="0" y="120"/>
                  </a:lnTo>
                  <a:lnTo>
                    <a:pt x="1" y="133"/>
                  </a:lnTo>
                  <a:lnTo>
                    <a:pt x="2" y="145"/>
                  </a:lnTo>
                  <a:lnTo>
                    <a:pt x="5" y="156"/>
                  </a:lnTo>
                  <a:lnTo>
                    <a:pt x="10" y="167"/>
                  </a:lnTo>
                  <a:lnTo>
                    <a:pt x="15" y="178"/>
                  </a:lnTo>
                  <a:lnTo>
                    <a:pt x="20" y="188"/>
                  </a:lnTo>
                  <a:lnTo>
                    <a:pt x="28" y="196"/>
                  </a:lnTo>
                  <a:lnTo>
                    <a:pt x="35" y="205"/>
                  </a:lnTo>
                  <a:lnTo>
                    <a:pt x="44" y="213"/>
                  </a:lnTo>
                  <a:lnTo>
                    <a:pt x="54" y="220"/>
                  </a:lnTo>
                  <a:lnTo>
                    <a:pt x="63" y="226"/>
                  </a:lnTo>
                  <a:lnTo>
                    <a:pt x="74" y="232"/>
                  </a:lnTo>
                  <a:lnTo>
                    <a:pt x="85" y="235"/>
                  </a:lnTo>
                  <a:lnTo>
                    <a:pt x="96" y="238"/>
                  </a:lnTo>
                  <a:lnTo>
                    <a:pt x="108" y="240"/>
                  </a:lnTo>
                  <a:lnTo>
                    <a:pt x="120" y="240"/>
                  </a:lnTo>
                  <a:lnTo>
                    <a:pt x="133" y="240"/>
                  </a:lnTo>
                  <a:lnTo>
                    <a:pt x="145" y="238"/>
                  </a:lnTo>
                  <a:lnTo>
                    <a:pt x="156" y="235"/>
                  </a:lnTo>
                  <a:lnTo>
                    <a:pt x="167" y="232"/>
                  </a:lnTo>
                  <a:lnTo>
                    <a:pt x="178" y="226"/>
                  </a:lnTo>
                  <a:lnTo>
                    <a:pt x="187" y="220"/>
                  </a:lnTo>
                  <a:lnTo>
                    <a:pt x="197" y="213"/>
                  </a:lnTo>
                  <a:lnTo>
                    <a:pt x="206" y="205"/>
                  </a:lnTo>
                  <a:lnTo>
                    <a:pt x="213" y="196"/>
                  </a:lnTo>
                  <a:lnTo>
                    <a:pt x="220" y="188"/>
                  </a:lnTo>
                  <a:lnTo>
                    <a:pt x="226" y="178"/>
                  </a:lnTo>
                  <a:lnTo>
                    <a:pt x="231" y="167"/>
                  </a:lnTo>
                  <a:lnTo>
                    <a:pt x="236" y="156"/>
                  </a:lnTo>
                  <a:lnTo>
                    <a:pt x="238" y="145"/>
                  </a:lnTo>
                  <a:lnTo>
                    <a:pt x="240" y="133"/>
                  </a:lnTo>
                  <a:lnTo>
                    <a:pt x="241" y="120"/>
                  </a:lnTo>
                  <a:lnTo>
                    <a:pt x="240" y="108"/>
                  </a:lnTo>
                  <a:lnTo>
                    <a:pt x="238" y="96"/>
                  </a:lnTo>
                  <a:lnTo>
                    <a:pt x="236" y="85"/>
                  </a:lnTo>
                  <a:lnTo>
                    <a:pt x="231" y="73"/>
                  </a:lnTo>
                  <a:lnTo>
                    <a:pt x="226" y="64"/>
                  </a:lnTo>
                  <a:lnTo>
                    <a:pt x="220" y="53"/>
                  </a:lnTo>
                  <a:lnTo>
                    <a:pt x="213" y="44"/>
                  </a:lnTo>
                  <a:lnTo>
                    <a:pt x="206" y="36"/>
                  </a:lnTo>
                  <a:lnTo>
                    <a:pt x="197" y="27"/>
                  </a:lnTo>
                  <a:lnTo>
                    <a:pt x="187" y="21"/>
                  </a:lnTo>
                  <a:lnTo>
                    <a:pt x="178" y="14"/>
                  </a:lnTo>
                  <a:lnTo>
                    <a:pt x="167" y="10"/>
                  </a:lnTo>
                  <a:lnTo>
                    <a:pt x="156" y="6"/>
                  </a:lnTo>
                  <a:lnTo>
                    <a:pt x="145" y="2"/>
                  </a:lnTo>
                  <a:lnTo>
                    <a:pt x="133" y="0"/>
                  </a:lnTo>
                  <a:lnTo>
                    <a:pt x="120" y="0"/>
                  </a:lnTo>
                  <a:lnTo>
                    <a:pt x="1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255">
              <a:extLst>
                <a:ext uri="{FF2B5EF4-FFF2-40B4-BE49-F238E27FC236}">
                  <a16:creationId xmlns:a16="http://schemas.microsoft.com/office/drawing/2014/main" id="{8BCE2C31-2A77-4F5B-87E8-337CF551B351}"/>
                </a:ext>
              </a:extLst>
            </p:cNvPr>
            <p:cNvSpPr>
              <a:spLocks/>
            </p:cNvSpPr>
            <p:nvPr/>
          </p:nvSpPr>
          <p:spPr bwMode="auto">
            <a:xfrm>
              <a:off x="11782425" y="3176588"/>
              <a:ext cx="19050" cy="19050"/>
            </a:xfrm>
            <a:custGeom>
              <a:avLst/>
              <a:gdLst>
                <a:gd name="T0" fmla="*/ 30 w 60"/>
                <a:gd name="T1" fmla="*/ 0 h 60"/>
                <a:gd name="T2" fmla="*/ 25 w 60"/>
                <a:gd name="T3" fmla="*/ 1 h 60"/>
                <a:gd name="T4" fmla="*/ 18 w 60"/>
                <a:gd name="T5" fmla="*/ 2 h 60"/>
                <a:gd name="T6" fmla="*/ 14 w 60"/>
                <a:gd name="T7" fmla="*/ 6 h 60"/>
                <a:gd name="T8" fmla="*/ 9 w 60"/>
                <a:gd name="T9" fmla="*/ 9 h 60"/>
                <a:gd name="T10" fmla="*/ 5 w 60"/>
                <a:gd name="T11" fmla="*/ 13 h 60"/>
                <a:gd name="T12" fmla="*/ 2 w 60"/>
                <a:gd name="T13" fmla="*/ 18 h 60"/>
                <a:gd name="T14" fmla="*/ 1 w 60"/>
                <a:gd name="T15" fmla="*/ 24 h 60"/>
                <a:gd name="T16" fmla="*/ 0 w 60"/>
                <a:gd name="T17" fmla="*/ 30 h 60"/>
                <a:gd name="T18" fmla="*/ 1 w 60"/>
                <a:gd name="T19" fmla="*/ 37 h 60"/>
                <a:gd name="T20" fmla="*/ 2 w 60"/>
                <a:gd name="T21" fmla="*/ 42 h 60"/>
                <a:gd name="T22" fmla="*/ 5 w 60"/>
                <a:gd name="T23" fmla="*/ 47 h 60"/>
                <a:gd name="T24" fmla="*/ 9 w 60"/>
                <a:gd name="T25" fmla="*/ 52 h 60"/>
                <a:gd name="T26" fmla="*/ 14 w 60"/>
                <a:gd name="T27" fmla="*/ 55 h 60"/>
                <a:gd name="T28" fmla="*/ 18 w 60"/>
                <a:gd name="T29" fmla="*/ 58 h 60"/>
                <a:gd name="T30" fmla="*/ 25 w 60"/>
                <a:gd name="T31" fmla="*/ 60 h 60"/>
                <a:gd name="T32" fmla="*/ 30 w 60"/>
                <a:gd name="T33" fmla="*/ 60 h 60"/>
                <a:gd name="T34" fmla="*/ 36 w 60"/>
                <a:gd name="T35" fmla="*/ 60 h 60"/>
                <a:gd name="T36" fmla="*/ 42 w 60"/>
                <a:gd name="T37" fmla="*/ 58 h 60"/>
                <a:gd name="T38" fmla="*/ 47 w 60"/>
                <a:gd name="T39" fmla="*/ 55 h 60"/>
                <a:gd name="T40" fmla="*/ 51 w 60"/>
                <a:gd name="T41" fmla="*/ 52 h 60"/>
                <a:gd name="T42" fmla="*/ 56 w 60"/>
                <a:gd name="T43" fmla="*/ 47 h 60"/>
                <a:gd name="T44" fmla="*/ 58 w 60"/>
                <a:gd name="T45" fmla="*/ 42 h 60"/>
                <a:gd name="T46" fmla="*/ 60 w 60"/>
                <a:gd name="T47" fmla="*/ 37 h 60"/>
                <a:gd name="T48" fmla="*/ 60 w 60"/>
                <a:gd name="T49" fmla="*/ 30 h 60"/>
                <a:gd name="T50" fmla="*/ 60 w 60"/>
                <a:gd name="T51" fmla="*/ 24 h 60"/>
                <a:gd name="T52" fmla="*/ 58 w 60"/>
                <a:gd name="T53" fmla="*/ 18 h 60"/>
                <a:gd name="T54" fmla="*/ 56 w 60"/>
                <a:gd name="T55" fmla="*/ 13 h 60"/>
                <a:gd name="T56" fmla="*/ 51 w 60"/>
                <a:gd name="T57" fmla="*/ 9 h 60"/>
                <a:gd name="T58" fmla="*/ 47 w 60"/>
                <a:gd name="T59" fmla="*/ 6 h 60"/>
                <a:gd name="T60" fmla="*/ 42 w 60"/>
                <a:gd name="T61" fmla="*/ 2 h 60"/>
                <a:gd name="T62" fmla="*/ 36 w 60"/>
                <a:gd name="T63" fmla="*/ 1 h 60"/>
                <a:gd name="T64" fmla="*/ 30 w 60"/>
                <a:gd name="T6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 h="60">
                  <a:moveTo>
                    <a:pt x="30" y="0"/>
                  </a:moveTo>
                  <a:lnTo>
                    <a:pt x="25" y="1"/>
                  </a:lnTo>
                  <a:lnTo>
                    <a:pt x="18" y="2"/>
                  </a:lnTo>
                  <a:lnTo>
                    <a:pt x="14" y="6"/>
                  </a:lnTo>
                  <a:lnTo>
                    <a:pt x="9" y="9"/>
                  </a:lnTo>
                  <a:lnTo>
                    <a:pt x="5" y="13"/>
                  </a:lnTo>
                  <a:lnTo>
                    <a:pt x="2" y="18"/>
                  </a:lnTo>
                  <a:lnTo>
                    <a:pt x="1" y="24"/>
                  </a:lnTo>
                  <a:lnTo>
                    <a:pt x="0" y="30"/>
                  </a:lnTo>
                  <a:lnTo>
                    <a:pt x="1" y="37"/>
                  </a:lnTo>
                  <a:lnTo>
                    <a:pt x="2" y="42"/>
                  </a:lnTo>
                  <a:lnTo>
                    <a:pt x="5" y="47"/>
                  </a:lnTo>
                  <a:lnTo>
                    <a:pt x="9" y="52"/>
                  </a:lnTo>
                  <a:lnTo>
                    <a:pt x="14" y="55"/>
                  </a:lnTo>
                  <a:lnTo>
                    <a:pt x="18" y="58"/>
                  </a:lnTo>
                  <a:lnTo>
                    <a:pt x="25" y="60"/>
                  </a:lnTo>
                  <a:lnTo>
                    <a:pt x="30" y="60"/>
                  </a:lnTo>
                  <a:lnTo>
                    <a:pt x="36" y="60"/>
                  </a:lnTo>
                  <a:lnTo>
                    <a:pt x="42" y="58"/>
                  </a:lnTo>
                  <a:lnTo>
                    <a:pt x="47" y="55"/>
                  </a:lnTo>
                  <a:lnTo>
                    <a:pt x="51" y="52"/>
                  </a:lnTo>
                  <a:lnTo>
                    <a:pt x="56" y="47"/>
                  </a:lnTo>
                  <a:lnTo>
                    <a:pt x="58" y="42"/>
                  </a:lnTo>
                  <a:lnTo>
                    <a:pt x="60" y="37"/>
                  </a:lnTo>
                  <a:lnTo>
                    <a:pt x="60" y="30"/>
                  </a:lnTo>
                  <a:lnTo>
                    <a:pt x="60" y="24"/>
                  </a:lnTo>
                  <a:lnTo>
                    <a:pt x="58" y="18"/>
                  </a:lnTo>
                  <a:lnTo>
                    <a:pt x="56" y="13"/>
                  </a:lnTo>
                  <a:lnTo>
                    <a:pt x="51" y="9"/>
                  </a:lnTo>
                  <a:lnTo>
                    <a:pt x="47" y="6"/>
                  </a:lnTo>
                  <a:lnTo>
                    <a:pt x="42" y="2"/>
                  </a:lnTo>
                  <a:lnTo>
                    <a:pt x="36" y="1"/>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256">
              <a:extLst>
                <a:ext uri="{FF2B5EF4-FFF2-40B4-BE49-F238E27FC236}">
                  <a16:creationId xmlns:a16="http://schemas.microsoft.com/office/drawing/2014/main" id="{5D4B0D93-90E2-47DF-9E62-0B8AA1EB4637}"/>
                </a:ext>
              </a:extLst>
            </p:cNvPr>
            <p:cNvSpPr>
              <a:spLocks noChangeArrowheads="1"/>
            </p:cNvSpPr>
            <p:nvPr/>
          </p:nvSpPr>
          <p:spPr bwMode="auto">
            <a:xfrm>
              <a:off x="11772900" y="32337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257">
              <a:extLst>
                <a:ext uri="{FF2B5EF4-FFF2-40B4-BE49-F238E27FC236}">
                  <a16:creationId xmlns:a16="http://schemas.microsoft.com/office/drawing/2014/main" id="{DD921542-44DE-45AD-B9BC-589FF447AA3A}"/>
                </a:ext>
              </a:extLst>
            </p:cNvPr>
            <p:cNvSpPr>
              <a:spLocks noChangeArrowheads="1"/>
            </p:cNvSpPr>
            <p:nvPr/>
          </p:nvSpPr>
          <p:spPr bwMode="auto">
            <a:xfrm>
              <a:off x="11791950" y="32337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258">
              <a:extLst>
                <a:ext uri="{FF2B5EF4-FFF2-40B4-BE49-F238E27FC236}">
                  <a16:creationId xmlns:a16="http://schemas.microsoft.com/office/drawing/2014/main" id="{4A5057C4-6FEB-476C-8CAB-393DB92D15CB}"/>
                </a:ext>
              </a:extLst>
            </p:cNvPr>
            <p:cNvSpPr>
              <a:spLocks noChangeArrowheads="1"/>
            </p:cNvSpPr>
            <p:nvPr/>
          </p:nvSpPr>
          <p:spPr bwMode="auto">
            <a:xfrm>
              <a:off x="11811000" y="32337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259">
              <a:extLst>
                <a:ext uri="{FF2B5EF4-FFF2-40B4-BE49-F238E27FC236}">
                  <a16:creationId xmlns:a16="http://schemas.microsoft.com/office/drawing/2014/main" id="{DD7D972B-9D19-46BF-A7E3-44C169CA2518}"/>
                </a:ext>
              </a:extLst>
            </p:cNvPr>
            <p:cNvSpPr>
              <a:spLocks noChangeArrowheads="1"/>
            </p:cNvSpPr>
            <p:nvPr/>
          </p:nvSpPr>
          <p:spPr bwMode="auto">
            <a:xfrm>
              <a:off x="11772900" y="32527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260">
              <a:extLst>
                <a:ext uri="{FF2B5EF4-FFF2-40B4-BE49-F238E27FC236}">
                  <a16:creationId xmlns:a16="http://schemas.microsoft.com/office/drawing/2014/main" id="{82E65740-EBAC-45F3-A613-EE4739F4841E}"/>
                </a:ext>
              </a:extLst>
            </p:cNvPr>
            <p:cNvSpPr>
              <a:spLocks noChangeArrowheads="1"/>
            </p:cNvSpPr>
            <p:nvPr/>
          </p:nvSpPr>
          <p:spPr bwMode="auto">
            <a:xfrm>
              <a:off x="11791950" y="32527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261">
              <a:extLst>
                <a:ext uri="{FF2B5EF4-FFF2-40B4-BE49-F238E27FC236}">
                  <a16:creationId xmlns:a16="http://schemas.microsoft.com/office/drawing/2014/main" id="{F1CFD423-5C26-4462-A136-E0AA38784805}"/>
                </a:ext>
              </a:extLst>
            </p:cNvPr>
            <p:cNvSpPr>
              <a:spLocks noChangeArrowheads="1"/>
            </p:cNvSpPr>
            <p:nvPr/>
          </p:nvSpPr>
          <p:spPr bwMode="auto">
            <a:xfrm>
              <a:off x="11811000" y="32527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262">
              <a:extLst>
                <a:ext uri="{FF2B5EF4-FFF2-40B4-BE49-F238E27FC236}">
                  <a16:creationId xmlns:a16="http://schemas.microsoft.com/office/drawing/2014/main" id="{6F072582-A926-478C-9248-126B85D328A4}"/>
                </a:ext>
              </a:extLst>
            </p:cNvPr>
            <p:cNvSpPr>
              <a:spLocks noChangeArrowheads="1"/>
            </p:cNvSpPr>
            <p:nvPr/>
          </p:nvSpPr>
          <p:spPr bwMode="auto">
            <a:xfrm>
              <a:off x="11772900" y="32718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263">
              <a:extLst>
                <a:ext uri="{FF2B5EF4-FFF2-40B4-BE49-F238E27FC236}">
                  <a16:creationId xmlns:a16="http://schemas.microsoft.com/office/drawing/2014/main" id="{D2A614C7-D82B-4FEC-A829-8ACA31CC7DDD}"/>
                </a:ext>
              </a:extLst>
            </p:cNvPr>
            <p:cNvSpPr>
              <a:spLocks noChangeArrowheads="1"/>
            </p:cNvSpPr>
            <p:nvPr/>
          </p:nvSpPr>
          <p:spPr bwMode="auto">
            <a:xfrm>
              <a:off x="11791950" y="32718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264">
              <a:extLst>
                <a:ext uri="{FF2B5EF4-FFF2-40B4-BE49-F238E27FC236}">
                  <a16:creationId xmlns:a16="http://schemas.microsoft.com/office/drawing/2014/main" id="{AD8F83AD-3BC5-4F1A-A1BE-D97AA0130426}"/>
                </a:ext>
              </a:extLst>
            </p:cNvPr>
            <p:cNvSpPr>
              <a:spLocks noChangeArrowheads="1"/>
            </p:cNvSpPr>
            <p:nvPr/>
          </p:nvSpPr>
          <p:spPr bwMode="auto">
            <a:xfrm>
              <a:off x="11811000" y="32718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4" name="Freeform 329">
            <a:extLst>
              <a:ext uri="{FF2B5EF4-FFF2-40B4-BE49-F238E27FC236}">
                <a16:creationId xmlns:a16="http://schemas.microsoft.com/office/drawing/2014/main" id="{90D1B450-210E-4B04-BEAC-DFD829D70DAD}"/>
              </a:ext>
            </a:extLst>
          </p:cNvPr>
          <p:cNvSpPr>
            <a:spLocks noEditPoints="1"/>
          </p:cNvSpPr>
          <p:nvPr/>
        </p:nvSpPr>
        <p:spPr bwMode="auto">
          <a:xfrm>
            <a:off x="5913655" y="3522215"/>
            <a:ext cx="753044" cy="732008"/>
          </a:xfrm>
          <a:custGeom>
            <a:avLst/>
            <a:gdLst>
              <a:gd name="T0" fmla="*/ 867 w 896"/>
              <a:gd name="T1" fmla="*/ 271 h 869"/>
              <a:gd name="T2" fmla="*/ 598 w 896"/>
              <a:gd name="T3" fmla="*/ 421 h 869"/>
              <a:gd name="T4" fmla="*/ 298 w 896"/>
              <a:gd name="T5" fmla="*/ 421 h 869"/>
              <a:gd name="T6" fmla="*/ 30 w 896"/>
              <a:gd name="T7" fmla="*/ 271 h 869"/>
              <a:gd name="T8" fmla="*/ 30 w 896"/>
              <a:gd name="T9" fmla="*/ 271 h 869"/>
              <a:gd name="T10" fmla="*/ 262 w 896"/>
              <a:gd name="T11" fmla="*/ 39 h 869"/>
              <a:gd name="T12" fmla="*/ 292 w 896"/>
              <a:gd name="T13" fmla="*/ 30 h 869"/>
              <a:gd name="T14" fmla="*/ 323 w 896"/>
              <a:gd name="T15" fmla="*/ 33 h 869"/>
              <a:gd name="T16" fmla="*/ 350 w 896"/>
              <a:gd name="T17" fmla="*/ 47 h 869"/>
              <a:gd name="T18" fmla="*/ 370 w 896"/>
              <a:gd name="T19" fmla="*/ 74 h 869"/>
              <a:gd name="T20" fmla="*/ 403 w 896"/>
              <a:gd name="T21" fmla="*/ 159 h 869"/>
              <a:gd name="T22" fmla="*/ 402 w 896"/>
              <a:gd name="T23" fmla="*/ 228 h 869"/>
              <a:gd name="T24" fmla="*/ 296 w 896"/>
              <a:gd name="T25" fmla="*/ 194 h 869"/>
              <a:gd name="T26" fmla="*/ 249 w 896"/>
              <a:gd name="T27" fmla="*/ 170 h 869"/>
              <a:gd name="T28" fmla="*/ 230 w 896"/>
              <a:gd name="T29" fmla="*/ 146 h 869"/>
              <a:gd name="T30" fmla="*/ 221 w 896"/>
              <a:gd name="T31" fmla="*/ 117 h 869"/>
              <a:gd name="T32" fmla="*/ 224 w 896"/>
              <a:gd name="T33" fmla="*/ 87 h 869"/>
              <a:gd name="T34" fmla="*/ 239 w 896"/>
              <a:gd name="T35" fmla="*/ 59 h 869"/>
              <a:gd name="T36" fmla="*/ 543 w 896"/>
              <a:gd name="T37" fmla="*/ 47 h 869"/>
              <a:gd name="T38" fmla="*/ 570 w 896"/>
              <a:gd name="T39" fmla="*/ 33 h 869"/>
              <a:gd name="T40" fmla="*/ 601 w 896"/>
              <a:gd name="T41" fmla="*/ 30 h 869"/>
              <a:gd name="T42" fmla="*/ 631 w 896"/>
              <a:gd name="T43" fmla="*/ 39 h 869"/>
              <a:gd name="T44" fmla="*/ 654 w 896"/>
              <a:gd name="T45" fmla="*/ 59 h 869"/>
              <a:gd name="T46" fmla="*/ 669 w 896"/>
              <a:gd name="T47" fmla="*/ 87 h 869"/>
              <a:gd name="T48" fmla="*/ 672 w 896"/>
              <a:gd name="T49" fmla="*/ 117 h 869"/>
              <a:gd name="T50" fmla="*/ 663 w 896"/>
              <a:gd name="T51" fmla="*/ 146 h 869"/>
              <a:gd name="T52" fmla="*/ 644 w 896"/>
              <a:gd name="T53" fmla="*/ 169 h 869"/>
              <a:gd name="T54" fmla="*/ 597 w 896"/>
              <a:gd name="T55" fmla="*/ 194 h 869"/>
              <a:gd name="T56" fmla="*/ 491 w 896"/>
              <a:gd name="T57" fmla="*/ 228 h 869"/>
              <a:gd name="T58" fmla="*/ 490 w 896"/>
              <a:gd name="T59" fmla="*/ 159 h 869"/>
              <a:gd name="T60" fmla="*/ 523 w 896"/>
              <a:gd name="T61" fmla="*/ 74 h 869"/>
              <a:gd name="T62" fmla="*/ 537 w 896"/>
              <a:gd name="T63" fmla="*/ 53 h 869"/>
              <a:gd name="T64" fmla="*/ 328 w 896"/>
              <a:gd name="T65" fmla="*/ 421 h 869"/>
              <a:gd name="T66" fmla="*/ 568 w 896"/>
              <a:gd name="T67" fmla="*/ 271 h 869"/>
              <a:gd name="T68" fmla="*/ 554 w 896"/>
              <a:gd name="T69" fmla="*/ 241 h 869"/>
              <a:gd name="T70" fmla="*/ 650 w 896"/>
              <a:gd name="T71" fmla="*/ 201 h 869"/>
              <a:gd name="T72" fmla="*/ 684 w 896"/>
              <a:gd name="T73" fmla="*/ 169 h 869"/>
              <a:gd name="T74" fmla="*/ 700 w 896"/>
              <a:gd name="T75" fmla="*/ 130 h 869"/>
              <a:gd name="T76" fmla="*/ 700 w 896"/>
              <a:gd name="T77" fmla="*/ 88 h 869"/>
              <a:gd name="T78" fmla="*/ 684 w 896"/>
              <a:gd name="T79" fmla="*/ 50 h 869"/>
              <a:gd name="T80" fmla="*/ 653 w 896"/>
              <a:gd name="T81" fmla="*/ 18 h 869"/>
              <a:gd name="T82" fmla="*/ 615 w 896"/>
              <a:gd name="T83" fmla="*/ 2 h 869"/>
              <a:gd name="T84" fmla="*/ 572 w 896"/>
              <a:gd name="T85" fmla="*/ 2 h 869"/>
              <a:gd name="T86" fmla="*/ 533 w 896"/>
              <a:gd name="T87" fmla="*/ 18 h 869"/>
              <a:gd name="T88" fmla="*/ 506 w 896"/>
              <a:gd name="T89" fmla="*/ 44 h 869"/>
              <a:gd name="T90" fmla="*/ 477 w 896"/>
              <a:gd name="T91" fmla="*/ 103 h 869"/>
              <a:gd name="T92" fmla="*/ 447 w 896"/>
              <a:gd name="T93" fmla="*/ 198 h 869"/>
              <a:gd name="T94" fmla="*/ 416 w 896"/>
              <a:gd name="T95" fmla="*/ 103 h 869"/>
              <a:gd name="T96" fmla="*/ 387 w 896"/>
              <a:gd name="T97" fmla="*/ 44 h 869"/>
              <a:gd name="T98" fmla="*/ 360 w 896"/>
              <a:gd name="T99" fmla="*/ 18 h 869"/>
              <a:gd name="T100" fmla="*/ 321 w 896"/>
              <a:gd name="T101" fmla="*/ 2 h 869"/>
              <a:gd name="T102" fmla="*/ 278 w 896"/>
              <a:gd name="T103" fmla="*/ 2 h 869"/>
              <a:gd name="T104" fmla="*/ 240 w 896"/>
              <a:gd name="T105" fmla="*/ 18 h 869"/>
              <a:gd name="T106" fmla="*/ 209 w 896"/>
              <a:gd name="T107" fmla="*/ 50 h 869"/>
              <a:gd name="T108" fmla="*/ 193 w 896"/>
              <a:gd name="T109" fmla="*/ 88 h 869"/>
              <a:gd name="T110" fmla="*/ 193 w 896"/>
              <a:gd name="T111" fmla="*/ 130 h 869"/>
              <a:gd name="T112" fmla="*/ 209 w 896"/>
              <a:gd name="T113" fmla="*/ 169 h 869"/>
              <a:gd name="T114" fmla="*/ 243 w 896"/>
              <a:gd name="T115" fmla="*/ 201 h 869"/>
              <a:gd name="T116" fmla="*/ 339 w 896"/>
              <a:gd name="T117" fmla="*/ 241 h 869"/>
              <a:gd name="T118" fmla="*/ 30 w 896"/>
              <a:gd name="T119" fmla="*/ 869 h 869"/>
              <a:gd name="T120" fmla="*/ 896 w 896"/>
              <a:gd name="T121" fmla="*/ 241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96" h="869">
                <a:moveTo>
                  <a:pt x="867" y="391"/>
                </a:moveTo>
                <a:lnTo>
                  <a:pt x="598" y="391"/>
                </a:lnTo>
                <a:lnTo>
                  <a:pt x="598" y="271"/>
                </a:lnTo>
                <a:lnTo>
                  <a:pt x="867" y="271"/>
                </a:lnTo>
                <a:lnTo>
                  <a:pt x="867" y="391"/>
                </a:lnTo>
                <a:close/>
                <a:moveTo>
                  <a:pt x="837" y="839"/>
                </a:moveTo>
                <a:lnTo>
                  <a:pt x="598" y="839"/>
                </a:lnTo>
                <a:lnTo>
                  <a:pt x="598" y="421"/>
                </a:lnTo>
                <a:lnTo>
                  <a:pt x="837" y="421"/>
                </a:lnTo>
                <a:lnTo>
                  <a:pt x="837" y="839"/>
                </a:lnTo>
                <a:close/>
                <a:moveTo>
                  <a:pt x="60" y="421"/>
                </a:moveTo>
                <a:lnTo>
                  <a:pt x="298" y="421"/>
                </a:lnTo>
                <a:lnTo>
                  <a:pt x="298" y="839"/>
                </a:lnTo>
                <a:lnTo>
                  <a:pt x="60" y="839"/>
                </a:lnTo>
                <a:lnTo>
                  <a:pt x="60" y="421"/>
                </a:lnTo>
                <a:close/>
                <a:moveTo>
                  <a:pt x="30" y="271"/>
                </a:moveTo>
                <a:lnTo>
                  <a:pt x="298" y="271"/>
                </a:lnTo>
                <a:lnTo>
                  <a:pt x="298" y="391"/>
                </a:lnTo>
                <a:lnTo>
                  <a:pt x="30" y="391"/>
                </a:lnTo>
                <a:lnTo>
                  <a:pt x="30" y="271"/>
                </a:lnTo>
                <a:close/>
                <a:moveTo>
                  <a:pt x="244" y="53"/>
                </a:moveTo>
                <a:lnTo>
                  <a:pt x="249" y="47"/>
                </a:lnTo>
                <a:lnTo>
                  <a:pt x="256" y="43"/>
                </a:lnTo>
                <a:lnTo>
                  <a:pt x="262" y="39"/>
                </a:lnTo>
                <a:lnTo>
                  <a:pt x="270" y="36"/>
                </a:lnTo>
                <a:lnTo>
                  <a:pt x="277" y="33"/>
                </a:lnTo>
                <a:lnTo>
                  <a:pt x="284" y="31"/>
                </a:lnTo>
                <a:lnTo>
                  <a:pt x="292" y="30"/>
                </a:lnTo>
                <a:lnTo>
                  <a:pt x="299" y="30"/>
                </a:lnTo>
                <a:lnTo>
                  <a:pt x="308" y="30"/>
                </a:lnTo>
                <a:lnTo>
                  <a:pt x="316" y="31"/>
                </a:lnTo>
                <a:lnTo>
                  <a:pt x="323" y="33"/>
                </a:lnTo>
                <a:lnTo>
                  <a:pt x="330" y="36"/>
                </a:lnTo>
                <a:lnTo>
                  <a:pt x="337" y="39"/>
                </a:lnTo>
                <a:lnTo>
                  <a:pt x="344" y="43"/>
                </a:lnTo>
                <a:lnTo>
                  <a:pt x="350" y="47"/>
                </a:lnTo>
                <a:lnTo>
                  <a:pt x="356" y="53"/>
                </a:lnTo>
                <a:lnTo>
                  <a:pt x="360" y="58"/>
                </a:lnTo>
                <a:lnTo>
                  <a:pt x="365" y="66"/>
                </a:lnTo>
                <a:lnTo>
                  <a:pt x="370" y="74"/>
                </a:lnTo>
                <a:lnTo>
                  <a:pt x="374" y="84"/>
                </a:lnTo>
                <a:lnTo>
                  <a:pt x="384" y="106"/>
                </a:lnTo>
                <a:lnTo>
                  <a:pt x="394" y="131"/>
                </a:lnTo>
                <a:lnTo>
                  <a:pt x="403" y="159"/>
                </a:lnTo>
                <a:lnTo>
                  <a:pt x="412" y="185"/>
                </a:lnTo>
                <a:lnTo>
                  <a:pt x="419" y="212"/>
                </a:lnTo>
                <a:lnTo>
                  <a:pt x="426" y="236"/>
                </a:lnTo>
                <a:lnTo>
                  <a:pt x="402" y="228"/>
                </a:lnTo>
                <a:lnTo>
                  <a:pt x="376" y="221"/>
                </a:lnTo>
                <a:lnTo>
                  <a:pt x="349" y="212"/>
                </a:lnTo>
                <a:lnTo>
                  <a:pt x="322" y="204"/>
                </a:lnTo>
                <a:lnTo>
                  <a:pt x="296" y="194"/>
                </a:lnTo>
                <a:lnTo>
                  <a:pt x="274" y="184"/>
                </a:lnTo>
                <a:lnTo>
                  <a:pt x="264" y="179"/>
                </a:lnTo>
                <a:lnTo>
                  <a:pt x="256" y="175"/>
                </a:lnTo>
                <a:lnTo>
                  <a:pt x="249" y="170"/>
                </a:lnTo>
                <a:lnTo>
                  <a:pt x="244" y="165"/>
                </a:lnTo>
                <a:lnTo>
                  <a:pt x="239" y="160"/>
                </a:lnTo>
                <a:lnTo>
                  <a:pt x="233" y="153"/>
                </a:lnTo>
                <a:lnTo>
                  <a:pt x="230" y="146"/>
                </a:lnTo>
                <a:lnTo>
                  <a:pt x="227" y="139"/>
                </a:lnTo>
                <a:lnTo>
                  <a:pt x="224" y="132"/>
                </a:lnTo>
                <a:lnTo>
                  <a:pt x="222" y="124"/>
                </a:lnTo>
                <a:lnTo>
                  <a:pt x="221" y="117"/>
                </a:lnTo>
                <a:lnTo>
                  <a:pt x="220" y="109"/>
                </a:lnTo>
                <a:lnTo>
                  <a:pt x="221" y="102"/>
                </a:lnTo>
                <a:lnTo>
                  <a:pt x="222" y="94"/>
                </a:lnTo>
                <a:lnTo>
                  <a:pt x="224" y="87"/>
                </a:lnTo>
                <a:lnTo>
                  <a:pt x="227" y="79"/>
                </a:lnTo>
                <a:lnTo>
                  <a:pt x="230" y="72"/>
                </a:lnTo>
                <a:lnTo>
                  <a:pt x="233" y="66"/>
                </a:lnTo>
                <a:lnTo>
                  <a:pt x="239" y="59"/>
                </a:lnTo>
                <a:lnTo>
                  <a:pt x="244" y="53"/>
                </a:lnTo>
                <a:lnTo>
                  <a:pt x="244" y="53"/>
                </a:lnTo>
                <a:close/>
                <a:moveTo>
                  <a:pt x="537" y="53"/>
                </a:moveTo>
                <a:lnTo>
                  <a:pt x="543" y="47"/>
                </a:lnTo>
                <a:lnTo>
                  <a:pt x="550" y="43"/>
                </a:lnTo>
                <a:lnTo>
                  <a:pt x="556" y="39"/>
                </a:lnTo>
                <a:lnTo>
                  <a:pt x="563" y="36"/>
                </a:lnTo>
                <a:lnTo>
                  <a:pt x="570" y="33"/>
                </a:lnTo>
                <a:lnTo>
                  <a:pt x="578" y="31"/>
                </a:lnTo>
                <a:lnTo>
                  <a:pt x="585" y="30"/>
                </a:lnTo>
                <a:lnTo>
                  <a:pt x="594" y="30"/>
                </a:lnTo>
                <a:lnTo>
                  <a:pt x="601" y="30"/>
                </a:lnTo>
                <a:lnTo>
                  <a:pt x="609" y="31"/>
                </a:lnTo>
                <a:lnTo>
                  <a:pt x="616" y="33"/>
                </a:lnTo>
                <a:lnTo>
                  <a:pt x="623" y="36"/>
                </a:lnTo>
                <a:lnTo>
                  <a:pt x="631" y="39"/>
                </a:lnTo>
                <a:lnTo>
                  <a:pt x="637" y="43"/>
                </a:lnTo>
                <a:lnTo>
                  <a:pt x="644" y="47"/>
                </a:lnTo>
                <a:lnTo>
                  <a:pt x="649" y="53"/>
                </a:lnTo>
                <a:lnTo>
                  <a:pt x="654" y="59"/>
                </a:lnTo>
                <a:lnTo>
                  <a:pt x="660" y="66"/>
                </a:lnTo>
                <a:lnTo>
                  <a:pt x="663" y="72"/>
                </a:lnTo>
                <a:lnTo>
                  <a:pt x="666" y="79"/>
                </a:lnTo>
                <a:lnTo>
                  <a:pt x="669" y="87"/>
                </a:lnTo>
                <a:lnTo>
                  <a:pt x="671" y="94"/>
                </a:lnTo>
                <a:lnTo>
                  <a:pt x="672" y="102"/>
                </a:lnTo>
                <a:lnTo>
                  <a:pt x="673" y="109"/>
                </a:lnTo>
                <a:lnTo>
                  <a:pt x="672" y="117"/>
                </a:lnTo>
                <a:lnTo>
                  <a:pt x="671" y="124"/>
                </a:lnTo>
                <a:lnTo>
                  <a:pt x="669" y="132"/>
                </a:lnTo>
                <a:lnTo>
                  <a:pt x="666" y="139"/>
                </a:lnTo>
                <a:lnTo>
                  <a:pt x="663" y="146"/>
                </a:lnTo>
                <a:lnTo>
                  <a:pt x="660" y="153"/>
                </a:lnTo>
                <a:lnTo>
                  <a:pt x="654" y="160"/>
                </a:lnTo>
                <a:lnTo>
                  <a:pt x="649" y="165"/>
                </a:lnTo>
                <a:lnTo>
                  <a:pt x="644" y="169"/>
                </a:lnTo>
                <a:lnTo>
                  <a:pt x="637" y="175"/>
                </a:lnTo>
                <a:lnTo>
                  <a:pt x="629" y="179"/>
                </a:lnTo>
                <a:lnTo>
                  <a:pt x="619" y="184"/>
                </a:lnTo>
                <a:lnTo>
                  <a:pt x="597" y="194"/>
                </a:lnTo>
                <a:lnTo>
                  <a:pt x="571" y="204"/>
                </a:lnTo>
                <a:lnTo>
                  <a:pt x="544" y="212"/>
                </a:lnTo>
                <a:lnTo>
                  <a:pt x="517" y="221"/>
                </a:lnTo>
                <a:lnTo>
                  <a:pt x="491" y="228"/>
                </a:lnTo>
                <a:lnTo>
                  <a:pt x="467" y="236"/>
                </a:lnTo>
                <a:lnTo>
                  <a:pt x="474" y="212"/>
                </a:lnTo>
                <a:lnTo>
                  <a:pt x="481" y="185"/>
                </a:lnTo>
                <a:lnTo>
                  <a:pt x="490" y="159"/>
                </a:lnTo>
                <a:lnTo>
                  <a:pt x="499" y="131"/>
                </a:lnTo>
                <a:lnTo>
                  <a:pt x="509" y="106"/>
                </a:lnTo>
                <a:lnTo>
                  <a:pt x="519" y="84"/>
                </a:lnTo>
                <a:lnTo>
                  <a:pt x="523" y="74"/>
                </a:lnTo>
                <a:lnTo>
                  <a:pt x="528" y="66"/>
                </a:lnTo>
                <a:lnTo>
                  <a:pt x="533" y="58"/>
                </a:lnTo>
                <a:lnTo>
                  <a:pt x="537" y="53"/>
                </a:lnTo>
                <a:lnTo>
                  <a:pt x="537" y="53"/>
                </a:lnTo>
                <a:close/>
                <a:moveTo>
                  <a:pt x="568" y="421"/>
                </a:moveTo>
                <a:lnTo>
                  <a:pt x="568" y="839"/>
                </a:lnTo>
                <a:lnTo>
                  <a:pt x="328" y="839"/>
                </a:lnTo>
                <a:lnTo>
                  <a:pt x="328" y="421"/>
                </a:lnTo>
                <a:lnTo>
                  <a:pt x="568" y="421"/>
                </a:lnTo>
                <a:close/>
                <a:moveTo>
                  <a:pt x="328" y="391"/>
                </a:moveTo>
                <a:lnTo>
                  <a:pt x="328" y="271"/>
                </a:lnTo>
                <a:lnTo>
                  <a:pt x="568" y="271"/>
                </a:lnTo>
                <a:lnTo>
                  <a:pt x="568" y="391"/>
                </a:lnTo>
                <a:lnTo>
                  <a:pt x="328" y="391"/>
                </a:lnTo>
                <a:close/>
                <a:moveTo>
                  <a:pt x="896" y="241"/>
                </a:moveTo>
                <a:lnTo>
                  <a:pt x="554" y="241"/>
                </a:lnTo>
                <a:lnTo>
                  <a:pt x="589" y="228"/>
                </a:lnTo>
                <a:lnTo>
                  <a:pt x="622" y="215"/>
                </a:lnTo>
                <a:lnTo>
                  <a:pt x="637" y="208"/>
                </a:lnTo>
                <a:lnTo>
                  <a:pt x="650" y="201"/>
                </a:lnTo>
                <a:lnTo>
                  <a:pt x="662" y="194"/>
                </a:lnTo>
                <a:lnTo>
                  <a:pt x="671" y="186"/>
                </a:lnTo>
                <a:lnTo>
                  <a:pt x="678" y="178"/>
                </a:lnTo>
                <a:lnTo>
                  <a:pt x="684" y="169"/>
                </a:lnTo>
                <a:lnTo>
                  <a:pt x="690" y="160"/>
                </a:lnTo>
                <a:lnTo>
                  <a:pt x="694" y="150"/>
                </a:lnTo>
                <a:lnTo>
                  <a:pt x="697" y="140"/>
                </a:lnTo>
                <a:lnTo>
                  <a:pt x="700" y="130"/>
                </a:lnTo>
                <a:lnTo>
                  <a:pt x="702" y="120"/>
                </a:lnTo>
                <a:lnTo>
                  <a:pt x="703" y="109"/>
                </a:lnTo>
                <a:lnTo>
                  <a:pt x="702" y="99"/>
                </a:lnTo>
                <a:lnTo>
                  <a:pt x="700" y="88"/>
                </a:lnTo>
                <a:lnTo>
                  <a:pt x="697" y="78"/>
                </a:lnTo>
                <a:lnTo>
                  <a:pt x="694" y="68"/>
                </a:lnTo>
                <a:lnTo>
                  <a:pt x="690" y="58"/>
                </a:lnTo>
                <a:lnTo>
                  <a:pt x="684" y="50"/>
                </a:lnTo>
                <a:lnTo>
                  <a:pt x="678" y="40"/>
                </a:lnTo>
                <a:lnTo>
                  <a:pt x="671" y="32"/>
                </a:lnTo>
                <a:lnTo>
                  <a:pt x="662" y="25"/>
                </a:lnTo>
                <a:lnTo>
                  <a:pt x="653" y="18"/>
                </a:lnTo>
                <a:lnTo>
                  <a:pt x="645" y="13"/>
                </a:lnTo>
                <a:lnTo>
                  <a:pt x="635" y="8"/>
                </a:lnTo>
                <a:lnTo>
                  <a:pt x="625" y="5"/>
                </a:lnTo>
                <a:lnTo>
                  <a:pt x="615" y="2"/>
                </a:lnTo>
                <a:lnTo>
                  <a:pt x="604" y="0"/>
                </a:lnTo>
                <a:lnTo>
                  <a:pt x="594" y="0"/>
                </a:lnTo>
                <a:lnTo>
                  <a:pt x="582" y="0"/>
                </a:lnTo>
                <a:lnTo>
                  <a:pt x="572" y="2"/>
                </a:lnTo>
                <a:lnTo>
                  <a:pt x="561" y="5"/>
                </a:lnTo>
                <a:lnTo>
                  <a:pt x="552" y="8"/>
                </a:lnTo>
                <a:lnTo>
                  <a:pt x="542" y="13"/>
                </a:lnTo>
                <a:lnTo>
                  <a:pt x="533" y="18"/>
                </a:lnTo>
                <a:lnTo>
                  <a:pt x="524" y="25"/>
                </a:lnTo>
                <a:lnTo>
                  <a:pt x="515" y="32"/>
                </a:lnTo>
                <a:lnTo>
                  <a:pt x="511" y="38"/>
                </a:lnTo>
                <a:lnTo>
                  <a:pt x="506" y="44"/>
                </a:lnTo>
                <a:lnTo>
                  <a:pt x="502" y="52"/>
                </a:lnTo>
                <a:lnTo>
                  <a:pt x="496" y="61"/>
                </a:lnTo>
                <a:lnTo>
                  <a:pt x="487" y="81"/>
                </a:lnTo>
                <a:lnTo>
                  <a:pt x="477" y="103"/>
                </a:lnTo>
                <a:lnTo>
                  <a:pt x="468" y="128"/>
                </a:lnTo>
                <a:lnTo>
                  <a:pt x="461" y="152"/>
                </a:lnTo>
                <a:lnTo>
                  <a:pt x="453" y="176"/>
                </a:lnTo>
                <a:lnTo>
                  <a:pt x="447" y="198"/>
                </a:lnTo>
                <a:lnTo>
                  <a:pt x="440" y="176"/>
                </a:lnTo>
                <a:lnTo>
                  <a:pt x="432" y="152"/>
                </a:lnTo>
                <a:lnTo>
                  <a:pt x="425" y="128"/>
                </a:lnTo>
                <a:lnTo>
                  <a:pt x="416" y="103"/>
                </a:lnTo>
                <a:lnTo>
                  <a:pt x="406" y="81"/>
                </a:lnTo>
                <a:lnTo>
                  <a:pt x="397" y="61"/>
                </a:lnTo>
                <a:lnTo>
                  <a:pt x="391" y="52"/>
                </a:lnTo>
                <a:lnTo>
                  <a:pt x="387" y="44"/>
                </a:lnTo>
                <a:lnTo>
                  <a:pt x="382" y="38"/>
                </a:lnTo>
                <a:lnTo>
                  <a:pt x="378" y="32"/>
                </a:lnTo>
                <a:lnTo>
                  <a:pt x="369" y="25"/>
                </a:lnTo>
                <a:lnTo>
                  <a:pt x="360" y="18"/>
                </a:lnTo>
                <a:lnTo>
                  <a:pt x="351" y="13"/>
                </a:lnTo>
                <a:lnTo>
                  <a:pt x="342" y="8"/>
                </a:lnTo>
                <a:lnTo>
                  <a:pt x="332" y="5"/>
                </a:lnTo>
                <a:lnTo>
                  <a:pt x="321" y="2"/>
                </a:lnTo>
                <a:lnTo>
                  <a:pt x="311" y="0"/>
                </a:lnTo>
                <a:lnTo>
                  <a:pt x="299" y="0"/>
                </a:lnTo>
                <a:lnTo>
                  <a:pt x="289" y="0"/>
                </a:lnTo>
                <a:lnTo>
                  <a:pt x="278" y="2"/>
                </a:lnTo>
                <a:lnTo>
                  <a:pt x="268" y="5"/>
                </a:lnTo>
                <a:lnTo>
                  <a:pt x="258" y="8"/>
                </a:lnTo>
                <a:lnTo>
                  <a:pt x="248" y="13"/>
                </a:lnTo>
                <a:lnTo>
                  <a:pt x="240" y="18"/>
                </a:lnTo>
                <a:lnTo>
                  <a:pt x="231" y="25"/>
                </a:lnTo>
                <a:lnTo>
                  <a:pt x="222" y="32"/>
                </a:lnTo>
                <a:lnTo>
                  <a:pt x="215" y="40"/>
                </a:lnTo>
                <a:lnTo>
                  <a:pt x="209" y="50"/>
                </a:lnTo>
                <a:lnTo>
                  <a:pt x="203" y="58"/>
                </a:lnTo>
                <a:lnTo>
                  <a:pt x="199" y="68"/>
                </a:lnTo>
                <a:lnTo>
                  <a:pt x="196" y="78"/>
                </a:lnTo>
                <a:lnTo>
                  <a:pt x="193" y="88"/>
                </a:lnTo>
                <a:lnTo>
                  <a:pt x="191" y="99"/>
                </a:lnTo>
                <a:lnTo>
                  <a:pt x="190" y="109"/>
                </a:lnTo>
                <a:lnTo>
                  <a:pt x="191" y="120"/>
                </a:lnTo>
                <a:lnTo>
                  <a:pt x="193" y="130"/>
                </a:lnTo>
                <a:lnTo>
                  <a:pt x="196" y="140"/>
                </a:lnTo>
                <a:lnTo>
                  <a:pt x="199" y="150"/>
                </a:lnTo>
                <a:lnTo>
                  <a:pt x="203" y="160"/>
                </a:lnTo>
                <a:lnTo>
                  <a:pt x="209" y="169"/>
                </a:lnTo>
                <a:lnTo>
                  <a:pt x="215" y="178"/>
                </a:lnTo>
                <a:lnTo>
                  <a:pt x="222" y="186"/>
                </a:lnTo>
                <a:lnTo>
                  <a:pt x="231" y="194"/>
                </a:lnTo>
                <a:lnTo>
                  <a:pt x="243" y="201"/>
                </a:lnTo>
                <a:lnTo>
                  <a:pt x="256" y="208"/>
                </a:lnTo>
                <a:lnTo>
                  <a:pt x="271" y="215"/>
                </a:lnTo>
                <a:lnTo>
                  <a:pt x="304" y="228"/>
                </a:lnTo>
                <a:lnTo>
                  <a:pt x="339" y="241"/>
                </a:lnTo>
                <a:lnTo>
                  <a:pt x="0" y="241"/>
                </a:lnTo>
                <a:lnTo>
                  <a:pt x="0" y="421"/>
                </a:lnTo>
                <a:lnTo>
                  <a:pt x="30" y="421"/>
                </a:lnTo>
                <a:lnTo>
                  <a:pt x="30" y="869"/>
                </a:lnTo>
                <a:lnTo>
                  <a:pt x="867" y="869"/>
                </a:lnTo>
                <a:lnTo>
                  <a:pt x="867" y="421"/>
                </a:lnTo>
                <a:lnTo>
                  <a:pt x="896" y="421"/>
                </a:lnTo>
                <a:lnTo>
                  <a:pt x="896" y="241"/>
                </a:lnTo>
                <a:close/>
              </a:path>
            </a:pathLst>
          </a:custGeom>
          <a:solidFill>
            <a:schemeClr val="bg1"/>
          </a:solidFill>
          <a:ln>
            <a:noFill/>
          </a:ln>
          <a:scene3d>
            <a:camera prst="isometricTopUp"/>
            <a:lightRig rig="threePt" dir="t"/>
          </a:scene3d>
        </p:spPr>
        <p:txBody>
          <a:bodyPr vert="horz" wrap="square" lIns="91440" tIns="45720" rIns="91440" bIns="45720" numCol="1" anchor="t" anchorCtr="0" compatLnSpc="1">
            <a:prstTxWarp prst="textNoShape">
              <a:avLst/>
            </a:prstTxWarp>
          </a:bodyPr>
          <a:lstStyle/>
          <a:p>
            <a:endParaRPr lang="en-US"/>
          </a:p>
        </p:txBody>
      </p:sp>
      <p:grpSp>
        <p:nvGrpSpPr>
          <p:cNvPr id="135" name="Group 134">
            <a:extLst>
              <a:ext uri="{FF2B5EF4-FFF2-40B4-BE49-F238E27FC236}">
                <a16:creationId xmlns:a16="http://schemas.microsoft.com/office/drawing/2014/main" id="{BD254B06-2AAD-40FF-B244-F915734B28AF}"/>
              </a:ext>
            </a:extLst>
          </p:cNvPr>
          <p:cNvGrpSpPr/>
          <p:nvPr/>
        </p:nvGrpSpPr>
        <p:grpSpPr>
          <a:xfrm>
            <a:off x="2474955" y="3509935"/>
            <a:ext cx="756568" cy="756568"/>
            <a:chOff x="1547813" y="4452938"/>
            <a:chExt cx="303213" cy="303213"/>
          </a:xfrm>
          <a:solidFill>
            <a:schemeClr val="bg1"/>
          </a:solidFill>
          <a:scene3d>
            <a:camera prst="isometricTopUp"/>
            <a:lightRig rig="threePt" dir="t"/>
          </a:scene3d>
        </p:grpSpPr>
        <p:sp>
          <p:nvSpPr>
            <p:cNvPr id="136" name="Freeform 136">
              <a:extLst>
                <a:ext uri="{FF2B5EF4-FFF2-40B4-BE49-F238E27FC236}">
                  <a16:creationId xmlns:a16="http://schemas.microsoft.com/office/drawing/2014/main" id="{A4B1124D-1B5D-4B66-B0E0-418667F6BB67}"/>
                </a:ext>
              </a:extLst>
            </p:cNvPr>
            <p:cNvSpPr>
              <a:spLocks noEditPoints="1"/>
            </p:cNvSpPr>
            <p:nvPr/>
          </p:nvSpPr>
          <p:spPr bwMode="auto">
            <a:xfrm>
              <a:off x="1547813" y="4452938"/>
              <a:ext cx="303213" cy="303213"/>
            </a:xfrm>
            <a:custGeom>
              <a:avLst/>
              <a:gdLst>
                <a:gd name="T0" fmla="*/ 310 w 763"/>
                <a:gd name="T1" fmla="*/ 731 h 764"/>
                <a:gd name="T2" fmla="*/ 228 w 763"/>
                <a:gd name="T3" fmla="*/ 704 h 764"/>
                <a:gd name="T4" fmla="*/ 155 w 763"/>
                <a:gd name="T5" fmla="*/ 657 h 764"/>
                <a:gd name="T6" fmla="*/ 95 w 763"/>
                <a:gd name="T7" fmla="*/ 595 h 764"/>
                <a:gd name="T8" fmla="*/ 54 w 763"/>
                <a:gd name="T9" fmla="*/ 521 h 764"/>
                <a:gd name="T10" fmla="*/ 29 w 763"/>
                <a:gd name="T11" fmla="*/ 436 h 764"/>
                <a:gd name="T12" fmla="*/ 27 w 763"/>
                <a:gd name="T13" fmla="*/ 346 h 764"/>
                <a:gd name="T14" fmla="*/ 47 w 763"/>
                <a:gd name="T15" fmla="*/ 260 h 764"/>
                <a:gd name="T16" fmla="*/ 86 w 763"/>
                <a:gd name="T17" fmla="*/ 183 h 764"/>
                <a:gd name="T18" fmla="*/ 142 w 763"/>
                <a:gd name="T19" fmla="*/ 118 h 764"/>
                <a:gd name="T20" fmla="*/ 211 w 763"/>
                <a:gd name="T21" fmla="*/ 69 h 764"/>
                <a:gd name="T22" fmla="*/ 293 w 763"/>
                <a:gd name="T23" fmla="*/ 37 h 764"/>
                <a:gd name="T24" fmla="*/ 381 w 763"/>
                <a:gd name="T25" fmla="*/ 25 h 764"/>
                <a:gd name="T26" fmla="*/ 470 w 763"/>
                <a:gd name="T27" fmla="*/ 37 h 764"/>
                <a:gd name="T28" fmla="*/ 552 w 763"/>
                <a:gd name="T29" fmla="*/ 69 h 764"/>
                <a:gd name="T30" fmla="*/ 622 w 763"/>
                <a:gd name="T31" fmla="*/ 118 h 764"/>
                <a:gd name="T32" fmla="*/ 677 w 763"/>
                <a:gd name="T33" fmla="*/ 183 h 764"/>
                <a:gd name="T34" fmla="*/ 716 w 763"/>
                <a:gd name="T35" fmla="*/ 260 h 764"/>
                <a:gd name="T36" fmla="*/ 736 w 763"/>
                <a:gd name="T37" fmla="*/ 346 h 764"/>
                <a:gd name="T38" fmla="*/ 734 w 763"/>
                <a:gd name="T39" fmla="*/ 436 h 764"/>
                <a:gd name="T40" fmla="*/ 710 w 763"/>
                <a:gd name="T41" fmla="*/ 521 h 764"/>
                <a:gd name="T42" fmla="*/ 667 w 763"/>
                <a:gd name="T43" fmla="*/ 595 h 764"/>
                <a:gd name="T44" fmla="*/ 609 w 763"/>
                <a:gd name="T45" fmla="*/ 657 h 764"/>
                <a:gd name="T46" fmla="*/ 536 w 763"/>
                <a:gd name="T47" fmla="*/ 704 h 764"/>
                <a:gd name="T48" fmla="*/ 453 w 763"/>
                <a:gd name="T49" fmla="*/ 731 h 764"/>
                <a:gd name="T50" fmla="*/ 381 w 763"/>
                <a:gd name="T51" fmla="*/ 0 h 764"/>
                <a:gd name="T52" fmla="*/ 287 w 763"/>
                <a:gd name="T53" fmla="*/ 12 h 764"/>
                <a:gd name="T54" fmla="*/ 200 w 763"/>
                <a:gd name="T55" fmla="*/ 46 h 764"/>
                <a:gd name="T56" fmla="*/ 124 w 763"/>
                <a:gd name="T57" fmla="*/ 99 h 764"/>
                <a:gd name="T58" fmla="*/ 65 w 763"/>
                <a:gd name="T59" fmla="*/ 169 h 764"/>
                <a:gd name="T60" fmla="*/ 22 w 763"/>
                <a:gd name="T61" fmla="*/ 250 h 764"/>
                <a:gd name="T62" fmla="*/ 2 w 763"/>
                <a:gd name="T63" fmla="*/ 343 h 764"/>
                <a:gd name="T64" fmla="*/ 4 w 763"/>
                <a:gd name="T65" fmla="*/ 440 h 764"/>
                <a:gd name="T66" fmla="*/ 30 w 763"/>
                <a:gd name="T67" fmla="*/ 531 h 764"/>
                <a:gd name="T68" fmla="*/ 75 w 763"/>
                <a:gd name="T69" fmla="*/ 610 h 764"/>
                <a:gd name="T70" fmla="*/ 138 w 763"/>
                <a:gd name="T71" fmla="*/ 677 h 764"/>
                <a:gd name="T72" fmla="*/ 216 w 763"/>
                <a:gd name="T73" fmla="*/ 726 h 764"/>
                <a:gd name="T74" fmla="*/ 305 w 763"/>
                <a:gd name="T75" fmla="*/ 756 h 764"/>
                <a:gd name="T76" fmla="*/ 401 w 763"/>
                <a:gd name="T77" fmla="*/ 764 h 764"/>
                <a:gd name="T78" fmla="*/ 495 w 763"/>
                <a:gd name="T79" fmla="*/ 747 h 764"/>
                <a:gd name="T80" fmla="*/ 580 w 763"/>
                <a:gd name="T81" fmla="*/ 709 h 764"/>
                <a:gd name="T82" fmla="*/ 652 w 763"/>
                <a:gd name="T83" fmla="*/ 652 h 764"/>
                <a:gd name="T84" fmla="*/ 709 w 763"/>
                <a:gd name="T85" fmla="*/ 580 h 764"/>
                <a:gd name="T86" fmla="*/ 746 w 763"/>
                <a:gd name="T87" fmla="*/ 495 h 764"/>
                <a:gd name="T88" fmla="*/ 763 w 763"/>
                <a:gd name="T89" fmla="*/ 402 h 764"/>
                <a:gd name="T90" fmla="*/ 756 w 763"/>
                <a:gd name="T91" fmla="*/ 305 h 764"/>
                <a:gd name="T92" fmla="*/ 726 w 763"/>
                <a:gd name="T93" fmla="*/ 217 h 764"/>
                <a:gd name="T94" fmla="*/ 676 w 763"/>
                <a:gd name="T95" fmla="*/ 139 h 764"/>
                <a:gd name="T96" fmla="*/ 610 w 763"/>
                <a:gd name="T97" fmla="*/ 76 h 764"/>
                <a:gd name="T98" fmla="*/ 530 w 763"/>
                <a:gd name="T99" fmla="*/ 30 h 764"/>
                <a:gd name="T100" fmla="*/ 440 w 763"/>
                <a:gd name="T101" fmla="*/ 5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3" h="764">
                  <a:moveTo>
                    <a:pt x="381" y="738"/>
                  </a:moveTo>
                  <a:lnTo>
                    <a:pt x="363" y="738"/>
                  </a:lnTo>
                  <a:lnTo>
                    <a:pt x="346" y="737"/>
                  </a:lnTo>
                  <a:lnTo>
                    <a:pt x="327" y="735"/>
                  </a:lnTo>
                  <a:lnTo>
                    <a:pt x="310" y="731"/>
                  </a:lnTo>
                  <a:lnTo>
                    <a:pt x="293" y="727"/>
                  </a:lnTo>
                  <a:lnTo>
                    <a:pt x="276" y="723"/>
                  </a:lnTo>
                  <a:lnTo>
                    <a:pt x="259" y="716"/>
                  </a:lnTo>
                  <a:lnTo>
                    <a:pt x="243" y="710"/>
                  </a:lnTo>
                  <a:lnTo>
                    <a:pt x="228" y="704"/>
                  </a:lnTo>
                  <a:lnTo>
                    <a:pt x="211" y="695"/>
                  </a:lnTo>
                  <a:lnTo>
                    <a:pt x="196" y="686"/>
                  </a:lnTo>
                  <a:lnTo>
                    <a:pt x="182" y="678"/>
                  </a:lnTo>
                  <a:lnTo>
                    <a:pt x="168" y="668"/>
                  </a:lnTo>
                  <a:lnTo>
                    <a:pt x="155" y="657"/>
                  </a:lnTo>
                  <a:lnTo>
                    <a:pt x="142" y="646"/>
                  </a:lnTo>
                  <a:lnTo>
                    <a:pt x="130" y="634"/>
                  </a:lnTo>
                  <a:lnTo>
                    <a:pt x="118" y="622"/>
                  </a:lnTo>
                  <a:lnTo>
                    <a:pt x="106" y="609"/>
                  </a:lnTo>
                  <a:lnTo>
                    <a:pt x="95" y="595"/>
                  </a:lnTo>
                  <a:lnTo>
                    <a:pt x="86" y="581"/>
                  </a:lnTo>
                  <a:lnTo>
                    <a:pt x="77" y="567"/>
                  </a:lnTo>
                  <a:lnTo>
                    <a:pt x="69" y="552"/>
                  </a:lnTo>
                  <a:lnTo>
                    <a:pt x="60" y="537"/>
                  </a:lnTo>
                  <a:lnTo>
                    <a:pt x="54" y="521"/>
                  </a:lnTo>
                  <a:lnTo>
                    <a:pt x="47" y="505"/>
                  </a:lnTo>
                  <a:lnTo>
                    <a:pt x="41" y="488"/>
                  </a:lnTo>
                  <a:lnTo>
                    <a:pt x="36" y="472"/>
                  </a:lnTo>
                  <a:lnTo>
                    <a:pt x="32" y="453"/>
                  </a:lnTo>
                  <a:lnTo>
                    <a:pt x="29" y="436"/>
                  </a:lnTo>
                  <a:lnTo>
                    <a:pt x="27" y="418"/>
                  </a:lnTo>
                  <a:lnTo>
                    <a:pt x="26" y="401"/>
                  </a:lnTo>
                  <a:lnTo>
                    <a:pt x="25" y="381"/>
                  </a:lnTo>
                  <a:lnTo>
                    <a:pt x="26" y="363"/>
                  </a:lnTo>
                  <a:lnTo>
                    <a:pt x="27" y="346"/>
                  </a:lnTo>
                  <a:lnTo>
                    <a:pt x="29" y="328"/>
                  </a:lnTo>
                  <a:lnTo>
                    <a:pt x="32" y="311"/>
                  </a:lnTo>
                  <a:lnTo>
                    <a:pt x="36" y="293"/>
                  </a:lnTo>
                  <a:lnTo>
                    <a:pt x="41" y="276"/>
                  </a:lnTo>
                  <a:lnTo>
                    <a:pt x="47" y="260"/>
                  </a:lnTo>
                  <a:lnTo>
                    <a:pt x="54" y="243"/>
                  </a:lnTo>
                  <a:lnTo>
                    <a:pt x="60" y="228"/>
                  </a:lnTo>
                  <a:lnTo>
                    <a:pt x="69" y="212"/>
                  </a:lnTo>
                  <a:lnTo>
                    <a:pt x="77" y="198"/>
                  </a:lnTo>
                  <a:lnTo>
                    <a:pt x="86" y="183"/>
                  </a:lnTo>
                  <a:lnTo>
                    <a:pt x="95" y="169"/>
                  </a:lnTo>
                  <a:lnTo>
                    <a:pt x="106" y="156"/>
                  </a:lnTo>
                  <a:lnTo>
                    <a:pt x="118" y="142"/>
                  </a:lnTo>
                  <a:lnTo>
                    <a:pt x="130" y="130"/>
                  </a:lnTo>
                  <a:lnTo>
                    <a:pt x="142" y="118"/>
                  </a:lnTo>
                  <a:lnTo>
                    <a:pt x="155" y="107"/>
                  </a:lnTo>
                  <a:lnTo>
                    <a:pt x="168" y="97"/>
                  </a:lnTo>
                  <a:lnTo>
                    <a:pt x="182" y="86"/>
                  </a:lnTo>
                  <a:lnTo>
                    <a:pt x="196" y="78"/>
                  </a:lnTo>
                  <a:lnTo>
                    <a:pt x="211" y="69"/>
                  </a:lnTo>
                  <a:lnTo>
                    <a:pt x="228" y="60"/>
                  </a:lnTo>
                  <a:lnTo>
                    <a:pt x="243" y="54"/>
                  </a:lnTo>
                  <a:lnTo>
                    <a:pt x="259" y="47"/>
                  </a:lnTo>
                  <a:lnTo>
                    <a:pt x="276" y="41"/>
                  </a:lnTo>
                  <a:lnTo>
                    <a:pt x="293" y="37"/>
                  </a:lnTo>
                  <a:lnTo>
                    <a:pt x="310" y="32"/>
                  </a:lnTo>
                  <a:lnTo>
                    <a:pt x="327" y="29"/>
                  </a:lnTo>
                  <a:lnTo>
                    <a:pt x="346" y="27"/>
                  </a:lnTo>
                  <a:lnTo>
                    <a:pt x="363" y="26"/>
                  </a:lnTo>
                  <a:lnTo>
                    <a:pt x="381" y="25"/>
                  </a:lnTo>
                  <a:lnTo>
                    <a:pt x="400" y="26"/>
                  </a:lnTo>
                  <a:lnTo>
                    <a:pt x="418" y="27"/>
                  </a:lnTo>
                  <a:lnTo>
                    <a:pt x="436" y="29"/>
                  </a:lnTo>
                  <a:lnTo>
                    <a:pt x="453" y="32"/>
                  </a:lnTo>
                  <a:lnTo>
                    <a:pt x="470" y="37"/>
                  </a:lnTo>
                  <a:lnTo>
                    <a:pt x="487" y="41"/>
                  </a:lnTo>
                  <a:lnTo>
                    <a:pt x="505" y="47"/>
                  </a:lnTo>
                  <a:lnTo>
                    <a:pt x="521" y="54"/>
                  </a:lnTo>
                  <a:lnTo>
                    <a:pt x="536" y="60"/>
                  </a:lnTo>
                  <a:lnTo>
                    <a:pt x="552" y="69"/>
                  </a:lnTo>
                  <a:lnTo>
                    <a:pt x="567" y="78"/>
                  </a:lnTo>
                  <a:lnTo>
                    <a:pt x="581" y="86"/>
                  </a:lnTo>
                  <a:lnTo>
                    <a:pt x="595" y="97"/>
                  </a:lnTo>
                  <a:lnTo>
                    <a:pt x="609" y="107"/>
                  </a:lnTo>
                  <a:lnTo>
                    <a:pt x="622" y="118"/>
                  </a:lnTo>
                  <a:lnTo>
                    <a:pt x="633" y="130"/>
                  </a:lnTo>
                  <a:lnTo>
                    <a:pt x="645" y="142"/>
                  </a:lnTo>
                  <a:lnTo>
                    <a:pt x="657" y="156"/>
                  </a:lnTo>
                  <a:lnTo>
                    <a:pt x="667" y="169"/>
                  </a:lnTo>
                  <a:lnTo>
                    <a:pt x="677" y="183"/>
                  </a:lnTo>
                  <a:lnTo>
                    <a:pt x="686" y="198"/>
                  </a:lnTo>
                  <a:lnTo>
                    <a:pt x="695" y="212"/>
                  </a:lnTo>
                  <a:lnTo>
                    <a:pt x="703" y="228"/>
                  </a:lnTo>
                  <a:lnTo>
                    <a:pt x="710" y="243"/>
                  </a:lnTo>
                  <a:lnTo>
                    <a:pt x="716" y="260"/>
                  </a:lnTo>
                  <a:lnTo>
                    <a:pt x="722" y="276"/>
                  </a:lnTo>
                  <a:lnTo>
                    <a:pt x="727" y="293"/>
                  </a:lnTo>
                  <a:lnTo>
                    <a:pt x="731" y="311"/>
                  </a:lnTo>
                  <a:lnTo>
                    <a:pt x="734" y="328"/>
                  </a:lnTo>
                  <a:lnTo>
                    <a:pt x="736" y="346"/>
                  </a:lnTo>
                  <a:lnTo>
                    <a:pt x="738" y="363"/>
                  </a:lnTo>
                  <a:lnTo>
                    <a:pt x="739" y="381"/>
                  </a:lnTo>
                  <a:lnTo>
                    <a:pt x="738" y="401"/>
                  </a:lnTo>
                  <a:lnTo>
                    <a:pt x="736" y="418"/>
                  </a:lnTo>
                  <a:lnTo>
                    <a:pt x="734" y="436"/>
                  </a:lnTo>
                  <a:lnTo>
                    <a:pt x="731" y="453"/>
                  </a:lnTo>
                  <a:lnTo>
                    <a:pt x="727" y="472"/>
                  </a:lnTo>
                  <a:lnTo>
                    <a:pt x="722" y="488"/>
                  </a:lnTo>
                  <a:lnTo>
                    <a:pt x="716" y="505"/>
                  </a:lnTo>
                  <a:lnTo>
                    <a:pt x="710" y="521"/>
                  </a:lnTo>
                  <a:lnTo>
                    <a:pt x="703" y="537"/>
                  </a:lnTo>
                  <a:lnTo>
                    <a:pt x="695" y="552"/>
                  </a:lnTo>
                  <a:lnTo>
                    <a:pt x="686" y="567"/>
                  </a:lnTo>
                  <a:lnTo>
                    <a:pt x="677" y="581"/>
                  </a:lnTo>
                  <a:lnTo>
                    <a:pt x="667" y="595"/>
                  </a:lnTo>
                  <a:lnTo>
                    <a:pt x="657" y="609"/>
                  </a:lnTo>
                  <a:lnTo>
                    <a:pt x="645" y="622"/>
                  </a:lnTo>
                  <a:lnTo>
                    <a:pt x="633" y="634"/>
                  </a:lnTo>
                  <a:lnTo>
                    <a:pt x="622" y="646"/>
                  </a:lnTo>
                  <a:lnTo>
                    <a:pt x="609" y="657"/>
                  </a:lnTo>
                  <a:lnTo>
                    <a:pt x="595" y="668"/>
                  </a:lnTo>
                  <a:lnTo>
                    <a:pt x="581" y="678"/>
                  </a:lnTo>
                  <a:lnTo>
                    <a:pt x="567" y="686"/>
                  </a:lnTo>
                  <a:lnTo>
                    <a:pt x="552" y="695"/>
                  </a:lnTo>
                  <a:lnTo>
                    <a:pt x="536" y="704"/>
                  </a:lnTo>
                  <a:lnTo>
                    <a:pt x="521" y="710"/>
                  </a:lnTo>
                  <a:lnTo>
                    <a:pt x="505" y="716"/>
                  </a:lnTo>
                  <a:lnTo>
                    <a:pt x="487" y="723"/>
                  </a:lnTo>
                  <a:lnTo>
                    <a:pt x="470" y="727"/>
                  </a:lnTo>
                  <a:lnTo>
                    <a:pt x="453" y="731"/>
                  </a:lnTo>
                  <a:lnTo>
                    <a:pt x="436" y="735"/>
                  </a:lnTo>
                  <a:lnTo>
                    <a:pt x="418" y="737"/>
                  </a:lnTo>
                  <a:lnTo>
                    <a:pt x="400" y="738"/>
                  </a:lnTo>
                  <a:lnTo>
                    <a:pt x="381" y="738"/>
                  </a:lnTo>
                  <a:close/>
                  <a:moveTo>
                    <a:pt x="381" y="0"/>
                  </a:moveTo>
                  <a:lnTo>
                    <a:pt x="362" y="0"/>
                  </a:lnTo>
                  <a:lnTo>
                    <a:pt x="342" y="1"/>
                  </a:lnTo>
                  <a:lnTo>
                    <a:pt x="323" y="5"/>
                  </a:lnTo>
                  <a:lnTo>
                    <a:pt x="305" y="8"/>
                  </a:lnTo>
                  <a:lnTo>
                    <a:pt x="287" y="12"/>
                  </a:lnTo>
                  <a:lnTo>
                    <a:pt x="268" y="17"/>
                  </a:lnTo>
                  <a:lnTo>
                    <a:pt x="250" y="23"/>
                  </a:lnTo>
                  <a:lnTo>
                    <a:pt x="233" y="30"/>
                  </a:lnTo>
                  <a:lnTo>
                    <a:pt x="216" y="38"/>
                  </a:lnTo>
                  <a:lnTo>
                    <a:pt x="200" y="46"/>
                  </a:lnTo>
                  <a:lnTo>
                    <a:pt x="184" y="55"/>
                  </a:lnTo>
                  <a:lnTo>
                    <a:pt x="168" y="66"/>
                  </a:lnTo>
                  <a:lnTo>
                    <a:pt x="153" y="76"/>
                  </a:lnTo>
                  <a:lnTo>
                    <a:pt x="138" y="87"/>
                  </a:lnTo>
                  <a:lnTo>
                    <a:pt x="124" y="99"/>
                  </a:lnTo>
                  <a:lnTo>
                    <a:pt x="112" y="112"/>
                  </a:lnTo>
                  <a:lnTo>
                    <a:pt x="99" y="126"/>
                  </a:lnTo>
                  <a:lnTo>
                    <a:pt x="87" y="139"/>
                  </a:lnTo>
                  <a:lnTo>
                    <a:pt x="75" y="154"/>
                  </a:lnTo>
                  <a:lnTo>
                    <a:pt x="65" y="169"/>
                  </a:lnTo>
                  <a:lnTo>
                    <a:pt x="55" y="184"/>
                  </a:lnTo>
                  <a:lnTo>
                    <a:pt x="46" y="200"/>
                  </a:lnTo>
                  <a:lnTo>
                    <a:pt x="37" y="217"/>
                  </a:lnTo>
                  <a:lnTo>
                    <a:pt x="30" y="233"/>
                  </a:lnTo>
                  <a:lnTo>
                    <a:pt x="22" y="250"/>
                  </a:lnTo>
                  <a:lnTo>
                    <a:pt x="17" y="269"/>
                  </a:lnTo>
                  <a:lnTo>
                    <a:pt x="12" y="287"/>
                  </a:lnTo>
                  <a:lnTo>
                    <a:pt x="7" y="305"/>
                  </a:lnTo>
                  <a:lnTo>
                    <a:pt x="4" y="323"/>
                  </a:lnTo>
                  <a:lnTo>
                    <a:pt x="2" y="343"/>
                  </a:lnTo>
                  <a:lnTo>
                    <a:pt x="0" y="362"/>
                  </a:lnTo>
                  <a:lnTo>
                    <a:pt x="0" y="381"/>
                  </a:lnTo>
                  <a:lnTo>
                    <a:pt x="0" y="402"/>
                  </a:lnTo>
                  <a:lnTo>
                    <a:pt x="2" y="421"/>
                  </a:lnTo>
                  <a:lnTo>
                    <a:pt x="4" y="440"/>
                  </a:lnTo>
                  <a:lnTo>
                    <a:pt x="7" y="459"/>
                  </a:lnTo>
                  <a:lnTo>
                    <a:pt x="12" y="477"/>
                  </a:lnTo>
                  <a:lnTo>
                    <a:pt x="17" y="495"/>
                  </a:lnTo>
                  <a:lnTo>
                    <a:pt x="22" y="513"/>
                  </a:lnTo>
                  <a:lnTo>
                    <a:pt x="30" y="531"/>
                  </a:lnTo>
                  <a:lnTo>
                    <a:pt x="37" y="548"/>
                  </a:lnTo>
                  <a:lnTo>
                    <a:pt x="46" y="564"/>
                  </a:lnTo>
                  <a:lnTo>
                    <a:pt x="55" y="580"/>
                  </a:lnTo>
                  <a:lnTo>
                    <a:pt x="65" y="595"/>
                  </a:lnTo>
                  <a:lnTo>
                    <a:pt x="75" y="610"/>
                  </a:lnTo>
                  <a:lnTo>
                    <a:pt x="87" y="625"/>
                  </a:lnTo>
                  <a:lnTo>
                    <a:pt x="99" y="639"/>
                  </a:lnTo>
                  <a:lnTo>
                    <a:pt x="112" y="652"/>
                  </a:lnTo>
                  <a:lnTo>
                    <a:pt x="124" y="665"/>
                  </a:lnTo>
                  <a:lnTo>
                    <a:pt x="138" y="677"/>
                  </a:lnTo>
                  <a:lnTo>
                    <a:pt x="153" y="689"/>
                  </a:lnTo>
                  <a:lnTo>
                    <a:pt x="168" y="699"/>
                  </a:lnTo>
                  <a:lnTo>
                    <a:pt x="184" y="709"/>
                  </a:lnTo>
                  <a:lnTo>
                    <a:pt x="200" y="718"/>
                  </a:lnTo>
                  <a:lnTo>
                    <a:pt x="216" y="726"/>
                  </a:lnTo>
                  <a:lnTo>
                    <a:pt x="233" y="734"/>
                  </a:lnTo>
                  <a:lnTo>
                    <a:pt x="250" y="741"/>
                  </a:lnTo>
                  <a:lnTo>
                    <a:pt x="268" y="747"/>
                  </a:lnTo>
                  <a:lnTo>
                    <a:pt x="287" y="752"/>
                  </a:lnTo>
                  <a:lnTo>
                    <a:pt x="305" y="756"/>
                  </a:lnTo>
                  <a:lnTo>
                    <a:pt x="323" y="759"/>
                  </a:lnTo>
                  <a:lnTo>
                    <a:pt x="342" y="762"/>
                  </a:lnTo>
                  <a:lnTo>
                    <a:pt x="362" y="764"/>
                  </a:lnTo>
                  <a:lnTo>
                    <a:pt x="381" y="764"/>
                  </a:lnTo>
                  <a:lnTo>
                    <a:pt x="401" y="764"/>
                  </a:lnTo>
                  <a:lnTo>
                    <a:pt x="421" y="762"/>
                  </a:lnTo>
                  <a:lnTo>
                    <a:pt x="440" y="759"/>
                  </a:lnTo>
                  <a:lnTo>
                    <a:pt x="458" y="756"/>
                  </a:lnTo>
                  <a:lnTo>
                    <a:pt x="477" y="752"/>
                  </a:lnTo>
                  <a:lnTo>
                    <a:pt x="495" y="747"/>
                  </a:lnTo>
                  <a:lnTo>
                    <a:pt x="513" y="741"/>
                  </a:lnTo>
                  <a:lnTo>
                    <a:pt x="530" y="734"/>
                  </a:lnTo>
                  <a:lnTo>
                    <a:pt x="547" y="726"/>
                  </a:lnTo>
                  <a:lnTo>
                    <a:pt x="564" y="718"/>
                  </a:lnTo>
                  <a:lnTo>
                    <a:pt x="580" y="709"/>
                  </a:lnTo>
                  <a:lnTo>
                    <a:pt x="595" y="699"/>
                  </a:lnTo>
                  <a:lnTo>
                    <a:pt x="610" y="689"/>
                  </a:lnTo>
                  <a:lnTo>
                    <a:pt x="625" y="677"/>
                  </a:lnTo>
                  <a:lnTo>
                    <a:pt x="639" y="665"/>
                  </a:lnTo>
                  <a:lnTo>
                    <a:pt x="652" y="652"/>
                  </a:lnTo>
                  <a:lnTo>
                    <a:pt x="665" y="639"/>
                  </a:lnTo>
                  <a:lnTo>
                    <a:pt x="676" y="625"/>
                  </a:lnTo>
                  <a:lnTo>
                    <a:pt x="687" y="610"/>
                  </a:lnTo>
                  <a:lnTo>
                    <a:pt x="698" y="595"/>
                  </a:lnTo>
                  <a:lnTo>
                    <a:pt x="709" y="580"/>
                  </a:lnTo>
                  <a:lnTo>
                    <a:pt x="717" y="564"/>
                  </a:lnTo>
                  <a:lnTo>
                    <a:pt x="726" y="548"/>
                  </a:lnTo>
                  <a:lnTo>
                    <a:pt x="733" y="531"/>
                  </a:lnTo>
                  <a:lnTo>
                    <a:pt x="741" y="513"/>
                  </a:lnTo>
                  <a:lnTo>
                    <a:pt x="746" y="495"/>
                  </a:lnTo>
                  <a:lnTo>
                    <a:pt x="751" y="477"/>
                  </a:lnTo>
                  <a:lnTo>
                    <a:pt x="756" y="459"/>
                  </a:lnTo>
                  <a:lnTo>
                    <a:pt x="759" y="440"/>
                  </a:lnTo>
                  <a:lnTo>
                    <a:pt x="761" y="421"/>
                  </a:lnTo>
                  <a:lnTo>
                    <a:pt x="763" y="402"/>
                  </a:lnTo>
                  <a:lnTo>
                    <a:pt x="763" y="381"/>
                  </a:lnTo>
                  <a:lnTo>
                    <a:pt x="763" y="362"/>
                  </a:lnTo>
                  <a:lnTo>
                    <a:pt x="761" y="343"/>
                  </a:lnTo>
                  <a:lnTo>
                    <a:pt x="759" y="323"/>
                  </a:lnTo>
                  <a:lnTo>
                    <a:pt x="756" y="305"/>
                  </a:lnTo>
                  <a:lnTo>
                    <a:pt x="751" y="287"/>
                  </a:lnTo>
                  <a:lnTo>
                    <a:pt x="746" y="269"/>
                  </a:lnTo>
                  <a:lnTo>
                    <a:pt x="741" y="250"/>
                  </a:lnTo>
                  <a:lnTo>
                    <a:pt x="733" y="233"/>
                  </a:lnTo>
                  <a:lnTo>
                    <a:pt x="726" y="217"/>
                  </a:lnTo>
                  <a:lnTo>
                    <a:pt x="717" y="200"/>
                  </a:lnTo>
                  <a:lnTo>
                    <a:pt x="709" y="184"/>
                  </a:lnTo>
                  <a:lnTo>
                    <a:pt x="698" y="169"/>
                  </a:lnTo>
                  <a:lnTo>
                    <a:pt x="687" y="154"/>
                  </a:lnTo>
                  <a:lnTo>
                    <a:pt x="676" y="139"/>
                  </a:lnTo>
                  <a:lnTo>
                    <a:pt x="665" y="126"/>
                  </a:lnTo>
                  <a:lnTo>
                    <a:pt x="652" y="112"/>
                  </a:lnTo>
                  <a:lnTo>
                    <a:pt x="639" y="99"/>
                  </a:lnTo>
                  <a:lnTo>
                    <a:pt x="625" y="87"/>
                  </a:lnTo>
                  <a:lnTo>
                    <a:pt x="610" y="76"/>
                  </a:lnTo>
                  <a:lnTo>
                    <a:pt x="595" y="66"/>
                  </a:lnTo>
                  <a:lnTo>
                    <a:pt x="580" y="55"/>
                  </a:lnTo>
                  <a:lnTo>
                    <a:pt x="564" y="46"/>
                  </a:lnTo>
                  <a:lnTo>
                    <a:pt x="547" y="38"/>
                  </a:lnTo>
                  <a:lnTo>
                    <a:pt x="530" y="30"/>
                  </a:lnTo>
                  <a:lnTo>
                    <a:pt x="513" y="23"/>
                  </a:lnTo>
                  <a:lnTo>
                    <a:pt x="495" y="17"/>
                  </a:lnTo>
                  <a:lnTo>
                    <a:pt x="477" y="12"/>
                  </a:lnTo>
                  <a:lnTo>
                    <a:pt x="458" y="8"/>
                  </a:lnTo>
                  <a:lnTo>
                    <a:pt x="440" y="5"/>
                  </a:lnTo>
                  <a:lnTo>
                    <a:pt x="421" y="1"/>
                  </a:lnTo>
                  <a:lnTo>
                    <a:pt x="401" y="0"/>
                  </a:lnTo>
                  <a:lnTo>
                    <a:pt x="38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37">
              <a:extLst>
                <a:ext uri="{FF2B5EF4-FFF2-40B4-BE49-F238E27FC236}">
                  <a16:creationId xmlns:a16="http://schemas.microsoft.com/office/drawing/2014/main" id="{37BB4AAF-216D-4809-9981-D9E6BC023147}"/>
                </a:ext>
              </a:extLst>
            </p:cNvPr>
            <p:cNvSpPr>
              <a:spLocks noEditPoints="1"/>
            </p:cNvSpPr>
            <p:nvPr/>
          </p:nvSpPr>
          <p:spPr bwMode="auto">
            <a:xfrm>
              <a:off x="1674813" y="4529138"/>
              <a:ext cx="106363" cy="157163"/>
            </a:xfrm>
            <a:custGeom>
              <a:avLst/>
              <a:gdLst>
                <a:gd name="T0" fmla="*/ 27 w 269"/>
                <a:gd name="T1" fmla="*/ 180 h 395"/>
                <a:gd name="T2" fmla="*/ 32 w 269"/>
                <a:gd name="T3" fmla="*/ 167 h 395"/>
                <a:gd name="T4" fmla="*/ 43 w 269"/>
                <a:gd name="T5" fmla="*/ 156 h 395"/>
                <a:gd name="T6" fmla="*/ 56 w 269"/>
                <a:gd name="T7" fmla="*/ 151 h 395"/>
                <a:gd name="T8" fmla="*/ 72 w 269"/>
                <a:gd name="T9" fmla="*/ 151 h 395"/>
                <a:gd name="T10" fmla="*/ 85 w 269"/>
                <a:gd name="T11" fmla="*/ 156 h 395"/>
                <a:gd name="T12" fmla="*/ 95 w 269"/>
                <a:gd name="T13" fmla="*/ 167 h 395"/>
                <a:gd name="T14" fmla="*/ 101 w 269"/>
                <a:gd name="T15" fmla="*/ 180 h 395"/>
                <a:gd name="T16" fmla="*/ 101 w 269"/>
                <a:gd name="T17" fmla="*/ 196 h 395"/>
                <a:gd name="T18" fmla="*/ 95 w 269"/>
                <a:gd name="T19" fmla="*/ 210 h 395"/>
                <a:gd name="T20" fmla="*/ 91 w 269"/>
                <a:gd name="T21" fmla="*/ 215 h 395"/>
                <a:gd name="T22" fmla="*/ 78 w 269"/>
                <a:gd name="T23" fmla="*/ 223 h 395"/>
                <a:gd name="T24" fmla="*/ 63 w 269"/>
                <a:gd name="T25" fmla="*/ 226 h 395"/>
                <a:gd name="T26" fmla="*/ 49 w 269"/>
                <a:gd name="T27" fmla="*/ 223 h 395"/>
                <a:gd name="T28" fmla="*/ 36 w 269"/>
                <a:gd name="T29" fmla="*/ 215 h 395"/>
                <a:gd name="T30" fmla="*/ 29 w 269"/>
                <a:gd name="T31" fmla="*/ 202 h 395"/>
                <a:gd name="T32" fmla="*/ 25 w 269"/>
                <a:gd name="T33" fmla="*/ 187 h 395"/>
                <a:gd name="T34" fmla="*/ 121 w 269"/>
                <a:gd name="T35" fmla="*/ 215 h 395"/>
                <a:gd name="T36" fmla="*/ 126 w 269"/>
                <a:gd name="T37" fmla="*/ 198 h 395"/>
                <a:gd name="T38" fmla="*/ 126 w 269"/>
                <a:gd name="T39" fmla="*/ 181 h 395"/>
                <a:gd name="T40" fmla="*/ 124 w 269"/>
                <a:gd name="T41" fmla="*/ 169 h 395"/>
                <a:gd name="T42" fmla="*/ 120 w 269"/>
                <a:gd name="T43" fmla="*/ 157 h 395"/>
                <a:gd name="T44" fmla="*/ 112 w 269"/>
                <a:gd name="T45" fmla="*/ 148 h 395"/>
                <a:gd name="T46" fmla="*/ 104 w 269"/>
                <a:gd name="T47" fmla="*/ 139 h 395"/>
                <a:gd name="T48" fmla="*/ 94 w 269"/>
                <a:gd name="T49" fmla="*/ 132 h 395"/>
                <a:gd name="T50" fmla="*/ 82 w 269"/>
                <a:gd name="T51" fmla="*/ 127 h 395"/>
                <a:gd name="T52" fmla="*/ 71 w 269"/>
                <a:gd name="T53" fmla="*/ 124 h 395"/>
                <a:gd name="T54" fmla="*/ 63 w 269"/>
                <a:gd name="T55" fmla="*/ 12 h 395"/>
                <a:gd name="T56" fmla="*/ 60 w 269"/>
                <a:gd name="T57" fmla="*/ 3 h 395"/>
                <a:gd name="T58" fmla="*/ 51 w 269"/>
                <a:gd name="T59" fmla="*/ 0 h 395"/>
                <a:gd name="T60" fmla="*/ 42 w 269"/>
                <a:gd name="T61" fmla="*/ 3 h 395"/>
                <a:gd name="T62" fmla="*/ 38 w 269"/>
                <a:gd name="T63" fmla="*/ 12 h 395"/>
                <a:gd name="T64" fmla="*/ 30 w 269"/>
                <a:gd name="T65" fmla="*/ 135 h 395"/>
                <a:gd name="T66" fmla="*/ 16 w 269"/>
                <a:gd name="T67" fmla="*/ 146 h 395"/>
                <a:gd name="T68" fmla="*/ 6 w 269"/>
                <a:gd name="T69" fmla="*/ 161 h 395"/>
                <a:gd name="T70" fmla="*/ 1 w 269"/>
                <a:gd name="T71" fmla="*/ 179 h 395"/>
                <a:gd name="T72" fmla="*/ 0 w 269"/>
                <a:gd name="T73" fmla="*/ 195 h 395"/>
                <a:gd name="T74" fmla="*/ 3 w 269"/>
                <a:gd name="T75" fmla="*/ 207 h 395"/>
                <a:gd name="T76" fmla="*/ 7 w 269"/>
                <a:gd name="T77" fmla="*/ 219 h 395"/>
                <a:gd name="T78" fmla="*/ 15 w 269"/>
                <a:gd name="T79" fmla="*/ 228 h 395"/>
                <a:gd name="T80" fmla="*/ 23 w 269"/>
                <a:gd name="T81" fmla="*/ 237 h 395"/>
                <a:gd name="T82" fmla="*/ 33 w 269"/>
                <a:gd name="T83" fmla="*/ 244 h 395"/>
                <a:gd name="T84" fmla="*/ 45 w 269"/>
                <a:gd name="T85" fmla="*/ 249 h 395"/>
                <a:gd name="T86" fmla="*/ 57 w 269"/>
                <a:gd name="T87" fmla="*/ 251 h 395"/>
                <a:gd name="T88" fmla="*/ 73 w 269"/>
                <a:gd name="T89" fmla="*/ 251 h 395"/>
                <a:gd name="T90" fmla="*/ 91 w 269"/>
                <a:gd name="T91" fmla="*/ 245 h 395"/>
                <a:gd name="T92" fmla="*/ 248 w 269"/>
                <a:gd name="T93" fmla="*/ 390 h 395"/>
                <a:gd name="T94" fmla="*/ 256 w 269"/>
                <a:gd name="T95" fmla="*/ 395 h 395"/>
                <a:gd name="T96" fmla="*/ 265 w 269"/>
                <a:gd name="T97" fmla="*/ 390 h 395"/>
                <a:gd name="T98" fmla="*/ 269 w 269"/>
                <a:gd name="T99" fmla="*/ 382 h 395"/>
                <a:gd name="T100" fmla="*/ 265 w 269"/>
                <a:gd name="T101" fmla="*/ 372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395">
                  <a:moveTo>
                    <a:pt x="25" y="187"/>
                  </a:moveTo>
                  <a:lnTo>
                    <a:pt x="27" y="180"/>
                  </a:lnTo>
                  <a:lnTo>
                    <a:pt x="29" y="173"/>
                  </a:lnTo>
                  <a:lnTo>
                    <a:pt x="32" y="167"/>
                  </a:lnTo>
                  <a:lnTo>
                    <a:pt x="36" y="162"/>
                  </a:lnTo>
                  <a:lnTo>
                    <a:pt x="43" y="156"/>
                  </a:lnTo>
                  <a:lnTo>
                    <a:pt x="49" y="153"/>
                  </a:lnTo>
                  <a:lnTo>
                    <a:pt x="56" y="151"/>
                  </a:lnTo>
                  <a:lnTo>
                    <a:pt x="63" y="150"/>
                  </a:lnTo>
                  <a:lnTo>
                    <a:pt x="72" y="151"/>
                  </a:lnTo>
                  <a:lnTo>
                    <a:pt x="78" y="153"/>
                  </a:lnTo>
                  <a:lnTo>
                    <a:pt x="85" y="156"/>
                  </a:lnTo>
                  <a:lnTo>
                    <a:pt x="91" y="162"/>
                  </a:lnTo>
                  <a:lnTo>
                    <a:pt x="95" y="167"/>
                  </a:lnTo>
                  <a:lnTo>
                    <a:pt x="98" y="173"/>
                  </a:lnTo>
                  <a:lnTo>
                    <a:pt x="101" y="180"/>
                  </a:lnTo>
                  <a:lnTo>
                    <a:pt x="102" y="187"/>
                  </a:lnTo>
                  <a:lnTo>
                    <a:pt x="101" y="196"/>
                  </a:lnTo>
                  <a:lnTo>
                    <a:pt x="98" y="204"/>
                  </a:lnTo>
                  <a:lnTo>
                    <a:pt x="95" y="210"/>
                  </a:lnTo>
                  <a:lnTo>
                    <a:pt x="91" y="215"/>
                  </a:lnTo>
                  <a:lnTo>
                    <a:pt x="91" y="215"/>
                  </a:lnTo>
                  <a:lnTo>
                    <a:pt x="85" y="220"/>
                  </a:lnTo>
                  <a:lnTo>
                    <a:pt x="78" y="223"/>
                  </a:lnTo>
                  <a:lnTo>
                    <a:pt x="72" y="225"/>
                  </a:lnTo>
                  <a:lnTo>
                    <a:pt x="63" y="226"/>
                  </a:lnTo>
                  <a:lnTo>
                    <a:pt x="56" y="225"/>
                  </a:lnTo>
                  <a:lnTo>
                    <a:pt x="49" y="223"/>
                  </a:lnTo>
                  <a:lnTo>
                    <a:pt x="43" y="220"/>
                  </a:lnTo>
                  <a:lnTo>
                    <a:pt x="36" y="215"/>
                  </a:lnTo>
                  <a:lnTo>
                    <a:pt x="32" y="210"/>
                  </a:lnTo>
                  <a:lnTo>
                    <a:pt x="29" y="202"/>
                  </a:lnTo>
                  <a:lnTo>
                    <a:pt x="27" y="196"/>
                  </a:lnTo>
                  <a:lnTo>
                    <a:pt x="25" y="187"/>
                  </a:lnTo>
                  <a:close/>
                  <a:moveTo>
                    <a:pt x="117" y="224"/>
                  </a:moveTo>
                  <a:lnTo>
                    <a:pt x="121" y="215"/>
                  </a:lnTo>
                  <a:lnTo>
                    <a:pt x="124" y="207"/>
                  </a:lnTo>
                  <a:lnTo>
                    <a:pt x="126" y="198"/>
                  </a:lnTo>
                  <a:lnTo>
                    <a:pt x="127" y="187"/>
                  </a:lnTo>
                  <a:lnTo>
                    <a:pt x="126" y="181"/>
                  </a:lnTo>
                  <a:lnTo>
                    <a:pt x="126" y="176"/>
                  </a:lnTo>
                  <a:lnTo>
                    <a:pt x="124" y="169"/>
                  </a:lnTo>
                  <a:lnTo>
                    <a:pt x="122" y="164"/>
                  </a:lnTo>
                  <a:lnTo>
                    <a:pt x="120" y="157"/>
                  </a:lnTo>
                  <a:lnTo>
                    <a:pt x="117" y="153"/>
                  </a:lnTo>
                  <a:lnTo>
                    <a:pt x="112" y="148"/>
                  </a:lnTo>
                  <a:lnTo>
                    <a:pt x="108" y="143"/>
                  </a:lnTo>
                  <a:lnTo>
                    <a:pt x="104" y="139"/>
                  </a:lnTo>
                  <a:lnTo>
                    <a:pt x="100" y="135"/>
                  </a:lnTo>
                  <a:lnTo>
                    <a:pt x="94" y="132"/>
                  </a:lnTo>
                  <a:lnTo>
                    <a:pt x="89" y="129"/>
                  </a:lnTo>
                  <a:lnTo>
                    <a:pt x="82" y="127"/>
                  </a:lnTo>
                  <a:lnTo>
                    <a:pt x="76" y="125"/>
                  </a:lnTo>
                  <a:lnTo>
                    <a:pt x="71" y="124"/>
                  </a:lnTo>
                  <a:lnTo>
                    <a:pt x="63" y="124"/>
                  </a:lnTo>
                  <a:lnTo>
                    <a:pt x="63" y="12"/>
                  </a:lnTo>
                  <a:lnTo>
                    <a:pt x="63" y="7"/>
                  </a:lnTo>
                  <a:lnTo>
                    <a:pt x="60" y="3"/>
                  </a:lnTo>
                  <a:lnTo>
                    <a:pt x="56" y="1"/>
                  </a:lnTo>
                  <a:lnTo>
                    <a:pt x="51" y="0"/>
                  </a:lnTo>
                  <a:lnTo>
                    <a:pt x="46" y="1"/>
                  </a:lnTo>
                  <a:lnTo>
                    <a:pt x="42" y="3"/>
                  </a:lnTo>
                  <a:lnTo>
                    <a:pt x="39" y="7"/>
                  </a:lnTo>
                  <a:lnTo>
                    <a:pt x="38" y="12"/>
                  </a:lnTo>
                  <a:lnTo>
                    <a:pt x="38" y="131"/>
                  </a:lnTo>
                  <a:lnTo>
                    <a:pt x="30" y="135"/>
                  </a:lnTo>
                  <a:lnTo>
                    <a:pt x="22" y="140"/>
                  </a:lnTo>
                  <a:lnTo>
                    <a:pt x="16" y="146"/>
                  </a:lnTo>
                  <a:lnTo>
                    <a:pt x="10" y="153"/>
                  </a:lnTo>
                  <a:lnTo>
                    <a:pt x="6" y="161"/>
                  </a:lnTo>
                  <a:lnTo>
                    <a:pt x="3" y="169"/>
                  </a:lnTo>
                  <a:lnTo>
                    <a:pt x="1" y="179"/>
                  </a:lnTo>
                  <a:lnTo>
                    <a:pt x="0" y="187"/>
                  </a:lnTo>
                  <a:lnTo>
                    <a:pt x="0" y="195"/>
                  </a:lnTo>
                  <a:lnTo>
                    <a:pt x="1" y="200"/>
                  </a:lnTo>
                  <a:lnTo>
                    <a:pt x="3" y="207"/>
                  </a:lnTo>
                  <a:lnTo>
                    <a:pt x="5" y="213"/>
                  </a:lnTo>
                  <a:lnTo>
                    <a:pt x="7" y="219"/>
                  </a:lnTo>
                  <a:lnTo>
                    <a:pt x="10" y="224"/>
                  </a:lnTo>
                  <a:lnTo>
                    <a:pt x="15" y="228"/>
                  </a:lnTo>
                  <a:lnTo>
                    <a:pt x="19" y="234"/>
                  </a:lnTo>
                  <a:lnTo>
                    <a:pt x="23" y="237"/>
                  </a:lnTo>
                  <a:lnTo>
                    <a:pt x="28" y="241"/>
                  </a:lnTo>
                  <a:lnTo>
                    <a:pt x="33" y="244"/>
                  </a:lnTo>
                  <a:lnTo>
                    <a:pt x="38" y="246"/>
                  </a:lnTo>
                  <a:lnTo>
                    <a:pt x="45" y="249"/>
                  </a:lnTo>
                  <a:lnTo>
                    <a:pt x="51" y="251"/>
                  </a:lnTo>
                  <a:lnTo>
                    <a:pt x="57" y="251"/>
                  </a:lnTo>
                  <a:lnTo>
                    <a:pt x="63" y="252"/>
                  </a:lnTo>
                  <a:lnTo>
                    <a:pt x="73" y="251"/>
                  </a:lnTo>
                  <a:lnTo>
                    <a:pt x="82" y="249"/>
                  </a:lnTo>
                  <a:lnTo>
                    <a:pt x="91" y="245"/>
                  </a:lnTo>
                  <a:lnTo>
                    <a:pt x="98" y="241"/>
                  </a:lnTo>
                  <a:lnTo>
                    <a:pt x="248" y="390"/>
                  </a:lnTo>
                  <a:lnTo>
                    <a:pt x="251" y="394"/>
                  </a:lnTo>
                  <a:lnTo>
                    <a:pt x="256" y="395"/>
                  </a:lnTo>
                  <a:lnTo>
                    <a:pt x="261" y="394"/>
                  </a:lnTo>
                  <a:lnTo>
                    <a:pt x="265" y="390"/>
                  </a:lnTo>
                  <a:lnTo>
                    <a:pt x="268" y="386"/>
                  </a:lnTo>
                  <a:lnTo>
                    <a:pt x="269" y="382"/>
                  </a:lnTo>
                  <a:lnTo>
                    <a:pt x="268" y="376"/>
                  </a:lnTo>
                  <a:lnTo>
                    <a:pt x="265" y="372"/>
                  </a:lnTo>
                  <a:lnTo>
                    <a:pt x="117"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30">
            <a:extLst>
              <a:ext uri="{FF2B5EF4-FFF2-40B4-BE49-F238E27FC236}">
                <a16:creationId xmlns:a16="http://schemas.microsoft.com/office/drawing/2014/main" id="{3B6A5CDD-20E1-4537-90A3-C6F593291301}"/>
              </a:ext>
            </a:extLst>
          </p:cNvPr>
          <p:cNvGrpSpPr/>
          <p:nvPr/>
        </p:nvGrpSpPr>
        <p:grpSpPr>
          <a:xfrm>
            <a:off x="717630" y="2249642"/>
            <a:ext cx="3157132" cy="861774"/>
            <a:chOff x="1219200" y="2099563"/>
            <a:chExt cx="2413096" cy="861774"/>
          </a:xfrm>
        </p:grpSpPr>
        <p:sp>
          <p:nvSpPr>
            <p:cNvPr id="138" name="TextBox 137">
              <a:extLst>
                <a:ext uri="{FF2B5EF4-FFF2-40B4-BE49-F238E27FC236}">
                  <a16:creationId xmlns:a16="http://schemas.microsoft.com/office/drawing/2014/main" id="{A479F4ED-2190-4A1E-865A-F06A9F3DA3AD}"/>
                </a:ext>
              </a:extLst>
            </p:cNvPr>
            <p:cNvSpPr txBox="1"/>
            <p:nvPr/>
          </p:nvSpPr>
          <p:spPr>
            <a:xfrm>
              <a:off x="1728012" y="2099563"/>
              <a:ext cx="1904284" cy="861774"/>
            </a:xfrm>
            <a:prstGeom prst="rect">
              <a:avLst/>
            </a:prstGeom>
            <a:noFill/>
            <a:ln>
              <a:noFill/>
            </a:ln>
          </p:spPr>
          <p:txBody>
            <a:bodyPr wrap="square" lIns="0" tIns="0" rIns="0" bIns="0" rtlCol="0" anchor="ctr">
              <a:spAutoFit/>
            </a:bodyPr>
            <a:lstStyle/>
            <a:p>
              <a:pPr>
                <a:buClr>
                  <a:schemeClr val="accent1"/>
                </a:buClr>
              </a:pPr>
              <a:r>
                <a:rPr lang="en-US" sz="1400" dirty="0">
                  <a:solidFill>
                    <a:schemeClr val="tx1">
                      <a:lumMod val="75000"/>
                      <a:lumOff val="25000"/>
                    </a:schemeClr>
                  </a:solidFill>
                </a:rPr>
                <a:t>Focus the marketing campaign during the months of March, September, October and December</a:t>
              </a:r>
            </a:p>
          </p:txBody>
        </p:sp>
        <p:sp>
          <p:nvSpPr>
            <p:cNvPr id="143" name="TextBox 142">
              <a:extLst>
                <a:ext uri="{FF2B5EF4-FFF2-40B4-BE49-F238E27FC236}">
                  <a16:creationId xmlns:a16="http://schemas.microsoft.com/office/drawing/2014/main" id="{825A6310-2A61-429A-8617-E752A0D65C62}"/>
                </a:ext>
              </a:extLst>
            </p:cNvPr>
            <p:cNvSpPr txBox="1"/>
            <p:nvPr/>
          </p:nvSpPr>
          <p:spPr>
            <a:xfrm>
              <a:off x="1219200" y="2161118"/>
              <a:ext cx="457200" cy="738664"/>
            </a:xfrm>
            <a:prstGeom prst="rect">
              <a:avLst/>
            </a:prstGeom>
            <a:noFill/>
            <a:ln>
              <a:noFill/>
            </a:ln>
          </p:spPr>
          <p:txBody>
            <a:bodyPr wrap="square" lIns="0" tIns="0" rIns="0" bIns="0" rtlCol="0" anchor="ctr">
              <a:spAutoFit/>
            </a:bodyPr>
            <a:lstStyle/>
            <a:p>
              <a:pPr algn="ctr">
                <a:buClr>
                  <a:schemeClr val="accent1"/>
                </a:buClr>
              </a:pPr>
              <a:r>
                <a:rPr lang="en-US" sz="4800" dirty="0">
                  <a:solidFill>
                    <a:schemeClr val="accent1"/>
                  </a:solidFill>
                </a:rPr>
                <a:t>A</a:t>
              </a:r>
            </a:p>
          </p:txBody>
        </p:sp>
      </p:grpSp>
      <p:sp>
        <p:nvSpPr>
          <p:cNvPr id="148" name="TextBox 147">
            <a:extLst>
              <a:ext uri="{FF2B5EF4-FFF2-40B4-BE49-F238E27FC236}">
                <a16:creationId xmlns:a16="http://schemas.microsoft.com/office/drawing/2014/main" id="{812FAFE6-C7E8-44BA-856D-12B70C9FC311}"/>
              </a:ext>
            </a:extLst>
          </p:cNvPr>
          <p:cNvSpPr txBox="1"/>
          <p:nvPr/>
        </p:nvSpPr>
        <p:spPr>
          <a:xfrm>
            <a:off x="9664251" y="2627288"/>
            <a:ext cx="2527749" cy="1077218"/>
          </a:xfrm>
          <a:prstGeom prst="rect">
            <a:avLst/>
          </a:prstGeom>
          <a:noFill/>
          <a:ln>
            <a:noFill/>
          </a:ln>
        </p:spPr>
        <p:txBody>
          <a:bodyPr wrap="square" lIns="0" tIns="0" rIns="0" bIns="0" rtlCol="0" anchor="ctr">
            <a:spAutoFit/>
          </a:bodyPr>
          <a:lstStyle/>
          <a:p>
            <a:pPr>
              <a:buClr>
                <a:schemeClr val="accent1"/>
              </a:buClr>
            </a:pPr>
            <a:r>
              <a:rPr lang="en-US" sz="1400" dirty="0">
                <a:solidFill>
                  <a:schemeClr val="tx1">
                    <a:lumMod val="75000"/>
                    <a:lumOff val="25000"/>
                  </a:schemeClr>
                </a:solidFill>
              </a:rPr>
              <a:t>After implementing all the models, we saw that the model that gave the best performance was XGBoost with </a:t>
            </a:r>
            <a:r>
              <a:rPr lang="en-US" sz="1400" dirty="0" err="1">
                <a:solidFill>
                  <a:schemeClr val="tx1">
                    <a:lumMod val="75000"/>
                    <a:lumOff val="25000"/>
                  </a:schemeClr>
                </a:solidFill>
              </a:rPr>
              <a:t>RandomizedSearchCV</a:t>
            </a:r>
            <a:r>
              <a:rPr lang="en-US" sz="1400" dirty="0">
                <a:solidFill>
                  <a:schemeClr val="tx1">
                    <a:lumMod val="75000"/>
                    <a:lumOff val="25000"/>
                  </a:schemeClr>
                </a:solidFill>
              </a:rPr>
              <a:t> .</a:t>
            </a:r>
          </a:p>
        </p:txBody>
      </p:sp>
      <p:grpSp>
        <p:nvGrpSpPr>
          <p:cNvPr id="150" name="Group 149">
            <a:extLst>
              <a:ext uri="{FF2B5EF4-FFF2-40B4-BE49-F238E27FC236}">
                <a16:creationId xmlns:a16="http://schemas.microsoft.com/office/drawing/2014/main" id="{A6F423C5-B594-4C1F-A337-0A516F373091}"/>
              </a:ext>
            </a:extLst>
          </p:cNvPr>
          <p:cNvGrpSpPr/>
          <p:nvPr/>
        </p:nvGrpSpPr>
        <p:grpSpPr>
          <a:xfrm>
            <a:off x="3164758" y="1342194"/>
            <a:ext cx="2456299" cy="738664"/>
            <a:chOff x="1219200" y="2161118"/>
            <a:chExt cx="2456299" cy="738664"/>
          </a:xfrm>
        </p:grpSpPr>
        <p:sp>
          <p:nvSpPr>
            <p:cNvPr id="151" name="TextBox 150">
              <a:extLst>
                <a:ext uri="{FF2B5EF4-FFF2-40B4-BE49-F238E27FC236}">
                  <a16:creationId xmlns:a16="http://schemas.microsoft.com/office/drawing/2014/main" id="{97B839B6-D820-499A-872A-3BCA56A3F18E}"/>
                </a:ext>
              </a:extLst>
            </p:cNvPr>
            <p:cNvSpPr txBox="1"/>
            <p:nvPr/>
          </p:nvSpPr>
          <p:spPr>
            <a:xfrm>
              <a:off x="1771215" y="2207285"/>
              <a:ext cx="1904284" cy="646331"/>
            </a:xfrm>
            <a:prstGeom prst="rect">
              <a:avLst/>
            </a:prstGeom>
            <a:noFill/>
            <a:ln>
              <a:noFill/>
            </a:ln>
          </p:spPr>
          <p:txBody>
            <a:bodyPr wrap="square" lIns="0" tIns="0" rIns="0" bIns="0" rtlCol="0" anchor="ctr">
              <a:spAutoFit/>
            </a:bodyPr>
            <a:lstStyle/>
            <a:p>
              <a:pPr>
                <a:buClr>
                  <a:schemeClr val="accent1"/>
                </a:buClr>
              </a:pPr>
              <a:r>
                <a:rPr lang="en-US" sz="1400" dirty="0">
                  <a:solidFill>
                    <a:schemeClr val="tx1">
                      <a:lumMod val="75000"/>
                      <a:lumOff val="25000"/>
                    </a:schemeClr>
                  </a:solidFill>
                </a:rPr>
                <a:t>No more than 4 calls should be made to the same potential client</a:t>
              </a:r>
            </a:p>
          </p:txBody>
        </p:sp>
        <p:sp>
          <p:nvSpPr>
            <p:cNvPr id="152" name="TextBox 151">
              <a:extLst>
                <a:ext uri="{FF2B5EF4-FFF2-40B4-BE49-F238E27FC236}">
                  <a16:creationId xmlns:a16="http://schemas.microsoft.com/office/drawing/2014/main" id="{BFA64D29-C966-4E03-AFDD-3EC3E5CB6831}"/>
                </a:ext>
              </a:extLst>
            </p:cNvPr>
            <p:cNvSpPr txBox="1"/>
            <p:nvPr/>
          </p:nvSpPr>
          <p:spPr>
            <a:xfrm>
              <a:off x="1219200" y="2161118"/>
              <a:ext cx="457200" cy="738664"/>
            </a:xfrm>
            <a:prstGeom prst="rect">
              <a:avLst/>
            </a:prstGeom>
            <a:noFill/>
            <a:ln>
              <a:noFill/>
            </a:ln>
          </p:spPr>
          <p:txBody>
            <a:bodyPr wrap="square" lIns="0" tIns="0" rIns="0" bIns="0" rtlCol="0" anchor="ctr">
              <a:spAutoFit/>
            </a:bodyPr>
            <a:lstStyle/>
            <a:p>
              <a:pPr algn="ctr">
                <a:buClr>
                  <a:schemeClr val="accent1"/>
                </a:buClr>
              </a:pPr>
              <a:r>
                <a:rPr lang="en-US" sz="4800" dirty="0">
                  <a:solidFill>
                    <a:schemeClr val="accent2"/>
                  </a:solidFill>
                </a:rPr>
                <a:t>B</a:t>
              </a:r>
            </a:p>
          </p:txBody>
        </p:sp>
      </p:grpSp>
      <p:sp>
        <p:nvSpPr>
          <p:cNvPr id="154" name="TextBox 153">
            <a:extLst>
              <a:ext uri="{FF2B5EF4-FFF2-40B4-BE49-F238E27FC236}">
                <a16:creationId xmlns:a16="http://schemas.microsoft.com/office/drawing/2014/main" id="{2C6FDB6B-7076-4731-86A1-F558BE4997AC}"/>
              </a:ext>
            </a:extLst>
          </p:cNvPr>
          <p:cNvSpPr txBox="1"/>
          <p:nvPr/>
        </p:nvSpPr>
        <p:spPr>
          <a:xfrm>
            <a:off x="7034612" y="1584831"/>
            <a:ext cx="2485170" cy="646331"/>
          </a:xfrm>
          <a:prstGeom prst="rect">
            <a:avLst/>
          </a:prstGeom>
          <a:noFill/>
          <a:ln>
            <a:noFill/>
          </a:ln>
        </p:spPr>
        <p:txBody>
          <a:bodyPr wrap="square" lIns="0" tIns="0" rIns="0" bIns="0" rtlCol="0" anchor="ctr">
            <a:spAutoFit/>
          </a:bodyPr>
          <a:lstStyle/>
          <a:p>
            <a:pPr>
              <a:buClr>
                <a:schemeClr val="accent1"/>
              </a:buClr>
            </a:pPr>
            <a:r>
              <a:rPr lang="en-US" sz="1400" dirty="0">
                <a:solidFill>
                  <a:schemeClr val="tx1">
                    <a:lumMod val="75000"/>
                    <a:lumOff val="25000"/>
                  </a:schemeClr>
                </a:solidFill>
              </a:rPr>
              <a:t>To reduce risk and generate profit minimum loan amount should be  </a:t>
            </a:r>
          </a:p>
        </p:txBody>
      </p:sp>
      <p:sp>
        <p:nvSpPr>
          <p:cNvPr id="71" name="TextBox 70">
            <a:extLst>
              <a:ext uri="{FF2B5EF4-FFF2-40B4-BE49-F238E27FC236}">
                <a16:creationId xmlns:a16="http://schemas.microsoft.com/office/drawing/2014/main" id="{886DED4B-6868-4D61-9FA2-B71F477268B6}"/>
              </a:ext>
            </a:extLst>
          </p:cNvPr>
          <p:cNvSpPr txBox="1"/>
          <p:nvPr/>
        </p:nvSpPr>
        <p:spPr>
          <a:xfrm>
            <a:off x="1421730" y="429384"/>
            <a:ext cx="10515600" cy="769441"/>
          </a:xfrm>
          <a:prstGeom prst="rect">
            <a:avLst/>
          </a:prstGeom>
          <a:noFill/>
          <a:effectLst/>
        </p:spPr>
        <p:txBody>
          <a:bodyPr wrap="square" lIns="0" tIns="0" rIns="0" bIns="0" rtlCol="0" anchor="t">
            <a:spAutoFit/>
          </a:bodyPr>
          <a:lstStyle/>
          <a:p>
            <a:pPr algn="r"/>
            <a:r>
              <a:rPr lang="en-US" sz="5000" b="1" dirty="0">
                <a:solidFill>
                  <a:schemeClr val="tx1">
                    <a:lumMod val="75000"/>
                    <a:lumOff val="25000"/>
                  </a:schemeClr>
                </a:solidFill>
                <a:latin typeface="+mj-lt"/>
                <a:ea typeface="Segoe UI Black" panose="020B0A02040204020203" pitchFamily="34" charset="0"/>
                <a:cs typeface="Segoe UI" panose="020B0502040204020203" pitchFamily="34" charset="0"/>
              </a:rPr>
              <a:t>CONCLUSION</a:t>
            </a:r>
            <a:endParaRPr lang="en-US" sz="50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sp>
        <p:nvSpPr>
          <p:cNvPr id="72" name="TextBox 71">
            <a:extLst>
              <a:ext uri="{FF2B5EF4-FFF2-40B4-BE49-F238E27FC236}">
                <a16:creationId xmlns:a16="http://schemas.microsoft.com/office/drawing/2014/main" id="{FA2E5351-3FE4-4758-A0A9-41BD69705778}"/>
              </a:ext>
            </a:extLst>
          </p:cNvPr>
          <p:cNvSpPr txBox="1"/>
          <p:nvPr/>
        </p:nvSpPr>
        <p:spPr>
          <a:xfrm>
            <a:off x="6450930" y="1565537"/>
            <a:ext cx="457200" cy="738664"/>
          </a:xfrm>
          <a:prstGeom prst="rect">
            <a:avLst/>
          </a:prstGeom>
          <a:noFill/>
          <a:ln>
            <a:noFill/>
          </a:ln>
        </p:spPr>
        <p:txBody>
          <a:bodyPr wrap="square" lIns="0" tIns="0" rIns="0" bIns="0" rtlCol="0" anchor="ctr">
            <a:spAutoFit/>
          </a:bodyPr>
          <a:lstStyle/>
          <a:p>
            <a:pPr algn="ctr">
              <a:buClr>
                <a:schemeClr val="accent1"/>
              </a:buClr>
            </a:pPr>
            <a:r>
              <a:rPr lang="en-US" sz="4800" dirty="0">
                <a:solidFill>
                  <a:schemeClr val="accent3"/>
                </a:solidFill>
              </a:rPr>
              <a:t>C</a:t>
            </a:r>
          </a:p>
        </p:txBody>
      </p:sp>
      <p:sp>
        <p:nvSpPr>
          <p:cNvPr id="73" name="TextBox 72">
            <a:extLst>
              <a:ext uri="{FF2B5EF4-FFF2-40B4-BE49-F238E27FC236}">
                <a16:creationId xmlns:a16="http://schemas.microsoft.com/office/drawing/2014/main" id="{50D88FA1-DF83-4F6F-9E82-4D41952C7176}"/>
              </a:ext>
            </a:extLst>
          </p:cNvPr>
          <p:cNvSpPr txBox="1"/>
          <p:nvPr/>
        </p:nvSpPr>
        <p:spPr>
          <a:xfrm>
            <a:off x="9172126" y="2766439"/>
            <a:ext cx="457200" cy="738664"/>
          </a:xfrm>
          <a:prstGeom prst="rect">
            <a:avLst/>
          </a:prstGeom>
          <a:noFill/>
          <a:ln>
            <a:noFill/>
          </a:ln>
        </p:spPr>
        <p:txBody>
          <a:bodyPr wrap="square" lIns="0" tIns="0" rIns="0" bIns="0" rtlCol="0" anchor="ctr">
            <a:spAutoFit/>
          </a:bodyPr>
          <a:lstStyle/>
          <a:p>
            <a:pPr algn="ctr">
              <a:buClr>
                <a:schemeClr val="accent1"/>
              </a:buClr>
            </a:pPr>
            <a:r>
              <a:rPr lang="en-US" sz="4800" dirty="0">
                <a:solidFill>
                  <a:schemeClr val="accent1"/>
                </a:solidFill>
              </a:rPr>
              <a:t>D</a:t>
            </a:r>
          </a:p>
        </p:txBody>
      </p:sp>
    </p:spTree>
    <p:extLst>
      <p:ext uri="{BB962C8B-B14F-4D97-AF65-F5344CB8AC3E}">
        <p14:creationId xmlns:p14="http://schemas.microsoft.com/office/powerpoint/2010/main" val="3616017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divot">
          <a:fgClr>
            <a:schemeClr val="bg1">
              <a:lumMod val="85000"/>
            </a:schemeClr>
          </a:fgClr>
          <a:bgClr>
            <a:schemeClr val="bg1"/>
          </a:bgClr>
        </a:pattFill>
        <a:effectLst/>
      </p:bgPr>
    </p:bg>
    <p:spTree>
      <p:nvGrpSpPr>
        <p:cNvPr id="1" name=""/>
        <p:cNvGrpSpPr/>
        <p:nvPr/>
      </p:nvGrpSpPr>
      <p:grpSpPr>
        <a:xfrm>
          <a:off x="0" y="0"/>
          <a:ext cx="0" cy="0"/>
          <a:chOff x="0" y="0"/>
          <a:chExt cx="0" cy="0"/>
        </a:xfrm>
      </p:grpSpPr>
      <p:cxnSp>
        <p:nvCxnSpPr>
          <p:cNvPr id="83" name="Straight Connector 82">
            <a:extLst>
              <a:ext uri="{FF2B5EF4-FFF2-40B4-BE49-F238E27FC236}">
                <a16:creationId xmlns:a16="http://schemas.microsoft.com/office/drawing/2014/main" id="{771A1A23-22BA-4037-8CF8-857D3A9F9A37}"/>
              </a:ext>
            </a:extLst>
          </p:cNvPr>
          <p:cNvCxnSpPr>
            <a:cxnSpLocks/>
          </p:cNvCxnSpPr>
          <p:nvPr/>
        </p:nvCxnSpPr>
        <p:spPr>
          <a:xfrm>
            <a:off x="9639300" y="3317316"/>
            <a:ext cx="2552700" cy="0"/>
          </a:xfrm>
          <a:prstGeom prst="line">
            <a:avLst/>
          </a:prstGeom>
          <a:ln>
            <a:solidFill>
              <a:srgbClr val="2E1437"/>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3CBD94D-E078-4A95-A65C-0DD0BF737737}"/>
              </a:ext>
            </a:extLst>
          </p:cNvPr>
          <p:cNvSpPr/>
          <p:nvPr/>
        </p:nvSpPr>
        <p:spPr>
          <a:xfrm>
            <a:off x="8850313" y="5994400"/>
            <a:ext cx="2841624" cy="406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FC10FF2-A030-4DF9-B3E9-80BF47367006}"/>
              </a:ext>
            </a:extLst>
          </p:cNvPr>
          <p:cNvSpPr txBox="1"/>
          <p:nvPr/>
        </p:nvSpPr>
        <p:spPr>
          <a:xfrm>
            <a:off x="2552700" y="2701763"/>
            <a:ext cx="7086600" cy="1231106"/>
          </a:xfrm>
          <a:prstGeom prst="rect">
            <a:avLst/>
          </a:prstGeom>
          <a:noFill/>
          <a:effectLst/>
        </p:spPr>
        <p:txBody>
          <a:bodyPr wrap="square" lIns="0" tIns="0" rIns="0" bIns="0" rtlCol="0" anchor="ctr">
            <a:spAutoFit/>
          </a:bodyPr>
          <a:lstStyle/>
          <a:p>
            <a:pPr algn="ctr"/>
            <a:r>
              <a:rPr lang="en-US" sz="8000" b="1" dirty="0">
                <a:solidFill>
                  <a:schemeClr val="tx1">
                    <a:lumMod val="75000"/>
                    <a:lumOff val="25000"/>
                  </a:schemeClr>
                </a:solidFill>
                <a:latin typeface="+mj-lt"/>
                <a:ea typeface="Segoe UI Black" panose="020B0A02040204020203" pitchFamily="34" charset="0"/>
                <a:cs typeface="Segoe UI" panose="020B0502040204020203" pitchFamily="34" charset="0"/>
              </a:rPr>
              <a:t>THANK YOU</a:t>
            </a:r>
            <a:endParaRPr lang="en-US" sz="8000" dirty="0">
              <a:solidFill>
                <a:schemeClr val="tx1">
                  <a:lumMod val="75000"/>
                  <a:lumOff val="25000"/>
                </a:schemeClr>
              </a:solidFill>
              <a:latin typeface="+mj-lt"/>
              <a:ea typeface="Segoe UI Black" panose="020B0A02040204020203" pitchFamily="34" charset="0"/>
              <a:cs typeface="Segoe UI" panose="020B0502040204020203" pitchFamily="34" charset="0"/>
            </a:endParaRPr>
          </a:p>
        </p:txBody>
      </p:sp>
      <p:cxnSp>
        <p:nvCxnSpPr>
          <p:cNvPr id="1036" name="Straight Connector 1035">
            <a:extLst>
              <a:ext uri="{FF2B5EF4-FFF2-40B4-BE49-F238E27FC236}">
                <a16:creationId xmlns:a16="http://schemas.microsoft.com/office/drawing/2014/main" id="{FBB2F154-5A32-4E37-B633-EC7A0DF2D43D}"/>
              </a:ext>
            </a:extLst>
          </p:cNvPr>
          <p:cNvCxnSpPr>
            <a:cxnSpLocks/>
            <a:endCxn id="13" idx="1"/>
          </p:cNvCxnSpPr>
          <p:nvPr/>
        </p:nvCxnSpPr>
        <p:spPr>
          <a:xfrm>
            <a:off x="0" y="3317316"/>
            <a:ext cx="2552700" cy="0"/>
          </a:xfrm>
          <a:prstGeom prst="line">
            <a:avLst/>
          </a:prstGeom>
          <a:ln>
            <a:solidFill>
              <a:srgbClr val="2E1437"/>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051853"/>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FF6B6B"/>
      </a:accent1>
      <a:accent2>
        <a:srgbClr val="556270"/>
      </a:accent2>
      <a:accent3>
        <a:srgbClr val="280E32"/>
      </a:accent3>
      <a:accent4>
        <a:srgbClr val="FF6B6B"/>
      </a:accent4>
      <a:accent5>
        <a:srgbClr val="556270"/>
      </a:accent5>
      <a:accent6>
        <a:srgbClr val="280E32"/>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2045</TotalTime>
  <Words>693</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Roboto</vt:lpstr>
      <vt:lpstr>Roboto Light</vt:lpstr>
      <vt:lpstr>Rockwell</vt:lpstr>
      <vt:lpstr>Tw Cen MT</vt:lpstr>
      <vt:lpstr>Wells Fargo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trisnawanugroho</dc:creator>
  <cp:lastModifiedBy>Shreyas Shouche</cp:lastModifiedBy>
  <cp:revision>83</cp:revision>
  <dcterms:created xsi:type="dcterms:W3CDTF">2019-02-15T09:30:38Z</dcterms:created>
  <dcterms:modified xsi:type="dcterms:W3CDTF">2021-10-26T09:55:29Z</dcterms:modified>
</cp:coreProperties>
</file>