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ncbi.nlm.nih.gov/pubmed" TargetMode="External"/><Relationship Id="rId4" Type="http://schemas.openxmlformats.org/officeDocument/2006/relationships/hyperlink" Target="https://www.nlm.nih.gov/mesh/MeSHonDemand.html" TargetMode="External"/><Relationship Id="rId5" Type="http://schemas.openxmlformats.org/officeDocument/2006/relationships/hyperlink" Target="https://www.nlm.nih.gov/mesh/mbinfo.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ii.nlm.nih.gov/MTI/index.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rPr lang="en"/>
              <a:t>    Search Engines Project	</a:t>
            </a:r>
          </a:p>
          <a:p>
            <a:pPr lvl="0">
              <a:spcBef>
                <a:spcPts val="0"/>
              </a:spcBef>
              <a:buNone/>
            </a:pPr>
            <a:r>
              <a:rPr lang="en"/>
              <a:t>TREC CDS 2014</a:t>
            </a:r>
          </a:p>
        </p:txBody>
      </p:sp>
      <p:sp>
        <p:nvSpPr>
          <p:cNvPr id="55" name="Shape 55"/>
          <p:cNvSpPr txBox="1"/>
          <p:nvPr>
            <p:ph idx="1" type="subTitle"/>
          </p:nvPr>
        </p:nvSpPr>
        <p:spPr>
          <a:xfrm>
            <a:off x="709200" y="3229459"/>
            <a:ext cx="8123100" cy="1109100"/>
          </a:xfrm>
          <a:prstGeom prst="rect">
            <a:avLst/>
          </a:prstGeom>
        </p:spPr>
        <p:txBody>
          <a:bodyPr anchorCtr="0" anchor="t" bIns="91425" lIns="91425" rIns="91425" tIns="91425">
            <a:noAutofit/>
          </a:bodyPr>
          <a:lstStyle/>
          <a:p>
            <a:pPr lvl="0">
              <a:spcBef>
                <a:spcPts val="0"/>
              </a:spcBef>
              <a:buNone/>
            </a:pPr>
            <a:r>
              <a:rPr lang="en">
                <a:solidFill>
                  <a:srgbClr val="FFFFFF"/>
                </a:solidFill>
              </a:rPr>
              <a:t>Krunal Shah</a:t>
            </a:r>
          </a:p>
          <a:p>
            <a:pPr lvl="0">
              <a:spcBef>
                <a:spcPts val="0"/>
              </a:spcBef>
              <a:buNone/>
            </a:pPr>
            <a:r>
              <a:rPr lang="en">
                <a:solidFill>
                  <a:srgbClr val="FFFFFF"/>
                </a:solidFill>
              </a:rPr>
              <a:t>CSC 849</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pic>
        <p:nvPicPr>
          <p:cNvPr descr="Screen Shot 2017-05-15 at 2.53.51 AM.png" id="107" name="Shape 107"/>
          <p:cNvPicPr preferRelativeResize="0"/>
          <p:nvPr/>
        </p:nvPicPr>
        <p:blipFill>
          <a:blip r:embed="rId3">
            <a:alphaModFix/>
          </a:blip>
          <a:stretch>
            <a:fillRect/>
          </a:stretch>
        </p:blipFill>
        <p:spPr>
          <a:xfrm>
            <a:off x="609150" y="152400"/>
            <a:ext cx="7741920"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MeSH Entry Terms</a:t>
            </a: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Other similar terms possible for that query.</a:t>
            </a:r>
          </a:p>
          <a:p>
            <a:pPr lvl="0">
              <a:spcBef>
                <a:spcPts val="0"/>
              </a:spcBef>
              <a:buNone/>
            </a:pPr>
            <a:r>
              <a:rPr lang="en">
                <a:solidFill>
                  <a:srgbClr val="FFFFFF"/>
                </a:solidFill>
                <a:latin typeface="Roboto"/>
                <a:ea typeface="Roboto"/>
                <a:cs typeface="Roboto"/>
                <a:sym typeface="Roboto"/>
              </a:rPr>
              <a:t>Entry terms, sometimes called "See cross-references" in printed listings, are synonyms, alternate forms, and other closely related terms in a given MeSH record that are generally used interchangeably with the preferred term for the purposes of indexing and retrieval.</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pic>
        <p:nvPicPr>
          <p:cNvPr descr="Screen Shot 2017-05-15 at 2.53.54 AM.png" id="118" name="Shape 118"/>
          <p:cNvPicPr preferRelativeResize="0"/>
          <p:nvPr/>
        </p:nvPicPr>
        <p:blipFill>
          <a:blip r:embed="rId3">
            <a:alphaModFix/>
          </a:blip>
          <a:stretch>
            <a:fillRect/>
          </a:stretch>
        </p:blipFill>
        <p:spPr>
          <a:xfrm>
            <a:off x="847475" y="43175"/>
            <a:ext cx="7741920"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Query Generation</a:t>
            </a:r>
          </a:p>
        </p:txBody>
      </p:sp>
      <p:sp>
        <p:nvSpPr>
          <p:cNvPr id="124" name="Shape 12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pPr>
            <a:r>
              <a:rPr lang="en" sz="2400">
                <a:solidFill>
                  <a:srgbClr val="FFFFFF"/>
                </a:solidFill>
              </a:rPr>
              <a:t>#combine() method is used to combine the synonym queries generated by all the terms.</a:t>
            </a:r>
          </a:p>
          <a:p>
            <a:pPr indent="-381000" lvl="0" marL="457200" rtl="0">
              <a:spcBef>
                <a:spcPts val="0"/>
              </a:spcBef>
              <a:buClr>
                <a:srgbClr val="FFFFFF"/>
              </a:buClr>
              <a:buSzPct val="100000"/>
            </a:pPr>
            <a:r>
              <a:rPr lang="en" sz="2400">
                <a:solidFill>
                  <a:srgbClr val="FFFFFF"/>
                </a:solidFill>
              </a:rPr>
              <a:t>Each term is given the same weight of 1</a:t>
            </a:r>
          </a:p>
          <a:p>
            <a:pPr indent="-381000" lvl="0" marL="457200">
              <a:spcBef>
                <a:spcPts val="0"/>
              </a:spcBef>
              <a:buClr>
                <a:srgbClr val="FFFFFF"/>
              </a:buClr>
              <a:buSzPct val="100000"/>
            </a:pPr>
            <a:r>
              <a:rPr lang="en" sz="2400">
                <a:solidFill>
                  <a:srgbClr val="FFFFFF"/>
                </a:solidFill>
              </a:rPr>
              <a:t>If there are two words for a single term they are given unordered window of 2 i.e uw2()</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pic>
        <p:nvPicPr>
          <p:cNvPr descr="Screen Shot 2017-05-13 at 8.23.01 PM.png" id="129" name="Shape 129"/>
          <p:cNvPicPr preferRelativeResize="0"/>
          <p:nvPr/>
        </p:nvPicPr>
        <p:blipFill>
          <a:blip r:embed="rId3">
            <a:alphaModFix/>
          </a:blip>
          <a:stretch>
            <a:fillRect/>
          </a:stretch>
        </p:blipFill>
        <p:spPr>
          <a:xfrm>
            <a:off x="152400" y="1552475"/>
            <a:ext cx="8839199" cy="1932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Running the Query</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IndriRunQuery is used to run the query generated through the above process and it gives a list of relevant files.</a:t>
            </a:r>
          </a:p>
          <a:p>
            <a:pPr lvl="0">
              <a:spcBef>
                <a:spcPts val="0"/>
              </a:spcBef>
              <a:buNone/>
            </a:pPr>
            <a:r>
              <a:rPr lang="en">
                <a:solidFill>
                  <a:srgbClr val="FFFFFF"/>
                </a:solidFill>
              </a:rPr>
              <a:t>The documents retrieved can be viewed either by DumpIndex or https://www.ncbi.nlm.nih.gov/pubmed</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pic>
        <p:nvPicPr>
          <p:cNvPr descr="Screen Shot 2017-05-15 at 3.01.17 AM.png" id="140" name="Shape 140"/>
          <p:cNvPicPr preferRelativeResize="0"/>
          <p:nvPr/>
        </p:nvPicPr>
        <p:blipFill>
          <a:blip r:embed="rId3">
            <a:alphaModFix/>
          </a:blip>
          <a:stretch>
            <a:fillRect/>
          </a:stretch>
        </p:blipFill>
        <p:spPr>
          <a:xfrm>
            <a:off x="202050" y="569450"/>
            <a:ext cx="8839198" cy="3522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Future Work</a:t>
            </a:r>
          </a:p>
        </p:txBody>
      </p:sp>
      <p:sp>
        <p:nvSpPr>
          <p:cNvPr id="146" name="Shape 14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Clr>
                <a:srgbClr val="FFFFFF"/>
              </a:buClr>
            </a:pPr>
            <a:r>
              <a:rPr lang="en">
                <a:solidFill>
                  <a:srgbClr val="FFFFFF"/>
                </a:solidFill>
              </a:rPr>
              <a:t>Using MetaMap tool</a:t>
            </a:r>
          </a:p>
          <a:p>
            <a:pPr indent="-228600" lvl="0" marL="457200" rtl="0">
              <a:spcBef>
                <a:spcPts val="0"/>
              </a:spcBef>
              <a:buClr>
                <a:srgbClr val="FFFFFF"/>
              </a:buClr>
            </a:pPr>
            <a:r>
              <a:rPr lang="en">
                <a:solidFill>
                  <a:srgbClr val="FFFFFF"/>
                </a:solidFill>
              </a:rPr>
              <a:t>Assigning</a:t>
            </a:r>
            <a:r>
              <a:rPr lang="en">
                <a:solidFill>
                  <a:srgbClr val="FFFFFF"/>
                </a:solidFill>
              </a:rPr>
              <a:t> weights to terms</a:t>
            </a:r>
          </a:p>
          <a:p>
            <a:pPr indent="-228600" lvl="0" marL="457200" rtl="0">
              <a:spcBef>
                <a:spcPts val="0"/>
              </a:spcBef>
              <a:buClr>
                <a:srgbClr val="FFFFFF"/>
              </a:buClr>
            </a:pPr>
            <a:r>
              <a:rPr lang="en">
                <a:solidFill>
                  <a:srgbClr val="FFFFFF"/>
                </a:solidFill>
              </a:rPr>
              <a:t>Using MeSH as a tool</a:t>
            </a:r>
          </a:p>
          <a:p>
            <a:pPr indent="-228600" lvl="0" marL="457200" rtl="0">
              <a:spcBef>
                <a:spcPts val="0"/>
              </a:spcBef>
              <a:buClr>
                <a:srgbClr val="FFFFFF"/>
              </a:buClr>
            </a:pPr>
            <a:r>
              <a:rPr lang="en">
                <a:solidFill>
                  <a:srgbClr val="FFFFFF"/>
                </a:solidFill>
              </a:rPr>
              <a:t>More on Query Processing</a:t>
            </a:r>
          </a:p>
          <a:p>
            <a:pPr lvl="0" rtl="0">
              <a:spcBef>
                <a:spcPts val="0"/>
              </a:spcBef>
              <a:buNone/>
            </a:pPr>
            <a:r>
              <a:t/>
            </a:r>
            <a:endParaRPr>
              <a:solidFill>
                <a:srgbClr val="FFFFFF"/>
              </a:solidFill>
            </a:endParaRPr>
          </a:p>
          <a:p>
            <a:pPr lvl="0" rtl="0">
              <a:spcBef>
                <a:spcPts val="0"/>
              </a:spcBef>
              <a:buNone/>
            </a:pPr>
            <a:r>
              <a:t/>
            </a:r>
            <a:endParaRPr>
              <a:solidFill>
                <a:srgbClr val="FFFFFF"/>
              </a:solidFill>
            </a:endParaRPr>
          </a:p>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References</a:t>
            </a:r>
          </a:p>
        </p:txBody>
      </p:sp>
      <p:sp>
        <p:nvSpPr>
          <p:cNvPr id="152" name="Shape 15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buFont typeface="Times New Roman"/>
              <a:buAutoNum type="arabicPeriod"/>
            </a:pPr>
            <a:r>
              <a:rPr lang="en" sz="2000">
                <a:solidFill>
                  <a:srgbClr val="FFFFFF"/>
                </a:solidFill>
                <a:latin typeface="Times New Roman"/>
                <a:ea typeface="Times New Roman"/>
                <a:cs typeface="Times New Roman"/>
                <a:sym typeface="Times New Roman"/>
              </a:rPr>
              <a:t>San Francisco State University at TREC 2014: Clinical Decision Support Track and Microblog Track</a:t>
            </a:r>
          </a:p>
          <a:p>
            <a:pPr indent="-228600" lvl="0" marL="457200" rtl="0">
              <a:spcBef>
                <a:spcPts val="0"/>
              </a:spcBef>
              <a:buClr>
                <a:srgbClr val="FFFFFF"/>
              </a:buClr>
              <a:buAutoNum type="arabicPeriod"/>
            </a:pPr>
            <a:r>
              <a:rPr lang="en" u="sng">
                <a:solidFill>
                  <a:srgbClr val="FFFFFF"/>
                </a:solidFill>
                <a:hlinkClick r:id="rId3"/>
              </a:rPr>
              <a:t>https://www.ncbi.nlm.nih.gov/pubmed</a:t>
            </a:r>
          </a:p>
          <a:p>
            <a:pPr indent="-228600" lvl="0" marL="457200" rtl="0">
              <a:spcBef>
                <a:spcPts val="0"/>
              </a:spcBef>
              <a:buClr>
                <a:srgbClr val="FFFFFF"/>
              </a:buClr>
              <a:buAutoNum type="arabicPeriod"/>
            </a:pPr>
            <a:r>
              <a:rPr lang="en" u="sng">
                <a:solidFill>
                  <a:srgbClr val="FFFFFF"/>
                </a:solidFill>
                <a:hlinkClick r:id="rId4"/>
              </a:rPr>
              <a:t>https://www.nlm.nih.gov/mesh/MeSHonDemand.html</a:t>
            </a:r>
          </a:p>
          <a:p>
            <a:pPr indent="-228600" lvl="0" marL="457200" rtl="0">
              <a:spcBef>
                <a:spcPts val="0"/>
              </a:spcBef>
              <a:buClr>
                <a:srgbClr val="FFFFFF"/>
              </a:buClr>
              <a:buAutoNum type="arabicPeriod"/>
            </a:pPr>
            <a:r>
              <a:rPr lang="en" u="sng">
                <a:solidFill>
                  <a:srgbClr val="FFFFFF"/>
                </a:solidFill>
                <a:hlinkClick r:id="rId5"/>
              </a:rPr>
              <a:t>https://www.nlm.nih.gov/mesh/mbinfo.html</a:t>
            </a:r>
          </a:p>
          <a:p>
            <a:pPr indent="-228600" lvl="0" marL="457200" rtl="0">
              <a:spcBef>
                <a:spcPts val="0"/>
              </a:spcBef>
              <a:buClr>
                <a:srgbClr val="FFFFFF"/>
              </a:buClr>
              <a:buAutoNum type="arabicPeriod"/>
            </a:pPr>
            <a:r>
              <a:rPr lang="en">
                <a:solidFill>
                  <a:srgbClr val="FFFFFF"/>
                </a:solidFill>
                <a:latin typeface="Times New Roman"/>
                <a:ea typeface="Times New Roman"/>
                <a:cs typeface="Times New Roman"/>
                <a:sym typeface="Times New Roman"/>
              </a:rPr>
              <a:t>Query Refinement: Negation Detection and Proximity Learning Georgetown at TREC 2014 Clinical Decision Support Track</a:t>
            </a:r>
            <a:r>
              <a:rPr lang="en" sz="1100">
                <a:solidFill>
                  <a:srgbClr val="FFFFFF"/>
                </a:solidFill>
              </a:rPr>
              <a:t>			</a:t>
            </a:r>
          </a:p>
          <a:p>
            <a:pPr lvl="0" rtl="0">
              <a:spcBef>
                <a:spcPts val="0"/>
              </a:spcBef>
              <a:buNone/>
            </a:pPr>
            <a:r>
              <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1388100" y="440200"/>
            <a:ext cx="6367800" cy="4090800"/>
          </a:xfrm>
          <a:prstGeom prst="rect">
            <a:avLst/>
          </a:prstGeom>
        </p:spPr>
        <p:txBody>
          <a:bodyPr anchorCtr="0" anchor="ctr" bIns="91425" lIns="91425" rIns="91425" tIns="91425">
            <a:noAutofit/>
          </a:bodyPr>
          <a:lstStyle/>
          <a:p>
            <a:pPr lvl="0" algn="ctr">
              <a:spcBef>
                <a:spcPts val="0"/>
              </a:spcBef>
              <a:buNone/>
            </a:pPr>
            <a:r>
              <a:rPr lang="en"/>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181275" y="458075"/>
            <a:ext cx="8520600" cy="572700"/>
          </a:xfrm>
          <a:prstGeom prst="rect">
            <a:avLst/>
          </a:prstGeom>
        </p:spPr>
        <p:txBody>
          <a:bodyPr anchorCtr="0" anchor="t" bIns="91425" lIns="91425" rIns="91425" tIns="91425">
            <a:noAutofit/>
          </a:bodyPr>
          <a:lstStyle/>
          <a:p>
            <a:pPr lvl="0">
              <a:spcBef>
                <a:spcPts val="0"/>
              </a:spcBef>
              <a:buNone/>
            </a:pPr>
            <a:r>
              <a:rPr lang="en"/>
              <a:t>TREC Clinical </a:t>
            </a:r>
            <a:r>
              <a:rPr lang="en"/>
              <a:t>Decision</a:t>
            </a:r>
            <a:r>
              <a:rPr lang="en"/>
              <a:t> Support 2014</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In order to make biomedical information more accessible to physicians, and to anticipate their medical information needs, the Text Retrieval Conference (TREC) initiated the Clinical Decision Support (CDS) track to extract relevant medical documents.</a:t>
            </a:r>
          </a:p>
          <a:p>
            <a:pPr lvl="0">
              <a:spcBef>
                <a:spcPts val="0"/>
              </a:spcBef>
              <a:buNone/>
            </a:pPr>
            <a:r>
              <a:rPr lang="en">
                <a:solidFill>
                  <a:srgbClr val="FFFFFF"/>
                </a:solidFill>
              </a:rPr>
              <a:t>Physicians often have difficult time in searching for the biomedical documents related to the problem of the patient. </a:t>
            </a:r>
          </a:p>
          <a:p>
            <a:pPr lvl="0">
              <a:spcBef>
                <a:spcPts val="0"/>
              </a:spcBef>
              <a:buNone/>
            </a:pPr>
            <a:r>
              <a:rPr lang="en">
                <a:solidFill>
                  <a:srgbClr val="FFFFFF"/>
                </a:solidFill>
              </a:rPr>
              <a:t>So TREC CDS 2014 focuses on retrieving most relevant biomedical documents.</a:t>
            </a:r>
          </a:p>
          <a:p>
            <a:pPr lvl="0">
              <a:spcBef>
                <a:spcPts val="0"/>
              </a:spcBef>
              <a:buNone/>
            </a:pPr>
            <a:r>
              <a:rPr lang="en" sz="1100">
                <a:solidFill>
                  <a:srgbClr val="000000"/>
                </a:solidFill>
              </a:rPr>
              <a:t>				</a:t>
            </a:r>
          </a:p>
          <a:p>
            <a:pPr lvl="0">
              <a:spcBef>
                <a:spcPts val="0"/>
              </a:spcBef>
              <a:buNone/>
            </a:pPr>
            <a:r>
              <a:rPr lang="en" sz="1100">
                <a:solidFill>
                  <a:srgbClr val="000000"/>
                </a:solidFill>
              </a:rPr>
              <a:t>			</a:t>
            </a:r>
          </a:p>
          <a:p>
            <a:pPr lvl="0">
              <a:spcBef>
                <a:spcPts val="0"/>
              </a:spcBef>
              <a:buNone/>
            </a:pPr>
            <a:r>
              <a:rPr lang="en" sz="1100">
                <a:solidFill>
                  <a:srgbClr val="000000"/>
                </a:solidFill>
              </a:rPr>
              <a:t>		</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About TREC CDS 2014</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About 733138 medical documents in NXML format.</a:t>
            </a:r>
          </a:p>
          <a:p>
            <a:pPr lvl="0">
              <a:spcBef>
                <a:spcPts val="0"/>
              </a:spcBef>
              <a:buNone/>
            </a:pPr>
            <a:r>
              <a:rPr lang="en">
                <a:solidFill>
                  <a:srgbClr val="FFFFFF"/>
                </a:solidFill>
              </a:rPr>
              <a:t>Each document has an article-id through which it is identified</a:t>
            </a:r>
          </a:p>
          <a:p>
            <a:pPr lvl="0">
              <a:spcBef>
                <a:spcPts val="0"/>
              </a:spcBef>
              <a:buNone/>
            </a:pPr>
            <a:r>
              <a:rPr lang="en">
                <a:solidFill>
                  <a:srgbClr val="FFFFFF"/>
                </a:solidFill>
              </a:rPr>
              <a:t>&lt;article-id pub-id-type="pmc"&gt;3148967&lt;/article-id&gt;</a:t>
            </a:r>
          </a:p>
          <a:p>
            <a:pPr lvl="0">
              <a:spcBef>
                <a:spcPts val="0"/>
              </a:spcBef>
              <a:buNone/>
            </a:pPr>
            <a:r>
              <a:rPr lang="en">
                <a:solidFill>
                  <a:srgbClr val="FFFFFF"/>
                </a:solidFill>
              </a:rPr>
              <a:t>TREC CDS 2014 provides 30 different evaluation topics each containing a summary and a description.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Main task in TREC CDS</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Indexing</a:t>
            </a:r>
          </a:p>
          <a:p>
            <a:pPr lvl="0">
              <a:spcBef>
                <a:spcPts val="0"/>
              </a:spcBef>
              <a:buNone/>
            </a:pPr>
            <a:r>
              <a:rPr lang="en">
                <a:solidFill>
                  <a:srgbClr val="FFFFFF"/>
                </a:solidFill>
              </a:rPr>
              <a:t>Query Processing</a:t>
            </a:r>
          </a:p>
          <a:p>
            <a:pPr lvl="0">
              <a:spcBef>
                <a:spcPts val="0"/>
              </a:spcBef>
              <a:buNone/>
            </a:pPr>
            <a:r>
              <a:rPr lang="en">
                <a:solidFill>
                  <a:srgbClr val="FFFFFF"/>
                </a:solidFill>
              </a:rPr>
              <a:t>Query Generation</a:t>
            </a:r>
          </a:p>
          <a:p>
            <a:pPr lvl="0">
              <a:spcBef>
                <a:spcPts val="0"/>
              </a:spcBef>
              <a:buNone/>
            </a:pPr>
            <a:r>
              <a:rPr lang="en">
                <a:solidFill>
                  <a:srgbClr val="FFFFFF"/>
                </a:solidFill>
              </a:rPr>
              <a:t>Retrieving</a:t>
            </a:r>
            <a:r>
              <a:rPr lang="en">
                <a:solidFill>
                  <a:srgbClr val="FFFFFF"/>
                </a:solidFill>
              </a:rPr>
              <a:t> relevant documents</a:t>
            </a:r>
          </a:p>
          <a:p>
            <a:pPr lvl="0">
              <a:spcBef>
                <a:spcPts val="0"/>
              </a:spcBef>
              <a:buNone/>
            </a:pPr>
            <a:r>
              <a:t/>
            </a:r>
            <a:endParaRPr>
              <a:solidFill>
                <a:srgbClr val="FFFFFF"/>
              </a:solidFill>
            </a:endParaRP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Indexing</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a:spcBef>
                <a:spcPts val="0"/>
              </a:spcBef>
              <a:buClr>
                <a:srgbClr val="FFFFFF"/>
              </a:buClr>
              <a:buSzPct val="100000"/>
            </a:pPr>
            <a:r>
              <a:rPr lang="en" sz="2400">
                <a:solidFill>
                  <a:srgbClr val="FFFFFF"/>
                </a:solidFill>
              </a:rPr>
              <a:t>Inverted Index is created using Indri.</a:t>
            </a:r>
          </a:p>
          <a:p>
            <a:pPr indent="-381000" lvl="0" marL="457200">
              <a:spcBef>
                <a:spcPts val="0"/>
              </a:spcBef>
              <a:buClr>
                <a:srgbClr val="FFFFFF"/>
              </a:buClr>
              <a:buSzPct val="100000"/>
            </a:pPr>
            <a:r>
              <a:rPr lang="en" sz="2400">
                <a:solidFill>
                  <a:srgbClr val="FFFFFF"/>
                </a:solidFill>
              </a:rPr>
              <a:t>The </a:t>
            </a:r>
            <a:r>
              <a:rPr lang="en" sz="2400">
                <a:solidFill>
                  <a:srgbClr val="FFFFFF"/>
                </a:solidFill>
              </a:rPr>
              <a:t>Krovetz</a:t>
            </a:r>
            <a:r>
              <a:rPr lang="en" sz="2400">
                <a:solidFill>
                  <a:srgbClr val="FFFFFF"/>
                </a:solidFill>
              </a:rPr>
              <a:t> Stemmer is used for Morphological </a:t>
            </a:r>
            <a:r>
              <a:rPr lang="en" sz="2400">
                <a:solidFill>
                  <a:srgbClr val="FFFFFF"/>
                </a:solidFill>
              </a:rPr>
              <a:t>Normalization.</a:t>
            </a:r>
          </a:p>
          <a:p>
            <a:pPr indent="-381000" lvl="0" marL="457200">
              <a:spcBef>
                <a:spcPts val="0"/>
              </a:spcBef>
              <a:buClr>
                <a:srgbClr val="FFFFFF"/>
              </a:buClr>
              <a:buSzPct val="100000"/>
            </a:pPr>
            <a:r>
              <a:rPr lang="en" sz="2400">
                <a:solidFill>
                  <a:srgbClr val="FFFFFF"/>
                </a:solidFill>
              </a:rPr>
              <a:t>Fields included during Indexing were: article-id, article-title, abstract, body, reference-list.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Query Selection</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There are two options for the query selection among the topics</a:t>
            </a:r>
          </a:p>
          <a:p>
            <a:pPr indent="-228600" lvl="0" marL="457200">
              <a:spcBef>
                <a:spcPts val="0"/>
              </a:spcBef>
              <a:buClr>
                <a:srgbClr val="FFFFFF"/>
              </a:buClr>
              <a:buAutoNum type="arabicPeriod"/>
            </a:pPr>
            <a:r>
              <a:rPr lang="en">
                <a:solidFill>
                  <a:srgbClr val="FFFFFF"/>
                </a:solidFill>
              </a:rPr>
              <a:t>Description</a:t>
            </a:r>
          </a:p>
          <a:p>
            <a:pPr indent="-228600" lvl="0" marL="457200">
              <a:spcBef>
                <a:spcPts val="0"/>
              </a:spcBef>
              <a:buClr>
                <a:srgbClr val="FFFFFF"/>
              </a:buClr>
              <a:buAutoNum type="arabicPeriod"/>
            </a:pPr>
            <a:r>
              <a:rPr lang="en">
                <a:solidFill>
                  <a:srgbClr val="FFFFFF"/>
                </a:solidFill>
              </a:rPr>
              <a:t>Summary</a:t>
            </a:r>
          </a:p>
          <a:p>
            <a:pPr lvl="0">
              <a:spcBef>
                <a:spcPts val="0"/>
              </a:spcBef>
              <a:buNone/>
            </a:pPr>
            <a:r>
              <a:rPr lang="en">
                <a:solidFill>
                  <a:srgbClr val="FFFFFF"/>
                </a:solidFill>
              </a:rPr>
              <a:t>‘Summary’ is being used as the query.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Query Processing</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There are two main steps in query processing</a:t>
            </a:r>
          </a:p>
          <a:p>
            <a:pPr indent="-228600" lvl="0" marL="457200">
              <a:spcBef>
                <a:spcPts val="0"/>
              </a:spcBef>
              <a:buClr>
                <a:srgbClr val="FFFFFF"/>
              </a:buClr>
              <a:buAutoNum type="arabicPeriod"/>
            </a:pPr>
            <a:r>
              <a:rPr lang="en">
                <a:solidFill>
                  <a:srgbClr val="FFFFFF"/>
                </a:solidFill>
              </a:rPr>
              <a:t>MeSH On Demand</a:t>
            </a:r>
          </a:p>
          <a:p>
            <a:pPr indent="-228600" lvl="0" marL="457200" rtl="0">
              <a:spcBef>
                <a:spcPts val="0"/>
              </a:spcBef>
              <a:buClr>
                <a:srgbClr val="FFFFFF"/>
              </a:buClr>
              <a:buAutoNum type="arabicPeriod"/>
            </a:pPr>
            <a:r>
              <a:rPr lang="en">
                <a:solidFill>
                  <a:srgbClr val="FFFFFF"/>
                </a:solidFill>
              </a:rPr>
              <a:t>MeSH Entry Terms</a:t>
            </a:r>
          </a:p>
          <a:p>
            <a:pPr lvl="0">
              <a:spcBef>
                <a:spcPts val="0"/>
              </a:spcBef>
              <a:buNone/>
            </a:pPr>
            <a:r>
              <a:t/>
            </a:r>
            <a:endParaRP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MeSH On Demand</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Medical Subject Headings(MeSH) </a:t>
            </a:r>
            <a:r>
              <a:rPr lang="en">
                <a:solidFill>
                  <a:srgbClr val="FFFFFF"/>
                </a:solidFill>
              </a:rPr>
              <a:t>is the National Library of Medicine's controlled vocabulary thesaurus.</a:t>
            </a:r>
          </a:p>
          <a:p>
            <a:pPr lvl="0">
              <a:spcBef>
                <a:spcPts val="0"/>
              </a:spcBef>
              <a:buNone/>
            </a:pPr>
            <a:r>
              <a:rPr lang="en">
                <a:solidFill>
                  <a:srgbClr val="FFFFFF"/>
                </a:solidFill>
              </a:rPr>
              <a:t>It consists of sets of terms naming descriptors in a hierarchical structure that permits searching at various levels of specificity.</a:t>
            </a:r>
          </a:p>
          <a:p>
            <a:pPr lvl="0">
              <a:spcBef>
                <a:spcPts val="0"/>
              </a:spcBef>
              <a:buNone/>
            </a:pPr>
            <a:r>
              <a:rPr lang="en">
                <a:solidFill>
                  <a:srgbClr val="FFFFFF"/>
                </a:solidFill>
              </a:rPr>
              <a:t>MeSH on Demand identifies MeSH Terms in your text using the </a:t>
            </a:r>
            <a:r>
              <a:rPr lang="en" u="sng">
                <a:solidFill>
                  <a:srgbClr val="FFFFFF"/>
                </a:solidFill>
                <a:hlinkClick r:id="rId3"/>
              </a:rPr>
              <a:t>NLM Medical Text Indexer (MTI)</a:t>
            </a:r>
            <a:r>
              <a:rPr lang="en">
                <a:solidFill>
                  <a:srgbClr val="FFFFFF"/>
                </a:solidFill>
              </a:rPr>
              <a:t> program. After processing, MeSH on Demand returns a list of MeSH Terms relevant to your text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pic>
        <p:nvPicPr>
          <p:cNvPr descr="Screen Shot 2017-05-15 at 2.54.37 AM.png" id="102" name="Shape 102"/>
          <p:cNvPicPr preferRelativeResize="0"/>
          <p:nvPr/>
        </p:nvPicPr>
        <p:blipFill>
          <a:blip r:embed="rId3">
            <a:alphaModFix/>
          </a:blip>
          <a:stretch>
            <a:fillRect/>
          </a:stretch>
        </p:blipFill>
        <p:spPr>
          <a:xfrm>
            <a:off x="658800" y="152400"/>
            <a:ext cx="7741920"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