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58" r:id="rId5"/>
    <p:sldId id="260" r:id="rId6"/>
    <p:sldId id="261" r:id="rId7"/>
    <p:sldId id="281" r:id="rId8"/>
    <p:sldId id="262" r:id="rId9"/>
    <p:sldId id="283" r:id="rId10"/>
    <p:sldId id="264" r:id="rId11"/>
    <p:sldId id="265" r:id="rId12"/>
    <p:sldId id="266" r:id="rId13"/>
    <p:sldId id="267" r:id="rId14"/>
    <p:sldId id="268" r:id="rId15"/>
    <p:sldId id="269" r:id="rId16"/>
    <p:sldId id="270" r:id="rId17"/>
    <p:sldId id="273" r:id="rId18"/>
    <p:sldId id="274" r:id="rId19"/>
    <p:sldId id="284" r:id="rId20"/>
    <p:sldId id="287" r:id="rId21"/>
    <p:sldId id="285" r:id="rId22"/>
    <p:sldId id="286"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8" r:id="rId36"/>
    <p:sldId id="307" r:id="rId37"/>
    <p:sldId id="306" r:id="rId38"/>
    <p:sldId id="305" r:id="rId39"/>
    <p:sldId id="311" r:id="rId40"/>
    <p:sldId id="310" r:id="rId41"/>
    <p:sldId id="309" r:id="rId42"/>
    <p:sldId id="312" r:id="rId43"/>
    <p:sldId id="302" r:id="rId44"/>
    <p:sldId id="303"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118" autoAdjust="0"/>
    <p:restoredTop sz="94660"/>
  </p:normalViewPr>
  <p:slideViewPr>
    <p:cSldViewPr snapToGrid="0">
      <p:cViewPr varScale="1">
        <p:scale>
          <a:sx n="79" d="100"/>
          <a:sy n="79" d="100"/>
        </p:scale>
        <p:origin x="-42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variety.com/2017/digital/news/youtube-2017-top-trending-videos-music-videos-1202631416/"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r-tutor.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 Id="rId5" Type="http://schemas.openxmlformats.org/officeDocument/2006/relationships/hyperlink" Target="https://rpubs.com/CosHoef/159665" TargetMode="External"/><Relationship Id="rId4" Type="http://schemas.openxmlformats.org/officeDocument/2006/relationships/hyperlink" Target="http://www.w3schools.i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01005" y="168283"/>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SOFTWARE PROJECT</a:t>
            </a:r>
            <a:br>
              <a:rPr lang="en-US" dirty="0"/>
            </a:br>
            <a:r>
              <a:rPr lang="en-US" sz="4800" dirty="0"/>
              <a:t>SEMESTER-8</a:t>
            </a:r>
            <a:endParaRPr lang="en-IN" dirty="0"/>
          </a:p>
        </p:txBody>
      </p:sp>
      <p:sp>
        <p:nvSpPr>
          <p:cNvPr id="5" name="Subtitle 2"/>
          <p:cNvSpPr txBox="1">
            <a:spLocks/>
          </p:cNvSpPr>
          <p:nvPr/>
        </p:nvSpPr>
        <p:spPr>
          <a:xfrm>
            <a:off x="708663" y="1814593"/>
            <a:ext cx="10538460" cy="460907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sz="3900" dirty="0" smtClean="0"/>
              <a:t>YouTube Trending Videos </a:t>
            </a:r>
            <a:endParaRPr lang="en-IN" sz="3900" dirty="0"/>
          </a:p>
          <a:p>
            <a:pPr algn="ctr"/>
            <a:endParaRPr lang="en-US" sz="2800" dirty="0"/>
          </a:p>
          <a:p>
            <a:pPr algn="ctr" fontAlgn="t"/>
            <a:r>
              <a:rPr lang="en-US" sz="3000" b="1" dirty="0">
                <a:latin typeface="Baskerville Old Face" panose="02020602080505020303" pitchFamily="18" charset="0"/>
              </a:rPr>
              <a:t>PREPARD BY:</a:t>
            </a:r>
          </a:p>
          <a:p>
            <a:pPr algn="ctr" fontAlgn="t"/>
            <a:r>
              <a:rPr lang="en-US" sz="2000" dirty="0" smtClean="0">
                <a:latin typeface="Baskerville Old Face" panose="02020602080505020303" pitchFamily="18" charset="0"/>
              </a:rPr>
              <a:t>Krunal Bhanderi– 165220686004</a:t>
            </a:r>
            <a:endParaRPr lang="en-US" sz="2000" dirty="0">
              <a:latin typeface="Baskerville Old Face" panose="02020602080505020303" pitchFamily="18" charset="0"/>
            </a:endParaRPr>
          </a:p>
          <a:p>
            <a:pPr algn="ctr" fontAlgn="t"/>
            <a:r>
              <a:rPr lang="en-US" sz="2000" dirty="0" smtClean="0">
                <a:latin typeface="Baskerville Old Face" panose="02020602080505020303" pitchFamily="18" charset="0"/>
              </a:rPr>
              <a:t>Yash Dhameliya</a:t>
            </a:r>
            <a:r>
              <a:rPr lang="en-US" sz="2000" dirty="0" smtClean="0">
                <a:latin typeface="Baskerville Old Face" panose="02020602080505020303" pitchFamily="18" charset="0"/>
              </a:rPr>
              <a:t> </a:t>
            </a:r>
            <a:r>
              <a:rPr lang="en-US" sz="2000" dirty="0">
                <a:latin typeface="Baskerville Old Face" panose="02020602080505020303" pitchFamily="18" charset="0"/>
              </a:rPr>
              <a:t>- </a:t>
            </a:r>
            <a:r>
              <a:rPr lang="en-US" sz="2000" dirty="0" smtClean="0">
                <a:latin typeface="Baskerville Old Face" panose="02020602080505020303" pitchFamily="18" charset="0"/>
              </a:rPr>
              <a:t>165220686009</a:t>
            </a:r>
            <a:endParaRPr lang="en-US" sz="2000" dirty="0">
              <a:latin typeface="Baskerville Old Face" panose="02020602080505020303" pitchFamily="18" charset="0"/>
            </a:endParaRPr>
          </a:p>
          <a:p>
            <a:pPr algn="ctr" fontAlgn="t"/>
            <a:endParaRPr lang="en-US" sz="2000" dirty="0">
              <a:latin typeface="Baskerville Old Face" panose="02020602080505020303" pitchFamily="18" charset="0"/>
            </a:endParaRPr>
          </a:p>
          <a:p>
            <a:pPr algn="ctr" fontAlgn="t"/>
            <a:r>
              <a:rPr lang="en-US" sz="1900" b="1" dirty="0">
                <a:latin typeface="Baskerville Old Face" panose="02020602080505020303" pitchFamily="18" charset="0"/>
              </a:rPr>
              <a:t>	</a:t>
            </a:r>
            <a:r>
              <a:rPr lang="en-US" sz="2600" b="1" dirty="0">
                <a:latin typeface="Baskerville Old Face" panose="02020602080505020303" pitchFamily="18" charset="0"/>
              </a:rPr>
              <a:t>INTARNAL GUIDE</a:t>
            </a:r>
          </a:p>
          <a:p>
            <a:pPr algn="ctr" fontAlgn="t"/>
            <a:r>
              <a:rPr lang="en-US" sz="2800" dirty="0">
                <a:latin typeface="Baskerville Old Face" panose="02020602080505020303" pitchFamily="18" charset="0"/>
              </a:rPr>
              <a:t>      </a:t>
            </a:r>
            <a:r>
              <a:rPr lang="en-US" sz="2100" dirty="0" smtClean="0">
                <a:latin typeface="Baskerville Old Face" panose="02020602080505020303" pitchFamily="18" charset="0"/>
              </a:rPr>
              <a:t>Dr. Sunil Bajeja</a:t>
            </a:r>
            <a:endParaRPr lang="en-US" sz="2800" dirty="0">
              <a:latin typeface="Baskerville Old Face" panose="02020602080505020303" pitchFamily="18" charset="0"/>
            </a:endParaRPr>
          </a:p>
          <a:p>
            <a:pPr fontAlgn="t"/>
            <a:endParaRPr lang="en-US" sz="2000" dirty="0">
              <a:latin typeface="Baskerville Old Face" panose="02020602080505020303" pitchFamily="18" charset="0"/>
            </a:endParaRPr>
          </a:p>
          <a:p>
            <a:endParaRPr lang="en-IN" sz="2800" dirty="0"/>
          </a:p>
          <a:p>
            <a:endParaRPr lang="en-IN" sz="2800" dirty="0"/>
          </a:p>
        </p:txBody>
      </p:sp>
    </p:spTree>
    <p:extLst>
      <p:ext uri="{BB962C8B-B14F-4D97-AF65-F5344CB8AC3E}">
        <p14:creationId xmlns:p14="http://schemas.microsoft.com/office/powerpoint/2010/main" xmlns="" val="374783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932804"/>
          </a:xfrm>
        </p:spPr>
        <p:txBody>
          <a:bodyPr>
            <a:normAutofit fontScale="90000"/>
          </a:bodyPr>
          <a:lstStyle/>
          <a:p>
            <a:r>
              <a:rPr lang="en-US" b="1" dirty="0"/>
              <a:t>DATA VISUALISATION THROUGH SUMMARY</a:t>
            </a:r>
            <a:endParaRPr lang="en-IN" dirty="0"/>
          </a:p>
        </p:txBody>
      </p:sp>
      <p:sp>
        <p:nvSpPr>
          <p:cNvPr id="3" name="Content Placeholder 2"/>
          <p:cNvSpPr>
            <a:spLocks noGrp="1"/>
          </p:cNvSpPr>
          <p:nvPr>
            <p:ph idx="1"/>
          </p:nvPr>
        </p:nvSpPr>
        <p:spPr>
          <a:xfrm>
            <a:off x="677337" y="1542404"/>
            <a:ext cx="8912715" cy="4546162"/>
          </a:xfrm>
        </p:spPr>
        <p:txBody>
          <a:bodyPr>
            <a:normAutofit/>
          </a:bodyPr>
          <a:lstStyle/>
          <a:p>
            <a:pPr marL="0" indent="0">
              <a:buNone/>
            </a:pPr>
            <a:endParaRPr lang="en-GB" dirty="0"/>
          </a:p>
          <a:p>
            <a:r>
              <a:rPr lang="en-US" sz="2000" dirty="0" smtClean="0"/>
              <a:t>How </a:t>
            </a:r>
            <a:r>
              <a:rPr lang="en-US" sz="2000" dirty="0" smtClean="0"/>
              <a:t>did I obtain the data set?</a:t>
            </a:r>
          </a:p>
          <a:p>
            <a:pPr lvl="0">
              <a:buNone/>
            </a:pPr>
            <a:r>
              <a:rPr lang="en-US" sz="2000" dirty="0" smtClean="0"/>
              <a:t>	I </a:t>
            </a:r>
            <a:r>
              <a:rPr lang="en-US" sz="2000" dirty="0" smtClean="0"/>
              <a:t>got the dataset from </a:t>
            </a:r>
            <a:r>
              <a:rPr lang="en-US" sz="2000" dirty="0" err="1" smtClean="0"/>
              <a:t>kaggle</a:t>
            </a:r>
            <a:r>
              <a:rPr lang="en-US" sz="2000" dirty="0" smtClean="0"/>
              <a:t> website. It contain information about trending videos on YouTube.</a:t>
            </a:r>
          </a:p>
          <a:p>
            <a:r>
              <a:rPr lang="en-US" sz="2000" dirty="0" smtClean="0"/>
              <a:t> </a:t>
            </a:r>
            <a:r>
              <a:rPr lang="en-US" sz="2000" dirty="0" smtClean="0"/>
              <a:t>How the data originally collected?</a:t>
            </a:r>
          </a:p>
          <a:p>
            <a:pPr lvl="0">
              <a:buNone/>
            </a:pPr>
            <a:r>
              <a:rPr lang="en-US" sz="2000" dirty="0" smtClean="0"/>
              <a:t>	Data </a:t>
            </a:r>
            <a:r>
              <a:rPr lang="en-US" sz="2000" dirty="0" smtClean="0"/>
              <a:t>is collected from YouTube website that maintains the record of all trending videos on YouTube.</a:t>
            </a:r>
            <a:endParaRPr lang="en-US" sz="2000" dirty="0"/>
          </a:p>
        </p:txBody>
      </p:sp>
    </p:spTree>
    <p:extLst>
      <p:ext uri="{BB962C8B-B14F-4D97-AF65-F5344CB8AC3E}">
        <p14:creationId xmlns:p14="http://schemas.microsoft.com/office/powerpoint/2010/main" xmlns="" val="96680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02"/>
            <a:ext cx="8596668" cy="932804"/>
          </a:xfrm>
        </p:spPr>
        <p:txBody>
          <a:bodyPr>
            <a:normAutofit fontScale="90000"/>
          </a:bodyPr>
          <a:lstStyle/>
          <a:p>
            <a:r>
              <a:rPr lang="en-US" b="1" dirty="0"/>
              <a:t>DATA VISUALISATION THROUGH SUMMARY</a:t>
            </a:r>
            <a:endParaRPr lang="en-IN" dirty="0"/>
          </a:p>
        </p:txBody>
      </p:sp>
      <p:sp>
        <p:nvSpPr>
          <p:cNvPr id="3" name="Content Placeholder 2"/>
          <p:cNvSpPr>
            <a:spLocks noGrp="1"/>
          </p:cNvSpPr>
          <p:nvPr>
            <p:ph idx="1"/>
          </p:nvPr>
        </p:nvSpPr>
        <p:spPr>
          <a:xfrm>
            <a:off x="677336" y="1542404"/>
            <a:ext cx="9447973" cy="4456952"/>
          </a:xfrm>
        </p:spPr>
        <p:txBody>
          <a:bodyPr>
            <a:normAutofit/>
          </a:bodyPr>
          <a:lstStyle/>
          <a:p>
            <a:r>
              <a:rPr lang="en-US" dirty="0" smtClean="0"/>
              <a:t>How many rows and columns are in the dataset?</a:t>
            </a:r>
          </a:p>
          <a:p>
            <a:pPr lvl="0">
              <a:buNone/>
            </a:pPr>
            <a:r>
              <a:rPr lang="en-US" dirty="0" smtClean="0"/>
              <a:t>		There </a:t>
            </a:r>
            <a:r>
              <a:rPr lang="en-US" dirty="0" smtClean="0"/>
              <a:t>are 40882 rows and 15 columns.</a:t>
            </a:r>
          </a:p>
          <a:p>
            <a:pPr>
              <a:buNone/>
            </a:pPr>
            <a:endParaRPr lang="en-US" dirty="0" smtClean="0"/>
          </a:p>
          <a:p>
            <a:r>
              <a:rPr lang="en-US" dirty="0" smtClean="0"/>
              <a:t>What </a:t>
            </a:r>
            <a:r>
              <a:rPr lang="en-US" dirty="0" smtClean="0"/>
              <a:t>are the columns in dataset?</a:t>
            </a:r>
          </a:p>
          <a:p>
            <a:pPr marL="0" indent="0">
              <a:buNone/>
            </a:pPr>
            <a:endParaRPr lang="en-IN" dirty="0"/>
          </a:p>
        </p:txBody>
      </p:sp>
      <p:pic>
        <p:nvPicPr>
          <p:cNvPr id="5" name="Picture 4" descr="1"/>
          <p:cNvPicPr/>
          <p:nvPr/>
        </p:nvPicPr>
        <p:blipFill>
          <a:blip r:embed="rId2"/>
          <a:srcRect/>
          <a:stretch>
            <a:fillRect/>
          </a:stretch>
        </p:blipFill>
        <p:spPr bwMode="auto">
          <a:xfrm>
            <a:off x="1035467" y="3671385"/>
            <a:ext cx="5934075" cy="1454068"/>
          </a:xfrm>
          <a:prstGeom prst="rect">
            <a:avLst/>
          </a:prstGeom>
          <a:noFill/>
          <a:ln w="9525">
            <a:noFill/>
            <a:miter lim="800000"/>
            <a:headEnd/>
            <a:tailEnd/>
          </a:ln>
        </p:spPr>
      </p:pic>
    </p:spTree>
    <p:extLst>
      <p:ext uri="{BB962C8B-B14F-4D97-AF65-F5344CB8AC3E}">
        <p14:creationId xmlns:p14="http://schemas.microsoft.com/office/powerpoint/2010/main" xmlns="" val="377107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02"/>
            <a:ext cx="8596668" cy="932804"/>
          </a:xfrm>
        </p:spPr>
        <p:txBody>
          <a:bodyPr/>
          <a:lstStyle/>
          <a:p>
            <a:r>
              <a:rPr lang="en-US" b="1" dirty="0"/>
              <a:t>METHODS / TECHNIQUES</a:t>
            </a:r>
            <a:endParaRPr lang="en-IN" dirty="0"/>
          </a:p>
        </p:txBody>
      </p:sp>
      <p:sp>
        <p:nvSpPr>
          <p:cNvPr id="3" name="Content Placeholder 2"/>
          <p:cNvSpPr>
            <a:spLocks noGrp="1"/>
          </p:cNvSpPr>
          <p:nvPr>
            <p:ph idx="1"/>
          </p:nvPr>
        </p:nvSpPr>
        <p:spPr>
          <a:xfrm>
            <a:off x="677335" y="1348406"/>
            <a:ext cx="9403368" cy="5246358"/>
          </a:xfrm>
        </p:spPr>
        <p:txBody>
          <a:bodyPr>
            <a:noAutofit/>
          </a:bodyPr>
          <a:lstStyle/>
          <a:p>
            <a:pPr lvl="0"/>
            <a:r>
              <a:rPr lang="en-US" sz="2000" b="1" dirty="0"/>
              <a:t>Identification of techniques and tool used</a:t>
            </a:r>
            <a:endParaRPr lang="en-GB" sz="2000" dirty="0"/>
          </a:p>
          <a:p>
            <a:pPr marL="400050" lvl="1" indent="0">
              <a:buNone/>
            </a:pPr>
            <a:endParaRPr lang="en-US" sz="2000" dirty="0"/>
          </a:p>
          <a:p>
            <a:pPr marL="400050" lvl="1" indent="0">
              <a:buNone/>
            </a:pPr>
            <a:r>
              <a:rPr lang="en-US" sz="2000" dirty="0"/>
              <a:t>R is a programming language and software environment for statistical analysis, graphics representation and reporting R was created by Ross Ihaka and Robert Gentleman at the University of Auckland, and is currently development by the R Development Core Team. R is freely available under the GNU General Public License, and per-compiled binary version are provided for various operating systems like Linux, Windows and Mac. This programming language was named R, based on the first letter of first name of the two R authors (Robert Gentleman and Ross Ihaka), and partly a play on the name of the Bell Labs Language S.</a:t>
            </a:r>
            <a:endParaRPr lang="en-GB" sz="2000" dirty="0"/>
          </a:p>
          <a:p>
            <a:pPr marL="400050" lvl="1" indent="0">
              <a:buNone/>
            </a:pPr>
            <a:r>
              <a:rPr lang="en-US" sz="2000" dirty="0"/>
              <a:t> </a:t>
            </a:r>
            <a:endParaRPr lang="en-GB" sz="2000" dirty="0"/>
          </a:p>
          <a:p>
            <a:pPr marL="400050" lvl="1" indent="0">
              <a:buNone/>
            </a:pPr>
            <a:r>
              <a:rPr lang="en-IN" sz="2000" dirty="0"/>
              <a:t>	</a:t>
            </a:r>
            <a:r>
              <a:rPr lang="en-US" sz="2000" dirty="0"/>
              <a:t>As stated earlier, R is a programming language and software environment for statistical analysis, graphics representation and reporting. The following are the important features of R -</a:t>
            </a:r>
            <a:endParaRPr lang="en-GB" sz="2000" dirty="0"/>
          </a:p>
          <a:p>
            <a:pPr marL="0" indent="0">
              <a:buNone/>
            </a:pPr>
            <a:endParaRPr lang="en-IN" sz="2000" dirty="0"/>
          </a:p>
        </p:txBody>
      </p:sp>
    </p:spTree>
    <p:extLst>
      <p:ext uri="{BB962C8B-B14F-4D97-AF65-F5344CB8AC3E}">
        <p14:creationId xmlns:p14="http://schemas.microsoft.com/office/powerpoint/2010/main" xmlns="" val="115009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02"/>
            <a:ext cx="8596668" cy="932804"/>
          </a:xfrm>
        </p:spPr>
        <p:txBody>
          <a:bodyPr/>
          <a:lstStyle/>
          <a:p>
            <a:r>
              <a:rPr lang="en-US" b="1" dirty="0"/>
              <a:t>METHODS / TECHNIQUES</a:t>
            </a:r>
            <a:endParaRPr lang="en-IN" dirty="0"/>
          </a:p>
        </p:txBody>
      </p:sp>
      <p:sp>
        <p:nvSpPr>
          <p:cNvPr id="3" name="Content Placeholder 2"/>
          <p:cNvSpPr>
            <a:spLocks noGrp="1"/>
          </p:cNvSpPr>
          <p:nvPr>
            <p:ph idx="1"/>
          </p:nvPr>
        </p:nvSpPr>
        <p:spPr>
          <a:xfrm>
            <a:off x="677335" y="1348406"/>
            <a:ext cx="9068832" cy="5412612"/>
          </a:xfrm>
        </p:spPr>
        <p:txBody>
          <a:bodyPr>
            <a:noAutofit/>
          </a:bodyPr>
          <a:lstStyle/>
          <a:p>
            <a:pPr lvl="0"/>
            <a:r>
              <a:rPr lang="en-US" sz="2000" dirty="0"/>
              <a:t>R is a well-developed, simple and effective programming language which includes condition, loops, user defined recursive functions and input and output facilities.</a:t>
            </a:r>
          </a:p>
          <a:p>
            <a:pPr marL="0" lvl="0" indent="0">
              <a:buNone/>
            </a:pPr>
            <a:endParaRPr lang="en-GB" sz="2000" dirty="0"/>
          </a:p>
          <a:p>
            <a:pPr lvl="0"/>
            <a:r>
              <a:rPr lang="en-US" sz="2000" dirty="0"/>
              <a:t>R has an effective data handling and storage facility.</a:t>
            </a:r>
          </a:p>
          <a:p>
            <a:pPr marL="0" lvl="0" indent="0">
              <a:buNone/>
            </a:pPr>
            <a:endParaRPr lang="en-GB" sz="2000" dirty="0"/>
          </a:p>
          <a:p>
            <a:pPr lvl="0"/>
            <a:r>
              <a:rPr lang="en-US" sz="2000" dirty="0"/>
              <a:t>R provides a suite of operators for calculations on array, lists, vectors and matrices.</a:t>
            </a:r>
          </a:p>
          <a:p>
            <a:pPr marL="0" lvl="0" indent="0">
              <a:buNone/>
            </a:pPr>
            <a:endParaRPr lang="en-GB" sz="2000" dirty="0"/>
          </a:p>
          <a:p>
            <a:pPr lvl="0"/>
            <a:r>
              <a:rPr lang="en-US" sz="2000" dirty="0"/>
              <a:t>R provides a large, coherent and integrated collection of tools for data analysis.</a:t>
            </a:r>
            <a:endParaRPr lang="en-GB" sz="2000" dirty="0"/>
          </a:p>
        </p:txBody>
      </p:sp>
    </p:spTree>
    <p:extLst>
      <p:ext uri="{BB962C8B-B14F-4D97-AF65-F5344CB8AC3E}">
        <p14:creationId xmlns:p14="http://schemas.microsoft.com/office/powerpoint/2010/main" xmlns="" val="311562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02"/>
            <a:ext cx="8596668" cy="932804"/>
          </a:xfrm>
        </p:spPr>
        <p:txBody>
          <a:bodyPr/>
          <a:lstStyle/>
          <a:p>
            <a:r>
              <a:rPr lang="en-US" b="1" dirty="0"/>
              <a:t>METHODS / TECHNIQUES</a:t>
            </a:r>
            <a:endParaRPr lang="en-IN" dirty="0"/>
          </a:p>
        </p:txBody>
      </p:sp>
      <p:sp>
        <p:nvSpPr>
          <p:cNvPr id="3" name="Content Placeholder 2"/>
          <p:cNvSpPr>
            <a:spLocks noGrp="1"/>
          </p:cNvSpPr>
          <p:nvPr>
            <p:ph idx="1"/>
          </p:nvPr>
        </p:nvSpPr>
        <p:spPr>
          <a:xfrm>
            <a:off x="677333" y="1348406"/>
            <a:ext cx="9247251" cy="4740160"/>
          </a:xfrm>
        </p:spPr>
        <p:txBody>
          <a:bodyPr>
            <a:normAutofit/>
          </a:bodyPr>
          <a:lstStyle/>
          <a:p>
            <a:pPr marL="0" lvl="0" indent="0">
              <a:buNone/>
            </a:pPr>
            <a:endParaRPr lang="en-US" sz="2000" dirty="0"/>
          </a:p>
          <a:p>
            <a:pPr lvl="0"/>
            <a:r>
              <a:rPr lang="en-US" sz="2000" dirty="0"/>
              <a:t>R provides graphical facilities for data analysis and display either directly at the computer or printing at the papers.</a:t>
            </a:r>
            <a:endParaRPr lang="en-GB" sz="2000" dirty="0"/>
          </a:p>
          <a:p>
            <a:pPr marL="0" indent="0">
              <a:buNone/>
            </a:pPr>
            <a:endParaRPr lang="en-US" sz="2000" dirty="0"/>
          </a:p>
          <a:p>
            <a:r>
              <a:rPr lang="en-US" sz="2000" dirty="0"/>
              <a:t>As a conclusion, R is world’s most widely used statistics programming language. It’s the #1 choice of data scientists and supported by a vibrant and talented community of contributors. R is taught in universities and deployed in mission critical business applications. This tutorial will teach you R programming along with suitable examples in simple and easy steps.</a:t>
            </a:r>
            <a:endParaRPr lang="en-IN" sz="2000" dirty="0"/>
          </a:p>
        </p:txBody>
      </p:sp>
    </p:spTree>
    <p:extLst>
      <p:ext uri="{BB962C8B-B14F-4D97-AF65-F5344CB8AC3E}">
        <p14:creationId xmlns:p14="http://schemas.microsoft.com/office/powerpoint/2010/main" xmlns="" val="39294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02"/>
            <a:ext cx="8596668" cy="932804"/>
          </a:xfrm>
        </p:spPr>
        <p:txBody>
          <a:bodyPr/>
          <a:lstStyle/>
          <a:p>
            <a:r>
              <a:rPr lang="en-US" b="1" dirty="0"/>
              <a:t>METHODS / TECHNIQUES</a:t>
            </a:r>
            <a:endParaRPr lang="en-IN" dirty="0"/>
          </a:p>
        </p:txBody>
      </p:sp>
      <p:sp>
        <p:nvSpPr>
          <p:cNvPr id="3" name="Content Placeholder 2"/>
          <p:cNvSpPr>
            <a:spLocks noGrp="1"/>
          </p:cNvSpPr>
          <p:nvPr>
            <p:ph idx="1"/>
          </p:nvPr>
        </p:nvSpPr>
        <p:spPr>
          <a:xfrm>
            <a:off x="677333" y="1348412"/>
            <a:ext cx="9158043" cy="4717857"/>
          </a:xfrm>
        </p:spPr>
        <p:txBody>
          <a:bodyPr>
            <a:normAutofit/>
          </a:bodyPr>
          <a:lstStyle/>
          <a:p>
            <a:pPr lvl="0"/>
            <a:r>
              <a:rPr lang="en-US" sz="2000" b="1" dirty="0"/>
              <a:t>Application of techniques and tools used</a:t>
            </a:r>
            <a:endParaRPr lang="en-GB" sz="2000" dirty="0"/>
          </a:p>
          <a:p>
            <a:pPr marL="0" indent="0">
              <a:buNone/>
            </a:pPr>
            <a:r>
              <a:rPr lang="en-US" sz="2000" dirty="0"/>
              <a:t> </a:t>
            </a:r>
            <a:endParaRPr lang="en-GB" sz="2000" dirty="0"/>
          </a:p>
          <a:p>
            <a:pPr lvl="1"/>
            <a:r>
              <a:rPr lang="en-US" sz="2000" dirty="0"/>
              <a:t>R will provide numerical or graphical summaries of data</a:t>
            </a:r>
            <a:endParaRPr lang="en-GB" sz="2000" dirty="0"/>
          </a:p>
          <a:p>
            <a:pPr lvl="1"/>
            <a:r>
              <a:rPr lang="en-US" sz="2000" dirty="0"/>
              <a:t>R has extensive graphical abilities</a:t>
            </a:r>
            <a:endParaRPr lang="en-GB" sz="2000" dirty="0"/>
          </a:p>
          <a:p>
            <a:pPr lvl="1"/>
            <a:r>
              <a:rPr lang="en-US" sz="2000" dirty="0"/>
              <a:t>R will handle a variety of specific analyses : Correlation, Straight Line Regression</a:t>
            </a:r>
            <a:endParaRPr lang="en-GB" sz="2000" dirty="0"/>
          </a:p>
        </p:txBody>
      </p:sp>
    </p:spTree>
    <p:extLst>
      <p:ext uri="{BB962C8B-B14F-4D97-AF65-F5344CB8AC3E}">
        <p14:creationId xmlns:p14="http://schemas.microsoft.com/office/powerpoint/2010/main" xmlns="" val="169463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15602"/>
            <a:ext cx="8596668" cy="932804"/>
          </a:xfrm>
        </p:spPr>
        <p:txBody>
          <a:bodyPr/>
          <a:lstStyle/>
          <a:p>
            <a:r>
              <a:rPr lang="en-US" b="1" dirty="0"/>
              <a:t>METHODS / TECHNIQUES</a:t>
            </a:r>
            <a:endParaRPr lang="en-IN" dirty="0"/>
          </a:p>
        </p:txBody>
      </p:sp>
      <p:sp>
        <p:nvSpPr>
          <p:cNvPr id="3" name="Content Placeholder 2"/>
          <p:cNvSpPr>
            <a:spLocks noGrp="1"/>
          </p:cNvSpPr>
          <p:nvPr>
            <p:ph idx="1"/>
          </p:nvPr>
        </p:nvSpPr>
        <p:spPr>
          <a:xfrm>
            <a:off x="677344" y="1348406"/>
            <a:ext cx="9626393" cy="4695555"/>
          </a:xfrm>
        </p:spPr>
        <p:txBody>
          <a:bodyPr>
            <a:normAutofit/>
          </a:bodyPr>
          <a:lstStyle/>
          <a:p>
            <a:pPr lvl="0"/>
            <a:r>
              <a:rPr lang="en-US" sz="2000" b="1" dirty="0"/>
              <a:t>Assumption</a:t>
            </a:r>
            <a:endParaRPr lang="en-GB" sz="2000" b="1" dirty="0"/>
          </a:p>
          <a:p>
            <a:pPr marL="400050" lvl="1" indent="0">
              <a:buNone/>
            </a:pPr>
            <a:endParaRPr lang="en-US" sz="2000" dirty="0"/>
          </a:p>
          <a:p>
            <a:pPr marL="400050" lvl="1" indent="0">
              <a:buNone/>
            </a:pPr>
            <a:r>
              <a:rPr lang="en-US" sz="2000" dirty="0"/>
              <a:t>According to the Research and Innovative Technology Administration Bureau of Sports Statistics, this athlete dataset includes information about every games that departed form New York City in 2016. Therefore, due to the size and amount of data collected here, we can make the assumption that this dataset exhibits randomization without any bias.</a:t>
            </a:r>
            <a:endParaRPr lang="en-GB" sz="2000" dirty="0"/>
          </a:p>
          <a:p>
            <a:pPr marL="0" indent="0">
              <a:buNone/>
            </a:pPr>
            <a:endParaRPr lang="en-GB" sz="2000" dirty="0"/>
          </a:p>
          <a:p>
            <a:pPr marL="0" indent="0">
              <a:buNone/>
            </a:pPr>
            <a:endParaRPr lang="en-IN" sz="2000" dirty="0"/>
          </a:p>
        </p:txBody>
      </p:sp>
    </p:spTree>
    <p:extLst>
      <p:ext uri="{BB962C8B-B14F-4D97-AF65-F5344CB8AC3E}">
        <p14:creationId xmlns:p14="http://schemas.microsoft.com/office/powerpoint/2010/main" xmlns="" val="293036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845127"/>
          </a:xfrm>
        </p:spPr>
        <p:txBody>
          <a:bodyPr/>
          <a:lstStyle/>
          <a:p>
            <a:r>
              <a:rPr lang="en-US" b="1" dirty="0"/>
              <a:t>METHODS / TECHNIQUES</a:t>
            </a:r>
            <a:endParaRPr lang="en-IN" dirty="0"/>
          </a:p>
        </p:txBody>
      </p:sp>
      <p:sp>
        <p:nvSpPr>
          <p:cNvPr id="3" name="Content Placeholder 2"/>
          <p:cNvSpPr>
            <a:spLocks noGrp="1"/>
          </p:cNvSpPr>
          <p:nvPr>
            <p:ph idx="1"/>
          </p:nvPr>
        </p:nvSpPr>
        <p:spPr>
          <a:xfrm>
            <a:off x="535667" y="1632562"/>
            <a:ext cx="8596668" cy="4935669"/>
          </a:xfrm>
        </p:spPr>
        <p:txBody>
          <a:bodyPr>
            <a:normAutofit/>
          </a:bodyPr>
          <a:lstStyle/>
          <a:p>
            <a:r>
              <a:rPr lang="en-US" sz="2000" b="1" dirty="0"/>
              <a:t>Randomize : What is the Randomization Scheme?</a:t>
            </a:r>
            <a:endParaRPr lang="en-GB" sz="2000" dirty="0"/>
          </a:p>
          <a:p>
            <a:pPr marL="0" indent="0">
              <a:buNone/>
            </a:pPr>
            <a:endParaRPr lang="en-GB" sz="2000" dirty="0"/>
          </a:p>
          <a:p>
            <a:pPr marL="400050" lvl="1" indent="0">
              <a:buNone/>
            </a:pPr>
            <a:r>
              <a:rPr lang="en-US" sz="2000" dirty="0"/>
              <a:t>While our original assumption claimed that the entire sports dataset exhibits randomization, our analysis needed to ensure that we developed a completely randomization design. In meeting this objective, a new dataset is created(“athlete”) that randomly selects 12826 observations from “</a:t>
            </a:r>
            <a:r>
              <a:rPr lang="en-US" sz="2000" dirty="0" err="1"/>
              <a:t>data_raw</a:t>
            </a:r>
            <a:r>
              <a:rPr lang="en-US" sz="2000" dirty="0"/>
              <a:t>”. In creating this new dataset, we’re ensuring that our analysis considers a large sample of an even larger population and randomizes the order that the runs of the data are placed in the dataset (since they were originally listed chronologically by departure date.) After creating this new dataset, we can now assume that our randomization scheme represents a completely randomized design.</a:t>
            </a:r>
          </a:p>
          <a:p>
            <a:pPr marL="400050" lvl="1" indent="0">
              <a:buNone/>
            </a:pPr>
            <a:endParaRPr lang="en-GB" sz="2000" dirty="0"/>
          </a:p>
        </p:txBody>
      </p:sp>
    </p:spTree>
    <p:extLst>
      <p:ext uri="{BB962C8B-B14F-4D97-AF65-F5344CB8AC3E}">
        <p14:creationId xmlns:p14="http://schemas.microsoft.com/office/powerpoint/2010/main" xmlns="" val="205889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999624" y="2163428"/>
            <a:ext cx="7675144" cy="2901867"/>
          </a:xfrm>
          <a:prstGeom prst="rect">
            <a:avLst/>
          </a:prstGeom>
        </p:spPr>
      </p:pic>
    </p:spTree>
    <p:extLst>
      <p:ext uri="{BB962C8B-B14F-4D97-AF65-F5344CB8AC3E}">
        <p14:creationId xmlns:p14="http://schemas.microsoft.com/office/powerpoint/2010/main" xmlns="" val="364604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C5CD74D-C199-4C98-A34D-7317BA14E9F1}"/>
              </a:ext>
            </a:extLst>
          </p:cNvPr>
          <p:cNvSpPr>
            <a:spLocks noGrp="1"/>
          </p:cNvSpPr>
          <p:nvPr>
            <p:ph type="title"/>
          </p:nvPr>
        </p:nvSpPr>
        <p:spPr>
          <a:xfrm>
            <a:off x="677335" y="609600"/>
            <a:ext cx="8596668" cy="817756"/>
          </a:xfrm>
        </p:spPr>
        <p:txBody>
          <a:bodyPr/>
          <a:lstStyle/>
          <a:p>
            <a:r>
              <a:rPr lang="en-US" b="1" dirty="0"/>
              <a:t>PRELIMINARY ANALYSIS</a:t>
            </a:r>
            <a:endParaRPr lang="en-GB" dirty="0"/>
          </a:p>
        </p:txBody>
      </p:sp>
      <p:sp>
        <p:nvSpPr>
          <p:cNvPr id="5" name="Content Placeholder 4">
            <a:extLst>
              <a:ext uri="{FF2B5EF4-FFF2-40B4-BE49-F238E27FC236}">
                <a16:creationId xmlns:a16="http://schemas.microsoft.com/office/drawing/2014/main" xmlns="" id="{9473CF4A-9477-4152-B5ED-E83E55E69222}"/>
              </a:ext>
            </a:extLst>
          </p:cNvPr>
          <p:cNvSpPr>
            <a:spLocks noGrp="1"/>
          </p:cNvSpPr>
          <p:nvPr>
            <p:ph idx="1"/>
          </p:nvPr>
        </p:nvSpPr>
        <p:spPr>
          <a:xfrm>
            <a:off x="677335" y="1427357"/>
            <a:ext cx="8596668" cy="4614006"/>
          </a:xfrm>
        </p:spPr>
        <p:txBody>
          <a:bodyPr>
            <a:normAutofit/>
          </a:bodyPr>
          <a:lstStyle/>
          <a:p>
            <a:pPr marL="0" indent="0">
              <a:buNone/>
            </a:pPr>
            <a:endParaRPr lang="en-GB" sz="2000" dirty="0"/>
          </a:p>
          <a:p>
            <a:r>
              <a:rPr lang="en-US" sz="2000" b="1" dirty="0"/>
              <a:t>The number of rows and columns in the dataset : </a:t>
            </a:r>
          </a:p>
          <a:p>
            <a:endParaRPr lang="en-US" sz="2000" b="1" dirty="0"/>
          </a:p>
          <a:p>
            <a:endParaRPr lang="en-GB" sz="2000" dirty="0"/>
          </a:p>
        </p:txBody>
      </p:sp>
      <p:pic>
        <p:nvPicPr>
          <p:cNvPr id="6" name="Picture 5" descr="C:\krunal\2.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arto="http://schemas.microsoft.com/office/word/2006/arto" xmlns:pic="http://schemas.openxmlformats.org/drawingml/2006/picture" xmlns:lc="http://schemas.openxmlformats.org/drawingml/2006/lockedCanvas" val="0"/>
              </a:ext>
            </a:extLst>
          </a:blip>
          <a:srcRect/>
          <a:stretch>
            <a:fillRect/>
          </a:stretch>
        </p:blipFill>
        <p:spPr bwMode="auto">
          <a:xfrm>
            <a:off x="1128461" y="2663490"/>
            <a:ext cx="6848475" cy="2774783"/>
          </a:xfrm>
          <a:prstGeom prst="rect">
            <a:avLst/>
          </a:prstGeom>
          <a:noFill/>
          <a:ln>
            <a:noFill/>
          </a:ln>
        </p:spPr>
      </p:pic>
    </p:spTree>
    <p:extLst>
      <p:ext uri="{BB962C8B-B14F-4D97-AF65-F5344CB8AC3E}">
        <p14:creationId xmlns:p14="http://schemas.microsoft.com/office/powerpoint/2010/main" xmlns="" val="68723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1275" y="223234"/>
            <a:ext cx="8596668" cy="9585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ACKNOWLEDGEMENT</a:t>
            </a:r>
            <a:endParaRPr lang="en-IN" dirty="0"/>
          </a:p>
        </p:txBody>
      </p:sp>
      <p:sp>
        <p:nvSpPr>
          <p:cNvPr id="5" name="Content Placeholder 2"/>
          <p:cNvSpPr txBox="1">
            <a:spLocks/>
          </p:cNvSpPr>
          <p:nvPr/>
        </p:nvSpPr>
        <p:spPr>
          <a:xfrm>
            <a:off x="612941" y="1181794"/>
            <a:ext cx="9033979" cy="45332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000" dirty="0"/>
              <a:t>It is indeed a great pleasure to express our thanks and gratitude to all those who helped us. No serious and lasting achievement or success one can ever achieve without the help of friendly guidance and co-operation of so many people involved in the work. </a:t>
            </a:r>
            <a:endParaRPr lang="en-GB" sz="2000" dirty="0"/>
          </a:p>
          <a:p>
            <a:pPr marL="0" indent="0">
              <a:buNone/>
            </a:pPr>
            <a:r>
              <a:rPr lang="en-US" sz="2000" dirty="0"/>
              <a:t> </a:t>
            </a:r>
            <a:endParaRPr lang="en-GB" sz="2000" dirty="0"/>
          </a:p>
          <a:p>
            <a:r>
              <a:rPr lang="en-IN" sz="2000" dirty="0"/>
              <a:t>We are very thankful to our guide </a:t>
            </a:r>
            <a:r>
              <a:rPr lang="en-IN" sz="2000" b="1" dirty="0" smtClean="0"/>
              <a:t>Dr. Sunil </a:t>
            </a:r>
            <a:r>
              <a:rPr lang="en-IN" sz="2000" b="1" dirty="0" err="1" smtClean="0"/>
              <a:t>Bajeja</a:t>
            </a:r>
            <a:r>
              <a:rPr lang="en-IN" sz="2000" b="1" dirty="0" smtClean="0"/>
              <a:t>, </a:t>
            </a:r>
            <a:r>
              <a:rPr lang="en-IN" sz="2000" dirty="0"/>
              <a:t>the person who makes us to follow the right steps during a project work. We express our deep sense of gratitude to for her guidance, suggestions and expertise at every stage. A part from that her valuable and expertise suggestion during documentation of our report indeed help us a lot.  </a:t>
            </a:r>
            <a:endParaRPr lang="en-GB" sz="2000" dirty="0"/>
          </a:p>
          <a:p>
            <a:pPr marL="0" indent="0">
              <a:buNone/>
            </a:pPr>
            <a:endParaRPr lang="en-GB" sz="2000" dirty="0"/>
          </a:p>
        </p:txBody>
      </p:sp>
    </p:spTree>
    <p:extLst>
      <p:ext uri="{BB962C8B-B14F-4D97-AF65-F5344CB8AC3E}">
        <p14:creationId xmlns:p14="http://schemas.microsoft.com/office/powerpoint/2010/main" xmlns="" val="69163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B77AB-106C-4134-BF2B-8FE5047D2B00}"/>
              </a:ext>
            </a:extLst>
          </p:cNvPr>
          <p:cNvSpPr>
            <a:spLocks noGrp="1"/>
          </p:cNvSpPr>
          <p:nvPr>
            <p:ph type="title"/>
          </p:nvPr>
        </p:nvSpPr>
        <p:spPr>
          <a:xfrm>
            <a:off x="677335" y="234192"/>
            <a:ext cx="8596668" cy="818769"/>
          </a:xfrm>
        </p:spPr>
        <p:txBody>
          <a:bodyPr/>
          <a:lstStyle/>
          <a:p>
            <a:r>
              <a:rPr lang="en-US" b="1" dirty="0"/>
              <a:t>PRELIMINARY ANALYSIS</a:t>
            </a:r>
            <a:endParaRPr lang="en-GB" dirty="0"/>
          </a:p>
        </p:txBody>
      </p:sp>
      <p:sp>
        <p:nvSpPr>
          <p:cNvPr id="3" name="Content Placeholder 2">
            <a:extLst>
              <a:ext uri="{FF2B5EF4-FFF2-40B4-BE49-F238E27FC236}">
                <a16:creationId xmlns:a16="http://schemas.microsoft.com/office/drawing/2014/main" xmlns="" id="{3B463A52-63DD-4E76-8F7C-19D3C9C0FC9A}"/>
              </a:ext>
            </a:extLst>
          </p:cNvPr>
          <p:cNvSpPr>
            <a:spLocks noGrp="1"/>
          </p:cNvSpPr>
          <p:nvPr>
            <p:ph idx="1"/>
          </p:nvPr>
        </p:nvSpPr>
        <p:spPr>
          <a:xfrm>
            <a:off x="677343" y="1806499"/>
            <a:ext cx="9894023" cy="4817326"/>
          </a:xfrm>
        </p:spPr>
        <p:txBody>
          <a:bodyPr>
            <a:normAutofit/>
          </a:bodyPr>
          <a:lstStyle/>
          <a:p>
            <a:r>
              <a:rPr lang="en-US" sz="2000" b="1" dirty="0"/>
              <a:t>The first six values in the dataset : </a:t>
            </a:r>
            <a:endParaRPr lang="en-GB" sz="2000" dirty="0"/>
          </a:p>
          <a:p>
            <a:endParaRPr lang="en-GB" sz="2000" dirty="0"/>
          </a:p>
        </p:txBody>
      </p:sp>
      <p:pic>
        <p:nvPicPr>
          <p:cNvPr id="18434" name="Picture 10"/>
          <p:cNvPicPr>
            <a:picLocks noChangeAspect="1" noChangeArrowheads="1"/>
          </p:cNvPicPr>
          <p:nvPr/>
        </p:nvPicPr>
        <p:blipFill>
          <a:blip r:embed="rId2"/>
          <a:srcRect/>
          <a:stretch>
            <a:fillRect/>
          </a:stretch>
        </p:blipFill>
        <p:spPr bwMode="auto">
          <a:xfrm>
            <a:off x="1034715" y="2346157"/>
            <a:ext cx="7158789" cy="1428750"/>
          </a:xfrm>
          <a:prstGeom prst="rect">
            <a:avLst/>
          </a:prstGeom>
          <a:noFill/>
        </p:spPr>
      </p:pic>
      <p:pic>
        <p:nvPicPr>
          <p:cNvPr id="18433" name="Picture 12"/>
          <p:cNvPicPr>
            <a:picLocks noChangeAspect="1" noChangeArrowheads="1"/>
          </p:cNvPicPr>
          <p:nvPr/>
        </p:nvPicPr>
        <p:blipFill>
          <a:blip r:embed="rId3"/>
          <a:srcRect/>
          <a:stretch>
            <a:fillRect/>
          </a:stretch>
        </p:blipFill>
        <p:spPr bwMode="auto">
          <a:xfrm>
            <a:off x="1070810" y="3847098"/>
            <a:ext cx="7110664" cy="1447800"/>
          </a:xfrm>
          <a:prstGeom prst="rect">
            <a:avLst/>
          </a:prstGeom>
          <a:noFill/>
        </p:spPr>
      </p:pic>
      <p:sp>
        <p:nvSpPr>
          <p:cNvPr id="18435"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6" name="Rectangle 4"/>
          <p:cNvSpPr>
            <a:spLocks noChangeArrowheads="1"/>
          </p:cNvSpPr>
          <p:nvPr/>
        </p:nvSpPr>
        <p:spPr bwMode="auto">
          <a:xfrm>
            <a:off x="0" y="188595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22957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6CFE784-E82B-48FD-BB3F-D539DAAF08DB}"/>
              </a:ext>
            </a:extLst>
          </p:cNvPr>
          <p:cNvSpPr>
            <a:spLocks noGrp="1"/>
          </p:cNvSpPr>
          <p:nvPr>
            <p:ph type="title"/>
          </p:nvPr>
        </p:nvSpPr>
        <p:spPr>
          <a:xfrm>
            <a:off x="677335" y="401460"/>
            <a:ext cx="8596668" cy="679211"/>
          </a:xfrm>
        </p:spPr>
        <p:txBody>
          <a:bodyPr/>
          <a:lstStyle/>
          <a:p>
            <a:r>
              <a:rPr lang="en-US" b="1" dirty="0"/>
              <a:t>PRELIMINARY ANALYSIS</a:t>
            </a:r>
            <a:endParaRPr lang="en-GB" dirty="0"/>
          </a:p>
        </p:txBody>
      </p:sp>
      <p:sp>
        <p:nvSpPr>
          <p:cNvPr id="5" name="Content Placeholder 4">
            <a:extLst>
              <a:ext uri="{FF2B5EF4-FFF2-40B4-BE49-F238E27FC236}">
                <a16:creationId xmlns:a16="http://schemas.microsoft.com/office/drawing/2014/main" xmlns="" id="{A548B3BB-E0EB-422B-83F8-75B3C2CBA72F}"/>
              </a:ext>
            </a:extLst>
          </p:cNvPr>
          <p:cNvSpPr>
            <a:spLocks noGrp="1"/>
          </p:cNvSpPr>
          <p:nvPr>
            <p:ph idx="1"/>
          </p:nvPr>
        </p:nvSpPr>
        <p:spPr>
          <a:xfrm>
            <a:off x="677335" y="1561172"/>
            <a:ext cx="8596668" cy="4480191"/>
          </a:xfrm>
        </p:spPr>
        <p:txBody>
          <a:bodyPr>
            <a:normAutofit/>
          </a:bodyPr>
          <a:lstStyle/>
          <a:p>
            <a:r>
              <a:rPr lang="en-US" sz="2000" b="1" dirty="0"/>
              <a:t>Data Cleansing : </a:t>
            </a:r>
            <a:r>
              <a:rPr lang="en-US" sz="2000" dirty="0"/>
              <a:t>omit NA cases using the </a:t>
            </a:r>
            <a:r>
              <a:rPr lang="en-US" sz="2000" dirty="0" err="1"/>
              <a:t>na.omit</a:t>
            </a:r>
            <a:r>
              <a:rPr lang="en-US" sz="2000" dirty="0"/>
              <a:t> function and record the “age” column using indexing and reassignment</a:t>
            </a:r>
            <a:endParaRPr lang="en-GB" sz="2000" dirty="0"/>
          </a:p>
          <a:p>
            <a:endParaRPr lang="en-GB" sz="2000" dirty="0"/>
          </a:p>
        </p:txBody>
      </p:sp>
      <p:pic>
        <p:nvPicPr>
          <p:cNvPr id="7" name="Picture 6"/>
          <p:cNvPicPr/>
          <p:nvPr/>
        </p:nvPicPr>
        <p:blipFill>
          <a:blip r:embed="rId2"/>
          <a:stretch>
            <a:fillRect/>
          </a:stretch>
        </p:blipFill>
        <p:spPr>
          <a:xfrm>
            <a:off x="1111919" y="2724902"/>
            <a:ext cx="5746082" cy="2364456"/>
          </a:xfrm>
          <a:prstGeom prst="rect">
            <a:avLst/>
          </a:prstGeom>
        </p:spPr>
      </p:pic>
    </p:spTree>
    <p:extLst>
      <p:ext uri="{BB962C8B-B14F-4D97-AF65-F5344CB8AC3E}">
        <p14:creationId xmlns:p14="http://schemas.microsoft.com/office/powerpoint/2010/main" xmlns="" val="295225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3C0A18B-652F-4F34-9499-47698073F33C}"/>
              </a:ext>
            </a:extLst>
          </p:cNvPr>
          <p:cNvSpPr>
            <a:spLocks noGrp="1"/>
          </p:cNvSpPr>
          <p:nvPr>
            <p:ph type="title"/>
          </p:nvPr>
        </p:nvSpPr>
        <p:spPr>
          <a:xfrm>
            <a:off x="677335" y="289947"/>
            <a:ext cx="8596668" cy="1028511"/>
          </a:xfrm>
        </p:spPr>
        <p:txBody>
          <a:bodyPr>
            <a:normAutofit/>
          </a:bodyPr>
          <a:lstStyle/>
          <a:p>
            <a:r>
              <a:rPr lang="en-US" b="1"/>
              <a:t>PRELIMINARY ANALYSIS</a:t>
            </a:r>
            <a:endParaRPr lang="en-GB" dirty="0"/>
          </a:p>
        </p:txBody>
      </p:sp>
      <p:sp>
        <p:nvSpPr>
          <p:cNvPr id="5" name="Content Placeholder 4">
            <a:extLst>
              <a:ext uri="{FF2B5EF4-FFF2-40B4-BE49-F238E27FC236}">
                <a16:creationId xmlns:a16="http://schemas.microsoft.com/office/drawing/2014/main" xmlns="" id="{D240B013-AFDE-4240-9E7E-EA4811396EEE}"/>
              </a:ext>
            </a:extLst>
          </p:cNvPr>
          <p:cNvSpPr>
            <a:spLocks noGrp="1"/>
          </p:cNvSpPr>
          <p:nvPr>
            <p:ph idx="1"/>
          </p:nvPr>
        </p:nvSpPr>
        <p:spPr>
          <a:xfrm>
            <a:off x="677335" y="1672688"/>
            <a:ext cx="8596668" cy="4368679"/>
          </a:xfrm>
        </p:spPr>
        <p:txBody>
          <a:bodyPr>
            <a:normAutofit/>
          </a:bodyPr>
          <a:lstStyle/>
          <a:p>
            <a:r>
              <a:rPr lang="en-US" sz="2000" b="1" dirty="0"/>
              <a:t>What was the mean, median and standard deviation of Age?</a:t>
            </a:r>
            <a:endParaRPr lang="en-GB" sz="2000" dirty="0"/>
          </a:p>
          <a:p>
            <a:endParaRPr lang="en-GB" sz="2000" dirty="0"/>
          </a:p>
        </p:txBody>
      </p:sp>
      <p:pic>
        <p:nvPicPr>
          <p:cNvPr id="7" name="Picture 6"/>
          <p:cNvPicPr/>
          <p:nvPr/>
        </p:nvPicPr>
        <p:blipFill>
          <a:blip r:embed="rId2"/>
          <a:stretch>
            <a:fillRect/>
          </a:stretch>
        </p:blipFill>
        <p:spPr>
          <a:xfrm>
            <a:off x="1124451" y="2638424"/>
            <a:ext cx="6551695" cy="2667501"/>
          </a:xfrm>
          <a:prstGeom prst="rect">
            <a:avLst/>
          </a:prstGeom>
        </p:spPr>
      </p:pic>
    </p:spTree>
    <p:extLst>
      <p:ext uri="{BB962C8B-B14F-4D97-AF65-F5344CB8AC3E}">
        <p14:creationId xmlns:p14="http://schemas.microsoft.com/office/powerpoint/2010/main" xmlns="" val="3433310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3860D-4DB3-47F3-91F8-B7C5C94A7098}"/>
              </a:ext>
            </a:extLst>
          </p:cNvPr>
          <p:cNvSpPr>
            <a:spLocks noGrp="1"/>
          </p:cNvSpPr>
          <p:nvPr>
            <p:ph type="title"/>
          </p:nvPr>
        </p:nvSpPr>
        <p:spPr>
          <a:xfrm>
            <a:off x="677335" y="334538"/>
            <a:ext cx="8596668" cy="802886"/>
          </a:xfrm>
        </p:spPr>
        <p:txBody>
          <a:bodyPr>
            <a:normAutofit fontScale="90000"/>
          </a:bodyPr>
          <a:lstStyle/>
          <a:p>
            <a:r>
              <a:rPr lang="en-US" b="1" dirty="0"/>
              <a:t>GRAPHICAL DESCRIPTION OF </a:t>
            </a:r>
            <a:r>
              <a:rPr lang="en-US" b="1" dirty="0" smtClean="0"/>
              <a:t>DATA</a:t>
            </a:r>
            <a:br>
              <a:rPr lang="en-US" b="1" dirty="0" smtClean="0"/>
            </a:br>
            <a:endParaRPr lang="en-GB" dirty="0"/>
          </a:p>
        </p:txBody>
      </p:sp>
      <p:pic>
        <p:nvPicPr>
          <p:cNvPr id="6" name="Picture 5" descr="C:\krunal\chart\videouloaded.png"/>
          <p:cNvPicPr/>
          <p:nvPr/>
        </p:nvPicPr>
        <p:blipFill>
          <a:blip r:embed="rId2"/>
          <a:srcRect/>
          <a:stretch>
            <a:fillRect/>
          </a:stretch>
        </p:blipFill>
        <p:spPr bwMode="auto">
          <a:xfrm>
            <a:off x="811897" y="1007887"/>
            <a:ext cx="8861492" cy="5106922"/>
          </a:xfrm>
          <a:prstGeom prst="rect">
            <a:avLst/>
          </a:prstGeom>
          <a:noFill/>
          <a:ln w="9525">
            <a:noFill/>
            <a:miter lim="800000"/>
            <a:headEnd/>
            <a:tailEnd/>
          </a:ln>
        </p:spPr>
      </p:pic>
    </p:spTree>
    <p:extLst>
      <p:ext uri="{BB962C8B-B14F-4D97-AF65-F5344CB8AC3E}">
        <p14:creationId xmlns:p14="http://schemas.microsoft.com/office/powerpoint/2010/main" xmlns="" val="314152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826B6-434F-4E58-A9A6-614F5A5624A3}"/>
              </a:ext>
            </a:extLst>
          </p:cNvPr>
          <p:cNvSpPr>
            <a:spLocks noGrp="1"/>
          </p:cNvSpPr>
          <p:nvPr>
            <p:ph type="title"/>
          </p:nvPr>
        </p:nvSpPr>
        <p:spPr>
          <a:xfrm>
            <a:off x="677335" y="200738"/>
            <a:ext cx="8514791" cy="780585"/>
          </a:xfrm>
        </p:spPr>
        <p:txBody>
          <a:bodyPr>
            <a:normAutofit fontScale="90000"/>
          </a:bodyPr>
          <a:lstStyle/>
          <a:p>
            <a:pPr lvl="0"/>
            <a:r>
              <a:rPr lang="en-US" b="1" dirty="0" smtClean="0"/>
              <a:t>Area graph of video count based on description length</a:t>
            </a:r>
            <a:endParaRPr lang="en-US" dirty="0"/>
          </a:p>
        </p:txBody>
      </p:sp>
      <p:pic>
        <p:nvPicPr>
          <p:cNvPr id="6" name="Picture 5" descr="C:\krunal\chart - Copy\viewo_count_based_on_description_length.png"/>
          <p:cNvPicPr/>
          <p:nvPr/>
        </p:nvPicPr>
        <p:blipFill>
          <a:blip r:embed="rId2"/>
          <a:srcRect/>
          <a:stretch>
            <a:fillRect/>
          </a:stretch>
        </p:blipFill>
        <p:spPr bwMode="auto">
          <a:xfrm>
            <a:off x="775804" y="1293040"/>
            <a:ext cx="9162280" cy="4921623"/>
          </a:xfrm>
          <a:prstGeom prst="rect">
            <a:avLst/>
          </a:prstGeom>
          <a:noFill/>
          <a:ln w="9525">
            <a:noFill/>
            <a:miter lim="800000"/>
            <a:headEnd/>
            <a:tailEnd/>
          </a:ln>
        </p:spPr>
      </p:pic>
    </p:spTree>
    <p:extLst>
      <p:ext uri="{BB962C8B-B14F-4D97-AF65-F5344CB8AC3E}">
        <p14:creationId xmlns:p14="http://schemas.microsoft.com/office/powerpoint/2010/main" xmlns="" val="3591932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5CF15-288F-4163-B6B8-A347D07840B7}"/>
              </a:ext>
            </a:extLst>
          </p:cNvPr>
          <p:cNvSpPr>
            <a:spLocks noGrp="1"/>
          </p:cNvSpPr>
          <p:nvPr>
            <p:ph type="title"/>
          </p:nvPr>
        </p:nvSpPr>
        <p:spPr>
          <a:xfrm>
            <a:off x="677335" y="312234"/>
            <a:ext cx="8596668" cy="713678"/>
          </a:xfrm>
        </p:spPr>
        <p:txBody>
          <a:bodyPr>
            <a:normAutofit fontScale="90000"/>
          </a:bodyPr>
          <a:lstStyle/>
          <a:p>
            <a:pPr lvl="0"/>
            <a:r>
              <a:rPr lang="en-US" b="1" dirty="0" err="1" smtClean="0"/>
              <a:t>Guage</a:t>
            </a:r>
            <a:r>
              <a:rPr lang="en-US" b="1" dirty="0" smtClean="0"/>
              <a:t> chart comparing average comment of music to the average comment </a:t>
            </a:r>
            <a:endParaRPr lang="en-US" dirty="0"/>
          </a:p>
        </p:txBody>
      </p:sp>
      <p:pic>
        <p:nvPicPr>
          <p:cNvPr id="6" name="Picture 5" descr="C:\krunal\chart\guage_chart(compare average comment count to aveage).png"/>
          <p:cNvPicPr/>
          <p:nvPr/>
        </p:nvPicPr>
        <p:blipFill>
          <a:blip r:embed="rId2"/>
          <a:srcRect/>
          <a:stretch>
            <a:fillRect/>
          </a:stretch>
        </p:blipFill>
        <p:spPr bwMode="auto">
          <a:xfrm>
            <a:off x="703612" y="1322947"/>
            <a:ext cx="9029935" cy="5054316"/>
          </a:xfrm>
          <a:prstGeom prst="rect">
            <a:avLst/>
          </a:prstGeom>
          <a:noFill/>
          <a:ln w="9525">
            <a:noFill/>
            <a:miter lim="800000"/>
            <a:headEnd/>
            <a:tailEnd/>
          </a:ln>
        </p:spPr>
      </p:pic>
    </p:spTree>
    <p:extLst>
      <p:ext uri="{BB962C8B-B14F-4D97-AF65-F5344CB8AC3E}">
        <p14:creationId xmlns:p14="http://schemas.microsoft.com/office/powerpoint/2010/main" xmlns="" val="146763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0E1EB-1EBE-470F-9276-0E55F568C05F}"/>
              </a:ext>
            </a:extLst>
          </p:cNvPr>
          <p:cNvSpPr>
            <a:spLocks noGrp="1"/>
          </p:cNvSpPr>
          <p:nvPr>
            <p:ph type="title"/>
          </p:nvPr>
        </p:nvSpPr>
        <p:spPr>
          <a:xfrm>
            <a:off x="677335" y="245328"/>
            <a:ext cx="8596668" cy="1427356"/>
          </a:xfrm>
        </p:spPr>
        <p:txBody>
          <a:bodyPr>
            <a:normAutofit/>
          </a:bodyPr>
          <a:lstStyle/>
          <a:p>
            <a:pPr lvl="0"/>
            <a:r>
              <a:rPr lang="en-US" b="1" dirty="0" smtClean="0"/>
              <a:t>Bar Chart of video count based on category</a:t>
            </a:r>
            <a:endParaRPr lang="en-US" dirty="0"/>
          </a:p>
        </p:txBody>
      </p:sp>
      <p:pic>
        <p:nvPicPr>
          <p:cNvPr id="6" name="Picture 5" descr="C:\krunal\chart - Copy\bar_chart(video count on category).png"/>
          <p:cNvPicPr/>
          <p:nvPr/>
        </p:nvPicPr>
        <p:blipFill>
          <a:blip r:embed="rId2"/>
          <a:srcRect/>
          <a:stretch>
            <a:fillRect/>
          </a:stretch>
        </p:blipFill>
        <p:spPr bwMode="auto">
          <a:xfrm>
            <a:off x="844716" y="1333500"/>
            <a:ext cx="8467726" cy="5295900"/>
          </a:xfrm>
          <a:prstGeom prst="rect">
            <a:avLst/>
          </a:prstGeom>
          <a:noFill/>
          <a:ln w="9525">
            <a:noFill/>
            <a:miter lim="800000"/>
            <a:headEnd/>
            <a:tailEnd/>
          </a:ln>
        </p:spPr>
      </p:pic>
    </p:spTree>
    <p:extLst>
      <p:ext uri="{BB962C8B-B14F-4D97-AF65-F5344CB8AC3E}">
        <p14:creationId xmlns:p14="http://schemas.microsoft.com/office/powerpoint/2010/main" xmlns="" val="890011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4D04A-7F22-4BC3-BCB1-F748748E886C}"/>
              </a:ext>
            </a:extLst>
          </p:cNvPr>
          <p:cNvSpPr>
            <a:spLocks noGrp="1"/>
          </p:cNvSpPr>
          <p:nvPr>
            <p:ph type="title"/>
          </p:nvPr>
        </p:nvSpPr>
        <p:spPr>
          <a:xfrm>
            <a:off x="677335" y="334537"/>
            <a:ext cx="8596668" cy="627989"/>
          </a:xfrm>
        </p:spPr>
        <p:txBody>
          <a:bodyPr>
            <a:normAutofit fontScale="90000"/>
          </a:bodyPr>
          <a:lstStyle/>
          <a:p>
            <a:pPr lvl="0"/>
            <a:r>
              <a:rPr lang="en-US" b="1" dirty="0" err="1" smtClean="0"/>
              <a:t>PieChart</a:t>
            </a:r>
            <a:r>
              <a:rPr lang="en-US" b="1" dirty="0" smtClean="0"/>
              <a:t> Of Comment </a:t>
            </a:r>
            <a:r>
              <a:rPr lang="en-US" b="1" dirty="0" smtClean="0"/>
              <a:t>Counts</a:t>
            </a:r>
            <a:endParaRPr lang="en-GB" dirty="0"/>
          </a:p>
        </p:txBody>
      </p:sp>
      <p:sp>
        <p:nvSpPr>
          <p:cNvPr id="5" name="Content Placeholder 4"/>
          <p:cNvSpPr>
            <a:spLocks noGrp="1"/>
          </p:cNvSpPr>
          <p:nvPr>
            <p:ph idx="1"/>
          </p:nvPr>
        </p:nvSpPr>
        <p:spPr/>
        <p:txBody>
          <a:bodyPr/>
          <a:lstStyle/>
          <a:p>
            <a:endParaRPr lang="en-US"/>
          </a:p>
        </p:txBody>
      </p:sp>
      <p:pic>
        <p:nvPicPr>
          <p:cNvPr id="6" name="Picture 5" descr="C:\krunal\chart\piechartof _commentcount.png"/>
          <p:cNvPicPr/>
          <p:nvPr/>
        </p:nvPicPr>
        <p:blipFill>
          <a:blip r:embed="rId2"/>
          <a:srcRect/>
          <a:stretch>
            <a:fillRect/>
          </a:stretch>
        </p:blipFill>
        <p:spPr bwMode="auto">
          <a:xfrm>
            <a:off x="811897" y="939666"/>
            <a:ext cx="6322829" cy="5316755"/>
          </a:xfrm>
          <a:prstGeom prst="rect">
            <a:avLst/>
          </a:prstGeom>
          <a:noFill/>
          <a:ln w="9525">
            <a:noFill/>
            <a:miter lim="800000"/>
            <a:headEnd/>
            <a:tailEnd/>
          </a:ln>
        </p:spPr>
      </p:pic>
    </p:spTree>
    <p:extLst>
      <p:ext uri="{BB962C8B-B14F-4D97-AF65-F5344CB8AC3E}">
        <p14:creationId xmlns:p14="http://schemas.microsoft.com/office/powerpoint/2010/main" xmlns="" val="88574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9E7F3-EA19-4BEC-9DE4-0EB6569384F6}"/>
              </a:ext>
            </a:extLst>
          </p:cNvPr>
          <p:cNvSpPr>
            <a:spLocks noGrp="1"/>
          </p:cNvSpPr>
          <p:nvPr>
            <p:ph type="title"/>
          </p:nvPr>
        </p:nvSpPr>
        <p:spPr>
          <a:xfrm>
            <a:off x="677335" y="267645"/>
            <a:ext cx="8596668" cy="758283"/>
          </a:xfrm>
        </p:spPr>
        <p:txBody>
          <a:bodyPr>
            <a:normAutofit fontScale="90000"/>
          </a:bodyPr>
          <a:lstStyle/>
          <a:p>
            <a:pPr lvl="0"/>
            <a:r>
              <a:rPr lang="en-US" b="1" dirty="0" smtClean="0"/>
              <a:t>Bar Graph of comparing 2017 and 2018 like, dislike and comments</a:t>
            </a:r>
            <a:endParaRPr lang="en-US" dirty="0"/>
          </a:p>
        </p:txBody>
      </p:sp>
      <p:pic>
        <p:nvPicPr>
          <p:cNvPr id="6" name="Picture 5" descr="C:\krunal\chart\pie_chart(comparison).png"/>
          <p:cNvPicPr/>
          <p:nvPr/>
        </p:nvPicPr>
        <p:blipFill>
          <a:blip r:embed="rId2"/>
          <a:srcRect/>
          <a:stretch>
            <a:fillRect/>
          </a:stretch>
        </p:blipFill>
        <p:spPr bwMode="auto">
          <a:xfrm>
            <a:off x="836368" y="1403684"/>
            <a:ext cx="8656548" cy="5454315"/>
          </a:xfrm>
          <a:prstGeom prst="rect">
            <a:avLst/>
          </a:prstGeom>
          <a:noFill/>
          <a:ln w="9525">
            <a:noFill/>
            <a:miter lim="800000"/>
            <a:headEnd/>
            <a:tailEnd/>
          </a:ln>
        </p:spPr>
      </p:pic>
    </p:spTree>
    <p:extLst>
      <p:ext uri="{BB962C8B-B14F-4D97-AF65-F5344CB8AC3E}">
        <p14:creationId xmlns:p14="http://schemas.microsoft.com/office/powerpoint/2010/main" xmlns="" val="1538973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CECA4-901D-4B9B-874C-CD660273738E}"/>
              </a:ext>
            </a:extLst>
          </p:cNvPr>
          <p:cNvSpPr>
            <a:spLocks noGrp="1"/>
          </p:cNvSpPr>
          <p:nvPr>
            <p:ph type="title"/>
          </p:nvPr>
        </p:nvSpPr>
        <p:spPr>
          <a:xfrm>
            <a:off x="677335" y="289948"/>
            <a:ext cx="8596668" cy="869795"/>
          </a:xfrm>
        </p:spPr>
        <p:txBody>
          <a:bodyPr>
            <a:normAutofit fontScale="90000"/>
          </a:bodyPr>
          <a:lstStyle/>
          <a:p>
            <a:pPr lvl="0"/>
            <a:r>
              <a:rPr lang="en-US" b="1" dirty="0" smtClean="0"/>
              <a:t>Bar Graph of Comment &amp; Rating </a:t>
            </a:r>
            <a:r>
              <a:rPr lang="en-US" b="1" dirty="0" smtClean="0"/>
              <a:t>disabled</a:t>
            </a:r>
            <a:endParaRPr lang="en-US" dirty="0"/>
          </a:p>
        </p:txBody>
      </p:sp>
      <p:sp>
        <p:nvSpPr>
          <p:cNvPr id="5" name="Content Placeholder 4"/>
          <p:cNvSpPr>
            <a:spLocks noGrp="1"/>
          </p:cNvSpPr>
          <p:nvPr>
            <p:ph idx="1"/>
          </p:nvPr>
        </p:nvSpPr>
        <p:spPr/>
        <p:txBody>
          <a:bodyPr/>
          <a:lstStyle/>
          <a:p>
            <a:endParaRPr lang="en-US"/>
          </a:p>
        </p:txBody>
      </p:sp>
      <p:pic>
        <p:nvPicPr>
          <p:cNvPr id="6" name="Picture 5" descr="C:\krunal\chart\bar_chart(video cooment &amp; rating disabled).PNG"/>
          <p:cNvPicPr/>
          <p:nvPr/>
        </p:nvPicPr>
        <p:blipFill>
          <a:blip r:embed="rId2"/>
          <a:srcRect/>
          <a:stretch>
            <a:fillRect/>
          </a:stretch>
        </p:blipFill>
        <p:spPr bwMode="auto">
          <a:xfrm>
            <a:off x="811897" y="910827"/>
            <a:ext cx="8705081" cy="5634351"/>
          </a:xfrm>
          <a:prstGeom prst="rect">
            <a:avLst/>
          </a:prstGeom>
          <a:noFill/>
          <a:ln w="9525">
            <a:noFill/>
            <a:miter lim="800000"/>
            <a:headEnd/>
            <a:tailEnd/>
          </a:ln>
        </p:spPr>
      </p:pic>
    </p:spTree>
    <p:extLst>
      <p:ext uri="{BB962C8B-B14F-4D97-AF65-F5344CB8AC3E}">
        <p14:creationId xmlns:p14="http://schemas.microsoft.com/office/powerpoint/2010/main" xmlns="" val="135972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1275" y="223250"/>
            <a:ext cx="8596668" cy="10358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ACKNOWLEDGEMENT</a:t>
            </a:r>
            <a:endParaRPr lang="en-IN" dirty="0"/>
          </a:p>
        </p:txBody>
      </p:sp>
      <p:sp>
        <p:nvSpPr>
          <p:cNvPr id="5" name="Content Placeholder 2"/>
          <p:cNvSpPr txBox="1">
            <a:spLocks/>
          </p:cNvSpPr>
          <p:nvPr/>
        </p:nvSpPr>
        <p:spPr>
          <a:xfrm>
            <a:off x="651580" y="1259083"/>
            <a:ext cx="8691205"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000" dirty="0"/>
              <a:t>Thanks to our friend and colleague who have been a source of inspiration and motivation that helped to us during our project work. </a:t>
            </a:r>
            <a:endParaRPr lang="en-GB" sz="2000" dirty="0"/>
          </a:p>
          <a:p>
            <a:pPr marL="0" indent="0">
              <a:buNone/>
            </a:pPr>
            <a:endParaRPr lang="en-GB" sz="2000" dirty="0"/>
          </a:p>
          <a:p>
            <a:r>
              <a:rPr lang="en-US" sz="2000" dirty="0"/>
              <a:t>We would heartily thankful to Head and Dean of our department </a:t>
            </a:r>
            <a:r>
              <a:rPr lang="en-US" sz="2000" b="1" dirty="0"/>
              <a:t>Dr. Sunil Bajeja and Dr. R. </a:t>
            </a:r>
            <a:r>
              <a:rPr lang="en-US" sz="2000" b="1" dirty="0" err="1"/>
              <a:t>Sridaran</a:t>
            </a:r>
            <a:r>
              <a:rPr lang="en-US" sz="2000" b="1" dirty="0"/>
              <a:t> </a:t>
            </a:r>
            <a:r>
              <a:rPr lang="en-US" sz="2000" dirty="0"/>
              <a:t>to give me an opportunity to work over this report and for their end-less and great support. And to all other people who directly or indirectly supported and help me to </a:t>
            </a:r>
            <a:r>
              <a:rPr lang="en-US" sz="2000" dirty="0" err="1"/>
              <a:t>fulfil</a:t>
            </a:r>
            <a:r>
              <a:rPr lang="en-US" sz="2000" dirty="0"/>
              <a:t> </a:t>
            </a:r>
            <a:r>
              <a:rPr lang="en-US" sz="2000" dirty="0" smtClean="0"/>
              <a:t>our</a:t>
            </a:r>
            <a:r>
              <a:rPr lang="en-US" sz="2000" dirty="0" smtClean="0"/>
              <a:t> </a:t>
            </a:r>
            <a:r>
              <a:rPr lang="en-US" sz="2000" dirty="0"/>
              <a:t>task.</a:t>
            </a:r>
            <a:endParaRPr lang="en-GB" sz="2000" dirty="0"/>
          </a:p>
        </p:txBody>
      </p:sp>
    </p:spTree>
    <p:extLst>
      <p:ext uri="{BB962C8B-B14F-4D97-AF65-F5344CB8AC3E}">
        <p14:creationId xmlns:p14="http://schemas.microsoft.com/office/powerpoint/2010/main" xmlns="" val="1785576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18877-A2C3-4F4F-8E7A-9C3A28B06656}"/>
              </a:ext>
            </a:extLst>
          </p:cNvPr>
          <p:cNvSpPr>
            <a:spLocks noGrp="1"/>
          </p:cNvSpPr>
          <p:nvPr>
            <p:ph type="title"/>
          </p:nvPr>
        </p:nvSpPr>
        <p:spPr>
          <a:xfrm>
            <a:off x="677336" y="178436"/>
            <a:ext cx="9001925" cy="1204331"/>
          </a:xfrm>
        </p:spPr>
        <p:txBody>
          <a:bodyPr>
            <a:normAutofit fontScale="90000"/>
          </a:bodyPr>
          <a:lstStyle/>
          <a:p>
            <a:pPr lvl="0"/>
            <a:r>
              <a:rPr lang="en-US" b="1" dirty="0" smtClean="0"/>
              <a:t>Donut Graph of share of views of Entertainment &amp; Music from all views</a:t>
            </a:r>
            <a:r>
              <a:rPr lang="en-US" dirty="0" smtClean="0"/>
              <a:t/>
            </a:r>
            <a:br>
              <a:rPr lang="en-US" dirty="0" smtClean="0"/>
            </a:br>
            <a:endParaRPr lang="en-GB" dirty="0"/>
          </a:p>
        </p:txBody>
      </p:sp>
      <p:sp>
        <p:nvSpPr>
          <p:cNvPr id="5" name="Content Placeholder 4"/>
          <p:cNvSpPr>
            <a:spLocks noGrp="1"/>
          </p:cNvSpPr>
          <p:nvPr>
            <p:ph idx="1"/>
          </p:nvPr>
        </p:nvSpPr>
        <p:spPr/>
        <p:txBody>
          <a:bodyPr/>
          <a:lstStyle/>
          <a:p>
            <a:endParaRPr lang="en-US"/>
          </a:p>
        </p:txBody>
      </p:sp>
      <p:pic>
        <p:nvPicPr>
          <p:cNvPr id="6" name="Picture 5" descr="C:\krunal\chart\donut_chart(share of views).png"/>
          <p:cNvPicPr/>
          <p:nvPr/>
        </p:nvPicPr>
        <p:blipFill>
          <a:blip r:embed="rId2"/>
          <a:srcRect/>
          <a:stretch>
            <a:fillRect/>
          </a:stretch>
        </p:blipFill>
        <p:spPr bwMode="auto">
          <a:xfrm>
            <a:off x="806616" y="1361323"/>
            <a:ext cx="6231858" cy="5195888"/>
          </a:xfrm>
          <a:prstGeom prst="rect">
            <a:avLst/>
          </a:prstGeom>
          <a:noFill/>
          <a:ln w="9525">
            <a:noFill/>
            <a:miter lim="800000"/>
            <a:headEnd/>
            <a:tailEnd/>
          </a:ln>
        </p:spPr>
      </p:pic>
    </p:spTree>
    <p:extLst>
      <p:ext uri="{BB962C8B-B14F-4D97-AF65-F5344CB8AC3E}">
        <p14:creationId xmlns:p14="http://schemas.microsoft.com/office/powerpoint/2010/main" xmlns="" val="4066982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31805-AB42-453C-B443-5D066975C250}"/>
              </a:ext>
            </a:extLst>
          </p:cNvPr>
          <p:cNvSpPr>
            <a:spLocks noGrp="1"/>
          </p:cNvSpPr>
          <p:nvPr>
            <p:ph type="title"/>
          </p:nvPr>
        </p:nvSpPr>
        <p:spPr>
          <a:xfrm>
            <a:off x="677334" y="156118"/>
            <a:ext cx="9862329" cy="660520"/>
          </a:xfrm>
        </p:spPr>
        <p:txBody>
          <a:bodyPr>
            <a:normAutofit fontScale="90000"/>
          </a:bodyPr>
          <a:lstStyle/>
          <a:p>
            <a:pPr lvl="0"/>
            <a:r>
              <a:rPr lang="en-US" b="1" dirty="0" smtClean="0"/>
              <a:t>Line Graph of tags count based on video category</a:t>
            </a:r>
            <a:endParaRPr lang="en-US" dirty="0"/>
          </a:p>
        </p:txBody>
      </p:sp>
      <p:sp>
        <p:nvSpPr>
          <p:cNvPr id="5" name="Content Placeholder 4"/>
          <p:cNvSpPr>
            <a:spLocks noGrp="1"/>
          </p:cNvSpPr>
          <p:nvPr>
            <p:ph idx="1"/>
          </p:nvPr>
        </p:nvSpPr>
        <p:spPr/>
        <p:txBody>
          <a:bodyPr/>
          <a:lstStyle/>
          <a:p>
            <a:endParaRPr lang="en-US"/>
          </a:p>
        </p:txBody>
      </p:sp>
      <p:pic>
        <p:nvPicPr>
          <p:cNvPr id="6" name="Picture 5" descr="C:\krunal\chart\line_cart(tags count based on video category).png"/>
          <p:cNvPicPr/>
          <p:nvPr/>
        </p:nvPicPr>
        <p:blipFill>
          <a:blip r:embed="rId2"/>
          <a:srcRect/>
          <a:stretch>
            <a:fillRect/>
          </a:stretch>
        </p:blipFill>
        <p:spPr bwMode="auto">
          <a:xfrm>
            <a:off x="713874" y="701842"/>
            <a:ext cx="8779041" cy="6156158"/>
          </a:xfrm>
          <a:prstGeom prst="rect">
            <a:avLst/>
          </a:prstGeom>
          <a:noFill/>
          <a:ln w="9525">
            <a:noFill/>
            <a:miter lim="800000"/>
            <a:headEnd/>
            <a:tailEnd/>
          </a:ln>
        </p:spPr>
      </p:pic>
    </p:spTree>
    <p:extLst>
      <p:ext uri="{BB962C8B-B14F-4D97-AF65-F5344CB8AC3E}">
        <p14:creationId xmlns:p14="http://schemas.microsoft.com/office/powerpoint/2010/main" xmlns="" val="4167179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BD7BC-4CC5-4E12-904E-4A88E7BD45A2}"/>
              </a:ext>
            </a:extLst>
          </p:cNvPr>
          <p:cNvSpPr>
            <a:spLocks noGrp="1"/>
          </p:cNvSpPr>
          <p:nvPr>
            <p:ph type="title"/>
          </p:nvPr>
        </p:nvSpPr>
        <p:spPr>
          <a:xfrm>
            <a:off x="677343" y="245344"/>
            <a:ext cx="8845807" cy="914399"/>
          </a:xfrm>
        </p:spPr>
        <p:txBody>
          <a:bodyPr>
            <a:normAutofit fontScale="90000"/>
          </a:bodyPr>
          <a:lstStyle/>
          <a:p>
            <a:pPr lvl="0"/>
            <a:r>
              <a:rPr lang="en-US" b="1" dirty="0" smtClean="0"/>
              <a:t>Bar Graph of video views percentage based on category</a:t>
            </a:r>
            <a:endParaRPr lang="en-US" dirty="0"/>
          </a:p>
        </p:txBody>
      </p:sp>
      <p:pic>
        <p:nvPicPr>
          <p:cNvPr id="6" name="Picture 5" descr="C:\krunal\chart\bar_chrt(video views percentage).png"/>
          <p:cNvPicPr/>
          <p:nvPr/>
        </p:nvPicPr>
        <p:blipFill>
          <a:blip r:embed="rId2"/>
          <a:srcRect/>
          <a:stretch>
            <a:fillRect/>
          </a:stretch>
        </p:blipFill>
        <p:spPr bwMode="auto">
          <a:xfrm>
            <a:off x="763771" y="1271087"/>
            <a:ext cx="6864250" cy="5586913"/>
          </a:xfrm>
          <a:prstGeom prst="rect">
            <a:avLst/>
          </a:prstGeom>
          <a:noFill/>
          <a:ln w="9525">
            <a:noFill/>
            <a:miter lim="800000"/>
            <a:headEnd/>
            <a:tailEnd/>
          </a:ln>
        </p:spPr>
      </p:pic>
    </p:spTree>
    <p:extLst>
      <p:ext uri="{BB962C8B-B14F-4D97-AF65-F5344CB8AC3E}">
        <p14:creationId xmlns:p14="http://schemas.microsoft.com/office/powerpoint/2010/main" xmlns="" val="2741650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AEC31-C570-4FFA-BCAA-2B65726740CB}"/>
              </a:ext>
            </a:extLst>
          </p:cNvPr>
          <p:cNvSpPr>
            <a:spLocks noGrp="1"/>
          </p:cNvSpPr>
          <p:nvPr>
            <p:ph type="title"/>
          </p:nvPr>
        </p:nvSpPr>
        <p:spPr>
          <a:xfrm>
            <a:off x="677335" y="289932"/>
            <a:ext cx="8596668" cy="825190"/>
          </a:xfrm>
        </p:spPr>
        <p:txBody>
          <a:bodyPr>
            <a:normAutofit fontScale="90000"/>
          </a:bodyPr>
          <a:lstStyle/>
          <a:p>
            <a:pPr lvl="0"/>
            <a:r>
              <a:rPr lang="en-US" b="1" dirty="0" smtClean="0"/>
              <a:t>Pie chart of Comment Enable/Disable</a:t>
            </a:r>
            <a:r>
              <a:rPr lang="en-US" dirty="0" smtClean="0"/>
              <a:t/>
            </a:r>
            <a:br>
              <a:rPr lang="en-US" dirty="0" smtClean="0"/>
            </a:br>
            <a:r>
              <a:rPr lang="en-GB" dirty="0"/>
              <a:t/>
            </a:r>
            <a:br>
              <a:rPr lang="en-GB" dirty="0"/>
            </a:br>
            <a:endParaRPr lang="en-GB" dirty="0"/>
          </a:p>
        </p:txBody>
      </p:sp>
      <p:pic>
        <p:nvPicPr>
          <p:cNvPr id="6" name="Picture 5" descr="C:\krunal\chart\piechart_comment_disbale.png"/>
          <p:cNvPicPr/>
          <p:nvPr/>
        </p:nvPicPr>
        <p:blipFill>
          <a:blip r:embed="rId2"/>
          <a:srcRect/>
          <a:stretch>
            <a:fillRect/>
          </a:stretch>
        </p:blipFill>
        <p:spPr bwMode="auto">
          <a:xfrm>
            <a:off x="781300" y="1053013"/>
            <a:ext cx="6666247" cy="4228850"/>
          </a:xfrm>
          <a:prstGeom prst="rect">
            <a:avLst/>
          </a:prstGeom>
          <a:noFill/>
          <a:ln w="9525">
            <a:noFill/>
            <a:miter lim="800000"/>
            <a:headEnd/>
            <a:tailEnd/>
          </a:ln>
        </p:spPr>
      </p:pic>
    </p:spTree>
    <p:extLst>
      <p:ext uri="{BB962C8B-B14F-4D97-AF65-F5344CB8AC3E}">
        <p14:creationId xmlns:p14="http://schemas.microsoft.com/office/powerpoint/2010/main" xmlns="" val="2628370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37B16-7AFF-46F8-9C4E-47343B17EF7C}"/>
              </a:ext>
            </a:extLst>
          </p:cNvPr>
          <p:cNvSpPr>
            <a:spLocks noGrp="1"/>
          </p:cNvSpPr>
          <p:nvPr>
            <p:ph type="title"/>
          </p:nvPr>
        </p:nvSpPr>
        <p:spPr>
          <a:xfrm>
            <a:off x="677333" y="245328"/>
            <a:ext cx="9135739" cy="596883"/>
          </a:xfrm>
        </p:spPr>
        <p:txBody>
          <a:bodyPr>
            <a:normAutofit fontScale="90000"/>
          </a:bodyPr>
          <a:lstStyle/>
          <a:p>
            <a:pPr lvl="0"/>
            <a:r>
              <a:rPr lang="en-US" b="1" dirty="0" smtClean="0"/>
              <a:t>Bar Chart of Like &amp; Dislike based on </a:t>
            </a:r>
            <a:r>
              <a:rPr lang="en-US" b="1" dirty="0" smtClean="0"/>
              <a:t>Category</a:t>
            </a:r>
            <a:r>
              <a:rPr lang="en-US" dirty="0" smtClean="0"/>
              <a:t/>
            </a:r>
            <a:br>
              <a:rPr lang="en-US" dirty="0" smtClean="0"/>
            </a:br>
            <a:endParaRPr lang="en-GB" dirty="0"/>
          </a:p>
        </p:txBody>
      </p:sp>
      <p:pic>
        <p:nvPicPr>
          <p:cNvPr id="7" name="Picture 6" descr="C:\krunal\chart\bar_plot(like dislike on video category).png"/>
          <p:cNvPicPr/>
          <p:nvPr/>
        </p:nvPicPr>
        <p:blipFill>
          <a:blip r:embed="rId2"/>
          <a:srcRect/>
          <a:stretch>
            <a:fillRect/>
          </a:stretch>
        </p:blipFill>
        <p:spPr bwMode="auto">
          <a:xfrm>
            <a:off x="850733" y="958265"/>
            <a:ext cx="8654214" cy="5719261"/>
          </a:xfrm>
          <a:prstGeom prst="rect">
            <a:avLst/>
          </a:prstGeom>
          <a:noFill/>
          <a:ln w="9525">
            <a:noFill/>
            <a:miter lim="800000"/>
            <a:headEnd/>
            <a:tailEnd/>
          </a:ln>
        </p:spPr>
      </p:pic>
    </p:spTree>
    <p:extLst>
      <p:ext uri="{BB962C8B-B14F-4D97-AF65-F5344CB8AC3E}">
        <p14:creationId xmlns:p14="http://schemas.microsoft.com/office/powerpoint/2010/main" xmlns="" val="3345221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3874"/>
          </a:xfrm>
        </p:spPr>
        <p:txBody>
          <a:bodyPr/>
          <a:lstStyle/>
          <a:p>
            <a:pPr lvl="0"/>
            <a:r>
              <a:rPr lang="en-US" b="1" dirty="0" smtClean="0"/>
              <a:t>Pie Chat of total Views</a:t>
            </a:r>
            <a:endParaRPr lang="en-US" dirty="0"/>
          </a:p>
        </p:txBody>
      </p:sp>
      <p:pic>
        <p:nvPicPr>
          <p:cNvPr id="4" name="Picture 3" descr="C:\krunal\chart\pie_chart_total_views.png"/>
          <p:cNvPicPr/>
          <p:nvPr/>
        </p:nvPicPr>
        <p:blipFill>
          <a:blip r:embed="rId2"/>
          <a:srcRect/>
          <a:stretch>
            <a:fillRect/>
          </a:stretch>
        </p:blipFill>
        <p:spPr bwMode="auto">
          <a:xfrm>
            <a:off x="799599" y="1251284"/>
            <a:ext cx="5865896" cy="539212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842"/>
          </a:xfrm>
        </p:spPr>
        <p:txBody>
          <a:bodyPr>
            <a:normAutofit fontScale="90000"/>
          </a:bodyPr>
          <a:lstStyle/>
          <a:p>
            <a:pPr lvl="0"/>
            <a:r>
              <a:rPr lang="en-US" b="1" dirty="0" smtClean="0"/>
              <a:t>Area Graph like, dislike comparison</a:t>
            </a:r>
            <a:r>
              <a:rPr lang="en-US" dirty="0" smtClean="0"/>
              <a:t/>
            </a:r>
            <a:br>
              <a:rPr lang="en-US" dirty="0" smtClean="0"/>
            </a:br>
            <a:endParaRPr lang="en-US" dirty="0"/>
          </a:p>
        </p:txBody>
      </p:sp>
      <p:pic>
        <p:nvPicPr>
          <p:cNvPr id="4" name="Picture 3" descr="C:\krunal\chart\area_chart_of_like_dislike.png"/>
          <p:cNvPicPr/>
          <p:nvPr/>
        </p:nvPicPr>
        <p:blipFill>
          <a:blip r:embed="rId2"/>
          <a:srcRect/>
          <a:stretch>
            <a:fillRect/>
          </a:stretch>
        </p:blipFill>
        <p:spPr bwMode="auto">
          <a:xfrm>
            <a:off x="811897" y="1280856"/>
            <a:ext cx="8235849" cy="484973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6695"/>
          </a:xfrm>
        </p:spPr>
        <p:txBody>
          <a:bodyPr>
            <a:normAutofit fontScale="90000"/>
          </a:bodyPr>
          <a:lstStyle/>
          <a:p>
            <a:pPr lvl="0"/>
            <a:r>
              <a:rPr lang="en-US" b="1" dirty="0" err="1" smtClean="0"/>
              <a:t>Lolipop</a:t>
            </a:r>
            <a:r>
              <a:rPr lang="en-US" b="1" dirty="0" smtClean="0"/>
              <a:t> Graph of average like and dislike based on </a:t>
            </a:r>
            <a:r>
              <a:rPr lang="en-US" b="1" dirty="0" err="1" smtClean="0"/>
              <a:t>catgory</a:t>
            </a:r>
            <a:r>
              <a:rPr lang="en-US" dirty="0" smtClean="0"/>
              <a:t/>
            </a:r>
            <a:br>
              <a:rPr lang="en-US" dirty="0" smtClean="0"/>
            </a:br>
            <a:endParaRPr lang="en-US" dirty="0"/>
          </a:p>
        </p:txBody>
      </p:sp>
      <p:pic>
        <p:nvPicPr>
          <p:cNvPr id="4" name="Picture 3" descr="C:\krunal\chart\lolipop_chart(average like dislike on video).png"/>
          <p:cNvPicPr/>
          <p:nvPr/>
        </p:nvPicPr>
        <p:blipFill>
          <a:blip r:embed="rId2"/>
          <a:srcRect/>
          <a:stretch>
            <a:fillRect/>
          </a:stretch>
        </p:blipFill>
        <p:spPr bwMode="auto">
          <a:xfrm>
            <a:off x="727675" y="1686782"/>
            <a:ext cx="8187725" cy="517121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95266" cy="725905"/>
          </a:xfrm>
        </p:spPr>
        <p:txBody>
          <a:bodyPr/>
          <a:lstStyle/>
          <a:p>
            <a:pPr lvl="0"/>
            <a:r>
              <a:rPr lang="en-US" b="1" dirty="0" smtClean="0"/>
              <a:t>Donut Graph of </a:t>
            </a:r>
            <a:r>
              <a:rPr lang="en-US" b="1" dirty="0" smtClean="0"/>
              <a:t>Rating Enabled/Disables</a:t>
            </a:r>
            <a:endParaRPr lang="en-US" dirty="0"/>
          </a:p>
        </p:txBody>
      </p:sp>
      <p:pic>
        <p:nvPicPr>
          <p:cNvPr id="4" name="Picture 3" descr="C:\krunal\chart\donut_chart_of_rating.png"/>
          <p:cNvPicPr/>
          <p:nvPr/>
        </p:nvPicPr>
        <p:blipFill>
          <a:blip r:embed="rId2"/>
          <a:srcRect/>
          <a:stretch>
            <a:fillRect/>
          </a:stretch>
        </p:blipFill>
        <p:spPr bwMode="auto">
          <a:xfrm>
            <a:off x="799866" y="1315145"/>
            <a:ext cx="5937817" cy="554285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Radar Graph of video percentage based on category</a:t>
            </a:r>
            <a:endParaRPr lang="en-US" dirty="0"/>
          </a:p>
        </p:txBody>
      </p:sp>
      <p:pic>
        <p:nvPicPr>
          <p:cNvPr id="4" name="Picture 3" descr="C:\krunal\chart\radar_chart(video count percentage).png"/>
          <p:cNvPicPr/>
          <p:nvPr/>
        </p:nvPicPr>
        <p:blipFill>
          <a:blip r:embed="rId2"/>
          <a:srcRect/>
          <a:stretch>
            <a:fillRect/>
          </a:stretch>
        </p:blipFill>
        <p:spPr bwMode="auto">
          <a:xfrm>
            <a:off x="812574" y="1658603"/>
            <a:ext cx="6153709" cy="519939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12250"/>
            <a:ext cx="8596668" cy="981307"/>
          </a:xfrm>
        </p:spPr>
        <p:txBody>
          <a:bodyPr/>
          <a:lstStyle/>
          <a:p>
            <a:r>
              <a:rPr lang="en-US" b="1" dirty="0"/>
              <a:t>INTRODUCTION</a:t>
            </a:r>
            <a:endParaRPr lang="en-IN" dirty="0"/>
          </a:p>
        </p:txBody>
      </p:sp>
      <p:sp>
        <p:nvSpPr>
          <p:cNvPr id="3" name="Content Placeholder 2"/>
          <p:cNvSpPr>
            <a:spLocks noGrp="1"/>
          </p:cNvSpPr>
          <p:nvPr>
            <p:ph idx="1"/>
          </p:nvPr>
        </p:nvSpPr>
        <p:spPr>
          <a:xfrm>
            <a:off x="677343" y="1293543"/>
            <a:ext cx="9266767" cy="4954859"/>
          </a:xfrm>
        </p:spPr>
        <p:txBody>
          <a:bodyPr>
            <a:normAutofit/>
          </a:bodyPr>
          <a:lstStyle/>
          <a:p>
            <a:r>
              <a:rPr lang="en-US" sz="2000" dirty="0" smtClean="0"/>
              <a:t>YouTube (the world-famous video sharing website) maintains a list of the top trending video on the platform. </a:t>
            </a:r>
            <a:r>
              <a:rPr lang="en-US" sz="2000" b="1" dirty="0" smtClean="0">
                <a:hlinkClick r:id="rId2"/>
              </a:rPr>
              <a:t>According to Variety magazine</a:t>
            </a:r>
            <a:r>
              <a:rPr lang="en-US" sz="2000" dirty="0" smtClean="0"/>
              <a:t>, “To determine the year’s top-trending videos, YouTube uses a combination of factors including measuring users’ interactions (number of views, comments and likes). Note that they’re not the most-viewed videos overall for the calendar year”.</a:t>
            </a:r>
          </a:p>
          <a:p>
            <a:r>
              <a:rPr lang="en-US" sz="2000" dirty="0" smtClean="0"/>
              <a:t>This dataset is a daily record of the top trending YouTube videos.</a:t>
            </a:r>
          </a:p>
          <a:p>
            <a:r>
              <a:rPr lang="en-US" sz="2000" dirty="0" smtClean="0"/>
              <a:t>Data includes the video id, video title, channel title, publish time, tags, views, likes and dislikes, thumbnail, comment disable, rating disable, video error or removed, description, and comment count.</a:t>
            </a:r>
          </a:p>
          <a:p>
            <a:pPr marL="0" indent="0">
              <a:buNone/>
            </a:pPr>
            <a:endParaRPr lang="en-GB" sz="2000" dirty="0"/>
          </a:p>
        </p:txBody>
      </p:sp>
    </p:spTree>
    <p:extLst>
      <p:ext uri="{BB962C8B-B14F-4D97-AF65-F5344CB8AC3E}">
        <p14:creationId xmlns:p14="http://schemas.microsoft.com/office/powerpoint/2010/main" xmlns="" val="2094856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Dot Graph of video error or removed  based on category</a:t>
            </a:r>
            <a:r>
              <a:rPr lang="en-US" dirty="0" smtClean="0"/>
              <a:t/>
            </a:r>
            <a:br>
              <a:rPr lang="en-US" dirty="0" smtClean="0"/>
            </a:br>
            <a:endParaRPr lang="en-US" dirty="0"/>
          </a:p>
        </p:txBody>
      </p:sp>
      <p:pic>
        <p:nvPicPr>
          <p:cNvPr id="4" name="Picture 3" descr="C:\krunal\chart\dot_plot(error chart based on category).png"/>
          <p:cNvPicPr/>
          <p:nvPr/>
        </p:nvPicPr>
        <p:blipFill>
          <a:blip r:embed="rId2"/>
          <a:srcRect/>
          <a:stretch>
            <a:fillRect/>
          </a:stretch>
        </p:blipFill>
        <p:spPr bwMode="auto">
          <a:xfrm>
            <a:off x="811898" y="1805111"/>
            <a:ext cx="8620860" cy="5052889"/>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Bar Graph of like and dislike based on category</a:t>
            </a:r>
            <a:endParaRPr lang="en-US" dirty="0"/>
          </a:p>
        </p:txBody>
      </p:sp>
      <p:pic>
        <p:nvPicPr>
          <p:cNvPr id="56322" name="Picture 2" descr="C:\krunal\chart\abar_plot(like dislike based on video category).png"/>
          <p:cNvPicPr>
            <a:picLocks noChangeAspect="1" noChangeArrowheads="1"/>
          </p:cNvPicPr>
          <p:nvPr/>
        </p:nvPicPr>
        <p:blipFill>
          <a:blip r:embed="rId2"/>
          <a:srcRect/>
          <a:stretch>
            <a:fillRect/>
          </a:stretch>
        </p:blipFill>
        <p:spPr bwMode="auto">
          <a:xfrm>
            <a:off x="807035" y="1722521"/>
            <a:ext cx="8097837" cy="49911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Lollipop Graph of Average tags used by videos based on category</a:t>
            </a:r>
            <a:r>
              <a:rPr lang="en-US" dirty="0" smtClean="0"/>
              <a:t/>
            </a:r>
            <a:br>
              <a:rPr lang="en-US" dirty="0" smtClean="0"/>
            </a:br>
            <a:endParaRPr lang="en-US" dirty="0"/>
          </a:p>
        </p:txBody>
      </p:sp>
      <p:pic>
        <p:nvPicPr>
          <p:cNvPr id="4" name="Picture 3" descr="C:\krunal\chart\lolipop_chart(average tags used in video by category).png"/>
          <p:cNvPicPr/>
          <p:nvPr/>
        </p:nvPicPr>
        <p:blipFill>
          <a:blip r:embed="rId2"/>
          <a:srcRect/>
          <a:stretch>
            <a:fillRect/>
          </a:stretch>
        </p:blipFill>
        <p:spPr bwMode="auto">
          <a:xfrm>
            <a:off x="811897" y="1604116"/>
            <a:ext cx="8644923" cy="525388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B52D5-C1FA-42C7-A957-9A6A01CA4184}"/>
              </a:ext>
            </a:extLst>
          </p:cNvPr>
          <p:cNvSpPr>
            <a:spLocks noGrp="1"/>
          </p:cNvSpPr>
          <p:nvPr>
            <p:ph type="title"/>
          </p:nvPr>
        </p:nvSpPr>
        <p:spPr>
          <a:xfrm>
            <a:off x="677335" y="267645"/>
            <a:ext cx="8596668" cy="825191"/>
          </a:xfrm>
        </p:spPr>
        <p:txBody>
          <a:bodyPr/>
          <a:lstStyle/>
          <a:p>
            <a:r>
              <a:rPr lang="en-US" b="1" dirty="0"/>
              <a:t>CONCLUSION</a:t>
            </a:r>
            <a:endParaRPr lang="en-GB" dirty="0"/>
          </a:p>
        </p:txBody>
      </p:sp>
      <p:sp>
        <p:nvSpPr>
          <p:cNvPr id="3" name="Content Placeholder 2">
            <a:extLst>
              <a:ext uri="{FF2B5EF4-FFF2-40B4-BE49-F238E27FC236}">
                <a16:creationId xmlns:a16="http://schemas.microsoft.com/office/drawing/2014/main" xmlns="" id="{1248D4C4-87E0-44BF-BEA8-DF059D6665E8}"/>
              </a:ext>
            </a:extLst>
          </p:cNvPr>
          <p:cNvSpPr>
            <a:spLocks noGrp="1"/>
          </p:cNvSpPr>
          <p:nvPr>
            <p:ph idx="1"/>
          </p:nvPr>
        </p:nvSpPr>
        <p:spPr>
          <a:xfrm>
            <a:off x="677335" y="1092828"/>
            <a:ext cx="8596668" cy="4948543"/>
          </a:xfrm>
        </p:spPr>
        <p:txBody>
          <a:bodyPr/>
          <a:lstStyle/>
          <a:p>
            <a:r>
              <a:rPr lang="en-US" dirty="0"/>
              <a:t>This analysis is created for better understanding. It working fine in all situation and ready to get implemented in real world problems.</a:t>
            </a:r>
            <a:endParaRPr lang="en-GB" dirty="0"/>
          </a:p>
          <a:p>
            <a:pPr marL="0" indent="0">
              <a:buNone/>
            </a:pPr>
            <a:endParaRPr lang="en-US" dirty="0"/>
          </a:p>
          <a:p>
            <a:pPr marL="0" indent="0">
              <a:buNone/>
            </a:pPr>
            <a:endParaRPr lang="en-GB" dirty="0"/>
          </a:p>
          <a:p>
            <a:r>
              <a:rPr lang="en-US" dirty="0"/>
              <a:t>As perfection has no limit in the same way there are many future scopes where we try to implement more functionality to this analysis such as dynamic data like online data and do analysis etc.</a:t>
            </a:r>
            <a:endParaRPr lang="en-GB" dirty="0"/>
          </a:p>
        </p:txBody>
      </p:sp>
    </p:spTree>
    <p:extLst>
      <p:ext uri="{BB962C8B-B14F-4D97-AF65-F5344CB8AC3E}">
        <p14:creationId xmlns:p14="http://schemas.microsoft.com/office/powerpoint/2010/main" xmlns="" val="2469302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5DCB1-D5CF-4633-9CF1-A2E9695D043F}"/>
              </a:ext>
            </a:extLst>
          </p:cNvPr>
          <p:cNvSpPr>
            <a:spLocks noGrp="1"/>
          </p:cNvSpPr>
          <p:nvPr>
            <p:ph type="title"/>
          </p:nvPr>
        </p:nvSpPr>
        <p:spPr>
          <a:xfrm>
            <a:off x="677335" y="609600"/>
            <a:ext cx="8596668" cy="872836"/>
          </a:xfrm>
        </p:spPr>
        <p:txBody>
          <a:bodyPr>
            <a:normAutofit fontScale="90000"/>
          </a:bodyPr>
          <a:lstStyle/>
          <a:p>
            <a:r>
              <a:rPr lang="en-US" b="1" dirty="0"/>
              <a:t>BIBLIOGRAPHY</a:t>
            </a:r>
            <a:r>
              <a:rPr lang="en-GB" dirty="0"/>
              <a:t/>
            </a:r>
            <a:br>
              <a:rPr lang="en-GB" dirty="0"/>
            </a:br>
            <a:endParaRPr lang="en-GB" dirty="0"/>
          </a:p>
        </p:txBody>
      </p:sp>
      <p:sp>
        <p:nvSpPr>
          <p:cNvPr id="3" name="Content Placeholder 2">
            <a:extLst>
              <a:ext uri="{FF2B5EF4-FFF2-40B4-BE49-F238E27FC236}">
                <a16:creationId xmlns:a16="http://schemas.microsoft.com/office/drawing/2014/main" xmlns="" id="{0E179976-87E7-413C-B9A3-9BE346695DDA}"/>
              </a:ext>
            </a:extLst>
          </p:cNvPr>
          <p:cNvSpPr>
            <a:spLocks noGrp="1"/>
          </p:cNvSpPr>
          <p:nvPr>
            <p:ph idx="1"/>
          </p:nvPr>
        </p:nvSpPr>
        <p:spPr>
          <a:xfrm>
            <a:off x="677335" y="1731819"/>
            <a:ext cx="8596668" cy="4309544"/>
          </a:xfrm>
        </p:spPr>
        <p:txBody>
          <a:bodyPr>
            <a:normAutofit/>
          </a:bodyPr>
          <a:lstStyle/>
          <a:p>
            <a:pPr lvl="0"/>
            <a:r>
              <a:rPr lang="en-US" sz="2000" b="1" dirty="0"/>
              <a:t>References</a:t>
            </a:r>
            <a:endParaRPr lang="en-GB" sz="2000" dirty="0"/>
          </a:p>
          <a:p>
            <a:r>
              <a:rPr lang="en-US" sz="2000" b="1" dirty="0" smtClean="0"/>
              <a:t> </a:t>
            </a:r>
            <a:endParaRPr lang="en-US" sz="2000" dirty="0" smtClean="0"/>
          </a:p>
          <a:p>
            <a:pPr lvl="0"/>
            <a:r>
              <a:rPr lang="en-US" sz="2000" u="sng" dirty="0" smtClean="0">
                <a:hlinkClick r:id="rId2"/>
              </a:rPr>
              <a:t>www.tutorialspoint.com</a:t>
            </a:r>
            <a:endParaRPr lang="en-US" sz="2000" dirty="0" smtClean="0"/>
          </a:p>
          <a:p>
            <a:pPr lvl="0"/>
            <a:r>
              <a:rPr lang="en-US" sz="2000" u="sng" dirty="0" smtClean="0">
                <a:hlinkClick r:id="rId3"/>
              </a:rPr>
              <a:t>www.r-tutor.com</a:t>
            </a:r>
            <a:endParaRPr lang="en-US" sz="2000" dirty="0" smtClean="0"/>
          </a:p>
          <a:p>
            <a:pPr lvl="0"/>
            <a:r>
              <a:rPr lang="en-US" sz="2000" u="sng" dirty="0" smtClean="0">
                <a:hlinkClick r:id="rId4"/>
              </a:rPr>
              <a:t>www.W3schools.in</a:t>
            </a:r>
            <a:endParaRPr lang="en-US" sz="2000" dirty="0" smtClean="0"/>
          </a:p>
          <a:p>
            <a:pPr lvl="0"/>
            <a:r>
              <a:rPr lang="en-US" sz="2000" dirty="0" smtClean="0"/>
              <a:t>www.r-graph-gallery.com</a:t>
            </a:r>
          </a:p>
          <a:p>
            <a:r>
              <a:rPr lang="en-US" sz="2000" u="sng" dirty="0" smtClean="0">
                <a:hlinkClick r:id="rId5"/>
              </a:rPr>
              <a:t>https://rpubs.com/CosHoef/159665</a:t>
            </a:r>
            <a:endParaRPr lang="en-GB" sz="2000" dirty="0"/>
          </a:p>
        </p:txBody>
      </p:sp>
    </p:spTree>
    <p:extLst>
      <p:ext uri="{BB962C8B-B14F-4D97-AF65-F5344CB8AC3E}">
        <p14:creationId xmlns:p14="http://schemas.microsoft.com/office/powerpoint/2010/main" xmlns="" val="1933731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45EA7D8-478F-4284-B78D-94D06039BFC6}"/>
              </a:ext>
            </a:extLst>
          </p:cNvPr>
          <p:cNvSpPr>
            <a:spLocks noGrp="1"/>
          </p:cNvSpPr>
          <p:nvPr>
            <p:ph type="title"/>
          </p:nvPr>
        </p:nvSpPr>
        <p:spPr>
          <a:xfrm>
            <a:off x="677335" y="2951020"/>
            <a:ext cx="8596668" cy="997527"/>
          </a:xfrm>
        </p:spPr>
        <p:txBody>
          <a:bodyPr>
            <a:normAutofit/>
          </a:bodyPr>
          <a:lstStyle/>
          <a:p>
            <a:pPr algn="ctr"/>
            <a:r>
              <a:rPr lang="en-US" sz="4000" dirty="0"/>
              <a:t>The End</a:t>
            </a:r>
            <a:endParaRPr lang="en-GB" sz="4000" dirty="0"/>
          </a:p>
        </p:txBody>
      </p:sp>
    </p:spTree>
    <p:extLst>
      <p:ext uri="{BB962C8B-B14F-4D97-AF65-F5344CB8AC3E}">
        <p14:creationId xmlns:p14="http://schemas.microsoft.com/office/powerpoint/2010/main" xmlns="" val="201270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061592"/>
          </a:xfrm>
        </p:spPr>
        <p:txBody>
          <a:bodyPr/>
          <a:lstStyle/>
          <a:p>
            <a:r>
              <a:rPr lang="en-US" b="1" dirty="0"/>
              <a:t>PROBLEM STATEMENT</a:t>
            </a:r>
            <a:endParaRPr lang="en-IN" dirty="0"/>
          </a:p>
        </p:txBody>
      </p:sp>
      <p:sp>
        <p:nvSpPr>
          <p:cNvPr id="3" name="Content Placeholder 2"/>
          <p:cNvSpPr>
            <a:spLocks noGrp="1"/>
          </p:cNvSpPr>
          <p:nvPr>
            <p:ph idx="1"/>
          </p:nvPr>
        </p:nvSpPr>
        <p:spPr>
          <a:xfrm>
            <a:off x="561426" y="1671192"/>
            <a:ext cx="9108356" cy="4577208"/>
          </a:xfrm>
        </p:spPr>
        <p:txBody>
          <a:bodyPr>
            <a:normAutofit/>
          </a:bodyPr>
          <a:lstStyle/>
          <a:p>
            <a:pPr lvl="0"/>
            <a:r>
              <a:rPr lang="en-US" dirty="0" smtClean="0"/>
              <a:t>What is relation between video likes, dislike and ranking?</a:t>
            </a:r>
          </a:p>
          <a:p>
            <a:pPr lvl="0"/>
            <a:r>
              <a:rPr lang="en-US" dirty="0" smtClean="0"/>
              <a:t>What is relation between comment count and ranking?</a:t>
            </a:r>
          </a:p>
          <a:p>
            <a:pPr lvl="0"/>
            <a:r>
              <a:rPr lang="en-US" dirty="0" smtClean="0"/>
              <a:t>What is relation between video view and ranking?</a:t>
            </a:r>
          </a:p>
          <a:p>
            <a:pPr lvl="0"/>
            <a:r>
              <a:rPr lang="en-US" dirty="0" smtClean="0"/>
              <a:t>Do tags of video affect the video ranking?</a:t>
            </a:r>
          </a:p>
          <a:p>
            <a:pPr lvl="0"/>
            <a:r>
              <a:rPr lang="en-US" dirty="0" smtClean="0"/>
              <a:t>Effects of video publish time on video ranking.</a:t>
            </a:r>
          </a:p>
          <a:p>
            <a:pPr lvl="0"/>
            <a:r>
              <a:rPr lang="en-US" dirty="0" smtClean="0"/>
              <a:t>Percentage of videos that being deleted or face some error.</a:t>
            </a:r>
          </a:p>
          <a:p>
            <a:pPr lvl="0"/>
            <a:r>
              <a:rPr lang="en-US" dirty="0" smtClean="0"/>
              <a:t>Percentage of videos that comment and ratings were disable.</a:t>
            </a:r>
            <a:endParaRPr lang="en-US" dirty="0"/>
          </a:p>
        </p:txBody>
      </p:sp>
    </p:spTree>
    <p:extLst>
      <p:ext uri="{BB962C8B-B14F-4D97-AF65-F5344CB8AC3E}">
        <p14:creationId xmlns:p14="http://schemas.microsoft.com/office/powerpoint/2010/main" xmlns="" val="160001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829772"/>
          </a:xfrm>
        </p:spPr>
        <p:txBody>
          <a:bodyPr/>
          <a:lstStyle/>
          <a:p>
            <a:pPr lvl="0"/>
            <a:r>
              <a:rPr lang="en-US" b="1" dirty="0"/>
              <a:t>ORGANIZATION OF DATA</a:t>
            </a:r>
            <a:endParaRPr lang="en-GB" dirty="0"/>
          </a:p>
        </p:txBody>
      </p:sp>
      <p:sp>
        <p:nvSpPr>
          <p:cNvPr id="3" name="Content Placeholder 2"/>
          <p:cNvSpPr>
            <a:spLocks noGrp="1"/>
          </p:cNvSpPr>
          <p:nvPr>
            <p:ph idx="1"/>
          </p:nvPr>
        </p:nvSpPr>
        <p:spPr>
          <a:xfrm>
            <a:off x="561427" y="1439379"/>
            <a:ext cx="8596668" cy="5090217"/>
          </a:xfrm>
        </p:spPr>
        <p:txBody>
          <a:bodyPr>
            <a:normAutofit/>
          </a:bodyPr>
          <a:lstStyle/>
          <a:p>
            <a:r>
              <a:rPr lang="en-US" dirty="0" smtClean="0"/>
              <a:t>This dataset contains information of athlete events from 1998 to 2016, Which amounts to 12826 athlete events total. It contains 12826 observation of 14 variables, which</a:t>
            </a:r>
          </a:p>
          <a:p>
            <a:r>
              <a:rPr lang="en-US" dirty="0" smtClean="0"/>
              <a:t>This database contain information of trending videos on YouTube. It contain 40,000 observation on 15 different values which include the video id, video title, channel title, publish time, tags, views, likes and dislikes, thumbnail, comment disable, rating disable, video error or removed, description, and comment count.</a:t>
            </a:r>
          </a:p>
          <a:p>
            <a:pPr lvl="0"/>
            <a:r>
              <a:rPr lang="en-US" dirty="0" err="1" smtClean="0"/>
              <a:t>video_id</a:t>
            </a:r>
            <a:r>
              <a:rPr lang="en-US" dirty="0" smtClean="0"/>
              <a:t>:</a:t>
            </a:r>
          </a:p>
          <a:p>
            <a:pPr lvl="0">
              <a:buNone/>
            </a:pPr>
            <a:r>
              <a:rPr lang="en-US" dirty="0" smtClean="0"/>
              <a:t>		This field contains unique video id.</a:t>
            </a:r>
          </a:p>
          <a:p>
            <a:pPr lvl="0"/>
            <a:r>
              <a:rPr lang="en-US" dirty="0" err="1" smtClean="0"/>
              <a:t>trending_date</a:t>
            </a:r>
            <a:r>
              <a:rPr lang="en-US" dirty="0" smtClean="0"/>
              <a:t>:</a:t>
            </a:r>
          </a:p>
          <a:p>
            <a:pPr>
              <a:buNone/>
            </a:pPr>
            <a:r>
              <a:rPr lang="en-US" dirty="0" smtClean="0"/>
              <a:t>	</a:t>
            </a:r>
            <a:r>
              <a:rPr lang="en-US" dirty="0" smtClean="0"/>
              <a:t>	This field contains the date on which date specific video was in trending.</a:t>
            </a:r>
          </a:p>
          <a:p>
            <a:pPr lvl="0"/>
            <a:r>
              <a:rPr lang="en-US" dirty="0" smtClean="0"/>
              <a:t>Title:</a:t>
            </a:r>
          </a:p>
          <a:p>
            <a:pPr>
              <a:buNone/>
            </a:pPr>
            <a:r>
              <a:rPr lang="en-US" dirty="0" smtClean="0"/>
              <a:t>	</a:t>
            </a:r>
            <a:r>
              <a:rPr lang="en-US" dirty="0" smtClean="0"/>
              <a:t>	This field contains the video title.</a:t>
            </a:r>
            <a:endParaRPr lang="en-US" dirty="0"/>
          </a:p>
        </p:txBody>
      </p:sp>
    </p:spTree>
    <p:extLst>
      <p:ext uri="{BB962C8B-B14F-4D97-AF65-F5344CB8AC3E}">
        <p14:creationId xmlns:p14="http://schemas.microsoft.com/office/powerpoint/2010/main" xmlns="" val="332164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28412"/>
            <a:ext cx="8596668" cy="904644"/>
          </a:xfrm>
        </p:spPr>
        <p:txBody>
          <a:bodyPr/>
          <a:lstStyle/>
          <a:p>
            <a:r>
              <a:rPr lang="en-US" b="1" dirty="0"/>
              <a:t>ORGANIZATION OF DATA</a:t>
            </a:r>
            <a:endParaRPr lang="en-IN" dirty="0"/>
          </a:p>
        </p:txBody>
      </p:sp>
      <p:sp>
        <p:nvSpPr>
          <p:cNvPr id="3" name="Content Placeholder 2"/>
          <p:cNvSpPr>
            <a:spLocks noGrp="1"/>
          </p:cNvSpPr>
          <p:nvPr>
            <p:ph idx="1"/>
          </p:nvPr>
        </p:nvSpPr>
        <p:spPr>
          <a:xfrm>
            <a:off x="561427" y="1439379"/>
            <a:ext cx="8596668" cy="5090217"/>
          </a:xfrm>
        </p:spPr>
        <p:txBody>
          <a:bodyPr>
            <a:normAutofit/>
          </a:bodyPr>
          <a:lstStyle/>
          <a:p>
            <a:pPr lvl="0"/>
            <a:r>
              <a:rPr lang="en-US" sz="2000" dirty="0" err="1" smtClean="0"/>
              <a:t>channel_title</a:t>
            </a:r>
            <a:r>
              <a:rPr lang="en-US" sz="2000" dirty="0" smtClean="0"/>
              <a:t>:</a:t>
            </a:r>
          </a:p>
          <a:p>
            <a:r>
              <a:rPr lang="en-US" sz="2000" dirty="0" smtClean="0"/>
              <a:t>	This field contains the channel name related to video.</a:t>
            </a:r>
          </a:p>
          <a:p>
            <a:pPr lvl="0"/>
            <a:r>
              <a:rPr lang="en-US" sz="2000" dirty="0" err="1" smtClean="0"/>
              <a:t>publish_time</a:t>
            </a:r>
            <a:r>
              <a:rPr lang="en-US" sz="2000" dirty="0" smtClean="0"/>
              <a:t>:</a:t>
            </a:r>
          </a:p>
          <a:p>
            <a:pPr lvl="1">
              <a:buNone/>
            </a:pPr>
            <a:r>
              <a:rPr lang="en-US" sz="2000" dirty="0" smtClean="0"/>
              <a:t>This </a:t>
            </a:r>
            <a:r>
              <a:rPr lang="en-US" sz="2000" dirty="0" smtClean="0"/>
              <a:t>field contains the date of publish including time.</a:t>
            </a:r>
          </a:p>
          <a:p>
            <a:pPr lvl="0"/>
            <a:r>
              <a:rPr lang="en-US" sz="2000" dirty="0" smtClean="0"/>
              <a:t> Tags:</a:t>
            </a:r>
          </a:p>
          <a:p>
            <a:pPr>
              <a:buNone/>
            </a:pPr>
            <a:r>
              <a:rPr lang="en-US" sz="2000" dirty="0" smtClean="0"/>
              <a:t>	</a:t>
            </a:r>
            <a:r>
              <a:rPr lang="en-US" sz="2000" dirty="0" smtClean="0"/>
              <a:t>	This field contains the video tags that helps to search related videos.</a:t>
            </a:r>
          </a:p>
          <a:p>
            <a:pPr lvl="0"/>
            <a:r>
              <a:rPr lang="en-US" sz="2000" dirty="0" smtClean="0"/>
              <a:t> Views:</a:t>
            </a:r>
          </a:p>
          <a:p>
            <a:pPr>
              <a:buNone/>
            </a:pPr>
            <a:r>
              <a:rPr lang="en-US" sz="2000" dirty="0" smtClean="0"/>
              <a:t>	</a:t>
            </a:r>
            <a:r>
              <a:rPr lang="en-US" sz="2000" dirty="0" smtClean="0"/>
              <a:t>	This </a:t>
            </a:r>
            <a:r>
              <a:rPr lang="en-US" sz="2000" dirty="0" smtClean="0"/>
              <a:t>field contains total number of views of videos.</a:t>
            </a:r>
          </a:p>
          <a:p>
            <a:pPr lvl="0"/>
            <a:r>
              <a:rPr lang="en-US" sz="2000" dirty="0" smtClean="0"/>
              <a:t>Likes:</a:t>
            </a:r>
          </a:p>
          <a:p>
            <a:pPr>
              <a:buNone/>
            </a:pPr>
            <a:r>
              <a:rPr lang="en-US" sz="2000" dirty="0" smtClean="0"/>
              <a:t>	This field contains total number of likes given to video</a:t>
            </a:r>
            <a:r>
              <a:rPr lang="en-US" sz="2000" dirty="0" smtClean="0"/>
              <a:t>.</a:t>
            </a:r>
            <a:endParaRPr lang="en-US" sz="2000" dirty="0" smtClean="0"/>
          </a:p>
        </p:txBody>
      </p:sp>
    </p:spTree>
    <p:extLst>
      <p:ext uri="{BB962C8B-B14F-4D97-AF65-F5344CB8AC3E}">
        <p14:creationId xmlns:p14="http://schemas.microsoft.com/office/powerpoint/2010/main" xmlns="" val="297426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16"/>
            <a:ext cx="8596668" cy="1022955"/>
          </a:xfrm>
        </p:spPr>
        <p:txBody>
          <a:bodyPr/>
          <a:lstStyle/>
          <a:p>
            <a:r>
              <a:rPr lang="en-US" b="1" dirty="0"/>
              <a:t>ORGANIZATION OF DATA</a:t>
            </a:r>
            <a:endParaRPr lang="en-IN" dirty="0"/>
          </a:p>
        </p:txBody>
      </p:sp>
      <p:sp>
        <p:nvSpPr>
          <p:cNvPr id="3" name="Content Placeholder 2"/>
          <p:cNvSpPr>
            <a:spLocks noGrp="1"/>
          </p:cNvSpPr>
          <p:nvPr>
            <p:ph idx="1"/>
          </p:nvPr>
        </p:nvSpPr>
        <p:spPr>
          <a:xfrm>
            <a:off x="574303" y="1632557"/>
            <a:ext cx="8596668" cy="5090217"/>
          </a:xfrm>
        </p:spPr>
        <p:txBody>
          <a:bodyPr>
            <a:normAutofit/>
          </a:bodyPr>
          <a:lstStyle/>
          <a:p>
            <a:pPr lvl="0"/>
            <a:r>
              <a:rPr lang="en-US" sz="2000" dirty="0" smtClean="0"/>
              <a:t>Dislikes:</a:t>
            </a:r>
          </a:p>
          <a:p>
            <a:pPr>
              <a:buNone/>
            </a:pPr>
            <a:r>
              <a:rPr lang="en-US" sz="2000" dirty="0" smtClean="0"/>
              <a:t>	</a:t>
            </a:r>
            <a:r>
              <a:rPr lang="en-US" sz="2000" dirty="0" smtClean="0"/>
              <a:t>	This field contains total number of dislikes given to video.</a:t>
            </a:r>
          </a:p>
          <a:p>
            <a:pPr lvl="0"/>
            <a:r>
              <a:rPr lang="en-US" sz="2000" dirty="0" err="1" smtClean="0"/>
              <a:t>comment_count</a:t>
            </a:r>
            <a:r>
              <a:rPr lang="en-US" sz="2000" dirty="0" smtClean="0"/>
              <a:t>:</a:t>
            </a:r>
          </a:p>
          <a:p>
            <a:pPr>
              <a:buNone/>
            </a:pPr>
            <a:r>
              <a:rPr lang="en-US" sz="2000" dirty="0" smtClean="0"/>
              <a:t>	</a:t>
            </a:r>
            <a:r>
              <a:rPr lang="en-US" sz="2000" dirty="0" smtClean="0"/>
              <a:t>	This field contains total count of comments given to the video.</a:t>
            </a:r>
          </a:p>
          <a:p>
            <a:pPr lvl="0"/>
            <a:r>
              <a:rPr lang="en-US" sz="2000" dirty="0" err="1" smtClean="0"/>
              <a:t>thumbnail_link</a:t>
            </a:r>
            <a:r>
              <a:rPr lang="en-US" sz="2000" dirty="0" smtClean="0"/>
              <a:t>:</a:t>
            </a:r>
          </a:p>
          <a:p>
            <a:pPr>
              <a:buNone/>
            </a:pPr>
            <a:r>
              <a:rPr lang="en-US" sz="2000" dirty="0" smtClean="0"/>
              <a:t>	</a:t>
            </a:r>
            <a:r>
              <a:rPr lang="en-US" sz="2000" dirty="0" smtClean="0"/>
              <a:t>	This field contains the link of cover image of video uploaded on YouTube.</a:t>
            </a:r>
          </a:p>
          <a:p>
            <a:pPr lvl="0"/>
            <a:r>
              <a:rPr lang="en-US" sz="2000" dirty="0" err="1" smtClean="0"/>
              <a:t>comments_disabled</a:t>
            </a:r>
            <a:r>
              <a:rPr lang="en-US" sz="2000" dirty="0" smtClean="0"/>
              <a:t>:</a:t>
            </a:r>
          </a:p>
          <a:p>
            <a:pPr>
              <a:buNone/>
            </a:pPr>
            <a:r>
              <a:rPr lang="en-US" sz="2000" dirty="0" smtClean="0"/>
              <a:t>	</a:t>
            </a:r>
            <a:r>
              <a:rPr lang="en-US" sz="2000" dirty="0" smtClean="0"/>
              <a:t>	It shows the comment section is enabled or disabled.</a:t>
            </a:r>
            <a:endParaRPr lang="en-US" sz="2000" dirty="0"/>
          </a:p>
        </p:txBody>
      </p:sp>
    </p:spTree>
    <p:extLst>
      <p:ext uri="{BB962C8B-B14F-4D97-AF65-F5344CB8AC3E}">
        <p14:creationId xmlns:p14="http://schemas.microsoft.com/office/powerpoint/2010/main" xmlns="" val="404125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43A20-35B2-44B0-B0F5-CF090D365402}"/>
              </a:ext>
            </a:extLst>
          </p:cNvPr>
          <p:cNvSpPr>
            <a:spLocks noGrp="1"/>
          </p:cNvSpPr>
          <p:nvPr>
            <p:ph type="title"/>
          </p:nvPr>
        </p:nvSpPr>
        <p:spPr>
          <a:xfrm>
            <a:off x="677335" y="609603"/>
            <a:ext cx="8596668" cy="840059"/>
          </a:xfrm>
        </p:spPr>
        <p:txBody>
          <a:bodyPr/>
          <a:lstStyle/>
          <a:p>
            <a:r>
              <a:rPr lang="en-US" b="1" dirty="0"/>
              <a:t>ORGANIZATION OF DATA</a:t>
            </a:r>
            <a:endParaRPr lang="en-GB" dirty="0"/>
          </a:p>
        </p:txBody>
      </p:sp>
      <p:sp>
        <p:nvSpPr>
          <p:cNvPr id="3" name="Content Placeholder 2">
            <a:extLst>
              <a:ext uri="{FF2B5EF4-FFF2-40B4-BE49-F238E27FC236}">
                <a16:creationId xmlns:a16="http://schemas.microsoft.com/office/drawing/2014/main" xmlns="" id="{C37BAFCB-B429-4770-90CB-22BD5BEB9BE2}"/>
              </a:ext>
            </a:extLst>
          </p:cNvPr>
          <p:cNvSpPr>
            <a:spLocks noGrp="1"/>
          </p:cNvSpPr>
          <p:nvPr>
            <p:ph idx="1"/>
          </p:nvPr>
        </p:nvSpPr>
        <p:spPr>
          <a:xfrm>
            <a:off x="677335" y="1593281"/>
            <a:ext cx="8596668" cy="4448089"/>
          </a:xfrm>
        </p:spPr>
        <p:txBody>
          <a:bodyPr>
            <a:normAutofit/>
          </a:bodyPr>
          <a:lstStyle/>
          <a:p>
            <a:pPr lvl="0"/>
            <a:r>
              <a:rPr lang="en-US" sz="2000" dirty="0" err="1" smtClean="0"/>
              <a:t>ratings_disabled</a:t>
            </a:r>
            <a:r>
              <a:rPr lang="en-US" sz="2000" dirty="0" smtClean="0"/>
              <a:t>:</a:t>
            </a:r>
          </a:p>
          <a:p>
            <a:pPr>
              <a:buNone/>
            </a:pPr>
            <a:r>
              <a:rPr lang="en-US" sz="2000" dirty="0" smtClean="0"/>
              <a:t>	</a:t>
            </a:r>
            <a:r>
              <a:rPr lang="en-US" sz="2000" dirty="0" smtClean="0"/>
              <a:t>	It shows the ratings are enabled or disabled for paid content.</a:t>
            </a:r>
          </a:p>
          <a:p>
            <a:pPr lvl="0"/>
            <a:r>
              <a:rPr lang="en-US" sz="2000" dirty="0" err="1" smtClean="0"/>
              <a:t>video_error_or_removed</a:t>
            </a:r>
            <a:r>
              <a:rPr lang="en-US" sz="2000" dirty="0" smtClean="0"/>
              <a:t>:</a:t>
            </a:r>
          </a:p>
          <a:p>
            <a:pPr>
              <a:buNone/>
            </a:pPr>
            <a:r>
              <a:rPr lang="en-US" sz="2000" dirty="0" smtClean="0"/>
              <a:t>		It shows the video status for check the video exists or not and also check whether the video has some errors or not.</a:t>
            </a:r>
          </a:p>
          <a:p>
            <a:pPr lvl="0"/>
            <a:r>
              <a:rPr lang="en-US" sz="2000" dirty="0" smtClean="0"/>
              <a:t> </a:t>
            </a:r>
            <a:r>
              <a:rPr lang="en-US" sz="2000" dirty="0" smtClean="0"/>
              <a:t>Description:</a:t>
            </a:r>
          </a:p>
          <a:p>
            <a:pPr>
              <a:buNone/>
            </a:pPr>
            <a:r>
              <a:rPr lang="en-US" sz="2000" dirty="0" smtClean="0"/>
              <a:t>	</a:t>
            </a:r>
            <a:r>
              <a:rPr lang="en-US" sz="2000" dirty="0" smtClean="0"/>
              <a:t>	This </a:t>
            </a:r>
            <a:r>
              <a:rPr lang="en-US" sz="2000" dirty="0" smtClean="0"/>
              <a:t>field shows the description of video</a:t>
            </a:r>
            <a:r>
              <a:rPr lang="en-US" sz="2000" dirty="0" smtClean="0"/>
              <a:t>.</a:t>
            </a:r>
          </a:p>
          <a:p>
            <a:pPr lvl="0"/>
            <a:r>
              <a:rPr lang="en-US" sz="2000" dirty="0" err="1" smtClean="0"/>
              <a:t>Category_id</a:t>
            </a:r>
            <a:r>
              <a:rPr lang="en-US" sz="2000" dirty="0" smtClean="0"/>
              <a:t>:</a:t>
            </a:r>
          </a:p>
          <a:p>
            <a:pPr>
              <a:buNone/>
            </a:pPr>
            <a:r>
              <a:rPr lang="en-US" sz="2000" dirty="0" smtClean="0"/>
              <a:t>		Specify  </a:t>
            </a:r>
            <a:r>
              <a:rPr lang="en-US" sz="2000" dirty="0" smtClean="0"/>
              <a:t>the category of video like Music, Movies, Sports etc.</a:t>
            </a:r>
          </a:p>
          <a:p>
            <a:pPr>
              <a:buNone/>
            </a:pPr>
            <a:endParaRPr lang="en-GB" sz="2000" dirty="0"/>
          </a:p>
        </p:txBody>
      </p:sp>
    </p:spTree>
    <p:extLst>
      <p:ext uri="{BB962C8B-B14F-4D97-AF65-F5344CB8AC3E}">
        <p14:creationId xmlns:p14="http://schemas.microsoft.com/office/powerpoint/2010/main" xmlns="" val="25211013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Flow</Template>
  <TotalTime>241</TotalTime>
  <Words>1233</Words>
  <Application>Microsoft Office PowerPoint</Application>
  <PresentationFormat>Custom</PresentationFormat>
  <Paragraphs>155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Facet</vt:lpstr>
      <vt:lpstr>Slide 1</vt:lpstr>
      <vt:lpstr>Slide 2</vt:lpstr>
      <vt:lpstr>Slide 3</vt:lpstr>
      <vt:lpstr>INTRODUCTION</vt:lpstr>
      <vt:lpstr>PROBLEM STATEMENT</vt:lpstr>
      <vt:lpstr>ORGANIZATION OF DATA</vt:lpstr>
      <vt:lpstr>ORGANIZATION OF DATA</vt:lpstr>
      <vt:lpstr>ORGANIZATION OF DATA</vt:lpstr>
      <vt:lpstr>ORGANIZATION OF DATA</vt:lpstr>
      <vt:lpstr>DATA VISUALISATION THROUGH SUMMARY</vt:lpstr>
      <vt:lpstr>DATA VISUALISATION THROUGH SUMMARY</vt:lpstr>
      <vt:lpstr>METHODS / TECHNIQUES</vt:lpstr>
      <vt:lpstr>METHODS / TECHNIQUES</vt:lpstr>
      <vt:lpstr>METHODS / TECHNIQUES</vt:lpstr>
      <vt:lpstr>METHODS / TECHNIQUES</vt:lpstr>
      <vt:lpstr>METHODS / TECHNIQUES</vt:lpstr>
      <vt:lpstr>METHODS / TECHNIQUES</vt:lpstr>
      <vt:lpstr>Slide 18</vt:lpstr>
      <vt:lpstr>PRELIMINARY ANALYSIS</vt:lpstr>
      <vt:lpstr>PRELIMINARY ANALYSIS</vt:lpstr>
      <vt:lpstr>PRELIMINARY ANALYSIS</vt:lpstr>
      <vt:lpstr>PRELIMINARY ANALYSIS</vt:lpstr>
      <vt:lpstr>GRAPHICAL DESCRIPTION OF DATA </vt:lpstr>
      <vt:lpstr>Area graph of video count based on description length</vt:lpstr>
      <vt:lpstr>Guage chart comparing average comment of music to the average comment </vt:lpstr>
      <vt:lpstr>Bar Chart of video count based on category</vt:lpstr>
      <vt:lpstr>PieChart Of Comment Counts</vt:lpstr>
      <vt:lpstr>Bar Graph of comparing 2017 and 2018 like, dislike and comments</vt:lpstr>
      <vt:lpstr>Bar Graph of Comment &amp; Rating disabled</vt:lpstr>
      <vt:lpstr>Donut Graph of share of views of Entertainment &amp; Music from all views </vt:lpstr>
      <vt:lpstr>Line Graph of tags count based on video category</vt:lpstr>
      <vt:lpstr>Bar Graph of video views percentage based on category</vt:lpstr>
      <vt:lpstr>Pie chart of Comment Enable/Disable  </vt:lpstr>
      <vt:lpstr>Bar Chart of Like &amp; Dislike based on Category </vt:lpstr>
      <vt:lpstr>Pie Chat of total Views</vt:lpstr>
      <vt:lpstr>Area Graph like, dislike comparison </vt:lpstr>
      <vt:lpstr>Lolipop Graph of average like and dislike based on catgory </vt:lpstr>
      <vt:lpstr>Donut Graph of Rating Enabled/Disables</vt:lpstr>
      <vt:lpstr>Radar Graph of video percentage based on category</vt:lpstr>
      <vt:lpstr>Dot Graph of video error or removed  based on category </vt:lpstr>
      <vt:lpstr>Bar Graph of like and dislike based on category</vt:lpstr>
      <vt:lpstr>Lollipop Graph of Average tags used by videos based on category </vt:lpstr>
      <vt:lpstr>CONCLUSION</vt:lpstr>
      <vt:lpstr>BIBLIOGRAPHY </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64</cp:revision>
  <dcterms:created xsi:type="dcterms:W3CDTF">2019-03-22T05:41:28Z</dcterms:created>
  <dcterms:modified xsi:type="dcterms:W3CDTF">2020-04-08T18:12:39Z</dcterms:modified>
</cp:coreProperties>
</file>