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90" r:id="rId3"/>
    <p:sldId id="280" r:id="rId4"/>
    <p:sldId id="281" r:id="rId5"/>
    <p:sldId id="256" r:id="rId6"/>
    <p:sldId id="257" r:id="rId7"/>
    <p:sldId id="258" r:id="rId8"/>
    <p:sldId id="259" r:id="rId9"/>
    <p:sldId id="261" r:id="rId10"/>
    <p:sldId id="262" r:id="rId11"/>
    <p:sldId id="288" r:id="rId12"/>
    <p:sldId id="265" r:id="rId13"/>
    <p:sldId id="315" r:id="rId14"/>
    <p:sldId id="314" r:id="rId15"/>
    <p:sldId id="264" r:id="rId16"/>
    <p:sldId id="266" r:id="rId17"/>
    <p:sldId id="267" r:id="rId18"/>
    <p:sldId id="268" r:id="rId19"/>
    <p:sldId id="316" r:id="rId20"/>
    <p:sldId id="270" r:id="rId21"/>
    <p:sldId id="286" r:id="rId22"/>
    <p:sldId id="287" r:id="rId23"/>
    <p:sldId id="282" r:id="rId24"/>
    <p:sldId id="284" r:id="rId25"/>
    <p:sldId id="285" r:id="rId26"/>
    <p:sldId id="333" r:id="rId27"/>
    <p:sldId id="331" r:id="rId28"/>
    <p:sldId id="332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3T18:40:33.405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092325" y="504190"/>
            <a:ext cx="8007985" cy="202247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110" b="1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A PROJECT ON</a:t>
            </a:r>
            <a:br>
              <a:rPr lang="en-US" sz="3110" b="1" dirty="0">
                <a:effectLst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US" sz="3110" b="1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FLIGHT DATA ANALYSIS AND FLIGHT DELAY PREDICTION</a:t>
            </a:r>
            <a:endParaRPr lang="en-US" sz="1400" dirty="0"/>
          </a:p>
        </p:txBody>
      </p:sp>
      <p:pic>
        <p:nvPicPr>
          <p:cNvPr id="4" name="image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2232" y="2616835"/>
            <a:ext cx="2176366" cy="7404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77795" y="3619500"/>
            <a:ext cx="6694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Submitted in partial fulfilment for the award of PGDiploma in Big Data Analytics from IACSD(Pune)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2373630" y="4786630"/>
            <a:ext cx="73031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PRESENTED BY</a:t>
            </a:r>
            <a:r>
              <a:rPr lang="en-US" sz="2000" dirty="0"/>
              <a:t> : Krunal Padade &amp; Sujit Nair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UNDER THE GUIDANCE OF</a:t>
            </a:r>
            <a:r>
              <a:rPr lang="en-US" sz="2000" dirty="0"/>
              <a:t> : Mr. Akshay Tilekar, Data Scientist, Data Axle, Pune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63AEA-6D1E-D890-A17A-4587D4FA059A}"/>
              </a:ext>
            </a:extLst>
          </p:cNvPr>
          <p:cNvGrpSpPr>
            <a:grpSpLocks/>
          </p:cNvGrpSpPr>
          <p:nvPr/>
        </p:nvGrpSpPr>
        <p:grpSpPr bwMode="auto">
          <a:xfrm>
            <a:off x="4217798" y="2301239"/>
            <a:ext cx="933450" cy="1187133"/>
            <a:chOff x="15" y="15"/>
            <a:chExt cx="1470" cy="22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4BB70A-484A-6BB3-3648-375F068B8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30"/>
              <a:ext cx="1440" cy="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0CAF0-DD55-EC1C-238D-EAE3C2661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" y="15"/>
              <a:ext cx="1470" cy="228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4)"/>
          <p:cNvPicPr>
            <a:picLocks noChangeAspect="1"/>
          </p:cNvPicPr>
          <p:nvPr/>
        </p:nvPicPr>
        <p:blipFill>
          <a:blip r:embed="rId2"/>
          <a:srcRect l="16505" t="21926" r="17974" b="16389"/>
          <a:stretch>
            <a:fillRect/>
          </a:stretch>
        </p:blipFill>
        <p:spPr>
          <a:xfrm>
            <a:off x="838200" y="1983105"/>
            <a:ext cx="10655935" cy="433832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80355" y="1365250"/>
            <a:ext cx="2567940" cy="985520"/>
          </a:xfrm>
          <a:prstGeom prst="wedgeRoundRectCallout">
            <a:avLst>
              <a:gd name="adj1" fmla="val -129970"/>
              <a:gd name="adj2" fmla="val 750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This airport has highest windspeed and almost highest delay in minutes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8402320" y="2759075"/>
            <a:ext cx="2705100" cy="98615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Average minutes are high for high windspeed airports 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39750" y="283210"/>
            <a:ext cx="11365230" cy="871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2800" b="1" dirty="0"/>
              <a:t>Preliminary Findings-  Minutes Vs Delay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80" y="461645"/>
            <a:ext cx="11659870" cy="610235"/>
          </a:xfrm>
        </p:spPr>
        <p:txBody>
          <a:bodyPr>
            <a:normAutofit/>
          </a:bodyPr>
          <a:lstStyle/>
          <a:p>
            <a:r>
              <a:rPr lang="en-US" sz="2800" b="1" dirty="0">
                <a:sym typeface="+mn-ea"/>
              </a:rPr>
              <a:t>Preliminary Findings- Airlines vs Delay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DCE1E-5E3C-1619-6723-6336DFB9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2" y="1384182"/>
            <a:ext cx="4353893" cy="4194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832C5-3053-FCB3-A55E-6BD9967869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7" t="16076" r="9249" b="8351"/>
          <a:stretch/>
        </p:blipFill>
        <p:spPr>
          <a:xfrm>
            <a:off x="6177915" y="2023844"/>
            <a:ext cx="4963484" cy="303681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2CEF2F-74F2-1816-6C3A-CDBFF5596644}"/>
              </a:ext>
            </a:extLst>
          </p:cNvPr>
          <p:cNvSpPr/>
          <p:nvPr/>
        </p:nvSpPr>
        <p:spPr bwMode="auto">
          <a:xfrm>
            <a:off x="3082953" y="5578678"/>
            <a:ext cx="6026093" cy="102345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</a:rPr>
              <a:t>Flight is not preferred as it had high delay </a:t>
            </a:r>
            <a:r>
              <a:rPr lang="en-US">
                <a:latin typeface="Arial" panose="020B0604020202020204" pitchFamily="34" charset="0"/>
                <a:ea typeface="SimSun" panose="02010600030101010101" pitchFamily="2" charset="-122"/>
              </a:rPr>
              <a:t>in minutes 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37895" y="1899285"/>
            <a:ext cx="2950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Classification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KNeighbors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Decision Trees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XGBoost Classifier </a:t>
            </a:r>
          </a:p>
        </p:txBody>
      </p:sp>
      <p:pic>
        <p:nvPicPr>
          <p:cNvPr id="7" name="Content Placeholder 6" descr="1_UgYbimgPXf6XXxMy2yqRLw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8940" y="1899285"/>
            <a:ext cx="2559050" cy="1423670"/>
          </a:xfrm>
          <a:prstGeom prst="rect">
            <a:avLst/>
          </a:prstGeom>
        </p:spPr>
      </p:pic>
      <p:pic>
        <p:nvPicPr>
          <p:cNvPr id="5" name="Content Placeholder 4" descr="bootstrapping--6--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55505" y="1610360"/>
            <a:ext cx="1666875" cy="2142490"/>
          </a:xfrm>
          <a:prstGeom prst="rect">
            <a:avLst/>
          </a:prstGeom>
        </p:spPr>
      </p:pic>
      <p:pic>
        <p:nvPicPr>
          <p:cNvPr id="6" name="Picture 5" descr="Decision_Tree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385" y="4039235"/>
            <a:ext cx="3192145" cy="2311400"/>
          </a:xfrm>
          <a:prstGeom prst="rect">
            <a:avLst/>
          </a:prstGeom>
        </p:spPr>
      </p:pic>
      <p:pic>
        <p:nvPicPr>
          <p:cNvPr id="9" name="Picture 8" descr="XGBoost"/>
          <p:cNvPicPr>
            <a:picLocks noChangeAspect="1"/>
          </p:cNvPicPr>
          <p:nvPr/>
        </p:nvPicPr>
        <p:blipFill>
          <a:blip r:embed="rId5"/>
          <a:srcRect l="9630" r="10222"/>
          <a:stretch>
            <a:fillRect/>
          </a:stretch>
        </p:blipFill>
        <p:spPr>
          <a:xfrm>
            <a:off x="6908165" y="4318000"/>
            <a:ext cx="2409825" cy="1754505"/>
          </a:xfrm>
          <a:prstGeom prst="rect">
            <a:avLst/>
          </a:prstGeom>
        </p:spPr>
      </p:pic>
      <p:pic>
        <p:nvPicPr>
          <p:cNvPr id="10" name="Picture 9" descr="Kn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005" y="1962150"/>
            <a:ext cx="2161540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93420" y="2098040"/>
            <a:ext cx="2605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Regression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XGboost Regrssor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Decision trees Regressor</a:t>
            </a:r>
          </a:p>
        </p:txBody>
      </p:sp>
      <p:pic>
        <p:nvPicPr>
          <p:cNvPr id="8" name="Content Placeholder 7" descr="Linear_regressor"/>
          <p:cNvPicPr>
            <a:picLocks noGrp="1" noChangeAspect="1"/>
          </p:cNvPicPr>
          <p:nvPr>
            <p:ph idx="1"/>
          </p:nvPr>
        </p:nvPicPr>
        <p:blipFill>
          <a:blip r:embed="rId2"/>
          <a:srcRect t="11797"/>
          <a:stretch>
            <a:fillRect/>
          </a:stretch>
        </p:blipFill>
        <p:spPr>
          <a:xfrm>
            <a:off x="5763260" y="1937385"/>
            <a:ext cx="4036060" cy="21158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1475"/>
            <a:ext cx="10972800" cy="1143000"/>
          </a:xfrm>
        </p:spPr>
        <p:txBody>
          <a:bodyPr/>
          <a:lstStyle/>
          <a:p>
            <a:pPr algn="ctr"/>
            <a:r>
              <a:rPr lang="en-US" sz="2800" dirty="0" err="1">
                <a:sym typeface="+mn-ea"/>
              </a:rPr>
              <a:t>KNeighbors</a:t>
            </a:r>
            <a:r>
              <a:rPr lang="en-US" sz="2800" dirty="0">
                <a:sym typeface="+mn-ea"/>
              </a:rPr>
              <a:t> Classifier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Knn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48230"/>
            <a:ext cx="3486785" cy="19615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6630" y="1689100"/>
            <a:ext cx="6795770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+mn-ea"/>
              </a:rPr>
              <a:t>Logistic Regression</a:t>
            </a:r>
            <a:endParaRPr lang="en-US" sz="2800" dirty="0"/>
          </a:p>
        </p:txBody>
      </p:sp>
      <p:pic>
        <p:nvPicPr>
          <p:cNvPr id="6" name="Picture 5" descr="0_p3B6NfsIRMGvXkK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1426845"/>
            <a:ext cx="3308350" cy="1617345"/>
          </a:xfrm>
          <a:prstGeom prst="rect">
            <a:avLst/>
          </a:prstGeom>
        </p:spPr>
      </p:pic>
      <p:pic>
        <p:nvPicPr>
          <p:cNvPr id="7" name="Picture 6" descr="1_UgYbimgPXf6XXxMy2yqRL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3603625"/>
            <a:ext cx="3307715" cy="1712595"/>
          </a:xfrm>
          <a:prstGeom prst="rect">
            <a:avLst/>
          </a:prstGeom>
        </p:spPr>
      </p:pic>
      <p:pic>
        <p:nvPicPr>
          <p:cNvPr id="5" name="Content Placeholder 4" descr="Logistic_regressiion"/>
          <p:cNvPicPr>
            <a:picLocks noGrp="1" noChangeAspect="1"/>
          </p:cNvPicPr>
          <p:nvPr>
            <p:ph idx="1"/>
          </p:nvPr>
        </p:nvPicPr>
        <p:blipFill>
          <a:blip r:embed="rId4"/>
          <a:srcRect t="3307"/>
          <a:stretch>
            <a:fillRect/>
          </a:stretch>
        </p:blipFill>
        <p:spPr>
          <a:xfrm>
            <a:off x="4959350" y="1577340"/>
            <a:ext cx="6522720" cy="3946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ym typeface="+mn-ea"/>
              </a:rPr>
              <a:t>Random Forest</a:t>
            </a:r>
            <a:endParaRPr lang="en-US" sz="2800" dirty="0"/>
          </a:p>
        </p:txBody>
      </p:sp>
      <p:pic>
        <p:nvPicPr>
          <p:cNvPr id="4" name="Picture 3" descr="bootstrapping--6-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445"/>
            <a:ext cx="2561590" cy="3150870"/>
          </a:xfrm>
          <a:prstGeom prst="rect">
            <a:avLst/>
          </a:prstGeom>
        </p:spPr>
      </p:pic>
      <p:pic>
        <p:nvPicPr>
          <p:cNvPr id="5" name="Content Placeholder 4" descr="Random_forest_classifier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1695"/>
          <a:stretch>
            <a:fillRect/>
          </a:stretch>
        </p:blipFill>
        <p:spPr>
          <a:xfrm>
            <a:off x="5648960" y="1845310"/>
            <a:ext cx="5384800" cy="3646170"/>
          </a:xfrm>
          <a:prstGeom prst="rect">
            <a:avLst/>
          </a:prstGeom>
        </p:spPr>
      </p:pic>
      <p:pic>
        <p:nvPicPr>
          <p:cNvPr id="9" name="Content Placeholder 8" descr="Random_forest_regressor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0880" y="5437505"/>
            <a:ext cx="3178810" cy="12109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ym typeface="+mn-ea"/>
              </a:rPr>
              <a:t>Decision Trees</a:t>
            </a:r>
            <a:endParaRPr lang="en-US" sz="2800" dirty="0"/>
          </a:p>
        </p:txBody>
      </p:sp>
      <p:pic>
        <p:nvPicPr>
          <p:cNvPr id="4" name="Picture 3" descr="Decision_Tree-2"/>
          <p:cNvPicPr>
            <a:picLocks noChangeAspect="1"/>
          </p:cNvPicPr>
          <p:nvPr/>
        </p:nvPicPr>
        <p:blipFill>
          <a:blip r:embed="rId2"/>
          <a:srcRect l="10735" t="9998" r="15186" b="11895"/>
          <a:stretch>
            <a:fillRect/>
          </a:stretch>
        </p:blipFill>
        <p:spPr>
          <a:xfrm>
            <a:off x="676275" y="1745615"/>
            <a:ext cx="3814445" cy="3038475"/>
          </a:xfrm>
          <a:prstGeom prst="rect">
            <a:avLst/>
          </a:prstGeom>
        </p:spPr>
      </p:pic>
      <p:pic>
        <p:nvPicPr>
          <p:cNvPr id="7" name="Content Placeholder 6" descr="Decision_trees_classifier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963"/>
          <a:stretch>
            <a:fillRect/>
          </a:stretch>
        </p:blipFill>
        <p:spPr>
          <a:xfrm>
            <a:off x="5676900" y="1745615"/>
            <a:ext cx="5374640" cy="3607435"/>
          </a:xfrm>
          <a:prstGeom prst="rect">
            <a:avLst/>
          </a:prstGeom>
        </p:spPr>
      </p:pic>
      <p:pic>
        <p:nvPicPr>
          <p:cNvPr id="9" name="Content Placeholder 8" descr="Decision_trees_regressor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82980" y="5461000"/>
            <a:ext cx="3200400" cy="10744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ym typeface="+mn-ea"/>
              </a:rPr>
              <a:t>XGboost</a:t>
            </a:r>
            <a:endParaRPr lang="en-US" sz="2800" dirty="0"/>
          </a:p>
        </p:txBody>
      </p:sp>
      <p:pic>
        <p:nvPicPr>
          <p:cNvPr id="9" name="Content Placeholder 8" descr="XGBoost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9630" r="10222"/>
          <a:stretch>
            <a:fillRect/>
          </a:stretch>
        </p:blipFill>
        <p:spPr>
          <a:xfrm>
            <a:off x="899160" y="1911985"/>
            <a:ext cx="3704590" cy="1938655"/>
          </a:xfrm>
          <a:prstGeom prst="rect">
            <a:avLst/>
          </a:prstGeom>
        </p:spPr>
      </p:pic>
      <p:pic>
        <p:nvPicPr>
          <p:cNvPr id="4" name="Content Placeholder 3" descr="XGboost_classifier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911985"/>
            <a:ext cx="5384800" cy="3901440"/>
          </a:xfrm>
          <a:prstGeom prst="rect">
            <a:avLst/>
          </a:prstGeom>
        </p:spPr>
      </p:pic>
      <p:pic>
        <p:nvPicPr>
          <p:cNvPr id="5" name="Picture 4" descr="XGboost_regress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45" y="5027295"/>
            <a:ext cx="3041015" cy="1163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Linear Regression</a:t>
            </a:r>
          </a:p>
        </p:txBody>
      </p:sp>
      <p:pic>
        <p:nvPicPr>
          <p:cNvPr id="8" name="Content Placeholder 7" descr="Linear_regressor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1797"/>
          <a:stretch>
            <a:fillRect/>
          </a:stretch>
        </p:blipFill>
        <p:spPr>
          <a:xfrm>
            <a:off x="835660" y="1818640"/>
            <a:ext cx="3820160" cy="2002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 descr="Linear_regression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4615" y="2242185"/>
            <a:ext cx="4229100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Uncertain Weather</a:t>
            </a:r>
          </a:p>
        </p:txBody>
      </p:sp>
      <p:pic>
        <p:nvPicPr>
          <p:cNvPr id="7" name="Content Placeholder 6" descr="fdel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43685"/>
            <a:ext cx="10972800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Evaluation Of Predictive Models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10895" y="1835785"/>
            <a:ext cx="90881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Classification 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classification_report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accuracy_score </a:t>
            </a:r>
          </a:p>
          <a:p>
            <a:pPr marL="285750" indent="-285750"/>
            <a:endParaRPr lang="en-US"/>
          </a:p>
          <a:p>
            <a:r>
              <a:rPr lang="en-US"/>
              <a:t>Regression Matrx 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R-Squared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Flight Delay Classification Results</a:t>
            </a:r>
          </a:p>
        </p:txBody>
      </p:sp>
      <p:pic>
        <p:nvPicPr>
          <p:cNvPr id="3" name="Content Placeholder 2" descr="unsampled"/>
          <p:cNvPicPr>
            <a:picLocks noGrp="1" noChangeAspect="1"/>
          </p:cNvPicPr>
          <p:nvPr>
            <p:ph idx="1"/>
          </p:nvPr>
        </p:nvPicPr>
        <p:blipFill>
          <a:blip r:embed="rId2"/>
          <a:srcRect l="9778" t="28788" r="29122" b="6397"/>
          <a:stretch>
            <a:fillRect/>
          </a:stretch>
        </p:blipFill>
        <p:spPr>
          <a:xfrm>
            <a:off x="1191895" y="1917065"/>
            <a:ext cx="791400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+mn-ea"/>
              </a:rPr>
              <a:t>Flight Delay Regression Results</a:t>
            </a:r>
            <a:endParaRPr lang="en-US" sz="2800" dirty="0"/>
          </a:p>
        </p:txBody>
      </p:sp>
      <p:pic>
        <p:nvPicPr>
          <p:cNvPr id="3" name="Content Placeholder 2" descr="regression_diff_algo"/>
          <p:cNvPicPr>
            <a:picLocks noGrp="1" noChangeAspect="1"/>
          </p:cNvPicPr>
          <p:nvPr>
            <p:ph idx="1"/>
          </p:nvPr>
        </p:nvPicPr>
        <p:blipFill>
          <a:blip r:embed="rId2"/>
          <a:srcRect l="10796" t="46970" r="26202" b="20999"/>
          <a:stretch>
            <a:fillRect/>
          </a:stretch>
        </p:blipFill>
        <p:spPr>
          <a:xfrm>
            <a:off x="1313815" y="1745615"/>
            <a:ext cx="780859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37515"/>
            <a:ext cx="10515600" cy="1325563"/>
          </a:xfrm>
        </p:spPr>
        <p:txBody>
          <a:bodyPr/>
          <a:lstStyle/>
          <a:p>
            <a:r>
              <a:rPr lang="en-US" sz="2800" dirty="0"/>
              <a:t>Web UI With Pickle And Flask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84225" y="2035175"/>
            <a:ext cx="10233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Using flask framework the web UI can be designed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Flask framework helps in creating the rest server and applying http method onto the model building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Flow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C6B69-8025-ACD9-B3A6-0704E02DF16E}"/>
              </a:ext>
            </a:extLst>
          </p:cNvPr>
          <p:cNvGrpSpPr/>
          <p:nvPr/>
        </p:nvGrpSpPr>
        <p:grpSpPr>
          <a:xfrm>
            <a:off x="751205" y="1751330"/>
            <a:ext cx="10978515" cy="3918585"/>
            <a:chOff x="751205" y="1751330"/>
            <a:chExt cx="10978515" cy="3918585"/>
          </a:xfrm>
        </p:grpSpPr>
        <p:sp>
          <p:nvSpPr>
            <p:cNvPr id="5" name="Flowchart: Process 4"/>
            <p:cNvSpPr/>
            <p:nvPr/>
          </p:nvSpPr>
          <p:spPr>
            <a:xfrm>
              <a:off x="751840" y="2076450"/>
              <a:ext cx="1692275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Dataset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0090785" y="1751330"/>
              <a:ext cx="1638935" cy="102362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Algorithm</a:t>
              </a:r>
              <a:r>
                <a:rPr lang="en-US" dirty="0"/>
                <a:t> 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099435" y="1875155"/>
              <a:ext cx="2579370" cy="99758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Data merging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334125" y="2075815"/>
              <a:ext cx="3183890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Model Building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4115" y="2215515"/>
              <a:ext cx="655320" cy="31559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5669915" y="2214880"/>
              <a:ext cx="573405" cy="31623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7615555" y="2726055"/>
              <a:ext cx="339725" cy="22923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Left-Right Arrow 3"/>
            <p:cNvSpPr/>
            <p:nvPr/>
          </p:nvSpPr>
          <p:spPr>
            <a:xfrm>
              <a:off x="9518015" y="2105025"/>
              <a:ext cx="573405" cy="31623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6957695" y="3011170"/>
              <a:ext cx="1529080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WebUI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6566535" y="3946525"/>
              <a:ext cx="2438400" cy="78803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Deployment</a:t>
              </a: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6957695" y="5075555"/>
              <a:ext cx="1529080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User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7615555" y="4790440"/>
              <a:ext cx="339725" cy="22923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615555" y="3661410"/>
              <a:ext cx="339725" cy="22923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51840" y="2076450"/>
              <a:ext cx="1692275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Dataset</a:t>
              </a: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3099435" y="1875155"/>
              <a:ext cx="2579370" cy="99758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Data merging</a:t>
              </a: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6334125" y="2075815"/>
              <a:ext cx="3183890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Model Building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2444115" y="2215515"/>
              <a:ext cx="655320" cy="31559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5669915" y="2214880"/>
              <a:ext cx="573405" cy="31623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7615555" y="2726055"/>
              <a:ext cx="339725" cy="22923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-Right Arrow 28"/>
            <p:cNvSpPr/>
            <p:nvPr/>
          </p:nvSpPr>
          <p:spPr>
            <a:xfrm>
              <a:off x="9518015" y="2105025"/>
              <a:ext cx="573405" cy="31623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6957060" y="3011170"/>
              <a:ext cx="1529080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bg2">
                      <a:lumMod val="50000"/>
                    </a:schemeClr>
                  </a:solidFill>
                </a:rPr>
                <a:t>WebUI</a:t>
              </a:r>
              <a:endParaRPr lang="en-US" sz="3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6565900" y="3946525"/>
              <a:ext cx="2438400" cy="78803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Deployment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7614920" y="3661410"/>
              <a:ext cx="339725" cy="22923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751205" y="2076450"/>
              <a:ext cx="1692275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Dataset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3098800" y="1875155"/>
              <a:ext cx="2579370" cy="99758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r>
                <a:rPr lang="en-US" sz="3200" dirty="0"/>
                <a:t> </a:t>
              </a:r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merging</a:t>
              </a: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6333490" y="2075815"/>
              <a:ext cx="3183890" cy="59436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Model</a:t>
              </a:r>
              <a:r>
                <a:rPr lang="en-US" sz="3200" dirty="0"/>
                <a:t> </a:t>
              </a:r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Building</a:t>
              </a: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443480" y="2215515"/>
              <a:ext cx="655320" cy="31559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5669280" y="2214880"/>
              <a:ext cx="573405" cy="31623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 rot="5400000">
              <a:off x="7614920" y="2726055"/>
              <a:ext cx="339725" cy="22923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39"/>
            <p:cNvSpPr/>
            <p:nvPr/>
          </p:nvSpPr>
          <p:spPr>
            <a:xfrm>
              <a:off x="9517380" y="2105025"/>
              <a:ext cx="573405" cy="31623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Control Flow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EA720-A23D-C360-A792-57A2C4682A6C}"/>
              </a:ext>
            </a:extLst>
          </p:cNvPr>
          <p:cNvGrpSpPr/>
          <p:nvPr/>
        </p:nvGrpSpPr>
        <p:grpSpPr>
          <a:xfrm>
            <a:off x="4091305" y="1640840"/>
            <a:ext cx="5022850" cy="5019675"/>
            <a:chOff x="4091305" y="1640840"/>
            <a:chExt cx="5022850" cy="5019675"/>
          </a:xfrm>
        </p:grpSpPr>
        <p:sp>
          <p:nvSpPr>
            <p:cNvPr id="5" name="Flowchart: Process 4"/>
            <p:cNvSpPr/>
            <p:nvPr/>
          </p:nvSpPr>
          <p:spPr>
            <a:xfrm>
              <a:off x="6938010" y="3801745"/>
              <a:ext cx="2176145" cy="4229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Predict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delay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6938010" y="4496435"/>
              <a:ext cx="2176145" cy="4229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ML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Algorithm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938010" y="5173980"/>
              <a:ext cx="2176145" cy="40513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Display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prediction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938010" y="5851525"/>
              <a:ext cx="2176145" cy="808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STOP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 rot="5400000">
              <a:off x="7907020" y="4163695"/>
              <a:ext cx="237490" cy="393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7907020" y="4842510"/>
              <a:ext cx="237490" cy="393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5400000">
              <a:off x="7907020" y="5513070"/>
              <a:ext cx="237490" cy="393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91305" y="2005330"/>
              <a:ext cx="2176145" cy="808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START</a:t>
              </a: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6938010" y="1640840"/>
              <a:ext cx="2176145" cy="1905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Enter Input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Departure date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Arrival date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Flight origin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Flight Destination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Select Airlines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7907020" y="3481070"/>
              <a:ext cx="237490" cy="393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294120" y="2212975"/>
              <a:ext cx="643890" cy="393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Command Prompt</a:t>
            </a:r>
          </a:p>
        </p:txBody>
      </p:sp>
      <p:pic>
        <p:nvPicPr>
          <p:cNvPr id="4" name="Content Placeholder 3" descr="Screenshot (109)"/>
          <p:cNvPicPr>
            <a:picLocks noGrp="1" noChangeAspect="1"/>
          </p:cNvPicPr>
          <p:nvPr>
            <p:ph idx="1"/>
          </p:nvPr>
        </p:nvPicPr>
        <p:blipFill>
          <a:blip r:embed="rId2"/>
          <a:srcRect b="3923"/>
          <a:stretch>
            <a:fillRect/>
          </a:stretch>
        </p:blipFill>
        <p:spPr>
          <a:xfrm>
            <a:off x="1403985" y="1600200"/>
            <a:ext cx="879538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Input Page</a:t>
            </a:r>
          </a:p>
        </p:txBody>
      </p:sp>
      <p:pic>
        <p:nvPicPr>
          <p:cNvPr id="4" name="Content Placeholder 3" descr="Screenshot (108)"/>
          <p:cNvPicPr>
            <a:picLocks noGrp="1" noChangeAspect="1"/>
          </p:cNvPicPr>
          <p:nvPr>
            <p:ph idx="1"/>
          </p:nvPr>
        </p:nvPicPr>
        <p:blipFill>
          <a:blip r:embed="rId2"/>
          <a:srcRect t="4475" b="8772"/>
          <a:stretch>
            <a:fillRect/>
          </a:stretch>
        </p:blipFill>
        <p:spPr>
          <a:xfrm>
            <a:off x="1140460" y="1417955"/>
            <a:ext cx="10289540" cy="46158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Output Page</a:t>
            </a:r>
          </a:p>
        </p:txBody>
      </p:sp>
      <p:pic>
        <p:nvPicPr>
          <p:cNvPr id="4" name="Content Placeholder 3" descr="Screenshot (108)"/>
          <p:cNvPicPr>
            <a:picLocks noGrp="1" noChangeAspect="1"/>
          </p:cNvPicPr>
          <p:nvPr>
            <p:ph idx="1"/>
          </p:nvPr>
        </p:nvPicPr>
        <p:blipFill>
          <a:blip r:embed="rId2"/>
          <a:srcRect t="3816"/>
          <a:stretch>
            <a:fillRect/>
          </a:stretch>
        </p:blipFill>
        <p:spPr>
          <a:xfrm>
            <a:off x="2072640" y="1602297"/>
            <a:ext cx="8046085" cy="471461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372610" y="3211195"/>
            <a:ext cx="34467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88975" y="2038350"/>
            <a:ext cx="8155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last few years, air travel has become a common, easy and affordable mode of transport.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 100,000 commercial flights operate on a daily basis, a</a:t>
            </a:r>
            <a:r>
              <a:rPr lang="en-US" dirty="0">
                <a:sym typeface="+mn-ea"/>
              </a:rPr>
              <a:t>round 200,000 flights arrive delayed each year which causes huge losses for airlines as well as their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Flights can be delayed due to various reasons, one of them being, extreme weather conditions.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Predictive Machine Learning Model of a Classifier Using flight and weather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Goal and Scope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8200" y="2552065"/>
            <a:ext cx="10030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examines the impact of various weather conditions on the arrival delay for 15 domestic flights in the United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a machine learning model to classify and predict the arrival delays of various flights in 15 different airports during the years 2016 - 2017.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machine learning engine’s Classification algorithms are then evaluated with standard metrics and hence compared.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045" y="408940"/>
            <a:ext cx="8357870" cy="1356360"/>
          </a:xfrm>
        </p:spPr>
        <p:txBody>
          <a:bodyPr/>
          <a:lstStyle/>
          <a:p>
            <a:r>
              <a:rPr lang="en-US" sz="2800" dirty="0">
                <a:sym typeface="+mn-ea"/>
              </a:rPr>
              <a:t>Requirements</a:t>
            </a:r>
            <a:endParaRPr lang="en-US" sz="2800" dirty="0"/>
          </a:p>
        </p:txBody>
      </p:sp>
      <p:sp>
        <p:nvSpPr>
          <p:cNvPr id="6" name="Text Box 5"/>
          <p:cNvSpPr txBox="1"/>
          <p:nvPr/>
        </p:nvSpPr>
        <p:spPr>
          <a:xfrm>
            <a:off x="1122045" y="2346552"/>
            <a:ext cx="56140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Packages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Framework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 err="1"/>
              <a:t>Gui</a:t>
            </a:r>
            <a:r>
              <a:rPr lang="en-US" dirty="0"/>
              <a:t> interface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Summary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01065" y="2449195"/>
            <a:ext cx="4191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of business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of  flight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Preparing data for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predictive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Web UI with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910"/>
          </a:xfrm>
        </p:spPr>
        <p:txBody>
          <a:bodyPr/>
          <a:lstStyle/>
          <a:p>
            <a:r>
              <a:rPr lang="en-US" sz="2800" dirty="0"/>
              <a:t>Bussiness Problem Statement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90905" y="1680845"/>
            <a:ext cx="11301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Crowded airspace becoming unpredictable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Rescheduling of air space operations because of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Bad customer satisfaction for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Sudden surge/decrease in the airfare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90905" y="3590290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Solution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Delay Prediction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325563"/>
          </a:xfrm>
        </p:spPr>
        <p:txBody>
          <a:bodyPr/>
          <a:lstStyle/>
          <a:p>
            <a:r>
              <a:rPr lang="en-US" sz="2800" dirty="0"/>
              <a:t>Data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48970" y="1477010"/>
            <a:ext cx="113372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 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	Flight : The flight data has been sourced from the ”On-Time” database of the </a:t>
            </a:r>
            <a:r>
              <a:rPr lang="en-US" dirty="0" err="1"/>
              <a:t>TranStats</a:t>
            </a:r>
            <a:r>
              <a:rPr lang="en-US" dirty="0"/>
              <a:t> data library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	Weather : The weather data has been sourced from World Weather Online.</a:t>
            </a:r>
          </a:p>
          <a:p>
            <a:pPr indent="0"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Data content: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ym typeface="+mn-ea"/>
              </a:rPr>
              <a:t>	Weather features of 15 different airports for </a:t>
            </a:r>
            <a:r>
              <a:rPr lang="en-US" dirty="0" err="1">
                <a:sym typeface="+mn-ea"/>
              </a:rPr>
              <a:t>calender</a:t>
            </a:r>
            <a:r>
              <a:rPr lang="en-US" dirty="0">
                <a:sym typeface="+mn-ea"/>
              </a:rPr>
              <a:t> year 2016 and 2017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ym typeface="+mn-ea"/>
              </a:rPr>
              <a:t>	Flight features of 15 different airports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Data understanding :</a:t>
            </a:r>
            <a:endParaRPr lang="en-US" dirty="0"/>
          </a:p>
          <a:p>
            <a:pPr indent="0">
              <a:buNone/>
            </a:pPr>
            <a:r>
              <a:rPr lang="en-US" dirty="0">
                <a:sym typeface="+mn-ea"/>
              </a:rPr>
              <a:t>	Available variables</a:t>
            </a:r>
            <a:endParaRPr lang="en-US" dirty="0"/>
          </a:p>
          <a:p>
            <a:pPr indent="0">
              <a:buNone/>
            </a:pPr>
            <a:r>
              <a:rPr lang="en-US" dirty="0">
                <a:sym typeface="+mn-ea"/>
              </a:rPr>
              <a:t>	Relationships</a:t>
            </a:r>
          </a:p>
          <a:p>
            <a:pPr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Data </a:t>
            </a:r>
            <a:r>
              <a:rPr lang="en-US" dirty="0" err="1">
                <a:sym typeface="+mn-ea"/>
              </a:rPr>
              <a:t>Preperation</a:t>
            </a:r>
            <a:r>
              <a:rPr lang="en-US" dirty="0">
                <a:sym typeface="+mn-ea"/>
              </a:rPr>
              <a:t> :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ym typeface="+mn-ea"/>
              </a:rPr>
              <a:t>	Missing values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ym typeface="+mn-ea"/>
              </a:rPr>
              <a:t>	Outliers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ym typeface="+mn-ea"/>
              </a:rPr>
              <a:t>	Redundant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83210"/>
            <a:ext cx="11365230" cy="871855"/>
          </a:xfrm>
        </p:spPr>
        <p:txBody>
          <a:bodyPr>
            <a:normAutofit/>
          </a:bodyPr>
          <a:lstStyle/>
          <a:p>
            <a:r>
              <a:rPr lang="en-US" sz="3110" b="1" dirty="0"/>
              <a:t>Preliminary Findings- Airports </a:t>
            </a:r>
            <a:r>
              <a:rPr lang="en-US" sz="3110" dirty="0"/>
              <a:t>Vs </a:t>
            </a:r>
            <a:r>
              <a:rPr lang="en-US" sz="3110" b="1" dirty="0"/>
              <a:t>Delay </a:t>
            </a:r>
            <a:r>
              <a:rPr lang="en-US" sz="3110" dirty="0"/>
              <a:t>Vs </a:t>
            </a:r>
            <a:r>
              <a:rPr lang="en-US" sz="3110" b="1" dirty="0"/>
              <a:t>Windspeed</a:t>
            </a:r>
          </a:p>
        </p:txBody>
      </p:sp>
      <p:pic>
        <p:nvPicPr>
          <p:cNvPr id="4" name="Picture 3" descr="Screenshot (93)"/>
          <p:cNvPicPr>
            <a:picLocks noChangeAspect="1"/>
          </p:cNvPicPr>
          <p:nvPr/>
        </p:nvPicPr>
        <p:blipFill>
          <a:blip r:embed="rId2"/>
          <a:srcRect l="12753" t="28943" r="12594" b="7234"/>
          <a:stretch>
            <a:fillRect/>
          </a:stretch>
        </p:blipFill>
        <p:spPr>
          <a:xfrm>
            <a:off x="951230" y="2943225"/>
            <a:ext cx="9267190" cy="378206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207010" y="1431925"/>
            <a:ext cx="1911350" cy="1216660"/>
          </a:xfrm>
          <a:prstGeom prst="wedgeRoundRectCallout">
            <a:avLst>
              <a:gd name="adj1" fmla="val 68372"/>
              <a:gd name="adj2" fmla="val 845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Highest Average windspeed at JFK  airport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7907655" y="1366520"/>
            <a:ext cx="4145280" cy="1195070"/>
          </a:xfrm>
          <a:prstGeom prst="cloudCallout">
            <a:avLst>
              <a:gd name="adj1" fmla="val -7368"/>
              <a:gd name="adj2" fmla="val 754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Flights are getting delay when windspeed is high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577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Business Cooperate</vt:lpstr>
      <vt:lpstr>A PROJECT ON FLIGHT DATA ANALYSIS AND FLIGHT DELAY PREDICTION</vt:lpstr>
      <vt:lpstr>Uncertain Weather</vt:lpstr>
      <vt:lpstr>Introduction</vt:lpstr>
      <vt:lpstr>Goal and Scope</vt:lpstr>
      <vt:lpstr>Requirements</vt:lpstr>
      <vt:lpstr>Project Summary</vt:lpstr>
      <vt:lpstr>Bussiness Problem Statement </vt:lpstr>
      <vt:lpstr>Data</vt:lpstr>
      <vt:lpstr>Preliminary Findings- Airports Vs Delay Vs Windspeed</vt:lpstr>
      <vt:lpstr>PowerPoint Presentation</vt:lpstr>
      <vt:lpstr>Preliminary Findings- Airlines vs Delay</vt:lpstr>
      <vt:lpstr>Models</vt:lpstr>
      <vt:lpstr>Models</vt:lpstr>
      <vt:lpstr>KNeighbors Classifier </vt:lpstr>
      <vt:lpstr>Logistic Regression</vt:lpstr>
      <vt:lpstr>Random Forest</vt:lpstr>
      <vt:lpstr>Decision Trees</vt:lpstr>
      <vt:lpstr>XGboost</vt:lpstr>
      <vt:lpstr>Linear Regression</vt:lpstr>
      <vt:lpstr>Evaluation Of Predictive Models</vt:lpstr>
      <vt:lpstr>Flight Delay Classification Results</vt:lpstr>
      <vt:lpstr>Flight Delay Regression Results</vt:lpstr>
      <vt:lpstr>Web UI With Pickle And Flask</vt:lpstr>
      <vt:lpstr>Flow Diagram</vt:lpstr>
      <vt:lpstr>Control Flow Diagram</vt:lpstr>
      <vt:lpstr>Command Prompt</vt:lpstr>
      <vt:lpstr>Input Page</vt:lpstr>
      <vt:lpstr>Output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acer</dc:creator>
  <cp:lastModifiedBy>Hemant</cp:lastModifiedBy>
  <cp:revision>97</cp:revision>
  <dcterms:created xsi:type="dcterms:W3CDTF">2022-09-23T11:55:00Z</dcterms:created>
  <dcterms:modified xsi:type="dcterms:W3CDTF">2022-09-27T07:33:34Z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5D59B6B46DEB4342A7E4F09EBAB0191E</vt:lpwstr>
  </property>
  <property fmtid="{D5CDD505-2E9C-101B-9397-08002B2CF9AE}" pid="3" name="KSOProductBuildVer">
    <vt:lpwstr>1033-11.2.0.11210</vt:lpwstr>
  </property>
</Properties>
</file>