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lear Sans Bold" charset="1" panose="020B0803030202020304"/>
      <p:regular r:id="rId15"/>
    </p:embeddedFont>
    <p:embeddedFont>
      <p:font typeface="Clear Sans" charset="1" panose="020B0503030202020304"/>
      <p:regular r:id="rId16"/>
    </p:embeddedFont>
    <p:embeddedFont>
      <p:font typeface="Oswald Bold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DM Sans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29.png" Type="http://schemas.openxmlformats.org/officeDocument/2006/relationships/image"/><Relationship Id="rId16" Target="../media/image30.svg" Type="http://schemas.openxmlformats.org/officeDocument/2006/relationships/image"/><Relationship Id="rId2" Target="../media/image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jpeg" Type="http://schemas.openxmlformats.org/officeDocument/2006/relationships/image"/><Relationship Id="rId6" Target="../media/image44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432928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500554" y="173877"/>
            <a:ext cx="3625476" cy="1392946"/>
          </a:xfrm>
          <a:custGeom>
            <a:avLst/>
            <a:gdLst/>
            <a:ahLst/>
            <a:cxnLst/>
            <a:rect r="r" b="b" t="t" l="l"/>
            <a:pathLst>
              <a:path h="1392946" w="3625476">
                <a:moveTo>
                  <a:pt x="0" y="0"/>
                </a:moveTo>
                <a:lnTo>
                  <a:pt x="3625476" y="0"/>
                </a:lnTo>
                <a:lnTo>
                  <a:pt x="3625476" y="1392946"/>
                </a:lnTo>
                <a:lnTo>
                  <a:pt x="0" y="13929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36347" y="5201908"/>
            <a:ext cx="9815307" cy="101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b="true" sz="6000">
                <a:solidFill>
                  <a:srgbClr val="065889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</a:t>
            </a:r>
            <a:r>
              <a:rPr lang="en-US" b="true" sz="6000">
                <a:solidFill>
                  <a:srgbClr val="065889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roject milestone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956598"/>
            <a:ext cx="9815307" cy="1181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>
                <a:solidFill>
                  <a:srgbClr val="05A9DF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Sentiment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75572" y="6855448"/>
            <a:ext cx="12848809" cy="43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619">
                <a:solidFill>
                  <a:srgbClr val="065889"/>
                </a:solidFill>
                <a:latin typeface="Clear Sans"/>
                <a:ea typeface="Clear Sans"/>
                <a:cs typeface="Clear Sans"/>
                <a:sym typeface="Clear Sans"/>
              </a:rPr>
              <a:t>Presented by: Group 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24381" y="1519198"/>
            <a:ext cx="257782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40"/>
              </a:lnSpc>
              <a:spcBef>
                <a:spcPct val="0"/>
              </a:spcBef>
            </a:pPr>
            <a:r>
              <a:rPr lang="en-US" sz="3000">
                <a:solidFill>
                  <a:srgbClr val="065889"/>
                </a:solidFill>
                <a:latin typeface="Clear Sans"/>
                <a:ea typeface="Clear Sans"/>
                <a:cs typeface="Clear Sans"/>
                <a:sym typeface="Clear Sans"/>
              </a:rPr>
              <a:t>BDM 1034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05A9DF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MASTER DOC SLIDES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DATA PREPROCESSING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211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FEATURE ENGINEERING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MODEL BUILDING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42507"/>
            <a:ext cx="6076629" cy="418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MODEL INTERPRETABILITY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7434884"/>
            <a:ext cx="5790503" cy="8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MODEL EVALUATION AND HYPERTUNING PROCEDURES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2016048">
            <a:off x="11884568" y="8051192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307AA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6409" y="8451029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52008" y="1238773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201405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64250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07167" y="599997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66409" y="3281410"/>
            <a:ext cx="10536928" cy="4267456"/>
          </a:xfrm>
          <a:custGeom>
            <a:avLst/>
            <a:gdLst/>
            <a:ahLst/>
            <a:cxnLst/>
            <a:rect r="r" b="b" t="t" l="l"/>
            <a:pathLst>
              <a:path h="4267456" w="10536928">
                <a:moveTo>
                  <a:pt x="0" y="0"/>
                </a:moveTo>
                <a:lnTo>
                  <a:pt x="10536928" y="0"/>
                </a:lnTo>
                <a:lnTo>
                  <a:pt x="10536928" y="4267456"/>
                </a:lnTo>
                <a:lnTo>
                  <a:pt x="0" y="42674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222029" y="1874918"/>
            <a:ext cx="3178479" cy="6356958"/>
          </a:xfrm>
          <a:custGeom>
            <a:avLst/>
            <a:gdLst/>
            <a:ahLst/>
            <a:cxnLst/>
            <a:rect r="r" b="b" t="t" l="l"/>
            <a:pathLst>
              <a:path h="6356958" w="3178479">
                <a:moveTo>
                  <a:pt x="0" y="0"/>
                </a:moveTo>
                <a:lnTo>
                  <a:pt x="3178479" y="0"/>
                </a:lnTo>
                <a:lnTo>
                  <a:pt x="317847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62787" y="2440689"/>
            <a:ext cx="2121707" cy="5405622"/>
          </a:xfrm>
          <a:custGeom>
            <a:avLst/>
            <a:gdLst/>
            <a:ahLst/>
            <a:cxnLst/>
            <a:rect r="r" b="b" t="t" l="l"/>
            <a:pathLst>
              <a:path h="5405622" w="2121707">
                <a:moveTo>
                  <a:pt x="0" y="0"/>
                </a:moveTo>
                <a:lnTo>
                  <a:pt x="2121707" y="0"/>
                </a:lnTo>
                <a:lnTo>
                  <a:pt x="2121707" y="5405622"/>
                </a:lnTo>
                <a:lnTo>
                  <a:pt x="0" y="54056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168983" y="454320"/>
            <a:ext cx="11572320" cy="17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1"/>
              </a:lnSpc>
            </a:pPr>
            <a:r>
              <a:rPr lang="en-US" b="true" sz="5138" spc="503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MASTER DOC SLIDES AND LEARNINGS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9516" y="6129941"/>
            <a:ext cx="9540292" cy="9540292"/>
          </a:xfrm>
          <a:custGeom>
            <a:avLst/>
            <a:gdLst/>
            <a:ahLst/>
            <a:cxnLst/>
            <a:rect r="r" b="b" t="t" l="l"/>
            <a:pathLst>
              <a:path h="9540292" w="9540292">
                <a:moveTo>
                  <a:pt x="0" y="0"/>
                </a:moveTo>
                <a:lnTo>
                  <a:pt x="9540291" y="0"/>
                </a:lnTo>
                <a:lnTo>
                  <a:pt x="9540291" y="9540292"/>
                </a:lnTo>
                <a:lnTo>
                  <a:pt x="0" y="9540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13888" y="5355685"/>
            <a:ext cx="2104221" cy="2104221"/>
          </a:xfrm>
          <a:custGeom>
            <a:avLst/>
            <a:gdLst/>
            <a:ahLst/>
            <a:cxnLst/>
            <a:rect r="r" b="b" t="t" l="l"/>
            <a:pathLst>
              <a:path h="2104221" w="2104221">
                <a:moveTo>
                  <a:pt x="0" y="0"/>
                </a:moveTo>
                <a:lnTo>
                  <a:pt x="2104221" y="0"/>
                </a:lnTo>
                <a:lnTo>
                  <a:pt x="2104221" y="2104221"/>
                </a:lnTo>
                <a:lnTo>
                  <a:pt x="0" y="2104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14444" y="5913065"/>
            <a:ext cx="903108" cy="989461"/>
          </a:xfrm>
          <a:custGeom>
            <a:avLst/>
            <a:gdLst/>
            <a:ahLst/>
            <a:cxnLst/>
            <a:rect r="r" b="b" t="t" l="l"/>
            <a:pathLst>
              <a:path h="989461" w="903108">
                <a:moveTo>
                  <a:pt x="0" y="0"/>
                </a:moveTo>
                <a:lnTo>
                  <a:pt x="903109" y="0"/>
                </a:lnTo>
                <a:lnTo>
                  <a:pt x="903109" y="989461"/>
                </a:lnTo>
                <a:lnTo>
                  <a:pt x="0" y="9894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98183" y="7787291"/>
            <a:ext cx="2104221" cy="2104221"/>
          </a:xfrm>
          <a:custGeom>
            <a:avLst/>
            <a:gdLst/>
            <a:ahLst/>
            <a:cxnLst/>
            <a:rect r="r" b="b" t="t" l="l"/>
            <a:pathLst>
              <a:path h="2104221" w="2104221">
                <a:moveTo>
                  <a:pt x="0" y="0"/>
                </a:moveTo>
                <a:lnTo>
                  <a:pt x="2104221" y="0"/>
                </a:lnTo>
                <a:lnTo>
                  <a:pt x="2104221" y="2104221"/>
                </a:lnTo>
                <a:lnTo>
                  <a:pt x="0" y="2104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61075" y="7787291"/>
            <a:ext cx="2104221" cy="2104221"/>
          </a:xfrm>
          <a:custGeom>
            <a:avLst/>
            <a:gdLst/>
            <a:ahLst/>
            <a:cxnLst/>
            <a:rect r="r" b="b" t="t" l="l"/>
            <a:pathLst>
              <a:path h="2104221" w="2104221">
                <a:moveTo>
                  <a:pt x="0" y="0"/>
                </a:moveTo>
                <a:lnTo>
                  <a:pt x="2104221" y="0"/>
                </a:lnTo>
                <a:lnTo>
                  <a:pt x="2104221" y="2104221"/>
                </a:lnTo>
                <a:lnTo>
                  <a:pt x="0" y="2104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16856" y="8119852"/>
            <a:ext cx="1192660" cy="1138448"/>
          </a:xfrm>
          <a:custGeom>
            <a:avLst/>
            <a:gdLst/>
            <a:ahLst/>
            <a:cxnLst/>
            <a:rect r="r" b="b" t="t" l="l"/>
            <a:pathLst>
              <a:path h="1138448" w="1192660">
                <a:moveTo>
                  <a:pt x="0" y="0"/>
                </a:moveTo>
                <a:lnTo>
                  <a:pt x="1192660" y="0"/>
                </a:lnTo>
                <a:lnTo>
                  <a:pt x="1192660" y="1138448"/>
                </a:lnTo>
                <a:lnTo>
                  <a:pt x="0" y="11384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30997" y="8312440"/>
            <a:ext cx="1038593" cy="1053923"/>
          </a:xfrm>
          <a:custGeom>
            <a:avLst/>
            <a:gdLst/>
            <a:ahLst/>
            <a:cxnLst/>
            <a:rect r="r" b="b" t="t" l="l"/>
            <a:pathLst>
              <a:path h="1053923" w="1038593">
                <a:moveTo>
                  <a:pt x="0" y="0"/>
                </a:moveTo>
                <a:lnTo>
                  <a:pt x="1038593" y="0"/>
                </a:lnTo>
                <a:lnTo>
                  <a:pt x="1038593" y="1053923"/>
                </a:lnTo>
                <a:lnTo>
                  <a:pt x="0" y="105392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47572" y="2540462"/>
            <a:ext cx="5011824" cy="678231"/>
            <a:chOff x="0" y="0"/>
            <a:chExt cx="1319986" cy="1786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19986" cy="178629"/>
            </a:xfrm>
            <a:custGeom>
              <a:avLst/>
              <a:gdLst/>
              <a:ahLst/>
              <a:cxnLst/>
              <a:rect r="r" b="b" t="t" l="l"/>
              <a:pathLst>
                <a:path h="178629" w="1319986">
                  <a:moveTo>
                    <a:pt x="0" y="0"/>
                  </a:moveTo>
                  <a:lnTo>
                    <a:pt x="1319986" y="0"/>
                  </a:lnTo>
                  <a:lnTo>
                    <a:pt x="1319986" y="178629"/>
                  </a:lnTo>
                  <a:lnTo>
                    <a:pt x="0" y="178629"/>
                  </a:lnTo>
                  <a:close/>
                </a:path>
              </a:pathLst>
            </a:custGeom>
            <a:solidFill>
              <a:srgbClr val="06588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319986" cy="245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416"/>
                </a:lnSpc>
                <a:spcBef>
                  <a:spcPct val="0"/>
                </a:spcBef>
              </a:pPr>
              <a:r>
                <a:rPr lang="en-US" b="true" sz="3200" spc="32">
                  <a:solidFill>
                    <a:srgbClr val="FE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Embedding generation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72738" y="392604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528997" y="2540462"/>
            <a:ext cx="3474003" cy="678231"/>
            <a:chOff x="0" y="0"/>
            <a:chExt cx="914964" cy="1786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4964" cy="178629"/>
            </a:xfrm>
            <a:custGeom>
              <a:avLst/>
              <a:gdLst/>
              <a:ahLst/>
              <a:cxnLst/>
              <a:rect r="r" b="b" t="t" l="l"/>
              <a:pathLst>
                <a:path h="178629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8629"/>
                  </a:lnTo>
                  <a:lnTo>
                    <a:pt x="0" y="178629"/>
                  </a:lnTo>
                  <a:close/>
                </a:path>
              </a:pathLst>
            </a:custGeom>
            <a:solidFill>
              <a:srgbClr val="0658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914964" cy="245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416"/>
                </a:lnSpc>
                <a:spcBef>
                  <a:spcPct val="0"/>
                </a:spcBef>
              </a:pPr>
              <a:r>
                <a:rPr lang="en-US" b="true" sz="3200" spc="32">
                  <a:solidFill>
                    <a:srgbClr val="FE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Tokenization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237725" y="2540462"/>
            <a:ext cx="4114083" cy="678231"/>
            <a:chOff x="0" y="0"/>
            <a:chExt cx="1083544" cy="1786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83544" cy="178629"/>
            </a:xfrm>
            <a:custGeom>
              <a:avLst/>
              <a:gdLst/>
              <a:ahLst/>
              <a:cxnLst/>
              <a:rect r="r" b="b" t="t" l="l"/>
              <a:pathLst>
                <a:path h="178629" w="1083544">
                  <a:moveTo>
                    <a:pt x="0" y="0"/>
                  </a:moveTo>
                  <a:lnTo>
                    <a:pt x="1083544" y="0"/>
                  </a:lnTo>
                  <a:lnTo>
                    <a:pt x="1083544" y="178629"/>
                  </a:lnTo>
                  <a:lnTo>
                    <a:pt x="0" y="178629"/>
                  </a:lnTo>
                  <a:close/>
                </a:path>
              </a:pathLst>
            </a:custGeom>
            <a:solidFill>
              <a:srgbClr val="06588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083544" cy="245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416"/>
                </a:lnSpc>
                <a:spcBef>
                  <a:spcPct val="0"/>
                </a:spcBef>
              </a:pPr>
              <a:r>
                <a:rPr lang="en-US" b="true" sz="3200" spc="32">
                  <a:solidFill>
                    <a:srgbClr val="FE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Text normalization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4176364">
            <a:off x="-4288650" y="598376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157984" y="3734086"/>
            <a:ext cx="4546997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We have removed the stop words, user handles and transformed emojis to text for better prediction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22185" y="3734086"/>
            <a:ext cx="501182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We split the text into individual units, such as words or subwords, to facilitate further processing and analysis.</a:t>
            </a:r>
          </a:p>
          <a:p>
            <a:pPr algn="ctr">
              <a:lnSpc>
                <a:spcPts val="294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47572" y="3628041"/>
            <a:ext cx="5011824" cy="2054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We transformed the text into numerical vectors that capture its semantic meaning, enabling easier analysis and comparison.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-4176364">
            <a:off x="16613091" y="355215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5746"/>
            <a:chOff x="0" y="0"/>
            <a:chExt cx="4816593" cy="5203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361"/>
            </a:xfrm>
            <a:custGeom>
              <a:avLst/>
              <a:gdLst/>
              <a:ahLst/>
              <a:cxnLst/>
              <a:rect r="r" b="b" t="t" l="l"/>
              <a:pathLst>
                <a:path h="5203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361"/>
                  </a:lnTo>
                  <a:lnTo>
                    <a:pt x="0" y="520361"/>
                  </a:lnTo>
                  <a:close/>
                </a:path>
              </a:pathLst>
            </a:custGeom>
            <a:solidFill>
              <a:srgbClr val="0658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39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2253858"/>
            <a:ext cx="5051722" cy="832242"/>
            <a:chOff x="0" y="0"/>
            <a:chExt cx="1330495" cy="2191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0495" cy="219191"/>
            </a:xfrm>
            <a:custGeom>
              <a:avLst/>
              <a:gdLst/>
              <a:ahLst/>
              <a:cxnLst/>
              <a:rect r="r" b="b" t="t" l="l"/>
              <a:pathLst>
                <a:path h="219191" w="1330495">
                  <a:moveTo>
                    <a:pt x="0" y="0"/>
                  </a:moveTo>
                  <a:lnTo>
                    <a:pt x="1330495" y="0"/>
                  </a:lnTo>
                  <a:lnTo>
                    <a:pt x="1330495" y="219191"/>
                  </a:lnTo>
                  <a:lnTo>
                    <a:pt x="0" y="219191"/>
                  </a:lnTo>
                  <a:close/>
                </a:path>
              </a:pathLst>
            </a:custGeom>
            <a:solidFill>
              <a:srgbClr val="0658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30495" cy="27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E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What are your Features?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6583" y="3442596"/>
            <a:ext cx="6455277" cy="2357273"/>
            <a:chOff x="0" y="0"/>
            <a:chExt cx="1246619" cy="4552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6619" cy="455228"/>
            </a:xfrm>
            <a:custGeom>
              <a:avLst/>
              <a:gdLst/>
              <a:ahLst/>
              <a:cxnLst/>
              <a:rect r="r" b="b" t="t" l="l"/>
              <a:pathLst>
                <a:path h="455228" w="1246619">
                  <a:moveTo>
                    <a:pt x="0" y="0"/>
                  </a:moveTo>
                  <a:lnTo>
                    <a:pt x="1246619" y="0"/>
                  </a:lnTo>
                  <a:lnTo>
                    <a:pt x="1246619" y="455228"/>
                  </a:lnTo>
                  <a:lnTo>
                    <a:pt x="0" y="4552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246619" cy="474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06583" y="6618091"/>
            <a:ext cx="3551980" cy="3134662"/>
          </a:xfrm>
          <a:custGeom>
            <a:avLst/>
            <a:gdLst/>
            <a:ahLst/>
            <a:cxnLst/>
            <a:rect r="r" b="b" t="t" l="l"/>
            <a:pathLst>
              <a:path h="3134662" w="3551980">
                <a:moveTo>
                  <a:pt x="0" y="0"/>
                </a:moveTo>
                <a:lnTo>
                  <a:pt x="3551980" y="0"/>
                </a:lnTo>
                <a:lnTo>
                  <a:pt x="3551980" y="3134662"/>
                </a:lnTo>
                <a:lnTo>
                  <a:pt x="0" y="31346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722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39973" y="6423000"/>
            <a:ext cx="5443774" cy="3524844"/>
          </a:xfrm>
          <a:custGeom>
            <a:avLst/>
            <a:gdLst/>
            <a:ahLst/>
            <a:cxnLst/>
            <a:rect r="r" b="b" t="t" l="l"/>
            <a:pathLst>
              <a:path h="3524844" w="5443774">
                <a:moveTo>
                  <a:pt x="0" y="0"/>
                </a:moveTo>
                <a:lnTo>
                  <a:pt x="5443774" y="0"/>
                </a:lnTo>
                <a:lnTo>
                  <a:pt x="5443774" y="3524844"/>
                </a:lnTo>
                <a:lnTo>
                  <a:pt x="0" y="3524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84186" y="6327301"/>
            <a:ext cx="8230493" cy="3425452"/>
          </a:xfrm>
          <a:custGeom>
            <a:avLst/>
            <a:gdLst/>
            <a:ahLst/>
            <a:cxnLst/>
            <a:rect r="r" b="b" t="t" l="l"/>
            <a:pathLst>
              <a:path h="3425452" w="8230493">
                <a:moveTo>
                  <a:pt x="0" y="0"/>
                </a:moveTo>
                <a:lnTo>
                  <a:pt x="8230492" y="0"/>
                </a:lnTo>
                <a:lnTo>
                  <a:pt x="8230492" y="3425452"/>
                </a:lnTo>
                <a:lnTo>
                  <a:pt x="0" y="34254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85" r="0" b="-1593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161480" y="3862321"/>
            <a:ext cx="5045411" cy="155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EDA on combined dataset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Duplicate dropping , counts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Identifying Imbalanced text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Stop words removal using Neattext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Cleaning of text to remove userhandles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956411" y="3496877"/>
            <a:ext cx="5643904" cy="2313807"/>
            <a:chOff x="0" y="0"/>
            <a:chExt cx="1089930" cy="4468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9930" cy="446834"/>
            </a:xfrm>
            <a:custGeom>
              <a:avLst/>
              <a:gdLst/>
              <a:ahLst/>
              <a:cxnLst/>
              <a:rect r="r" b="b" t="t" l="l"/>
              <a:pathLst>
                <a:path h="446834" w="1089930">
                  <a:moveTo>
                    <a:pt x="0" y="0"/>
                  </a:moveTo>
                  <a:lnTo>
                    <a:pt x="1089930" y="0"/>
                  </a:lnTo>
                  <a:lnTo>
                    <a:pt x="1089930" y="446834"/>
                  </a:lnTo>
                  <a:lnTo>
                    <a:pt x="0" y="4468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089930" cy="465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000365" y="4139457"/>
            <a:ext cx="4468862" cy="1212111"/>
          </a:xfrm>
          <a:custGeom>
            <a:avLst/>
            <a:gdLst/>
            <a:ahLst/>
            <a:cxnLst/>
            <a:rect r="r" b="b" t="t" l="l"/>
            <a:pathLst>
              <a:path h="1212111" w="4468862">
                <a:moveTo>
                  <a:pt x="0" y="0"/>
                </a:moveTo>
                <a:lnTo>
                  <a:pt x="4468862" y="0"/>
                </a:lnTo>
                <a:lnTo>
                  <a:pt x="4468862" y="1212112"/>
                </a:lnTo>
                <a:lnTo>
                  <a:pt x="0" y="12121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38" t="0" r="-5538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352649" y="743902"/>
            <a:ext cx="1090604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 spc="294">
                <a:solidFill>
                  <a:srgbClr val="FEFFFF"/>
                </a:solidFill>
                <a:latin typeface="Oswald Bold"/>
                <a:ea typeface="Oswald Bold"/>
                <a:cs typeface="Oswald Bold"/>
                <a:sym typeface="Oswald Bold"/>
              </a:rPr>
              <a:t>FEATURE ENGINEERING AND DATA PREPARATION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97943" y="3862321"/>
            <a:ext cx="6072557" cy="148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2039" indent="-186020" lvl="1">
              <a:lnSpc>
                <a:spcPts val="2412"/>
              </a:lnSpc>
              <a:buFont typeface="Arial"/>
              <a:buChar char="•"/>
            </a:pPr>
            <a:r>
              <a:rPr lang="en-US" sz="1723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Identifying relevant features</a:t>
            </a:r>
          </a:p>
          <a:p>
            <a:pPr algn="l" marL="372039" indent="-186020" lvl="1">
              <a:lnSpc>
                <a:spcPts val="2412"/>
              </a:lnSpc>
              <a:buFont typeface="Arial"/>
              <a:buChar char="•"/>
            </a:pPr>
            <a:r>
              <a:rPr lang="en-US" sz="1723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Using pre-built model to identify emotions</a:t>
            </a:r>
          </a:p>
          <a:p>
            <a:pPr algn="l" marL="372039" indent="-186020" lvl="1">
              <a:lnSpc>
                <a:spcPts val="2412"/>
              </a:lnSpc>
              <a:buFont typeface="Arial"/>
              <a:buChar char="•"/>
            </a:pPr>
            <a:r>
              <a:rPr lang="en-US" sz="1723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Truncate long inputs</a:t>
            </a:r>
          </a:p>
          <a:p>
            <a:pPr algn="l" marL="372039" indent="-186020" lvl="1">
              <a:lnSpc>
                <a:spcPts val="2412"/>
              </a:lnSpc>
              <a:buFont typeface="Arial"/>
              <a:buChar char="•"/>
            </a:pPr>
            <a:r>
              <a:rPr lang="en-US" sz="1723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Dividing huge dataset into smaller chunks</a:t>
            </a:r>
          </a:p>
          <a:p>
            <a:pPr algn="l" marL="372039" indent="-186020" lvl="1">
              <a:lnSpc>
                <a:spcPts val="2412"/>
              </a:lnSpc>
              <a:buFont typeface="Arial"/>
              <a:buChar char="•"/>
            </a:pPr>
            <a:r>
              <a:rPr lang="en-US" sz="1723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Then finally combining all divided dataset into one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79629" y="-113394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27801" y="168256"/>
            <a:ext cx="6559682" cy="97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08"/>
              </a:lnSpc>
            </a:pPr>
            <a:r>
              <a:rPr lang="en-US" b="true" sz="5730" spc="561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064285" y="-683806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2671" y="1515864"/>
            <a:ext cx="4962271" cy="7901706"/>
          </a:xfrm>
          <a:custGeom>
            <a:avLst/>
            <a:gdLst/>
            <a:ahLst/>
            <a:cxnLst/>
            <a:rect r="r" b="b" t="t" l="l"/>
            <a:pathLst>
              <a:path h="7901706" w="4962271">
                <a:moveTo>
                  <a:pt x="0" y="0"/>
                </a:moveTo>
                <a:lnTo>
                  <a:pt x="4962271" y="0"/>
                </a:lnTo>
                <a:lnTo>
                  <a:pt x="4962271" y="7901705"/>
                </a:lnTo>
                <a:lnTo>
                  <a:pt x="0" y="7901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9" r="-8636" b="-34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70226" y="2102371"/>
            <a:ext cx="2652861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EFFFF"/>
                </a:solidFill>
                <a:latin typeface="Canva Sans"/>
                <a:ea typeface="Canva Sans"/>
                <a:cs typeface="Canva Sans"/>
                <a:sym typeface="Canva Sans"/>
              </a:rPr>
              <a:t>Unlabeled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70226" y="3775786"/>
            <a:ext cx="2942890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EFFFF"/>
                </a:solidFill>
                <a:latin typeface="Canva Sans"/>
                <a:ea typeface="Canva Sans"/>
                <a:cs typeface="Canva Sans"/>
                <a:sym typeface="Canva Sans"/>
              </a:rPr>
              <a:t>Label Generation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77568" y="6898753"/>
            <a:ext cx="2608585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EFFFF"/>
                </a:solidFill>
                <a:latin typeface="Canva Sans"/>
                <a:ea typeface="Canva Sans"/>
                <a:cs typeface="Canva Sans"/>
                <a:sym typeface="Canva Sans"/>
              </a:rPr>
              <a:t>Undersampling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39710" y="5162029"/>
            <a:ext cx="2513893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EFFFF"/>
                </a:solidFill>
                <a:latin typeface="Canva Sans"/>
                <a:ea typeface="Canva Sans"/>
                <a:cs typeface="Canva Sans"/>
                <a:sym typeface="Canva Sans"/>
              </a:rPr>
              <a:t>Train-test split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7568" y="8499295"/>
            <a:ext cx="2545519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EFFFF"/>
                </a:solidFill>
                <a:latin typeface="Canva Sans"/>
                <a:ea typeface="Canva Sans"/>
                <a:cs typeface="Canva Sans"/>
                <a:sym typeface="Canva Sans"/>
              </a:rPr>
              <a:t>Model Training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61468" y="2121421"/>
            <a:ext cx="9241668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We began with raw text data like tweets and retweets, titles, and scores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61468" y="3407555"/>
            <a:ext cx="9389620" cy="803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32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We used a pre-trained model from Hugging Face to automatically label the data.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61468" y="6610426"/>
            <a:ext cx="9512865" cy="815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One emotion stood out from the rest, so we balanced the data by reducing the number of instances in the majority class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61468" y="5004511"/>
            <a:ext cx="873340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We divided the data into 70% for training and 30% for testing the model.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61468" y="8339257"/>
            <a:ext cx="7692368" cy="39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65889"/>
                </a:solidFill>
                <a:latin typeface="Canva Sans"/>
                <a:ea typeface="Canva Sans"/>
                <a:cs typeface="Canva Sans"/>
                <a:sym typeface="Canva Sans"/>
              </a:rPr>
              <a:t>We then trained our  own model on the labeled data.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2911885" y="-668566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2264141" y="5621185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19353" y="3214979"/>
            <a:ext cx="11912936" cy="2941796"/>
          </a:xfrm>
          <a:custGeom>
            <a:avLst/>
            <a:gdLst/>
            <a:ahLst/>
            <a:cxnLst/>
            <a:rect r="r" b="b" t="t" l="l"/>
            <a:pathLst>
              <a:path h="2941796" w="11912936">
                <a:moveTo>
                  <a:pt x="0" y="0"/>
                </a:moveTo>
                <a:lnTo>
                  <a:pt x="11912936" y="0"/>
                </a:lnTo>
                <a:lnTo>
                  <a:pt x="11912936" y="2941796"/>
                </a:lnTo>
                <a:lnTo>
                  <a:pt x="0" y="29417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624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17086" y="4235419"/>
            <a:ext cx="2505980" cy="678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b="true" sz="2000" spc="196">
                <a:solidFill>
                  <a:srgbClr val="FEFFFF"/>
                </a:solidFill>
                <a:latin typeface="DM Sans Bold"/>
                <a:ea typeface="DM Sans Bold"/>
                <a:cs typeface="DM Sans Bold"/>
                <a:sym typeface="DM Sans Bold"/>
              </a:rPr>
              <a:t>LOGISTIC REGRESSION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89084" y="4308724"/>
            <a:ext cx="2709833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 spc="294">
                <a:solidFill>
                  <a:srgbClr val="FEFFFF"/>
                </a:solidFill>
                <a:latin typeface="DM Sans Bold"/>
                <a:ea typeface="DM Sans Bold"/>
                <a:cs typeface="DM Sans Bold"/>
                <a:sym typeface="DM Sans Bold"/>
              </a:rPr>
              <a:t>SVM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6140" y="4235419"/>
            <a:ext cx="2341729" cy="678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b="true" sz="2000" spc="196">
                <a:solidFill>
                  <a:srgbClr val="FEFFFF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FOREST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18470" y="1442762"/>
            <a:ext cx="10323233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b="true" sz="6000" spc="588">
                <a:solidFill>
                  <a:srgbClr val="307AA5"/>
                </a:solidFill>
                <a:latin typeface="Oswald Bold"/>
                <a:ea typeface="Oswald Bold"/>
                <a:cs typeface="Oswald Bold"/>
                <a:sym typeface="Oswald Bold"/>
              </a:rPr>
              <a:t>MODEL INTERPRETABILITY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05736" y="6705572"/>
            <a:ext cx="3119438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Training accuracy: 86.3%</a:t>
            </a:r>
          </a:p>
          <a:p>
            <a:pPr algn="just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Test Accuracy: 79.92%</a:t>
            </a:r>
          </a:p>
          <a:p>
            <a:pPr algn="just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AUC: 0.78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06140" y="6589662"/>
            <a:ext cx="3299342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Training accuracy: 92.35%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Test Accuracy: 88.6%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 AUC: 0.86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58247" y="6705653"/>
            <a:ext cx="3179943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Training accuracy:88.32%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Test Accuracy : 84.09%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307AA5"/>
                </a:solidFill>
                <a:latin typeface="Canva Sans"/>
                <a:ea typeface="Canva Sans"/>
                <a:cs typeface="Canva Sans"/>
                <a:sym typeface="Canva Sans"/>
              </a:rPr>
              <a:t>AUC : 0.84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4176364">
            <a:off x="-4149304" y="412075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32601" y="5591485"/>
            <a:ext cx="7826699" cy="3908038"/>
          </a:xfrm>
          <a:custGeom>
            <a:avLst/>
            <a:gdLst/>
            <a:ahLst/>
            <a:cxnLst/>
            <a:rect r="r" b="b" t="t" l="l"/>
            <a:pathLst>
              <a:path h="3908038" w="7826699">
                <a:moveTo>
                  <a:pt x="0" y="0"/>
                </a:moveTo>
                <a:lnTo>
                  <a:pt x="7826699" y="0"/>
                </a:lnTo>
                <a:lnTo>
                  <a:pt x="7826699" y="3908038"/>
                </a:lnTo>
                <a:lnTo>
                  <a:pt x="0" y="3908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7" r="0" b="-6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26013" y="1690270"/>
            <a:ext cx="6424613" cy="3453230"/>
          </a:xfrm>
          <a:custGeom>
            <a:avLst/>
            <a:gdLst/>
            <a:ahLst/>
            <a:cxnLst/>
            <a:rect r="r" b="b" t="t" l="l"/>
            <a:pathLst>
              <a:path h="3453230" w="6424613">
                <a:moveTo>
                  <a:pt x="0" y="0"/>
                </a:moveTo>
                <a:lnTo>
                  <a:pt x="6424613" y="0"/>
                </a:lnTo>
                <a:lnTo>
                  <a:pt x="6424613" y="3453230"/>
                </a:lnTo>
                <a:lnTo>
                  <a:pt x="0" y="3453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3582" y="1042570"/>
            <a:ext cx="10009364" cy="138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9"/>
              </a:lnSpc>
            </a:pPr>
            <a:r>
              <a:rPr lang="en-US" b="true" sz="5066" spc="496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 AND HYPERTUNING PROCEDURES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4346" y="2992764"/>
            <a:ext cx="6645312" cy="158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235" indent="-333617" lvl="1">
              <a:lnSpc>
                <a:spcPts val="4264"/>
              </a:lnSpc>
              <a:buFont typeface="Arial"/>
              <a:buChar char="•"/>
            </a:pPr>
            <a:r>
              <a:rPr lang="en-US" sz="3090" spc="302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ROC AUC of the Random Forest  model is the highest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4346" y="5628192"/>
            <a:ext cx="6954458" cy="2520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0"/>
              </a:lnSpc>
            </a:pPr>
            <a:r>
              <a:rPr lang="en-US" sz="3790" spc="371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Hyperparameter tuning done on the models:</a:t>
            </a:r>
          </a:p>
          <a:p>
            <a:pPr algn="l">
              <a:lnSpc>
                <a:spcPts val="3160"/>
              </a:lnSpc>
            </a:pPr>
          </a:p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Outlier optimization</a:t>
            </a:r>
          </a:p>
          <a:p>
            <a:pPr algn="l" marL="516107" indent="-258053" lvl="1">
              <a:lnSpc>
                <a:spcPts val="3298"/>
              </a:lnSpc>
              <a:buFont typeface="Arial"/>
              <a:buChar char="•"/>
            </a:pPr>
            <a:r>
              <a:rPr lang="en-US" sz="2390" spc="234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Used GridSearchCV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4176364">
            <a:off x="-5045275" y="616706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7AA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7AA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90795" y="-5807480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4161184" y="6104460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20102" y="3376069"/>
            <a:ext cx="7942168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b="true" sz="8224" spc="806">
                <a:solidFill>
                  <a:srgbClr val="065889"/>
                </a:solidFill>
                <a:latin typeface="Oswald Bold"/>
                <a:ea typeface="Oswald Bold"/>
                <a:cs typeface="Oswald Bold"/>
                <a:sym typeface="Oswald Bold"/>
              </a:rPr>
              <a:t>THANK YOU!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20102" y="5324579"/>
            <a:ext cx="5741759" cy="57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</a:pPr>
            <a:r>
              <a:rPr lang="en-US" sz="3393" spc="332">
                <a:solidFill>
                  <a:srgbClr val="065889"/>
                </a:solidFill>
                <a:latin typeface="DM Sans"/>
                <a:ea typeface="DM Sans"/>
                <a:cs typeface="DM Sans"/>
                <a:sym typeface="DM Sans"/>
              </a:rPr>
              <a:t>From: Group 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62271" y="3343876"/>
            <a:ext cx="7202160" cy="327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787"/>
              </a:lnSpc>
              <a:spcBef>
                <a:spcPct val="0"/>
              </a:spcBef>
            </a:pPr>
            <a:r>
              <a:rPr lang="en-US" b="true" sz="19411">
                <a:solidFill>
                  <a:srgbClr val="FEFFFF"/>
                </a:solidFill>
                <a:latin typeface="Oswald Bold"/>
                <a:ea typeface="Oswald Bold"/>
                <a:cs typeface="Oswald Bold"/>
                <a:sym typeface="Oswald Bold"/>
              </a:rPr>
              <a:t>80%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697830" y="6408403"/>
            <a:ext cx="6506443" cy="2006816"/>
          </a:xfrm>
          <a:prstGeom prst="rect">
            <a:avLst/>
          </a:prstGeom>
        </p:spPr>
      </p:pic>
      <p:sp>
        <p:nvSpPr>
          <p:cNvPr name="Freeform 14" id="14"/>
          <p:cNvSpPr/>
          <p:nvPr/>
        </p:nvSpPr>
        <p:spPr>
          <a:xfrm flipH="false" flipV="false" rot="0">
            <a:off x="6239632" y="5143500"/>
            <a:ext cx="903108" cy="989461"/>
          </a:xfrm>
          <a:custGeom>
            <a:avLst/>
            <a:gdLst/>
            <a:ahLst/>
            <a:cxnLst/>
            <a:rect r="r" b="b" t="t" l="l"/>
            <a:pathLst>
              <a:path h="989461" w="903108">
                <a:moveTo>
                  <a:pt x="0" y="0"/>
                </a:moveTo>
                <a:lnTo>
                  <a:pt x="903109" y="0"/>
                </a:lnTo>
                <a:lnTo>
                  <a:pt x="903109" y="989461"/>
                </a:lnTo>
                <a:lnTo>
                  <a:pt x="0" y="989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DAGXjBgZZwY</dc:identifier>
  <dcterms:modified xsi:type="dcterms:W3CDTF">2011-08-01T06:04:30Z</dcterms:modified>
  <cp:revision>1</cp:revision>
  <dc:title>Sentimentanalysisprojectmilestone2</dc:title>
</cp:coreProperties>
</file>