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302" r:id="rId3"/>
    <p:sldId id="260" r:id="rId4"/>
    <p:sldId id="270" r:id="rId5"/>
    <p:sldId id="271" r:id="rId6"/>
    <p:sldId id="272" r:id="rId7"/>
    <p:sldId id="273" r:id="rId8"/>
    <p:sldId id="275" r:id="rId9"/>
    <p:sldId id="276" r:id="rId10"/>
    <p:sldId id="300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bby Anandan" initials="" lastIdx="1" clrIdx="0"/>
  <p:cmAuthor id="1" name="Marius Bogoevici" initials="" lastIdx="1" clrIdx="1"/>
  <p:cmAuthor id="2" name="Rajesh Jain" initials="" lastIdx="4" clrIdx="2"/>
  <p:cmAuthor id="3" name="Vivian Fialho" initials="" lastIdx="4" clrIdx="3"/>
  <p:cmAuthor id="4" name="Marcelo Borges" initials="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32A"/>
    <a:srgbClr val="40978A"/>
    <a:srgbClr val="EFEFEF"/>
    <a:srgbClr val="21635B"/>
    <a:srgbClr val="007CA2"/>
    <a:srgbClr val="33928A"/>
    <a:srgbClr val="FFCC66"/>
    <a:srgbClr val="6F391C"/>
    <a:srgbClr val="D3D3D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730357E-93A8-4261-B1C9-CC12F3EA413F}">
  <a:tblStyle styleId="{9730357E-93A8-4261-B1C9-CC12F3EA413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D45589-F490-4F9B-8423-FB0429940A5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A1A9225-6EAF-4431-849E-CC4CF34863AB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C7EE857-DDB9-4534-9EAF-1C7BEA9C0FA0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B5092FE-5CEC-4CF4-BDA5-9081C11EFF3B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31881" autoAdjust="0"/>
    <p:restoredTop sz="90863" autoAdjust="0"/>
  </p:normalViewPr>
  <p:slideViewPr>
    <p:cSldViewPr snapToGrid="0" snapToObjects="1">
      <p:cViewPr>
        <p:scale>
          <a:sx n="152" d="100"/>
          <a:sy n="152" d="100"/>
        </p:scale>
        <p:origin x="-160" y="-1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-360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497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6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Spring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Boot/Cloud meant create apps fast –  But Dev &amp; Ops is asking Day2 questions -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do logging, routing,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scaling, and lifecycle management of all these apps.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CF Runtime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in class container management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agentless logging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APM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scaling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Effortless runtime with minimum human operational overhead. We run 1000s of apps and 10,000s containers on PWS with 6 guys.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 realized that stopping there wasn't enough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 we</a:t>
            </a:r>
            <a:r>
              <a:rPr lang="en-US" baseline="0" dirty="0" smtClean="0"/>
              <a:t> have a birds eye view of PCF</a:t>
            </a:r>
          </a:p>
          <a:p>
            <a:r>
              <a:rPr lang="en-US" baseline="0" dirty="0" smtClean="0"/>
              <a:t>-- Deployed over your favorite 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 solution is our Elastic Runtime – a set of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that defines PCF</a:t>
            </a:r>
          </a:p>
          <a:p>
            <a:r>
              <a:rPr lang="en-US" baseline="0" dirty="0" smtClean="0"/>
              <a:t>-- Several application services are integrated into the platform like Jenkins, Messaging, Caching,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the list is always growing!</a:t>
            </a:r>
          </a:p>
          <a:p>
            <a:r>
              <a:rPr lang="en-US" baseline="0" dirty="0" smtClean="0"/>
              <a:t>-- The deployment is managed by OSS Cloud Foundry BOSH which we simplify via Ops Manager, a web based management interface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I can, I like to whiteboard this picture</a:t>
            </a:r>
            <a:r>
              <a:rPr lang="en-US" baseline="0" dirty="0" smtClean="0"/>
              <a:t> – interactive. 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Start with the elastic runtime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Managed by BOSH</a:t>
            </a:r>
          </a:p>
          <a:p>
            <a:pPr marL="169821" indent="-169821">
              <a:buFontTx/>
              <a:buChar char="-"/>
            </a:pPr>
            <a:r>
              <a:rPr lang="en-US" baseline="0" dirty="0" err="1" smtClean="0"/>
              <a:t>IaaS</a:t>
            </a:r>
            <a:r>
              <a:rPr lang="en-US" baseline="0" dirty="0" smtClean="0"/>
              <a:t> agnostic</a:t>
            </a:r>
          </a:p>
          <a:p>
            <a:pPr marL="169821" indent="-169821">
              <a:buFontTx/>
              <a:buChar char="-"/>
            </a:pPr>
            <a:r>
              <a:rPr lang="en-US" baseline="0" dirty="0" smtClean="0"/>
              <a:t>Other services/clusters managed by BOSH – KV Store, … and even partners, i.e. Jenkins.</a:t>
            </a:r>
          </a:p>
          <a:p>
            <a:pPr marL="169821" indent="-16982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8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History of Docker</a:t>
            </a:r>
          </a:p>
          <a:p>
            <a:pPr marL="457200" lvl="1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- 2006 Google to use containers they built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cgroups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namespaces and pushed it to the Linux kernel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cgroups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namespaces give you isolation (Resource Isolation and Namespace isolation)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dotCloud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and LXC fragmentation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	-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libcontainer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created to address application portability and standard API across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linux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distros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BUT controlled by Docker</a:t>
            </a:r>
          </a:p>
          <a:p>
            <a:pPr marL="0" lvl="0" indent="0">
              <a:buClr>
                <a:schemeClr val="bg1"/>
              </a:buClr>
              <a:buSzPct val="100000"/>
              <a:buFontTx/>
              <a:buNone/>
            </a:pPr>
            <a:endParaRPr lang="en-US" sz="1200" baseline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+mn-lt"/>
              </a:rPr>
              <a:t>	- Open Container Project (Docker/</a:t>
            </a:r>
            <a:r>
              <a:rPr lang="en-US" sz="1200" baseline="0" dirty="0" err="1" smtClean="0">
                <a:latin typeface="+mn-lt"/>
              </a:rPr>
              <a:t>dockerfile</a:t>
            </a:r>
            <a:r>
              <a:rPr lang="en-US" sz="1200" baseline="0" dirty="0" smtClean="0">
                <a:latin typeface="+mn-lt"/>
              </a:rPr>
              <a:t>, </a:t>
            </a:r>
            <a:r>
              <a:rPr lang="en-US" sz="1200" baseline="0" dirty="0" err="1" smtClean="0">
                <a:latin typeface="+mn-lt"/>
              </a:rPr>
              <a:t>CoreOS</a:t>
            </a:r>
            <a:r>
              <a:rPr lang="en-US" sz="1200" baseline="0" dirty="0" smtClean="0">
                <a:latin typeface="+mn-lt"/>
              </a:rPr>
              <a:t>/</a:t>
            </a:r>
            <a:r>
              <a:rPr lang="en-US" sz="1200" baseline="0" dirty="0" err="1" smtClean="0">
                <a:latin typeface="+mn-lt"/>
              </a:rPr>
              <a:t>appc</a:t>
            </a:r>
            <a:r>
              <a:rPr lang="en-US" sz="1200" baseline="0" dirty="0" smtClean="0">
                <a:latin typeface="+mn-lt"/>
              </a:rPr>
              <a:t>). </a:t>
            </a:r>
            <a:r>
              <a:rPr lang="en-US" sz="1200" baseline="0" dirty="0" err="1" smtClean="0">
                <a:latin typeface="+mn-lt"/>
              </a:rPr>
              <a:t>Standardiized</a:t>
            </a:r>
            <a:r>
              <a:rPr lang="en-US" sz="1200" baseline="0" dirty="0" smtClean="0">
                <a:latin typeface="+mn-lt"/>
              </a:rPr>
              <a:t> on </a:t>
            </a:r>
            <a:r>
              <a:rPr lang="en-US" sz="1200" baseline="0" dirty="0" err="1" smtClean="0">
                <a:latin typeface="+mn-lt"/>
              </a:rPr>
              <a:t>runC</a:t>
            </a:r>
            <a:endParaRPr lang="en-US" sz="1200" baseline="0" dirty="0" smtClean="0">
              <a:latin typeface="+mn-lt"/>
            </a:endParaRPr>
          </a:p>
          <a:p>
            <a:pPr marL="1371600" lvl="3" indent="0">
              <a:buClr>
                <a:schemeClr val="bg1"/>
              </a:buClr>
              <a:buSzPct val="100000"/>
              <a:buFont typeface="Arial"/>
              <a:buNone/>
            </a:pPr>
            <a:r>
              <a:rPr lang="en-US" sz="1200" baseline="0" dirty="0" smtClean="0">
                <a:latin typeface="+mn-lt"/>
              </a:rPr>
              <a:t>- 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Standardizing the file format (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dockerfile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+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appc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</a:p>
          <a:p>
            <a:pPr marL="1371600" lvl="3" indent="0">
              <a:buClr>
                <a:schemeClr val="bg1"/>
              </a:buClr>
              <a:buSzPct val="100000"/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- Standardizing the runtime (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libcontainer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runC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endParaRPr lang="en-US" sz="1200" baseline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</a:rPr>
              <a:t>	- Container (Isolation + Files/metadata + Processes)</a:t>
            </a:r>
          </a:p>
          <a:p>
            <a:pPr lvl="0">
              <a:defRPr sz="1800"/>
            </a:pPr>
            <a:endParaRPr sz="2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(2/10/16 13:49) -----</a:t>
            </a:r>
          </a:p>
          <a:p>
            <a:r>
              <a:rPr lang="en-US"/>
              <a:t>modify to represent the cell, and change tenants to containers</a:t>
            </a:r>
          </a:p>
        </p:txBody>
      </p:sp>
    </p:spTree>
    <p:extLst>
      <p:ext uri="{BB962C8B-B14F-4D97-AF65-F5344CB8AC3E}">
        <p14:creationId xmlns:p14="http://schemas.microsoft.com/office/powerpoint/2010/main" val="49681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Cgroups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bg1"/>
                </a:solidFill>
              </a:rPr>
              <a:t>A Linux kernel feature that limits, accounts for, and isolates the resource usage of a collection of processes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0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PID namespace - provides isolation for the allocation of process identifiers (PIDs), lists of processes and their details.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doesn’t have </a:t>
            </a:r>
            <a:r>
              <a:rPr lang="en-US" dirty="0" err="1" smtClean="0"/>
              <a:t>buildpacks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3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7027"/>
            <a:ext cx="8629499" cy="75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629499" cy="39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03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3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b="0" i="0" u="none" strike="noStrike" cap="none" baseline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b="0" i="0" u="none" strike="noStrike" cap="none" baseline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03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98766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69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2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2" r:id="rId5"/>
    <p:sldLayoutId id="2147483680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jp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github.com/cloudfoundry-community/cf-docs-contrib/wiki/Buildpacks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akland_port_silent_cran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Shape 251"/>
          <p:cNvSpPr/>
          <p:nvPr/>
        </p:nvSpPr>
        <p:spPr>
          <a:xfrm>
            <a:off x="0" y="8355"/>
            <a:ext cx="9144000" cy="5143500"/>
          </a:xfrm>
          <a:prstGeom prst="rect">
            <a:avLst/>
          </a:prstGeom>
          <a:solidFill>
            <a:srgbClr val="182730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455" y="1609787"/>
            <a:ext cx="7897090" cy="17173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Pivotal Cloud Foundry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Architecture &amp; Operations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455" y="4162894"/>
            <a:ext cx="789709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Paul Hopper </a:t>
            </a:r>
            <a:r>
              <a:rPr lang="en-US" sz="1600" dirty="0" smtClean="0">
                <a:solidFill>
                  <a:srgbClr val="FFFFFF"/>
                </a:solidFill>
                <a:cs typeface="Arial"/>
              </a:rPr>
              <a:t>/ Platform Architect</a:t>
            </a:r>
            <a:endParaRPr lang="en-US" sz="1600" dirty="0">
              <a:solidFill>
                <a:srgbClr val="FFFFFF"/>
              </a:solidFill>
              <a:cs typeface="Arial"/>
            </a:endParaRPr>
          </a:p>
          <a:p>
            <a:pPr>
              <a:spcAft>
                <a:spcPts val="300"/>
              </a:spcAft>
            </a:pPr>
            <a:r>
              <a:rPr lang="en-US" sz="1600" dirty="0" err="1" smtClean="0">
                <a:solidFill>
                  <a:srgbClr val="FFFFFF"/>
                </a:solidFill>
              </a:rPr>
              <a:t>phopper@pivotal.io</a:t>
            </a:r>
            <a:endParaRPr lang="en-US" sz="16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08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5691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3264" y="1172203"/>
            <a:ext cx="8751386" cy="3238349"/>
            <a:chOff x="1385652" y="1909981"/>
            <a:chExt cx="6874428" cy="2415959"/>
          </a:xfrm>
        </p:grpSpPr>
        <p:sp>
          <p:nvSpPr>
            <p:cNvPr id="69" name="Shape 3798"/>
            <p:cNvSpPr/>
            <p:nvPr/>
          </p:nvSpPr>
          <p:spPr>
            <a:xfrm>
              <a:off x="3915816" y="3296115"/>
              <a:ext cx="1029825" cy="1029825"/>
            </a:xfrm>
            <a:prstGeom prst="ellipse">
              <a:avLst/>
            </a:prstGeom>
            <a:gradFill>
              <a:gsLst>
                <a:gs pos="0">
                  <a:srgbClr val="C0C0C0"/>
                </a:gs>
                <a:gs pos="35000">
                  <a:srgbClr val="D3D3D3"/>
                </a:gs>
                <a:gs pos="100000">
                  <a:srgbClr val="EEEEEE"/>
                </a:gs>
              </a:gsLst>
              <a:lin ang="16200038" scaled="0"/>
            </a:gradFill>
            <a:ln w="9525" cap="flat" cmpd="sng">
              <a:solidFill>
                <a:srgbClr val="4B4B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>
                <a:solidFill>
                  <a:schemeClr val="dk1"/>
                </a:solidFill>
              </a:endParaRPr>
            </a:p>
          </p:txBody>
        </p:sp>
        <p:sp>
          <p:nvSpPr>
            <p:cNvPr id="17" name="Shape 3787"/>
            <p:cNvSpPr/>
            <p:nvPr/>
          </p:nvSpPr>
          <p:spPr>
            <a:xfrm>
              <a:off x="6071878" y="3535893"/>
              <a:ext cx="2188202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18" name="Shape 3789"/>
            <p:cNvSpPr/>
            <p:nvPr/>
          </p:nvSpPr>
          <p:spPr>
            <a:xfrm>
              <a:off x="5852514" y="2672426"/>
              <a:ext cx="1016099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pic>
          <p:nvPicPr>
            <p:cNvPr id="19" name="Shape 37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63546" y="2720797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3791"/>
            <p:cNvSpPr/>
            <p:nvPr/>
          </p:nvSpPr>
          <p:spPr>
            <a:xfrm>
              <a:off x="5205969" y="2060520"/>
              <a:ext cx="1406727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2" name="Shape 3793"/>
            <p:cNvSpPr/>
            <p:nvPr/>
          </p:nvSpPr>
          <p:spPr>
            <a:xfrm rot="10800000">
              <a:off x="4087466" y="1909981"/>
              <a:ext cx="704699" cy="961425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5" name="Shape 3794"/>
            <p:cNvSpPr/>
            <p:nvPr/>
          </p:nvSpPr>
          <p:spPr>
            <a:xfrm>
              <a:off x="2296395" y="2060520"/>
              <a:ext cx="1378586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6" name="Shape 3795"/>
            <p:cNvSpPr/>
            <p:nvPr/>
          </p:nvSpPr>
          <p:spPr>
            <a:xfrm>
              <a:off x="1801247" y="3535893"/>
              <a:ext cx="1016099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29" name="Shape 3796"/>
            <p:cNvSpPr/>
            <p:nvPr/>
          </p:nvSpPr>
          <p:spPr>
            <a:xfrm>
              <a:off x="1385652" y="2744143"/>
              <a:ext cx="1581785" cy="559799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30" name="Shape 3799"/>
            <p:cNvSpPr txBox="1"/>
            <p:nvPr/>
          </p:nvSpPr>
          <p:spPr>
            <a:xfrm>
              <a:off x="3948557" y="3466005"/>
              <a:ext cx="997084" cy="728325"/>
            </a:xfrm>
            <a:prstGeom prst="rect">
              <a:avLst/>
            </a:prstGeom>
            <a:noFill/>
            <a:ln>
              <a:noFill/>
            </a:ln>
          </p:spPr>
          <p:txBody>
            <a:bodyPr lIns="7144" tIns="7144" rIns="7144" bIns="7144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94"/>
                </a:spcAft>
                <a:buClr>
                  <a:schemeClr val="lt2"/>
                </a:buClr>
                <a:buSzPct val="25000"/>
              </a:pPr>
              <a:r>
                <a:rPr lang="en-US" b="1" dirty="0">
                  <a:solidFill>
                    <a:srgbClr val="5A5A5A"/>
                  </a:solidFill>
                </a:rPr>
                <a:t>APPLICATION</a:t>
              </a:r>
              <a:endParaRPr lang="en-US" sz="1600" b="1" dirty="0">
                <a:solidFill>
                  <a:srgbClr val="5A5A5A"/>
                </a:solidFill>
              </a:endParaRPr>
            </a:p>
          </p:txBody>
        </p:sp>
        <p:sp>
          <p:nvSpPr>
            <p:cNvPr id="32" name="Shape 3800"/>
            <p:cNvSpPr/>
            <p:nvPr/>
          </p:nvSpPr>
          <p:spPr>
            <a:xfrm rot="10800000">
              <a:off x="2721731" y="3671838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2D8B83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5" name="Shape 3803"/>
            <p:cNvSpPr/>
            <p:nvPr/>
          </p:nvSpPr>
          <p:spPr>
            <a:xfrm rot="12599988">
              <a:off x="2875591" y="3097337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3A988F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6" name="Shape 3804"/>
            <p:cNvSpPr/>
            <p:nvPr/>
          </p:nvSpPr>
          <p:spPr>
            <a:xfrm>
              <a:off x="2574262" y="2738370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28797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rgbClr val="000000"/>
                </a:buClr>
              </a:pPr>
              <a:endParaRPr sz="825">
                <a:solidFill>
                  <a:schemeClr val="lt1"/>
                </a:solidFill>
              </a:endParaRPr>
            </a:p>
          </p:txBody>
        </p:sp>
        <p:sp>
          <p:nvSpPr>
            <p:cNvPr id="37" name="Shape 3805"/>
            <p:cNvSpPr txBox="1"/>
            <p:nvPr/>
          </p:nvSpPr>
          <p:spPr>
            <a:xfrm>
              <a:off x="2608011" y="2780511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APM </a:t>
              </a:r>
              <a:r>
                <a:rPr lang="en-US" dirty="0" smtClean="0">
                  <a:solidFill>
                    <a:schemeClr val="lt1"/>
                  </a:solidFill>
                </a:rPr>
                <a:t>&amp; Tracing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8" name="Shape 3806"/>
            <p:cNvSpPr/>
            <p:nvPr/>
          </p:nvSpPr>
          <p:spPr>
            <a:xfrm rot="14400012">
              <a:off x="3296104" y="2676941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46A69B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39" name="Shape 3807"/>
            <p:cNvSpPr/>
            <p:nvPr/>
          </p:nvSpPr>
          <p:spPr>
            <a:xfrm>
              <a:off x="2817346" y="2043628"/>
              <a:ext cx="1122972" cy="576675"/>
            </a:xfrm>
            <a:prstGeom prst="roundRect">
              <a:avLst>
                <a:gd name="adj" fmla="val 10000"/>
              </a:avLst>
            </a:prstGeom>
            <a:solidFill>
              <a:srgbClr val="2C877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40" name="Shape 3808"/>
            <p:cNvSpPr txBox="1"/>
            <p:nvPr/>
          </p:nvSpPr>
          <p:spPr>
            <a:xfrm>
              <a:off x="2840789" y="2064155"/>
              <a:ext cx="1075027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Centralized Log Management</a:t>
              </a:r>
            </a:p>
          </p:txBody>
        </p:sp>
        <p:sp>
          <p:nvSpPr>
            <p:cNvPr id="49" name="Shape 3809"/>
            <p:cNvSpPr/>
            <p:nvPr/>
          </p:nvSpPr>
          <p:spPr>
            <a:xfrm rot="16200000">
              <a:off x="3870368" y="2523089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57AEA5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0" name="Shape 3810"/>
            <p:cNvSpPr/>
            <p:nvPr/>
          </p:nvSpPr>
          <p:spPr>
            <a:xfrm>
              <a:off x="4077646" y="1922922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359C93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1" name="Shape 3811"/>
            <p:cNvSpPr txBox="1"/>
            <p:nvPr/>
          </p:nvSpPr>
          <p:spPr>
            <a:xfrm>
              <a:off x="4105014" y="1912095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Mobile Services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Shape 3812"/>
            <p:cNvSpPr/>
            <p:nvPr/>
          </p:nvSpPr>
          <p:spPr>
            <a:xfrm rot="17999988">
              <a:off x="4444798" y="2676884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6DB2A9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3" name="Shape 3813"/>
            <p:cNvSpPr/>
            <p:nvPr/>
          </p:nvSpPr>
          <p:spPr>
            <a:xfrm>
              <a:off x="4935871" y="2043628"/>
              <a:ext cx="1136006" cy="576675"/>
            </a:xfrm>
            <a:prstGeom prst="roundRect">
              <a:avLst>
                <a:gd name="adj" fmla="val 10000"/>
              </a:avLst>
            </a:prstGeom>
            <a:solidFill>
              <a:srgbClr val="2C877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4" name="Shape 3814"/>
            <p:cNvSpPr txBox="1"/>
            <p:nvPr/>
          </p:nvSpPr>
          <p:spPr>
            <a:xfrm>
              <a:off x="4915342" y="2068361"/>
              <a:ext cx="1211475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Networking </a:t>
              </a:r>
            </a:p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&amp; Load Balancing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Shape 3815"/>
            <p:cNvSpPr/>
            <p:nvPr/>
          </p:nvSpPr>
          <p:spPr>
            <a:xfrm rot="19800012">
              <a:off x="4865193" y="3097398"/>
              <a:ext cx="1135357" cy="29353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83B5B0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6" name="Shape 3816"/>
            <p:cNvSpPr/>
            <p:nvPr/>
          </p:nvSpPr>
          <p:spPr>
            <a:xfrm>
              <a:off x="5564138" y="2671893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28797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7" name="Shape 3817"/>
            <p:cNvSpPr txBox="1"/>
            <p:nvPr/>
          </p:nvSpPr>
          <p:spPr>
            <a:xfrm>
              <a:off x="5564138" y="2682195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 smtClean="0">
                  <a:solidFill>
                    <a:schemeClr val="lt1"/>
                  </a:solidFill>
                </a:rPr>
                <a:t>Auto-Scaling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8" name="Shape 3818"/>
            <p:cNvSpPr/>
            <p:nvPr/>
          </p:nvSpPr>
          <p:spPr>
            <a:xfrm>
              <a:off x="5019117" y="3671727"/>
              <a:ext cx="1135349" cy="2934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97BBB7"/>
            </a:solidFill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/>
            </a:p>
          </p:txBody>
        </p:sp>
        <p:sp>
          <p:nvSpPr>
            <p:cNvPr id="59" name="Shape 3819"/>
            <p:cNvSpPr/>
            <p:nvPr/>
          </p:nvSpPr>
          <p:spPr>
            <a:xfrm>
              <a:off x="5794099" y="3530121"/>
              <a:ext cx="720899" cy="576675"/>
            </a:xfrm>
            <a:prstGeom prst="roundRect">
              <a:avLst>
                <a:gd name="adj" fmla="val 10000"/>
              </a:avLst>
            </a:prstGeom>
            <a:solidFill>
              <a:srgbClr val="008774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>
                <a:solidFill>
                  <a:srgbClr val="1D5852"/>
                </a:solidFill>
              </a:endParaRPr>
            </a:p>
          </p:txBody>
        </p:sp>
        <p:sp>
          <p:nvSpPr>
            <p:cNvPr id="60" name="Shape 3820"/>
            <p:cNvSpPr txBox="1"/>
            <p:nvPr/>
          </p:nvSpPr>
          <p:spPr>
            <a:xfrm>
              <a:off x="5797457" y="3544474"/>
              <a:ext cx="687150" cy="542925"/>
            </a:xfrm>
            <a:prstGeom prst="rect">
              <a:avLst/>
            </a:prstGeom>
            <a:noFill/>
            <a:ln>
              <a:noFill/>
            </a:ln>
          </p:spPr>
          <p:txBody>
            <a:bodyPr lIns="15713" tIns="15713" rIns="15713" bIns="15713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89"/>
                </a:spcAft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</a:rPr>
                <a:t>Full Stack CI/CD platform</a:t>
              </a:r>
            </a:p>
          </p:txBody>
        </p:sp>
        <p:pic>
          <p:nvPicPr>
            <p:cNvPr id="61" name="Shape 38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38239" y="2794221"/>
              <a:ext cx="460125" cy="46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38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23444" y="2102114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38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197701" y="2321846"/>
              <a:ext cx="465525" cy="46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38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36271" y="3587421"/>
              <a:ext cx="460125" cy="46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2860"/>
            <p:cNvPicPr preferRelativeResize="0"/>
            <p:nvPr/>
          </p:nvPicPr>
          <p:blipFill rotWithShape="1">
            <a:blip r:embed="rId8">
              <a:alphaModFix/>
            </a:blip>
            <a:srcRect l="18484" r="17020"/>
            <a:stretch/>
          </p:blipFill>
          <p:spPr>
            <a:xfrm>
              <a:off x="6612696" y="3626828"/>
              <a:ext cx="386550" cy="385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286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092968" y="3647517"/>
              <a:ext cx="274500" cy="37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286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438139" y="3759777"/>
              <a:ext cx="738224" cy="13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21"/>
            <p:cNvPicPr preferRelativeResize="0"/>
            <p:nvPr/>
          </p:nvPicPr>
          <p:blipFill rotWithShape="1">
            <a:blip r:embed="rId11">
              <a:alphaModFix/>
            </a:blip>
            <a:srcRect b="20432"/>
            <a:stretch/>
          </p:blipFill>
          <p:spPr>
            <a:xfrm>
              <a:off x="1962985" y="2799360"/>
              <a:ext cx="527900" cy="4316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Group 4"/>
            <p:cNvGrpSpPr/>
            <p:nvPr/>
          </p:nvGrpSpPr>
          <p:grpSpPr>
            <a:xfrm>
              <a:off x="6126817" y="2107459"/>
              <a:ext cx="439247" cy="415577"/>
              <a:chOff x="8221725" y="2042058"/>
              <a:chExt cx="564882" cy="53444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221725" y="2042058"/>
                <a:ext cx="564882" cy="534443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Multidocument 3"/>
              <p:cNvSpPr/>
              <p:nvPr/>
            </p:nvSpPr>
            <p:spPr>
              <a:xfrm>
                <a:off x="8318663" y="2175267"/>
                <a:ext cx="351563" cy="240955"/>
              </a:xfrm>
              <a:prstGeom prst="flowChartMultidocumen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Shape 3807"/>
          <p:cNvSpPr/>
          <p:nvPr/>
        </p:nvSpPr>
        <p:spPr>
          <a:xfrm>
            <a:off x="1532163" y="3363076"/>
            <a:ext cx="1429582" cy="772975"/>
          </a:xfrm>
          <a:prstGeom prst="roundRect">
            <a:avLst>
              <a:gd name="adj" fmla="val 10000"/>
            </a:avLst>
          </a:prstGeom>
          <a:solidFill>
            <a:srgbClr val="2C877F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050"/>
          </a:p>
        </p:txBody>
      </p:sp>
      <p:sp>
        <p:nvSpPr>
          <p:cNvPr id="73" name="Shape 3802"/>
          <p:cNvSpPr txBox="1"/>
          <p:nvPr/>
        </p:nvSpPr>
        <p:spPr>
          <a:xfrm>
            <a:off x="1536042" y="3382793"/>
            <a:ext cx="1517838" cy="727736"/>
          </a:xfrm>
          <a:prstGeom prst="rect">
            <a:avLst/>
          </a:prstGeom>
          <a:noFill/>
          <a:ln>
            <a:noFill/>
          </a:ln>
        </p:spPr>
        <p:txBody>
          <a:bodyPr lIns="15713" tIns="15713" rIns="15713" bIns="15713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289"/>
              </a:spcAft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</a:rPr>
              <a:t>Health management</a:t>
            </a:r>
          </a:p>
        </p:txBody>
      </p:sp>
      <p:sp>
        <p:nvSpPr>
          <p:cNvPr id="71" name="Title 3"/>
          <p:cNvSpPr>
            <a:spLocks noGrp="1"/>
          </p:cNvSpPr>
          <p:nvPr>
            <p:ph type="title"/>
          </p:nvPr>
        </p:nvSpPr>
        <p:spPr>
          <a:xfrm>
            <a:off x="175558" y="110383"/>
            <a:ext cx="8968441" cy="460374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2"/>
                </a:solidFill>
              </a:rPr>
              <a:t>Cloud Foundry: An Application-centric Platform</a:t>
            </a:r>
            <a:endParaRPr lang="en-US" sz="32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1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7912" y="95250"/>
            <a:ext cx="8347075" cy="46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3EA7BC"/>
                </a:solidFill>
              </a:rPr>
              <a:t>A Multi-Cloud 3</a:t>
            </a:r>
            <a:r>
              <a:rPr lang="en-US" sz="2800" baseline="30000" dirty="0" smtClean="0">
                <a:solidFill>
                  <a:srgbClr val="3EA7BC"/>
                </a:solidFill>
              </a:rPr>
              <a:t>rd</a:t>
            </a:r>
            <a:r>
              <a:rPr lang="en-US" sz="2800" dirty="0" smtClean="0">
                <a:solidFill>
                  <a:srgbClr val="3EA7BC"/>
                </a:solidFill>
              </a:rPr>
              <a:t> Platform: Cloud Foundry</a:t>
            </a:r>
            <a:endParaRPr lang="en-US" sz="2800" dirty="0">
              <a:solidFill>
                <a:srgbClr val="3EA7BC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2734" y="1155417"/>
            <a:ext cx="8949210" cy="3052288"/>
            <a:chOff x="194790" y="1130300"/>
            <a:chExt cx="8949210" cy="3052288"/>
          </a:xfrm>
        </p:grpSpPr>
        <p:sp>
          <p:nvSpPr>
            <p:cNvPr id="19" name="Rounded Rectangle 18"/>
            <p:cNvSpPr/>
            <p:nvPr/>
          </p:nvSpPr>
          <p:spPr>
            <a:xfrm>
              <a:off x="194790" y="1130300"/>
              <a:ext cx="6764810" cy="2558748"/>
            </a:xfrm>
            <a:prstGeom prst="roundRect">
              <a:avLst>
                <a:gd name="adj" fmla="val 8224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952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rgbClr val="00888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557338" y="1316038"/>
              <a:ext cx="1165225" cy="1590675"/>
            </a:xfrm>
            <a:prstGeom prst="roundRect">
              <a:avLst>
                <a:gd name="adj" fmla="val 5730"/>
              </a:avLst>
            </a:prstGeom>
            <a:solidFill>
              <a:schemeClr val="accent1"/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FFFF"/>
                  </a:solidFill>
                  <a:latin typeface="Arial"/>
                </a:rPr>
                <a:t>Elastic </a:t>
              </a:r>
              <a:endParaRPr lang="en-US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Container</a:t>
              </a:r>
              <a:endParaRPr lang="en-US" dirty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Runtime</a:t>
              </a:r>
              <a:endParaRPr lang="en-US" dirty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</a:rPr>
                <a:t>Agile  </a:t>
              </a:r>
              <a:r>
                <a:rPr lang="en-US" sz="1200" dirty="0" err="1">
                  <a:solidFill>
                    <a:srgbClr val="FFFFFF"/>
                  </a:solidFill>
                  <a:latin typeface="Arial"/>
                </a:rPr>
                <a:t>Microservices</a:t>
              </a:r>
              <a:endParaRPr lang="en-US" sz="120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800725" y="1316038"/>
              <a:ext cx="966788" cy="1590675"/>
            </a:xfrm>
            <a:prstGeom prst="roundRect">
              <a:avLst>
                <a:gd name="adj" fmla="val 6856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 smtClean="0">
                  <a:solidFill>
                    <a:srgbClr val="FFFFFF"/>
                  </a:solidFill>
                  <a:latin typeface="Arial"/>
                </a:rPr>
                <a:t>DataStax</a:t>
              </a:r>
              <a:endParaRPr lang="en-US" sz="14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/>
                </a:rPr>
                <a:t>Cassandra</a:t>
              </a:r>
              <a:endParaRPr lang="en-US" sz="120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4813" y="1316038"/>
              <a:ext cx="1095375" cy="1590675"/>
            </a:xfrm>
            <a:prstGeom prst="roundRect">
              <a:avLst>
                <a:gd name="adj" fmla="val 4825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ts val="1475"/>
                </a:lnSpc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Jenkins Service</a:t>
              </a:r>
            </a:p>
            <a:p>
              <a:pPr algn="ctr" eaLnBrk="1" hangingPunct="1">
                <a:lnSpc>
                  <a:spcPts val="1475"/>
                </a:lnSpc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(CI)</a:t>
              </a: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06825" y="1316038"/>
              <a:ext cx="969963" cy="1590675"/>
            </a:xfrm>
            <a:prstGeom prst="roundRect">
              <a:avLst>
                <a:gd name="adj" fmla="val 6130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altLang="en-US" sz="1600" dirty="0" smtClean="0">
                  <a:solidFill>
                    <a:srgbClr val="FFFFFF"/>
                  </a:solidFill>
                </a:rPr>
                <a:t>MySQL</a:t>
              </a: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4338" y="2967038"/>
              <a:ext cx="6426200" cy="438150"/>
            </a:xfrm>
            <a:prstGeom prst="roundRect">
              <a:avLst>
                <a:gd name="adj" fmla="val 8938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dirty="0" smtClean="0">
                  <a:solidFill>
                    <a:srgbClr val="FFFFFF"/>
                  </a:solidFill>
                </a:rPr>
                <a:t>Cloud Foundry BOSH</a:t>
              </a:r>
              <a:endParaRPr lang="en-US" altLang="en-US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4589" name="TextBox 14"/>
            <p:cNvSpPr txBox="1">
              <a:spLocks noChangeArrowheads="1"/>
            </p:cNvSpPr>
            <p:nvPr/>
          </p:nvSpPr>
          <p:spPr bwMode="auto">
            <a:xfrm>
              <a:off x="6985000" y="3038475"/>
              <a:ext cx="2049463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FFFFFF"/>
                  </a:solidFill>
                </a:rPr>
                <a:t>Multi-Cloud Declarative Service Deployment, Operations</a:t>
              </a:r>
            </a:p>
          </p:txBody>
        </p:sp>
        <p:sp>
          <p:nvSpPr>
            <p:cNvPr id="24590" name="TextBox 15"/>
            <p:cNvSpPr txBox="1">
              <a:spLocks noChangeArrowheads="1"/>
            </p:cNvSpPr>
            <p:nvPr/>
          </p:nvSpPr>
          <p:spPr bwMode="auto">
            <a:xfrm>
              <a:off x="6959600" y="1524000"/>
              <a:ext cx="21844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FFFFFF"/>
                  </a:solidFill>
                </a:rPr>
                <a:t>Elastic managed runtime service integrated into leading data services; all scaled and managed by CF BOSH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18063" y="1311275"/>
              <a:ext cx="966787" cy="1603375"/>
            </a:xfrm>
            <a:prstGeom prst="roundRect">
              <a:avLst>
                <a:gd name="adj" fmla="val 6856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Rabbit MQ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97548" y="3473380"/>
              <a:ext cx="4287302" cy="709208"/>
              <a:chOff x="184080" y="4377802"/>
              <a:chExt cx="4336746" cy="53152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84080" y="4377802"/>
                <a:ext cx="1010802" cy="527416"/>
                <a:chOff x="184080" y="4448922"/>
                <a:chExt cx="1010802" cy="52741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184080" y="4448922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78026" y="4636567"/>
                  <a:ext cx="648221" cy="164130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/>
              <p:cNvGrpSpPr/>
              <p:nvPr/>
            </p:nvGrpSpPr>
            <p:grpSpPr>
              <a:xfrm>
                <a:off x="2400043" y="4380286"/>
                <a:ext cx="1010802" cy="527416"/>
                <a:chOff x="2400043" y="4451406"/>
                <a:chExt cx="1010802" cy="527416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2400043" y="4451406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2" descr="https://encrypted-tbn0.gstatic.com/images?q=tbn:ANd9GcRgWtweeNVNot_dJ1JZ4fATg5X0qxTniN17Zry9UylCHUwXFy8KJQ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576400" y="4585912"/>
                  <a:ext cx="542437" cy="21984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286160" y="4378688"/>
                <a:ext cx="1010802" cy="527416"/>
                <a:chOff x="1286160" y="4449808"/>
                <a:chExt cx="1010802" cy="527416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1286160" y="4449808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" name="Picture 27" descr="openstack_logo.jpg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6"/>
                <a:stretch/>
              </p:blipFill>
              <p:spPr>
                <a:xfrm>
                  <a:off x="1455729" y="4599299"/>
                  <a:ext cx="596066" cy="19804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3510024" y="4381909"/>
                <a:ext cx="1010802" cy="527416"/>
                <a:chOff x="3510024" y="4453029"/>
                <a:chExt cx="1010802" cy="527416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/>
                <a:srcRect b="-4013"/>
                <a:stretch>
                  <a:fillRect/>
                </a:stretch>
              </p:blipFill>
              <p:spPr bwMode="auto">
                <a:xfrm>
                  <a:off x="3510024" y="4453029"/>
                  <a:ext cx="1010802" cy="527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837" y="4531964"/>
                  <a:ext cx="327845" cy="327845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3833915" y="4577180"/>
                  <a:ext cx="594387" cy="239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50000"/>
                        </a:schemeClr>
                      </a:solidFill>
                    </a:rPr>
                    <a:t>Azure</a:t>
                  </a:r>
                </a:p>
              </p:txBody>
            </p:sp>
          </p:grpSp>
        </p:grpSp>
        <p:sp>
          <p:nvSpPr>
            <p:cNvPr id="33" name="Rounded Rectangle 32"/>
            <p:cNvSpPr/>
            <p:nvPr/>
          </p:nvSpPr>
          <p:spPr>
            <a:xfrm>
              <a:off x="2762973" y="1323975"/>
              <a:ext cx="969963" cy="1590675"/>
            </a:xfrm>
            <a:prstGeom prst="roundRect">
              <a:avLst>
                <a:gd name="adj" fmla="val 6130"/>
              </a:avLst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r>
                <a:rPr lang="en-US" altLang="en-US" sz="1600" dirty="0" err="1" smtClean="0">
                  <a:solidFill>
                    <a:srgbClr val="FFFFFF"/>
                  </a:solidFill>
                </a:rPr>
                <a:t>Redis</a:t>
              </a:r>
              <a:endParaRPr lang="en-US" altLang="en-US" sz="1600" dirty="0" smtClean="0">
                <a:solidFill>
                  <a:srgbClr val="FFFFFF"/>
                </a:solidFill>
              </a:endParaRPr>
            </a:p>
            <a:p>
              <a:pPr algn="ctr" eaLnBrk="1" hangingPunct="1">
                <a:defRPr/>
              </a:pPr>
              <a:endParaRPr lang="en-US" altLang="en-US" sz="1600" dirty="0" smtClean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8389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sldNum" sz="quarter" idx="4294967295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4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pic>
        <p:nvPicPr>
          <p:cNvPr id="39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Shape 400"/>
          <p:cNvSpPr/>
          <p:nvPr/>
        </p:nvSpPr>
        <p:spPr>
          <a:xfrm>
            <a:off x="6451864" y="737759"/>
            <a:ext cx="2438450" cy="1112739"/>
          </a:xfrm>
          <a:prstGeom prst="wedgeEllipseCallout">
            <a:avLst>
              <a:gd name="adj1" fmla="val -83757"/>
              <a:gd name="adj2" fmla="val -24415"/>
            </a:avLst>
          </a:prstGeom>
          <a:solidFill>
            <a:srgbClr val="FFFFFF"/>
          </a:solidFill>
          <a:ln w="25400">
            <a:solidFill/>
            <a:round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endParaRPr sz="1700" b="1" dirty="0">
              <a:uFill>
                <a:solidFill>
                  <a:srgbClr val="4D4D4D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US" sz="1700" b="1" dirty="0" smtClean="0">
                <a:uFill>
                  <a:solidFill>
                    <a:srgbClr val="4D4D4D"/>
                  </a:solidFill>
                </a:uFill>
              </a:rPr>
              <a:t>CONTAINER</a:t>
            </a:r>
            <a:r>
              <a:rPr sz="1700" b="1" dirty="0" smtClean="0">
                <a:uFill>
                  <a:solidFill>
                    <a:srgbClr val="4D4D4D"/>
                  </a:solidFill>
                </a:uFill>
              </a:rPr>
              <a:t>S</a:t>
            </a:r>
            <a:r>
              <a:rPr sz="1700" b="1" dirty="0">
                <a:uFill>
                  <a:solidFill>
                    <a:srgbClr val="4D4D4D"/>
                  </a:solidFill>
                </a:uFill>
              </a:rPr>
              <a:t>!!!</a:t>
            </a:r>
            <a:r>
              <a:rPr sz="1700" b="1" dirty="0" smtClean="0">
                <a:uFill>
                  <a:solidFill>
                    <a:srgbClr val="4D4D4D"/>
                  </a:solidFill>
                </a:uFill>
              </a:rPr>
              <a:t>!</a:t>
            </a:r>
            <a:r>
              <a:rPr lang="en-US" sz="1700" b="1" dirty="0" smtClean="0">
                <a:uFill>
                  <a:solidFill>
                    <a:srgbClr val="4D4D4D"/>
                  </a:solidFill>
                </a:uFill>
              </a:rPr>
              <a:t/>
            </a:r>
            <a:br>
              <a:rPr lang="en-US" sz="1700" b="1" dirty="0" smtClean="0">
                <a:uFill>
                  <a:solidFill>
                    <a:srgbClr val="4D4D4D"/>
                  </a:solidFill>
                </a:uFill>
              </a:rPr>
            </a:br>
            <a:endParaRPr sz="1700" b="1" dirty="0">
              <a:uFill>
                <a:solidFill>
                  <a:srgbClr val="4D4D4D"/>
                </a:solidFill>
              </a:u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80" y="0"/>
            <a:ext cx="9144000" cy="5148496"/>
            <a:chOff x="7980" y="0"/>
            <a:chExt cx="9144000" cy="5148496"/>
          </a:xfrm>
        </p:grpSpPr>
        <p:grpSp>
          <p:nvGrpSpPr>
            <p:cNvPr id="6" name="Group 5"/>
            <p:cNvGrpSpPr/>
            <p:nvPr/>
          </p:nvGrpSpPr>
          <p:grpSpPr>
            <a:xfrm>
              <a:off x="7980" y="0"/>
              <a:ext cx="9144000" cy="5148496"/>
              <a:chOff x="7980" y="0"/>
              <a:chExt cx="9144000" cy="514849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980" y="0"/>
                <a:ext cx="9144000" cy="5148496"/>
                <a:chOff x="7980" y="0"/>
                <a:chExt cx="9144000" cy="5148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980" y="4996"/>
                  <a:ext cx="9144000" cy="5143500"/>
                </a:xfrm>
                <a:prstGeom prst="rect">
                  <a:avLst/>
                </a:prstGeom>
                <a:solidFill>
                  <a:srgbClr val="17232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67662" y="0"/>
                  <a:ext cx="4826869" cy="5143500"/>
                </a:xfrm>
                <a:prstGeom prst="rect">
                  <a:avLst/>
                </a:prstGeom>
              </p:spPr>
            </p:pic>
          </p:grpSp>
          <p:sp>
            <p:nvSpPr>
              <p:cNvPr id="9" name="Shape 172"/>
              <p:cNvSpPr txBox="1">
                <a:spLocks/>
              </p:cNvSpPr>
              <p:nvPr/>
            </p:nvSpPr>
            <p:spPr>
              <a:xfrm>
                <a:off x="383644" y="291569"/>
                <a:ext cx="8410574" cy="460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rm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</a:lstStyle>
              <a:p>
                <a:pPr>
                  <a:lnSpc>
                    <a:spcPct val="90000"/>
                  </a:lnSpc>
                  <a:buClr>
                    <a:srgbClr val="00685D"/>
                  </a:buClr>
                  <a:buSzPct val="25000"/>
                  <a:buFont typeface="Arial"/>
                  <a:buNone/>
                </a:pPr>
                <a:r>
                  <a:rPr lang="en-US" sz="2800" dirty="0" smtClean="0">
                    <a:solidFill>
                      <a:srgbClr val="2C95DD"/>
                    </a:solidFill>
                  </a:rPr>
                  <a:t>Containers - History</a:t>
                </a:r>
                <a:endParaRPr lang="en-US" sz="2800" dirty="0">
                  <a:solidFill>
                    <a:srgbClr val="2C95DD"/>
                  </a:solidFill>
                </a:endParaRPr>
              </a:p>
            </p:txBody>
          </p:sp>
        </p:grp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66715" y="1074738"/>
              <a:ext cx="3280574" cy="3382962"/>
            </a:xfrm>
            <a:prstGeom prst="rect">
              <a:avLst/>
            </a:prstGeom>
          </p:spPr>
          <p:txBody>
            <a:bodyPr/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Containers are not new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CF has used containers since it’s inception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smtClean="0">
                  <a:solidFill>
                    <a:srgbClr val="FFFFFF"/>
                  </a:solidFill>
                </a:rPr>
                <a:t>CF supports multiple container technologies as first class citizens including Docker, Warden, Garden and </a:t>
              </a:r>
              <a:r>
                <a:rPr lang="en-US" sz="1800" dirty="0" err="1">
                  <a:solidFill>
                    <a:srgbClr val="FFFFFF"/>
                  </a:solidFill>
                </a:rPr>
                <a:t>r</a:t>
              </a:r>
              <a:r>
                <a:rPr lang="en-US" sz="1800" dirty="0" err="1" smtClean="0">
                  <a:solidFill>
                    <a:srgbClr val="FFFFFF"/>
                  </a:solidFill>
                </a:rPr>
                <a:t>unC</a:t>
              </a:r>
              <a:endParaRPr lang="en-US" sz="1800" dirty="0" smtClean="0">
                <a:solidFill>
                  <a:srgbClr val="FFFFFF"/>
                </a:solidFill>
              </a:endParaRPr>
            </a:p>
            <a:p>
              <a:pPr lvl="1"/>
              <a:endParaRPr lang="en-US" sz="1800" dirty="0" smtClean="0">
                <a:solidFill>
                  <a:srgbClr val="FFFFFF"/>
                </a:solidFill>
                <a:hlinkClick r:id="rId5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3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27" name="Rectangle 6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2318742" y="1666720"/>
            <a:ext cx="1226022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>
                <a:cs typeface="Helvetica Neue Thin" charset="0"/>
              </a:rPr>
              <a:t>kernel</a:t>
            </a:r>
            <a:endParaRPr lang="en-US" sz="700">
              <a:solidFill>
                <a:srgbClr val="000000"/>
              </a:solidFill>
              <a:cs typeface="Helvetica Neue Thin" charset="0"/>
            </a:endParaRPr>
          </a:p>
        </p:txBody>
      </p:sp>
      <p:pic>
        <p:nvPicPr>
          <p:cNvPr id="31" name="Picture 10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56172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" name="Rectangle 11"/>
          <p:cNvSpPr>
            <a:spLocks/>
          </p:cNvSpPr>
          <p:nvPr/>
        </p:nvSpPr>
        <p:spPr bwMode="auto">
          <a:xfrm>
            <a:off x="5882283" y="1058845"/>
            <a:ext cx="265165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5668566" y="1663869"/>
            <a:ext cx="30397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rgbClr val="FFFFFF"/>
                </a:solidFill>
                <a:cs typeface="Helvetica Neue Thin" charset="0"/>
              </a:rPr>
              <a:t>namespace isolation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cs typeface="Helvetica Neue Thin" charset="0"/>
              </a:rPr>
              <a:t>process A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B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6" name="Rectangle 15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C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7" name="Rectangle 16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D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8" name="Rectangle 17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E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39" name="Rectangle 18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F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1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Rectangle 24"/>
          <p:cNvSpPr>
            <a:spLocks/>
          </p:cNvSpPr>
          <p:nvPr/>
        </p:nvSpPr>
        <p:spPr bwMode="auto">
          <a:xfrm>
            <a:off x="1267421" y="4373885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1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4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5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46" name="Rectangle 26"/>
          <p:cNvSpPr>
            <a:spLocks/>
          </p:cNvSpPr>
          <p:nvPr/>
        </p:nvSpPr>
        <p:spPr bwMode="auto">
          <a:xfrm>
            <a:off x="1082278" y="997588"/>
            <a:ext cx="3407170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 dirty="0">
                <a:cs typeface="Helvetica Neue Thin" charset="0"/>
              </a:rPr>
              <a:t>shared resources</a:t>
            </a:r>
            <a:endParaRPr lang="en-US" sz="700" dirty="0">
              <a:solidFill>
                <a:srgbClr val="000000"/>
              </a:solidFill>
              <a:cs typeface="Helvetica Neue Thi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5545" y="808182"/>
            <a:ext cx="5403021" cy="3819619"/>
            <a:chOff x="265545" y="808182"/>
            <a:chExt cx="5403021" cy="3819619"/>
          </a:xfrm>
        </p:grpSpPr>
        <p:sp>
          <p:nvSpPr>
            <p:cNvPr id="2" name="Rounded Rectangle 1"/>
            <p:cNvSpPr/>
            <p:nvPr/>
          </p:nvSpPr>
          <p:spPr>
            <a:xfrm>
              <a:off x="265545" y="808182"/>
              <a:ext cx="4687455" cy="3819619"/>
            </a:xfrm>
            <a:prstGeom prst="roundRect">
              <a:avLst/>
            </a:prstGeom>
            <a:noFill/>
            <a:ln w="28575" cmpd="sng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5138373" y="2341696"/>
              <a:ext cx="5301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dirty="0" smtClean="0">
                  <a:solidFill>
                    <a:srgbClr val="FFFFFF"/>
                  </a:solidFill>
                  <a:cs typeface="Helvetica Neue Thin" charset="0"/>
                </a:rPr>
                <a:t>Cell</a:t>
              </a:r>
              <a:endParaRPr lang="en-US" sz="2400" dirty="0">
                <a:solidFill>
                  <a:srgbClr val="FFFFFF"/>
                </a:solidFill>
                <a:cs typeface="Helvetica Neue Thi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80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5" name="AutoShape 3"/>
          <p:cNvSpPr>
            <a:spLocks/>
          </p:cNvSpPr>
          <p:nvPr/>
        </p:nvSpPr>
        <p:spPr bwMode="auto">
          <a:xfrm>
            <a:off x="2069307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587" y="0"/>
                </a:moveTo>
                <a:lnTo>
                  <a:pt x="21463" y="0"/>
                </a:lnTo>
                <a:cubicBezTo>
                  <a:pt x="21463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12587" y="3600"/>
                  <a:pt x="12587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6" name="AutoShape 4"/>
          <p:cNvSpPr>
            <a:spLocks/>
          </p:cNvSpPr>
          <p:nvPr/>
        </p:nvSpPr>
        <p:spPr bwMode="auto">
          <a:xfrm>
            <a:off x="1397794" y="913805"/>
            <a:ext cx="913209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979" y="0"/>
                </a:moveTo>
                <a:lnTo>
                  <a:pt x="21600" y="0"/>
                </a:lnTo>
                <a:cubicBezTo>
                  <a:pt x="21600" y="3600"/>
                  <a:pt x="12881" y="4852"/>
                  <a:pt x="12881" y="8452"/>
                </a:cubicBezTo>
                <a:cubicBezTo>
                  <a:pt x="12881" y="12052"/>
                  <a:pt x="12881" y="18000"/>
                  <a:pt x="12881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17979" y="3600"/>
                  <a:pt x="17979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>
            <a:off x="738187" y="913805"/>
            <a:ext cx="134362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8757" y="4852"/>
                  <a:pt x="8757" y="8452"/>
                </a:cubicBezTo>
                <a:cubicBezTo>
                  <a:pt x="8757" y="12052"/>
                  <a:pt x="8757" y="18000"/>
                  <a:pt x="8757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971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43" name="Rectangle 11"/>
          <p:cNvSpPr>
            <a:spLocks/>
          </p:cNvSpPr>
          <p:nvPr/>
        </p:nvSpPr>
        <p:spPr bwMode="auto">
          <a:xfrm>
            <a:off x="5882283" y="1058845"/>
            <a:ext cx="265165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bg1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chemeClr val="bg1"/>
              </a:solidFill>
              <a:cs typeface="Helvetica Neue Thin" charset="0"/>
            </a:endParaRPr>
          </a:p>
        </p:txBody>
      </p:sp>
      <p:sp>
        <p:nvSpPr>
          <p:cNvPr id="69644" name="Rectangle 12"/>
          <p:cNvSpPr>
            <a:spLocks/>
          </p:cNvSpPr>
          <p:nvPr/>
        </p:nvSpPr>
        <p:spPr bwMode="auto">
          <a:xfrm>
            <a:off x="5668566" y="1663869"/>
            <a:ext cx="30397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bg1"/>
                </a:solidFill>
                <a:cs typeface="Helvetica Neue Thin" charset="0"/>
              </a:rPr>
              <a:t>namespace isolation</a:t>
            </a:r>
            <a:endParaRPr lang="en-US" sz="700">
              <a:solidFill>
                <a:schemeClr val="bg1"/>
              </a:solidFill>
              <a:cs typeface="Helvetica Neue Thin" charset="0"/>
            </a:endParaRPr>
          </a:p>
        </p:txBody>
      </p:sp>
      <p:sp>
        <p:nvSpPr>
          <p:cNvPr id="69645" name="Rectangle 13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A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6" name="Rectangle 14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B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7" name="Rectangle 15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cs typeface="Helvetica Neue Thin" charset="0"/>
              </a:rPr>
              <a:t>process C</a:t>
            </a:r>
            <a:endParaRPr lang="en-US" sz="2800" dirty="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8" name="Rectangle 16"/>
          <p:cNvSpPr>
            <a:spLocks/>
          </p:cNvSpPr>
          <p:nvPr/>
        </p:nvSpPr>
        <p:spPr bwMode="auto">
          <a:xfrm rot="16200000">
            <a:off x="1986983" y="3085945"/>
            <a:ext cx="2001186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400">
                <a:cs typeface="Helvetica Neue Thin" charset="0"/>
              </a:rPr>
              <a:t>process D</a:t>
            </a:r>
            <a:endParaRPr lang="en-US" sz="7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49" name="Rectangle 17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E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50" name="Rectangle 18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F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pic>
        <p:nvPicPr>
          <p:cNvPr id="69651" name="Picture 19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5" y="1731765"/>
            <a:ext cx="356592" cy="42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9658" name="Rectangle 26"/>
          <p:cNvSpPr>
            <a:spLocks/>
          </p:cNvSpPr>
          <p:nvPr/>
        </p:nvSpPr>
        <p:spPr bwMode="auto">
          <a:xfrm>
            <a:off x="6582966" y="2566058"/>
            <a:ext cx="1492694" cy="5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000">
                <a:solidFill>
                  <a:schemeClr val="bg1"/>
                </a:solidFill>
                <a:latin typeface="Helvetica Neue Medium" charset="0"/>
                <a:cs typeface="Helvetica Neue Medium" charset="0"/>
                <a:sym typeface="Helvetica Neue Medium" charset="0"/>
              </a:rPr>
              <a:t>cgroups</a:t>
            </a:r>
            <a:endParaRPr lang="en-US" sz="700">
              <a:solidFill>
                <a:schemeClr val="bg1"/>
              </a:solidFill>
              <a:latin typeface="Helvetica Neue Medium" charset="0"/>
              <a:cs typeface="Helvetica Neue Medium" charset="0"/>
              <a:sym typeface="Helvetica Neue Medium" charset="0"/>
            </a:endParaRPr>
          </a:p>
        </p:txBody>
      </p:sp>
      <p:pic>
        <p:nvPicPr>
          <p:cNvPr id="69659" name="Picture 27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97" y="2637830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9660" name="AutoShape 28"/>
          <p:cNvSpPr>
            <a:spLocks/>
          </p:cNvSpPr>
          <p:nvPr/>
        </p:nvSpPr>
        <p:spPr bwMode="auto">
          <a:xfrm>
            <a:off x="4061222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1" name="AutoShape 29"/>
          <p:cNvSpPr>
            <a:spLocks/>
          </p:cNvSpPr>
          <p:nvPr/>
        </p:nvSpPr>
        <p:spPr bwMode="auto">
          <a:xfrm>
            <a:off x="3401616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2" name="AutoShape 30"/>
          <p:cNvSpPr>
            <a:spLocks/>
          </p:cNvSpPr>
          <p:nvPr/>
        </p:nvSpPr>
        <p:spPr bwMode="auto">
          <a:xfrm>
            <a:off x="2739033" y="913805"/>
            <a:ext cx="544711" cy="34176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4852"/>
                  <a:pt x="21600" y="8452"/>
                </a:cubicBezTo>
                <a:cubicBezTo>
                  <a:pt x="21600" y="12052"/>
                  <a:pt x="21600" y="18000"/>
                  <a:pt x="21600" y="21600"/>
                </a:cubicBezTo>
                <a:lnTo>
                  <a:pt x="0" y="21600"/>
                </a:lnTo>
                <a:cubicBezTo>
                  <a:pt x="0" y="18000"/>
                  <a:pt x="0" y="12076"/>
                  <a:pt x="0" y="8476"/>
                </a:cubicBezTo>
                <a:cubicBezTo>
                  <a:pt x="0" y="4876"/>
                  <a:pt x="0" y="3600"/>
                  <a:pt x="0" y="0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9663" name="Rectangle 31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cs typeface="Helvetica Neue Thin" charset="0"/>
              </a:rPr>
              <a:t>process D</a:t>
            </a:r>
            <a:endParaRPr lang="en-US" sz="2800" dirty="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4" name="Rectangle 32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E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5" name="Rectangle 33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cs typeface="Helvetica Neue Thin" charset="0"/>
              </a:rPr>
              <a:t>process F</a:t>
            </a:r>
            <a:endParaRPr lang="en-US" sz="500">
              <a:solidFill>
                <a:srgbClr val="000000"/>
              </a:solidFill>
              <a:cs typeface="Helvetica Neue Thin" charset="0"/>
            </a:endParaRPr>
          </a:p>
        </p:txBody>
      </p:sp>
      <p:sp>
        <p:nvSpPr>
          <p:cNvPr id="69666" name="Rectangle 34"/>
          <p:cNvSpPr>
            <a:spLocks/>
          </p:cNvSpPr>
          <p:nvPr/>
        </p:nvSpPr>
        <p:spPr bwMode="auto">
          <a:xfrm>
            <a:off x="111324" y="1147949"/>
            <a:ext cx="444608" cy="2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FFFF"/>
                </a:solidFill>
                <a:cs typeface="Helvetica Neue Thin" charset="0"/>
              </a:rPr>
              <a:t>CPU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533650" y="741165"/>
            <a:ext cx="251222" cy="3762970"/>
            <a:chOff x="-127000" y="-50801"/>
            <a:chExt cx="670263" cy="10035848"/>
          </a:xfrm>
        </p:grpSpPr>
        <p:pic>
          <p:nvPicPr>
            <p:cNvPr id="69668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787556" y="4916298"/>
              <a:ext cx="10035848" cy="10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69671" name="Group 37"/>
            <p:cNvGrpSpPr>
              <a:grpSpLocks/>
            </p:cNvGrpSpPr>
            <p:nvPr/>
          </p:nvGrpSpPr>
          <p:grpSpPr bwMode="auto">
            <a:xfrm>
              <a:off x="-127000" y="2903508"/>
              <a:ext cx="670263" cy="670264"/>
              <a:chOff x="-127000" y="-127000"/>
              <a:chExt cx="670263" cy="670263"/>
            </a:xfrm>
          </p:grpSpPr>
          <p:sp>
            <p:nvSpPr>
              <p:cNvPr id="69670" name="AutoShape 38"/>
              <p:cNvSpPr>
                <a:spLocks/>
              </p:cNvSpPr>
              <p:nvPr/>
            </p:nvSpPr>
            <p:spPr bwMode="auto">
              <a:xfrm>
                <a:off x="64" y="415"/>
                <a:ext cx="416135" cy="41597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3" name="Picture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0" y="-126601"/>
                <a:ext cx="670263" cy="670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224213" y="741165"/>
            <a:ext cx="248841" cy="3762970"/>
            <a:chOff x="-127001" y="-50801"/>
            <a:chExt cx="663319" cy="10035848"/>
          </a:xfrm>
        </p:grpSpPr>
        <p:pic>
          <p:nvPicPr>
            <p:cNvPr id="69673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830722" y="4916343"/>
              <a:ext cx="10035848" cy="101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69667" name="Group 42"/>
            <p:cNvGrpSpPr>
              <a:grpSpLocks/>
            </p:cNvGrpSpPr>
            <p:nvPr/>
          </p:nvGrpSpPr>
          <p:grpSpPr bwMode="auto">
            <a:xfrm>
              <a:off x="-127001" y="2906981"/>
              <a:ext cx="663319" cy="663318"/>
              <a:chOff x="-127001" y="-127001"/>
              <a:chExt cx="663319" cy="663319"/>
            </a:xfrm>
          </p:grpSpPr>
          <p:sp>
            <p:nvSpPr>
              <p:cNvPr id="69675" name="AutoShape 43"/>
              <p:cNvSpPr>
                <a:spLocks/>
              </p:cNvSpPr>
              <p:nvPr/>
            </p:nvSpPr>
            <p:spPr bwMode="auto">
              <a:xfrm>
                <a:off x="-50" y="117"/>
                <a:ext cx="409417" cy="40962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69676" name="Picture 4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1" y="-126899"/>
                <a:ext cx="663319" cy="663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9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  <a:uFillTx/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" name="Rectangle 24"/>
          <p:cNvSpPr>
            <a:spLocks/>
          </p:cNvSpPr>
          <p:nvPr/>
        </p:nvSpPr>
        <p:spPr bwMode="auto">
          <a:xfrm>
            <a:off x="1267421" y="4373885"/>
            <a:ext cx="72681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cs typeface="Helvetica Neue Thin" charset="0"/>
              </a:rPr>
              <a:t>tenant 1</a:t>
            </a:r>
            <a:endParaRPr lang="en-US" sz="700" b="1" dirty="0">
              <a:solidFill>
                <a:srgbClr val="FF0000"/>
              </a:solidFill>
              <a:cs typeface="Helvetica Neue Thin" charset="0"/>
            </a:endParaRPr>
          </a:p>
        </p:txBody>
      </p:sp>
      <p:sp>
        <p:nvSpPr>
          <p:cNvPr id="50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1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3909" y="3158559"/>
            <a:ext cx="3720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Linux kernel feature that limits, accounts for, and isolates the resource usage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a collection of processes</a:t>
            </a:r>
          </a:p>
        </p:txBody>
      </p:sp>
    </p:spTree>
    <p:extLst>
      <p:ext uri="{BB962C8B-B14F-4D97-AF65-F5344CB8AC3E}">
        <p14:creationId xmlns:p14="http://schemas.microsoft.com/office/powerpoint/2010/main" val="23146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/>
          </p:cNvSpPr>
          <p:nvPr/>
        </p:nvSpPr>
        <p:spPr bwMode="auto">
          <a:xfrm rot="5400000">
            <a:off x="2283023" y="-723304"/>
            <a:ext cx="738188" cy="4002881"/>
          </a:xfrm>
          <a:prstGeom prst="rect">
            <a:avLst/>
          </a:prstGeom>
          <a:solidFill>
            <a:srgbClr val="149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31" name="Rectangle 7"/>
          <p:cNvSpPr>
            <a:spLocks/>
          </p:cNvSpPr>
          <p:nvPr/>
        </p:nvSpPr>
        <p:spPr bwMode="auto">
          <a:xfrm rot="5400000">
            <a:off x="2351782" y="-53875"/>
            <a:ext cx="600670" cy="4002881"/>
          </a:xfrm>
          <a:prstGeom prst="rect">
            <a:avLst/>
          </a:prstGeom>
          <a:solidFill>
            <a:srgbClr val="0065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77832" name="Picture 8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5" y="1756172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7833" name="Rectangle 9"/>
          <p:cNvSpPr>
            <a:spLocks/>
          </p:cNvSpPr>
          <p:nvPr/>
        </p:nvSpPr>
        <p:spPr bwMode="auto">
          <a:xfrm>
            <a:off x="5882283" y="1078081"/>
            <a:ext cx="2613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resource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5668566" y="1644633"/>
            <a:ext cx="307820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FFFFFF"/>
                </a:solidFill>
                <a:cs typeface="Helvetica Neue Thin" charset="0"/>
              </a:rPr>
              <a:t>namespace isolation</a:t>
            </a:r>
            <a:endParaRPr lang="en-US" sz="7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 rot="16200000">
            <a:off x="154682" y="3116335"/>
            <a:ext cx="164147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cs typeface="Helvetica Neue Thin" charset="0"/>
              </a:rPr>
              <a:t>process A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6" name="Rectangle 12"/>
          <p:cNvSpPr>
            <a:spLocks/>
          </p:cNvSpPr>
          <p:nvPr/>
        </p:nvSpPr>
        <p:spPr bwMode="auto">
          <a:xfrm rot="16200000">
            <a:off x="828532" y="3124371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B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7" name="Rectangle 13"/>
          <p:cNvSpPr>
            <a:spLocks/>
          </p:cNvSpPr>
          <p:nvPr/>
        </p:nvSpPr>
        <p:spPr bwMode="auto">
          <a:xfrm rot="16200000">
            <a:off x="1489246" y="3140147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C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 rot="16200000">
            <a:off x="2160163" y="3132111"/>
            <a:ext cx="1654825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D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39" name="Rectangle 15"/>
          <p:cNvSpPr>
            <a:spLocks/>
          </p:cNvSpPr>
          <p:nvPr/>
        </p:nvSpPr>
        <p:spPr bwMode="auto">
          <a:xfrm rot="16200000">
            <a:off x="2840688" y="3109190"/>
            <a:ext cx="163501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E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0" name="Rectangle 16"/>
          <p:cNvSpPr>
            <a:spLocks/>
          </p:cNvSpPr>
          <p:nvPr/>
        </p:nvSpPr>
        <p:spPr bwMode="auto">
          <a:xfrm rot="16200000">
            <a:off x="3521390" y="3099368"/>
            <a:ext cx="1614850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cs typeface="Helvetica Neue Thin" charset="0"/>
              </a:rPr>
              <a:t>process F</a:t>
            </a:r>
            <a:endParaRPr lang="en-US" sz="50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7" name="Rectangle 23"/>
          <p:cNvSpPr>
            <a:spLocks/>
          </p:cNvSpPr>
          <p:nvPr/>
        </p:nvSpPr>
        <p:spPr bwMode="auto">
          <a:xfrm>
            <a:off x="26790" y="1074234"/>
            <a:ext cx="551533" cy="4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FFFF"/>
                </a:solidFill>
                <a:cs typeface="Helvetica Neue Thin" charset="0"/>
              </a:rPr>
              <a:t>PID</a:t>
            </a:r>
            <a:endParaRPr lang="en-US" sz="5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77848" name="Rectangle 24"/>
          <p:cNvSpPr>
            <a:spLocks/>
          </p:cNvSpPr>
          <p:nvPr/>
        </p:nvSpPr>
        <p:spPr bwMode="auto">
          <a:xfrm>
            <a:off x="847725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49" name="Rectangle 25"/>
          <p:cNvSpPr>
            <a:spLocks/>
          </p:cNvSpPr>
          <p:nvPr/>
        </p:nvSpPr>
        <p:spPr bwMode="auto">
          <a:xfrm>
            <a:off x="1518642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3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0" name="Rectangle 26"/>
          <p:cNvSpPr>
            <a:spLocks/>
          </p:cNvSpPr>
          <p:nvPr/>
        </p:nvSpPr>
        <p:spPr bwMode="auto">
          <a:xfrm>
            <a:off x="2189559" y="1043457"/>
            <a:ext cx="24365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4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1" name="Rectangle 27"/>
          <p:cNvSpPr>
            <a:spLocks/>
          </p:cNvSpPr>
          <p:nvPr/>
        </p:nvSpPr>
        <p:spPr bwMode="auto">
          <a:xfrm>
            <a:off x="2859881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2" name="Rectangle 28"/>
          <p:cNvSpPr>
            <a:spLocks/>
          </p:cNvSpPr>
          <p:nvPr/>
        </p:nvSpPr>
        <p:spPr bwMode="auto">
          <a:xfrm>
            <a:off x="3530799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2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3" name="Rectangle 29"/>
          <p:cNvSpPr>
            <a:spLocks/>
          </p:cNvSpPr>
          <p:nvPr/>
        </p:nvSpPr>
        <p:spPr bwMode="auto">
          <a:xfrm>
            <a:off x="4201716" y="1043457"/>
            <a:ext cx="238116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2800" b="1">
                <a:latin typeface="Helvetica Neue" charset="0"/>
                <a:cs typeface="Helvetica Neue" charset="0"/>
                <a:sym typeface="Helvetica Neue" charset="0"/>
              </a:rPr>
              <a:t>3</a:t>
            </a:r>
            <a:endParaRPr lang="en-US" sz="600">
              <a:solidFill>
                <a:srgbClr val="000000"/>
              </a:solidFill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7854" name="AutoShape 30"/>
          <p:cNvSpPr>
            <a:spLocks/>
          </p:cNvSpPr>
          <p:nvPr/>
        </p:nvSpPr>
        <p:spPr bwMode="auto">
          <a:xfrm>
            <a:off x="1050131" y="1469827"/>
            <a:ext cx="588169" cy="9816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21600"/>
                  <a:pt x="19236" y="8522"/>
                  <a:pt x="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55" name="AutoShape 31"/>
          <p:cNvSpPr>
            <a:spLocks/>
          </p:cNvSpPr>
          <p:nvPr/>
        </p:nvSpPr>
        <p:spPr bwMode="auto">
          <a:xfrm>
            <a:off x="1643658" y="1481138"/>
            <a:ext cx="14288" cy="9584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9104"/>
                  <a:pt x="2160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7856" name="AutoShape 32"/>
          <p:cNvSpPr>
            <a:spLocks/>
          </p:cNvSpPr>
          <p:nvPr/>
        </p:nvSpPr>
        <p:spPr bwMode="auto">
          <a:xfrm>
            <a:off x="1632347" y="1475780"/>
            <a:ext cx="630436" cy="9650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8730" y="6424"/>
                  <a:pt x="21600" y="0"/>
                </a:cubicBezTo>
              </a:path>
            </a:pathLst>
          </a:custGeom>
          <a:noFill/>
          <a:ln w="76200" cap="flat" cmpd="sng">
            <a:solidFill>
              <a:srgbClr val="7BDB45"/>
            </a:solidFill>
            <a:prstDash val="solid"/>
            <a:miter lim="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400">
              <a:latin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77857" name="Picture 33" descr="pasted-imag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1" y="2604493"/>
            <a:ext cx="35659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7858" name="Rectangle 34"/>
          <p:cNvSpPr>
            <a:spLocks/>
          </p:cNvSpPr>
          <p:nvPr/>
        </p:nvSpPr>
        <p:spPr bwMode="auto">
          <a:xfrm>
            <a:off x="5834063" y="2566058"/>
            <a:ext cx="2846933" cy="5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sz="3000">
                <a:solidFill>
                  <a:srgbClr val="FFFFFF"/>
                </a:solidFill>
                <a:latin typeface="Helvetica Neue Medium" charset="0"/>
                <a:cs typeface="Helvetica Neue Medium" charset="0"/>
                <a:sym typeface="Helvetica Neue Medium" charset="0"/>
              </a:rPr>
              <a:t>PID namespace</a:t>
            </a:r>
            <a:endParaRPr lang="en-US" sz="700">
              <a:solidFill>
                <a:srgbClr val="FFFFFF"/>
              </a:solidFill>
              <a:latin typeface="Helvetica Neue Medium" charset="0"/>
              <a:cs typeface="Helvetica Neue Medium" charset="0"/>
              <a:sym typeface="Helvetica Neue Medium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533650" y="741165"/>
            <a:ext cx="251222" cy="3762970"/>
            <a:chOff x="-127000" y="-50801"/>
            <a:chExt cx="670263" cy="10035848"/>
          </a:xfrm>
        </p:grpSpPr>
        <p:pic>
          <p:nvPicPr>
            <p:cNvPr id="77860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787556" y="4916298"/>
              <a:ext cx="10035848" cy="10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77863" name="Group 37"/>
            <p:cNvGrpSpPr>
              <a:grpSpLocks/>
            </p:cNvGrpSpPr>
            <p:nvPr/>
          </p:nvGrpSpPr>
          <p:grpSpPr bwMode="auto">
            <a:xfrm>
              <a:off x="-127000" y="2903508"/>
              <a:ext cx="670263" cy="670264"/>
              <a:chOff x="-127000" y="-127000"/>
              <a:chExt cx="670263" cy="670263"/>
            </a:xfrm>
          </p:grpSpPr>
          <p:sp>
            <p:nvSpPr>
              <p:cNvPr id="77862" name="AutoShape 38"/>
              <p:cNvSpPr>
                <a:spLocks/>
              </p:cNvSpPr>
              <p:nvPr/>
            </p:nvSpPr>
            <p:spPr bwMode="auto">
              <a:xfrm>
                <a:off x="64" y="415"/>
                <a:ext cx="416135" cy="41597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3" name="Picture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0" y="-126601"/>
                <a:ext cx="670263" cy="670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224213" y="741165"/>
            <a:ext cx="248841" cy="3762970"/>
            <a:chOff x="-127001" y="-50801"/>
            <a:chExt cx="663319" cy="10035848"/>
          </a:xfrm>
        </p:grpSpPr>
        <p:pic>
          <p:nvPicPr>
            <p:cNvPr id="77865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4830722" y="4916343"/>
              <a:ext cx="10035848" cy="101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bevel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77859" name="Group 42"/>
            <p:cNvGrpSpPr>
              <a:grpSpLocks/>
            </p:cNvGrpSpPr>
            <p:nvPr/>
          </p:nvGrpSpPr>
          <p:grpSpPr bwMode="auto">
            <a:xfrm>
              <a:off x="-127001" y="2906981"/>
              <a:ext cx="663319" cy="663318"/>
              <a:chOff x="-127001" y="-127001"/>
              <a:chExt cx="663319" cy="663319"/>
            </a:xfrm>
          </p:grpSpPr>
          <p:sp>
            <p:nvSpPr>
              <p:cNvPr id="77867" name="AutoShape 43"/>
              <p:cNvSpPr>
                <a:spLocks/>
              </p:cNvSpPr>
              <p:nvPr/>
            </p:nvSpPr>
            <p:spPr bwMode="auto">
              <a:xfrm>
                <a:off x="-50" y="117"/>
                <a:ext cx="409417" cy="40962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C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sz="1400">
                  <a:latin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pic>
            <p:nvPicPr>
              <p:cNvPr id="77868" name="Picture 4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7001" y="-126899"/>
                <a:ext cx="663319" cy="663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bevel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9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  <a:uFillTx/>
              </a:rPr>
              <a:t>Container</a:t>
            </a:r>
            <a:r>
              <a:rPr lang="en-US" sz="2800" dirty="0" smtClean="0">
                <a:solidFill>
                  <a:srgbClr val="0F786E"/>
                </a:solidFill>
              </a:rPr>
              <a:t> </a:t>
            </a:r>
            <a:r>
              <a:rPr lang="en-US" sz="2800" dirty="0">
                <a:solidFill>
                  <a:srgbClr val="2C95DD"/>
                </a:solidFill>
                <a:uFillTx/>
              </a:rPr>
              <a:t>Isolation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791766" y="4371145"/>
            <a:ext cx="18026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2737247" y="4371145"/>
            <a:ext cx="545306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401021" y="4371145"/>
            <a:ext cx="1200745" cy="0"/>
          </a:xfrm>
          <a:prstGeom prst="line">
            <a:avLst/>
          </a:prstGeom>
          <a:noFill/>
          <a:ln w="50800" cap="flat" cmpd="sng">
            <a:solidFill>
              <a:srgbClr val="FFFFFF"/>
            </a:solidFill>
            <a:prstDash val="solid"/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120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" name="Rectangle 24"/>
          <p:cNvSpPr>
            <a:spLocks/>
          </p:cNvSpPr>
          <p:nvPr/>
        </p:nvSpPr>
        <p:spPr bwMode="auto">
          <a:xfrm>
            <a:off x="1267421" y="4373885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1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0" name="Rectangle 25"/>
          <p:cNvSpPr>
            <a:spLocks/>
          </p:cNvSpPr>
          <p:nvPr/>
        </p:nvSpPr>
        <p:spPr bwMode="auto">
          <a:xfrm>
            <a:off x="272403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2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1" name="Rectangle 26"/>
          <p:cNvSpPr>
            <a:spLocks/>
          </p:cNvSpPr>
          <p:nvPr/>
        </p:nvSpPr>
        <p:spPr bwMode="auto">
          <a:xfrm>
            <a:off x="3597157" y="4374641"/>
            <a:ext cx="6873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cs typeface="Helvetica Neue Thin" charset="0"/>
              </a:rPr>
              <a:t>tenant 3</a:t>
            </a:r>
            <a:endParaRPr lang="en-US" sz="700" dirty="0">
              <a:solidFill>
                <a:srgbClr val="FFFFFF"/>
              </a:solidFill>
              <a:cs typeface="Helvetica Neue Th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177" y="3077740"/>
            <a:ext cx="3647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PID namespace provides isolation for the allocation of process identifiers (PIDs), lists of processes and their details. </a:t>
            </a:r>
          </a:p>
        </p:txBody>
      </p:sp>
    </p:spTree>
    <p:extLst>
      <p:ext uri="{BB962C8B-B14F-4D97-AF65-F5344CB8AC3E}">
        <p14:creationId xmlns:p14="http://schemas.microsoft.com/office/powerpoint/2010/main" val="6722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5150" y="2095500"/>
            <a:ext cx="2635250" cy="698500"/>
          </a:xfrm>
          <a:prstGeom prst="roundRect">
            <a:avLst/>
          </a:prstGeom>
          <a:solidFill>
            <a:srgbClr val="00888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</a:t>
            </a:r>
            <a:r>
              <a:rPr lang="en-US" sz="1600" dirty="0" err="1" smtClean="0"/>
              <a:t>buildpacks</a:t>
            </a:r>
            <a:r>
              <a:rPr lang="en-US" sz="1600" dirty="0" smtClean="0"/>
              <a:t> provide standard runtime*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65150" y="2946400"/>
            <a:ext cx="2635250" cy="698500"/>
          </a:xfrm>
          <a:prstGeom prst="roundRect">
            <a:avLst/>
          </a:prstGeom>
          <a:solidFill>
            <a:srgbClr val="00888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OS container image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65150" y="126365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customized app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870575" y="212090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runtime container image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5870575" y="297180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container OS image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5870575" y="1289050"/>
            <a:ext cx="2635250" cy="698500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 brings customized app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73721" y="727406"/>
            <a:ext cx="142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Buildpacks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4369" y="727406"/>
            <a:ext cx="142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Containers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809" y="4597399"/>
            <a:ext cx="40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* </a:t>
            </a:r>
            <a:r>
              <a:rPr lang="en-US" dirty="0" err="1" smtClean="0">
                <a:solidFill>
                  <a:schemeClr val="bg1"/>
                </a:solidFill>
              </a:rPr>
              <a:t>Devs</a:t>
            </a:r>
            <a:r>
              <a:rPr lang="en-US" dirty="0" smtClean="0">
                <a:solidFill>
                  <a:schemeClr val="bg1"/>
                </a:solidFill>
              </a:rPr>
              <a:t> may bring a custom </a:t>
            </a:r>
            <a:r>
              <a:rPr lang="en-US" dirty="0" err="1" smtClean="0">
                <a:solidFill>
                  <a:schemeClr val="bg1"/>
                </a:solidFill>
              </a:rPr>
              <a:t>buildpack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8800" y="3781425"/>
            <a:ext cx="2635250" cy="6985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host OS Kernel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5870575" y="3806825"/>
            <a:ext cx="2635250" cy="698500"/>
          </a:xfrm>
          <a:prstGeom prst="roundRect">
            <a:avLst/>
          </a:prstGeom>
          <a:solidFill>
            <a:srgbClr val="00888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 provides fixed host OS Kernel</a:t>
            </a:r>
            <a:endParaRPr lang="en-US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70300" y="3889375"/>
            <a:ext cx="1647825" cy="428625"/>
            <a:chOff x="3670300" y="3952875"/>
            <a:chExt cx="1647825" cy="428625"/>
          </a:xfrm>
        </p:grpSpPr>
        <p:sp>
          <p:nvSpPr>
            <p:cNvPr id="17" name="TextBox 16"/>
            <p:cNvSpPr txBox="1"/>
            <p:nvPr/>
          </p:nvSpPr>
          <p:spPr>
            <a:xfrm>
              <a:off x="3839532" y="3952875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App container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70300" y="3971926"/>
              <a:ext cx="1647825" cy="409574"/>
            </a:xfrm>
            <a:prstGeom prst="roundRect">
              <a:avLst/>
            </a:prstGeom>
            <a:noFill/>
            <a:ln w="19050" cmpd="sng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8586" y="88754"/>
            <a:ext cx="8410576" cy="457201"/>
          </a:xfrm>
        </p:spPr>
        <p:txBody>
          <a:bodyPr/>
          <a:lstStyle/>
          <a:p>
            <a:r>
              <a:rPr lang="en-US" sz="2800" dirty="0" smtClean="0">
                <a:solidFill>
                  <a:srgbClr val="2C95DD"/>
                </a:solidFill>
              </a:rPr>
              <a:t>Customize the Container Experience</a:t>
            </a:r>
            <a:endParaRPr lang="en-US" sz="2800" dirty="0">
              <a:solidFill>
                <a:srgbClr val="2C95DD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7809" y="1135593"/>
            <a:ext cx="3254375" cy="2540000"/>
          </a:xfrm>
          <a:prstGeom prst="roundRect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53432" y="1190626"/>
            <a:ext cx="3254375" cy="2540000"/>
          </a:xfrm>
          <a:prstGeom prst="roundRect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1063036" y="781953"/>
            <a:ext cx="7939433" cy="3804329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 rot="-5400000">
            <a:off x="-566668" y="2526868"/>
            <a:ext cx="3821792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4705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</a:p>
        </p:txBody>
      </p:sp>
      <p:sp>
        <p:nvSpPr>
          <p:cNvPr id="302" name="Shape 302"/>
          <p:cNvSpPr/>
          <p:nvPr/>
        </p:nvSpPr>
        <p:spPr>
          <a:xfrm>
            <a:off x="1268518" y="2141413"/>
            <a:ext cx="230584" cy="2305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669" y="69893"/>
                </a:moveTo>
                <a:lnTo>
                  <a:pt x="52669" y="92828"/>
                </a:lnTo>
                <a:lnTo>
                  <a:pt x="41041" y="92828"/>
                </a:lnTo>
                <a:lnTo>
                  <a:pt x="60000" y="117431"/>
                </a:lnTo>
                <a:lnTo>
                  <a:pt x="78958" y="92828"/>
                </a:lnTo>
                <a:lnTo>
                  <a:pt x="67330" y="92828"/>
                </a:lnTo>
                <a:lnTo>
                  <a:pt x="67330" y="69893"/>
                </a:lnTo>
                <a:close/>
                <a:moveTo>
                  <a:pt x="90877" y="41041"/>
                </a:moveTo>
                <a:lnTo>
                  <a:pt x="66274" y="60000"/>
                </a:lnTo>
                <a:lnTo>
                  <a:pt x="90877" y="78958"/>
                </a:lnTo>
                <a:lnTo>
                  <a:pt x="90877" y="67330"/>
                </a:lnTo>
                <a:lnTo>
                  <a:pt x="113812" y="67330"/>
                </a:lnTo>
                <a:lnTo>
                  <a:pt x="113812" y="52669"/>
                </a:lnTo>
                <a:lnTo>
                  <a:pt x="90877" y="52669"/>
                </a:lnTo>
                <a:close/>
                <a:moveTo>
                  <a:pt x="29122" y="41041"/>
                </a:moveTo>
                <a:lnTo>
                  <a:pt x="29122" y="52669"/>
                </a:lnTo>
                <a:lnTo>
                  <a:pt x="6187" y="52669"/>
                </a:lnTo>
                <a:lnTo>
                  <a:pt x="6187" y="67330"/>
                </a:lnTo>
                <a:lnTo>
                  <a:pt x="29122" y="67330"/>
                </a:lnTo>
                <a:lnTo>
                  <a:pt x="29122" y="78958"/>
                </a:lnTo>
                <a:lnTo>
                  <a:pt x="53724" y="60000"/>
                </a:lnTo>
                <a:close/>
                <a:moveTo>
                  <a:pt x="60000" y="2569"/>
                </a:moveTo>
                <a:lnTo>
                  <a:pt x="41041" y="27171"/>
                </a:lnTo>
                <a:lnTo>
                  <a:pt x="52669" y="27171"/>
                </a:lnTo>
                <a:lnTo>
                  <a:pt x="52669" y="50106"/>
                </a:lnTo>
                <a:lnTo>
                  <a:pt x="67330" y="50106"/>
                </a:lnTo>
                <a:lnTo>
                  <a:pt x="67330" y="27171"/>
                </a:lnTo>
                <a:lnTo>
                  <a:pt x="78958" y="27171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3463336" y="1233380"/>
            <a:ext cx="1729364" cy="443726"/>
            <a:chOff x="5181600" y="2326964"/>
            <a:chExt cx="1533402" cy="443726"/>
          </a:xfrm>
        </p:grpSpPr>
        <p:sp>
          <p:nvSpPr>
            <p:cNvPr id="326" name="Shape 326"/>
            <p:cNvSpPr/>
            <p:nvPr/>
          </p:nvSpPr>
          <p:spPr>
            <a:xfrm>
              <a:off x="5181600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3200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Cloud Controller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5257800" y="2430983"/>
              <a:ext cx="199082" cy="2656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2324"/>
                  </a:moveTo>
                  <a:lnTo>
                    <a:pt x="38590" y="104580"/>
                  </a:lnTo>
                  <a:cubicBezTo>
                    <a:pt x="44390" y="108214"/>
                    <a:pt x="51904" y="110084"/>
                    <a:pt x="60000" y="110084"/>
                  </a:cubicBezTo>
                  <a:cubicBezTo>
                    <a:pt x="68096" y="110084"/>
                    <a:pt x="75609" y="108214"/>
                    <a:pt x="81409" y="104580"/>
                  </a:cubicBezTo>
                  <a:close/>
                  <a:moveTo>
                    <a:pt x="23779" y="71589"/>
                  </a:moveTo>
                  <a:cubicBezTo>
                    <a:pt x="22207" y="74563"/>
                    <a:pt x="21433" y="77806"/>
                    <a:pt x="21433" y="81184"/>
                  </a:cubicBezTo>
                  <a:cubicBezTo>
                    <a:pt x="21433" y="90786"/>
                    <a:pt x="27683" y="99295"/>
                    <a:pt x="37705" y="104133"/>
                  </a:cubicBezTo>
                  <a:lnTo>
                    <a:pt x="45903" y="84254"/>
                  </a:lnTo>
                  <a:close/>
                  <a:moveTo>
                    <a:pt x="96220" y="71589"/>
                  </a:moveTo>
                  <a:lnTo>
                    <a:pt x="74096" y="84254"/>
                  </a:lnTo>
                  <a:lnTo>
                    <a:pt x="82294" y="104133"/>
                  </a:lnTo>
                  <a:cubicBezTo>
                    <a:pt x="92316" y="99295"/>
                    <a:pt x="98566" y="90786"/>
                    <a:pt x="98566" y="81184"/>
                  </a:cubicBezTo>
                  <a:cubicBezTo>
                    <a:pt x="98566" y="77806"/>
                    <a:pt x="97792" y="74563"/>
                    <a:pt x="96220" y="71589"/>
                  </a:cubicBezTo>
                  <a:close/>
                  <a:moveTo>
                    <a:pt x="60942" y="52356"/>
                  </a:moveTo>
                  <a:lnTo>
                    <a:pt x="68711" y="71197"/>
                  </a:lnTo>
                  <a:lnTo>
                    <a:pt x="96058" y="71197"/>
                  </a:lnTo>
                  <a:cubicBezTo>
                    <a:pt x="90849" y="60351"/>
                    <a:pt x="77132" y="52585"/>
                    <a:pt x="60942" y="52356"/>
                  </a:cubicBezTo>
                  <a:close/>
                  <a:moveTo>
                    <a:pt x="59057" y="52356"/>
                  </a:moveTo>
                  <a:cubicBezTo>
                    <a:pt x="42867" y="52585"/>
                    <a:pt x="29150" y="60351"/>
                    <a:pt x="23941" y="71197"/>
                  </a:cubicBezTo>
                  <a:lnTo>
                    <a:pt x="51287" y="71197"/>
                  </a:lnTo>
                  <a:close/>
                  <a:moveTo>
                    <a:pt x="70359" y="14649"/>
                  </a:moveTo>
                  <a:lnTo>
                    <a:pt x="111798" y="14649"/>
                  </a:lnTo>
                  <a:lnTo>
                    <a:pt x="111798" y="29159"/>
                  </a:lnTo>
                  <a:lnTo>
                    <a:pt x="88172" y="48677"/>
                  </a:lnTo>
                  <a:cubicBezTo>
                    <a:pt x="102412" y="55551"/>
                    <a:pt x="111798" y="67546"/>
                    <a:pt x="111798" y="81184"/>
                  </a:cubicBezTo>
                  <a:cubicBezTo>
                    <a:pt x="111798" y="102621"/>
                    <a:pt x="88607" y="119999"/>
                    <a:pt x="60000" y="119999"/>
                  </a:cubicBezTo>
                  <a:cubicBezTo>
                    <a:pt x="31392" y="119999"/>
                    <a:pt x="8201" y="102621"/>
                    <a:pt x="8201" y="81184"/>
                  </a:cubicBezTo>
                  <a:cubicBezTo>
                    <a:pt x="8201" y="67563"/>
                    <a:pt x="17565" y="55580"/>
                    <a:pt x="31772" y="48700"/>
                  </a:cubicBezTo>
                  <a:lnTo>
                    <a:pt x="8201" y="29226"/>
                  </a:lnTo>
                  <a:lnTo>
                    <a:pt x="8201" y="14717"/>
                  </a:lnTo>
                  <a:lnTo>
                    <a:pt x="49640" y="14717"/>
                  </a:lnTo>
                  <a:lnTo>
                    <a:pt x="49640" y="29226"/>
                  </a:lnTo>
                  <a:lnTo>
                    <a:pt x="49640" y="43151"/>
                  </a:lnTo>
                  <a:cubicBezTo>
                    <a:pt x="52986" y="42636"/>
                    <a:pt x="56451" y="42369"/>
                    <a:pt x="60000" y="42369"/>
                  </a:cubicBezTo>
                  <a:lnTo>
                    <a:pt x="70359" y="43151"/>
                  </a:lnTo>
                  <a:lnTo>
                    <a:pt x="70359" y="29159"/>
                  </a:ln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9380"/>
                  </a:lnTo>
                  <a:lnTo>
                    <a:pt x="0" y="93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88188" y="1233379"/>
            <a:ext cx="1617701" cy="1081555"/>
            <a:chOff x="198035" y="949441"/>
            <a:chExt cx="1865862" cy="1081555"/>
          </a:xfrm>
        </p:grpSpPr>
        <p:sp>
          <p:nvSpPr>
            <p:cNvPr id="303" name="Shape 303"/>
            <p:cNvSpPr/>
            <p:nvPr/>
          </p:nvSpPr>
          <p:spPr>
            <a:xfrm>
              <a:off x="198035" y="949441"/>
              <a:ext cx="1865862" cy="443726"/>
            </a:xfrm>
            <a:prstGeom prst="roundRect">
              <a:avLst>
                <a:gd name="adj" fmla="val 457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3200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Blobstore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255911" y="1085554"/>
              <a:ext cx="206829" cy="2157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98035" y="1561482"/>
              <a:ext cx="1865862" cy="469514"/>
              <a:chOff x="3227325" y="1043967"/>
              <a:chExt cx="1745456" cy="469514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3227325" y="1069755"/>
                <a:ext cx="1745456" cy="443726"/>
              </a:xfrm>
              <a:prstGeom prst="roundRect">
                <a:avLst>
                  <a:gd name="adj" fmla="val 4579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320025" tIns="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DB</a:t>
                </a: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3271050" y="1155864"/>
                <a:ext cx="206829" cy="2157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7932"/>
                    </a:moveTo>
                    <a:cubicBezTo>
                      <a:pt x="0" y="77010"/>
                      <a:pt x="26863" y="84369"/>
                      <a:pt x="60000" y="84369"/>
                    </a:cubicBezTo>
                    <a:cubicBezTo>
                      <a:pt x="93137" y="84369"/>
                      <a:pt x="120000" y="77010"/>
                      <a:pt x="120000" y="67932"/>
                    </a:cubicBezTo>
                    <a:lnTo>
                      <a:pt x="120000" y="103563"/>
                    </a:lnTo>
                    <a:lnTo>
                      <a:pt x="120000" y="103665"/>
                    </a:lnTo>
                    <a:lnTo>
                      <a:pt x="119962" y="103665"/>
                    </a:lnTo>
                    <a:cubicBezTo>
                      <a:pt x="119797" y="112696"/>
                      <a:pt x="93011" y="120000"/>
                      <a:pt x="60000" y="120000"/>
                    </a:cubicBezTo>
                    <a:cubicBezTo>
                      <a:pt x="26988" y="120000"/>
                      <a:pt x="203" y="112696"/>
                      <a:pt x="37" y="103665"/>
                    </a:cubicBezTo>
                    <a:lnTo>
                      <a:pt x="0" y="103665"/>
                    </a:lnTo>
                    <a:lnTo>
                      <a:pt x="0" y="103563"/>
                    </a:lnTo>
                    <a:close/>
                    <a:moveTo>
                      <a:pt x="0" y="22813"/>
                    </a:moveTo>
                    <a:cubicBezTo>
                      <a:pt x="0" y="31890"/>
                      <a:pt x="26863" y="39249"/>
                      <a:pt x="60000" y="39249"/>
                    </a:cubicBezTo>
                    <a:cubicBezTo>
                      <a:pt x="93137" y="39249"/>
                      <a:pt x="120000" y="31890"/>
                      <a:pt x="120000" y="22813"/>
                    </a:cubicBezTo>
                    <a:lnTo>
                      <a:pt x="120000" y="58444"/>
                    </a:lnTo>
                    <a:lnTo>
                      <a:pt x="120000" y="58546"/>
                    </a:lnTo>
                    <a:lnTo>
                      <a:pt x="119962" y="58546"/>
                    </a:lnTo>
                    <a:cubicBezTo>
                      <a:pt x="119797" y="67577"/>
                      <a:pt x="93011" y="74880"/>
                      <a:pt x="60000" y="74880"/>
                    </a:cubicBezTo>
                    <a:cubicBezTo>
                      <a:pt x="26988" y="74880"/>
                      <a:pt x="203" y="67577"/>
                      <a:pt x="37" y="58546"/>
                    </a:cubicBezTo>
                    <a:lnTo>
                      <a:pt x="0" y="58546"/>
                    </a:lnTo>
                    <a:lnTo>
                      <a:pt x="0" y="58444"/>
                    </a:lnTo>
                    <a:close/>
                    <a:moveTo>
                      <a:pt x="59999" y="0"/>
                    </a:moveTo>
                    <a:cubicBezTo>
                      <a:pt x="91314" y="0"/>
                      <a:pt x="116699" y="6954"/>
                      <a:pt x="116699" y="15532"/>
                    </a:cubicBezTo>
                    <a:cubicBezTo>
                      <a:pt x="116699" y="24110"/>
                      <a:pt x="91314" y="31064"/>
                      <a:pt x="59999" y="31064"/>
                    </a:cubicBezTo>
                    <a:cubicBezTo>
                      <a:pt x="28685" y="31064"/>
                      <a:pt x="3300" y="24110"/>
                      <a:pt x="3300" y="15532"/>
                    </a:cubicBezTo>
                    <a:cubicBezTo>
                      <a:pt x="3300" y="6954"/>
                      <a:pt x="28685" y="0"/>
                      <a:pt x="599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Shape 329"/>
              <p:cNvSpPr txBox="1"/>
              <p:nvPr/>
            </p:nvSpPr>
            <p:spPr>
              <a:xfrm>
                <a:off x="3914993" y="1043967"/>
                <a:ext cx="1023487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credentials</a:t>
                </a:r>
              </a:p>
            </p:txBody>
          </p:sp>
        </p:grpSp>
      </p:grpSp>
      <p:grpSp>
        <p:nvGrpSpPr>
          <p:cNvPr id="331" name="Shape 331"/>
          <p:cNvGrpSpPr/>
          <p:nvPr/>
        </p:nvGrpSpPr>
        <p:grpSpPr>
          <a:xfrm>
            <a:off x="5512073" y="1233380"/>
            <a:ext cx="1565494" cy="443726"/>
            <a:chOff x="3933533" y="1255954"/>
            <a:chExt cx="1565494" cy="443726"/>
          </a:xfrm>
        </p:grpSpPr>
        <p:sp>
          <p:nvSpPr>
            <p:cNvPr id="332" name="Shape 332"/>
            <p:cNvSpPr/>
            <p:nvPr/>
          </p:nvSpPr>
          <p:spPr>
            <a:xfrm>
              <a:off x="3933533" y="1255954"/>
              <a:ext cx="1565494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3200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Cloud Controller Bridge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3998711" y="1403145"/>
              <a:ext cx="218351" cy="216988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4" name="Shape 334"/>
          <p:cNvCxnSpPr>
            <a:stCxn id="332" idx="1"/>
            <a:endCxn id="326" idx="3"/>
          </p:cNvCxnSpPr>
          <p:nvPr/>
        </p:nvCxnSpPr>
        <p:spPr>
          <a:xfrm flipH="1">
            <a:off x="5192700" y="1455243"/>
            <a:ext cx="319373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42" name="Shape 332"/>
          <p:cNvSpPr/>
          <p:nvPr/>
        </p:nvSpPr>
        <p:spPr>
          <a:xfrm>
            <a:off x="7331762" y="1233380"/>
            <a:ext cx="1565494" cy="44372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32002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BBS / </a:t>
            </a:r>
            <a:r>
              <a:rPr lang="en-US" sz="12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lang="en-US"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5446895" y="1838037"/>
            <a:ext cx="1565494" cy="948002"/>
          </a:xfrm>
          <a:prstGeom prst="roundRect">
            <a:avLst>
              <a:gd name="adj" fmla="val 7401"/>
            </a:avLst>
          </a:prstGeom>
          <a:solidFill>
            <a:srgbClr val="2F888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808080">
                <a:alpha val="35036"/>
              </a:srgbClr>
            </a:outerShdw>
          </a:effectLst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FFFFFF"/>
                </a:solidFill>
              </a:rPr>
              <a:t>Brain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7" name="AutoShape 11"/>
          <p:cNvSpPr>
            <a:spLocks noChangeArrowheads="1"/>
          </p:cNvSpPr>
          <p:nvPr/>
        </p:nvSpPr>
        <p:spPr bwMode="auto">
          <a:xfrm>
            <a:off x="5621249" y="2110789"/>
            <a:ext cx="1191882" cy="274307"/>
          </a:xfrm>
          <a:prstGeom prst="roundRect">
            <a:avLst>
              <a:gd name="adj" fmla="val 347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Auctioneer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8" name="Shape 352"/>
          <p:cNvSpPr/>
          <p:nvPr/>
        </p:nvSpPr>
        <p:spPr>
          <a:xfrm>
            <a:off x="5677269" y="2186624"/>
            <a:ext cx="150755" cy="128310"/>
          </a:xfrm>
          <a:prstGeom prst="quadArrow">
            <a:avLst>
              <a:gd name="adj1" fmla="val 22500"/>
              <a:gd name="adj2" fmla="val 22500"/>
              <a:gd name="adj3" fmla="val 225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Shape 335"/>
          <p:cNvCxnSpPr/>
          <p:nvPr/>
        </p:nvCxnSpPr>
        <p:spPr>
          <a:xfrm rot="10800000" flipV="1">
            <a:off x="7012390" y="1689844"/>
            <a:ext cx="748999" cy="413072"/>
          </a:xfrm>
          <a:prstGeom prst="bentConnector3">
            <a:avLst>
              <a:gd name="adj1" fmla="val -86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1" name="Shape 334"/>
          <p:cNvCxnSpPr/>
          <p:nvPr/>
        </p:nvCxnSpPr>
        <p:spPr>
          <a:xfrm flipH="1">
            <a:off x="7077567" y="1455243"/>
            <a:ext cx="25419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stealth" w="lg" len="lg"/>
            <a:tailEnd type="none" w="med" len="med"/>
          </a:ln>
        </p:spPr>
      </p:cxnSp>
      <p:grpSp>
        <p:nvGrpSpPr>
          <p:cNvPr id="75" name="Group 74"/>
          <p:cNvGrpSpPr/>
          <p:nvPr/>
        </p:nvGrpSpPr>
        <p:grpSpPr>
          <a:xfrm>
            <a:off x="3463335" y="1854665"/>
            <a:ext cx="1983560" cy="443726"/>
            <a:chOff x="3238153" y="1854665"/>
            <a:chExt cx="1983560" cy="443726"/>
          </a:xfrm>
        </p:grpSpPr>
        <p:cxnSp>
          <p:nvCxnSpPr>
            <p:cNvPr id="91" name="Shape 335"/>
            <p:cNvCxnSpPr>
              <a:endCxn id="102" idx="3"/>
            </p:cNvCxnSpPr>
            <p:nvPr/>
          </p:nvCxnSpPr>
          <p:spPr>
            <a:xfrm rot="10800000">
              <a:off x="4954476" y="2076529"/>
              <a:ext cx="267237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02" name="Shape 332"/>
            <p:cNvSpPr/>
            <p:nvPr/>
          </p:nvSpPr>
          <p:spPr>
            <a:xfrm>
              <a:off x="3238153" y="1854665"/>
              <a:ext cx="1716322" cy="443726"/>
            </a:xfrm>
            <a:prstGeom prst="roundRect">
              <a:avLst>
                <a:gd name="adj" fmla="val 457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3200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 b="1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CELL Auction</a:t>
              </a:r>
              <a:endPara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93548" y="2298391"/>
            <a:ext cx="1256081" cy="415492"/>
            <a:chOff x="3468319" y="2298391"/>
            <a:chExt cx="1256081" cy="415492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4134338" y="2298391"/>
              <a:ext cx="0" cy="415492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prstDash val="sysDot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3468319" y="2298391"/>
              <a:ext cx="362707" cy="240593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prstDash val="dot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4360828" y="2298391"/>
              <a:ext cx="363572" cy="240593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prstDash val="dot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Oval 194"/>
          <p:cNvSpPr/>
          <p:nvPr/>
        </p:nvSpPr>
        <p:spPr>
          <a:xfrm>
            <a:off x="8435185" y="1400948"/>
            <a:ext cx="192662" cy="163866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>
            <a:off x="1588189" y="2872469"/>
            <a:ext cx="2033899" cy="1619150"/>
          </a:xfrm>
          <a:prstGeom prst="roundRect">
            <a:avLst>
              <a:gd name="adj" fmla="val 2124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118872" rIns="0" bIns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CELL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2" name="Oval 170"/>
          <p:cNvSpPr/>
          <p:nvPr/>
        </p:nvSpPr>
        <p:spPr>
          <a:xfrm>
            <a:off x="1678774" y="2935587"/>
            <a:ext cx="225280" cy="222168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utoShape 10"/>
          <p:cNvSpPr>
            <a:spLocks noChangeArrowheads="1"/>
          </p:cNvSpPr>
          <p:nvPr/>
        </p:nvSpPr>
        <p:spPr bwMode="auto">
          <a:xfrm>
            <a:off x="1702872" y="3252074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Executor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8" name="Shape 368"/>
          <p:cNvSpPr/>
          <p:nvPr/>
        </p:nvSpPr>
        <p:spPr>
          <a:xfrm rot="5400000">
            <a:off x="2372212" y="3188356"/>
            <a:ext cx="478983" cy="186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4" y="12890"/>
                </a:moveTo>
                <a:lnTo>
                  <a:pt x="112335" y="12890"/>
                </a:lnTo>
                <a:lnTo>
                  <a:pt x="112335" y="3984"/>
                </a:lnTo>
                <a:lnTo>
                  <a:pt x="7664" y="3984"/>
                </a:lnTo>
                <a:close/>
                <a:moveTo>
                  <a:pt x="7664" y="25781"/>
                </a:moveTo>
                <a:lnTo>
                  <a:pt x="112335" y="25781"/>
                </a:lnTo>
                <a:lnTo>
                  <a:pt x="112335" y="16874"/>
                </a:lnTo>
                <a:lnTo>
                  <a:pt x="7664" y="16874"/>
                </a:lnTo>
                <a:close/>
                <a:moveTo>
                  <a:pt x="7664" y="38671"/>
                </a:moveTo>
                <a:lnTo>
                  <a:pt x="112335" y="38671"/>
                </a:lnTo>
                <a:lnTo>
                  <a:pt x="112335" y="29765"/>
                </a:lnTo>
                <a:lnTo>
                  <a:pt x="7664" y="29765"/>
                </a:lnTo>
                <a:close/>
                <a:moveTo>
                  <a:pt x="7664" y="51562"/>
                </a:moveTo>
                <a:lnTo>
                  <a:pt x="112335" y="51562"/>
                </a:lnTo>
                <a:lnTo>
                  <a:pt x="112335" y="42656"/>
                </a:lnTo>
                <a:lnTo>
                  <a:pt x="7664" y="42656"/>
                </a:lnTo>
                <a:close/>
                <a:moveTo>
                  <a:pt x="7664" y="64452"/>
                </a:moveTo>
                <a:lnTo>
                  <a:pt x="112335" y="64452"/>
                </a:lnTo>
                <a:lnTo>
                  <a:pt x="112335" y="55546"/>
                </a:lnTo>
                <a:lnTo>
                  <a:pt x="7664" y="55546"/>
                </a:lnTo>
                <a:close/>
                <a:moveTo>
                  <a:pt x="7664" y="77343"/>
                </a:moveTo>
                <a:lnTo>
                  <a:pt x="112335" y="77343"/>
                </a:lnTo>
                <a:lnTo>
                  <a:pt x="112335" y="68437"/>
                </a:lnTo>
                <a:lnTo>
                  <a:pt x="7664" y="68437"/>
                </a:lnTo>
                <a:close/>
                <a:moveTo>
                  <a:pt x="7664" y="90234"/>
                </a:moveTo>
                <a:lnTo>
                  <a:pt x="112335" y="90234"/>
                </a:lnTo>
                <a:lnTo>
                  <a:pt x="112335" y="81328"/>
                </a:lnTo>
                <a:lnTo>
                  <a:pt x="7664" y="81328"/>
                </a:lnTo>
                <a:close/>
                <a:moveTo>
                  <a:pt x="7664" y="103124"/>
                </a:moveTo>
                <a:lnTo>
                  <a:pt x="112335" y="103124"/>
                </a:lnTo>
                <a:lnTo>
                  <a:pt x="112335" y="94218"/>
                </a:lnTo>
                <a:lnTo>
                  <a:pt x="7664" y="94218"/>
                </a:lnTo>
                <a:close/>
                <a:moveTo>
                  <a:pt x="7664" y="116015"/>
                </a:moveTo>
                <a:lnTo>
                  <a:pt x="112335" y="116015"/>
                </a:lnTo>
                <a:lnTo>
                  <a:pt x="112335" y="107109"/>
                </a:lnTo>
                <a:lnTo>
                  <a:pt x="7664" y="107109"/>
                </a:lnTo>
                <a:close/>
                <a:moveTo>
                  <a:pt x="0" y="119999"/>
                </a:moveTo>
                <a:lnTo>
                  <a:pt x="0" y="0"/>
                </a:lnTo>
                <a:lnTo>
                  <a:pt x="1916" y="0"/>
                </a:lnTo>
                <a:lnTo>
                  <a:pt x="7664" y="0"/>
                </a:lnTo>
                <a:lnTo>
                  <a:pt x="112335" y="0"/>
                </a:lnTo>
                <a:lnTo>
                  <a:pt x="114251" y="0"/>
                </a:lnTo>
                <a:lnTo>
                  <a:pt x="120000" y="0"/>
                </a:lnTo>
                <a:lnTo>
                  <a:pt x="120000" y="119999"/>
                </a:lnTo>
                <a:lnTo>
                  <a:pt x="114251" y="119999"/>
                </a:lnTo>
                <a:lnTo>
                  <a:pt x="114251" y="120000"/>
                </a:lnTo>
                <a:lnTo>
                  <a:pt x="1916" y="120000"/>
                </a:lnTo>
                <a:lnTo>
                  <a:pt x="1916" y="119999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28005" y="881794"/>
            <a:ext cx="124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4D4D"/>
                </a:solidFill>
              </a:rPr>
              <a:t>LRP</a:t>
            </a:r>
            <a:endParaRPr lang="en-US" dirty="0">
              <a:solidFill>
                <a:srgbClr val="4D4D4D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068706" y="3543209"/>
            <a:ext cx="0" cy="331033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itle 1"/>
          <p:cNvSpPr>
            <a:spLocks noGrp="1"/>
          </p:cNvSpPr>
          <p:nvPr>
            <p:ph type="title"/>
          </p:nvPr>
        </p:nvSpPr>
        <p:spPr>
          <a:xfrm>
            <a:off x="95050" y="134158"/>
            <a:ext cx="8410575" cy="543175"/>
          </a:xfrm>
        </p:spPr>
        <p:txBody>
          <a:bodyPr/>
          <a:lstStyle/>
          <a:p>
            <a:r>
              <a:rPr lang="en-US" sz="2800" dirty="0" smtClean="0">
                <a:solidFill>
                  <a:srgbClr val="2C95DD"/>
                </a:solidFill>
              </a:rPr>
              <a:t>Application Containers and Scaling</a:t>
            </a:r>
            <a:endParaRPr lang="en-US" sz="2800" dirty="0">
              <a:solidFill>
                <a:srgbClr val="2C95DD"/>
              </a:solidFill>
            </a:endParaRPr>
          </a:p>
        </p:txBody>
      </p:sp>
      <p:sp>
        <p:nvSpPr>
          <p:cNvPr id="60" name="AutoShape 10"/>
          <p:cNvSpPr>
            <a:spLocks noChangeArrowheads="1"/>
          </p:cNvSpPr>
          <p:nvPr/>
        </p:nvSpPr>
        <p:spPr bwMode="auto">
          <a:xfrm>
            <a:off x="2650885" y="3259627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Rep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3" name="AutoShape 11"/>
          <p:cNvSpPr>
            <a:spLocks noChangeArrowheads="1"/>
          </p:cNvSpPr>
          <p:nvPr/>
        </p:nvSpPr>
        <p:spPr bwMode="auto">
          <a:xfrm>
            <a:off x="5621249" y="2439576"/>
            <a:ext cx="1191882" cy="274307"/>
          </a:xfrm>
          <a:prstGeom prst="roundRect">
            <a:avLst>
              <a:gd name="adj" fmla="val 347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Converger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4" name="Teardrop 63"/>
          <p:cNvSpPr/>
          <p:nvPr/>
        </p:nvSpPr>
        <p:spPr>
          <a:xfrm rot="18900000">
            <a:off x="2801423" y="1410493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21"/>
          <p:cNvSpPr>
            <a:spLocks noChangeArrowheads="1"/>
          </p:cNvSpPr>
          <p:nvPr/>
        </p:nvSpPr>
        <p:spPr bwMode="auto">
          <a:xfrm>
            <a:off x="3190096" y="3948527"/>
            <a:ext cx="255341" cy="239897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1 0 0"/>
              <a:gd name="G50" fmla="+- 1 0 0"/>
              <a:gd name="G51" fmla="+- 1 0 0"/>
              <a:gd name="G52" fmla="+- 1 0 0"/>
              <a:gd name="G53" fmla="+- 31355 0 0"/>
              <a:gd name="G54" fmla="+- 29966 0 0"/>
              <a:gd name="G55" fmla="+- 4021 0 0"/>
              <a:gd name="G56" fmla="+- 2632 0 0"/>
              <a:gd name="G57" fmla="+- 1 0 0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T0" fmla="*/ 495299 w 990600"/>
              <a:gd name="T1" fmla="*/ 621778 h 1265275"/>
              <a:gd name="T2" fmla="*/ 371473 w 990600"/>
              <a:gd name="T3" fmla="*/ 745604 h 1265275"/>
              <a:gd name="T4" fmla="*/ 457199 w 990600"/>
              <a:gd name="T5" fmla="*/ 861738 h 1265275"/>
              <a:gd name="T6" fmla="*/ 457199 w 990600"/>
              <a:gd name="T7" fmla="*/ 1103911 h 1265275"/>
              <a:gd name="T8" fmla="*/ 495299 w 990600"/>
              <a:gd name="T9" fmla="*/ 1142011 h 1265275"/>
              <a:gd name="T10" fmla="*/ 533399 w 990600"/>
              <a:gd name="T11" fmla="*/ 1103911 h 1265275"/>
              <a:gd name="T12" fmla="*/ 533399 w 990600"/>
              <a:gd name="T13" fmla="*/ 861738 h 1265275"/>
              <a:gd name="T14" fmla="*/ 619125 w 990600"/>
              <a:gd name="T15" fmla="*/ 745604 h 1265275"/>
              <a:gd name="T16" fmla="*/ 495299 w 990600"/>
              <a:gd name="T17" fmla="*/ 621778 h 1265275"/>
              <a:gd name="T18" fmla="*/ 495297 w 990600"/>
              <a:gd name="T19" fmla="*/ 170493 h 1265275"/>
              <a:gd name="T20" fmla="*/ 307802 w 990600"/>
              <a:gd name="T21" fmla="*/ 357987 h 1265275"/>
              <a:gd name="T22" fmla="*/ 307804 w 990600"/>
              <a:gd name="T23" fmla="*/ 357991 h 1265275"/>
              <a:gd name="T24" fmla="*/ 307544 w 990600"/>
              <a:gd name="T25" fmla="*/ 357991 h 1265275"/>
              <a:gd name="T26" fmla="*/ 307544 w 990600"/>
              <a:gd name="T27" fmla="*/ 538211 h 1265275"/>
              <a:gd name="T28" fmla="*/ 683058 w 990600"/>
              <a:gd name="T29" fmla="*/ 538211 h 1265275"/>
              <a:gd name="T30" fmla="*/ 683058 w 990600"/>
              <a:gd name="T31" fmla="*/ 357991 h 1265275"/>
              <a:gd name="T32" fmla="*/ 682792 w 990600"/>
              <a:gd name="T33" fmla="*/ 357991 h 1265275"/>
              <a:gd name="T34" fmla="*/ 682792 w 990600"/>
              <a:gd name="T35" fmla="*/ 357987 h 1265275"/>
              <a:gd name="T36" fmla="*/ 495297 w 990600"/>
              <a:gd name="T37" fmla="*/ 170493 h 1265275"/>
              <a:gd name="T38" fmla="*/ 495300 w 990600"/>
              <a:gd name="T39" fmla="*/ 0 h 1265275"/>
              <a:gd name="T40" fmla="*/ 841781 w 990600"/>
              <a:gd name="T41" fmla="*/ 346479 h 1265275"/>
              <a:gd name="T42" fmla="*/ 841781 w 990600"/>
              <a:gd name="T43" fmla="*/ 346481 h 1265275"/>
              <a:gd name="T44" fmla="*/ 841781 w 990600"/>
              <a:gd name="T45" fmla="*/ 538211 h 1265275"/>
              <a:gd name="T46" fmla="*/ 869420 w 990600"/>
              <a:gd name="T47" fmla="*/ 538211 h 1265275"/>
              <a:gd name="T48" fmla="*/ 990600 w 990600"/>
              <a:gd name="T49" fmla="*/ 659391 h 1265275"/>
              <a:gd name="T50" fmla="*/ 990600 w 990600"/>
              <a:gd name="T51" fmla="*/ 1144095 h 1265275"/>
              <a:gd name="T52" fmla="*/ 869420 w 990600"/>
              <a:gd name="T53" fmla="*/ 1265275 h 1265275"/>
              <a:gd name="T54" fmla="*/ 121180 w 990600"/>
              <a:gd name="T55" fmla="*/ 1265275 h 1265275"/>
              <a:gd name="T56" fmla="*/ 0 w 990600"/>
              <a:gd name="T57" fmla="*/ 1144095 h 1265275"/>
              <a:gd name="T58" fmla="*/ 0 w 990600"/>
              <a:gd name="T59" fmla="*/ 659391 h 1265275"/>
              <a:gd name="T60" fmla="*/ 121180 w 990600"/>
              <a:gd name="T61" fmla="*/ 538211 h 1265275"/>
              <a:gd name="T62" fmla="*/ 148819 w 990600"/>
              <a:gd name="T63" fmla="*/ 538211 h 1265275"/>
              <a:gd name="T64" fmla="*/ 148819 w 990600"/>
              <a:gd name="T65" fmla="*/ 346481 h 1265275"/>
              <a:gd name="T66" fmla="*/ 495300 w 990600"/>
              <a:gd name="T67" fmla="*/ 0 h 1265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3695085" y="2883276"/>
            <a:ext cx="2033899" cy="1619150"/>
          </a:xfrm>
          <a:prstGeom prst="roundRect">
            <a:avLst>
              <a:gd name="adj" fmla="val 2124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118872" rIns="0" bIns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CELL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1" name="AutoShape 10"/>
          <p:cNvSpPr>
            <a:spLocks noChangeArrowheads="1"/>
          </p:cNvSpPr>
          <p:nvPr/>
        </p:nvSpPr>
        <p:spPr bwMode="auto">
          <a:xfrm>
            <a:off x="4748666" y="3264052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Rep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2" name="Oval 170"/>
          <p:cNvSpPr/>
          <p:nvPr/>
        </p:nvSpPr>
        <p:spPr>
          <a:xfrm>
            <a:off x="3745424" y="2951381"/>
            <a:ext cx="225280" cy="222168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012391" y="1689496"/>
            <a:ext cx="1435719" cy="1432958"/>
            <a:chOff x="6787209" y="1689496"/>
            <a:chExt cx="1435719" cy="1432958"/>
          </a:xfrm>
        </p:grpSpPr>
        <p:grpSp>
          <p:nvGrpSpPr>
            <p:cNvPr id="69" name="Shape 964"/>
            <p:cNvGrpSpPr/>
            <p:nvPr/>
          </p:nvGrpSpPr>
          <p:grpSpPr>
            <a:xfrm>
              <a:off x="7231894" y="2622483"/>
              <a:ext cx="978109" cy="499971"/>
              <a:chOff x="1226633" y="1105736"/>
              <a:chExt cx="1165704" cy="499971"/>
            </a:xfrm>
          </p:grpSpPr>
          <p:sp>
            <p:nvSpPr>
              <p:cNvPr id="70" name="Shape 965"/>
              <p:cNvSpPr/>
              <p:nvPr/>
            </p:nvSpPr>
            <p:spPr>
              <a:xfrm>
                <a:off x="1605237" y="1105736"/>
                <a:ext cx="408500" cy="2195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936" y="107531"/>
                    </a:moveTo>
                    <a:cubicBezTo>
                      <a:pt x="40088" y="107531"/>
                      <a:pt x="39401" y="108810"/>
                      <a:pt x="39401" y="110387"/>
                    </a:cubicBezTo>
                    <a:cubicBezTo>
                      <a:pt x="39401" y="111964"/>
                      <a:pt x="40088" y="113243"/>
                      <a:pt x="40936" y="113243"/>
                    </a:cubicBezTo>
                    <a:lnTo>
                      <a:pt x="51571" y="113243"/>
                    </a:lnTo>
                    <a:cubicBezTo>
                      <a:pt x="52418" y="113243"/>
                      <a:pt x="53106" y="111964"/>
                      <a:pt x="53106" y="110387"/>
                    </a:cubicBezTo>
                    <a:lnTo>
                      <a:pt x="53106" y="110387"/>
                    </a:lnTo>
                    <a:cubicBezTo>
                      <a:pt x="53106" y="108810"/>
                      <a:pt x="52418" y="107531"/>
                      <a:pt x="51571" y="107531"/>
                    </a:cubicBezTo>
                    <a:close/>
                    <a:moveTo>
                      <a:pt x="40936" y="95003"/>
                    </a:moveTo>
                    <a:cubicBezTo>
                      <a:pt x="40088" y="95003"/>
                      <a:pt x="39401" y="96282"/>
                      <a:pt x="39401" y="97859"/>
                    </a:cubicBezTo>
                    <a:cubicBezTo>
                      <a:pt x="39401" y="99436"/>
                      <a:pt x="40088" y="100715"/>
                      <a:pt x="40936" y="100715"/>
                    </a:cubicBezTo>
                    <a:lnTo>
                      <a:pt x="79063" y="100715"/>
                    </a:lnTo>
                    <a:cubicBezTo>
                      <a:pt x="79911" y="100715"/>
                      <a:pt x="80598" y="99436"/>
                      <a:pt x="80598" y="97859"/>
                    </a:cubicBezTo>
                    <a:lnTo>
                      <a:pt x="80598" y="97859"/>
                    </a:lnTo>
                    <a:cubicBezTo>
                      <a:pt x="80598" y="96282"/>
                      <a:pt x="79911" y="95003"/>
                      <a:pt x="79063" y="95003"/>
                    </a:cubicBezTo>
                    <a:close/>
                    <a:moveTo>
                      <a:pt x="40936" y="82476"/>
                    </a:moveTo>
                    <a:cubicBezTo>
                      <a:pt x="40088" y="82476"/>
                      <a:pt x="39401" y="83754"/>
                      <a:pt x="39401" y="85332"/>
                    </a:cubicBezTo>
                    <a:cubicBezTo>
                      <a:pt x="39401" y="86909"/>
                      <a:pt x="40088" y="88187"/>
                      <a:pt x="40936" y="88187"/>
                    </a:cubicBezTo>
                    <a:lnTo>
                      <a:pt x="79063" y="88187"/>
                    </a:lnTo>
                    <a:cubicBezTo>
                      <a:pt x="79911" y="88187"/>
                      <a:pt x="80598" y="86909"/>
                      <a:pt x="80598" y="85332"/>
                    </a:cubicBezTo>
                    <a:lnTo>
                      <a:pt x="80598" y="85332"/>
                    </a:lnTo>
                    <a:cubicBezTo>
                      <a:pt x="80598" y="83754"/>
                      <a:pt x="79911" y="82476"/>
                      <a:pt x="79063" y="82476"/>
                    </a:cubicBezTo>
                    <a:close/>
                    <a:moveTo>
                      <a:pt x="3966" y="0"/>
                    </a:moveTo>
                    <a:lnTo>
                      <a:pt x="48174" y="0"/>
                    </a:lnTo>
                    <a:cubicBezTo>
                      <a:pt x="50365" y="0"/>
                      <a:pt x="52141" y="3304"/>
                      <a:pt x="52141" y="7380"/>
                    </a:cubicBezTo>
                    <a:lnTo>
                      <a:pt x="52141" y="36900"/>
                    </a:lnTo>
                    <a:cubicBezTo>
                      <a:pt x="52141" y="40976"/>
                      <a:pt x="50365" y="44280"/>
                      <a:pt x="48174" y="44280"/>
                    </a:cubicBezTo>
                    <a:lnTo>
                      <a:pt x="37800" y="44280"/>
                    </a:lnTo>
                    <a:cubicBezTo>
                      <a:pt x="39967" y="53658"/>
                      <a:pt x="54495" y="56211"/>
                      <a:pt x="60002" y="67201"/>
                    </a:cubicBezTo>
                    <a:cubicBezTo>
                      <a:pt x="65494" y="56212"/>
                      <a:pt x="80031" y="53661"/>
                      <a:pt x="82199" y="44280"/>
                    </a:cubicBezTo>
                    <a:lnTo>
                      <a:pt x="71825" y="44280"/>
                    </a:lnTo>
                    <a:cubicBezTo>
                      <a:pt x="69634" y="44280"/>
                      <a:pt x="67858" y="40976"/>
                      <a:pt x="67858" y="36900"/>
                    </a:cubicBezTo>
                    <a:lnTo>
                      <a:pt x="67858" y="7380"/>
                    </a:lnTo>
                    <a:cubicBezTo>
                      <a:pt x="67858" y="3304"/>
                      <a:pt x="69634" y="0"/>
                      <a:pt x="71825" y="0"/>
                    </a:cubicBezTo>
                    <a:lnTo>
                      <a:pt x="116033" y="0"/>
                    </a:lnTo>
                    <a:cubicBezTo>
                      <a:pt x="118224" y="0"/>
                      <a:pt x="120000" y="3304"/>
                      <a:pt x="120000" y="7380"/>
                    </a:cubicBezTo>
                    <a:lnTo>
                      <a:pt x="120000" y="36900"/>
                    </a:lnTo>
                    <a:cubicBezTo>
                      <a:pt x="120000" y="40976"/>
                      <a:pt x="118224" y="44280"/>
                      <a:pt x="116033" y="44280"/>
                    </a:cubicBezTo>
                    <a:lnTo>
                      <a:pt x="93636" y="44280"/>
                    </a:lnTo>
                    <a:cubicBezTo>
                      <a:pt x="91919" y="60171"/>
                      <a:pt x="69215" y="64236"/>
                      <a:pt x="68927" y="75719"/>
                    </a:cubicBezTo>
                    <a:lnTo>
                      <a:pt x="92810" y="75719"/>
                    </a:lnTo>
                    <a:cubicBezTo>
                      <a:pt x="95001" y="75719"/>
                      <a:pt x="96777" y="79023"/>
                      <a:pt x="96777" y="83099"/>
                    </a:cubicBezTo>
                    <a:lnTo>
                      <a:pt x="96777" y="112619"/>
                    </a:lnTo>
                    <a:cubicBezTo>
                      <a:pt x="96777" y="116695"/>
                      <a:pt x="95001" y="120000"/>
                      <a:pt x="92810" y="120000"/>
                    </a:cubicBezTo>
                    <a:lnTo>
                      <a:pt x="27189" y="120000"/>
                    </a:lnTo>
                    <a:cubicBezTo>
                      <a:pt x="24998" y="120000"/>
                      <a:pt x="23222" y="116695"/>
                      <a:pt x="23222" y="112619"/>
                    </a:cubicBezTo>
                    <a:lnTo>
                      <a:pt x="23222" y="83099"/>
                    </a:lnTo>
                    <a:cubicBezTo>
                      <a:pt x="23222" y="79023"/>
                      <a:pt x="24998" y="75719"/>
                      <a:pt x="27189" y="75719"/>
                    </a:cubicBezTo>
                    <a:lnTo>
                      <a:pt x="51072" y="75719"/>
                    </a:lnTo>
                    <a:cubicBezTo>
                      <a:pt x="50784" y="64236"/>
                      <a:pt x="28080" y="60171"/>
                      <a:pt x="26363" y="44280"/>
                    </a:cubicBezTo>
                    <a:lnTo>
                      <a:pt x="3966" y="44280"/>
                    </a:lnTo>
                    <a:cubicBezTo>
                      <a:pt x="1775" y="44280"/>
                      <a:pt x="0" y="40976"/>
                      <a:pt x="0" y="36900"/>
                    </a:cubicBezTo>
                    <a:lnTo>
                      <a:pt x="0" y="7380"/>
                    </a:lnTo>
                    <a:cubicBezTo>
                      <a:pt x="0" y="3304"/>
                      <a:pt x="1775" y="0"/>
                      <a:pt x="3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Shape 966"/>
              <p:cNvSpPr txBox="1"/>
              <p:nvPr/>
            </p:nvSpPr>
            <p:spPr>
              <a:xfrm>
                <a:off x="1226633" y="1328709"/>
                <a:ext cx="1165704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1" i="0" u="none" strike="noStrike" cap="none" dirty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Desired </a:t>
                </a:r>
                <a:endParaRPr lang="en-US" sz="1200" b="1" i="0" u="none" strike="noStrike" cap="none" dirty="0" smtClean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" name="Shape 335"/>
            <p:cNvCxnSpPr/>
            <p:nvPr/>
          </p:nvCxnSpPr>
          <p:spPr>
            <a:xfrm rot="10800000" flipV="1">
              <a:off x="6787209" y="1689496"/>
              <a:ext cx="1435719" cy="750080"/>
            </a:xfrm>
            <a:prstGeom prst="bentConnector3">
              <a:avLst>
                <a:gd name="adj1" fmla="val -32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stealth" w="lg" len="lg"/>
              <a:tailEnd type="none" w="lg" len="lg"/>
            </a:ln>
          </p:spPr>
        </p:cxnSp>
      </p:grpSp>
      <p:grpSp>
        <p:nvGrpSpPr>
          <p:cNvPr id="37" name="Group 36"/>
          <p:cNvGrpSpPr/>
          <p:nvPr/>
        </p:nvGrpSpPr>
        <p:grpSpPr>
          <a:xfrm>
            <a:off x="7012391" y="1677108"/>
            <a:ext cx="2131812" cy="1445347"/>
            <a:chOff x="6787209" y="1677108"/>
            <a:chExt cx="2131812" cy="1445347"/>
          </a:xfrm>
        </p:grpSpPr>
        <p:grpSp>
          <p:nvGrpSpPr>
            <p:cNvPr id="72" name="Shape 973"/>
            <p:cNvGrpSpPr/>
            <p:nvPr/>
          </p:nvGrpSpPr>
          <p:grpSpPr>
            <a:xfrm>
              <a:off x="7846291" y="2625893"/>
              <a:ext cx="1072730" cy="496562"/>
              <a:chOff x="2260765" y="1094930"/>
              <a:chExt cx="1072730" cy="496562"/>
            </a:xfrm>
          </p:grpSpPr>
          <p:sp>
            <p:nvSpPr>
              <p:cNvPr id="77" name="Shape 974"/>
              <p:cNvSpPr txBox="1"/>
              <p:nvPr/>
            </p:nvSpPr>
            <p:spPr>
              <a:xfrm>
                <a:off x="2260765" y="1314494"/>
                <a:ext cx="1072730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1" i="0" u="none" strike="noStrike" cap="none" dirty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Actual </a:t>
                </a:r>
                <a:endParaRPr lang="en-US" sz="1200" b="1" i="0" u="none" strike="noStrike" cap="none" dirty="0" smtClean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975"/>
              <p:cNvSpPr/>
              <p:nvPr/>
            </p:nvSpPr>
            <p:spPr>
              <a:xfrm>
                <a:off x="2671932" y="1094930"/>
                <a:ext cx="329446" cy="2195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964" y="107531"/>
                    </a:moveTo>
                    <a:cubicBezTo>
                      <a:pt x="20913" y="107531"/>
                      <a:pt x="20061" y="108810"/>
                      <a:pt x="20060" y="110387"/>
                    </a:cubicBezTo>
                    <a:cubicBezTo>
                      <a:pt x="20061" y="111964"/>
                      <a:pt x="20913" y="113243"/>
                      <a:pt x="21964" y="113243"/>
                    </a:cubicBezTo>
                    <a:lnTo>
                      <a:pt x="35151" y="113243"/>
                    </a:lnTo>
                    <a:cubicBezTo>
                      <a:pt x="36202" y="113243"/>
                      <a:pt x="37054" y="111964"/>
                      <a:pt x="37054" y="110387"/>
                    </a:cubicBezTo>
                    <a:lnTo>
                      <a:pt x="37054" y="110387"/>
                    </a:lnTo>
                    <a:cubicBezTo>
                      <a:pt x="37054" y="108810"/>
                      <a:pt x="36202" y="107531"/>
                      <a:pt x="35151" y="107531"/>
                    </a:cubicBezTo>
                    <a:close/>
                    <a:moveTo>
                      <a:pt x="21964" y="95003"/>
                    </a:moveTo>
                    <a:cubicBezTo>
                      <a:pt x="20913" y="95003"/>
                      <a:pt x="20061" y="96282"/>
                      <a:pt x="20060" y="97859"/>
                    </a:cubicBezTo>
                    <a:cubicBezTo>
                      <a:pt x="20061" y="99436"/>
                      <a:pt x="20913" y="100715"/>
                      <a:pt x="21964" y="100715"/>
                    </a:cubicBezTo>
                    <a:lnTo>
                      <a:pt x="69240" y="100715"/>
                    </a:lnTo>
                    <a:cubicBezTo>
                      <a:pt x="70292" y="100715"/>
                      <a:pt x="71144" y="99436"/>
                      <a:pt x="71144" y="97859"/>
                    </a:cubicBezTo>
                    <a:lnTo>
                      <a:pt x="71144" y="97859"/>
                    </a:lnTo>
                    <a:cubicBezTo>
                      <a:pt x="71144" y="96282"/>
                      <a:pt x="70292" y="95003"/>
                      <a:pt x="69240" y="95003"/>
                    </a:cubicBezTo>
                    <a:close/>
                    <a:moveTo>
                      <a:pt x="21964" y="82476"/>
                    </a:moveTo>
                    <a:cubicBezTo>
                      <a:pt x="20913" y="82476"/>
                      <a:pt x="20061" y="83754"/>
                      <a:pt x="20060" y="85332"/>
                    </a:cubicBezTo>
                    <a:cubicBezTo>
                      <a:pt x="20061" y="86909"/>
                      <a:pt x="20913" y="88187"/>
                      <a:pt x="21964" y="88187"/>
                    </a:cubicBezTo>
                    <a:lnTo>
                      <a:pt x="69240" y="88187"/>
                    </a:lnTo>
                    <a:cubicBezTo>
                      <a:pt x="70292" y="88187"/>
                      <a:pt x="71144" y="86909"/>
                      <a:pt x="71144" y="85332"/>
                    </a:cubicBezTo>
                    <a:lnTo>
                      <a:pt x="71144" y="85332"/>
                    </a:lnTo>
                    <a:cubicBezTo>
                      <a:pt x="71144" y="83754"/>
                      <a:pt x="70292" y="82476"/>
                      <a:pt x="69240" y="82476"/>
                    </a:cubicBezTo>
                    <a:close/>
                    <a:moveTo>
                      <a:pt x="60265" y="0"/>
                    </a:moveTo>
                    <a:lnTo>
                      <a:pt x="115081" y="0"/>
                    </a:lnTo>
                    <a:cubicBezTo>
                      <a:pt x="117797" y="0"/>
                      <a:pt x="120000" y="3304"/>
                      <a:pt x="120000" y="7380"/>
                    </a:cubicBezTo>
                    <a:lnTo>
                      <a:pt x="120000" y="36900"/>
                    </a:lnTo>
                    <a:cubicBezTo>
                      <a:pt x="120000" y="40976"/>
                      <a:pt x="117797" y="44280"/>
                      <a:pt x="115081" y="44280"/>
                    </a:cubicBezTo>
                    <a:lnTo>
                      <a:pt x="87308" y="44280"/>
                    </a:lnTo>
                    <a:cubicBezTo>
                      <a:pt x="85180" y="60171"/>
                      <a:pt x="57027" y="64236"/>
                      <a:pt x="56672" y="75719"/>
                    </a:cubicBezTo>
                    <a:lnTo>
                      <a:pt x="86286" y="75719"/>
                    </a:lnTo>
                    <a:cubicBezTo>
                      <a:pt x="89003" y="75719"/>
                      <a:pt x="91205" y="79023"/>
                      <a:pt x="91205" y="83099"/>
                    </a:cubicBezTo>
                    <a:lnTo>
                      <a:pt x="91205" y="112619"/>
                    </a:lnTo>
                    <a:cubicBezTo>
                      <a:pt x="91205" y="116695"/>
                      <a:pt x="89003" y="120000"/>
                      <a:pt x="86286" y="120000"/>
                    </a:cubicBezTo>
                    <a:lnTo>
                      <a:pt x="4918" y="120000"/>
                    </a:lnTo>
                    <a:cubicBezTo>
                      <a:pt x="2202" y="120000"/>
                      <a:pt x="0" y="116695"/>
                      <a:pt x="0" y="112619"/>
                    </a:cubicBezTo>
                    <a:lnTo>
                      <a:pt x="0" y="83099"/>
                    </a:lnTo>
                    <a:cubicBezTo>
                      <a:pt x="0" y="79023"/>
                      <a:pt x="2202" y="75719"/>
                      <a:pt x="4918" y="75719"/>
                    </a:cubicBezTo>
                    <a:lnTo>
                      <a:pt x="42736" y="75719"/>
                    </a:lnTo>
                    <a:cubicBezTo>
                      <a:pt x="43486" y="56974"/>
                      <a:pt x="69893" y="55751"/>
                      <a:pt x="73235" y="44280"/>
                    </a:cubicBezTo>
                    <a:lnTo>
                      <a:pt x="60265" y="44280"/>
                    </a:lnTo>
                    <a:cubicBezTo>
                      <a:pt x="57549" y="44280"/>
                      <a:pt x="55346" y="40976"/>
                      <a:pt x="55346" y="36900"/>
                    </a:cubicBezTo>
                    <a:lnTo>
                      <a:pt x="55346" y="7380"/>
                    </a:lnTo>
                    <a:cubicBezTo>
                      <a:pt x="55346" y="3304"/>
                      <a:pt x="57549" y="0"/>
                      <a:pt x="60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0" name="Shape 335"/>
            <p:cNvCxnSpPr/>
            <p:nvPr/>
          </p:nvCxnSpPr>
          <p:spPr>
            <a:xfrm flipV="1">
              <a:off x="6787209" y="1677108"/>
              <a:ext cx="1548609" cy="899236"/>
            </a:xfrm>
            <a:prstGeom prst="bentConnector3">
              <a:avLst>
                <a:gd name="adj1" fmla="val 10008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stealth" w="lg" len="lg"/>
              <a:tailEnd type="none" w="lg" len="lg"/>
            </a:ln>
          </p:spPr>
        </p:cxnSp>
      </p:grpSp>
      <p:sp>
        <p:nvSpPr>
          <p:cNvPr id="111" name="TextBox 110"/>
          <p:cNvSpPr txBox="1"/>
          <p:nvPr/>
        </p:nvSpPr>
        <p:spPr>
          <a:xfrm>
            <a:off x="3493548" y="893861"/>
            <a:ext cx="165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4D4D"/>
                </a:solidFill>
              </a:rPr>
              <a:t>Scale Request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28005" y="881794"/>
            <a:ext cx="124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4D4D"/>
                </a:solidFill>
              </a:rPr>
              <a:t>LRP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3" name="AutoShape 10"/>
          <p:cNvSpPr>
            <a:spLocks noChangeArrowheads="1"/>
          </p:cNvSpPr>
          <p:nvPr/>
        </p:nvSpPr>
        <p:spPr bwMode="auto">
          <a:xfrm>
            <a:off x="3793323" y="3264052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Executor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4" name="Shape 368"/>
          <p:cNvSpPr/>
          <p:nvPr/>
        </p:nvSpPr>
        <p:spPr>
          <a:xfrm rot="5400000">
            <a:off x="4462663" y="3200334"/>
            <a:ext cx="478983" cy="1865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4" y="12890"/>
                </a:moveTo>
                <a:lnTo>
                  <a:pt x="112335" y="12890"/>
                </a:lnTo>
                <a:lnTo>
                  <a:pt x="112335" y="3984"/>
                </a:lnTo>
                <a:lnTo>
                  <a:pt x="7664" y="3984"/>
                </a:lnTo>
                <a:close/>
                <a:moveTo>
                  <a:pt x="7664" y="25781"/>
                </a:moveTo>
                <a:lnTo>
                  <a:pt x="112335" y="25781"/>
                </a:lnTo>
                <a:lnTo>
                  <a:pt x="112335" y="16874"/>
                </a:lnTo>
                <a:lnTo>
                  <a:pt x="7664" y="16874"/>
                </a:lnTo>
                <a:close/>
                <a:moveTo>
                  <a:pt x="7664" y="38671"/>
                </a:moveTo>
                <a:lnTo>
                  <a:pt x="112335" y="38671"/>
                </a:lnTo>
                <a:lnTo>
                  <a:pt x="112335" y="29765"/>
                </a:lnTo>
                <a:lnTo>
                  <a:pt x="7664" y="29765"/>
                </a:lnTo>
                <a:close/>
                <a:moveTo>
                  <a:pt x="7664" y="51562"/>
                </a:moveTo>
                <a:lnTo>
                  <a:pt x="112335" y="51562"/>
                </a:lnTo>
                <a:lnTo>
                  <a:pt x="112335" y="42656"/>
                </a:lnTo>
                <a:lnTo>
                  <a:pt x="7664" y="42656"/>
                </a:lnTo>
                <a:close/>
                <a:moveTo>
                  <a:pt x="7664" y="64452"/>
                </a:moveTo>
                <a:lnTo>
                  <a:pt x="112335" y="64452"/>
                </a:lnTo>
                <a:lnTo>
                  <a:pt x="112335" y="55546"/>
                </a:lnTo>
                <a:lnTo>
                  <a:pt x="7664" y="55546"/>
                </a:lnTo>
                <a:close/>
                <a:moveTo>
                  <a:pt x="7664" y="77343"/>
                </a:moveTo>
                <a:lnTo>
                  <a:pt x="112335" y="77343"/>
                </a:lnTo>
                <a:lnTo>
                  <a:pt x="112335" y="68437"/>
                </a:lnTo>
                <a:lnTo>
                  <a:pt x="7664" y="68437"/>
                </a:lnTo>
                <a:close/>
                <a:moveTo>
                  <a:pt x="7664" y="90234"/>
                </a:moveTo>
                <a:lnTo>
                  <a:pt x="112335" y="90234"/>
                </a:lnTo>
                <a:lnTo>
                  <a:pt x="112335" y="81328"/>
                </a:lnTo>
                <a:lnTo>
                  <a:pt x="7664" y="81328"/>
                </a:lnTo>
                <a:close/>
                <a:moveTo>
                  <a:pt x="7664" y="103124"/>
                </a:moveTo>
                <a:lnTo>
                  <a:pt x="112335" y="103124"/>
                </a:lnTo>
                <a:lnTo>
                  <a:pt x="112335" y="94218"/>
                </a:lnTo>
                <a:lnTo>
                  <a:pt x="7664" y="94218"/>
                </a:lnTo>
                <a:close/>
                <a:moveTo>
                  <a:pt x="7664" y="116015"/>
                </a:moveTo>
                <a:lnTo>
                  <a:pt x="112335" y="116015"/>
                </a:lnTo>
                <a:lnTo>
                  <a:pt x="112335" y="107109"/>
                </a:lnTo>
                <a:lnTo>
                  <a:pt x="7664" y="107109"/>
                </a:lnTo>
                <a:close/>
                <a:moveTo>
                  <a:pt x="0" y="119999"/>
                </a:moveTo>
                <a:lnTo>
                  <a:pt x="0" y="0"/>
                </a:lnTo>
                <a:lnTo>
                  <a:pt x="1916" y="0"/>
                </a:lnTo>
                <a:lnTo>
                  <a:pt x="7664" y="0"/>
                </a:lnTo>
                <a:lnTo>
                  <a:pt x="112335" y="0"/>
                </a:lnTo>
                <a:lnTo>
                  <a:pt x="114251" y="0"/>
                </a:lnTo>
                <a:lnTo>
                  <a:pt x="120000" y="0"/>
                </a:lnTo>
                <a:lnTo>
                  <a:pt x="120000" y="119999"/>
                </a:lnTo>
                <a:lnTo>
                  <a:pt x="114251" y="119999"/>
                </a:lnTo>
                <a:lnTo>
                  <a:pt x="114251" y="120000"/>
                </a:lnTo>
                <a:lnTo>
                  <a:pt x="1916" y="120000"/>
                </a:lnTo>
                <a:lnTo>
                  <a:pt x="1916" y="119999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153076" y="3562740"/>
            <a:ext cx="0" cy="331033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21"/>
          <p:cNvSpPr>
            <a:spLocks noChangeArrowheads="1"/>
          </p:cNvSpPr>
          <p:nvPr/>
        </p:nvSpPr>
        <p:spPr bwMode="auto">
          <a:xfrm>
            <a:off x="5279725" y="3948527"/>
            <a:ext cx="255341" cy="239897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1 0 0"/>
              <a:gd name="G50" fmla="+- 1 0 0"/>
              <a:gd name="G51" fmla="+- 1 0 0"/>
              <a:gd name="G52" fmla="+- 1 0 0"/>
              <a:gd name="G53" fmla="+- 31355 0 0"/>
              <a:gd name="G54" fmla="+- 29966 0 0"/>
              <a:gd name="G55" fmla="+- 4021 0 0"/>
              <a:gd name="G56" fmla="+- 2632 0 0"/>
              <a:gd name="G57" fmla="+- 1 0 0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T0" fmla="*/ 495299 w 990600"/>
              <a:gd name="T1" fmla="*/ 621778 h 1265275"/>
              <a:gd name="T2" fmla="*/ 371473 w 990600"/>
              <a:gd name="T3" fmla="*/ 745604 h 1265275"/>
              <a:gd name="T4" fmla="*/ 457199 w 990600"/>
              <a:gd name="T5" fmla="*/ 861738 h 1265275"/>
              <a:gd name="T6" fmla="*/ 457199 w 990600"/>
              <a:gd name="T7" fmla="*/ 1103911 h 1265275"/>
              <a:gd name="T8" fmla="*/ 495299 w 990600"/>
              <a:gd name="T9" fmla="*/ 1142011 h 1265275"/>
              <a:gd name="T10" fmla="*/ 533399 w 990600"/>
              <a:gd name="T11" fmla="*/ 1103911 h 1265275"/>
              <a:gd name="T12" fmla="*/ 533399 w 990600"/>
              <a:gd name="T13" fmla="*/ 861738 h 1265275"/>
              <a:gd name="T14" fmla="*/ 619125 w 990600"/>
              <a:gd name="T15" fmla="*/ 745604 h 1265275"/>
              <a:gd name="T16" fmla="*/ 495299 w 990600"/>
              <a:gd name="T17" fmla="*/ 621778 h 1265275"/>
              <a:gd name="T18" fmla="*/ 495297 w 990600"/>
              <a:gd name="T19" fmla="*/ 170493 h 1265275"/>
              <a:gd name="T20" fmla="*/ 307802 w 990600"/>
              <a:gd name="T21" fmla="*/ 357987 h 1265275"/>
              <a:gd name="T22" fmla="*/ 307804 w 990600"/>
              <a:gd name="T23" fmla="*/ 357991 h 1265275"/>
              <a:gd name="T24" fmla="*/ 307544 w 990600"/>
              <a:gd name="T25" fmla="*/ 357991 h 1265275"/>
              <a:gd name="T26" fmla="*/ 307544 w 990600"/>
              <a:gd name="T27" fmla="*/ 538211 h 1265275"/>
              <a:gd name="T28" fmla="*/ 683058 w 990600"/>
              <a:gd name="T29" fmla="*/ 538211 h 1265275"/>
              <a:gd name="T30" fmla="*/ 683058 w 990600"/>
              <a:gd name="T31" fmla="*/ 357991 h 1265275"/>
              <a:gd name="T32" fmla="*/ 682792 w 990600"/>
              <a:gd name="T33" fmla="*/ 357991 h 1265275"/>
              <a:gd name="T34" fmla="*/ 682792 w 990600"/>
              <a:gd name="T35" fmla="*/ 357987 h 1265275"/>
              <a:gd name="T36" fmla="*/ 495297 w 990600"/>
              <a:gd name="T37" fmla="*/ 170493 h 1265275"/>
              <a:gd name="T38" fmla="*/ 495300 w 990600"/>
              <a:gd name="T39" fmla="*/ 0 h 1265275"/>
              <a:gd name="T40" fmla="*/ 841781 w 990600"/>
              <a:gd name="T41" fmla="*/ 346479 h 1265275"/>
              <a:gd name="T42" fmla="*/ 841781 w 990600"/>
              <a:gd name="T43" fmla="*/ 346481 h 1265275"/>
              <a:gd name="T44" fmla="*/ 841781 w 990600"/>
              <a:gd name="T45" fmla="*/ 538211 h 1265275"/>
              <a:gd name="T46" fmla="*/ 869420 w 990600"/>
              <a:gd name="T47" fmla="*/ 538211 h 1265275"/>
              <a:gd name="T48" fmla="*/ 990600 w 990600"/>
              <a:gd name="T49" fmla="*/ 659391 h 1265275"/>
              <a:gd name="T50" fmla="*/ 990600 w 990600"/>
              <a:gd name="T51" fmla="*/ 1144095 h 1265275"/>
              <a:gd name="T52" fmla="*/ 869420 w 990600"/>
              <a:gd name="T53" fmla="*/ 1265275 h 1265275"/>
              <a:gd name="T54" fmla="*/ 121180 w 990600"/>
              <a:gd name="T55" fmla="*/ 1265275 h 1265275"/>
              <a:gd name="T56" fmla="*/ 0 w 990600"/>
              <a:gd name="T57" fmla="*/ 1144095 h 1265275"/>
              <a:gd name="T58" fmla="*/ 0 w 990600"/>
              <a:gd name="T59" fmla="*/ 659391 h 1265275"/>
              <a:gd name="T60" fmla="*/ 121180 w 990600"/>
              <a:gd name="T61" fmla="*/ 538211 h 1265275"/>
              <a:gd name="T62" fmla="*/ 148819 w 990600"/>
              <a:gd name="T63" fmla="*/ 538211 h 1265275"/>
              <a:gd name="T64" fmla="*/ 148819 w 990600"/>
              <a:gd name="T65" fmla="*/ 346481 h 1265275"/>
              <a:gd name="T66" fmla="*/ 495300 w 990600"/>
              <a:gd name="T67" fmla="*/ 0 h 1265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494555" y="891756"/>
            <a:ext cx="165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4D4D"/>
                </a:solidFill>
              </a:rPr>
              <a:t>Deploy Request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7" name="Teardrop 116"/>
          <p:cNvSpPr/>
          <p:nvPr/>
        </p:nvSpPr>
        <p:spPr>
          <a:xfrm rot="18900000">
            <a:off x="2801423" y="1418356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ardrop 117"/>
          <p:cNvSpPr/>
          <p:nvPr/>
        </p:nvSpPr>
        <p:spPr>
          <a:xfrm rot="18900000">
            <a:off x="2801425" y="1410493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>
            <a:spLocks noChangeArrowheads="1"/>
          </p:cNvSpPr>
          <p:nvPr/>
        </p:nvSpPr>
        <p:spPr bwMode="auto">
          <a:xfrm>
            <a:off x="5795602" y="2883276"/>
            <a:ext cx="1750370" cy="1619150"/>
          </a:xfrm>
          <a:prstGeom prst="roundRect">
            <a:avLst>
              <a:gd name="adj" fmla="val 2124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118872" rIns="0" bIns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CELL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2" name="AutoShape 10"/>
          <p:cNvSpPr>
            <a:spLocks noChangeArrowheads="1"/>
          </p:cNvSpPr>
          <p:nvPr/>
        </p:nvSpPr>
        <p:spPr bwMode="auto">
          <a:xfrm>
            <a:off x="6678108" y="3271605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Rep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3" name="AutoShape 10"/>
          <p:cNvSpPr>
            <a:spLocks noChangeArrowheads="1"/>
          </p:cNvSpPr>
          <p:nvPr/>
        </p:nvSpPr>
        <p:spPr bwMode="auto">
          <a:xfrm>
            <a:off x="5828024" y="3271605"/>
            <a:ext cx="798918" cy="291135"/>
          </a:xfrm>
          <a:prstGeom prst="roundRect">
            <a:avLst>
              <a:gd name="adj" fmla="val 236"/>
            </a:avLst>
          </a:prstGeom>
          <a:solidFill>
            <a:srgbClr val="004A4A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FFFFFF"/>
                </a:solidFill>
              </a:rPr>
              <a:t>Executor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4" name="Oval 170"/>
          <p:cNvSpPr/>
          <p:nvPr/>
        </p:nvSpPr>
        <p:spPr>
          <a:xfrm>
            <a:off x="5828024" y="2944556"/>
            <a:ext cx="225280" cy="222168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droppedImage.png"/>
          <p:cNvPicPr/>
          <p:nvPr/>
        </p:nvPicPr>
        <p:blipFill>
          <a:blip r:embed="rId3">
            <a:extLst/>
          </a:blip>
          <a:srcRect l="3267" t="13725" r="13071" b="40958"/>
          <a:stretch>
            <a:fillRect/>
          </a:stretch>
        </p:blipFill>
        <p:spPr>
          <a:xfrm>
            <a:off x="7735955" y="3543209"/>
            <a:ext cx="1094173" cy="592677"/>
          </a:xfrm>
          <a:prstGeom prst="rect">
            <a:avLst/>
          </a:prstGeom>
          <a:ln w="3175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26" name="Shape 356"/>
          <p:cNvSpPr/>
          <p:nvPr/>
        </p:nvSpPr>
        <p:spPr>
          <a:xfrm>
            <a:off x="8013154" y="4117250"/>
            <a:ext cx="67917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33928A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dirty="0" smtClean="0">
                <a:solidFill>
                  <a:srgbClr val="33928A"/>
                </a:solidFill>
                <a:uFill>
                  <a:solidFill>
                    <a:srgbClr val="4D4D4D"/>
                  </a:solidFill>
                </a:uFill>
              </a:rPr>
              <a:t>Runtime</a:t>
            </a:r>
            <a:endParaRPr dirty="0">
              <a:solidFill>
                <a:srgbClr val="33928A"/>
              </a:solidFill>
              <a:uFill>
                <a:solidFill>
                  <a:srgbClr val="4D4D4D"/>
                </a:solidFill>
              </a:uFill>
            </a:endParaRPr>
          </a:p>
        </p:txBody>
      </p:sp>
      <p:cxnSp>
        <p:nvCxnSpPr>
          <p:cNvPr id="39" name="Curved Connector 38"/>
          <p:cNvCxnSpPr>
            <a:endCxn id="151" idx="1"/>
          </p:cNvCxnSpPr>
          <p:nvPr/>
        </p:nvCxnSpPr>
        <p:spPr>
          <a:xfrm rot="16200000" flipH="1">
            <a:off x="162626" y="2256481"/>
            <a:ext cx="1827380" cy="1023745"/>
          </a:xfrm>
          <a:prstGeom prst="curvedConnector2">
            <a:avLst/>
          </a:prstGeom>
          <a:ln>
            <a:solidFill>
              <a:srgbClr val="FFFF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/>
          <p:nvPr/>
        </p:nvCxnSpPr>
        <p:spPr>
          <a:xfrm>
            <a:off x="564443" y="1854663"/>
            <a:ext cx="3291812" cy="1838188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/>
          <p:cNvGrpSpPr/>
          <p:nvPr/>
        </p:nvGrpSpPr>
        <p:grpSpPr>
          <a:xfrm>
            <a:off x="56444" y="1550696"/>
            <a:ext cx="1226810" cy="813242"/>
            <a:chOff x="41708" y="1378801"/>
            <a:chExt cx="1226810" cy="813242"/>
          </a:xfrm>
        </p:grpSpPr>
        <p:sp>
          <p:nvSpPr>
            <p:cNvPr id="127" name="Right Arrow 126"/>
            <p:cNvSpPr/>
            <p:nvPr/>
          </p:nvSpPr>
          <p:spPr>
            <a:xfrm>
              <a:off x="229856" y="1378801"/>
              <a:ext cx="1038662" cy="776287"/>
            </a:xfrm>
            <a:prstGeom prst="rightArrow">
              <a:avLst>
                <a:gd name="adj1" fmla="val 72086"/>
                <a:gd name="adj2" fmla="val 41820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Access App</a:t>
              </a:r>
              <a:endParaRPr lang="en-US" sz="1400" dirty="0"/>
            </a:p>
          </p:txBody>
        </p:sp>
        <p:pic>
          <p:nvPicPr>
            <p:cNvPr id="128" name="Picture 210" descr="ICON_Person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8" y="1415756"/>
              <a:ext cx="438150" cy="77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" name="Rectangle 307"/>
          <p:cNvSpPr/>
          <p:nvPr/>
        </p:nvSpPr>
        <p:spPr>
          <a:xfrm>
            <a:off x="5621249" y="2102916"/>
            <a:ext cx="1191882" cy="269081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5606618" y="2441803"/>
            <a:ext cx="1191882" cy="269081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627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20833 -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20468 -4.07407E-6 " pathEditMode="relative" ptsTypes="AA">
                                      <p:cBhvr>
                                        <p:cTn id="19" dur="1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4.07407E-6 C 0.21823 0.05061 0.23194 0.10185 0.22083 0.14321 C 0.20989 0.18426 0.15295 0.22963 0.13941 0.24722 " pathEditMode="relative" rAng="0" ptsTypes="aaA">
                                      <p:cBhvr>
                                        <p:cTn id="25" dur="1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123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1 0.24707 C -0.03299 0.23782 -0.204 0.22887 -0.30643 0.23813 C -0.40851 0.248 -0.44202 0.2773 -0.47431 0.30784 " pathEditMode="relative" rAng="0" ptsTypes="aaA">
                                      <p:cBhvr>
                                        <p:cTn id="53" dur="1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94" y="2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431 0.30784 L -0.45712 0.58914 " pathEditMode="relative" rAng="0" ptsTypes="AA">
                                      <p:cBhvr>
                                        <p:cTn id="70" dur="1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14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0"/>
                            </p:stCondLst>
                            <p:childTnLst>
                              <p:par>
                                <p:cTn id="7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031 L -0.01771 0.5015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2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20833 -0.0012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20468 -4.07407E-6 " pathEditMode="relative" ptsTypes="AA">
                                      <p:cBhvr>
                                        <p:cTn id="91" dur="1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4.07407E-6 C 0.21823 0.05061 0.23194 0.10185 0.22083 0.14321 C 0.20989 0.18426 0.15295 0.22963 0.13941 0.24722 " pathEditMode="relative" rAng="0" ptsTypes="aaA">
                                      <p:cBhvr>
                                        <p:cTn id="94" dur="1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1 0.24707 C 0.03194 0.23412 -0.07466 0.22209 -0.13855 0.23473 C -0.20226 0.2483 -0.22309 0.28809 -0.24306 0.32974 " pathEditMode="relative" rAng="0" ptsTypes="aaA">
                                      <p:cBhvr>
                                        <p:cTn id="134" dur="1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32" y="28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0"/>
                            </p:stCondLst>
                            <p:childTnLst>
                              <p:par>
                                <p:cTn id="15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06 0.32974 L -0.22952 0.58853 " pathEditMode="relative" rAng="0" ptsTypes="AA">
                                      <p:cBhvr>
                                        <p:cTn id="151" dur="1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129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500"/>
                            </p:stCondLst>
                            <p:childTnLst>
                              <p:par>
                                <p:cTn id="1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3029E-6 L 0.20989 0.5003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6" y="250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33" grpId="0" build="allAtOnce"/>
      <p:bldP spid="133" grpId="1" build="allAtOnce"/>
      <p:bldP spid="133" grpId="2" build="allAtOnce"/>
      <p:bldP spid="133" grpId="3" build="allAtOnce"/>
      <p:bldP spid="64" grpId="0" animBg="1"/>
      <p:bldP spid="65" grpId="0" animBg="1"/>
      <p:bldP spid="111" grpId="0"/>
      <p:bldP spid="111" grpId="1"/>
      <p:bldP spid="111" grpId="2"/>
      <p:bldP spid="112" grpId="0" build="allAtOnce"/>
      <p:bldP spid="112" grpId="1" build="allAtOnce"/>
      <p:bldP spid="112" grpId="2" build="allAtOnce"/>
      <p:bldP spid="112" grpId="3" build="allAtOnce"/>
      <p:bldP spid="114" grpId="0" animBg="1"/>
      <p:bldP spid="116" grpId="0" animBg="1"/>
      <p:bldP spid="74" grpId="0"/>
      <p:bldP spid="74" grpId="1"/>
      <p:bldP spid="117" grpId="0" animBg="1"/>
      <p:bldP spid="308" grpId="0" animBg="1"/>
      <p:bldP spid="308" grpId="1" animBg="1"/>
      <p:bldP spid="308" grpId="2" animBg="1"/>
      <p:bldP spid="308" grpId="3" animBg="1"/>
      <p:bldP spid="171" grpId="0" animBg="1"/>
      <p:bldP spid="171" grpId="1" animBg="1"/>
    </p:bldLst>
  </p:timing>
</p:sld>
</file>

<file path=ppt/theme/theme1.xml><?xml version="1.0" encoding="utf-8"?>
<a:theme xmlns:a="http://schemas.openxmlformats.org/drawingml/2006/main" name="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98039</TotalTime>
  <Words>678</Words>
  <Application>Microsoft Macintosh PowerPoint</Application>
  <PresentationFormat>On-screen Show (16:9)</PresentationFormat>
  <Paragraphs>183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Pivotal_interim_040113_template_</vt:lpstr>
      <vt:lpstr>PowerPoint Presentation</vt:lpstr>
      <vt:lpstr>Cloud Foundry: An Application-centric Platform</vt:lpstr>
      <vt:lpstr>A Multi-Cloud 3rd Platform: Cloud Foundry</vt:lpstr>
      <vt:lpstr>PowerPoint Presentation</vt:lpstr>
      <vt:lpstr>PowerPoint Presentation</vt:lpstr>
      <vt:lpstr>PowerPoint Presentation</vt:lpstr>
      <vt:lpstr>PowerPoint Presentation</vt:lpstr>
      <vt:lpstr>Customize the Container Experience</vt:lpstr>
      <vt:lpstr>Application Containers and Scaling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XD</dc:title>
  <cp:lastModifiedBy>Paul Hopper</cp:lastModifiedBy>
  <cp:revision>606</cp:revision>
  <dcterms:modified xsi:type="dcterms:W3CDTF">2016-05-20T19:14:22Z</dcterms:modified>
</cp:coreProperties>
</file>