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oppi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rgbClr val="004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rect b="b" l="l" r="r" t="t"/>
            <a:pathLst>
              <a:path extrusionOk="0" h="2272167" w="1167493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/>
          <p:nvPr>
            <p:ph idx="2" type="pic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3" type="body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8"/>
          <p:cNvSpPr/>
          <p:nvPr>
            <p:ph idx="4" type="pic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/>
          <p:nvPr>
            <p:ph idx="5" type="body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6" type="body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8"/>
          <p:cNvSpPr/>
          <p:nvPr>
            <p:ph idx="7" type="pic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/>
          <p:nvPr>
            <p:ph idx="8" type="body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9" type="body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8"/>
          <p:cNvSpPr/>
          <p:nvPr>
            <p:ph idx="13" type="pic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/>
          <p:nvPr>
            <p:ph idx="14" type="body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5" type="body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0" type="dt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flipH="1" rot="5400000">
            <a:off x="9499940" y="355410"/>
            <a:ext cx="1881641" cy="1167493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flipH="1" rot="-5400000">
            <a:off x="10667432" y="5333432"/>
            <a:ext cx="1881641" cy="1167493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flipH="1" rot="10800000">
            <a:off x="9857012" y="3651505"/>
            <a:ext cx="1325563" cy="1325563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le team">
  <p:cSld name="Whole team">
    <p:bg>
      <p:bgPr>
        <a:solidFill>
          <a:schemeClr val="accen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/>
          <p:nvPr>
            <p:ph idx="2" type="pic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3" type="body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9"/>
          <p:cNvSpPr/>
          <p:nvPr>
            <p:ph idx="4" type="pic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/>
          <p:nvPr>
            <p:ph idx="5" type="body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6" type="body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9"/>
          <p:cNvSpPr/>
          <p:nvPr>
            <p:ph idx="7" type="pic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/>
          <p:nvPr>
            <p:ph idx="8" type="body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9" type="body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9"/>
          <p:cNvSpPr/>
          <p:nvPr>
            <p:ph idx="13" type="pic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/>
          <p:nvPr>
            <p:ph idx="14" type="body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5" type="body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9"/>
          <p:cNvSpPr/>
          <p:nvPr>
            <p:ph idx="16" type="pic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/>
          <p:nvPr>
            <p:ph idx="17" type="body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8" type="body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9"/>
          <p:cNvSpPr/>
          <p:nvPr>
            <p:ph idx="19" type="pic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/>
          <p:nvPr>
            <p:ph idx="20" type="body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21" type="body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9"/>
          <p:cNvSpPr/>
          <p:nvPr>
            <p:ph idx="22" type="pic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/>
          <p:nvPr>
            <p:ph idx="23" type="body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24" type="body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9"/>
          <p:cNvSpPr/>
          <p:nvPr>
            <p:ph idx="25" type="pic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/>
          <p:nvPr>
            <p:ph idx="26" type="body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27" type="body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bg>
      <p:bgPr>
        <a:solidFill>
          <a:schemeClr val="accen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flipH="1" rot="5400000">
            <a:off x="1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itle and Content">
  <p:cSld name="3 Title and Conte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flipH="1" rot="5400000">
            <a:off x="11258144" y="5924144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/>
          <p:nvPr>
            <p:ph idx="10" type="dt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2" type="body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idx="3" type="body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4" type="body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idx="5" type="body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6" type="body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chemeClr val="accen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3" type="body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4" type="body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subTitle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rect b="b" l="l" r="r" t="t"/>
            <a:pathLst>
              <a:path extrusionOk="0" h="3178856" w="1963787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rect b="b" l="l" r="r" t="t"/>
            <a:pathLst>
              <a:path extrusionOk="0" h="6858000" w="802549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">
  <p:cSld name="Graph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flipH="1" rot="5400000">
            <a:off x="1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2">
  <p:cSld name="Chart 2">
    <p:bg>
      <p:bgPr>
        <a:solidFill>
          <a:schemeClr val="accen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accen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b="1" sz="23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3" type="body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b="1" sz="23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/>
          <p:nvPr>
            <p:ph type="ctrTitle"/>
          </p:nvPr>
        </p:nvSpPr>
        <p:spPr>
          <a:xfrm>
            <a:off x="1167493" y="1122363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/>
              <a:t>Telecom Analysis</a:t>
            </a: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9509" y="4440879"/>
            <a:ext cx="3714229" cy="2298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7" name="Google Shape;197;p2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It is </a:t>
            </a:r>
            <a:r>
              <a:rPr b="0" i="0" lang="en-US" sz="1800">
                <a:latin typeface="Poppins"/>
                <a:ea typeface="Poppins"/>
                <a:cs typeface="Poppins"/>
                <a:sym typeface="Poppins"/>
              </a:rPr>
              <a:t>one of the leading telecom providers in India and launched it’s 5G plans in May 2022 along with other telecom providers.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However, the management noticed a decline in their active users and revenue growth post 5G launch in May 2022.</a:t>
            </a:r>
            <a:endParaRPr/>
          </a:p>
        </p:txBody>
      </p:sp>
      <p:sp>
        <p:nvSpPr>
          <p:cNvPr id="198" name="Google Shape;198;p2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199" name="Google Shape;19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00" name="Google Shape;200;p2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Details of Data</a:t>
            </a:r>
            <a:endParaRPr/>
          </a:p>
        </p:txBody>
      </p:sp>
      <p:sp>
        <p:nvSpPr>
          <p:cNvPr id="206" name="Google Shape;206;p3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07" name="Google Shape;20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08" name="Google Shape;208;p3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3"/>
          <p:cNvSpPr txBox="1"/>
          <p:nvPr>
            <p:ph idx="3" type="body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/>
          <p:nvPr>
            <p:ph idx="2" type="body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/>
          <p:nvPr>
            <p:ph idx="4" type="body"/>
          </p:nvPr>
        </p:nvSpPr>
        <p:spPr>
          <a:xfrm flipH="1" rot="10800000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/>
          <p:nvPr>
            <p:ph idx="1" type="body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13" name="Google Shape;2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706563"/>
            <a:ext cx="1654614" cy="391344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"/>
          <p:cNvSpPr/>
          <p:nvPr/>
        </p:nvSpPr>
        <p:spPr>
          <a:xfrm>
            <a:off x="3346961" y="3919794"/>
            <a:ext cx="344424" cy="1636776"/>
          </a:xfrm>
          <a:prstGeom prst="rightBracket">
            <a:avLst>
              <a:gd fmla="val 8333" name="adj"/>
            </a:avLst>
          </a:prstGeom>
          <a:noFill/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3346961" y="1894913"/>
            <a:ext cx="344424" cy="1636776"/>
          </a:xfrm>
          <a:prstGeom prst="rightBracket">
            <a:avLst>
              <a:gd fmla="val 8333" name="adj"/>
            </a:avLst>
          </a:prstGeom>
          <a:noFill/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3743792" y="2420293"/>
            <a:ext cx="11502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5G</a:t>
            </a:r>
            <a:endParaRPr/>
          </a:p>
        </p:txBody>
      </p:sp>
      <p:sp>
        <p:nvSpPr>
          <p:cNvPr id="217" name="Google Shape;217;p3"/>
          <p:cNvSpPr txBox="1"/>
          <p:nvPr/>
        </p:nvSpPr>
        <p:spPr>
          <a:xfrm>
            <a:off x="3815830" y="4487134"/>
            <a:ext cx="10061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5G</a:t>
            </a:r>
            <a:endParaRPr/>
          </a:p>
        </p:txBody>
      </p:sp>
      <p:cxnSp>
        <p:nvCxnSpPr>
          <p:cNvPr id="218" name="Google Shape;218;p3"/>
          <p:cNvCxnSpPr/>
          <p:nvPr/>
        </p:nvCxnSpPr>
        <p:spPr>
          <a:xfrm>
            <a:off x="3407214" y="3693764"/>
            <a:ext cx="4746186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9" name="Google Shape;219;p3"/>
          <p:cNvSpPr txBox="1"/>
          <p:nvPr/>
        </p:nvSpPr>
        <p:spPr>
          <a:xfrm>
            <a:off x="3992322" y="3324432"/>
            <a:ext cx="35043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– 5G Implementation – No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/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Main KPIs</a:t>
            </a:r>
            <a:endParaRPr/>
          </a:p>
        </p:txBody>
      </p:sp>
      <p:sp>
        <p:nvSpPr>
          <p:cNvPr id="225" name="Google Shape;225;p4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26" name="Google Shape;2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27" name="Google Shape;227;p4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4"/>
          <p:cNvSpPr txBox="1"/>
          <p:nvPr>
            <p:ph idx="3" type="body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/>
          <p:nvPr>
            <p:ph idx="2" type="body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/>
          <p:nvPr>
            <p:ph idx="4" type="body"/>
          </p:nvPr>
        </p:nvSpPr>
        <p:spPr>
          <a:xfrm flipH="1">
            <a:off x="830742" y="1753435"/>
            <a:ext cx="9207337" cy="2666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ARPU – Average Revenue Per User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Revenue – Revenue for all the plans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Active users – Number of Persons who are using the network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Unsubscribed users – Number of Persons who left the network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Mock – up Dashboard</a:t>
            </a:r>
            <a:endParaRPr/>
          </a:p>
        </p:txBody>
      </p:sp>
      <p:sp>
        <p:nvSpPr>
          <p:cNvPr id="236" name="Google Shape;236;p5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37" name="Google Shape;2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38" name="Google Shape;238;p5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5"/>
          <p:cNvSpPr txBox="1"/>
          <p:nvPr>
            <p:ph idx="1" type="body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40" name="Google Shape;240;p5"/>
          <p:cNvSpPr txBox="1"/>
          <p:nvPr>
            <p:ph idx="3" type="body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1" name="Google Shape;241;p5"/>
          <p:cNvSpPr txBox="1"/>
          <p:nvPr>
            <p:ph idx="2" type="body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42" name="Google Shape;242;p5"/>
          <p:cNvSpPr txBox="1"/>
          <p:nvPr>
            <p:ph idx="4" type="body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43" name="Google Shape;2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8121" y="2005689"/>
            <a:ext cx="5077878" cy="316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5372" y="2005689"/>
            <a:ext cx="5077878" cy="3069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/>
          <p:nvPr>
            <p:ph type="title"/>
          </p:nvPr>
        </p:nvSpPr>
        <p:spPr>
          <a:xfrm>
            <a:off x="228981" y="343373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My Design</a:t>
            </a:r>
            <a:endParaRPr/>
          </a:p>
        </p:txBody>
      </p:sp>
      <p:sp>
        <p:nvSpPr>
          <p:cNvPr id="250" name="Google Shape;250;p6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51" name="Google Shape;25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52" name="Google Shape;252;p6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6"/>
          <p:cNvSpPr txBox="1"/>
          <p:nvPr>
            <p:ph idx="1" type="body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54" name="Google Shape;254;p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345" y="2177345"/>
            <a:ext cx="3709957" cy="294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386" y="2191450"/>
            <a:ext cx="3738960" cy="294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95588" y="2177345"/>
            <a:ext cx="3739427" cy="294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/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2022-12-29T06:36:15Z</dcterms:created>
  <dc:creator>NAVEEN SRINIVASAN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