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1" r:id="rId5"/>
    <p:sldId id="262" r:id="rId6"/>
    <p:sldId id="271" r:id="rId7"/>
    <p:sldId id="273" r:id="rId8"/>
    <p:sldId id="274" r:id="rId9"/>
    <p:sldId id="275" r:id="rId10"/>
    <p:sldId id="276" r:id="rId11"/>
    <p:sldId id="265" r:id="rId12"/>
    <p:sldId id="277" r:id="rId13"/>
    <p:sldId id="278" r:id="rId14"/>
    <p:sldId id="279" r:id="rId15"/>
    <p:sldId id="280" r:id="rId16"/>
    <p:sldId id="281" r:id="rId17"/>
    <p:sldId id="282" r:id="rId18"/>
    <p:sldId id="283" r:id="rId19"/>
    <p:sldId id="284" r:id="rId20"/>
    <p:sldId id="285" r:id="rId2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00799"/>
            <a:ext cx="12192000" cy="457200"/>
          </a:xfrm>
          <a:custGeom>
            <a:avLst/>
            <a:gdLst/>
            <a:ahLst/>
            <a:cxnLst/>
            <a:rect l="l" t="t" r="r" b="b"/>
            <a:pathLst>
              <a:path w="12192000" h="457200">
                <a:moveTo>
                  <a:pt x="12192000" y="0"/>
                </a:moveTo>
                <a:lnTo>
                  <a:pt x="0" y="0"/>
                </a:lnTo>
                <a:lnTo>
                  <a:pt x="0" y="457199"/>
                </a:lnTo>
                <a:lnTo>
                  <a:pt x="12192000" y="457199"/>
                </a:lnTo>
                <a:lnTo>
                  <a:pt x="12192000" y="0"/>
                </a:lnTo>
                <a:close/>
              </a:path>
            </a:pathLst>
          </a:custGeom>
          <a:solidFill>
            <a:srgbClr val="D45716"/>
          </a:solidFill>
        </p:spPr>
        <p:txBody>
          <a:bodyPr wrap="square" lIns="0" tIns="0" rIns="0" bIns="0" rtlCol="0"/>
          <a:lstStyle/>
          <a:p>
            <a:endParaRPr/>
          </a:p>
        </p:txBody>
      </p:sp>
      <p:sp>
        <p:nvSpPr>
          <p:cNvPr id="17" name="bg object 17"/>
          <p:cNvSpPr/>
          <p:nvPr/>
        </p:nvSpPr>
        <p:spPr>
          <a:xfrm>
            <a:off x="0" y="6333744"/>
            <a:ext cx="12192000" cy="67310"/>
          </a:xfrm>
          <a:custGeom>
            <a:avLst/>
            <a:gdLst/>
            <a:ahLst/>
            <a:cxnLst/>
            <a:rect l="l" t="t" r="r" b="b"/>
            <a:pathLst>
              <a:path w="12192000" h="67310">
                <a:moveTo>
                  <a:pt x="12192000" y="0"/>
                </a:moveTo>
                <a:lnTo>
                  <a:pt x="0" y="0"/>
                </a:lnTo>
                <a:lnTo>
                  <a:pt x="0" y="67055"/>
                </a:lnTo>
                <a:lnTo>
                  <a:pt x="12192000" y="67055"/>
                </a:lnTo>
                <a:lnTo>
                  <a:pt x="12192000" y="0"/>
                </a:lnTo>
                <a:close/>
              </a:path>
            </a:pathLst>
          </a:custGeom>
          <a:solidFill>
            <a:srgbClr val="A42F0E"/>
          </a:solidFill>
        </p:spPr>
        <p:txBody>
          <a:bodyPr wrap="square" lIns="0" tIns="0" rIns="0" bIns="0" rtlCol="0"/>
          <a:lstStyle/>
          <a:p>
            <a:endParaRPr/>
          </a:p>
        </p:txBody>
      </p:sp>
      <p:sp>
        <p:nvSpPr>
          <p:cNvPr id="18" name="bg object 18"/>
          <p:cNvSpPr/>
          <p:nvPr/>
        </p:nvSpPr>
        <p:spPr>
          <a:xfrm>
            <a:off x="1193291" y="1737360"/>
            <a:ext cx="9966960" cy="0"/>
          </a:xfrm>
          <a:custGeom>
            <a:avLst/>
            <a:gdLst/>
            <a:ahLst/>
            <a:cxnLst/>
            <a:rect l="l" t="t" r="r" b="b"/>
            <a:pathLst>
              <a:path w="9966960">
                <a:moveTo>
                  <a:pt x="0" y="0"/>
                </a:moveTo>
                <a:lnTo>
                  <a:pt x="9966960" y="0"/>
                </a:lnTo>
              </a:path>
            </a:pathLst>
          </a:custGeom>
          <a:ln w="6096">
            <a:solidFill>
              <a:srgbClr val="7E7E7E"/>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0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000" b="0" i="0">
                <a:solidFill>
                  <a:srgbClr val="404040"/>
                </a:solidFill>
                <a:latin typeface="Carlito"/>
                <a:cs typeface="Carli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066799" y="774903"/>
            <a:ext cx="10058400" cy="1153160"/>
          </a:xfrm>
          <a:prstGeom prst="rect">
            <a:avLst/>
          </a:prstGeom>
        </p:spPr>
        <p:txBody>
          <a:bodyPr wrap="square" lIns="0" tIns="0" rIns="0" bIns="0">
            <a:spAutoFit/>
          </a:bodyPr>
          <a:lstStyle>
            <a:lvl1pPr>
              <a:defRPr sz="4000" b="0" i="0">
                <a:solidFill>
                  <a:schemeClr val="tx1"/>
                </a:solidFill>
                <a:latin typeface="Arial"/>
                <a:cs typeface="Arial"/>
              </a:defRPr>
            </a:lvl1pPr>
          </a:lstStyle>
          <a:p>
            <a:endParaRPr/>
          </a:p>
        </p:txBody>
      </p:sp>
      <p:sp>
        <p:nvSpPr>
          <p:cNvPr id="3" name="Holder 3"/>
          <p:cNvSpPr>
            <a:spLocks noGrp="1"/>
          </p:cNvSpPr>
          <p:nvPr>
            <p:ph type="body" idx="1"/>
          </p:nvPr>
        </p:nvSpPr>
        <p:spPr>
          <a:xfrm>
            <a:off x="1166825" y="1945970"/>
            <a:ext cx="9858349" cy="2058670"/>
          </a:xfrm>
          <a:prstGeom prst="rect">
            <a:avLst/>
          </a:prstGeom>
        </p:spPr>
        <p:txBody>
          <a:bodyPr wrap="square" lIns="0" tIns="0" rIns="0" bIns="0">
            <a:spAutoFit/>
          </a:bodyPr>
          <a:lstStyle>
            <a:lvl1pPr>
              <a:defRPr sz="2000" b="0" i="0">
                <a:solidFill>
                  <a:srgbClr val="404040"/>
                </a:solidFill>
                <a:latin typeface="Carlito"/>
                <a:cs typeface="Carlito"/>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9/7/2020</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333744"/>
            <a:ext cx="12192000" cy="524510"/>
            <a:chOff x="0" y="6333744"/>
            <a:chExt cx="12192000" cy="524510"/>
          </a:xfrm>
        </p:grpSpPr>
        <p:sp>
          <p:nvSpPr>
            <p:cNvPr id="3" name="object 3"/>
            <p:cNvSpPr/>
            <p:nvPr/>
          </p:nvSpPr>
          <p:spPr>
            <a:xfrm>
              <a:off x="3047" y="6400799"/>
              <a:ext cx="12189460" cy="457200"/>
            </a:xfrm>
            <a:custGeom>
              <a:avLst/>
              <a:gdLst/>
              <a:ahLst/>
              <a:cxnLst/>
              <a:rect l="l" t="t" r="r" b="b"/>
              <a:pathLst>
                <a:path w="12189460" h="457200">
                  <a:moveTo>
                    <a:pt x="12188952" y="0"/>
                  </a:moveTo>
                  <a:lnTo>
                    <a:pt x="0" y="0"/>
                  </a:lnTo>
                  <a:lnTo>
                    <a:pt x="0" y="457199"/>
                  </a:lnTo>
                  <a:lnTo>
                    <a:pt x="12188952" y="457199"/>
                  </a:lnTo>
                  <a:lnTo>
                    <a:pt x="12188952" y="0"/>
                  </a:lnTo>
                  <a:close/>
                </a:path>
              </a:pathLst>
            </a:custGeom>
            <a:solidFill>
              <a:srgbClr val="D45716"/>
            </a:solidFill>
          </p:spPr>
          <p:txBody>
            <a:bodyPr wrap="square" lIns="0" tIns="0" rIns="0" bIns="0" rtlCol="0"/>
            <a:lstStyle/>
            <a:p>
              <a:endParaRPr/>
            </a:p>
          </p:txBody>
        </p:sp>
        <p:sp>
          <p:nvSpPr>
            <p:cNvPr id="4" name="object 4"/>
            <p:cNvSpPr/>
            <p:nvPr/>
          </p:nvSpPr>
          <p:spPr>
            <a:xfrm>
              <a:off x="0" y="6333744"/>
              <a:ext cx="12189460" cy="64135"/>
            </a:xfrm>
            <a:custGeom>
              <a:avLst/>
              <a:gdLst/>
              <a:ahLst/>
              <a:cxnLst/>
              <a:rect l="l" t="t" r="r" b="b"/>
              <a:pathLst>
                <a:path w="12189460" h="64135">
                  <a:moveTo>
                    <a:pt x="12188952" y="0"/>
                  </a:moveTo>
                  <a:lnTo>
                    <a:pt x="0" y="0"/>
                  </a:lnTo>
                  <a:lnTo>
                    <a:pt x="0" y="64007"/>
                  </a:lnTo>
                  <a:lnTo>
                    <a:pt x="12188952" y="64007"/>
                  </a:lnTo>
                  <a:lnTo>
                    <a:pt x="12188952" y="0"/>
                  </a:lnTo>
                  <a:close/>
                </a:path>
              </a:pathLst>
            </a:custGeom>
            <a:solidFill>
              <a:srgbClr val="A42F0E"/>
            </a:solidFill>
          </p:spPr>
          <p:txBody>
            <a:bodyPr wrap="square" lIns="0" tIns="0" rIns="0" bIns="0" rtlCol="0"/>
            <a:lstStyle/>
            <a:p>
              <a:endParaRPr/>
            </a:p>
          </p:txBody>
        </p:sp>
      </p:grpSp>
      <p:sp>
        <p:nvSpPr>
          <p:cNvPr id="5" name="object 5"/>
          <p:cNvSpPr txBox="1"/>
          <p:nvPr/>
        </p:nvSpPr>
        <p:spPr>
          <a:xfrm>
            <a:off x="1177543" y="3368081"/>
            <a:ext cx="9849485" cy="843821"/>
          </a:xfrm>
          <a:prstGeom prst="rect">
            <a:avLst/>
          </a:prstGeom>
        </p:spPr>
        <p:txBody>
          <a:bodyPr vert="horz" wrap="square" lIns="0" tIns="12700" rIns="0" bIns="0" rtlCol="0">
            <a:spAutoFit/>
          </a:bodyPr>
          <a:lstStyle/>
          <a:p>
            <a:pPr marL="12700" algn="ctr">
              <a:lnSpc>
                <a:spcPct val="100000"/>
              </a:lnSpc>
              <a:spcBef>
                <a:spcPts val="100"/>
              </a:spcBef>
            </a:pPr>
            <a:r>
              <a:rPr lang="en-IN" sz="5400" dirty="0">
                <a:latin typeface="+mj-lt"/>
                <a:cs typeface="Arial"/>
              </a:rPr>
              <a:t>Case Study on </a:t>
            </a:r>
            <a:r>
              <a:rPr lang="en-IN" sz="5400" dirty="0">
                <a:solidFill>
                  <a:srgbClr val="FF0000"/>
                </a:solidFill>
                <a:latin typeface="+mj-lt"/>
                <a:cs typeface="Arial"/>
              </a:rPr>
              <a:t>Lead Scoring</a:t>
            </a:r>
            <a:endParaRPr sz="5400" dirty="0">
              <a:solidFill>
                <a:srgbClr val="FF0000"/>
              </a:solidFill>
              <a:latin typeface="+mj-lt"/>
              <a:cs typeface="Arial"/>
            </a:endParaRPr>
          </a:p>
        </p:txBody>
      </p:sp>
      <p:sp>
        <p:nvSpPr>
          <p:cNvPr id="6" name="object 6"/>
          <p:cNvSpPr txBox="1"/>
          <p:nvPr/>
        </p:nvSpPr>
        <p:spPr>
          <a:xfrm>
            <a:off x="4459541" y="4330530"/>
            <a:ext cx="3285490" cy="1040765"/>
          </a:xfrm>
          <a:prstGeom prst="rect">
            <a:avLst/>
          </a:prstGeom>
        </p:spPr>
        <p:txBody>
          <a:bodyPr vert="horz" wrap="square" lIns="0" tIns="154305" rIns="0" bIns="0" rtlCol="0">
            <a:spAutoFit/>
          </a:bodyPr>
          <a:lstStyle/>
          <a:p>
            <a:pPr marL="12700" algn="ctr">
              <a:lnSpc>
                <a:spcPct val="100000"/>
              </a:lnSpc>
              <a:spcBef>
                <a:spcPts val="1215"/>
              </a:spcBef>
            </a:pPr>
            <a:r>
              <a:rPr sz="2400" spc="-140" dirty="0">
                <a:solidFill>
                  <a:srgbClr val="313131"/>
                </a:solidFill>
                <a:latin typeface="Arial"/>
                <a:cs typeface="Arial"/>
              </a:rPr>
              <a:t>KRUNAL</a:t>
            </a:r>
            <a:r>
              <a:rPr sz="2400" spc="229" dirty="0">
                <a:solidFill>
                  <a:srgbClr val="313131"/>
                </a:solidFill>
                <a:latin typeface="Arial"/>
                <a:cs typeface="Arial"/>
              </a:rPr>
              <a:t> </a:t>
            </a:r>
            <a:r>
              <a:rPr sz="2400" spc="-120" dirty="0">
                <a:solidFill>
                  <a:srgbClr val="313131"/>
                </a:solidFill>
                <a:latin typeface="Arial"/>
                <a:cs typeface="Arial"/>
              </a:rPr>
              <a:t>TANNA</a:t>
            </a:r>
            <a:endParaRPr sz="2400" dirty="0">
              <a:latin typeface="Arial"/>
              <a:cs typeface="Arial"/>
            </a:endParaRPr>
          </a:p>
          <a:p>
            <a:pPr marL="12700" algn="ctr">
              <a:lnSpc>
                <a:spcPct val="100000"/>
              </a:lnSpc>
              <a:spcBef>
                <a:spcPts val="1115"/>
              </a:spcBef>
            </a:pPr>
            <a:r>
              <a:rPr sz="2400" spc="-95" dirty="0">
                <a:solidFill>
                  <a:srgbClr val="313131"/>
                </a:solidFill>
                <a:latin typeface="Arial"/>
                <a:cs typeface="Arial"/>
              </a:rPr>
              <a:t>ALAKNANDA</a:t>
            </a:r>
            <a:r>
              <a:rPr sz="2400" spc="200" dirty="0">
                <a:solidFill>
                  <a:srgbClr val="313131"/>
                </a:solidFill>
                <a:latin typeface="Arial"/>
                <a:cs typeface="Arial"/>
              </a:rPr>
              <a:t> </a:t>
            </a:r>
            <a:r>
              <a:rPr sz="2400" spc="-145" dirty="0">
                <a:solidFill>
                  <a:srgbClr val="313131"/>
                </a:solidFill>
                <a:latin typeface="Arial"/>
                <a:cs typeface="Arial"/>
              </a:rPr>
              <a:t>AGARWAL</a:t>
            </a:r>
            <a:endParaRPr sz="2400" dirty="0">
              <a:latin typeface="Arial"/>
              <a:cs typeface="Arial"/>
            </a:endParaRPr>
          </a:p>
        </p:txBody>
      </p:sp>
      <p:sp>
        <p:nvSpPr>
          <p:cNvPr id="7" name="object 7"/>
          <p:cNvSpPr/>
          <p:nvPr/>
        </p:nvSpPr>
        <p:spPr>
          <a:xfrm>
            <a:off x="5126878" y="673608"/>
            <a:ext cx="1938242" cy="228835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914400"/>
            <a:ext cx="10744200" cy="689932"/>
          </a:xfrm>
          <a:prstGeom prst="rect">
            <a:avLst/>
          </a:prstGeom>
        </p:spPr>
        <p:txBody>
          <a:bodyPr vert="horz" wrap="square" lIns="0" tIns="12700" rIns="0" bIns="0" rtlCol="0">
            <a:spAutoFit/>
          </a:bodyPr>
          <a:lstStyle/>
          <a:p>
            <a:pPr marL="12700">
              <a:lnSpc>
                <a:spcPct val="100000"/>
              </a:lnSpc>
              <a:spcBef>
                <a:spcPts val="100"/>
              </a:spcBef>
            </a:pPr>
            <a:r>
              <a:rPr lang="en-US" sz="4400" dirty="0">
                <a:solidFill>
                  <a:srgbClr val="FF0000"/>
                </a:solidFill>
              </a:rPr>
              <a:t>Assessing</a:t>
            </a:r>
            <a:r>
              <a:rPr lang="en-US" sz="4400" dirty="0"/>
              <a:t> the Model</a:t>
            </a:r>
            <a:endParaRPr sz="4400" dirty="0"/>
          </a:p>
        </p:txBody>
      </p:sp>
      <p:sp>
        <p:nvSpPr>
          <p:cNvPr id="4" name="TextBox 3">
            <a:extLst>
              <a:ext uri="{FF2B5EF4-FFF2-40B4-BE49-F238E27FC236}">
                <a16:creationId xmlns:a16="http://schemas.microsoft.com/office/drawing/2014/main" id="{1D8BD2CB-2449-4BD5-AAAE-10E9F6603733}"/>
              </a:ext>
            </a:extLst>
          </p:cNvPr>
          <p:cNvSpPr txBox="1"/>
          <p:nvPr/>
        </p:nvSpPr>
        <p:spPr>
          <a:xfrm>
            <a:off x="685800" y="1905000"/>
            <a:ext cx="10515600" cy="5324535"/>
          </a:xfrm>
          <a:prstGeom prst="rect">
            <a:avLst/>
          </a:prstGeom>
          <a:noFill/>
        </p:spPr>
        <p:txBody>
          <a:bodyPr wrap="square" rtlCol="0">
            <a:spAutoFit/>
          </a:bodyPr>
          <a:lstStyle/>
          <a:p>
            <a:pPr marL="285750" indent="-285750">
              <a:buFont typeface="Arial" panose="020B0604020202020204" pitchFamily="34" charset="0"/>
              <a:buChar char="•"/>
            </a:pPr>
            <a:r>
              <a:rPr lang="en-US" sz="1700" dirty="0"/>
              <a:t>After performing logistic regression and dropping variables one at a time, we have reached a level where all the P values are almost 0 and VIF is under control.</a:t>
            </a:r>
          </a:p>
          <a:p>
            <a:pPr marL="285750" indent="-285750">
              <a:buFont typeface="Arial" panose="020B0604020202020204" pitchFamily="34" charset="0"/>
              <a:buChar char="•"/>
            </a:pPr>
            <a:r>
              <a:rPr lang="en-US" sz="1700" dirty="0"/>
              <a:t>It took 9 iterative models to reach this step.</a:t>
            </a:r>
          </a:p>
          <a:p>
            <a:pPr marL="285750" indent="-285750">
              <a:buFont typeface="Arial" panose="020B0604020202020204" pitchFamily="34" charset="0"/>
              <a:buChar char="•"/>
            </a:pPr>
            <a:r>
              <a:rPr lang="en-US" sz="1700" dirty="0"/>
              <a:t>The final columns in 9</a:t>
            </a:r>
            <a:r>
              <a:rPr lang="en-US" sz="1700" baseline="30000" dirty="0"/>
              <a:t>th</a:t>
            </a:r>
            <a:r>
              <a:rPr lang="en-US" sz="1700" dirty="0"/>
              <a:t> model are:</a:t>
            </a:r>
          </a:p>
          <a:p>
            <a:pPr marL="742950" lvl="1" indent="-285750">
              <a:buFont typeface="Arial" panose="020B0604020202020204" pitchFamily="34" charset="0"/>
              <a:buChar char="•"/>
            </a:pPr>
            <a:r>
              <a:rPr lang="en-US" sz="1700" dirty="0" err="1"/>
              <a:t>Lead_Source_Reference</a:t>
            </a:r>
            <a:endParaRPr lang="en-US" sz="1700" dirty="0"/>
          </a:p>
          <a:p>
            <a:pPr marL="742950" lvl="1" indent="-285750">
              <a:buFont typeface="Arial" panose="020B0604020202020204" pitchFamily="34" charset="0"/>
              <a:buChar char="•"/>
            </a:pPr>
            <a:r>
              <a:rPr lang="en-US" sz="1700" dirty="0"/>
              <a:t>Lead </a:t>
            </a:r>
            <a:r>
              <a:rPr lang="en-US" sz="1700" dirty="0" err="1"/>
              <a:t>Origin_Landing</a:t>
            </a:r>
            <a:r>
              <a:rPr lang="en-US" sz="1700" dirty="0"/>
              <a:t> Page Submission</a:t>
            </a:r>
          </a:p>
          <a:p>
            <a:pPr marL="742950" lvl="1" indent="-285750">
              <a:buFont typeface="Arial" panose="020B0604020202020204" pitchFamily="34" charset="0"/>
              <a:buChar char="•"/>
            </a:pPr>
            <a:r>
              <a:rPr lang="en-IN" sz="1700" dirty="0"/>
              <a:t>Last </a:t>
            </a:r>
            <a:r>
              <a:rPr lang="en-IN" sz="1700" dirty="0" err="1"/>
              <a:t>Activity_Email</a:t>
            </a:r>
            <a:r>
              <a:rPr lang="en-IN" sz="1700" dirty="0"/>
              <a:t> Opened</a:t>
            </a:r>
          </a:p>
          <a:p>
            <a:pPr marL="742950" lvl="1" indent="-285750">
              <a:buFont typeface="Arial" panose="020B0604020202020204" pitchFamily="34" charset="0"/>
              <a:buChar char="•"/>
            </a:pPr>
            <a:r>
              <a:rPr lang="en-IN" sz="1700" dirty="0"/>
              <a:t>Last </a:t>
            </a:r>
            <a:r>
              <a:rPr lang="en-IN" sz="1700" dirty="0" err="1"/>
              <a:t>Activity_SMS</a:t>
            </a:r>
            <a:r>
              <a:rPr lang="en-IN" sz="1700" dirty="0"/>
              <a:t> Sent</a:t>
            </a:r>
          </a:p>
          <a:p>
            <a:pPr marL="742950" lvl="1" indent="-285750">
              <a:buFont typeface="Arial" panose="020B0604020202020204" pitchFamily="34" charset="0"/>
              <a:buChar char="•"/>
            </a:pPr>
            <a:r>
              <a:rPr lang="en-IN" sz="1700" dirty="0" err="1"/>
              <a:t>Specialization_Other</a:t>
            </a:r>
            <a:endParaRPr lang="en-IN" sz="1700" dirty="0"/>
          </a:p>
          <a:p>
            <a:pPr marL="742950" lvl="1" indent="-285750">
              <a:buFont typeface="Arial" panose="020B0604020202020204" pitchFamily="34" charset="0"/>
              <a:buChar char="•"/>
            </a:pPr>
            <a:r>
              <a:rPr lang="en-IN" sz="1700" dirty="0"/>
              <a:t>Lead </a:t>
            </a:r>
            <a:r>
              <a:rPr lang="en-IN" sz="1700" dirty="0" err="1"/>
              <a:t>Source_Olark</a:t>
            </a:r>
            <a:r>
              <a:rPr lang="en-IN" sz="1700" dirty="0"/>
              <a:t> Chat</a:t>
            </a:r>
          </a:p>
          <a:p>
            <a:pPr marL="742950" lvl="1" indent="-285750">
              <a:buFont typeface="Arial" panose="020B0604020202020204" pitchFamily="34" charset="0"/>
              <a:buChar char="•"/>
            </a:pPr>
            <a:r>
              <a:rPr lang="en-IN" sz="1700" dirty="0"/>
              <a:t>Last </a:t>
            </a:r>
            <a:r>
              <a:rPr lang="en-IN" sz="1700" dirty="0" err="1"/>
              <a:t>Activity_Other</a:t>
            </a:r>
            <a:r>
              <a:rPr lang="en-IN" sz="1700" dirty="0"/>
              <a:t> Lead Source</a:t>
            </a:r>
          </a:p>
          <a:p>
            <a:pPr marL="742950" lvl="1" indent="-285750">
              <a:buFont typeface="Arial" panose="020B0604020202020204" pitchFamily="34" charset="0"/>
              <a:buChar char="•"/>
            </a:pPr>
            <a:r>
              <a:rPr lang="en-IN" sz="1700" dirty="0"/>
              <a:t>Do not Email</a:t>
            </a:r>
          </a:p>
          <a:p>
            <a:pPr marL="742950" lvl="1" indent="-285750">
              <a:buFont typeface="Arial" panose="020B0604020202020204" pitchFamily="34" charset="0"/>
              <a:buChar char="•"/>
            </a:pPr>
            <a:r>
              <a:rPr lang="en-US" sz="1700" dirty="0"/>
              <a:t>Last </a:t>
            </a:r>
            <a:r>
              <a:rPr lang="en-US" sz="1700" dirty="0" err="1"/>
              <a:t>Activity_Page</a:t>
            </a:r>
            <a:r>
              <a:rPr lang="en-US" sz="1700" dirty="0"/>
              <a:t> Visited on Website</a:t>
            </a:r>
          </a:p>
          <a:p>
            <a:pPr marL="742950" lvl="1" indent="-285750">
              <a:buFont typeface="Arial" panose="020B0604020202020204" pitchFamily="34" charset="0"/>
              <a:buChar char="•"/>
            </a:pPr>
            <a:r>
              <a:rPr lang="en-US" sz="1700" dirty="0"/>
              <a:t>Total Time Spent on Website</a:t>
            </a:r>
          </a:p>
          <a:p>
            <a:pPr marL="742950" lvl="1" indent="-285750">
              <a:buFont typeface="Arial" panose="020B0604020202020204" pitchFamily="34" charset="0"/>
              <a:buChar char="•"/>
            </a:pPr>
            <a:r>
              <a:rPr lang="en-IN" sz="1700" dirty="0" err="1"/>
              <a:t>Occupation_Working</a:t>
            </a:r>
            <a:r>
              <a:rPr lang="en-IN" sz="1700" dirty="0"/>
              <a:t> Professional</a:t>
            </a:r>
          </a:p>
          <a:p>
            <a:pPr marL="742950" lvl="1" indent="-285750">
              <a:buFont typeface="Arial" panose="020B0604020202020204" pitchFamily="34" charset="0"/>
              <a:buChar char="•"/>
            </a:pPr>
            <a:endParaRPr lang="en-US" sz="1700" dirty="0"/>
          </a:p>
          <a:p>
            <a:pPr marL="285750" indent="-285750">
              <a:buFont typeface="Arial" panose="020B0604020202020204" pitchFamily="34" charset="0"/>
              <a:buChar char="•"/>
            </a:pPr>
            <a:endParaRPr lang="en-US" sz="1700" dirty="0"/>
          </a:p>
          <a:p>
            <a:pPr marL="285750" indent="-285750">
              <a:buFont typeface="Arial" panose="020B0604020202020204" pitchFamily="34" charset="0"/>
              <a:buChar char="•"/>
            </a:pPr>
            <a:endParaRPr lang="en-US" sz="1700" dirty="0"/>
          </a:p>
          <a:p>
            <a:pPr marL="285750" indent="-285750">
              <a:buFont typeface="Arial" panose="020B0604020202020204" pitchFamily="34" charset="0"/>
              <a:buChar char="•"/>
            </a:pPr>
            <a:endParaRPr lang="en-US" sz="1700" dirty="0"/>
          </a:p>
          <a:p>
            <a:pPr marL="285750" indent="-285750">
              <a:buFont typeface="Arial" panose="020B0604020202020204" pitchFamily="34" charset="0"/>
              <a:buChar char="•"/>
            </a:pPr>
            <a:endParaRPr lang="en-US" sz="1700" dirty="0"/>
          </a:p>
        </p:txBody>
      </p:sp>
      <p:sp>
        <p:nvSpPr>
          <p:cNvPr id="9" name="Rectangle 1">
            <a:extLst>
              <a:ext uri="{FF2B5EF4-FFF2-40B4-BE49-F238E27FC236}">
                <a16:creationId xmlns:a16="http://schemas.microsoft.com/office/drawing/2014/main" id="{5FF15429-7F86-481E-BE75-69B5A6C44874}"/>
              </a:ext>
            </a:extLst>
          </p:cNvPr>
          <p:cNvSpPr>
            <a:spLocks noChangeArrowheads="1"/>
          </p:cNvSpPr>
          <p:nvPr/>
        </p:nvSpPr>
        <p:spPr bwMode="auto">
          <a:xfrm>
            <a:off x="6629671" y="4190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6882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p:nvPr/>
        </p:nvSpPr>
        <p:spPr>
          <a:xfrm>
            <a:off x="6063996" y="886967"/>
            <a:ext cx="64135" cy="3108960"/>
          </a:xfrm>
          <a:custGeom>
            <a:avLst/>
            <a:gdLst/>
            <a:ahLst/>
            <a:cxnLst/>
            <a:rect l="l" t="t" r="r" b="b"/>
            <a:pathLst>
              <a:path w="64135" h="3108960">
                <a:moveTo>
                  <a:pt x="64008" y="0"/>
                </a:moveTo>
                <a:lnTo>
                  <a:pt x="0" y="0"/>
                </a:lnTo>
                <a:lnTo>
                  <a:pt x="0" y="3108960"/>
                </a:lnTo>
                <a:lnTo>
                  <a:pt x="64008" y="3108960"/>
                </a:lnTo>
                <a:lnTo>
                  <a:pt x="64008" y="0"/>
                </a:lnTo>
                <a:close/>
              </a:path>
            </a:pathLst>
          </a:custGeom>
          <a:solidFill>
            <a:srgbClr val="A42F0E"/>
          </a:solidFill>
        </p:spPr>
        <p:txBody>
          <a:bodyPr wrap="square" lIns="0" tIns="0" rIns="0" bIns="0" rtlCol="0"/>
          <a:lstStyle/>
          <a:p>
            <a:endParaRPr/>
          </a:p>
        </p:txBody>
      </p:sp>
      <p:grpSp>
        <p:nvGrpSpPr>
          <p:cNvPr id="8" name="object 8"/>
          <p:cNvGrpSpPr/>
          <p:nvPr/>
        </p:nvGrpSpPr>
        <p:grpSpPr>
          <a:xfrm>
            <a:off x="0" y="6333744"/>
            <a:ext cx="12192000" cy="524510"/>
            <a:chOff x="0" y="6333744"/>
            <a:chExt cx="12192000" cy="524510"/>
          </a:xfrm>
        </p:grpSpPr>
        <p:sp>
          <p:nvSpPr>
            <p:cNvPr id="9" name="object 9"/>
            <p:cNvSpPr/>
            <p:nvPr/>
          </p:nvSpPr>
          <p:spPr>
            <a:xfrm>
              <a:off x="0" y="6333744"/>
              <a:ext cx="12192000" cy="67310"/>
            </a:xfrm>
            <a:custGeom>
              <a:avLst/>
              <a:gdLst/>
              <a:ahLst/>
              <a:cxnLst/>
              <a:rect l="l" t="t" r="r" b="b"/>
              <a:pathLst>
                <a:path w="12192000" h="67310">
                  <a:moveTo>
                    <a:pt x="12192000" y="0"/>
                  </a:moveTo>
                  <a:lnTo>
                    <a:pt x="0" y="0"/>
                  </a:lnTo>
                  <a:lnTo>
                    <a:pt x="0" y="67055"/>
                  </a:lnTo>
                  <a:lnTo>
                    <a:pt x="12192000" y="67055"/>
                  </a:lnTo>
                  <a:lnTo>
                    <a:pt x="12192000" y="0"/>
                  </a:lnTo>
                  <a:close/>
                </a:path>
              </a:pathLst>
            </a:custGeom>
            <a:solidFill>
              <a:srgbClr val="A42F0E"/>
            </a:solidFill>
          </p:spPr>
          <p:txBody>
            <a:bodyPr wrap="square" lIns="0" tIns="0" rIns="0" bIns="0" rtlCol="0"/>
            <a:lstStyle/>
            <a:p>
              <a:endParaRPr/>
            </a:p>
          </p:txBody>
        </p:sp>
        <p:sp>
          <p:nvSpPr>
            <p:cNvPr id="10" name="object 10"/>
            <p:cNvSpPr/>
            <p:nvPr/>
          </p:nvSpPr>
          <p:spPr>
            <a:xfrm>
              <a:off x="0" y="6400799"/>
              <a:ext cx="12192000" cy="457200"/>
            </a:xfrm>
            <a:custGeom>
              <a:avLst/>
              <a:gdLst/>
              <a:ahLst/>
              <a:cxnLst/>
              <a:rect l="l" t="t" r="r" b="b"/>
              <a:pathLst>
                <a:path w="12192000" h="457200">
                  <a:moveTo>
                    <a:pt x="12192000" y="0"/>
                  </a:moveTo>
                  <a:lnTo>
                    <a:pt x="0" y="0"/>
                  </a:lnTo>
                  <a:lnTo>
                    <a:pt x="0" y="457199"/>
                  </a:lnTo>
                  <a:lnTo>
                    <a:pt x="12192000" y="457199"/>
                  </a:lnTo>
                  <a:lnTo>
                    <a:pt x="12192000" y="0"/>
                  </a:lnTo>
                  <a:close/>
                </a:path>
              </a:pathLst>
            </a:custGeom>
            <a:solidFill>
              <a:srgbClr val="D45716"/>
            </a:solidFill>
          </p:spPr>
          <p:txBody>
            <a:bodyPr wrap="square" lIns="0" tIns="0" rIns="0" bIns="0" rtlCol="0"/>
            <a:lstStyle/>
            <a:p>
              <a:endParaRPr/>
            </a:p>
          </p:txBody>
        </p:sp>
      </p:grpSp>
      <p:pic>
        <p:nvPicPr>
          <p:cNvPr id="11" name="Picture 10">
            <a:extLst>
              <a:ext uri="{FF2B5EF4-FFF2-40B4-BE49-F238E27FC236}">
                <a16:creationId xmlns:a16="http://schemas.microsoft.com/office/drawing/2014/main" id="{8930813B-D034-4CAE-9562-9542E9BAD0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1" y="207767"/>
            <a:ext cx="3730888" cy="4288034"/>
          </a:xfrm>
          <a:prstGeom prst="rect">
            <a:avLst/>
          </a:prstGeom>
        </p:spPr>
      </p:pic>
      <p:pic>
        <p:nvPicPr>
          <p:cNvPr id="12" name="Picture 11">
            <a:extLst>
              <a:ext uri="{FF2B5EF4-FFF2-40B4-BE49-F238E27FC236}">
                <a16:creationId xmlns:a16="http://schemas.microsoft.com/office/drawing/2014/main" id="{920B8DD9-6683-479F-A277-2BBAF230B9E4}"/>
              </a:ext>
            </a:extLst>
          </p:cNvPr>
          <p:cNvPicPr>
            <a:picLocks noChangeAspect="1"/>
          </p:cNvPicPr>
          <p:nvPr/>
        </p:nvPicPr>
        <p:blipFill rotWithShape="1">
          <a:blip r:embed="rId3">
            <a:extLst>
              <a:ext uri="{28A0092B-C50C-407E-A947-70E740481C1C}">
                <a14:useLocalDpi xmlns:a14="http://schemas.microsoft.com/office/drawing/2010/main" val="0"/>
              </a:ext>
            </a:extLst>
          </a:blip>
          <a:srcRect t="42733"/>
          <a:stretch/>
        </p:blipFill>
        <p:spPr>
          <a:xfrm>
            <a:off x="754340" y="868420"/>
            <a:ext cx="5151554" cy="3381616"/>
          </a:xfrm>
          <a:prstGeom prst="rect">
            <a:avLst/>
          </a:prstGeom>
        </p:spPr>
      </p:pic>
      <p:sp>
        <p:nvSpPr>
          <p:cNvPr id="14" name="Rectangle 13">
            <a:extLst>
              <a:ext uri="{FF2B5EF4-FFF2-40B4-BE49-F238E27FC236}">
                <a16:creationId xmlns:a16="http://schemas.microsoft.com/office/drawing/2014/main" id="{C4587E8E-B957-4B96-9641-6A743834C6EB}"/>
              </a:ext>
            </a:extLst>
          </p:cNvPr>
          <p:cNvSpPr/>
          <p:nvPr/>
        </p:nvSpPr>
        <p:spPr>
          <a:xfrm>
            <a:off x="2320556" y="4707613"/>
            <a:ext cx="2667000" cy="369332"/>
          </a:xfrm>
          <a:prstGeom prst="rect">
            <a:avLst/>
          </a:prstGeom>
        </p:spPr>
        <p:txBody>
          <a:bodyPr wrap="square">
            <a:spAutoFit/>
          </a:bodyPr>
          <a:lstStyle/>
          <a:p>
            <a:r>
              <a:rPr lang="en-US" b="1" dirty="0"/>
              <a:t>Stats of Final Variables</a:t>
            </a:r>
          </a:p>
        </p:txBody>
      </p:sp>
      <p:sp>
        <p:nvSpPr>
          <p:cNvPr id="15" name="Rectangle 14">
            <a:extLst>
              <a:ext uri="{FF2B5EF4-FFF2-40B4-BE49-F238E27FC236}">
                <a16:creationId xmlns:a16="http://schemas.microsoft.com/office/drawing/2014/main" id="{5AAB221A-0995-4ADC-81BD-7D3294D7E861}"/>
              </a:ext>
            </a:extLst>
          </p:cNvPr>
          <p:cNvSpPr/>
          <p:nvPr/>
        </p:nvSpPr>
        <p:spPr>
          <a:xfrm>
            <a:off x="7202873" y="4695052"/>
            <a:ext cx="3043286" cy="369332"/>
          </a:xfrm>
          <a:prstGeom prst="rect">
            <a:avLst/>
          </a:prstGeom>
        </p:spPr>
        <p:txBody>
          <a:bodyPr wrap="square">
            <a:spAutoFit/>
          </a:bodyPr>
          <a:lstStyle/>
          <a:p>
            <a:r>
              <a:rPr lang="en-US" b="1" dirty="0"/>
              <a:t>VIF Score of Final Variables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914400"/>
            <a:ext cx="10744200" cy="689932"/>
          </a:xfrm>
          <a:prstGeom prst="rect">
            <a:avLst/>
          </a:prstGeom>
        </p:spPr>
        <p:txBody>
          <a:bodyPr vert="horz" wrap="square" lIns="0" tIns="12700" rIns="0" bIns="0" rtlCol="0">
            <a:spAutoFit/>
          </a:bodyPr>
          <a:lstStyle/>
          <a:p>
            <a:pPr marL="12700">
              <a:lnSpc>
                <a:spcPct val="100000"/>
              </a:lnSpc>
              <a:spcBef>
                <a:spcPts val="100"/>
              </a:spcBef>
            </a:pPr>
            <a:r>
              <a:rPr lang="en-US" sz="4400" dirty="0"/>
              <a:t>Making prediction on </a:t>
            </a:r>
            <a:r>
              <a:rPr lang="en-US" sz="4400" dirty="0">
                <a:solidFill>
                  <a:srgbClr val="FF0000"/>
                </a:solidFill>
              </a:rPr>
              <a:t>Train Set</a:t>
            </a:r>
            <a:endParaRPr sz="4400" dirty="0"/>
          </a:p>
        </p:txBody>
      </p:sp>
      <p:sp>
        <p:nvSpPr>
          <p:cNvPr id="4" name="TextBox 3">
            <a:extLst>
              <a:ext uri="{FF2B5EF4-FFF2-40B4-BE49-F238E27FC236}">
                <a16:creationId xmlns:a16="http://schemas.microsoft.com/office/drawing/2014/main" id="{1D8BD2CB-2449-4BD5-AAAE-10E9F6603733}"/>
              </a:ext>
            </a:extLst>
          </p:cNvPr>
          <p:cNvSpPr txBox="1"/>
          <p:nvPr/>
        </p:nvSpPr>
        <p:spPr>
          <a:xfrm>
            <a:off x="685800" y="2057400"/>
            <a:ext cx="105156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Now we have applied this model on our Train set using all the probability Scores.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 do that, we must choose an arbitrary cut-off point to find the predicted labels.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start by choosing 0.5 as ideal value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Creating a new column ‘predicted’ with 1 if Converted Probability &gt;0.5 else 0</a:t>
            </a:r>
          </a:p>
        </p:txBody>
      </p:sp>
      <p:sp>
        <p:nvSpPr>
          <p:cNvPr id="9" name="Rectangle 1">
            <a:extLst>
              <a:ext uri="{FF2B5EF4-FFF2-40B4-BE49-F238E27FC236}">
                <a16:creationId xmlns:a16="http://schemas.microsoft.com/office/drawing/2014/main" id="{5FF15429-7F86-481E-BE75-69B5A6C44874}"/>
              </a:ext>
            </a:extLst>
          </p:cNvPr>
          <p:cNvSpPr>
            <a:spLocks noChangeArrowheads="1"/>
          </p:cNvSpPr>
          <p:nvPr/>
        </p:nvSpPr>
        <p:spPr bwMode="auto">
          <a:xfrm>
            <a:off x="6629671" y="4190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40757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914400"/>
            <a:ext cx="10744200" cy="689932"/>
          </a:xfrm>
          <a:prstGeom prst="rect">
            <a:avLst/>
          </a:prstGeom>
        </p:spPr>
        <p:txBody>
          <a:bodyPr vert="horz" wrap="square" lIns="0" tIns="12700" rIns="0" bIns="0" rtlCol="0">
            <a:spAutoFit/>
          </a:bodyPr>
          <a:lstStyle/>
          <a:p>
            <a:pPr marL="12700">
              <a:lnSpc>
                <a:spcPct val="100000"/>
              </a:lnSpc>
              <a:spcBef>
                <a:spcPts val="100"/>
              </a:spcBef>
            </a:pPr>
            <a:r>
              <a:rPr lang="en-US" sz="4400" dirty="0">
                <a:solidFill>
                  <a:srgbClr val="FF0000"/>
                </a:solidFill>
              </a:rPr>
              <a:t>Confusion</a:t>
            </a:r>
            <a:r>
              <a:rPr lang="en-US" sz="4400" dirty="0"/>
              <a:t> Matrix</a:t>
            </a:r>
            <a:endParaRPr sz="4400" dirty="0"/>
          </a:p>
        </p:txBody>
      </p:sp>
      <p:sp>
        <p:nvSpPr>
          <p:cNvPr id="4" name="TextBox 3">
            <a:extLst>
              <a:ext uri="{FF2B5EF4-FFF2-40B4-BE49-F238E27FC236}">
                <a16:creationId xmlns:a16="http://schemas.microsoft.com/office/drawing/2014/main" id="{1D8BD2CB-2449-4BD5-AAAE-10E9F6603733}"/>
              </a:ext>
            </a:extLst>
          </p:cNvPr>
          <p:cNvSpPr txBox="1"/>
          <p:nvPr/>
        </p:nvSpPr>
        <p:spPr>
          <a:xfrm>
            <a:off x="685800" y="2057400"/>
            <a:ext cx="10515600" cy="5078313"/>
          </a:xfrm>
          <a:prstGeom prst="rect">
            <a:avLst/>
          </a:prstGeom>
          <a:noFill/>
        </p:spPr>
        <p:txBody>
          <a:bodyPr wrap="square" rtlCol="0">
            <a:spAutoFit/>
          </a:bodyPr>
          <a:lstStyle/>
          <a:p>
            <a:pPr marL="285750" indent="-285750">
              <a:buFont typeface="Arial" panose="020B0604020202020204" pitchFamily="34" charset="0"/>
              <a:buChar char="•"/>
            </a:pPr>
            <a:r>
              <a:rPr lang="en-US" dirty="0"/>
              <a:t>A </a:t>
            </a:r>
            <a:r>
              <a:rPr lang="en-US" b="1" dirty="0"/>
              <a:t>confusion matrix</a:t>
            </a:r>
            <a:r>
              <a:rPr lang="en-US" dirty="0"/>
              <a:t> is a table that is often used to describe the performance of a classification model on a set of test data for which the true values are known.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is basically a performance measure to get the overall status of the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have used confusion_matrix() function from metrics library of sklearn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TP denotes: True Positive values</a:t>
            </a:r>
          </a:p>
          <a:p>
            <a:pPr marL="285750" indent="-285750">
              <a:buFont typeface="Arial" panose="020B0604020202020204" pitchFamily="34" charset="0"/>
              <a:buChar char="•"/>
            </a:pPr>
            <a:r>
              <a:rPr lang="en-US" dirty="0"/>
              <a:t>FP denotes: False Positive values</a:t>
            </a:r>
          </a:p>
          <a:p>
            <a:pPr marL="285750" indent="-285750">
              <a:buFont typeface="Arial" panose="020B0604020202020204" pitchFamily="34" charset="0"/>
              <a:buChar char="•"/>
            </a:pPr>
            <a:r>
              <a:rPr lang="en-US" dirty="0"/>
              <a:t>FN denotes: False Negative values</a:t>
            </a:r>
          </a:p>
          <a:p>
            <a:pPr marL="285750" indent="-285750">
              <a:buFont typeface="Arial" panose="020B0604020202020204" pitchFamily="34" charset="0"/>
              <a:buChar char="•"/>
            </a:pPr>
            <a:r>
              <a:rPr lang="en-US" dirty="0"/>
              <a:t>TN denotes: True Negative values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Using this values we have calculated the overall accuracy, sensitivity and</a:t>
            </a:r>
          </a:p>
          <a:p>
            <a:r>
              <a:rPr lang="en-US" dirty="0"/>
              <a:t>      Specificity of our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9" name="Rectangle 1">
            <a:extLst>
              <a:ext uri="{FF2B5EF4-FFF2-40B4-BE49-F238E27FC236}">
                <a16:creationId xmlns:a16="http://schemas.microsoft.com/office/drawing/2014/main" id="{5FF15429-7F86-481E-BE75-69B5A6C44874}"/>
              </a:ext>
            </a:extLst>
          </p:cNvPr>
          <p:cNvSpPr>
            <a:spLocks noChangeArrowheads="1"/>
          </p:cNvSpPr>
          <p:nvPr/>
        </p:nvSpPr>
        <p:spPr bwMode="auto">
          <a:xfrm>
            <a:off x="6629671" y="4190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C629034C-5276-4141-9900-79899BB038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2731" y="2919262"/>
            <a:ext cx="3390900" cy="2543175"/>
          </a:xfrm>
          <a:prstGeom prst="rect">
            <a:avLst/>
          </a:prstGeom>
        </p:spPr>
      </p:pic>
    </p:spTree>
    <p:extLst>
      <p:ext uri="{BB962C8B-B14F-4D97-AF65-F5344CB8AC3E}">
        <p14:creationId xmlns:p14="http://schemas.microsoft.com/office/powerpoint/2010/main" val="3384730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914400"/>
            <a:ext cx="10744200" cy="689932"/>
          </a:xfrm>
          <a:prstGeom prst="rect">
            <a:avLst/>
          </a:prstGeom>
        </p:spPr>
        <p:txBody>
          <a:bodyPr vert="horz" wrap="square" lIns="0" tIns="12700" rIns="0" bIns="0" rtlCol="0">
            <a:spAutoFit/>
          </a:bodyPr>
          <a:lstStyle/>
          <a:p>
            <a:pPr marL="12700">
              <a:lnSpc>
                <a:spcPct val="100000"/>
              </a:lnSpc>
              <a:spcBef>
                <a:spcPts val="100"/>
              </a:spcBef>
            </a:pPr>
            <a:r>
              <a:rPr lang="en-US" sz="4400" dirty="0">
                <a:solidFill>
                  <a:srgbClr val="FF0000"/>
                </a:solidFill>
                <a:latin typeface="+mj-lt"/>
                <a:cs typeface="Arial" panose="020B0604020202020204" pitchFamily="34" charset="0"/>
              </a:rPr>
              <a:t>Performance</a:t>
            </a:r>
            <a:r>
              <a:rPr lang="en-US" sz="4400" dirty="0">
                <a:solidFill>
                  <a:srgbClr val="FF0000"/>
                </a:solidFill>
                <a:latin typeface="+mj-lt"/>
              </a:rPr>
              <a:t> </a:t>
            </a:r>
            <a:r>
              <a:rPr lang="en-US" sz="4400" dirty="0">
                <a:latin typeface="+mj-lt"/>
              </a:rPr>
              <a:t>Measures</a:t>
            </a:r>
            <a:endParaRPr sz="4400" dirty="0">
              <a:latin typeface="+mj-lt"/>
            </a:endParaRPr>
          </a:p>
        </p:txBody>
      </p:sp>
      <p:sp>
        <p:nvSpPr>
          <p:cNvPr id="4" name="TextBox 3">
            <a:extLst>
              <a:ext uri="{FF2B5EF4-FFF2-40B4-BE49-F238E27FC236}">
                <a16:creationId xmlns:a16="http://schemas.microsoft.com/office/drawing/2014/main" id="{1D8BD2CB-2449-4BD5-AAAE-10E9F6603733}"/>
              </a:ext>
            </a:extLst>
          </p:cNvPr>
          <p:cNvSpPr txBox="1"/>
          <p:nvPr/>
        </p:nvSpPr>
        <p:spPr>
          <a:xfrm>
            <a:off x="685800" y="2057400"/>
            <a:ext cx="105156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After calculating all measures the results are:</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Accuracy of our model: </a:t>
            </a:r>
            <a:r>
              <a:rPr lang="en-US" b="1" dirty="0"/>
              <a:t>80.6%</a:t>
            </a:r>
          </a:p>
          <a:p>
            <a:pPr marL="742950" lvl="1" indent="-285750">
              <a:buFont typeface="Arial" panose="020B0604020202020204" pitchFamily="34" charset="0"/>
              <a:buChar char="•"/>
            </a:pPr>
            <a:r>
              <a:rPr lang="en-US" dirty="0"/>
              <a:t>Sensitivity: </a:t>
            </a:r>
            <a:r>
              <a:rPr lang="en-US" b="1" dirty="0"/>
              <a:t>66.8%</a:t>
            </a:r>
          </a:p>
          <a:p>
            <a:pPr marL="742950" lvl="1" indent="-285750">
              <a:buFont typeface="Arial" panose="020B0604020202020204" pitchFamily="34" charset="0"/>
              <a:buChar char="•"/>
            </a:pPr>
            <a:r>
              <a:rPr lang="en-US" dirty="0"/>
              <a:t>Specificity: </a:t>
            </a:r>
            <a:r>
              <a:rPr lang="en-US" b="1" dirty="0"/>
              <a:t>89.4%</a:t>
            </a:r>
          </a:p>
          <a:p>
            <a:pPr marL="742950" lvl="1" indent="-285750">
              <a:buFont typeface="Arial" panose="020B0604020202020204" pitchFamily="34" charset="0"/>
              <a:buChar char="•"/>
            </a:pPr>
            <a:r>
              <a:rPr lang="en-US" dirty="0"/>
              <a:t>False Positive rate: </a:t>
            </a:r>
            <a:r>
              <a:rPr lang="en-US" b="1" dirty="0"/>
              <a:t>10%</a:t>
            </a:r>
          </a:p>
          <a:p>
            <a:pPr marL="742950" lvl="1" indent="-285750">
              <a:buFont typeface="Arial" panose="020B0604020202020204" pitchFamily="34" charset="0"/>
              <a:buChar char="•"/>
            </a:pPr>
            <a:r>
              <a:rPr lang="en-US" dirty="0"/>
              <a:t>Positive Predictive value: </a:t>
            </a:r>
            <a:r>
              <a:rPr lang="en-US" b="1" dirty="0"/>
              <a:t>79.8%</a:t>
            </a:r>
          </a:p>
          <a:p>
            <a:pPr marL="742950" lvl="1" indent="-285750">
              <a:buFont typeface="Arial" panose="020B0604020202020204" pitchFamily="34" charset="0"/>
              <a:buChar char="•"/>
            </a:pPr>
            <a:r>
              <a:rPr lang="en-US" dirty="0"/>
              <a:t>Negative Predictive value: </a:t>
            </a:r>
            <a:r>
              <a:rPr lang="en-US" b="1" dirty="0"/>
              <a:t>81.10%</a:t>
            </a:r>
          </a:p>
        </p:txBody>
      </p:sp>
      <p:sp>
        <p:nvSpPr>
          <p:cNvPr id="9" name="Rectangle 1">
            <a:extLst>
              <a:ext uri="{FF2B5EF4-FFF2-40B4-BE49-F238E27FC236}">
                <a16:creationId xmlns:a16="http://schemas.microsoft.com/office/drawing/2014/main" id="{5FF15429-7F86-481E-BE75-69B5A6C44874}"/>
              </a:ext>
            </a:extLst>
          </p:cNvPr>
          <p:cNvSpPr>
            <a:spLocks noChangeArrowheads="1"/>
          </p:cNvSpPr>
          <p:nvPr/>
        </p:nvSpPr>
        <p:spPr bwMode="auto">
          <a:xfrm>
            <a:off x="6629671" y="4190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B9992E1A-8A12-467B-8F72-A229C1D505F5}"/>
              </a:ext>
            </a:extLst>
          </p:cNvPr>
          <p:cNvSpPr txBox="1"/>
          <p:nvPr/>
        </p:nvSpPr>
        <p:spPr>
          <a:xfrm>
            <a:off x="685800" y="4518710"/>
            <a:ext cx="106680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We found out that our specificity was good  around 89% but our sensitivity was only 66%. Hence, this needed to be taken care of as Sensitivity is the ratio of number of conversions correctly predicted to the number of actual conversions. So, having a high Sensitivity value will lead to an increase in efficiency of our model.</a:t>
            </a:r>
          </a:p>
          <a:p>
            <a:endParaRPr lang="en-US" dirty="0"/>
          </a:p>
        </p:txBody>
      </p:sp>
    </p:spTree>
    <p:extLst>
      <p:ext uri="{BB962C8B-B14F-4D97-AF65-F5344CB8AC3E}">
        <p14:creationId xmlns:p14="http://schemas.microsoft.com/office/powerpoint/2010/main" val="2262820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914400"/>
            <a:ext cx="10744200" cy="689932"/>
          </a:xfrm>
          <a:prstGeom prst="rect">
            <a:avLst/>
          </a:prstGeom>
        </p:spPr>
        <p:txBody>
          <a:bodyPr vert="horz" wrap="square" lIns="0" tIns="12700" rIns="0" bIns="0" rtlCol="0">
            <a:spAutoFit/>
          </a:bodyPr>
          <a:lstStyle/>
          <a:p>
            <a:pPr marL="12700">
              <a:lnSpc>
                <a:spcPct val="100000"/>
              </a:lnSpc>
              <a:spcBef>
                <a:spcPts val="100"/>
              </a:spcBef>
            </a:pPr>
            <a:r>
              <a:rPr lang="en-US" sz="4400" dirty="0">
                <a:latin typeface="+mj-lt"/>
              </a:rPr>
              <a:t>Plotting</a:t>
            </a:r>
            <a:r>
              <a:rPr lang="en-US" sz="4400" dirty="0">
                <a:solidFill>
                  <a:srgbClr val="FF0000"/>
                </a:solidFill>
                <a:latin typeface="+mj-lt"/>
              </a:rPr>
              <a:t> ROC Curve</a:t>
            </a:r>
            <a:endParaRPr sz="4400" dirty="0">
              <a:latin typeface="+mj-lt"/>
            </a:endParaRPr>
          </a:p>
        </p:txBody>
      </p:sp>
      <p:sp>
        <p:nvSpPr>
          <p:cNvPr id="4" name="TextBox 3">
            <a:extLst>
              <a:ext uri="{FF2B5EF4-FFF2-40B4-BE49-F238E27FC236}">
                <a16:creationId xmlns:a16="http://schemas.microsoft.com/office/drawing/2014/main" id="{1D8BD2CB-2449-4BD5-AAAE-10E9F6603733}"/>
              </a:ext>
            </a:extLst>
          </p:cNvPr>
          <p:cNvSpPr txBox="1"/>
          <p:nvPr/>
        </p:nvSpPr>
        <p:spPr>
          <a:xfrm>
            <a:off x="685800" y="2057400"/>
            <a:ext cx="1051560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We have got sensitivity of only </a:t>
            </a:r>
            <a:r>
              <a:rPr lang="en-US" b="1" dirty="0"/>
              <a:t>66% </a:t>
            </a:r>
            <a:r>
              <a:rPr lang="en-US" dirty="0"/>
              <a:t>and this was mainly because of the cut-off point of </a:t>
            </a:r>
            <a:r>
              <a:rPr lang="en-US" b="1" dirty="0"/>
              <a:t>0.5</a:t>
            </a:r>
            <a:r>
              <a:rPr lang="en-US" dirty="0"/>
              <a:t> that we had arbitrarily chosen.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 this cut-off point had to be optimized in order to get a decent value of sensitivity and for this we have used the ROC curve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 ROC curve shows the tradeoff between sensitivity and specificity (any increase in sensitivity will be accompanied by a decrease in specificity). The closer the curve follows the left-hand border and then the top border of the ROC space, the more accurate the test. The closer the curve comes to the 45-degree diagonal of the ROC space, the less accurate the test.</a:t>
            </a:r>
          </a:p>
        </p:txBody>
      </p:sp>
      <p:sp>
        <p:nvSpPr>
          <p:cNvPr id="9" name="Rectangle 1">
            <a:extLst>
              <a:ext uri="{FF2B5EF4-FFF2-40B4-BE49-F238E27FC236}">
                <a16:creationId xmlns:a16="http://schemas.microsoft.com/office/drawing/2014/main" id="{5FF15429-7F86-481E-BE75-69B5A6C44874}"/>
              </a:ext>
            </a:extLst>
          </p:cNvPr>
          <p:cNvSpPr>
            <a:spLocks noChangeArrowheads="1"/>
          </p:cNvSpPr>
          <p:nvPr/>
        </p:nvSpPr>
        <p:spPr bwMode="auto">
          <a:xfrm>
            <a:off x="6629671" y="4190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17866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914400"/>
            <a:ext cx="10744200" cy="689932"/>
          </a:xfrm>
          <a:prstGeom prst="rect">
            <a:avLst/>
          </a:prstGeom>
        </p:spPr>
        <p:txBody>
          <a:bodyPr vert="horz" wrap="square" lIns="0" tIns="12700" rIns="0" bIns="0" rtlCol="0">
            <a:spAutoFit/>
          </a:bodyPr>
          <a:lstStyle/>
          <a:p>
            <a:pPr marL="12700">
              <a:lnSpc>
                <a:spcPct val="100000"/>
              </a:lnSpc>
              <a:spcBef>
                <a:spcPts val="100"/>
              </a:spcBef>
            </a:pPr>
            <a:r>
              <a:rPr lang="en-US" sz="4400" dirty="0">
                <a:solidFill>
                  <a:srgbClr val="FF0000"/>
                </a:solidFill>
                <a:latin typeface="+mj-lt"/>
              </a:rPr>
              <a:t>ROC </a:t>
            </a:r>
            <a:r>
              <a:rPr lang="en-US" sz="4400" dirty="0">
                <a:latin typeface="+mj-lt"/>
              </a:rPr>
              <a:t>Curve</a:t>
            </a:r>
            <a:endParaRPr sz="4400" dirty="0">
              <a:latin typeface="+mj-lt"/>
            </a:endParaRPr>
          </a:p>
        </p:txBody>
      </p:sp>
      <p:sp>
        <p:nvSpPr>
          <p:cNvPr id="9" name="Rectangle 1">
            <a:extLst>
              <a:ext uri="{FF2B5EF4-FFF2-40B4-BE49-F238E27FC236}">
                <a16:creationId xmlns:a16="http://schemas.microsoft.com/office/drawing/2014/main" id="{5FF15429-7F86-481E-BE75-69B5A6C44874}"/>
              </a:ext>
            </a:extLst>
          </p:cNvPr>
          <p:cNvSpPr>
            <a:spLocks noChangeArrowheads="1"/>
          </p:cNvSpPr>
          <p:nvPr/>
        </p:nvSpPr>
        <p:spPr bwMode="auto">
          <a:xfrm>
            <a:off x="6629671" y="4190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6556CF0E-7382-4440-BD51-782AC96D6A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1400" y="1905000"/>
            <a:ext cx="4293578" cy="4230064"/>
          </a:xfrm>
          <a:prstGeom prst="rect">
            <a:avLst/>
          </a:prstGeom>
        </p:spPr>
      </p:pic>
      <p:sp>
        <p:nvSpPr>
          <p:cNvPr id="6" name="Rectangle 5">
            <a:extLst>
              <a:ext uri="{FF2B5EF4-FFF2-40B4-BE49-F238E27FC236}">
                <a16:creationId xmlns:a16="http://schemas.microsoft.com/office/drawing/2014/main" id="{BE867143-8731-46B9-BBA2-C913BA58FDB4}"/>
              </a:ext>
            </a:extLst>
          </p:cNvPr>
          <p:cNvSpPr/>
          <p:nvPr/>
        </p:nvSpPr>
        <p:spPr>
          <a:xfrm>
            <a:off x="1108435" y="1923471"/>
            <a:ext cx="6096000" cy="1200329"/>
          </a:xfrm>
          <a:prstGeom prst="rect">
            <a:avLst/>
          </a:prstGeom>
        </p:spPr>
        <p:txBody>
          <a:bodyPr>
            <a:spAutoFit/>
          </a:bodyPr>
          <a:lstStyle/>
          <a:p>
            <a:pPr marL="285750" indent="-285750">
              <a:buFont typeface="Arial" panose="020B0604020202020204" pitchFamily="34" charset="0"/>
              <a:buChar char="•"/>
            </a:pPr>
            <a:r>
              <a:rPr lang="en-US" dirty="0">
                <a:solidFill>
                  <a:srgbClr val="000000"/>
                </a:solidFill>
              </a:rPr>
              <a:t>As we can see from the figure, we have higher (0.88) area under the ROC curve</a:t>
            </a:r>
          </a:p>
          <a:p>
            <a:endParaRPr lang="en-US" dirty="0">
              <a:solidFill>
                <a:srgbClr val="000000"/>
              </a:solidFill>
            </a:endParaRPr>
          </a:p>
          <a:p>
            <a:pPr marL="285750" indent="-285750">
              <a:buFont typeface="Arial" panose="020B0604020202020204" pitchFamily="34" charset="0"/>
              <a:buChar char="•"/>
            </a:pPr>
            <a:r>
              <a:rPr lang="en-US" dirty="0">
                <a:solidFill>
                  <a:srgbClr val="000000"/>
                </a:solidFill>
              </a:rPr>
              <a:t>Therefore our model is a good one</a:t>
            </a:r>
            <a:endParaRPr lang="en-IN" dirty="0"/>
          </a:p>
        </p:txBody>
      </p:sp>
    </p:spTree>
    <p:extLst>
      <p:ext uri="{BB962C8B-B14F-4D97-AF65-F5344CB8AC3E}">
        <p14:creationId xmlns:p14="http://schemas.microsoft.com/office/powerpoint/2010/main" val="612475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914400"/>
            <a:ext cx="10744200" cy="689932"/>
          </a:xfrm>
          <a:prstGeom prst="rect">
            <a:avLst/>
          </a:prstGeom>
        </p:spPr>
        <p:txBody>
          <a:bodyPr vert="horz" wrap="square" lIns="0" tIns="12700" rIns="0" bIns="0" rtlCol="0">
            <a:spAutoFit/>
          </a:bodyPr>
          <a:lstStyle/>
          <a:p>
            <a:pPr marL="12700">
              <a:lnSpc>
                <a:spcPct val="100000"/>
              </a:lnSpc>
              <a:spcBef>
                <a:spcPts val="100"/>
              </a:spcBef>
            </a:pPr>
            <a:r>
              <a:rPr lang="en-US" sz="4400" dirty="0">
                <a:latin typeface="+mj-lt"/>
              </a:rPr>
              <a:t>Finding </a:t>
            </a:r>
            <a:r>
              <a:rPr lang="en-US" sz="4400" dirty="0">
                <a:solidFill>
                  <a:srgbClr val="FF0000"/>
                </a:solidFill>
                <a:latin typeface="+mj-lt"/>
              </a:rPr>
              <a:t>Optimal Cut-off</a:t>
            </a:r>
            <a:endParaRPr sz="4400" dirty="0">
              <a:solidFill>
                <a:srgbClr val="FF0000"/>
              </a:solidFill>
              <a:latin typeface="+mj-lt"/>
            </a:endParaRPr>
          </a:p>
        </p:txBody>
      </p:sp>
      <p:sp>
        <p:nvSpPr>
          <p:cNvPr id="4" name="TextBox 3">
            <a:extLst>
              <a:ext uri="{FF2B5EF4-FFF2-40B4-BE49-F238E27FC236}">
                <a16:creationId xmlns:a16="http://schemas.microsoft.com/office/drawing/2014/main" id="{1D8BD2CB-2449-4BD5-AAAE-10E9F6603733}"/>
              </a:ext>
            </a:extLst>
          </p:cNvPr>
          <p:cNvSpPr txBox="1"/>
          <p:nvPr/>
        </p:nvSpPr>
        <p:spPr>
          <a:xfrm>
            <a:off x="685800" y="2057400"/>
            <a:ext cx="1051560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Optimal cutoff probability is that prob where we get balanced sensitivity and specificity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 we plotted the accuracy, sensitivity and specificity using a line chart, the point of intersection is the point with optimal cut-off value.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From the figure, It is observed that 0.35 is the point</a:t>
            </a:r>
          </a:p>
          <a:p>
            <a:r>
              <a:rPr lang="en-US" dirty="0"/>
              <a:t>     of intersection and so we chose that value.</a:t>
            </a:r>
          </a:p>
          <a:p>
            <a:endParaRPr lang="en-US" dirty="0"/>
          </a:p>
          <a:p>
            <a:pPr marL="285750" indent="-285750">
              <a:buFont typeface="Arial" panose="020B0604020202020204" pitchFamily="34" charset="0"/>
              <a:buChar char="•"/>
            </a:pPr>
            <a:r>
              <a:rPr lang="en-US" dirty="0"/>
              <a:t>We predicted the new values using </a:t>
            </a:r>
            <a:r>
              <a:rPr lang="en-US" b="1" dirty="0"/>
              <a:t>0.35</a:t>
            </a:r>
            <a:r>
              <a:rPr lang="en-US" dirty="0"/>
              <a:t> as cut-off</a:t>
            </a:r>
            <a:endParaRPr lang="en-US" b="1" dirty="0"/>
          </a:p>
          <a:p>
            <a:r>
              <a:rPr lang="en-US" b="1" dirty="0"/>
              <a:t>      </a:t>
            </a:r>
            <a:r>
              <a:rPr lang="en-US" dirty="0"/>
              <a:t>and check the performance measures.</a:t>
            </a:r>
          </a:p>
        </p:txBody>
      </p:sp>
      <p:sp>
        <p:nvSpPr>
          <p:cNvPr id="9" name="Rectangle 1">
            <a:extLst>
              <a:ext uri="{FF2B5EF4-FFF2-40B4-BE49-F238E27FC236}">
                <a16:creationId xmlns:a16="http://schemas.microsoft.com/office/drawing/2014/main" id="{5FF15429-7F86-481E-BE75-69B5A6C44874}"/>
              </a:ext>
            </a:extLst>
          </p:cNvPr>
          <p:cNvSpPr>
            <a:spLocks noChangeArrowheads="1"/>
          </p:cNvSpPr>
          <p:nvPr/>
        </p:nvSpPr>
        <p:spPr bwMode="auto">
          <a:xfrm>
            <a:off x="6629671" y="4190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34610942-0C52-43C1-A8BA-EE50C7229D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1723" y="3257729"/>
            <a:ext cx="4344477" cy="3059819"/>
          </a:xfrm>
          <a:prstGeom prst="rect">
            <a:avLst/>
          </a:prstGeom>
        </p:spPr>
      </p:pic>
    </p:spTree>
    <p:extLst>
      <p:ext uri="{BB962C8B-B14F-4D97-AF65-F5344CB8AC3E}">
        <p14:creationId xmlns:p14="http://schemas.microsoft.com/office/powerpoint/2010/main" val="1679496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914400"/>
            <a:ext cx="10744200" cy="689932"/>
          </a:xfrm>
          <a:prstGeom prst="rect">
            <a:avLst/>
          </a:prstGeom>
        </p:spPr>
        <p:txBody>
          <a:bodyPr vert="horz" wrap="square" lIns="0" tIns="12700" rIns="0" bIns="0" rtlCol="0">
            <a:spAutoFit/>
          </a:bodyPr>
          <a:lstStyle/>
          <a:p>
            <a:pPr marL="12700">
              <a:lnSpc>
                <a:spcPct val="100000"/>
              </a:lnSpc>
              <a:spcBef>
                <a:spcPts val="100"/>
              </a:spcBef>
            </a:pPr>
            <a:r>
              <a:rPr lang="en-US" sz="4400" dirty="0">
                <a:solidFill>
                  <a:srgbClr val="FF0000"/>
                </a:solidFill>
                <a:latin typeface="+mj-lt"/>
                <a:cs typeface="Arial" panose="020B0604020202020204" pitchFamily="34" charset="0"/>
              </a:rPr>
              <a:t>Performance </a:t>
            </a:r>
            <a:r>
              <a:rPr lang="en-US" sz="4400" dirty="0">
                <a:latin typeface="+mj-lt"/>
                <a:cs typeface="Arial" panose="020B0604020202020204" pitchFamily="34" charset="0"/>
              </a:rPr>
              <a:t>Measures with Optimal Cut-off</a:t>
            </a:r>
            <a:endParaRPr sz="4400" dirty="0">
              <a:latin typeface="+mj-lt"/>
              <a:cs typeface="Arial" panose="020B0604020202020204" pitchFamily="34" charset="0"/>
            </a:endParaRPr>
          </a:p>
        </p:txBody>
      </p:sp>
      <p:sp>
        <p:nvSpPr>
          <p:cNvPr id="4" name="TextBox 3">
            <a:extLst>
              <a:ext uri="{FF2B5EF4-FFF2-40B4-BE49-F238E27FC236}">
                <a16:creationId xmlns:a16="http://schemas.microsoft.com/office/drawing/2014/main" id="{1D8BD2CB-2449-4BD5-AAAE-10E9F6603733}"/>
              </a:ext>
            </a:extLst>
          </p:cNvPr>
          <p:cNvSpPr txBox="1"/>
          <p:nvPr/>
        </p:nvSpPr>
        <p:spPr>
          <a:xfrm>
            <a:off x="685800" y="1998566"/>
            <a:ext cx="10515600" cy="2185214"/>
          </a:xfrm>
          <a:prstGeom prst="rect">
            <a:avLst/>
          </a:prstGeom>
          <a:noFill/>
        </p:spPr>
        <p:txBody>
          <a:bodyPr wrap="square" rtlCol="0">
            <a:spAutoFit/>
          </a:bodyPr>
          <a:lstStyle/>
          <a:p>
            <a:pPr marL="285750" indent="-285750">
              <a:buFont typeface="Arial" panose="020B0604020202020204" pitchFamily="34" charset="0"/>
              <a:buChar char="•"/>
            </a:pPr>
            <a:r>
              <a:rPr lang="en-US" sz="1700" dirty="0"/>
              <a:t>After calculating all measures again the results are:</a:t>
            </a:r>
          </a:p>
          <a:p>
            <a:pPr marL="285750" indent="-285750">
              <a:buFont typeface="Arial" panose="020B0604020202020204" pitchFamily="34" charset="0"/>
              <a:buChar char="•"/>
            </a:pPr>
            <a:endParaRPr lang="en-US" sz="1700" dirty="0"/>
          </a:p>
          <a:p>
            <a:pPr marL="742950" lvl="1" indent="-285750">
              <a:buFont typeface="Arial" panose="020B0604020202020204" pitchFamily="34" charset="0"/>
              <a:buChar char="•"/>
            </a:pPr>
            <a:r>
              <a:rPr lang="en-US" sz="1700" dirty="0"/>
              <a:t>Accuracy of our model: </a:t>
            </a:r>
            <a:r>
              <a:rPr lang="en-US" sz="1700" b="1" dirty="0"/>
              <a:t>80.6%</a:t>
            </a:r>
          </a:p>
          <a:p>
            <a:pPr marL="742950" lvl="1" indent="-285750">
              <a:buFont typeface="Arial" panose="020B0604020202020204" pitchFamily="34" charset="0"/>
              <a:buChar char="•"/>
            </a:pPr>
            <a:r>
              <a:rPr lang="en-US" sz="1700" dirty="0"/>
              <a:t>Sensitivity: </a:t>
            </a:r>
            <a:r>
              <a:rPr lang="en-US" sz="1700" b="1" dirty="0"/>
              <a:t>80.5%</a:t>
            </a:r>
          </a:p>
          <a:p>
            <a:pPr marL="742950" lvl="1" indent="-285750">
              <a:buFont typeface="Arial" panose="020B0604020202020204" pitchFamily="34" charset="0"/>
              <a:buChar char="•"/>
            </a:pPr>
            <a:r>
              <a:rPr lang="en-US" sz="1700" dirty="0"/>
              <a:t>Specificity: </a:t>
            </a:r>
            <a:r>
              <a:rPr lang="en-US" sz="1700" b="1" dirty="0"/>
              <a:t>80.7%</a:t>
            </a:r>
          </a:p>
          <a:p>
            <a:pPr marL="742950" lvl="1" indent="-285750">
              <a:buFont typeface="Arial" panose="020B0604020202020204" pitchFamily="34" charset="0"/>
              <a:buChar char="•"/>
            </a:pPr>
            <a:r>
              <a:rPr lang="en-US" sz="1700" dirty="0"/>
              <a:t>False Positive rate: </a:t>
            </a:r>
            <a:r>
              <a:rPr lang="en-US" sz="1700" b="1" dirty="0"/>
              <a:t>19%</a:t>
            </a:r>
          </a:p>
          <a:p>
            <a:pPr marL="742950" lvl="1" indent="-285750">
              <a:buFont typeface="Arial" panose="020B0604020202020204" pitchFamily="34" charset="0"/>
              <a:buChar char="•"/>
            </a:pPr>
            <a:r>
              <a:rPr lang="en-US" sz="1700" dirty="0"/>
              <a:t>Positive Predictive value: </a:t>
            </a:r>
            <a:r>
              <a:rPr lang="en-US" sz="1700" b="1" dirty="0"/>
              <a:t>72.4%</a:t>
            </a:r>
          </a:p>
          <a:p>
            <a:pPr marL="742950" lvl="1" indent="-285750">
              <a:buFont typeface="Arial" panose="020B0604020202020204" pitchFamily="34" charset="0"/>
              <a:buChar char="•"/>
            </a:pPr>
            <a:r>
              <a:rPr lang="en-US" sz="1700" dirty="0"/>
              <a:t>Negative Predictive value: </a:t>
            </a:r>
            <a:r>
              <a:rPr lang="en-US" sz="1700" b="1" dirty="0"/>
              <a:t>86.8%</a:t>
            </a:r>
          </a:p>
        </p:txBody>
      </p:sp>
      <p:sp>
        <p:nvSpPr>
          <p:cNvPr id="9" name="Rectangle 1">
            <a:extLst>
              <a:ext uri="{FF2B5EF4-FFF2-40B4-BE49-F238E27FC236}">
                <a16:creationId xmlns:a16="http://schemas.microsoft.com/office/drawing/2014/main" id="{5FF15429-7F86-481E-BE75-69B5A6C44874}"/>
              </a:ext>
            </a:extLst>
          </p:cNvPr>
          <p:cNvSpPr>
            <a:spLocks noChangeArrowheads="1"/>
          </p:cNvSpPr>
          <p:nvPr/>
        </p:nvSpPr>
        <p:spPr bwMode="auto">
          <a:xfrm>
            <a:off x="6629671" y="4190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B9992E1A-8A12-467B-8F72-A229C1D505F5}"/>
              </a:ext>
            </a:extLst>
          </p:cNvPr>
          <p:cNvSpPr txBox="1"/>
          <p:nvPr/>
        </p:nvSpPr>
        <p:spPr>
          <a:xfrm>
            <a:off x="680301" y="4267200"/>
            <a:ext cx="105156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We also checked the Precision and Recall</a:t>
            </a:r>
          </a:p>
          <a:p>
            <a:pPr marL="285750" indent="-285750">
              <a:buFont typeface="Arial" panose="020B0604020202020204" pitchFamily="34" charset="0"/>
              <a:buChar char="•"/>
            </a:pPr>
            <a:r>
              <a:rPr lang="en-US" dirty="0"/>
              <a:t>Precision refers to the percentage of the results which are relevant: </a:t>
            </a:r>
            <a:r>
              <a:rPr lang="en-US" b="1" dirty="0"/>
              <a:t>72%</a:t>
            </a:r>
          </a:p>
          <a:p>
            <a:pPr marL="285750" indent="-285750">
              <a:buFont typeface="Arial" panose="020B0604020202020204" pitchFamily="34" charset="0"/>
              <a:buChar char="•"/>
            </a:pPr>
            <a:r>
              <a:rPr lang="en-US" dirty="0"/>
              <a:t>Recall refers to the percentage of total relevant results correctly classified by the algorithm: </a:t>
            </a:r>
            <a:r>
              <a:rPr lang="en-US" b="1" dirty="0"/>
              <a:t>80.5%</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Thus, Now we have a very good and balanced Accuracy, Sensitivity and Specificity score. </a:t>
            </a:r>
          </a:p>
          <a:p>
            <a:r>
              <a:rPr lang="en-US" b="1" dirty="0"/>
              <a:t>      So, We can finalize this model.</a:t>
            </a:r>
          </a:p>
          <a:p>
            <a:endParaRPr lang="en-US" dirty="0"/>
          </a:p>
        </p:txBody>
      </p:sp>
    </p:spTree>
    <p:extLst>
      <p:ext uri="{BB962C8B-B14F-4D97-AF65-F5344CB8AC3E}">
        <p14:creationId xmlns:p14="http://schemas.microsoft.com/office/powerpoint/2010/main" val="3395734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914400"/>
            <a:ext cx="10744200" cy="689932"/>
          </a:xfrm>
          <a:prstGeom prst="rect">
            <a:avLst/>
          </a:prstGeom>
        </p:spPr>
        <p:txBody>
          <a:bodyPr vert="horz" wrap="square" lIns="0" tIns="12700" rIns="0" bIns="0" rtlCol="0">
            <a:spAutoFit/>
          </a:bodyPr>
          <a:lstStyle/>
          <a:p>
            <a:pPr marL="12700">
              <a:lnSpc>
                <a:spcPct val="100000"/>
              </a:lnSpc>
              <a:spcBef>
                <a:spcPts val="100"/>
              </a:spcBef>
            </a:pPr>
            <a:r>
              <a:rPr lang="en-US" sz="4400" dirty="0">
                <a:solidFill>
                  <a:srgbClr val="FF0000"/>
                </a:solidFill>
                <a:latin typeface="+mj-lt"/>
                <a:cs typeface="Arial" panose="020B0604020202020204" pitchFamily="34" charset="0"/>
              </a:rPr>
              <a:t>Predictions on </a:t>
            </a:r>
            <a:r>
              <a:rPr lang="en-US" sz="4400" dirty="0">
                <a:latin typeface="+mj-lt"/>
                <a:cs typeface="Arial" panose="020B0604020202020204" pitchFamily="34" charset="0"/>
              </a:rPr>
              <a:t>Test Data</a:t>
            </a:r>
            <a:endParaRPr sz="4400" dirty="0">
              <a:latin typeface="+mj-lt"/>
              <a:cs typeface="Arial" panose="020B0604020202020204" pitchFamily="34" charset="0"/>
            </a:endParaRPr>
          </a:p>
        </p:txBody>
      </p:sp>
      <p:sp>
        <p:nvSpPr>
          <p:cNvPr id="4" name="TextBox 3">
            <a:extLst>
              <a:ext uri="{FF2B5EF4-FFF2-40B4-BE49-F238E27FC236}">
                <a16:creationId xmlns:a16="http://schemas.microsoft.com/office/drawing/2014/main" id="{1D8BD2CB-2449-4BD5-AAAE-10E9F6603733}"/>
              </a:ext>
            </a:extLst>
          </p:cNvPr>
          <p:cNvSpPr txBox="1"/>
          <p:nvPr/>
        </p:nvSpPr>
        <p:spPr>
          <a:xfrm>
            <a:off x="685800" y="2057400"/>
            <a:ext cx="105156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 finalized model is now used to make prediction on Test data to get an overall confirmation of our model’s efficiency, After running the model on the Test Data , we obtain:</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Accuracy : </a:t>
            </a:r>
            <a:r>
              <a:rPr lang="en-US" b="1" dirty="0"/>
              <a:t>80.8 %</a:t>
            </a:r>
          </a:p>
          <a:p>
            <a:pPr marL="742950" lvl="1" indent="-285750">
              <a:buFont typeface="Arial" panose="020B0604020202020204" pitchFamily="34" charset="0"/>
              <a:buChar char="•"/>
            </a:pPr>
            <a:r>
              <a:rPr lang="en-US" dirty="0"/>
              <a:t>Sensitivity : </a:t>
            </a:r>
            <a:r>
              <a:rPr lang="en-US" b="1" dirty="0"/>
              <a:t>80.4 %</a:t>
            </a:r>
          </a:p>
          <a:p>
            <a:pPr marL="742950" lvl="1" indent="-285750">
              <a:buFont typeface="Arial" panose="020B0604020202020204" pitchFamily="34" charset="0"/>
              <a:buChar char="•"/>
            </a:pPr>
            <a:r>
              <a:rPr lang="en-US" dirty="0"/>
              <a:t>Specificity : </a:t>
            </a:r>
            <a:r>
              <a:rPr lang="en-US" b="1" dirty="0"/>
              <a:t>81.0 %</a:t>
            </a:r>
          </a:p>
        </p:txBody>
      </p:sp>
      <p:sp>
        <p:nvSpPr>
          <p:cNvPr id="9" name="Rectangle 1">
            <a:extLst>
              <a:ext uri="{FF2B5EF4-FFF2-40B4-BE49-F238E27FC236}">
                <a16:creationId xmlns:a16="http://schemas.microsoft.com/office/drawing/2014/main" id="{5FF15429-7F86-481E-BE75-69B5A6C44874}"/>
              </a:ext>
            </a:extLst>
          </p:cNvPr>
          <p:cNvSpPr>
            <a:spLocks noChangeArrowheads="1"/>
          </p:cNvSpPr>
          <p:nvPr/>
        </p:nvSpPr>
        <p:spPr bwMode="auto">
          <a:xfrm>
            <a:off x="6629671" y="4190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5404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914400"/>
            <a:ext cx="5029200" cy="751488"/>
          </a:xfrm>
          <a:prstGeom prst="rect">
            <a:avLst/>
          </a:prstGeom>
        </p:spPr>
        <p:txBody>
          <a:bodyPr vert="horz" wrap="square" lIns="0" tIns="12700" rIns="0" bIns="0" rtlCol="0">
            <a:spAutoFit/>
          </a:bodyPr>
          <a:lstStyle/>
          <a:p>
            <a:pPr marL="12700" algn="ctr">
              <a:lnSpc>
                <a:spcPct val="100000"/>
              </a:lnSpc>
              <a:spcBef>
                <a:spcPts val="100"/>
              </a:spcBef>
            </a:pPr>
            <a:r>
              <a:rPr lang="en-US" sz="4800" dirty="0">
                <a:latin typeface="+mj-lt"/>
              </a:rPr>
              <a:t>Introduction</a:t>
            </a:r>
          </a:p>
        </p:txBody>
      </p:sp>
      <p:sp>
        <p:nvSpPr>
          <p:cNvPr id="3" name="object 3"/>
          <p:cNvSpPr txBox="1"/>
          <p:nvPr/>
        </p:nvSpPr>
        <p:spPr>
          <a:xfrm>
            <a:off x="1066800" y="1838634"/>
            <a:ext cx="8001000" cy="3523400"/>
          </a:xfrm>
          <a:prstGeom prst="rect">
            <a:avLst/>
          </a:prstGeom>
        </p:spPr>
        <p:txBody>
          <a:bodyPr vert="horz" wrap="square" lIns="0" tIns="45085" rIns="0" bIns="0" rtlCol="0">
            <a:spAutoFit/>
          </a:bodyPr>
          <a:lstStyle/>
          <a:p>
            <a:pPr marL="104139" marR="57785" indent="-92075">
              <a:spcBef>
                <a:spcPts val="355"/>
              </a:spcBef>
              <a:buClr>
                <a:srgbClr val="A42F0E"/>
              </a:buClr>
              <a:buFont typeface="Arial"/>
              <a:buChar char="•"/>
              <a:tabLst>
                <a:tab pos="158115" algn="l"/>
              </a:tabLst>
            </a:pPr>
            <a:r>
              <a:rPr lang="en-US" spc="-10" dirty="0"/>
              <a:t>An online education company X Education sells online courses to industry professionals. Although, X Education gets a lot of leads, its lead conversion rate is very poor. The typical lead conversion rate at X education is around 30%.</a:t>
            </a:r>
          </a:p>
          <a:p>
            <a:pPr marL="104139" marR="57785" indent="-92075">
              <a:spcBef>
                <a:spcPts val="355"/>
              </a:spcBef>
              <a:buClr>
                <a:srgbClr val="A42F0E"/>
              </a:buClr>
              <a:buFont typeface="Arial"/>
              <a:buChar char="•"/>
              <a:tabLst>
                <a:tab pos="158115" algn="l"/>
              </a:tabLst>
            </a:pPr>
            <a:r>
              <a:rPr lang="en-US" spc="-10" dirty="0"/>
              <a:t>The company wishes to identify the most potential leads, also known as ‘Hot Leads’ to enable the sales team to focus more on communicating more with the potential leads. A typical lead conversion process can be represented using the adjoining funnel.</a:t>
            </a:r>
          </a:p>
          <a:p>
            <a:pPr marL="104139" marR="57785" indent="-92075">
              <a:spcBef>
                <a:spcPts val="355"/>
              </a:spcBef>
              <a:buClr>
                <a:srgbClr val="A42F0E"/>
              </a:buClr>
              <a:buFont typeface="Arial"/>
              <a:buChar char="•"/>
              <a:tabLst>
                <a:tab pos="158115" algn="l"/>
              </a:tabLst>
            </a:pPr>
            <a:r>
              <a:rPr lang="en-US" spc="-10" dirty="0"/>
              <a:t>We have been given a ballpark of the target lead conversion rate to be around 80%.</a:t>
            </a:r>
          </a:p>
          <a:p>
            <a:pPr marL="104139" marR="57785" indent="-92075">
              <a:spcBef>
                <a:spcPts val="355"/>
              </a:spcBef>
              <a:buClr>
                <a:srgbClr val="A42F0E"/>
              </a:buClr>
              <a:buFont typeface="Arial"/>
              <a:buChar char="•"/>
              <a:tabLst>
                <a:tab pos="158115" algn="l"/>
              </a:tabLst>
            </a:pPr>
            <a:r>
              <a:rPr lang="en-US" spc="-10" dirty="0"/>
              <a:t> The goal build a logistic regression model to assign a lead score between 0 and 100 to each of the leads which can be used by the company to target potential leads. A higher score would mean that the lead is hot, i.e. is most likely to convert whereas a lower score would mean that the lead is cold and will mostly not get converted</a:t>
            </a:r>
            <a:r>
              <a:rPr lang="en-US" spc="-10" dirty="0">
                <a:solidFill>
                  <a:srgbClr val="404040"/>
                </a:solidFill>
              </a:rPr>
              <a:t>.</a:t>
            </a:r>
          </a:p>
        </p:txBody>
      </p:sp>
      <p:pic>
        <p:nvPicPr>
          <p:cNvPr id="5" name="Picture 4">
            <a:extLst>
              <a:ext uri="{FF2B5EF4-FFF2-40B4-BE49-F238E27FC236}">
                <a16:creationId xmlns:a16="http://schemas.microsoft.com/office/drawing/2014/main" id="{D7300D98-451B-4546-B052-DD8AC182D1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7800" y="2003855"/>
            <a:ext cx="2810213" cy="39624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914400"/>
            <a:ext cx="10744200" cy="689932"/>
          </a:xfrm>
          <a:prstGeom prst="rect">
            <a:avLst/>
          </a:prstGeom>
        </p:spPr>
        <p:txBody>
          <a:bodyPr vert="horz" wrap="square" lIns="0" tIns="12700" rIns="0" bIns="0" rtlCol="0">
            <a:spAutoFit/>
          </a:bodyPr>
          <a:lstStyle/>
          <a:p>
            <a:pPr marL="12700">
              <a:lnSpc>
                <a:spcPct val="100000"/>
              </a:lnSpc>
              <a:spcBef>
                <a:spcPts val="100"/>
              </a:spcBef>
            </a:pPr>
            <a:r>
              <a:rPr lang="en-US" sz="4400" dirty="0">
                <a:solidFill>
                  <a:srgbClr val="FF0000"/>
                </a:solidFill>
                <a:latin typeface="+mj-lt"/>
                <a:cs typeface="Arial" panose="020B0604020202020204" pitchFamily="34" charset="0"/>
              </a:rPr>
              <a:t>Conclusion</a:t>
            </a:r>
            <a:endParaRPr sz="4400" dirty="0">
              <a:latin typeface="+mj-lt"/>
              <a:cs typeface="Arial" panose="020B0604020202020204" pitchFamily="34" charset="0"/>
            </a:endParaRPr>
          </a:p>
        </p:txBody>
      </p:sp>
      <p:sp>
        <p:nvSpPr>
          <p:cNvPr id="4" name="TextBox 3">
            <a:extLst>
              <a:ext uri="{FF2B5EF4-FFF2-40B4-BE49-F238E27FC236}">
                <a16:creationId xmlns:a16="http://schemas.microsoft.com/office/drawing/2014/main" id="{1D8BD2CB-2449-4BD5-AAAE-10E9F6603733}"/>
              </a:ext>
            </a:extLst>
          </p:cNvPr>
          <p:cNvSpPr txBox="1"/>
          <p:nvPr/>
        </p:nvSpPr>
        <p:spPr>
          <a:xfrm>
            <a:off x="838200" y="1981200"/>
            <a:ext cx="10515600" cy="5078313"/>
          </a:xfrm>
          <a:prstGeom prst="rect">
            <a:avLst/>
          </a:prstGeom>
          <a:noFill/>
        </p:spPr>
        <p:txBody>
          <a:bodyPr wrap="square" rtlCol="0">
            <a:spAutoFit/>
          </a:bodyPr>
          <a:lstStyle/>
          <a:p>
            <a:pPr marL="285750" indent="-285750">
              <a:buFont typeface="Arial" panose="020B0604020202020204" pitchFamily="34" charset="0"/>
              <a:buChar char="•"/>
            </a:pPr>
            <a:r>
              <a:rPr lang="en-US" dirty="0"/>
              <a:t>Thus we have achieved our objective of reaching the ballpark target of lead conversion rate to be around 80% assigned by the CEO of X Education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Our Model seems to predict the conversion rate very well and so Company’s sales team can make useful calls based on the model to get a higher lead conversion rate of 80%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Moreover, The top 3 variables which can be considered by the sales team are:</a:t>
            </a:r>
          </a:p>
          <a:p>
            <a:endParaRPr lang="en-US" dirty="0"/>
          </a:p>
          <a:p>
            <a:pPr marL="742950" lvl="1" indent="-285750">
              <a:buFont typeface="Arial" panose="020B0604020202020204" pitchFamily="34" charset="0"/>
              <a:buChar char="•"/>
            </a:pPr>
            <a:r>
              <a:rPr lang="en-US" b="1" dirty="0"/>
              <a:t>Lead Origin_Lead Add Form- </a:t>
            </a:r>
            <a:r>
              <a:rPr lang="en-US" dirty="0"/>
              <a:t>More leads need to be scouted through this lead origin, since it has the highest conversion rate among all lead origins.</a:t>
            </a:r>
          </a:p>
          <a:p>
            <a:pPr marL="742950" lvl="1" indent="-285750">
              <a:buFont typeface="Arial" panose="020B0604020202020204" pitchFamily="34" charset="0"/>
              <a:buChar char="•"/>
            </a:pPr>
            <a:r>
              <a:rPr lang="en-US" b="1" dirty="0"/>
              <a:t>Occupation_Working Professional- </a:t>
            </a:r>
            <a:r>
              <a:rPr lang="en-US" dirty="0"/>
              <a:t>X Education needs to reach out to more Working Professionals because they have a very high conversion rate.</a:t>
            </a:r>
          </a:p>
          <a:p>
            <a:pPr marL="742950" lvl="1" indent="-285750">
              <a:buFont typeface="Arial" panose="020B0604020202020204" pitchFamily="34" charset="0"/>
              <a:buChar char="•"/>
            </a:pPr>
            <a:r>
              <a:rPr lang="en-US" b="1" dirty="0"/>
              <a:t>Last Activity_SMS Sent- </a:t>
            </a:r>
            <a:r>
              <a:rPr lang="en-US" dirty="0"/>
              <a:t>Market the courses on social media more aggressively.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9" name="Rectangle 1">
            <a:extLst>
              <a:ext uri="{FF2B5EF4-FFF2-40B4-BE49-F238E27FC236}">
                <a16:creationId xmlns:a16="http://schemas.microsoft.com/office/drawing/2014/main" id="{5FF15429-7F86-481E-BE75-69B5A6C44874}"/>
              </a:ext>
            </a:extLst>
          </p:cNvPr>
          <p:cNvSpPr>
            <a:spLocks noChangeArrowheads="1"/>
          </p:cNvSpPr>
          <p:nvPr/>
        </p:nvSpPr>
        <p:spPr bwMode="auto">
          <a:xfrm>
            <a:off x="6629671" y="4190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6175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877704"/>
            <a:ext cx="9948876" cy="751488"/>
          </a:xfrm>
          <a:prstGeom prst="rect">
            <a:avLst/>
          </a:prstGeom>
        </p:spPr>
        <p:txBody>
          <a:bodyPr vert="horz" wrap="square" lIns="0" tIns="12700" rIns="0" bIns="0" rtlCol="0">
            <a:spAutoFit/>
          </a:bodyPr>
          <a:lstStyle/>
          <a:p>
            <a:pPr marL="12700">
              <a:lnSpc>
                <a:spcPct val="100000"/>
              </a:lnSpc>
              <a:spcBef>
                <a:spcPts val="100"/>
              </a:spcBef>
            </a:pPr>
            <a:r>
              <a:rPr lang="en-IN" sz="4800" dirty="0">
                <a:latin typeface="+mj-lt"/>
              </a:rPr>
              <a:t>Data </a:t>
            </a:r>
            <a:r>
              <a:rPr lang="en-IN" sz="4800" dirty="0">
                <a:solidFill>
                  <a:srgbClr val="FF0000"/>
                </a:solidFill>
                <a:latin typeface="+mj-lt"/>
              </a:rPr>
              <a:t>Cleaning</a:t>
            </a:r>
            <a:r>
              <a:rPr lang="en-IN" sz="4800" dirty="0">
                <a:latin typeface="+mj-lt"/>
              </a:rPr>
              <a:t> and Outlier </a:t>
            </a:r>
            <a:r>
              <a:rPr lang="en-IN" sz="4800" dirty="0">
                <a:solidFill>
                  <a:srgbClr val="FF0000"/>
                </a:solidFill>
                <a:latin typeface="+mj-lt"/>
              </a:rPr>
              <a:t>Handling</a:t>
            </a:r>
            <a:endParaRPr sz="4800" dirty="0">
              <a:solidFill>
                <a:srgbClr val="FF0000"/>
              </a:solidFill>
              <a:latin typeface="+mj-lt"/>
            </a:endParaRPr>
          </a:p>
        </p:txBody>
      </p:sp>
      <p:sp>
        <p:nvSpPr>
          <p:cNvPr id="3" name="object 3"/>
          <p:cNvSpPr txBox="1"/>
          <p:nvPr/>
        </p:nvSpPr>
        <p:spPr>
          <a:xfrm>
            <a:off x="609600" y="1752600"/>
            <a:ext cx="10744200" cy="3293850"/>
          </a:xfrm>
          <a:prstGeom prst="rect">
            <a:avLst/>
          </a:prstGeom>
        </p:spPr>
        <p:txBody>
          <a:bodyPr vert="horz" wrap="square" lIns="0" tIns="12700" rIns="0" bIns="0" rtlCol="0">
            <a:spAutoFit/>
          </a:bodyPr>
          <a:lstStyle/>
          <a:p>
            <a:pPr marL="389889" indent="-285750">
              <a:lnSpc>
                <a:spcPct val="150000"/>
              </a:lnSpc>
              <a:buFont typeface="Arial" panose="020B0604020202020204" pitchFamily="34" charset="0"/>
              <a:buChar char="•"/>
            </a:pPr>
            <a:r>
              <a:rPr lang="en-US" spc="-10" dirty="0">
                <a:cs typeface="Carlito"/>
              </a:rPr>
              <a:t>Replaced all ‘Select’ values with Nulls.</a:t>
            </a:r>
          </a:p>
          <a:p>
            <a:pPr marL="389889" indent="-285750">
              <a:lnSpc>
                <a:spcPct val="150000"/>
              </a:lnSpc>
              <a:buFont typeface="Arial" panose="020B0604020202020204" pitchFamily="34" charset="0"/>
              <a:buChar char="•"/>
            </a:pPr>
            <a:r>
              <a:rPr lang="en-US" spc="-10" dirty="0">
                <a:cs typeface="Carlito"/>
              </a:rPr>
              <a:t>Converted all columns with Yes-No to 1-0.</a:t>
            </a:r>
          </a:p>
          <a:p>
            <a:pPr marL="389889" indent="-285750">
              <a:lnSpc>
                <a:spcPct val="150000"/>
              </a:lnSpc>
              <a:buFont typeface="Arial" panose="020B0604020202020204" pitchFamily="34" charset="0"/>
              <a:buChar char="•"/>
            </a:pPr>
            <a:r>
              <a:rPr lang="en-US" spc="-10" dirty="0">
                <a:cs typeface="Carlito"/>
              </a:rPr>
              <a:t>Removed columns with no value addition to the dataset, and those which were extremely skewed(having equal to or more than 90% of one category). </a:t>
            </a:r>
            <a:r>
              <a:rPr lang="en-US" spc="-5" dirty="0">
                <a:cs typeface="Carlito"/>
              </a:rPr>
              <a:t>Columns </a:t>
            </a:r>
            <a:r>
              <a:rPr lang="en-US" spc="-10" dirty="0">
                <a:cs typeface="Carlito"/>
              </a:rPr>
              <a:t>found irrelevant </a:t>
            </a:r>
            <a:r>
              <a:rPr lang="en-US" spc="-15" dirty="0">
                <a:cs typeface="Carlito"/>
              </a:rPr>
              <a:t>have </a:t>
            </a:r>
            <a:r>
              <a:rPr lang="en-US" spc="-5" dirty="0">
                <a:cs typeface="Carlito"/>
              </a:rPr>
              <a:t>been</a:t>
            </a:r>
            <a:r>
              <a:rPr lang="en-US" spc="195" dirty="0">
                <a:cs typeface="Carlito"/>
              </a:rPr>
              <a:t> </a:t>
            </a:r>
            <a:r>
              <a:rPr lang="en-US" spc="-10" dirty="0">
                <a:cs typeface="Carlito"/>
              </a:rPr>
              <a:t>dropped</a:t>
            </a:r>
            <a:r>
              <a:rPr lang="en-US" dirty="0">
                <a:cs typeface="Carlito"/>
              </a:rPr>
              <a:t> d</a:t>
            </a:r>
            <a:r>
              <a:rPr lang="en-US" spc="-10" dirty="0">
                <a:cs typeface="Carlito"/>
              </a:rPr>
              <a:t>irectly.</a:t>
            </a:r>
          </a:p>
          <a:p>
            <a:pPr marL="389889" indent="-285750">
              <a:lnSpc>
                <a:spcPct val="150000"/>
              </a:lnSpc>
              <a:buFont typeface="Arial" panose="020B0604020202020204" pitchFamily="34" charset="0"/>
              <a:buChar char="•"/>
            </a:pPr>
            <a:r>
              <a:rPr lang="en-US" spc="-10" dirty="0">
                <a:cs typeface="Carlito"/>
              </a:rPr>
              <a:t>Imputed nulls in other columns with appropriate values.</a:t>
            </a:r>
          </a:p>
          <a:p>
            <a:pPr marL="389889" indent="-285750">
              <a:lnSpc>
                <a:spcPct val="150000"/>
              </a:lnSpc>
              <a:buFont typeface="Arial" panose="020B0604020202020204" pitchFamily="34" charset="0"/>
              <a:buChar char="•"/>
            </a:pPr>
            <a:r>
              <a:rPr lang="en-US" dirty="0">
                <a:cs typeface="Carlito"/>
              </a:rPr>
              <a:t>Combined categories occurring very less(less than 4% of the total values) into a single category.</a:t>
            </a:r>
          </a:p>
          <a:p>
            <a:pPr marL="389889" indent="-285750">
              <a:lnSpc>
                <a:spcPct val="150000"/>
              </a:lnSpc>
              <a:buFont typeface="Arial" panose="020B0604020202020204" pitchFamily="34" charset="0"/>
              <a:buChar char="•"/>
            </a:pPr>
            <a:r>
              <a:rPr lang="en-US" dirty="0">
                <a:cs typeface="Carlito"/>
              </a:rPr>
              <a:t>For columns having very less nulls, dropped those null records</a:t>
            </a:r>
          </a:p>
          <a:p>
            <a:pPr marL="389889" indent="-285750">
              <a:lnSpc>
                <a:spcPct val="150000"/>
              </a:lnSpc>
              <a:buFont typeface="Arial" panose="020B0604020202020204" pitchFamily="34" charset="0"/>
              <a:buChar char="•"/>
            </a:pPr>
            <a:r>
              <a:rPr lang="en-US" dirty="0">
                <a:cs typeface="Carlito"/>
              </a:rPr>
              <a:t>There were some outliers in the continuous columns. Performed upper limit capping at 99% for them.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4051300" cy="6858000"/>
          </a:xfrm>
          <a:custGeom>
            <a:avLst/>
            <a:gdLst/>
            <a:ahLst/>
            <a:cxnLst/>
            <a:rect l="l" t="t" r="r" b="b"/>
            <a:pathLst>
              <a:path w="4051300" h="6858000">
                <a:moveTo>
                  <a:pt x="4050791" y="0"/>
                </a:moveTo>
                <a:lnTo>
                  <a:pt x="0" y="0"/>
                </a:lnTo>
                <a:lnTo>
                  <a:pt x="0" y="6858000"/>
                </a:lnTo>
                <a:lnTo>
                  <a:pt x="4050791" y="6858000"/>
                </a:lnTo>
                <a:lnTo>
                  <a:pt x="4050791" y="0"/>
                </a:lnTo>
                <a:close/>
              </a:path>
            </a:pathLst>
          </a:custGeom>
          <a:solidFill>
            <a:srgbClr val="D45716"/>
          </a:solidFill>
        </p:spPr>
        <p:txBody>
          <a:bodyPr wrap="square" lIns="0" tIns="0" rIns="0" bIns="0" rtlCol="0"/>
          <a:lstStyle/>
          <a:p>
            <a:endParaRPr/>
          </a:p>
        </p:txBody>
      </p:sp>
      <p:sp>
        <p:nvSpPr>
          <p:cNvPr id="3" name="object 3"/>
          <p:cNvSpPr txBox="1">
            <a:spLocks noGrp="1"/>
          </p:cNvSpPr>
          <p:nvPr>
            <p:ph type="title"/>
          </p:nvPr>
        </p:nvSpPr>
        <p:spPr>
          <a:xfrm>
            <a:off x="6071681" y="180501"/>
            <a:ext cx="4561816" cy="514885"/>
          </a:xfrm>
          <a:prstGeom prst="rect">
            <a:avLst/>
          </a:prstGeom>
        </p:spPr>
        <p:txBody>
          <a:bodyPr vert="horz" wrap="square" lIns="0" tIns="88265" rIns="0" bIns="0" rtlCol="0">
            <a:spAutoFit/>
          </a:bodyPr>
          <a:lstStyle/>
          <a:p>
            <a:pPr marL="12700" marR="5080">
              <a:lnSpc>
                <a:spcPts val="3260"/>
              </a:lnSpc>
              <a:spcBef>
                <a:spcPts val="695"/>
              </a:spcBef>
            </a:pPr>
            <a:r>
              <a:rPr lang="en-US" sz="3200" spc="-165" dirty="0">
                <a:latin typeface="+mj-lt"/>
              </a:rPr>
              <a:t>Exploratory Data Analysis</a:t>
            </a:r>
            <a:endParaRPr sz="3200" dirty="0">
              <a:latin typeface="+mj-lt"/>
            </a:endParaRPr>
          </a:p>
        </p:txBody>
      </p:sp>
      <p:sp>
        <p:nvSpPr>
          <p:cNvPr id="4" name="object 4"/>
          <p:cNvSpPr txBox="1"/>
          <p:nvPr/>
        </p:nvSpPr>
        <p:spPr>
          <a:xfrm>
            <a:off x="250850" y="1018386"/>
            <a:ext cx="3557445" cy="2534027"/>
          </a:xfrm>
          <a:prstGeom prst="rect">
            <a:avLst/>
          </a:prstGeom>
        </p:spPr>
        <p:txBody>
          <a:bodyPr vert="horz" wrap="square" lIns="0" tIns="40640" rIns="0" bIns="0" numCol="1" rtlCol="0">
            <a:spAutoFit/>
          </a:bodyPr>
          <a:lstStyle/>
          <a:p>
            <a:pPr marL="12700" marR="5080">
              <a:spcBef>
                <a:spcPts val="320"/>
              </a:spcBef>
            </a:pPr>
            <a:r>
              <a:rPr lang="en-US" spc="-5" dirty="0">
                <a:solidFill>
                  <a:srgbClr val="FFFFFF"/>
                </a:solidFill>
                <a:cs typeface="Carlito"/>
              </a:rPr>
              <a:t>From</a:t>
            </a:r>
            <a:r>
              <a:rPr spc="-5" dirty="0">
                <a:solidFill>
                  <a:srgbClr val="FFFFFF"/>
                </a:solidFill>
                <a:cs typeface="Carlito"/>
              </a:rPr>
              <a:t> </a:t>
            </a:r>
            <a:r>
              <a:rPr spc="-10" dirty="0">
                <a:solidFill>
                  <a:srgbClr val="FFFFFF"/>
                </a:solidFill>
                <a:cs typeface="Carlito"/>
              </a:rPr>
              <a:t>Fig. </a:t>
            </a:r>
            <a:r>
              <a:rPr spc="-5" dirty="0">
                <a:solidFill>
                  <a:srgbClr val="FFFFFF"/>
                </a:solidFill>
                <a:cs typeface="Carlito"/>
              </a:rPr>
              <a:t>1</a:t>
            </a:r>
            <a:r>
              <a:rPr lang="en-US" spc="-5" dirty="0">
                <a:solidFill>
                  <a:srgbClr val="FFFFFF"/>
                </a:solidFill>
                <a:cs typeface="Carlito"/>
              </a:rPr>
              <a:t>, we can see that Avg Time Spent per visit is not affecting the conversion so much, because the non-converted group has many outliers. Suggests that maybe the company has something on their website turning people away or is missing something that they are specifically looking for.</a:t>
            </a:r>
            <a:endParaRPr dirty="0">
              <a:cs typeface="Carlito"/>
            </a:endParaRPr>
          </a:p>
        </p:txBody>
      </p:sp>
      <p:sp>
        <p:nvSpPr>
          <p:cNvPr id="5" name="object 5"/>
          <p:cNvSpPr/>
          <p:nvPr/>
        </p:nvSpPr>
        <p:spPr>
          <a:xfrm>
            <a:off x="4040123" y="0"/>
            <a:ext cx="64135" cy="6858000"/>
          </a:xfrm>
          <a:custGeom>
            <a:avLst/>
            <a:gdLst/>
            <a:ahLst/>
            <a:cxnLst/>
            <a:rect l="l" t="t" r="r" b="b"/>
            <a:pathLst>
              <a:path w="64135" h="6858000">
                <a:moveTo>
                  <a:pt x="64008" y="0"/>
                </a:moveTo>
                <a:lnTo>
                  <a:pt x="0" y="0"/>
                </a:lnTo>
                <a:lnTo>
                  <a:pt x="0" y="6858000"/>
                </a:lnTo>
                <a:lnTo>
                  <a:pt x="64008" y="6858000"/>
                </a:lnTo>
                <a:lnTo>
                  <a:pt x="64008" y="0"/>
                </a:lnTo>
                <a:close/>
              </a:path>
            </a:pathLst>
          </a:custGeom>
          <a:solidFill>
            <a:srgbClr val="A42F0E"/>
          </a:solidFill>
        </p:spPr>
        <p:txBody>
          <a:bodyPr wrap="square" lIns="0" tIns="0" rIns="0" bIns="0" rtlCol="0"/>
          <a:lstStyle/>
          <a:p>
            <a:endParaRPr/>
          </a:p>
        </p:txBody>
      </p:sp>
      <p:sp>
        <p:nvSpPr>
          <p:cNvPr id="8" name="object 8"/>
          <p:cNvSpPr txBox="1"/>
          <p:nvPr/>
        </p:nvSpPr>
        <p:spPr>
          <a:xfrm>
            <a:off x="7933878" y="6495159"/>
            <a:ext cx="421005" cy="269240"/>
          </a:xfrm>
          <a:prstGeom prst="rect">
            <a:avLst/>
          </a:prstGeom>
        </p:spPr>
        <p:txBody>
          <a:bodyPr vert="horz" wrap="square" lIns="0" tIns="12065" rIns="0" bIns="0" rtlCol="0">
            <a:spAutoFit/>
          </a:bodyPr>
          <a:lstStyle/>
          <a:p>
            <a:pPr marL="12700">
              <a:lnSpc>
                <a:spcPct val="100000"/>
              </a:lnSpc>
              <a:spcBef>
                <a:spcPts val="95"/>
              </a:spcBef>
            </a:pPr>
            <a:r>
              <a:rPr sz="1600" spc="-150" dirty="0">
                <a:latin typeface="Arial"/>
                <a:cs typeface="Arial"/>
              </a:rPr>
              <a:t>Fig.</a:t>
            </a:r>
            <a:r>
              <a:rPr sz="1600" spc="-290" dirty="0">
                <a:latin typeface="Arial"/>
                <a:cs typeface="Arial"/>
              </a:rPr>
              <a:t> </a:t>
            </a:r>
            <a:r>
              <a:rPr sz="1600" spc="-80" dirty="0">
                <a:latin typeface="Arial"/>
                <a:cs typeface="Arial"/>
              </a:rPr>
              <a:t>2</a:t>
            </a:r>
            <a:endParaRPr sz="1600" dirty="0">
              <a:latin typeface="Arial"/>
              <a:cs typeface="Arial"/>
            </a:endParaRPr>
          </a:p>
        </p:txBody>
      </p:sp>
      <p:sp>
        <p:nvSpPr>
          <p:cNvPr id="9" name="object 9"/>
          <p:cNvSpPr txBox="1"/>
          <p:nvPr/>
        </p:nvSpPr>
        <p:spPr>
          <a:xfrm>
            <a:off x="312148" y="4142586"/>
            <a:ext cx="3521103" cy="1287532"/>
          </a:xfrm>
          <a:prstGeom prst="rect">
            <a:avLst/>
          </a:prstGeom>
        </p:spPr>
        <p:txBody>
          <a:bodyPr vert="horz" wrap="square" lIns="0" tIns="40640" rIns="0" bIns="0" rtlCol="0">
            <a:spAutoFit/>
          </a:bodyPr>
          <a:lstStyle/>
          <a:p>
            <a:pPr marL="12700" marR="5080">
              <a:lnSpc>
                <a:spcPct val="90000"/>
              </a:lnSpc>
              <a:spcBef>
                <a:spcPts val="320"/>
              </a:spcBef>
            </a:pPr>
            <a:r>
              <a:rPr spc="-5" dirty="0">
                <a:solidFill>
                  <a:srgbClr val="FFFFFF"/>
                </a:solidFill>
                <a:cs typeface="Carlito"/>
              </a:rPr>
              <a:t>In </a:t>
            </a:r>
            <a:r>
              <a:rPr spc="-10" dirty="0">
                <a:solidFill>
                  <a:srgbClr val="FFFFFF"/>
                </a:solidFill>
                <a:cs typeface="Carlito"/>
              </a:rPr>
              <a:t>Fig. </a:t>
            </a:r>
            <a:r>
              <a:rPr spc="-5" dirty="0">
                <a:solidFill>
                  <a:srgbClr val="FFFFFF"/>
                </a:solidFill>
                <a:cs typeface="Carlito"/>
              </a:rPr>
              <a:t>2, </a:t>
            </a:r>
            <a:r>
              <a:rPr lang="en-US" spc="-5" dirty="0">
                <a:solidFill>
                  <a:srgbClr val="FFFFFF"/>
                </a:solidFill>
                <a:cs typeface="Carlito"/>
              </a:rPr>
              <a:t>we can see that even though Total Visits to website are more for non-converted, the total time spent on website is more for those converted.</a:t>
            </a:r>
            <a:endParaRPr dirty="0">
              <a:cs typeface="Carlito"/>
            </a:endParaRPr>
          </a:p>
        </p:txBody>
      </p:sp>
      <p:sp>
        <p:nvSpPr>
          <p:cNvPr id="10" name="object 10"/>
          <p:cNvSpPr txBox="1"/>
          <p:nvPr/>
        </p:nvSpPr>
        <p:spPr>
          <a:xfrm>
            <a:off x="7984079" y="3367320"/>
            <a:ext cx="574871" cy="258404"/>
          </a:xfrm>
          <a:prstGeom prst="rect">
            <a:avLst/>
          </a:prstGeom>
        </p:spPr>
        <p:txBody>
          <a:bodyPr vert="horz" wrap="square" lIns="0" tIns="12065" rIns="0" bIns="0" rtlCol="0">
            <a:spAutoFit/>
          </a:bodyPr>
          <a:lstStyle/>
          <a:p>
            <a:pPr marL="12700">
              <a:lnSpc>
                <a:spcPct val="100000"/>
              </a:lnSpc>
              <a:spcBef>
                <a:spcPts val="95"/>
              </a:spcBef>
            </a:pPr>
            <a:r>
              <a:rPr sz="1600" spc="-150" dirty="0">
                <a:latin typeface="Arial"/>
                <a:cs typeface="Arial"/>
              </a:rPr>
              <a:t>Fig.</a:t>
            </a:r>
            <a:r>
              <a:rPr sz="1600" spc="-285" dirty="0">
                <a:latin typeface="Arial"/>
                <a:cs typeface="Arial"/>
              </a:rPr>
              <a:t> </a:t>
            </a:r>
            <a:r>
              <a:rPr sz="1600" spc="-85" dirty="0">
                <a:latin typeface="Arial"/>
                <a:cs typeface="Arial"/>
              </a:rPr>
              <a:t>1</a:t>
            </a:r>
            <a:endParaRPr sz="1600" dirty="0">
              <a:latin typeface="Arial"/>
              <a:cs typeface="Arial"/>
            </a:endParaRPr>
          </a:p>
        </p:txBody>
      </p:sp>
      <p:pic>
        <p:nvPicPr>
          <p:cNvPr id="12" name="Picture 11">
            <a:extLst>
              <a:ext uri="{FF2B5EF4-FFF2-40B4-BE49-F238E27FC236}">
                <a16:creationId xmlns:a16="http://schemas.microsoft.com/office/drawing/2014/main" id="{AE7334A5-C099-4BEC-8A3A-E49766C2B9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0120" y="1019172"/>
            <a:ext cx="3977624" cy="2679016"/>
          </a:xfrm>
          <a:prstGeom prst="rect">
            <a:avLst/>
          </a:prstGeom>
        </p:spPr>
      </p:pic>
      <p:pic>
        <p:nvPicPr>
          <p:cNvPr id="14" name="Picture 13">
            <a:extLst>
              <a:ext uri="{FF2B5EF4-FFF2-40B4-BE49-F238E27FC236}">
                <a16:creationId xmlns:a16="http://schemas.microsoft.com/office/drawing/2014/main" id="{C2C53BE6-6962-44E1-9486-5BE3043599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6269" y="3698188"/>
            <a:ext cx="7976222" cy="2796971"/>
          </a:xfrm>
          <a:prstGeom prst="rect">
            <a:avLst/>
          </a:prstGeom>
        </p:spPr>
      </p:pic>
      <p:pic>
        <p:nvPicPr>
          <p:cNvPr id="16" name="Picture 15">
            <a:extLst>
              <a:ext uri="{FF2B5EF4-FFF2-40B4-BE49-F238E27FC236}">
                <a16:creationId xmlns:a16="http://schemas.microsoft.com/office/drawing/2014/main" id="{3ED88219-7EBB-43F7-897A-E55C7272D3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4380" y="967398"/>
            <a:ext cx="4067438" cy="265832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4104640" cy="6858000"/>
            <a:chOff x="0" y="0"/>
            <a:chExt cx="4104640" cy="6858000"/>
          </a:xfrm>
        </p:grpSpPr>
        <p:sp>
          <p:nvSpPr>
            <p:cNvPr id="3" name="object 3"/>
            <p:cNvSpPr/>
            <p:nvPr/>
          </p:nvSpPr>
          <p:spPr>
            <a:xfrm>
              <a:off x="0" y="0"/>
              <a:ext cx="4051300" cy="6858000"/>
            </a:xfrm>
            <a:custGeom>
              <a:avLst/>
              <a:gdLst/>
              <a:ahLst/>
              <a:cxnLst/>
              <a:rect l="l" t="t" r="r" b="b"/>
              <a:pathLst>
                <a:path w="4051300" h="6858000">
                  <a:moveTo>
                    <a:pt x="4050791" y="0"/>
                  </a:moveTo>
                  <a:lnTo>
                    <a:pt x="0" y="0"/>
                  </a:lnTo>
                  <a:lnTo>
                    <a:pt x="0" y="6858000"/>
                  </a:lnTo>
                  <a:lnTo>
                    <a:pt x="4050791" y="6858000"/>
                  </a:lnTo>
                  <a:lnTo>
                    <a:pt x="4050791" y="0"/>
                  </a:lnTo>
                  <a:close/>
                </a:path>
              </a:pathLst>
            </a:custGeom>
            <a:solidFill>
              <a:srgbClr val="D45716"/>
            </a:solidFill>
          </p:spPr>
          <p:txBody>
            <a:bodyPr wrap="square" lIns="0" tIns="0" rIns="0" bIns="0" rtlCol="0"/>
            <a:lstStyle/>
            <a:p>
              <a:endParaRPr/>
            </a:p>
          </p:txBody>
        </p:sp>
        <p:sp>
          <p:nvSpPr>
            <p:cNvPr id="4" name="object 4"/>
            <p:cNvSpPr/>
            <p:nvPr/>
          </p:nvSpPr>
          <p:spPr>
            <a:xfrm>
              <a:off x="4040123" y="0"/>
              <a:ext cx="64135" cy="6858000"/>
            </a:xfrm>
            <a:custGeom>
              <a:avLst/>
              <a:gdLst/>
              <a:ahLst/>
              <a:cxnLst/>
              <a:rect l="l" t="t" r="r" b="b"/>
              <a:pathLst>
                <a:path w="64135" h="6858000">
                  <a:moveTo>
                    <a:pt x="64008" y="0"/>
                  </a:moveTo>
                  <a:lnTo>
                    <a:pt x="0" y="0"/>
                  </a:lnTo>
                  <a:lnTo>
                    <a:pt x="0" y="6858000"/>
                  </a:lnTo>
                  <a:lnTo>
                    <a:pt x="64008" y="6858000"/>
                  </a:lnTo>
                  <a:lnTo>
                    <a:pt x="64008" y="0"/>
                  </a:lnTo>
                  <a:close/>
                </a:path>
              </a:pathLst>
            </a:custGeom>
            <a:solidFill>
              <a:srgbClr val="A42F0E"/>
            </a:solidFill>
          </p:spPr>
          <p:txBody>
            <a:bodyPr wrap="square" lIns="0" tIns="0" rIns="0" bIns="0" rtlCol="0"/>
            <a:lstStyle/>
            <a:p>
              <a:endParaRPr/>
            </a:p>
          </p:txBody>
        </p:sp>
      </p:grpSp>
      <p:sp>
        <p:nvSpPr>
          <p:cNvPr id="8" name="object 8"/>
          <p:cNvSpPr txBox="1"/>
          <p:nvPr/>
        </p:nvSpPr>
        <p:spPr>
          <a:xfrm>
            <a:off x="280411" y="990600"/>
            <a:ext cx="3583561" cy="1539396"/>
          </a:xfrm>
          <a:prstGeom prst="rect">
            <a:avLst/>
          </a:prstGeom>
        </p:spPr>
        <p:txBody>
          <a:bodyPr vert="horz" wrap="square" lIns="0" tIns="43180" rIns="0" bIns="0" rtlCol="0">
            <a:spAutoFit/>
          </a:bodyPr>
          <a:lstStyle/>
          <a:p>
            <a:pPr marL="12700" marR="5080">
              <a:lnSpc>
                <a:spcPct val="90000"/>
              </a:lnSpc>
              <a:spcBef>
                <a:spcPts val="340"/>
              </a:spcBef>
            </a:pPr>
            <a:r>
              <a:rPr spc="-5" dirty="0">
                <a:solidFill>
                  <a:srgbClr val="FFFFFF"/>
                </a:solidFill>
                <a:cs typeface="Carlito"/>
              </a:rPr>
              <a:t>Fig. </a:t>
            </a:r>
            <a:r>
              <a:rPr dirty="0">
                <a:solidFill>
                  <a:srgbClr val="FFFFFF"/>
                </a:solidFill>
                <a:cs typeface="Carlito"/>
              </a:rPr>
              <a:t>3 </a:t>
            </a:r>
            <a:r>
              <a:rPr spc="-10" dirty="0">
                <a:solidFill>
                  <a:srgbClr val="FFFFFF"/>
                </a:solidFill>
                <a:cs typeface="Carlito"/>
              </a:rPr>
              <a:t>shows</a:t>
            </a:r>
            <a:r>
              <a:rPr lang="en-US" spc="-10" dirty="0">
                <a:solidFill>
                  <a:srgbClr val="FFFFFF"/>
                </a:solidFill>
                <a:cs typeface="Carlito"/>
              </a:rPr>
              <a:t> that even though most leads are coming through Landing Page Submission, the conversion rate is maximum for Lead Add Form. The company needs to get more leads from Landing Page Submission.</a:t>
            </a:r>
            <a:endParaRPr dirty="0">
              <a:cs typeface="Carlito"/>
            </a:endParaRPr>
          </a:p>
        </p:txBody>
      </p:sp>
      <p:sp>
        <p:nvSpPr>
          <p:cNvPr id="9" name="object 9"/>
          <p:cNvSpPr txBox="1"/>
          <p:nvPr/>
        </p:nvSpPr>
        <p:spPr>
          <a:xfrm>
            <a:off x="293304" y="3661151"/>
            <a:ext cx="3583560" cy="2037994"/>
          </a:xfrm>
          <a:prstGeom prst="rect">
            <a:avLst/>
          </a:prstGeom>
        </p:spPr>
        <p:txBody>
          <a:bodyPr vert="horz" wrap="square" lIns="0" tIns="43180" rIns="0" bIns="0" rtlCol="0">
            <a:spAutoFit/>
          </a:bodyPr>
          <a:lstStyle/>
          <a:p>
            <a:pPr marL="12700" marR="5080">
              <a:lnSpc>
                <a:spcPct val="90000"/>
              </a:lnSpc>
              <a:spcBef>
                <a:spcPts val="340"/>
              </a:spcBef>
            </a:pPr>
            <a:r>
              <a:rPr spc="-5" dirty="0">
                <a:solidFill>
                  <a:srgbClr val="FFFFFF"/>
                </a:solidFill>
                <a:cs typeface="Carlito"/>
              </a:rPr>
              <a:t>Fig. </a:t>
            </a:r>
            <a:r>
              <a:rPr dirty="0">
                <a:solidFill>
                  <a:srgbClr val="FFFFFF"/>
                </a:solidFill>
                <a:cs typeface="Carlito"/>
              </a:rPr>
              <a:t>4</a:t>
            </a:r>
            <a:r>
              <a:rPr lang="en-US" dirty="0">
                <a:solidFill>
                  <a:srgbClr val="FFFFFF"/>
                </a:solidFill>
                <a:cs typeface="Carlito"/>
              </a:rPr>
              <a:t> shows that most leads are being sourced from Google and Direct Traffic, but conversion rate of leads through References are very high. Thus, company needs to try to increase leads through References, and increase lead conversion rate from Google.</a:t>
            </a:r>
            <a:endParaRPr dirty="0">
              <a:cs typeface="Carlito"/>
            </a:endParaRPr>
          </a:p>
        </p:txBody>
      </p:sp>
      <p:sp>
        <p:nvSpPr>
          <p:cNvPr id="10" name="object 10"/>
          <p:cNvSpPr txBox="1"/>
          <p:nvPr/>
        </p:nvSpPr>
        <p:spPr>
          <a:xfrm>
            <a:off x="8058598" y="104305"/>
            <a:ext cx="421005" cy="269240"/>
          </a:xfrm>
          <a:prstGeom prst="rect">
            <a:avLst/>
          </a:prstGeom>
        </p:spPr>
        <p:txBody>
          <a:bodyPr vert="horz" wrap="square" lIns="0" tIns="12065" rIns="0" bIns="0" rtlCol="0">
            <a:spAutoFit/>
          </a:bodyPr>
          <a:lstStyle/>
          <a:p>
            <a:pPr marL="12700">
              <a:lnSpc>
                <a:spcPct val="100000"/>
              </a:lnSpc>
              <a:spcBef>
                <a:spcPts val="95"/>
              </a:spcBef>
            </a:pPr>
            <a:r>
              <a:rPr sz="1600" spc="-150" dirty="0">
                <a:latin typeface="Arial"/>
                <a:cs typeface="Arial"/>
              </a:rPr>
              <a:t>Fig.</a:t>
            </a:r>
            <a:r>
              <a:rPr sz="1600" spc="-285" dirty="0">
                <a:latin typeface="Arial"/>
                <a:cs typeface="Arial"/>
              </a:rPr>
              <a:t> </a:t>
            </a:r>
            <a:r>
              <a:rPr sz="1600" spc="-85" dirty="0">
                <a:latin typeface="Arial"/>
                <a:cs typeface="Arial"/>
              </a:rPr>
              <a:t>3</a:t>
            </a:r>
            <a:endParaRPr sz="1600" dirty="0">
              <a:latin typeface="Arial"/>
              <a:cs typeface="Arial"/>
            </a:endParaRPr>
          </a:p>
        </p:txBody>
      </p:sp>
      <p:sp>
        <p:nvSpPr>
          <p:cNvPr id="11" name="object 11"/>
          <p:cNvSpPr txBox="1"/>
          <p:nvPr/>
        </p:nvSpPr>
        <p:spPr>
          <a:xfrm>
            <a:off x="6513195" y="6019800"/>
            <a:ext cx="421005" cy="269240"/>
          </a:xfrm>
          <a:prstGeom prst="rect">
            <a:avLst/>
          </a:prstGeom>
        </p:spPr>
        <p:txBody>
          <a:bodyPr vert="horz" wrap="square" lIns="0" tIns="12065" rIns="0" bIns="0" rtlCol="0">
            <a:spAutoFit/>
          </a:bodyPr>
          <a:lstStyle/>
          <a:p>
            <a:pPr marL="12700">
              <a:lnSpc>
                <a:spcPct val="100000"/>
              </a:lnSpc>
              <a:spcBef>
                <a:spcPts val="95"/>
              </a:spcBef>
            </a:pPr>
            <a:r>
              <a:rPr sz="1600" spc="-150" dirty="0">
                <a:latin typeface="Arial"/>
                <a:cs typeface="Arial"/>
              </a:rPr>
              <a:t>Fig.</a:t>
            </a:r>
            <a:r>
              <a:rPr sz="1600" spc="-285" dirty="0">
                <a:latin typeface="Arial"/>
                <a:cs typeface="Arial"/>
              </a:rPr>
              <a:t> </a:t>
            </a:r>
            <a:r>
              <a:rPr sz="1600" spc="-85" dirty="0">
                <a:latin typeface="Arial"/>
                <a:cs typeface="Arial"/>
              </a:rPr>
              <a:t>4</a:t>
            </a:r>
            <a:endParaRPr sz="1600" dirty="0">
              <a:latin typeface="Arial"/>
              <a:cs typeface="Arial"/>
            </a:endParaRPr>
          </a:p>
        </p:txBody>
      </p:sp>
      <p:pic>
        <p:nvPicPr>
          <p:cNvPr id="13" name="Picture 12">
            <a:extLst>
              <a:ext uri="{FF2B5EF4-FFF2-40B4-BE49-F238E27FC236}">
                <a16:creationId xmlns:a16="http://schemas.microsoft.com/office/drawing/2014/main" id="{2440F571-EB30-4770-BF80-17E4C4D1A7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2190" y="0"/>
            <a:ext cx="3781478" cy="3868316"/>
          </a:xfrm>
          <a:prstGeom prst="rect">
            <a:avLst/>
          </a:prstGeom>
        </p:spPr>
      </p:pic>
      <p:pic>
        <p:nvPicPr>
          <p:cNvPr id="19" name="Picture 18">
            <a:extLst>
              <a:ext uri="{FF2B5EF4-FFF2-40B4-BE49-F238E27FC236}">
                <a16:creationId xmlns:a16="http://schemas.microsoft.com/office/drawing/2014/main" id="{8A3240A1-9F27-45E2-A7F5-3776CC829D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5887" y="3135759"/>
            <a:ext cx="4897503" cy="369003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4104640" cy="6858000"/>
            <a:chOff x="0" y="0"/>
            <a:chExt cx="4104640" cy="6858000"/>
          </a:xfrm>
        </p:grpSpPr>
        <p:sp>
          <p:nvSpPr>
            <p:cNvPr id="3" name="object 3"/>
            <p:cNvSpPr/>
            <p:nvPr/>
          </p:nvSpPr>
          <p:spPr>
            <a:xfrm>
              <a:off x="0" y="0"/>
              <a:ext cx="4051300" cy="6858000"/>
            </a:xfrm>
            <a:custGeom>
              <a:avLst/>
              <a:gdLst/>
              <a:ahLst/>
              <a:cxnLst/>
              <a:rect l="l" t="t" r="r" b="b"/>
              <a:pathLst>
                <a:path w="4051300" h="6858000">
                  <a:moveTo>
                    <a:pt x="4050791" y="0"/>
                  </a:moveTo>
                  <a:lnTo>
                    <a:pt x="0" y="0"/>
                  </a:lnTo>
                  <a:lnTo>
                    <a:pt x="0" y="6858000"/>
                  </a:lnTo>
                  <a:lnTo>
                    <a:pt x="4050791" y="6858000"/>
                  </a:lnTo>
                  <a:lnTo>
                    <a:pt x="4050791" y="0"/>
                  </a:lnTo>
                  <a:close/>
                </a:path>
              </a:pathLst>
            </a:custGeom>
            <a:solidFill>
              <a:srgbClr val="D45716"/>
            </a:solidFill>
          </p:spPr>
          <p:txBody>
            <a:bodyPr wrap="square" lIns="0" tIns="0" rIns="0" bIns="0" rtlCol="0"/>
            <a:lstStyle/>
            <a:p>
              <a:endParaRPr/>
            </a:p>
          </p:txBody>
        </p:sp>
        <p:sp>
          <p:nvSpPr>
            <p:cNvPr id="4" name="object 4"/>
            <p:cNvSpPr/>
            <p:nvPr/>
          </p:nvSpPr>
          <p:spPr>
            <a:xfrm>
              <a:off x="4040123" y="0"/>
              <a:ext cx="64135" cy="6858000"/>
            </a:xfrm>
            <a:custGeom>
              <a:avLst/>
              <a:gdLst/>
              <a:ahLst/>
              <a:cxnLst/>
              <a:rect l="l" t="t" r="r" b="b"/>
              <a:pathLst>
                <a:path w="64135" h="6858000">
                  <a:moveTo>
                    <a:pt x="64008" y="0"/>
                  </a:moveTo>
                  <a:lnTo>
                    <a:pt x="0" y="0"/>
                  </a:lnTo>
                  <a:lnTo>
                    <a:pt x="0" y="6858000"/>
                  </a:lnTo>
                  <a:lnTo>
                    <a:pt x="64008" y="6858000"/>
                  </a:lnTo>
                  <a:lnTo>
                    <a:pt x="64008" y="0"/>
                  </a:lnTo>
                  <a:close/>
                </a:path>
              </a:pathLst>
            </a:custGeom>
            <a:solidFill>
              <a:srgbClr val="A42F0E"/>
            </a:solidFill>
          </p:spPr>
          <p:txBody>
            <a:bodyPr wrap="square" lIns="0" tIns="0" rIns="0" bIns="0" rtlCol="0"/>
            <a:lstStyle/>
            <a:p>
              <a:endParaRPr/>
            </a:p>
          </p:txBody>
        </p:sp>
      </p:grpSp>
      <p:sp>
        <p:nvSpPr>
          <p:cNvPr id="8" name="object 8"/>
          <p:cNvSpPr txBox="1"/>
          <p:nvPr/>
        </p:nvSpPr>
        <p:spPr>
          <a:xfrm>
            <a:off x="277051" y="461426"/>
            <a:ext cx="3674419" cy="3073662"/>
          </a:xfrm>
          <a:prstGeom prst="rect">
            <a:avLst/>
          </a:prstGeom>
        </p:spPr>
        <p:txBody>
          <a:bodyPr vert="horz" wrap="square" lIns="0" tIns="43180" rIns="0" bIns="0" rtlCol="0">
            <a:spAutoFit/>
          </a:bodyPr>
          <a:lstStyle/>
          <a:p>
            <a:pPr marL="12700" marR="5080">
              <a:lnSpc>
                <a:spcPct val="90000"/>
              </a:lnSpc>
              <a:spcBef>
                <a:spcPts val="340"/>
              </a:spcBef>
            </a:pPr>
            <a:r>
              <a:rPr lang="en-US" spc="-5" dirty="0">
                <a:solidFill>
                  <a:srgbClr val="FFFFFF"/>
                </a:solidFill>
                <a:cs typeface="Carlito"/>
              </a:rPr>
              <a:t> </a:t>
            </a:r>
            <a:r>
              <a:rPr spc="-5" dirty="0">
                <a:solidFill>
                  <a:srgbClr val="FFFFFF"/>
                </a:solidFill>
                <a:cs typeface="Carlito"/>
              </a:rPr>
              <a:t>Fig</a:t>
            </a:r>
            <a:r>
              <a:rPr lang="en-US" spc="-5" dirty="0">
                <a:solidFill>
                  <a:srgbClr val="FFFFFF"/>
                </a:solidFill>
                <a:cs typeface="Carlito"/>
              </a:rPr>
              <a:t>. 5 we can see that even though the Last Activity of most people is Email Opened, the maximum conversion rate is when their last activity is SMS Sent, which suggests the sales team needs to step up its social media marketing. The last activity seeing most conversions is ‘SMS Sent’, and SMS are a very old technology. If their highest conversions are from such an old technology, it’s not good.</a:t>
            </a:r>
          </a:p>
          <a:p>
            <a:pPr marL="12700" marR="5080">
              <a:lnSpc>
                <a:spcPct val="90000"/>
              </a:lnSpc>
              <a:spcBef>
                <a:spcPts val="340"/>
              </a:spcBef>
            </a:pPr>
            <a:endParaRPr dirty="0">
              <a:cs typeface="Carlito"/>
            </a:endParaRPr>
          </a:p>
        </p:txBody>
      </p:sp>
      <p:sp>
        <p:nvSpPr>
          <p:cNvPr id="9" name="object 9"/>
          <p:cNvSpPr txBox="1"/>
          <p:nvPr/>
        </p:nvSpPr>
        <p:spPr>
          <a:xfrm>
            <a:off x="286266" y="3601767"/>
            <a:ext cx="3583562" cy="2287293"/>
          </a:xfrm>
          <a:prstGeom prst="rect">
            <a:avLst/>
          </a:prstGeom>
        </p:spPr>
        <p:txBody>
          <a:bodyPr vert="horz" wrap="square" lIns="0" tIns="43180" rIns="0" bIns="0" rtlCol="0">
            <a:spAutoFit/>
          </a:bodyPr>
          <a:lstStyle/>
          <a:p>
            <a:pPr marL="12700" marR="5080">
              <a:lnSpc>
                <a:spcPct val="90000"/>
              </a:lnSpc>
              <a:spcBef>
                <a:spcPts val="340"/>
              </a:spcBef>
            </a:pPr>
            <a:r>
              <a:rPr spc="-5" dirty="0">
                <a:solidFill>
                  <a:srgbClr val="FFFFFF"/>
                </a:solidFill>
                <a:cs typeface="Carlito"/>
              </a:rPr>
              <a:t>Fig.</a:t>
            </a:r>
            <a:r>
              <a:rPr lang="en-US" spc="-5" dirty="0">
                <a:solidFill>
                  <a:srgbClr val="FFFFFF"/>
                </a:solidFill>
                <a:cs typeface="Carlito"/>
              </a:rPr>
              <a:t> 6 shows that the highest number of people looking for these courses are Unemployed, but conversion rate is highest for Housewives and Working Professionals. Thus, the company needs to generate more leads with these two occupations and offer placement services for increasing conversion rate among Unemployed.</a:t>
            </a:r>
            <a:endParaRPr dirty="0">
              <a:cs typeface="Carlito"/>
            </a:endParaRPr>
          </a:p>
        </p:txBody>
      </p:sp>
      <p:sp>
        <p:nvSpPr>
          <p:cNvPr id="10" name="object 10"/>
          <p:cNvSpPr txBox="1"/>
          <p:nvPr/>
        </p:nvSpPr>
        <p:spPr>
          <a:xfrm>
            <a:off x="6789295" y="170814"/>
            <a:ext cx="599056" cy="258404"/>
          </a:xfrm>
          <a:prstGeom prst="rect">
            <a:avLst/>
          </a:prstGeom>
        </p:spPr>
        <p:txBody>
          <a:bodyPr vert="horz" wrap="square" lIns="0" tIns="12065" rIns="0" bIns="0" rtlCol="0">
            <a:spAutoFit/>
          </a:bodyPr>
          <a:lstStyle/>
          <a:p>
            <a:pPr marL="12700">
              <a:lnSpc>
                <a:spcPct val="100000"/>
              </a:lnSpc>
              <a:spcBef>
                <a:spcPts val="95"/>
              </a:spcBef>
            </a:pPr>
            <a:r>
              <a:rPr sz="1600" spc="-150" dirty="0">
                <a:latin typeface="Arial"/>
                <a:cs typeface="Arial"/>
              </a:rPr>
              <a:t>Fig.</a:t>
            </a:r>
            <a:r>
              <a:rPr sz="1600" spc="-285" dirty="0">
                <a:latin typeface="Arial"/>
                <a:cs typeface="Arial"/>
              </a:rPr>
              <a:t> </a:t>
            </a:r>
            <a:r>
              <a:rPr lang="en-US" sz="1600" spc="-85" dirty="0">
                <a:latin typeface="Arial"/>
                <a:cs typeface="Arial"/>
              </a:rPr>
              <a:t>5</a:t>
            </a:r>
          </a:p>
        </p:txBody>
      </p:sp>
      <p:sp>
        <p:nvSpPr>
          <p:cNvPr id="11" name="object 11"/>
          <p:cNvSpPr txBox="1"/>
          <p:nvPr/>
        </p:nvSpPr>
        <p:spPr>
          <a:xfrm>
            <a:off x="10820400" y="5715000"/>
            <a:ext cx="421005" cy="258404"/>
          </a:xfrm>
          <a:prstGeom prst="rect">
            <a:avLst/>
          </a:prstGeom>
        </p:spPr>
        <p:txBody>
          <a:bodyPr vert="horz" wrap="square" lIns="0" tIns="12065" rIns="0" bIns="0" rtlCol="0">
            <a:spAutoFit/>
          </a:bodyPr>
          <a:lstStyle/>
          <a:p>
            <a:pPr marL="12700">
              <a:lnSpc>
                <a:spcPct val="100000"/>
              </a:lnSpc>
              <a:spcBef>
                <a:spcPts val="95"/>
              </a:spcBef>
            </a:pPr>
            <a:r>
              <a:rPr sz="1600" spc="-150" dirty="0">
                <a:latin typeface="Arial"/>
                <a:cs typeface="Arial"/>
              </a:rPr>
              <a:t>Fig.</a:t>
            </a:r>
            <a:r>
              <a:rPr sz="1600" spc="-285" dirty="0">
                <a:latin typeface="Arial"/>
                <a:cs typeface="Arial"/>
              </a:rPr>
              <a:t> </a:t>
            </a:r>
            <a:r>
              <a:rPr lang="en-US" sz="1600" spc="-85" dirty="0">
                <a:latin typeface="Arial"/>
                <a:cs typeface="Arial"/>
              </a:rPr>
              <a:t>6</a:t>
            </a:r>
            <a:endParaRPr sz="1600" dirty="0">
              <a:latin typeface="Arial"/>
              <a:cs typeface="Arial"/>
            </a:endParaRPr>
          </a:p>
        </p:txBody>
      </p:sp>
      <p:pic>
        <p:nvPicPr>
          <p:cNvPr id="6" name="Picture 5">
            <a:extLst>
              <a:ext uri="{FF2B5EF4-FFF2-40B4-BE49-F238E27FC236}">
                <a16:creationId xmlns:a16="http://schemas.microsoft.com/office/drawing/2014/main" id="{F188B68A-2498-4B2C-B978-D4C9009072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4200" y="141038"/>
            <a:ext cx="4882010" cy="3305245"/>
          </a:xfrm>
          <a:prstGeom prst="rect">
            <a:avLst/>
          </a:prstGeom>
        </p:spPr>
      </p:pic>
      <p:pic>
        <p:nvPicPr>
          <p:cNvPr id="16" name="Picture 15">
            <a:extLst>
              <a:ext uri="{FF2B5EF4-FFF2-40B4-BE49-F238E27FC236}">
                <a16:creationId xmlns:a16="http://schemas.microsoft.com/office/drawing/2014/main" id="{C748B6CD-E3CB-4538-B3F0-FD5022A44D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8605" y="3446283"/>
            <a:ext cx="6060752" cy="3417412"/>
          </a:xfrm>
          <a:prstGeom prst="rect">
            <a:avLst/>
          </a:prstGeom>
        </p:spPr>
      </p:pic>
    </p:spTree>
    <p:extLst>
      <p:ext uri="{BB962C8B-B14F-4D97-AF65-F5344CB8AC3E}">
        <p14:creationId xmlns:p14="http://schemas.microsoft.com/office/powerpoint/2010/main" val="1027582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4104640" cy="6858000"/>
            <a:chOff x="0" y="0"/>
            <a:chExt cx="4104640" cy="6858000"/>
          </a:xfrm>
        </p:grpSpPr>
        <p:sp>
          <p:nvSpPr>
            <p:cNvPr id="3" name="object 3"/>
            <p:cNvSpPr/>
            <p:nvPr/>
          </p:nvSpPr>
          <p:spPr>
            <a:xfrm>
              <a:off x="0" y="0"/>
              <a:ext cx="4051300" cy="6858000"/>
            </a:xfrm>
            <a:custGeom>
              <a:avLst/>
              <a:gdLst/>
              <a:ahLst/>
              <a:cxnLst/>
              <a:rect l="l" t="t" r="r" b="b"/>
              <a:pathLst>
                <a:path w="4051300" h="6858000">
                  <a:moveTo>
                    <a:pt x="4050791" y="0"/>
                  </a:moveTo>
                  <a:lnTo>
                    <a:pt x="0" y="0"/>
                  </a:lnTo>
                  <a:lnTo>
                    <a:pt x="0" y="6858000"/>
                  </a:lnTo>
                  <a:lnTo>
                    <a:pt x="4050791" y="6858000"/>
                  </a:lnTo>
                  <a:lnTo>
                    <a:pt x="4050791" y="0"/>
                  </a:lnTo>
                  <a:close/>
                </a:path>
              </a:pathLst>
            </a:custGeom>
            <a:solidFill>
              <a:srgbClr val="D45716"/>
            </a:solidFill>
          </p:spPr>
          <p:txBody>
            <a:bodyPr wrap="square" lIns="0" tIns="0" rIns="0" bIns="0" rtlCol="0"/>
            <a:lstStyle/>
            <a:p>
              <a:endParaRPr/>
            </a:p>
          </p:txBody>
        </p:sp>
        <p:sp>
          <p:nvSpPr>
            <p:cNvPr id="4" name="object 4"/>
            <p:cNvSpPr/>
            <p:nvPr/>
          </p:nvSpPr>
          <p:spPr>
            <a:xfrm>
              <a:off x="4040123" y="0"/>
              <a:ext cx="64135" cy="6858000"/>
            </a:xfrm>
            <a:custGeom>
              <a:avLst/>
              <a:gdLst/>
              <a:ahLst/>
              <a:cxnLst/>
              <a:rect l="l" t="t" r="r" b="b"/>
              <a:pathLst>
                <a:path w="64135" h="6858000">
                  <a:moveTo>
                    <a:pt x="64008" y="0"/>
                  </a:moveTo>
                  <a:lnTo>
                    <a:pt x="0" y="0"/>
                  </a:lnTo>
                  <a:lnTo>
                    <a:pt x="0" y="6858000"/>
                  </a:lnTo>
                  <a:lnTo>
                    <a:pt x="64008" y="6858000"/>
                  </a:lnTo>
                  <a:lnTo>
                    <a:pt x="64008" y="0"/>
                  </a:lnTo>
                  <a:close/>
                </a:path>
              </a:pathLst>
            </a:custGeom>
            <a:solidFill>
              <a:srgbClr val="A42F0E"/>
            </a:solidFill>
          </p:spPr>
          <p:txBody>
            <a:bodyPr wrap="square" lIns="0" tIns="0" rIns="0" bIns="0" rtlCol="0"/>
            <a:lstStyle/>
            <a:p>
              <a:endParaRPr/>
            </a:p>
          </p:txBody>
        </p:sp>
      </p:grpSp>
      <p:sp>
        <p:nvSpPr>
          <p:cNvPr id="8" name="object 8"/>
          <p:cNvSpPr txBox="1"/>
          <p:nvPr/>
        </p:nvSpPr>
        <p:spPr>
          <a:xfrm>
            <a:off x="285046" y="810891"/>
            <a:ext cx="3583561" cy="1788695"/>
          </a:xfrm>
          <a:prstGeom prst="rect">
            <a:avLst/>
          </a:prstGeom>
        </p:spPr>
        <p:txBody>
          <a:bodyPr vert="horz" wrap="square" lIns="0" tIns="43180" rIns="0" bIns="0" rtlCol="0">
            <a:spAutoFit/>
          </a:bodyPr>
          <a:lstStyle/>
          <a:p>
            <a:pPr marL="12700" marR="5080">
              <a:lnSpc>
                <a:spcPct val="90000"/>
              </a:lnSpc>
              <a:spcBef>
                <a:spcPts val="340"/>
              </a:spcBef>
            </a:pPr>
            <a:r>
              <a:rPr lang="en-US" spc="-5" dirty="0">
                <a:solidFill>
                  <a:srgbClr val="FFFFFF"/>
                </a:solidFill>
                <a:cs typeface="Carlito"/>
              </a:rPr>
              <a:t> </a:t>
            </a:r>
            <a:r>
              <a:rPr spc="-5" dirty="0">
                <a:solidFill>
                  <a:srgbClr val="FFFFFF"/>
                </a:solidFill>
                <a:cs typeface="Carlito"/>
              </a:rPr>
              <a:t>Fig</a:t>
            </a:r>
            <a:r>
              <a:rPr lang="en-US" spc="-5" dirty="0">
                <a:solidFill>
                  <a:srgbClr val="FFFFFF"/>
                </a:solidFill>
                <a:cs typeface="Carlito"/>
              </a:rPr>
              <a:t>. 7- Maximum leads are from Mumbai city, and even though conversion rate for all cities is approximately the same, it might increase for other cities if the company generates more leads from the other cities.</a:t>
            </a:r>
            <a:endParaRPr dirty="0">
              <a:cs typeface="Carlito"/>
            </a:endParaRPr>
          </a:p>
        </p:txBody>
      </p:sp>
      <p:sp>
        <p:nvSpPr>
          <p:cNvPr id="9" name="object 9"/>
          <p:cNvSpPr txBox="1"/>
          <p:nvPr/>
        </p:nvSpPr>
        <p:spPr>
          <a:xfrm>
            <a:off x="438066" y="3812825"/>
            <a:ext cx="3175168" cy="1788695"/>
          </a:xfrm>
          <a:prstGeom prst="rect">
            <a:avLst/>
          </a:prstGeom>
        </p:spPr>
        <p:txBody>
          <a:bodyPr vert="horz" wrap="square" lIns="0" tIns="43180" rIns="0" bIns="0" rtlCol="0">
            <a:spAutoFit/>
          </a:bodyPr>
          <a:lstStyle/>
          <a:p>
            <a:pPr marL="12700" marR="5080">
              <a:lnSpc>
                <a:spcPct val="90000"/>
              </a:lnSpc>
              <a:spcBef>
                <a:spcPts val="340"/>
              </a:spcBef>
            </a:pPr>
            <a:r>
              <a:rPr spc="-5" dirty="0">
                <a:solidFill>
                  <a:srgbClr val="FFFFFF"/>
                </a:solidFill>
                <a:cs typeface="Carlito"/>
              </a:rPr>
              <a:t>Fig.</a:t>
            </a:r>
            <a:r>
              <a:rPr lang="en-US" spc="-5" dirty="0">
                <a:solidFill>
                  <a:srgbClr val="FFFFFF"/>
                </a:solidFill>
                <a:cs typeface="Carlito"/>
              </a:rPr>
              <a:t> 8-  Maximum of the converted leads are not opting for the freebie, suggesting that the freebie is not very instrumental in influencing their decision. A better freebie needs to be offered.</a:t>
            </a:r>
            <a:endParaRPr dirty="0">
              <a:cs typeface="Carlito"/>
            </a:endParaRPr>
          </a:p>
        </p:txBody>
      </p:sp>
      <p:sp>
        <p:nvSpPr>
          <p:cNvPr id="10" name="object 10"/>
          <p:cNvSpPr txBox="1"/>
          <p:nvPr/>
        </p:nvSpPr>
        <p:spPr>
          <a:xfrm>
            <a:off x="10668000" y="170814"/>
            <a:ext cx="599056" cy="258404"/>
          </a:xfrm>
          <a:prstGeom prst="rect">
            <a:avLst/>
          </a:prstGeom>
        </p:spPr>
        <p:txBody>
          <a:bodyPr vert="horz" wrap="square" lIns="0" tIns="12065" rIns="0" bIns="0" rtlCol="0">
            <a:spAutoFit/>
          </a:bodyPr>
          <a:lstStyle/>
          <a:p>
            <a:pPr marL="12700">
              <a:lnSpc>
                <a:spcPct val="100000"/>
              </a:lnSpc>
              <a:spcBef>
                <a:spcPts val="95"/>
              </a:spcBef>
            </a:pPr>
            <a:r>
              <a:rPr sz="1600" spc="-150" dirty="0">
                <a:latin typeface="Arial"/>
                <a:cs typeface="Arial"/>
              </a:rPr>
              <a:t>Fig.</a:t>
            </a:r>
            <a:r>
              <a:rPr sz="1600" spc="-285" dirty="0">
                <a:latin typeface="Arial"/>
                <a:cs typeface="Arial"/>
              </a:rPr>
              <a:t> </a:t>
            </a:r>
            <a:r>
              <a:rPr lang="en-US" sz="1600" spc="-85" dirty="0">
                <a:latin typeface="Arial"/>
                <a:cs typeface="Arial"/>
              </a:rPr>
              <a:t>7</a:t>
            </a:r>
          </a:p>
        </p:txBody>
      </p:sp>
      <p:sp>
        <p:nvSpPr>
          <p:cNvPr id="11" name="object 11"/>
          <p:cNvSpPr txBox="1"/>
          <p:nvPr/>
        </p:nvSpPr>
        <p:spPr>
          <a:xfrm>
            <a:off x="7469333" y="6248400"/>
            <a:ext cx="421005" cy="258404"/>
          </a:xfrm>
          <a:prstGeom prst="rect">
            <a:avLst/>
          </a:prstGeom>
        </p:spPr>
        <p:txBody>
          <a:bodyPr vert="horz" wrap="square" lIns="0" tIns="12065" rIns="0" bIns="0" rtlCol="0">
            <a:spAutoFit/>
          </a:bodyPr>
          <a:lstStyle/>
          <a:p>
            <a:pPr marL="12700">
              <a:lnSpc>
                <a:spcPct val="100000"/>
              </a:lnSpc>
              <a:spcBef>
                <a:spcPts val="95"/>
              </a:spcBef>
            </a:pPr>
            <a:r>
              <a:rPr sz="1600" spc="-150" dirty="0">
                <a:latin typeface="Arial"/>
                <a:cs typeface="Arial"/>
              </a:rPr>
              <a:t>Fig.</a:t>
            </a:r>
            <a:r>
              <a:rPr sz="1600" spc="-285" dirty="0">
                <a:latin typeface="Arial"/>
                <a:cs typeface="Arial"/>
              </a:rPr>
              <a:t> </a:t>
            </a:r>
            <a:r>
              <a:rPr lang="en-US" sz="1600" spc="-85" dirty="0">
                <a:latin typeface="Arial"/>
                <a:cs typeface="Arial"/>
              </a:rPr>
              <a:t>8</a:t>
            </a:r>
            <a:endParaRPr sz="1600" dirty="0">
              <a:latin typeface="Arial"/>
              <a:cs typeface="Arial"/>
            </a:endParaRPr>
          </a:p>
        </p:txBody>
      </p:sp>
      <p:pic>
        <p:nvPicPr>
          <p:cNvPr id="12" name="Picture 11">
            <a:extLst>
              <a:ext uri="{FF2B5EF4-FFF2-40B4-BE49-F238E27FC236}">
                <a16:creationId xmlns:a16="http://schemas.microsoft.com/office/drawing/2014/main" id="{48774380-FC4B-4C76-8437-6E07058C41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1342" y="93465"/>
            <a:ext cx="6213923" cy="4142616"/>
          </a:xfrm>
          <a:prstGeom prst="rect">
            <a:avLst/>
          </a:prstGeom>
        </p:spPr>
      </p:pic>
      <p:pic>
        <p:nvPicPr>
          <p:cNvPr id="14" name="Picture 13">
            <a:extLst>
              <a:ext uri="{FF2B5EF4-FFF2-40B4-BE49-F238E27FC236}">
                <a16:creationId xmlns:a16="http://schemas.microsoft.com/office/drawing/2014/main" id="{DF108BE3-E7BB-499E-B4CC-00CABD7DC1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3296" y="4301072"/>
            <a:ext cx="3973662" cy="2461561"/>
          </a:xfrm>
          <a:prstGeom prst="rect">
            <a:avLst/>
          </a:prstGeom>
        </p:spPr>
      </p:pic>
    </p:spTree>
    <p:extLst>
      <p:ext uri="{BB962C8B-B14F-4D97-AF65-F5344CB8AC3E}">
        <p14:creationId xmlns:p14="http://schemas.microsoft.com/office/powerpoint/2010/main" val="809953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8BD2CB-2449-4BD5-AAAE-10E9F6603733}"/>
              </a:ext>
            </a:extLst>
          </p:cNvPr>
          <p:cNvSpPr txBox="1"/>
          <p:nvPr/>
        </p:nvSpPr>
        <p:spPr>
          <a:xfrm>
            <a:off x="685800" y="2057400"/>
            <a:ext cx="10515600" cy="3416320"/>
          </a:xfrm>
          <a:prstGeom prst="rect">
            <a:avLst/>
          </a:prstGeom>
          <a:noFill/>
        </p:spPr>
        <p:txBody>
          <a:bodyPr wrap="square" rtlCol="0">
            <a:spAutoFit/>
          </a:bodyPr>
          <a:lstStyle/>
          <a:p>
            <a:pPr marL="285750" indent="-285750">
              <a:buFont typeface="Arial" panose="020B0604020202020204" pitchFamily="34" charset="0"/>
              <a:buChar char="•"/>
            </a:pPr>
            <a:r>
              <a:rPr lang="en-US" dirty="0"/>
              <a:t>Created dummy variables for the 6 categorical variables in the dataset- 'Lead Origin', 'Lead Source', 'Last Activity’, 'Specialization', 'Occupation', 'City’. </a:t>
            </a:r>
          </a:p>
          <a:p>
            <a:pPr marL="285750" indent="-285750">
              <a:buFont typeface="Arial" panose="020B0604020202020204" pitchFamily="34" charset="0"/>
              <a:buChar char="•"/>
            </a:pPr>
            <a:r>
              <a:rPr lang="en-US" dirty="0"/>
              <a:t>After creation of dummy variables, the dataset shape is (9074,41).</a:t>
            </a:r>
          </a:p>
          <a:p>
            <a:pPr marL="285750" indent="-285750">
              <a:buFont typeface="Arial" panose="020B0604020202020204" pitchFamily="34" charset="0"/>
              <a:buChar char="•"/>
            </a:pPr>
            <a:r>
              <a:rPr lang="en-US" dirty="0"/>
              <a:t>Next, we split our total data into two parts- train and test using the ‘sklearn train_test_split’ library in the ratio of 7:3.</a:t>
            </a:r>
          </a:p>
          <a:p>
            <a:pPr marL="285750" indent="-285750">
              <a:buFont typeface="Arial" panose="020B0604020202020204" pitchFamily="34" charset="0"/>
              <a:buChar char="•"/>
            </a:pPr>
            <a:r>
              <a:rPr lang="en-US" dirty="0"/>
              <a:t>Train set will be used to train the logistic regression model for learning all the data peculiarities. This model will then be fitted on the test set.</a:t>
            </a:r>
          </a:p>
          <a:p>
            <a:pPr marL="285750" indent="-285750">
              <a:buFont typeface="Arial" panose="020B0604020202020204" pitchFamily="34" charset="0"/>
              <a:buChar char="•"/>
            </a:pPr>
            <a:r>
              <a:rPr lang="en-US" dirty="0"/>
              <a:t>After the split, we rescaled our train data. There are two common ways of rescaling:</a:t>
            </a:r>
          </a:p>
          <a:p>
            <a:pPr marL="914400" lvl="1" indent="-457200">
              <a:buFont typeface="+mj-lt"/>
              <a:buAutoNum type="alphaLcParenR"/>
            </a:pPr>
            <a:r>
              <a:rPr lang="en-US" dirty="0"/>
              <a:t>Min-Max scaling</a:t>
            </a:r>
          </a:p>
          <a:p>
            <a:pPr marL="914400" lvl="1" indent="-457200">
              <a:buFont typeface="+mj-lt"/>
              <a:buAutoNum type="alphaLcParenR"/>
            </a:pPr>
            <a:r>
              <a:rPr lang="en-US" dirty="0"/>
              <a:t>Standardization (mean-0, sigma-1)</a:t>
            </a:r>
          </a:p>
          <a:p>
            <a:pPr marL="285750" indent="-285750">
              <a:buFont typeface="Arial" panose="020B0604020202020204" pitchFamily="34" charset="0"/>
              <a:buChar char="•"/>
            </a:pPr>
            <a:r>
              <a:rPr lang="en-US" dirty="0"/>
              <a:t>Here, have used Standardization Scaling.</a:t>
            </a:r>
          </a:p>
          <a:p>
            <a:pPr marL="285750" indent="-285750">
              <a:buFont typeface="Arial" panose="020B0604020202020204" pitchFamily="34" charset="0"/>
              <a:buChar char="•"/>
            </a:pPr>
            <a:r>
              <a:rPr lang="en-US" dirty="0"/>
              <a:t>Before building the model, we have a conversion rate of 38%.</a:t>
            </a:r>
          </a:p>
        </p:txBody>
      </p:sp>
      <p:sp>
        <p:nvSpPr>
          <p:cNvPr id="5" name="object 2">
            <a:extLst>
              <a:ext uri="{FF2B5EF4-FFF2-40B4-BE49-F238E27FC236}">
                <a16:creationId xmlns:a16="http://schemas.microsoft.com/office/drawing/2014/main" id="{889D8D95-7F6F-490B-9457-4A52B7304E1E}"/>
              </a:ext>
            </a:extLst>
          </p:cNvPr>
          <p:cNvSpPr txBox="1">
            <a:spLocks/>
          </p:cNvSpPr>
          <p:nvPr/>
        </p:nvSpPr>
        <p:spPr>
          <a:xfrm>
            <a:off x="1121562" y="846953"/>
            <a:ext cx="9948876" cy="705321"/>
          </a:xfrm>
          <a:prstGeom prst="rect">
            <a:avLst/>
          </a:prstGeom>
        </p:spPr>
        <p:txBody>
          <a:bodyPr vert="horz" wrap="square" lIns="0" tIns="12700" rIns="0" bIns="0" rtlCol="0">
            <a:spAutoFit/>
          </a:bodyPr>
          <a:lstStyle>
            <a:lvl1pPr>
              <a:defRPr sz="4000" b="0" i="0">
                <a:solidFill>
                  <a:schemeClr val="tx1"/>
                </a:solidFill>
                <a:latin typeface="Arial"/>
                <a:ea typeface="+mj-ea"/>
                <a:cs typeface="Arial"/>
              </a:defRPr>
            </a:lvl1pPr>
          </a:lstStyle>
          <a:p>
            <a:pPr marL="12700">
              <a:spcBef>
                <a:spcPts val="100"/>
              </a:spcBef>
            </a:pPr>
            <a:r>
              <a:rPr lang="en-US" sz="4500" kern="0" dirty="0">
                <a:solidFill>
                  <a:srgbClr val="FF0000"/>
                </a:solidFill>
                <a:latin typeface="+mj-lt"/>
              </a:rPr>
              <a:t>Dummy</a:t>
            </a:r>
            <a:r>
              <a:rPr lang="en-US" sz="4500" kern="0" dirty="0">
                <a:latin typeface="+mj-lt"/>
              </a:rPr>
              <a:t> Variables, </a:t>
            </a:r>
            <a:r>
              <a:rPr lang="en-US" sz="4500" kern="0" dirty="0">
                <a:solidFill>
                  <a:srgbClr val="FF0000"/>
                </a:solidFill>
                <a:latin typeface="+mj-lt"/>
              </a:rPr>
              <a:t>Scaling</a:t>
            </a:r>
            <a:r>
              <a:rPr lang="en-US" sz="4500" kern="0" dirty="0">
                <a:latin typeface="+mj-lt"/>
              </a:rPr>
              <a:t>, Train-Test </a:t>
            </a:r>
            <a:r>
              <a:rPr lang="en-US" sz="4500" kern="0" dirty="0">
                <a:solidFill>
                  <a:srgbClr val="FF0000"/>
                </a:solidFill>
                <a:latin typeface="+mj-lt"/>
              </a:rPr>
              <a:t>Split</a:t>
            </a:r>
          </a:p>
        </p:txBody>
      </p:sp>
    </p:spTree>
    <p:extLst>
      <p:ext uri="{BB962C8B-B14F-4D97-AF65-F5344CB8AC3E}">
        <p14:creationId xmlns:p14="http://schemas.microsoft.com/office/powerpoint/2010/main" val="791138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990600"/>
            <a:ext cx="10744200" cy="689932"/>
          </a:xfrm>
          <a:prstGeom prst="rect">
            <a:avLst/>
          </a:prstGeom>
        </p:spPr>
        <p:txBody>
          <a:bodyPr vert="horz" wrap="square" lIns="0" tIns="12700" rIns="0" bIns="0" rtlCol="0">
            <a:spAutoFit/>
          </a:bodyPr>
          <a:lstStyle/>
          <a:p>
            <a:pPr marL="12700">
              <a:lnSpc>
                <a:spcPct val="100000"/>
              </a:lnSpc>
              <a:spcBef>
                <a:spcPts val="100"/>
              </a:spcBef>
            </a:pPr>
            <a:r>
              <a:rPr lang="en-US" sz="4400" dirty="0">
                <a:latin typeface="+mj-lt"/>
                <a:cs typeface="Arial" panose="020B0604020202020204" pitchFamily="34" charset="0"/>
              </a:rPr>
              <a:t>Model Building- </a:t>
            </a:r>
            <a:r>
              <a:rPr lang="en-US" sz="4400" dirty="0">
                <a:solidFill>
                  <a:srgbClr val="FF0000"/>
                </a:solidFill>
                <a:latin typeface="+mj-lt"/>
                <a:cs typeface="Arial" panose="020B0604020202020204" pitchFamily="34" charset="0"/>
              </a:rPr>
              <a:t>Logistic Regression</a:t>
            </a:r>
            <a:endParaRPr sz="4400" dirty="0">
              <a:solidFill>
                <a:srgbClr val="FF0000"/>
              </a:solidFill>
              <a:latin typeface="+mj-lt"/>
              <a:cs typeface="Arial" panose="020B0604020202020204" pitchFamily="34" charset="0"/>
            </a:endParaRPr>
          </a:p>
        </p:txBody>
      </p:sp>
      <p:sp>
        <p:nvSpPr>
          <p:cNvPr id="4" name="TextBox 3">
            <a:extLst>
              <a:ext uri="{FF2B5EF4-FFF2-40B4-BE49-F238E27FC236}">
                <a16:creationId xmlns:a16="http://schemas.microsoft.com/office/drawing/2014/main" id="{1D8BD2CB-2449-4BD5-AAAE-10E9F6603733}"/>
              </a:ext>
            </a:extLst>
          </p:cNvPr>
          <p:cNvSpPr txBox="1"/>
          <p:nvPr/>
        </p:nvSpPr>
        <p:spPr>
          <a:xfrm>
            <a:off x="685800" y="2057400"/>
            <a:ext cx="1051560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After all of this was done, a logistic regression model was built in Python using the function GLM() under statsmodel library.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model contained all the variables, some of which had insignificant coefficients. Hence, some of these variables were removed first based on an automated approach, i.e. RFE.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Variables having a high p-value were removed one-by-one, because they were insignificant. After this, the VIF was checked of all the remaining variables.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Variables with VIF more than 5 were removed to avoid the problem of multi-collinearity in the model.</a:t>
            </a:r>
          </a:p>
          <a:p>
            <a:endParaRPr lang="en-US" dirty="0"/>
          </a:p>
        </p:txBody>
      </p:sp>
    </p:spTree>
    <p:extLst>
      <p:ext uri="{BB962C8B-B14F-4D97-AF65-F5344CB8AC3E}">
        <p14:creationId xmlns:p14="http://schemas.microsoft.com/office/powerpoint/2010/main" val="24503919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240</TotalTime>
  <Words>1794</Words>
  <Application>Microsoft Office PowerPoint</Application>
  <PresentationFormat>Widescreen</PresentationFormat>
  <Paragraphs>169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Carlito</vt:lpstr>
      <vt:lpstr>Office Theme</vt:lpstr>
      <vt:lpstr>PowerPoint Presentation</vt:lpstr>
      <vt:lpstr>Introduction</vt:lpstr>
      <vt:lpstr>Data Cleaning and Outlier Handling</vt:lpstr>
      <vt:lpstr>Exploratory Data Analysis</vt:lpstr>
      <vt:lpstr>PowerPoint Presentation</vt:lpstr>
      <vt:lpstr>PowerPoint Presentation</vt:lpstr>
      <vt:lpstr>PowerPoint Presentation</vt:lpstr>
      <vt:lpstr>PowerPoint Presentation</vt:lpstr>
      <vt:lpstr>Model Building- Logistic Regression</vt:lpstr>
      <vt:lpstr>Assessing the Model</vt:lpstr>
      <vt:lpstr>PowerPoint Presentation</vt:lpstr>
      <vt:lpstr>Making prediction on Train Set</vt:lpstr>
      <vt:lpstr>Confusion Matrix</vt:lpstr>
      <vt:lpstr>Performance Measures</vt:lpstr>
      <vt:lpstr>Plotting ROC Curve</vt:lpstr>
      <vt:lpstr>ROC Curve</vt:lpstr>
      <vt:lpstr>Finding Optimal Cut-off</vt:lpstr>
      <vt:lpstr>Performance Measures with Optimal Cut-off</vt:lpstr>
      <vt:lpstr>Predictions on Test Data</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on Loan Risk Analysis EDA</dc:title>
  <dc:creator>Krunal Tanna</dc:creator>
  <cp:lastModifiedBy>Harshal Shah</cp:lastModifiedBy>
  <cp:revision>101</cp:revision>
  <dcterms:created xsi:type="dcterms:W3CDTF">2020-09-07T09:00:00Z</dcterms:created>
  <dcterms:modified xsi:type="dcterms:W3CDTF">2020-09-07T14:02:40Z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2020-06-22T00:00:00Z</vt:filetime>
  </property>
  <property fmtid="{D5CDD505-2E9C-101B-9397-08002B2CF9AE}" pid="3" name="Creator">
    <vt:lpwstr>Microsoft® PowerPoint® for Office 365</vt:lpwstr>
  </property>
  <property fmtid="{D5CDD505-2E9C-101B-9397-08002B2CF9AE}" pid="4" name="LastSaved">
    <vt:filetime>2020-09-07T00:00:00Z</vt:filetime>
  </property>
</Properties>
</file>