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7"/>
  </p:notesMasterIdLst>
  <p:sldIdLst>
    <p:sldId id="256" r:id="rId2"/>
    <p:sldId id="257" r:id="rId3"/>
    <p:sldId id="267" r:id="rId4"/>
    <p:sldId id="261" r:id="rId5"/>
    <p:sldId id="285" r:id="rId6"/>
    <p:sldId id="278" r:id="rId7"/>
    <p:sldId id="279" r:id="rId8"/>
    <p:sldId id="280" r:id="rId9"/>
    <p:sldId id="281" r:id="rId10"/>
    <p:sldId id="282" r:id="rId11"/>
    <p:sldId id="283" r:id="rId12"/>
    <p:sldId id="284" r:id="rId13"/>
    <p:sldId id="286" r:id="rId14"/>
    <p:sldId id="269" r:id="rId15"/>
    <p:sldId id="27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p:scale>
          <a:sx n="70" d="100"/>
          <a:sy n="70" d="100"/>
        </p:scale>
        <p:origin x="1138"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1A26E7-78C3-427D-8F3B-C7256CB26137}"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83BF624E-DF8A-4E73-9D87-4A2F29ED5846}">
      <dgm:prSet/>
      <dgm:spPr/>
      <dgm:t>
        <a:bodyPr/>
        <a:lstStyle/>
        <a:p>
          <a:r>
            <a:rPr lang="en-US" b="0" i="0" dirty="0">
              <a:latin typeface="Calibri" panose="020F0502020204030204" pitchFamily="34" charset="0"/>
              <a:ea typeface="Calibri" panose="020F0502020204030204" pitchFamily="34" charset="0"/>
              <a:cs typeface="Calibri" panose="020F0502020204030204" pitchFamily="34" charset="0"/>
            </a:rPr>
            <a:t>High concentration of calls from states such as California, Texas, Florida and New York.</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1B5CF5BD-001D-4CCD-8338-7C99CF2E0EB7}" type="parTrans" cxnId="{6ECAF6F7-7963-45E4-BBDC-B6C351BBC7CB}">
      <dgm:prSet/>
      <dgm:spPr/>
      <dgm:t>
        <a:bodyPr/>
        <a:lstStyle/>
        <a:p>
          <a:endParaRPr lang="en-US"/>
        </a:p>
      </dgm:t>
    </dgm:pt>
    <dgm:pt modelId="{C1B535D3-0728-4D6A-AB15-9BBB656D0206}" type="sibTrans" cxnId="{6ECAF6F7-7963-45E4-BBDC-B6C351BBC7CB}">
      <dgm:prSet/>
      <dgm:spPr/>
      <dgm:t>
        <a:bodyPr/>
        <a:lstStyle/>
        <a:p>
          <a:endParaRPr lang="en-US"/>
        </a:p>
      </dgm:t>
    </dgm:pt>
    <dgm:pt modelId="{AEAC5BAA-A28B-49D8-9F63-5278126787DF}">
      <dgm:prSet/>
      <dgm:spPr/>
      <dgm:t>
        <a:bodyPr/>
        <a:lstStyle/>
        <a:p>
          <a:r>
            <a:rPr lang="en-US" b="0" i="1" dirty="0">
              <a:latin typeface="Calibri" panose="020F0502020204030204" pitchFamily="34" charset="0"/>
              <a:ea typeface="Calibri" panose="020F0502020204030204" pitchFamily="34" charset="0"/>
              <a:cs typeface="Calibri" panose="020F0502020204030204" pitchFamily="34" charset="0"/>
            </a:rPr>
            <a:t>Key Insight</a:t>
          </a:r>
          <a:r>
            <a:rPr lang="en-US" b="0" i="0" dirty="0">
              <a:latin typeface="Calibri" panose="020F0502020204030204" pitchFamily="34" charset="0"/>
              <a:ea typeface="Calibri" panose="020F0502020204030204" pitchFamily="34" charset="0"/>
              <a:cs typeface="Calibri" panose="020F0502020204030204" pitchFamily="34" charset="0"/>
            </a:rPr>
            <a:t>: The majority of calls come from densely populated areas in North America, indicating where customer demand is highest.</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7F085EBD-F66A-443D-A2C2-7ECAFE7716D0}" type="parTrans" cxnId="{29D369A9-CB63-4509-A08D-7ECC0EC45C2D}">
      <dgm:prSet/>
      <dgm:spPr/>
      <dgm:t>
        <a:bodyPr/>
        <a:lstStyle/>
        <a:p>
          <a:endParaRPr lang="en-US"/>
        </a:p>
      </dgm:t>
    </dgm:pt>
    <dgm:pt modelId="{BA53D9A5-CDB4-4A6B-9ECE-2C26012E1F19}" type="sibTrans" cxnId="{29D369A9-CB63-4509-A08D-7ECC0EC45C2D}">
      <dgm:prSet/>
      <dgm:spPr/>
      <dgm:t>
        <a:bodyPr/>
        <a:lstStyle/>
        <a:p>
          <a:endParaRPr lang="en-US"/>
        </a:p>
      </dgm:t>
    </dgm:pt>
    <dgm:pt modelId="{053A7AAF-0AC7-4DA6-AF7D-8594C98A6D56}" type="pres">
      <dgm:prSet presAssocID="{171A26E7-78C3-427D-8F3B-C7256CB26137}" presName="Name0" presStyleCnt="0">
        <dgm:presLayoutVars>
          <dgm:dir/>
          <dgm:animLvl val="lvl"/>
          <dgm:resizeHandles val="exact"/>
        </dgm:presLayoutVars>
      </dgm:prSet>
      <dgm:spPr/>
    </dgm:pt>
    <dgm:pt modelId="{AC29123D-4FE4-46A3-8924-81A82BD43199}" type="pres">
      <dgm:prSet presAssocID="{AEAC5BAA-A28B-49D8-9F63-5278126787DF}" presName="boxAndChildren" presStyleCnt="0"/>
      <dgm:spPr/>
    </dgm:pt>
    <dgm:pt modelId="{C66E7434-E2F9-46B8-849D-FF308EB97311}" type="pres">
      <dgm:prSet presAssocID="{AEAC5BAA-A28B-49D8-9F63-5278126787DF}" presName="parentTextBox" presStyleLbl="node1" presStyleIdx="0" presStyleCnt="2"/>
      <dgm:spPr/>
    </dgm:pt>
    <dgm:pt modelId="{A3CF125A-3284-4758-942D-A5411239FE12}" type="pres">
      <dgm:prSet presAssocID="{C1B535D3-0728-4D6A-AB15-9BBB656D0206}" presName="sp" presStyleCnt="0"/>
      <dgm:spPr/>
    </dgm:pt>
    <dgm:pt modelId="{53083CF0-6ED4-4D93-BF07-459E993DF139}" type="pres">
      <dgm:prSet presAssocID="{83BF624E-DF8A-4E73-9D87-4A2F29ED5846}" presName="arrowAndChildren" presStyleCnt="0"/>
      <dgm:spPr/>
    </dgm:pt>
    <dgm:pt modelId="{2F12B1D3-321E-48E2-8385-DE3741C00523}" type="pres">
      <dgm:prSet presAssocID="{83BF624E-DF8A-4E73-9D87-4A2F29ED5846}" presName="parentTextArrow" presStyleLbl="node1" presStyleIdx="1" presStyleCnt="2"/>
      <dgm:spPr/>
    </dgm:pt>
  </dgm:ptLst>
  <dgm:cxnLst>
    <dgm:cxn modelId="{919B0B0E-125C-4E54-8483-CC1B6B583DE9}" type="presOf" srcId="{171A26E7-78C3-427D-8F3B-C7256CB26137}" destId="{053A7AAF-0AC7-4DA6-AF7D-8594C98A6D56}" srcOrd="0" destOrd="0" presId="urn:microsoft.com/office/officeart/2005/8/layout/process4"/>
    <dgm:cxn modelId="{22B7336F-F3C3-4284-8BDA-F44D8D6D7144}" type="presOf" srcId="{AEAC5BAA-A28B-49D8-9F63-5278126787DF}" destId="{C66E7434-E2F9-46B8-849D-FF308EB97311}" srcOrd="0" destOrd="0" presId="urn:microsoft.com/office/officeart/2005/8/layout/process4"/>
    <dgm:cxn modelId="{30E69288-F1D4-4B67-88E4-9F6B552DF2CA}" type="presOf" srcId="{83BF624E-DF8A-4E73-9D87-4A2F29ED5846}" destId="{2F12B1D3-321E-48E2-8385-DE3741C00523}" srcOrd="0" destOrd="0" presId="urn:microsoft.com/office/officeart/2005/8/layout/process4"/>
    <dgm:cxn modelId="{29D369A9-CB63-4509-A08D-7ECC0EC45C2D}" srcId="{171A26E7-78C3-427D-8F3B-C7256CB26137}" destId="{AEAC5BAA-A28B-49D8-9F63-5278126787DF}" srcOrd="1" destOrd="0" parTransId="{7F085EBD-F66A-443D-A2C2-7ECAFE7716D0}" sibTransId="{BA53D9A5-CDB4-4A6B-9ECE-2C26012E1F19}"/>
    <dgm:cxn modelId="{6ECAF6F7-7963-45E4-BBDC-B6C351BBC7CB}" srcId="{171A26E7-78C3-427D-8F3B-C7256CB26137}" destId="{83BF624E-DF8A-4E73-9D87-4A2F29ED5846}" srcOrd="0" destOrd="0" parTransId="{1B5CF5BD-001D-4CCD-8338-7C99CF2E0EB7}" sibTransId="{C1B535D3-0728-4D6A-AB15-9BBB656D0206}"/>
    <dgm:cxn modelId="{5495F285-C08B-4910-B280-230A5AC1025A}" type="presParOf" srcId="{053A7AAF-0AC7-4DA6-AF7D-8594C98A6D56}" destId="{AC29123D-4FE4-46A3-8924-81A82BD43199}" srcOrd="0" destOrd="0" presId="urn:microsoft.com/office/officeart/2005/8/layout/process4"/>
    <dgm:cxn modelId="{FB1C7AAF-7050-440A-B63A-E1DE5C43B7F8}" type="presParOf" srcId="{AC29123D-4FE4-46A3-8924-81A82BD43199}" destId="{C66E7434-E2F9-46B8-849D-FF308EB97311}" srcOrd="0" destOrd="0" presId="urn:microsoft.com/office/officeart/2005/8/layout/process4"/>
    <dgm:cxn modelId="{8AFB161A-5F36-470D-97A8-53C2CBBF7642}" type="presParOf" srcId="{053A7AAF-0AC7-4DA6-AF7D-8594C98A6D56}" destId="{A3CF125A-3284-4758-942D-A5411239FE12}" srcOrd="1" destOrd="0" presId="urn:microsoft.com/office/officeart/2005/8/layout/process4"/>
    <dgm:cxn modelId="{D0AB4023-613A-47EF-99AE-D6019455FF6F}" type="presParOf" srcId="{053A7AAF-0AC7-4DA6-AF7D-8594C98A6D56}" destId="{53083CF0-6ED4-4D93-BF07-459E993DF139}" srcOrd="2" destOrd="0" presId="urn:microsoft.com/office/officeart/2005/8/layout/process4"/>
    <dgm:cxn modelId="{B13BA5FC-4590-4454-80E9-267CF3ACB1B1}" type="presParOf" srcId="{53083CF0-6ED4-4D93-BF07-459E993DF139}" destId="{2F12B1D3-321E-48E2-8385-DE3741C00523}"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E7434-E2F9-46B8-849D-FF308EB97311}">
      <dsp:nvSpPr>
        <dsp:cNvPr id="0" name=""/>
        <dsp:cNvSpPr/>
      </dsp:nvSpPr>
      <dsp:spPr>
        <a:xfrm>
          <a:off x="0" y="2230210"/>
          <a:ext cx="5016860" cy="146325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1" kern="1200" dirty="0">
              <a:latin typeface="Calibri" panose="020F0502020204030204" pitchFamily="34" charset="0"/>
              <a:ea typeface="Calibri" panose="020F0502020204030204" pitchFamily="34" charset="0"/>
              <a:cs typeface="Calibri" panose="020F0502020204030204" pitchFamily="34" charset="0"/>
            </a:rPr>
            <a:t>Key Insight</a:t>
          </a:r>
          <a:r>
            <a:rPr lang="en-US" sz="2000" b="0" i="0" kern="1200" dirty="0">
              <a:latin typeface="Calibri" panose="020F0502020204030204" pitchFamily="34" charset="0"/>
              <a:ea typeface="Calibri" panose="020F0502020204030204" pitchFamily="34" charset="0"/>
              <a:cs typeface="Calibri" panose="020F0502020204030204" pitchFamily="34" charset="0"/>
            </a:rPr>
            <a:t>: The majority of calls come from densely populated areas in North America, indicating where customer demand is highest.</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a:off x="0" y="2230210"/>
        <a:ext cx="5016860" cy="1463259"/>
      </dsp:txXfrm>
    </dsp:sp>
    <dsp:sp modelId="{2F12B1D3-321E-48E2-8385-DE3741C00523}">
      <dsp:nvSpPr>
        <dsp:cNvPr id="0" name=""/>
        <dsp:cNvSpPr/>
      </dsp:nvSpPr>
      <dsp:spPr>
        <a:xfrm rot="10800000">
          <a:off x="0" y="1666"/>
          <a:ext cx="5016860" cy="2250492"/>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Calibri" panose="020F0502020204030204" pitchFamily="34" charset="0"/>
              <a:ea typeface="Calibri" panose="020F0502020204030204" pitchFamily="34" charset="0"/>
              <a:cs typeface="Calibri" panose="020F0502020204030204" pitchFamily="34" charset="0"/>
            </a:rPr>
            <a:t>High concentration of calls from states such as California, Texas, Florida and New York.</a:t>
          </a:r>
          <a:endParaRPr lang="en-US" sz="2000" kern="1200" dirty="0">
            <a:latin typeface="Calibri" panose="020F0502020204030204" pitchFamily="34" charset="0"/>
            <a:ea typeface="Calibri" panose="020F0502020204030204" pitchFamily="34" charset="0"/>
            <a:cs typeface="Calibri" panose="020F0502020204030204" pitchFamily="34" charset="0"/>
          </a:endParaRPr>
        </a:p>
      </dsp:txBody>
      <dsp:txXfrm rot="10800000">
        <a:off x="0" y="1666"/>
        <a:ext cx="5016860" cy="14623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0F3AB8-78B1-674D-825D-F2C67F78144C}"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104C6-C093-7E47-A39B-C767F825C6D8}" type="slidenum">
              <a:rPr lang="en-US" smtClean="0"/>
              <a:t>‹#›</a:t>
            </a:fld>
            <a:endParaRPr lang="en-US"/>
          </a:p>
        </p:txBody>
      </p:sp>
    </p:spTree>
    <p:extLst>
      <p:ext uri="{BB962C8B-B14F-4D97-AF65-F5344CB8AC3E}">
        <p14:creationId xmlns:p14="http://schemas.microsoft.com/office/powerpoint/2010/main" val="3973841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3FE37C09-4D87-157E-4212-5A7DAA23694B}"/>
            </a:ext>
          </a:extLst>
        </p:cNvPr>
        <p:cNvGrpSpPr/>
        <p:nvPr/>
      </p:nvGrpSpPr>
      <p:grpSpPr>
        <a:xfrm>
          <a:off x="0" y="0"/>
          <a:ext cx="0" cy="0"/>
          <a:chOff x="0" y="0"/>
          <a:chExt cx="0" cy="0"/>
        </a:xfrm>
      </p:grpSpPr>
      <p:sp>
        <p:nvSpPr>
          <p:cNvPr id="152" name="Google Shape;152;p3:notes">
            <a:extLst>
              <a:ext uri="{FF2B5EF4-FFF2-40B4-BE49-F238E27FC236}">
                <a16:creationId xmlns:a16="http://schemas.microsoft.com/office/drawing/2014/main" id="{64B43C03-E7B6-F09B-0B72-3AB96448D2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3:notes">
            <a:extLst>
              <a:ext uri="{FF2B5EF4-FFF2-40B4-BE49-F238E27FC236}">
                <a16:creationId xmlns:a16="http://schemas.microsoft.com/office/drawing/2014/main" id="{A81C241F-FBA4-6447-AFA6-E0EDE52E00F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5273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6104C6-C093-7E47-A39B-C767F825C6D8}" type="slidenum">
              <a:rPr lang="en-US" smtClean="0"/>
              <a:t>9</a:t>
            </a:fld>
            <a:endParaRPr lang="en-US"/>
          </a:p>
        </p:txBody>
      </p:sp>
    </p:spTree>
    <p:extLst>
      <p:ext uri="{BB962C8B-B14F-4D97-AF65-F5344CB8AC3E}">
        <p14:creationId xmlns:p14="http://schemas.microsoft.com/office/powerpoint/2010/main" val="360009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11/14/2024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B1B1CB-7BC3-6040-A764-436C7E02657A}"/>
              </a:ext>
            </a:extLst>
          </p:cNvPr>
          <p:cNvPicPr>
            <a:picLocks noChangeAspect="1"/>
          </p:cNvPicPr>
          <p:nvPr/>
        </p:nvPicPr>
        <p:blipFill>
          <a:blip r:embed="rId3"/>
          <a:srcRect t="35409" b="8357"/>
          <a:stretch/>
        </p:blipFill>
        <p:spPr>
          <a:xfrm>
            <a:off x="20" y="2030"/>
            <a:ext cx="12191980" cy="6855970"/>
          </a:xfrm>
          <a:prstGeom prst="rect">
            <a:avLst/>
          </a:prstGeom>
        </p:spPr>
      </p:pic>
      <p:sp>
        <p:nvSpPr>
          <p:cNvPr id="12" name="Rectangle 8">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a:xfrm>
            <a:off x="1595269" y="1122363"/>
            <a:ext cx="9001462" cy="2387600"/>
          </a:xfrm>
        </p:spPr>
        <p:txBody>
          <a:bodyPr vert="horz" lIns="91440" tIns="45720" rIns="91440" bIns="45720" rtlCol="0" anchor="b">
            <a:normAutofit/>
          </a:bodyPr>
          <a:lstStyle/>
          <a:p>
            <a:r>
              <a:rPr lang="en-US" dirty="0"/>
              <a:t>Call Center Performance Dashboard Insights</a:t>
            </a:r>
          </a:p>
        </p:txBody>
      </p:sp>
      <p:sp>
        <p:nvSpPr>
          <p:cNvPr id="4" name="TextBox 3">
            <a:extLst>
              <a:ext uri="{FF2B5EF4-FFF2-40B4-BE49-F238E27FC236}">
                <a16:creationId xmlns:a16="http://schemas.microsoft.com/office/drawing/2014/main" id="{9691BA33-88CC-4D1A-C471-95363A00F789}"/>
              </a:ext>
            </a:extLst>
          </p:cNvPr>
          <p:cNvSpPr txBox="1"/>
          <p:nvPr/>
        </p:nvSpPr>
        <p:spPr>
          <a:xfrm>
            <a:off x="1595269" y="3602038"/>
            <a:ext cx="9001462" cy="1655762"/>
          </a:xfrm>
          <a:prstGeom prst="rect">
            <a:avLst/>
          </a:prstGeom>
        </p:spPr>
        <p:txBody>
          <a:bodyPr vert="horz" lIns="91440" tIns="45720" rIns="91440" bIns="45720" rtlCol="0">
            <a:normAutofit/>
          </a:bodyPr>
          <a:lstStyle/>
          <a:p>
            <a:pPr algn="ctr" defTabSz="914400">
              <a:lnSpc>
                <a:spcPct val="120000"/>
              </a:lnSpc>
              <a:spcBef>
                <a:spcPts val="1000"/>
              </a:spcBef>
            </a:pPr>
            <a:r>
              <a:rPr lang="en-US" sz="2400" dirty="0">
                <a:effectLst>
                  <a:outerShdw blurRad="50800" dist="38100" dir="2700000" algn="tl" rotWithShape="0">
                    <a:srgbClr val="000000">
                      <a:alpha val="48000"/>
                    </a:srgbClr>
                  </a:outerShdw>
                </a:effectLst>
              </a:rPr>
              <a:t>Purpose of the project: Analyzing Key Metrics and Trends for Call Center </a:t>
            </a:r>
            <a:br>
              <a:rPr lang="en-US" sz="2400" dirty="0">
                <a:effectLst>
                  <a:outerShdw blurRad="50800" dist="38100" dir="2700000" algn="tl" rotWithShape="0">
                    <a:srgbClr val="000000">
                      <a:alpha val="48000"/>
                    </a:srgbClr>
                  </a:outerShdw>
                </a:effectLst>
              </a:rPr>
            </a:br>
            <a:r>
              <a:rPr lang="en-US" sz="2400" dirty="0">
                <a:effectLst>
                  <a:outerShdw blurRad="50800" dist="38100" dir="2700000" algn="tl" rotWithShape="0">
                    <a:srgbClr val="000000">
                      <a:alpha val="48000"/>
                    </a:srgbClr>
                  </a:outerShdw>
                </a:effectLst>
              </a:rPr>
              <a:t>Presented by: Krupa Patel</a:t>
            </a:r>
          </a:p>
        </p:txBody>
      </p:sp>
    </p:spTree>
    <p:extLst>
      <p:ext uri="{BB962C8B-B14F-4D97-AF65-F5344CB8AC3E}">
        <p14:creationId xmlns:p14="http://schemas.microsoft.com/office/powerpoint/2010/main" val="278280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346B-230B-B555-C1DF-1ABD16FB4745}"/>
              </a:ext>
            </a:extLst>
          </p:cNvPr>
          <p:cNvSpPr>
            <a:spLocks noGrp="1"/>
          </p:cNvSpPr>
          <p:nvPr>
            <p:ph type="title"/>
          </p:nvPr>
        </p:nvSpPr>
        <p:spPr>
          <a:xfrm>
            <a:off x="913795" y="609600"/>
            <a:ext cx="10353761" cy="1326321"/>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Sentiment analysis</a:t>
            </a:r>
          </a:p>
        </p:txBody>
      </p:sp>
      <p:sp>
        <p:nvSpPr>
          <p:cNvPr id="3" name="Content Placeholder 2">
            <a:extLst>
              <a:ext uri="{FF2B5EF4-FFF2-40B4-BE49-F238E27FC236}">
                <a16:creationId xmlns:a16="http://schemas.microsoft.com/office/drawing/2014/main" id="{0C084ED1-5E7F-5CCD-C278-05CAEC287C8A}"/>
              </a:ext>
            </a:extLst>
          </p:cNvPr>
          <p:cNvSpPr>
            <a:spLocks noGrp="1"/>
          </p:cNvSpPr>
          <p:nvPr>
            <p:ph idx="1"/>
          </p:nvPr>
        </p:nvSpPr>
        <p:spPr>
          <a:xfrm>
            <a:off x="913795" y="2096064"/>
            <a:ext cx="5016860" cy="3695136"/>
          </a:xfrm>
        </p:spPr>
        <p:txBody>
          <a:bodyPr>
            <a:normAutofit/>
          </a:bodyPr>
          <a:lstStyle/>
          <a:p>
            <a:pPr>
              <a:buFont typeface="Arial" panose="020B0604020202020204" pitchFamily="34" charset="0"/>
              <a:buChar char="•"/>
            </a:pPr>
            <a:r>
              <a:rPr lang="en-US" b="0" i="0">
                <a:effectLst/>
                <a:latin typeface="__fkGroteskNeue_598ab8"/>
              </a:rPr>
              <a:t>Negative sentiment dominates (11.1K calls), followed by neutral (8.8K) and very negative (6.0K).</a:t>
            </a:r>
          </a:p>
          <a:p>
            <a:r>
              <a:rPr lang="en-US" b="0" i="1">
                <a:effectLst/>
                <a:latin typeface="__fkGroteskNeue_598ab8"/>
              </a:rPr>
              <a:t>Key Insight</a:t>
            </a:r>
            <a:r>
              <a:rPr lang="en-US" b="0" i="0">
                <a:effectLst/>
                <a:latin typeface="__fkGroteskNeue_598ab8"/>
              </a:rPr>
              <a:t>: A significant portion of calls are associated with negative or very negative sentiments. This could indicate customer dissatisfaction or complex issues that need addressing.</a:t>
            </a:r>
            <a:endParaRPr lang="en-US"/>
          </a:p>
        </p:txBody>
      </p:sp>
      <p:pic>
        <p:nvPicPr>
          <p:cNvPr id="5" name="Picture 4" descr="A graph of a number of people&#10;&#10;Description automatically generated with medium confidence">
            <a:extLst>
              <a:ext uri="{FF2B5EF4-FFF2-40B4-BE49-F238E27FC236}">
                <a16:creationId xmlns:a16="http://schemas.microsoft.com/office/drawing/2014/main" id="{E379B8CE-012F-7DD7-B100-7278F96AB4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7257" y="2330540"/>
            <a:ext cx="4833257" cy="3253969"/>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859308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FE0B-6A22-4E67-94F0-61E0B060414D}"/>
              </a:ext>
            </a:extLst>
          </p:cNvPr>
          <p:cNvSpPr>
            <a:spLocks noGrp="1"/>
          </p:cNvSpPr>
          <p:nvPr>
            <p:ph type="title"/>
          </p:nvPr>
        </p:nvSpPr>
        <p:spPr>
          <a:xfrm>
            <a:off x="913795" y="609600"/>
            <a:ext cx="10353761" cy="1326321"/>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Total Calls By Channel</a:t>
            </a:r>
          </a:p>
        </p:txBody>
      </p:sp>
      <p:pic>
        <p:nvPicPr>
          <p:cNvPr id="5" name="Picture 4">
            <a:extLst>
              <a:ext uri="{FF2B5EF4-FFF2-40B4-BE49-F238E27FC236}">
                <a16:creationId xmlns:a16="http://schemas.microsoft.com/office/drawing/2014/main" id="{F65CDC95-5DA2-A3E3-BC12-8CC552F2EFD3}"/>
              </a:ext>
            </a:extLst>
          </p:cNvPr>
          <p:cNvPicPr>
            <a:picLocks noChangeAspect="1"/>
          </p:cNvPicPr>
          <p:nvPr/>
        </p:nvPicPr>
        <p:blipFill>
          <a:blip r:embed="rId3"/>
          <a:srcRect r="8458"/>
          <a:stretch/>
        </p:blipFill>
        <p:spPr>
          <a:xfrm>
            <a:off x="580066" y="1813369"/>
            <a:ext cx="4833257"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3" name="Content Placeholder 2">
            <a:extLst>
              <a:ext uri="{FF2B5EF4-FFF2-40B4-BE49-F238E27FC236}">
                <a16:creationId xmlns:a16="http://schemas.microsoft.com/office/drawing/2014/main" id="{AE04C4DA-2237-E3C1-045B-9AC19B21B683}"/>
              </a:ext>
            </a:extLst>
          </p:cNvPr>
          <p:cNvSpPr>
            <a:spLocks noGrp="1"/>
          </p:cNvSpPr>
          <p:nvPr>
            <p:ph idx="1"/>
          </p:nvPr>
        </p:nvSpPr>
        <p:spPr>
          <a:xfrm>
            <a:off x="6250695" y="2096064"/>
            <a:ext cx="5016860" cy="3695136"/>
          </a:xfrm>
        </p:spPr>
        <p:txBody>
          <a:bodyPr>
            <a:normAutofit/>
          </a:bodyPr>
          <a:lstStyle/>
          <a:p>
            <a:pPr>
              <a:buFont typeface="Arial" panose="020B0604020202020204" pitchFamily="34" charset="0"/>
              <a:buChar char="•"/>
            </a:pPr>
            <a:r>
              <a:rPr lang="en-US" b="0" i="0" dirty="0">
                <a:effectLst/>
                <a:latin typeface="__fkGroteskNeue_598ab8"/>
              </a:rPr>
              <a:t>Call center is the most used channel (32.3%), followed by text(25.06%), then Email (22.68%) and Web(19.96%)</a:t>
            </a:r>
          </a:p>
          <a:p>
            <a:r>
              <a:rPr lang="en-US" b="0" i="1" dirty="0">
                <a:effectLst/>
                <a:latin typeface="__fkGroteskNeue_598ab8"/>
              </a:rPr>
              <a:t>Key Insight</a:t>
            </a:r>
            <a:r>
              <a:rPr lang="en-US" b="0" i="0" dirty="0">
                <a:effectLst/>
                <a:latin typeface="__fkGroteskNeue_598ab8"/>
              </a:rPr>
              <a:t>: While the call center remains the primary channel for customer interaction, other channels like text and web are also widely used, suggesting a multi-channel approach to customer service.</a:t>
            </a:r>
            <a:endParaRPr lang="en-US" dirty="0"/>
          </a:p>
        </p:txBody>
      </p:sp>
    </p:spTree>
    <p:extLst>
      <p:ext uri="{BB962C8B-B14F-4D97-AF65-F5344CB8AC3E}">
        <p14:creationId xmlns:p14="http://schemas.microsoft.com/office/powerpoint/2010/main" val="345207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5C9A-3688-0A58-168F-4AC62E3F5B3C}"/>
              </a:ext>
            </a:extLst>
          </p:cNvPr>
          <p:cNvSpPr>
            <a:spLocks noGrp="1"/>
          </p:cNvSpPr>
          <p:nvPr>
            <p:ph type="title"/>
          </p:nvPr>
        </p:nvSpPr>
        <p:spPr>
          <a:xfrm>
            <a:off x="913795" y="609600"/>
            <a:ext cx="10353761" cy="1326321"/>
          </a:xfrm>
        </p:spPr>
        <p:txBody>
          <a:bodyPr>
            <a:normAutofit/>
          </a:bodyPr>
          <a:lstStyle/>
          <a:p>
            <a:r>
              <a:rPr lang="en-US"/>
              <a:t>Call center performance by Location</a:t>
            </a:r>
            <a:endParaRPr lang="en-US" dirty="0"/>
          </a:p>
        </p:txBody>
      </p:sp>
      <p:pic>
        <p:nvPicPr>
          <p:cNvPr id="5" name="Picture 4">
            <a:extLst>
              <a:ext uri="{FF2B5EF4-FFF2-40B4-BE49-F238E27FC236}">
                <a16:creationId xmlns:a16="http://schemas.microsoft.com/office/drawing/2014/main" id="{BFC35B4D-0EDD-5058-EB86-56BA9062BA2D}"/>
              </a:ext>
            </a:extLst>
          </p:cNvPr>
          <p:cNvPicPr>
            <a:picLocks noChangeAspect="1"/>
          </p:cNvPicPr>
          <p:nvPr/>
        </p:nvPicPr>
        <p:blipFill>
          <a:blip r:embed="rId3"/>
          <a:srcRect r="-3" b="2188"/>
          <a:stretch/>
        </p:blipFill>
        <p:spPr>
          <a:xfrm>
            <a:off x="1017388" y="2210935"/>
            <a:ext cx="4833257"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3" name="Content Placeholder 2">
            <a:extLst>
              <a:ext uri="{FF2B5EF4-FFF2-40B4-BE49-F238E27FC236}">
                <a16:creationId xmlns:a16="http://schemas.microsoft.com/office/drawing/2014/main" id="{0A549E17-5200-5E46-2CC1-CDAF6C7C81C4}"/>
              </a:ext>
            </a:extLst>
          </p:cNvPr>
          <p:cNvSpPr>
            <a:spLocks noGrp="1"/>
          </p:cNvSpPr>
          <p:nvPr>
            <p:ph idx="1"/>
          </p:nvPr>
        </p:nvSpPr>
        <p:spPr>
          <a:xfrm>
            <a:off x="6250695" y="2096064"/>
            <a:ext cx="5016860" cy="3695136"/>
          </a:xfrm>
        </p:spPr>
        <p:txBody>
          <a:bodyPr>
            <a:normAutofit/>
          </a:bodyPr>
          <a:lstStyle/>
          <a:p>
            <a:pPr>
              <a:buFont typeface="Arial" panose="020B0604020202020204" pitchFamily="34" charset="0"/>
              <a:buChar char="•"/>
            </a:pPr>
            <a:r>
              <a:rPr lang="en-US" b="0" i="0" dirty="0">
                <a:effectLst/>
                <a:latin typeface="__fkGroteskNeue_598ab8"/>
              </a:rPr>
              <a:t>Los Angeles leads with the highest number of calls (14K), followed by Baltimore (11K) and Chicago (5K).</a:t>
            </a:r>
          </a:p>
          <a:p>
            <a:r>
              <a:rPr lang="en-US" b="0" i="1" dirty="0">
                <a:effectLst/>
                <a:latin typeface="__fkGroteskNeue_598ab8"/>
              </a:rPr>
              <a:t>Key Insight</a:t>
            </a:r>
            <a:r>
              <a:rPr lang="en-US" b="0" i="0" dirty="0">
                <a:effectLst/>
                <a:latin typeface="__fkGroteskNeue_598ab8"/>
              </a:rPr>
              <a:t>: The Los Angeles call center handles the largest volume of calls, which may indicate greater demand or capacity in that region.</a:t>
            </a:r>
            <a:endParaRPr lang="en-US" dirty="0"/>
          </a:p>
        </p:txBody>
      </p:sp>
    </p:spTree>
    <p:extLst>
      <p:ext uri="{BB962C8B-B14F-4D97-AF65-F5344CB8AC3E}">
        <p14:creationId xmlns:p14="http://schemas.microsoft.com/office/powerpoint/2010/main" val="1731080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2411-E2C0-17FA-CE4A-A3D497D68BA4}"/>
              </a:ext>
            </a:extLst>
          </p:cNvPr>
          <p:cNvSpPr>
            <a:spLocks noGrp="1"/>
          </p:cNvSpPr>
          <p:nvPr>
            <p:ph type="title"/>
          </p:nvPr>
        </p:nvSpPr>
        <p:spPr/>
        <p:txBody>
          <a:bodyPr/>
          <a:lstStyle/>
          <a:p>
            <a:r>
              <a:rPr lang="en-US" dirty="0"/>
              <a:t>GRID dashboard</a:t>
            </a:r>
          </a:p>
        </p:txBody>
      </p:sp>
      <p:pic>
        <p:nvPicPr>
          <p:cNvPr id="5" name="Content Placeholder 4" descr="A screenshot of a computer&#10;&#10;Description automatically generated">
            <a:extLst>
              <a:ext uri="{FF2B5EF4-FFF2-40B4-BE49-F238E27FC236}">
                <a16:creationId xmlns:a16="http://schemas.microsoft.com/office/drawing/2014/main" id="{B5337F31-CBD7-4277-3CFA-7C7603141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765" y="1779814"/>
            <a:ext cx="4942861" cy="2737757"/>
          </a:xfrm>
        </p:spPr>
      </p:pic>
      <p:sp>
        <p:nvSpPr>
          <p:cNvPr id="6" name="TextBox 5">
            <a:extLst>
              <a:ext uri="{FF2B5EF4-FFF2-40B4-BE49-F238E27FC236}">
                <a16:creationId xmlns:a16="http://schemas.microsoft.com/office/drawing/2014/main" id="{9A3DC39A-F121-3BD9-A9FD-B9CD5FDDB22D}"/>
              </a:ext>
            </a:extLst>
          </p:cNvPr>
          <p:cNvSpPr txBox="1"/>
          <p:nvPr/>
        </p:nvSpPr>
        <p:spPr>
          <a:xfrm>
            <a:off x="5856656" y="1674665"/>
            <a:ext cx="4800600" cy="4247317"/>
          </a:xfrm>
          <a:prstGeom prst="rect">
            <a:avLst/>
          </a:prstGeom>
          <a:noFill/>
        </p:spPr>
        <p:txBody>
          <a:bodyPr wrap="square" rtlCol="0">
            <a:spAutoFit/>
          </a:bodyPr>
          <a:lstStyle/>
          <a:p>
            <a:pPr marL="285750" indent="-285750" rtl="0" fontAlgn="base">
              <a:spcBef>
                <a:spcPts val="1200"/>
              </a:spcBef>
              <a:buFont typeface="Arial" panose="020B0604020202020204" pitchFamily="34" charset="0"/>
              <a:buChar char="•"/>
            </a:pPr>
            <a:r>
              <a:rPr lang="en-US" sz="1600" b="0" i="0" u="none" strike="noStrike" dirty="0">
                <a:effectLst/>
                <a:latin typeface="Calibri" panose="020F0502020204030204" pitchFamily="34" charset="0"/>
                <a:ea typeface="Calibri" panose="020F0502020204030204" pitchFamily="34" charset="0"/>
                <a:cs typeface="Calibri" panose="020F0502020204030204" pitchFamily="34" charset="0"/>
              </a:rPr>
              <a:t>Use the grid to spot patterns, such as cities or states with frequent negative sentiment or unusually long call durations.</a:t>
            </a:r>
          </a:p>
          <a:p>
            <a:pPr marL="285750" indent="-285750" rtl="0" fontAlgn="base">
              <a:spcBef>
                <a:spcPts val="1200"/>
              </a:spcBef>
              <a:buFont typeface="Arial" panose="020B0604020202020204" pitchFamily="34" charset="0"/>
              <a:buChar char="•"/>
            </a:pPr>
            <a:r>
              <a:rPr lang="en-US" sz="1600" b="0" i="0" u="none" strike="noStrike" dirty="0">
                <a:effectLst/>
                <a:latin typeface="Calibri" panose="020F0502020204030204" pitchFamily="34" charset="0"/>
                <a:ea typeface="Calibri" panose="020F0502020204030204" pitchFamily="34" charset="0"/>
                <a:cs typeface="Calibri" panose="020F0502020204030204" pitchFamily="34" charset="0"/>
              </a:rPr>
              <a:t>By filtering the grid based on location data, managers can pinpoint regions with high call volumes, enabling more targeted resource allocation.</a:t>
            </a:r>
          </a:p>
          <a:p>
            <a:pPr marL="285750" indent="-285750" rtl="0" fontAlgn="base">
              <a:spcBef>
                <a:spcPts val="1200"/>
              </a:spcBef>
              <a:buFont typeface="Arial" panose="020B0604020202020204" pitchFamily="34" charset="0"/>
              <a:buChar char="•"/>
            </a:pPr>
            <a:r>
              <a:rPr lang="en-US" sz="1600" b="0" i="0" u="none" strike="noStrike" dirty="0">
                <a:effectLst/>
                <a:latin typeface="Calibri" panose="020F0502020204030204" pitchFamily="34" charset="0"/>
                <a:ea typeface="Calibri" panose="020F0502020204030204" pitchFamily="34" charset="0"/>
                <a:cs typeface="Calibri" panose="020F0502020204030204" pitchFamily="34" charset="0"/>
              </a:rPr>
              <a:t>Comparing call center performance to other channels like Email or Web can reveal insights into customer preferences and the effectiveness of each channel.</a:t>
            </a:r>
          </a:p>
          <a:p>
            <a:pPr marL="285750" indent="-285750" rtl="0" fontAlgn="base">
              <a:spcBef>
                <a:spcPts val="1200"/>
              </a:spcBef>
              <a:buFont typeface="Arial" panose="020B0604020202020204" pitchFamily="34" charset="0"/>
              <a:buChar char="•"/>
            </a:pPr>
            <a:r>
              <a:rPr lang="en-US" sz="1600" b="0" i="0" u="none" strike="noStrike" dirty="0">
                <a:effectLst/>
                <a:latin typeface="Calibri" panose="020F0502020204030204" pitchFamily="34" charset="0"/>
                <a:ea typeface="Calibri" panose="020F0502020204030204" pitchFamily="34" charset="0"/>
                <a:cs typeface="Calibri" panose="020F0502020204030204" pitchFamily="34" charset="0"/>
              </a:rPr>
              <a:t>By focusing on sentiment, managers can identify calls with consistently negative feedback and investigate potential issues or agent training needs.</a:t>
            </a:r>
          </a:p>
          <a:p>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3467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a:xfrm>
            <a:off x="6513534" y="609600"/>
            <a:ext cx="4754022" cy="1326321"/>
          </a:xfrm>
        </p:spPr>
        <p:txBody>
          <a:bodyPr>
            <a:normAutofit/>
          </a:bodyPr>
          <a:lstStyle/>
          <a:p>
            <a:r>
              <a:rPr lang="en-IN" sz="3100" dirty="0">
                <a:latin typeface="Calibri" panose="020F0502020204030204" pitchFamily="34" charset="0"/>
                <a:ea typeface="Calibri" panose="020F0502020204030204" pitchFamily="34" charset="0"/>
                <a:cs typeface="Calibri" panose="020F0502020204030204" pitchFamily="34" charset="0"/>
              </a:rPr>
              <a:t>Conclusion and Recommendations</a:t>
            </a:r>
          </a:p>
        </p:txBody>
      </p:sp>
      <p:pic>
        <p:nvPicPr>
          <p:cNvPr id="7" name="Picture 6">
            <a:extLst>
              <a:ext uri="{FF2B5EF4-FFF2-40B4-BE49-F238E27FC236}">
                <a16:creationId xmlns:a16="http://schemas.microsoft.com/office/drawing/2014/main" id="{59CDC2D1-0BDC-BF7D-2222-A711560B5CCC}"/>
              </a:ext>
            </a:extLst>
          </p:cNvPr>
          <p:cNvPicPr>
            <a:picLocks noChangeAspect="1"/>
          </p:cNvPicPr>
          <p:nvPr/>
        </p:nvPicPr>
        <p:blipFill>
          <a:blip r:embed="rId3"/>
          <a:srcRect l="14021" r="35980"/>
          <a:stretch/>
        </p:blipFill>
        <p:spPr>
          <a:xfrm>
            <a:off x="20" y="10"/>
            <a:ext cx="6095980" cy="6857990"/>
          </a:xfrm>
          <a:prstGeom prst="rect">
            <a:avLst/>
          </a:prstGeom>
        </p:spPr>
      </p:pic>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a:xfrm>
            <a:off x="6513533" y="2096063"/>
            <a:ext cx="5072101" cy="4343647"/>
          </a:xfrm>
        </p:spPr>
        <p:txBody>
          <a:bodyPr>
            <a:noAutofit/>
          </a:bodyPr>
          <a:lstStyle/>
          <a:p>
            <a:pPr marL="0" indent="0">
              <a:lnSpc>
                <a:spcPct val="110000"/>
              </a:lnSpc>
              <a:buNone/>
            </a:pPr>
            <a:r>
              <a:rPr lang="en-US" sz="1400" b="1" i="0" dirty="0">
                <a:effectLst/>
                <a:latin typeface="Calibri" panose="020F0502020204030204" pitchFamily="34" charset="0"/>
                <a:ea typeface="Calibri" panose="020F0502020204030204" pitchFamily="34" charset="0"/>
                <a:cs typeface="Calibri" panose="020F0502020204030204" pitchFamily="34" charset="0"/>
              </a:rPr>
              <a:t>Summary:</a:t>
            </a:r>
          </a:p>
          <a:p>
            <a:pPr>
              <a:lnSpc>
                <a:spcPct val="110000"/>
              </a:lnSpc>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High call volumes on Mondays suggest a need for additional resources at the start of the week.</a:t>
            </a:r>
          </a:p>
          <a:p>
            <a:pPr>
              <a:lnSpc>
                <a:spcPct val="110000"/>
              </a:lnSpc>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Negative sentiment is prevalent, indicating possible areas for improvement in customer service.</a:t>
            </a:r>
          </a:p>
          <a:p>
            <a:pPr>
              <a:lnSpc>
                <a:spcPct val="110000"/>
              </a:lnSpc>
              <a:buFont typeface="Arial" panose="020B0604020202020204" pitchFamily="34" charset="0"/>
              <a:buChar char="•"/>
            </a:pPr>
            <a:r>
              <a:rPr lang="en-US" sz="1400" b="0" i="0" dirty="0">
                <a:effectLst/>
                <a:latin typeface="Calibri" panose="020F0502020204030204" pitchFamily="34" charset="0"/>
                <a:ea typeface="Calibri" panose="020F0502020204030204" pitchFamily="34" charset="0"/>
                <a:cs typeface="Calibri" panose="020F0502020204030204" pitchFamily="34" charset="0"/>
              </a:rPr>
              <a:t>Multi-channel engagement is strong but requires balanced support across all platforms.</a:t>
            </a:r>
          </a:p>
          <a:p>
            <a:pPr marL="0" indent="0">
              <a:lnSpc>
                <a:spcPct val="110000"/>
              </a:lnSpc>
              <a:buNone/>
            </a:pPr>
            <a:r>
              <a:rPr lang="en-US" sz="1400" b="1" i="0" dirty="0">
                <a:effectLst/>
                <a:latin typeface="Calibri" panose="020F0502020204030204" pitchFamily="34" charset="0"/>
                <a:ea typeface="Calibri" panose="020F0502020204030204" pitchFamily="34" charset="0"/>
                <a:cs typeface="Calibri" panose="020F0502020204030204" pitchFamily="34" charset="0"/>
              </a:rPr>
              <a:t>Recommendations:</a:t>
            </a:r>
          </a:p>
          <a:p>
            <a:pPr>
              <a:lnSpc>
                <a:spcPct val="110000"/>
              </a:lnSpc>
            </a:pPr>
            <a:r>
              <a:rPr lang="en-US" sz="1400" b="0" i="0" dirty="0">
                <a:effectLst/>
                <a:latin typeface="Calibri" panose="020F0502020204030204" pitchFamily="34" charset="0"/>
                <a:ea typeface="Calibri" panose="020F0502020204030204" pitchFamily="34" charset="0"/>
                <a:cs typeface="Calibri" panose="020F0502020204030204" pitchFamily="34" charset="0"/>
              </a:rPr>
              <a:t>Increase staffing on Mondays to handle peak call volumes.</a:t>
            </a:r>
          </a:p>
          <a:p>
            <a:pPr>
              <a:lnSpc>
                <a:spcPct val="110000"/>
              </a:lnSpc>
            </a:pPr>
            <a:r>
              <a:rPr lang="en-US" sz="1400" b="0" i="0" dirty="0">
                <a:effectLst/>
                <a:latin typeface="Calibri" panose="020F0502020204030204" pitchFamily="34" charset="0"/>
                <a:ea typeface="Calibri" panose="020F0502020204030204" pitchFamily="34" charset="0"/>
                <a:cs typeface="Calibri" panose="020F0502020204030204" pitchFamily="34" charset="0"/>
              </a:rPr>
              <a:t>Investigate common issues leading to negative sentiments and implement training or process improvements.</a:t>
            </a:r>
          </a:p>
          <a:p>
            <a:pPr>
              <a:lnSpc>
                <a:spcPct val="110000"/>
              </a:lnSpc>
            </a:pPr>
            <a:r>
              <a:rPr lang="en-US" sz="1400" b="0" i="0" dirty="0">
                <a:effectLst/>
                <a:latin typeface="Calibri" panose="020F0502020204030204" pitchFamily="34" charset="0"/>
                <a:ea typeface="Calibri" panose="020F0502020204030204" pitchFamily="34" charset="0"/>
                <a:cs typeface="Calibri" panose="020F0502020204030204" pitchFamily="34" charset="0"/>
              </a:rPr>
              <a:t>Ensure that support across all channels (call center, text, web) is consistent to maintain customer satisfaction.</a:t>
            </a:r>
          </a:p>
        </p:txBody>
      </p:sp>
      <p:cxnSp>
        <p:nvCxnSpPr>
          <p:cNvPr id="11" name="Straight Connector 10">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797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B48C-7378-6A31-F6D2-4ECDBAA64F8D}"/>
              </a:ext>
            </a:extLst>
          </p:cNvPr>
          <p:cNvSpPr>
            <a:spLocks noGrp="1"/>
          </p:cNvSpPr>
          <p:nvPr>
            <p:ph type="title"/>
          </p:nvPr>
        </p:nvSpPr>
        <p:spPr>
          <a:xfrm>
            <a:off x="1078687" y="2765839"/>
            <a:ext cx="10353761" cy="1326321"/>
          </a:xfrm>
        </p:spPr>
        <p:txBody>
          <a:bodyPr>
            <a:normAutofit/>
          </a:bodyPr>
          <a:lstStyle/>
          <a:p>
            <a:r>
              <a:rPr lang="en-IN" sz="60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6197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The given project is to analyse Call-</a:t>
            </a:r>
            <a:r>
              <a:rPr lang="en-IN" dirty="0" err="1">
                <a:latin typeface="Calibri" panose="020F0502020204030204" pitchFamily="34" charset="0"/>
                <a:ea typeface="Calibri" panose="020F0502020204030204" pitchFamily="34" charset="0"/>
                <a:cs typeface="Calibri" panose="020F0502020204030204" pitchFamily="34" charset="0"/>
              </a:rPr>
              <a:t>Center</a:t>
            </a:r>
            <a:r>
              <a:rPr lang="en-IN" dirty="0">
                <a:latin typeface="Calibri" panose="020F0502020204030204" pitchFamily="34" charset="0"/>
                <a:ea typeface="Calibri" panose="020F0502020204030204" pitchFamily="34" charset="0"/>
                <a:cs typeface="Calibri" panose="020F0502020204030204" pitchFamily="34" charset="0"/>
              </a:rPr>
              <a:t> data and draw some insights from it.</a:t>
            </a:r>
          </a:p>
          <a:p>
            <a:r>
              <a:rPr lang="en-IN" dirty="0">
                <a:latin typeface="Calibri" panose="020F0502020204030204" pitchFamily="34" charset="0"/>
                <a:ea typeface="Calibri" panose="020F0502020204030204" pitchFamily="34" charset="0"/>
                <a:cs typeface="Calibri" panose="020F0502020204030204" pitchFamily="34" charset="0"/>
              </a:rPr>
              <a:t>PowerBI is used to perform the visualization</a:t>
            </a:r>
            <a:r>
              <a:rPr lang="en-US" dirty="0">
                <a:latin typeface="Calibri" panose="020F0502020204030204" pitchFamily="34" charset="0"/>
                <a:ea typeface="Calibri" panose="020F0502020204030204" pitchFamily="34" charset="0"/>
                <a:cs typeface="Calibri" panose="020F0502020204030204" pitchFamily="34" charset="0"/>
              </a:rPr>
              <a:t>, allowing us to develop new measures using DAX Expressions and has varied </a:t>
            </a:r>
            <a:r>
              <a:rPr lang="en-IN" dirty="0">
                <a:latin typeface="Calibri" panose="020F0502020204030204" pitchFamily="34" charset="0"/>
                <a:ea typeface="Calibri" panose="020F0502020204030204" pitchFamily="34" charset="0"/>
                <a:cs typeface="Calibri" panose="020F0502020204030204" pitchFamily="34" charset="0"/>
              </a:rPr>
              <a:t>charts.</a:t>
            </a:r>
          </a:p>
          <a:p>
            <a:r>
              <a:rPr lang="en-IN" dirty="0">
                <a:latin typeface="Calibri" panose="020F0502020204030204" pitchFamily="34" charset="0"/>
                <a:ea typeface="Calibri" panose="020F0502020204030204" pitchFamily="34" charset="0"/>
                <a:cs typeface="Calibri" panose="020F0502020204030204" pitchFamily="34" charset="0"/>
              </a:rPr>
              <a:t>In this project we are required to clean the data, find the total calls, Average call duration, Response Time, Call Duration in hours and minutes, Total number of calls by day, sentiment, channel, call-</a:t>
            </a:r>
            <a:r>
              <a:rPr lang="en-IN" dirty="0" err="1">
                <a:latin typeface="Calibri" panose="020F0502020204030204" pitchFamily="34" charset="0"/>
                <a:ea typeface="Calibri" panose="020F0502020204030204" pitchFamily="34" charset="0"/>
                <a:cs typeface="Calibri" panose="020F0502020204030204" pitchFamily="34" charset="0"/>
              </a:rPr>
              <a:t>center</a:t>
            </a:r>
            <a:r>
              <a:rPr lang="en-IN" dirty="0">
                <a:latin typeface="Calibri" panose="020F0502020204030204" pitchFamily="34" charset="0"/>
                <a:ea typeface="Calibri" panose="020F0502020204030204" pitchFamily="34" charset="0"/>
                <a:cs typeface="Calibri" panose="020F0502020204030204" pitchFamily="34" charset="0"/>
              </a:rPr>
              <a:t> , state and call reason</a:t>
            </a:r>
            <a:r>
              <a:rPr lang="en-IN" dirty="0"/>
              <a:t>.</a:t>
            </a:r>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AFD818E8-7BF8-1DC5-9B8B-BA7015A83C37}"/>
            </a:ext>
          </a:extLst>
        </p:cNvPr>
        <p:cNvGrpSpPr/>
        <p:nvPr/>
      </p:nvGrpSpPr>
      <p:grpSpPr>
        <a:xfrm>
          <a:off x="0" y="0"/>
          <a:ext cx="0" cy="0"/>
          <a:chOff x="0" y="0"/>
          <a:chExt cx="0" cy="0"/>
        </a:xfrm>
      </p:grpSpPr>
      <p:sp>
        <p:nvSpPr>
          <p:cNvPr id="155" name="Google Shape;155;p21">
            <a:extLst>
              <a:ext uri="{FF2B5EF4-FFF2-40B4-BE49-F238E27FC236}">
                <a16:creationId xmlns:a16="http://schemas.microsoft.com/office/drawing/2014/main" id="{59A09F40-CF12-BCF6-5BB3-570C8CD18973}"/>
              </a:ext>
            </a:extLst>
          </p:cNvPr>
          <p:cNvSpPr txBox="1">
            <a:spLocks noGrp="1"/>
          </p:cNvSpPr>
          <p:nvPr>
            <p:ph type="title"/>
          </p:nvPr>
        </p:nvSpPr>
        <p:spPr>
          <a:xfrm>
            <a:off x="1016432" y="227045"/>
            <a:ext cx="10353761" cy="110390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400"/>
              <a:buFont typeface="Rockwell"/>
              <a:buNone/>
            </a:pPr>
            <a:r>
              <a:rPr lang="en-US" sz="3300" dirty="0">
                <a:latin typeface="Calibri" panose="020F0502020204030204" pitchFamily="34" charset="0"/>
                <a:ea typeface="Rockwell"/>
                <a:cs typeface="Calibri" panose="020F0502020204030204" pitchFamily="34" charset="0"/>
                <a:sym typeface="Rockwell"/>
              </a:rPr>
              <a:t>KPI’S EXPLANATION </a:t>
            </a:r>
            <a:endParaRPr sz="3300" dirty="0">
              <a:latin typeface="Calibri" panose="020F0502020204030204" pitchFamily="34" charset="0"/>
              <a:cs typeface="Calibri" panose="020F0502020204030204" pitchFamily="34" charset="0"/>
            </a:endParaRPr>
          </a:p>
        </p:txBody>
      </p:sp>
      <p:sp>
        <p:nvSpPr>
          <p:cNvPr id="156" name="Google Shape;156;p21">
            <a:extLst>
              <a:ext uri="{FF2B5EF4-FFF2-40B4-BE49-F238E27FC236}">
                <a16:creationId xmlns:a16="http://schemas.microsoft.com/office/drawing/2014/main" id="{C451B925-D64A-0557-C58D-280D5D81C741}"/>
              </a:ext>
            </a:extLst>
          </p:cNvPr>
          <p:cNvSpPr txBox="1">
            <a:spLocks noGrp="1"/>
          </p:cNvSpPr>
          <p:nvPr>
            <p:ph type="body" idx="1"/>
          </p:nvPr>
        </p:nvSpPr>
        <p:spPr>
          <a:xfrm>
            <a:off x="919119" y="1330952"/>
            <a:ext cx="10451074" cy="5300003"/>
          </a:xfrm>
          <a:prstGeom prst="rect">
            <a:avLst/>
          </a:prstGeom>
          <a:noFill/>
          <a:ln>
            <a:noFill/>
          </a:ln>
        </p:spPr>
        <p:txBody>
          <a:bodyPr spcFirstLastPara="1" wrap="square" lIns="91425" tIns="45700" rIns="91425" bIns="45700" anchor="t" anchorCtr="0">
            <a:noAutofit/>
          </a:bodyPr>
          <a:lstStyle/>
          <a:p>
            <a:pPr rtl="0" fontAlgn="base">
              <a:buFont typeface="+mj-lt"/>
              <a:buAutoNum type="arabicPeriod"/>
            </a:pPr>
            <a:r>
              <a:rPr lang="en-US" sz="1800" b="1" i="0" u="none" strike="noStrike" dirty="0">
                <a:solidFill>
                  <a:srgbClr val="FFFF00"/>
                </a:solidFill>
                <a:effectLst/>
                <a:latin typeface="Calibri" panose="020F0502020204030204" pitchFamily="34" charset="0"/>
              </a:rPr>
              <a:t> Total No Of Calls : </a:t>
            </a:r>
            <a:r>
              <a:rPr lang="en-US" sz="1800" b="1" i="0" u="none" strike="noStrike" dirty="0">
                <a:effectLst/>
                <a:latin typeface="Calibri" panose="020F0502020204030204" pitchFamily="34" charset="0"/>
              </a:rPr>
              <a:t>We need to track and display the total number of calls received by our call center over a specified period.</a:t>
            </a:r>
          </a:p>
          <a:p>
            <a:pPr rtl="0" fontAlgn="base">
              <a:buFont typeface="+mj-lt"/>
              <a:buAutoNum type="arabicPeriod"/>
            </a:pPr>
            <a:r>
              <a:rPr lang="en-US" sz="1800" b="1" i="0" u="none" strike="noStrike" dirty="0">
                <a:solidFill>
                  <a:srgbClr val="FFFF00"/>
                </a:solidFill>
                <a:effectLst/>
                <a:latin typeface="Calibri" panose="020F0502020204030204" pitchFamily="34" charset="0"/>
              </a:rPr>
              <a:t> Total Call Duration in Hours : </a:t>
            </a:r>
            <a:r>
              <a:rPr lang="en-US" sz="1800" b="1" i="0" u="none" strike="noStrike" dirty="0">
                <a:effectLst/>
                <a:latin typeface="Calibri" panose="020F0502020204030204" pitchFamily="34" charset="0"/>
              </a:rPr>
              <a:t>Understand the total amount of time our call center staff spends on calls in hours, which can help us in resources allocation and capacity planning.</a:t>
            </a:r>
          </a:p>
          <a:p>
            <a:pPr rtl="0" fontAlgn="base">
              <a:buFont typeface="+mj-lt"/>
              <a:buAutoNum type="arabicPeriod"/>
            </a:pPr>
            <a:r>
              <a:rPr lang="en-US" sz="1800" b="1" i="0" u="none" strike="noStrike" dirty="0">
                <a:solidFill>
                  <a:srgbClr val="FFFF00"/>
                </a:solidFill>
                <a:effectLst/>
                <a:latin typeface="Calibri" panose="020F0502020204030204" pitchFamily="34" charset="0"/>
              </a:rPr>
              <a:t> Total Call Duration in Minutes : </a:t>
            </a:r>
            <a:r>
              <a:rPr lang="en-US" sz="1800" b="1" i="0" u="none" strike="noStrike" dirty="0">
                <a:effectLst/>
                <a:latin typeface="Calibri" panose="020F0502020204030204" pitchFamily="34" charset="0"/>
              </a:rPr>
              <a:t>Similar to the total call duration in hours, this KPI provides the total call time but in minutes, offering a more granular  view of call durations.</a:t>
            </a:r>
          </a:p>
          <a:p>
            <a:pPr rtl="0" fontAlgn="base">
              <a:spcAft>
                <a:spcPts val="1000"/>
              </a:spcAft>
              <a:buFont typeface="+mj-lt"/>
              <a:buAutoNum type="arabicPeriod"/>
            </a:pPr>
            <a:r>
              <a:rPr lang="en-US" sz="1800" b="1" i="0" u="none" strike="noStrike" dirty="0">
                <a:solidFill>
                  <a:srgbClr val="FFFF00"/>
                </a:solidFill>
                <a:effectLst/>
                <a:latin typeface="Calibri" panose="020F0502020204030204" pitchFamily="34" charset="0"/>
              </a:rPr>
              <a:t> Average Call Duration in Minutes: </a:t>
            </a:r>
            <a:r>
              <a:rPr lang="en-US" sz="1800" b="1" i="0" u="none" strike="noStrike" dirty="0">
                <a:effectLst/>
                <a:latin typeface="Calibri" panose="020F0502020204030204" pitchFamily="34" charset="0"/>
              </a:rPr>
              <a:t>Analyze the efficiency, we need to calculate and display the average call duration in minutes. this metric can help identify trends in call handling.</a:t>
            </a:r>
          </a:p>
          <a:p>
            <a:pPr rtl="0" fontAlgn="base">
              <a:spcAft>
                <a:spcPts val="1000"/>
              </a:spcAft>
              <a:buFont typeface="+mj-lt"/>
              <a:buAutoNum type="arabicPeriod"/>
            </a:pPr>
            <a:r>
              <a:rPr lang="en-US" sz="1800" b="1" dirty="0">
                <a:solidFill>
                  <a:srgbClr val="FFFF00"/>
                </a:solidFill>
                <a:effectLst/>
                <a:latin typeface="Calibri" panose="020F0502020204030204" pitchFamily="34" charset="0"/>
              </a:rPr>
              <a:t>  Response Time (%): </a:t>
            </a:r>
            <a:r>
              <a:rPr lang="en-US" sz="1800" b="1" dirty="0">
                <a:effectLst/>
                <a:latin typeface="Calibri" panose="020F0502020204030204" pitchFamily="34" charset="0"/>
              </a:rPr>
              <a:t>Find the percentage of calls that were responded within the target time</a:t>
            </a:r>
            <a:endParaRPr lang="en-US" sz="1800" b="1" i="0" u="none" strike="noStrike" dirty="0">
              <a:effectLst/>
              <a:latin typeface="Calibri" panose="020F0502020204030204" pitchFamily="34" charset="0"/>
            </a:endParaRPr>
          </a:p>
        </p:txBody>
      </p:sp>
    </p:spTree>
    <p:extLst>
      <p:ext uri="{BB962C8B-B14F-4D97-AF65-F5344CB8AC3E}">
        <p14:creationId xmlns:p14="http://schemas.microsoft.com/office/powerpoint/2010/main" val="142193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Data Loading and Transforming</a:t>
            </a:r>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913795" y="1793631"/>
            <a:ext cx="10809282" cy="3997569"/>
          </a:xfrm>
        </p:spPr>
        <p:txBody>
          <a:bodyPr/>
          <a:lstStyle/>
          <a:p>
            <a:r>
              <a:rPr lang="en-IN" dirty="0"/>
              <a:t>The dataset was in an Excel file format and loaded in </a:t>
            </a:r>
            <a:r>
              <a:rPr lang="en-IN" dirty="0" err="1"/>
              <a:t>PowerBI</a:t>
            </a:r>
            <a:r>
              <a:rPr lang="en-IN" dirty="0"/>
              <a:t>.</a:t>
            </a:r>
          </a:p>
          <a:p>
            <a:r>
              <a:rPr lang="en-IN" dirty="0"/>
              <a:t>The data was cleaned by removing error and duplicates.</a:t>
            </a:r>
          </a:p>
          <a:p>
            <a:r>
              <a:rPr lang="en-IN" dirty="0"/>
              <a:t> The date column was transformed and divided into other columns  day and month name.</a:t>
            </a:r>
          </a:p>
          <a:p>
            <a:r>
              <a:rPr lang="en-IN" dirty="0"/>
              <a:t>Day and week name was derived from date column by changing it’s format type.</a:t>
            </a:r>
          </a:p>
        </p:txBody>
      </p:sp>
    </p:spTree>
    <p:extLst>
      <p:ext uri="{BB962C8B-B14F-4D97-AF65-F5344CB8AC3E}">
        <p14:creationId xmlns:p14="http://schemas.microsoft.com/office/powerpoint/2010/main" val="91741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27E24-88A5-F0BE-AF36-B6099DDC2115}"/>
              </a:ext>
            </a:extLst>
          </p:cNvPr>
          <p:cNvSpPr>
            <a:spLocks noGrp="1"/>
          </p:cNvSpPr>
          <p:nvPr>
            <p:ph type="title"/>
          </p:nvPr>
        </p:nvSpPr>
        <p:spPr>
          <a:xfrm>
            <a:off x="1279554" y="-80068"/>
            <a:ext cx="10364412" cy="1264906"/>
          </a:xfrm>
        </p:spPr>
        <p:txBody>
          <a:bodyPr vert="horz" lIns="91440" tIns="45720" rIns="91440" bIns="45720" rtlCol="0" anchor="b">
            <a:normAutofit/>
          </a:bodyPr>
          <a:lstStyle/>
          <a:p>
            <a:r>
              <a:rPr lang="en-US" sz="4400" dirty="0">
                <a:latin typeface="Calibri" panose="020F0502020204030204" pitchFamily="34" charset="0"/>
                <a:ea typeface="Calibri" panose="020F0502020204030204" pitchFamily="34" charset="0"/>
                <a:cs typeface="Calibri" panose="020F0502020204030204" pitchFamily="34" charset="0"/>
              </a:rPr>
              <a:t>Dashboard</a:t>
            </a:r>
          </a:p>
        </p:txBody>
      </p:sp>
      <p:pic>
        <p:nvPicPr>
          <p:cNvPr id="4" name="Picture 3">
            <a:extLst>
              <a:ext uri="{FF2B5EF4-FFF2-40B4-BE49-F238E27FC236}">
                <a16:creationId xmlns:a16="http://schemas.microsoft.com/office/drawing/2014/main" id="{B14F1F27-2999-5DD2-F2B4-0792F03C9925}"/>
              </a:ext>
            </a:extLst>
          </p:cNvPr>
          <p:cNvPicPr>
            <a:picLocks noChangeAspect="1"/>
          </p:cNvPicPr>
          <p:nvPr/>
        </p:nvPicPr>
        <p:blipFill>
          <a:blip r:embed="rId3"/>
          <a:stretch>
            <a:fillRect/>
          </a:stretch>
        </p:blipFill>
        <p:spPr>
          <a:xfrm>
            <a:off x="619748" y="2061766"/>
            <a:ext cx="5017372" cy="273446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1F5F4FE-DD25-98EC-E6FB-2BFE6206A5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868" y="2038533"/>
            <a:ext cx="5010689" cy="2780932"/>
          </a:xfrm>
          <a:prstGeom prst="rect">
            <a:avLst/>
          </a:prstGeom>
        </p:spPr>
      </p:pic>
    </p:spTree>
    <p:extLst>
      <p:ext uri="{BB962C8B-B14F-4D97-AF65-F5344CB8AC3E}">
        <p14:creationId xmlns:p14="http://schemas.microsoft.com/office/powerpoint/2010/main" val="1149942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442D-1340-0759-AAAF-0D87781EEE18}"/>
              </a:ext>
            </a:extLst>
          </p:cNvPr>
          <p:cNvSpPr>
            <a:spLocks noGrp="1"/>
          </p:cNvSpPr>
          <p:nvPr>
            <p:ph type="title"/>
          </p:nvPr>
        </p:nvSpPr>
        <p:spPr>
          <a:xfrm>
            <a:off x="1651000" y="160020"/>
            <a:ext cx="8265276" cy="744220"/>
          </a:xfrm>
        </p:spPr>
        <p:txBody>
          <a:bodyPr>
            <a:noAutofit/>
          </a:bodyPr>
          <a:lstStyle/>
          <a:p>
            <a:r>
              <a:rPr lang="en-US" sz="2400" b="0" i="0" dirty="0">
                <a:effectLst/>
                <a:latin typeface="Calibri" panose="020F0502020204030204" pitchFamily="34" charset="0"/>
                <a:ea typeface="Calibri" panose="020F0502020204030204" pitchFamily="34" charset="0"/>
                <a:cs typeface="Calibri" panose="020F0502020204030204" pitchFamily="34" charset="0"/>
              </a:rPr>
              <a:t>Overview of Key Metrics</a:t>
            </a:r>
            <a:br>
              <a:rPr lang="en-US" sz="2400" b="0" i="0" dirty="0">
                <a:effectLst/>
                <a:latin typeface="var(--font-fk-grotesk)"/>
              </a:rPr>
            </a:br>
            <a:endParaRPr lang="en-US" sz="2400" dirty="0"/>
          </a:p>
        </p:txBody>
      </p:sp>
      <p:pic>
        <p:nvPicPr>
          <p:cNvPr id="5" name="Picture 4">
            <a:extLst>
              <a:ext uri="{FF2B5EF4-FFF2-40B4-BE49-F238E27FC236}">
                <a16:creationId xmlns:a16="http://schemas.microsoft.com/office/drawing/2014/main" id="{45D2DDC1-C553-4CA0-710C-0D50A7F6D52F}"/>
              </a:ext>
            </a:extLst>
          </p:cNvPr>
          <p:cNvPicPr>
            <a:picLocks noChangeAspect="1"/>
          </p:cNvPicPr>
          <p:nvPr/>
        </p:nvPicPr>
        <p:blipFill>
          <a:blip r:embed="rId3"/>
          <a:stretch>
            <a:fillRect/>
          </a:stretch>
        </p:blipFill>
        <p:spPr>
          <a:xfrm>
            <a:off x="781362" y="698862"/>
            <a:ext cx="1527496" cy="5193489"/>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3" name="Content Placeholder 2">
            <a:extLst>
              <a:ext uri="{FF2B5EF4-FFF2-40B4-BE49-F238E27FC236}">
                <a16:creationId xmlns:a16="http://schemas.microsoft.com/office/drawing/2014/main" id="{15742118-55C0-3782-1CFF-DED29855D561}"/>
              </a:ext>
            </a:extLst>
          </p:cNvPr>
          <p:cNvSpPr>
            <a:spLocks noGrp="1"/>
          </p:cNvSpPr>
          <p:nvPr>
            <p:ph idx="1"/>
          </p:nvPr>
        </p:nvSpPr>
        <p:spPr>
          <a:xfrm>
            <a:off x="3486159" y="904240"/>
            <a:ext cx="6484678" cy="4288246"/>
          </a:xfrm>
        </p:spPr>
        <p:txBody>
          <a:bodyPr>
            <a:noAutofit/>
          </a:bodyPr>
          <a:lstStyle/>
          <a:p>
            <a:pPr>
              <a:buFont typeface="Arial" panose="020B0604020202020204" pitchFamily="34" charset="0"/>
              <a:buChar char="•"/>
            </a:pPr>
            <a:r>
              <a:rPr lang="en-US" b="0" i="0" dirty="0">
                <a:effectLst/>
                <a:latin typeface="__fkGroteskNeue_598ab8"/>
              </a:rPr>
              <a:t>Total Calls: 33K</a:t>
            </a:r>
          </a:p>
          <a:p>
            <a:pPr>
              <a:buFont typeface="Arial" panose="020B0604020202020204" pitchFamily="34" charset="0"/>
              <a:buChar char="•"/>
            </a:pPr>
            <a:r>
              <a:rPr lang="en-US" b="0" i="0" dirty="0">
                <a:effectLst/>
                <a:latin typeface="__fkGroteskNeue_598ab8"/>
              </a:rPr>
              <a:t>Total Call Duration (Hours): 13.74K hours </a:t>
            </a:r>
          </a:p>
          <a:p>
            <a:pPr>
              <a:buFont typeface="Arial" panose="020B0604020202020204" pitchFamily="34" charset="0"/>
              <a:buChar char="•"/>
            </a:pPr>
            <a:r>
              <a:rPr lang="en-US" b="0" i="0" dirty="0">
                <a:effectLst/>
                <a:latin typeface="__fkGroteskNeue_598ab8"/>
              </a:rPr>
              <a:t>Total Call Duration (Min): 824 K minutes</a:t>
            </a:r>
          </a:p>
          <a:p>
            <a:pPr>
              <a:buFont typeface="Arial" panose="020B0604020202020204" pitchFamily="34" charset="0"/>
              <a:buChar char="•"/>
            </a:pPr>
            <a:r>
              <a:rPr lang="en-US" b="0" i="0" dirty="0">
                <a:effectLst/>
                <a:latin typeface="__fkGroteskNeue_598ab8"/>
              </a:rPr>
              <a:t>Average Call Duration: 25.02 minutes</a:t>
            </a:r>
          </a:p>
          <a:p>
            <a:pPr>
              <a:buFont typeface="Arial" panose="020B0604020202020204" pitchFamily="34" charset="0"/>
              <a:buChar char="•"/>
            </a:pPr>
            <a:r>
              <a:rPr lang="en-US" dirty="0">
                <a:effectLst/>
                <a:latin typeface="__fkGroteskNeue_598ab8"/>
              </a:rPr>
              <a:t>Response Time % : 75.26%</a:t>
            </a:r>
            <a:endParaRPr lang="en-US" b="0" i="0" dirty="0">
              <a:effectLst/>
              <a:latin typeface="__fkGroteskNeue_598ab8"/>
            </a:endParaRPr>
          </a:p>
          <a:p>
            <a:r>
              <a:rPr lang="en-US" b="0" i="1" dirty="0">
                <a:effectLst/>
                <a:latin typeface="__fkGroteskNeue_598ab8"/>
              </a:rPr>
              <a:t>Key Insight</a:t>
            </a:r>
            <a:r>
              <a:rPr lang="en-US" b="0" i="0" dirty="0">
                <a:effectLst/>
                <a:latin typeface="__fkGroteskNeue_598ab8"/>
              </a:rPr>
              <a:t>: The call center handled a significant volume of calls, with an average duration of about 25 minutes per call.</a:t>
            </a:r>
            <a:endParaRPr lang="en-US" dirty="0"/>
          </a:p>
        </p:txBody>
      </p:sp>
    </p:spTree>
    <p:extLst>
      <p:ext uri="{BB962C8B-B14F-4D97-AF65-F5344CB8AC3E}">
        <p14:creationId xmlns:p14="http://schemas.microsoft.com/office/powerpoint/2010/main" val="110950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3A69-DBD7-5C8F-31F9-36DED9064679}"/>
              </a:ext>
            </a:extLst>
          </p:cNvPr>
          <p:cNvSpPr>
            <a:spLocks noGrp="1"/>
          </p:cNvSpPr>
          <p:nvPr>
            <p:ph type="title"/>
          </p:nvPr>
        </p:nvSpPr>
        <p:spPr>
          <a:xfrm>
            <a:off x="643467" y="643467"/>
            <a:ext cx="3361498" cy="1267810"/>
          </a:xfrm>
        </p:spPr>
        <p:txBody>
          <a:bodyPr anchor="b">
            <a:normAutofit/>
          </a:bodyPr>
          <a:lstStyle/>
          <a:p>
            <a:pPr algn="l"/>
            <a:r>
              <a:rPr lang="en-US" sz="2400" dirty="0">
                <a:latin typeface="Calibri" panose="020F0502020204030204" pitchFamily="34" charset="0"/>
                <a:ea typeface="Calibri" panose="020F0502020204030204" pitchFamily="34" charset="0"/>
                <a:cs typeface="Calibri" panose="020F0502020204030204" pitchFamily="34" charset="0"/>
              </a:rPr>
              <a:t>Total Calls by day of the week</a:t>
            </a:r>
          </a:p>
        </p:txBody>
      </p:sp>
      <p:sp>
        <p:nvSpPr>
          <p:cNvPr id="3" name="Content Placeholder 2">
            <a:extLst>
              <a:ext uri="{FF2B5EF4-FFF2-40B4-BE49-F238E27FC236}">
                <a16:creationId xmlns:a16="http://schemas.microsoft.com/office/drawing/2014/main" id="{ACF4D530-BBC9-A3DB-3C4F-2D2A3D93BDA5}"/>
              </a:ext>
            </a:extLst>
          </p:cNvPr>
          <p:cNvSpPr>
            <a:spLocks noGrp="1"/>
          </p:cNvSpPr>
          <p:nvPr>
            <p:ph idx="1"/>
          </p:nvPr>
        </p:nvSpPr>
        <p:spPr>
          <a:xfrm>
            <a:off x="643467" y="2096063"/>
            <a:ext cx="3361498" cy="4028512"/>
          </a:xfrm>
        </p:spPr>
        <p:txBody>
          <a:bodyPr>
            <a:normAutofit/>
          </a:bodyPr>
          <a:lstStyle/>
          <a:p>
            <a:pPr>
              <a:buFont typeface="Arial" panose="020B0604020202020204" pitchFamily="34" charset="0"/>
              <a:buChar char="•"/>
            </a:pPr>
            <a:r>
              <a:rPr lang="en-US" sz="1600" b="0" i="0" dirty="0">
                <a:effectLst/>
                <a:latin typeface="__fkGroteskNeue_598ab8"/>
              </a:rPr>
              <a:t>Highest volume on Sunday&amp; Monday (5.6K calls)</a:t>
            </a:r>
          </a:p>
          <a:p>
            <a:pPr>
              <a:buFont typeface="Arial" panose="020B0604020202020204" pitchFamily="34" charset="0"/>
              <a:buChar char="•"/>
            </a:pPr>
            <a:r>
              <a:rPr lang="en-US" sz="1600" b="0" i="0" dirty="0">
                <a:effectLst/>
                <a:latin typeface="__fkGroteskNeue_598ab8"/>
              </a:rPr>
              <a:t>Consistent call volume from Tuesday to Saturday (around 4.4K calls daily)</a:t>
            </a:r>
          </a:p>
          <a:p>
            <a:r>
              <a:rPr lang="en-US" sz="1600" b="0" i="1" dirty="0">
                <a:effectLst/>
                <a:latin typeface="__fkGroteskNeue_598ab8"/>
              </a:rPr>
              <a:t>Key Insight</a:t>
            </a:r>
            <a:r>
              <a:rPr lang="en-US" sz="1600" b="0" i="0" dirty="0">
                <a:effectLst/>
                <a:latin typeface="__fkGroteskNeue_598ab8"/>
              </a:rPr>
              <a:t>: Sunday &amp; Monday experiences the highest call volume, indicating a potential need for increased staffing or resources at the beginning of the week</a:t>
            </a:r>
            <a:r>
              <a:rPr lang="en-US" sz="1400" b="0" i="0" dirty="0">
                <a:effectLst/>
                <a:latin typeface="__fkGroteskNeue_598ab8"/>
              </a:rPr>
              <a:t>.</a:t>
            </a:r>
            <a:endParaRPr lang="en-US" sz="1400" dirty="0"/>
          </a:p>
        </p:txBody>
      </p:sp>
      <p:sp>
        <p:nvSpPr>
          <p:cNvPr id="12" name="Rectangle 11">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4F6ABB7-9205-8BBB-8CB1-E54685D4DCEA}"/>
              </a:ext>
            </a:extLst>
          </p:cNvPr>
          <p:cNvPicPr>
            <a:picLocks noChangeAspect="1"/>
          </p:cNvPicPr>
          <p:nvPr/>
        </p:nvPicPr>
        <p:blipFill>
          <a:blip r:embed="rId3"/>
          <a:stretch>
            <a:fillRect/>
          </a:stretch>
        </p:blipFill>
        <p:spPr>
          <a:xfrm>
            <a:off x="5106720" y="898990"/>
            <a:ext cx="6000220" cy="4922511"/>
          </a:xfrm>
          <a:prstGeom prst="rect">
            <a:avLst/>
          </a:prstGeom>
        </p:spPr>
      </p:pic>
    </p:spTree>
    <p:extLst>
      <p:ext uri="{BB962C8B-B14F-4D97-AF65-F5344CB8AC3E}">
        <p14:creationId xmlns:p14="http://schemas.microsoft.com/office/powerpoint/2010/main" val="195123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8638-F9EF-262B-CA6F-E02273DCC490}"/>
              </a:ext>
            </a:extLst>
          </p:cNvPr>
          <p:cNvSpPr>
            <a:spLocks noGrp="1"/>
          </p:cNvSpPr>
          <p:nvPr>
            <p:ph type="title"/>
          </p:nvPr>
        </p:nvSpPr>
        <p:spPr>
          <a:xfrm>
            <a:off x="913795" y="609600"/>
            <a:ext cx="10353761" cy="1326321"/>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Call Duration Trends</a:t>
            </a:r>
          </a:p>
        </p:txBody>
      </p:sp>
      <p:sp>
        <p:nvSpPr>
          <p:cNvPr id="3" name="Content Placeholder 2">
            <a:extLst>
              <a:ext uri="{FF2B5EF4-FFF2-40B4-BE49-F238E27FC236}">
                <a16:creationId xmlns:a16="http://schemas.microsoft.com/office/drawing/2014/main" id="{10111C58-D87E-10D8-BCFC-DB1C2824AB27}"/>
              </a:ext>
            </a:extLst>
          </p:cNvPr>
          <p:cNvSpPr>
            <a:spLocks noGrp="1"/>
          </p:cNvSpPr>
          <p:nvPr>
            <p:ph idx="1"/>
          </p:nvPr>
        </p:nvSpPr>
        <p:spPr>
          <a:xfrm>
            <a:off x="913795" y="2096064"/>
            <a:ext cx="5016860" cy="3695136"/>
          </a:xfrm>
        </p:spPr>
        <p:txBody>
          <a:bodyPr>
            <a:normAutofit/>
          </a:bodyPr>
          <a:lstStyle/>
          <a:p>
            <a:pPr>
              <a:buFont typeface="Arial" panose="020B0604020202020204" pitchFamily="34" charset="0"/>
              <a:buChar char="•"/>
            </a:pPr>
            <a:r>
              <a:rPr lang="en-US" dirty="0"/>
              <a:t>Top call Reasons are: </a:t>
            </a:r>
          </a:p>
          <a:p>
            <a:pPr>
              <a:buFont typeface="Wingdings" panose="05000000000000000000" pitchFamily="2" charset="2"/>
              <a:buChar char="v"/>
            </a:pPr>
            <a:r>
              <a:rPr lang="en-US" dirty="0"/>
              <a:t>Canister issues (largest)</a:t>
            </a:r>
          </a:p>
          <a:p>
            <a:pPr>
              <a:buFont typeface="Wingdings" panose="05000000000000000000" pitchFamily="2" charset="2"/>
              <a:buChar char="v"/>
            </a:pPr>
            <a:r>
              <a:rPr lang="en-US" dirty="0"/>
              <a:t>Power Cord Issues (second largest)</a:t>
            </a:r>
          </a:p>
          <a:p>
            <a:pPr>
              <a:buFont typeface="Wingdings" panose="05000000000000000000" pitchFamily="2" charset="2"/>
              <a:buChar char="v"/>
            </a:pPr>
            <a:r>
              <a:rPr lang="en-US" dirty="0"/>
              <a:t>Pressure Errors (third largest)</a:t>
            </a:r>
          </a:p>
          <a:p>
            <a:pPr marL="0" indent="0">
              <a:buNone/>
            </a:pPr>
            <a:endParaRPr lang="en-US" dirty="0"/>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30DE7518-5A5E-A271-4B0E-B62BC2BEA83C}"/>
              </a:ext>
            </a:extLst>
          </p:cNvPr>
          <p:cNvPicPr>
            <a:picLocks noChangeAspect="1"/>
          </p:cNvPicPr>
          <p:nvPr/>
        </p:nvPicPr>
        <p:blipFill>
          <a:blip r:embed="rId3"/>
          <a:stretch>
            <a:fillRect/>
          </a:stretch>
        </p:blipFill>
        <p:spPr>
          <a:xfrm>
            <a:off x="6849709" y="1935921"/>
            <a:ext cx="4806174" cy="3695136"/>
          </a:xfrm>
          <a:prstGeom prst="rect">
            <a:avLst/>
          </a:prstGeom>
        </p:spPr>
      </p:pic>
    </p:spTree>
    <p:extLst>
      <p:ext uri="{BB962C8B-B14F-4D97-AF65-F5344CB8AC3E}">
        <p14:creationId xmlns:p14="http://schemas.microsoft.com/office/powerpoint/2010/main" val="300622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574B-821E-6686-AD7E-9625845AE78D}"/>
              </a:ext>
            </a:extLst>
          </p:cNvPr>
          <p:cNvSpPr>
            <a:spLocks noGrp="1"/>
          </p:cNvSpPr>
          <p:nvPr>
            <p:ph type="title"/>
          </p:nvPr>
        </p:nvSpPr>
        <p:spPr>
          <a:xfrm>
            <a:off x="913795" y="609600"/>
            <a:ext cx="10353761" cy="1326321"/>
          </a:xfrm>
        </p:spPr>
        <p:txBody>
          <a:bodyPr>
            <a:normAutofit/>
          </a:bodyPr>
          <a:lstStyle/>
          <a:p>
            <a:r>
              <a:rPr lang="en-US" b="0" i="0">
                <a:effectLst/>
                <a:latin typeface="var(--font-fk-grotesk)"/>
              </a:rPr>
              <a:t>Geographic Distribution of Calls</a:t>
            </a:r>
            <a:br>
              <a:rPr lang="en-US" b="0" i="0">
                <a:effectLst/>
                <a:latin typeface="var(--font-fk-grotesk)"/>
              </a:rPr>
            </a:br>
            <a:endParaRPr lang="en-US" dirty="0"/>
          </a:p>
        </p:txBody>
      </p:sp>
      <p:graphicFrame>
        <p:nvGraphicFramePr>
          <p:cNvPr id="11" name="Content Placeholder 2">
            <a:extLst>
              <a:ext uri="{FF2B5EF4-FFF2-40B4-BE49-F238E27FC236}">
                <a16:creationId xmlns:a16="http://schemas.microsoft.com/office/drawing/2014/main" id="{8A434DB1-9083-4687-11DB-7D7E7B0C1545}"/>
              </a:ext>
            </a:extLst>
          </p:cNvPr>
          <p:cNvGraphicFramePr>
            <a:graphicFrameLocks noGrp="1"/>
          </p:cNvGraphicFramePr>
          <p:nvPr>
            <p:ph idx="1"/>
            <p:extLst>
              <p:ext uri="{D42A27DB-BD31-4B8C-83A1-F6EECF244321}">
                <p14:modId xmlns:p14="http://schemas.microsoft.com/office/powerpoint/2010/main" val="3495314143"/>
              </p:ext>
            </p:extLst>
          </p:nvPr>
        </p:nvGraphicFramePr>
        <p:xfrm>
          <a:off x="913795" y="2096064"/>
          <a:ext cx="5016860" cy="36951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a:extLst>
              <a:ext uri="{FF2B5EF4-FFF2-40B4-BE49-F238E27FC236}">
                <a16:creationId xmlns:a16="http://schemas.microsoft.com/office/drawing/2014/main" id="{E7A0F30F-7B0C-FDB2-AD56-29B0D7DE4256}"/>
              </a:ext>
            </a:extLst>
          </p:cNvPr>
          <p:cNvPicPr>
            <a:picLocks noChangeAspect="1"/>
          </p:cNvPicPr>
          <p:nvPr/>
        </p:nvPicPr>
        <p:blipFill>
          <a:blip r:embed="rId9"/>
          <a:srcRect t="4924" b="6581"/>
          <a:stretch/>
        </p:blipFill>
        <p:spPr>
          <a:xfrm>
            <a:off x="6357257" y="1838528"/>
            <a:ext cx="5348529" cy="386558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339395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2418</TotalTime>
  <Words>872</Words>
  <Application>Microsoft Office PowerPoint</Application>
  <PresentationFormat>Widescreen</PresentationFormat>
  <Paragraphs>62</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__fkGroteskNeue_598ab8</vt:lpstr>
      <vt:lpstr>Aptos</vt:lpstr>
      <vt:lpstr>Arial</vt:lpstr>
      <vt:lpstr>Bookman Old Style</vt:lpstr>
      <vt:lpstr>Calibri</vt:lpstr>
      <vt:lpstr>Rockwell</vt:lpstr>
      <vt:lpstr>var(--font-fk-grotesk)</vt:lpstr>
      <vt:lpstr>Wingdings</vt:lpstr>
      <vt:lpstr>Damask</vt:lpstr>
      <vt:lpstr>Call Center Performance Dashboard Insights</vt:lpstr>
      <vt:lpstr>Project description</vt:lpstr>
      <vt:lpstr>KPI’S EXPLANATION </vt:lpstr>
      <vt:lpstr>Data Loading and Transforming</vt:lpstr>
      <vt:lpstr>Dashboard</vt:lpstr>
      <vt:lpstr>Overview of Key Metrics </vt:lpstr>
      <vt:lpstr>Total Calls by day of the week</vt:lpstr>
      <vt:lpstr>Call Duration Trends</vt:lpstr>
      <vt:lpstr>Geographic Distribution of Calls </vt:lpstr>
      <vt:lpstr>Sentiment analysis</vt:lpstr>
      <vt:lpstr>Total Calls By Channel</vt:lpstr>
      <vt:lpstr>Call center performance by Location</vt:lpstr>
      <vt:lpstr>GRID dashboard</vt:lpstr>
      <vt:lpstr>Conclusion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Krupa Patel</cp:lastModifiedBy>
  <cp:revision>32</cp:revision>
  <dcterms:created xsi:type="dcterms:W3CDTF">2023-02-24T06:28:00Z</dcterms:created>
  <dcterms:modified xsi:type="dcterms:W3CDTF">2024-11-13T19:53:19Z</dcterms:modified>
</cp:coreProperties>
</file>