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4" r:id="rId6"/>
    <p:sldId id="261" r:id="rId7"/>
    <p:sldId id="260" r:id="rId8"/>
    <p:sldId id="262" r:id="rId9"/>
    <p:sldId id="263" r:id="rId10"/>
    <p:sldId id="265" r:id="rId11"/>
    <p:sldId id="266" r:id="rId12"/>
    <p:sldId id="268" r:id="rId13"/>
    <p:sldId id="267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7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0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0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9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7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2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2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9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1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5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20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upa1106/CoronaVirusPredic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vmNXRd" TargetMode="External"/><Relationship Id="rId2" Type="http://schemas.openxmlformats.org/officeDocument/2006/relationships/hyperlink" Target="https://otexts.com/fpp2/stationarit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the-complete-guide-to-time-series-analysis-and-forecasting-70d476bfe775" TargetMode="External"/><Relationship Id="rId5" Type="http://schemas.openxmlformats.org/officeDocument/2006/relationships/hyperlink" Target="https://www.machinelearningplus.com/time-series/time-series-analysis-python/" TargetMode="External"/><Relationship Id="rId4" Type="http://schemas.openxmlformats.org/officeDocument/2006/relationships/hyperlink" Target="https://bit.ly/3vuLpR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4802F3-4403-460D-B831-2E76CD69B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79" b="1811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A37CF-4D5C-469B-9A42-93D572F58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IN" sz="4800" b="0" i="0">
                <a:solidFill>
                  <a:srgbClr val="FFFFFF"/>
                </a:solidFill>
                <a:effectLst/>
                <a:latin typeface="Open Sans"/>
              </a:rPr>
              <a:t>Corona virus prediction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9C76C-D9B7-4BC6-A729-27C6A439E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BY:</a:t>
            </a:r>
          </a:p>
          <a:p>
            <a:r>
              <a:rPr lang="en-US" sz="1500">
                <a:solidFill>
                  <a:srgbClr val="FFFFFF"/>
                </a:solidFill>
              </a:rPr>
              <a:t>Sai Krupa Peraka</a:t>
            </a:r>
          </a:p>
          <a:p>
            <a:r>
              <a:rPr lang="en-US" sz="1500">
                <a:solidFill>
                  <a:srgbClr val="FFFFFF"/>
                </a:solidFill>
              </a:rPr>
              <a:t>Sai Nishanth Adingi</a:t>
            </a:r>
            <a:endParaRPr lang="en-IN" sz="150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5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AA912-3DDE-4AED-99F1-08192967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Moving average and Auto Regression </a:t>
            </a:r>
            <a:endParaRPr lang="en-IN" sz="370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84A2FC9-89F6-403B-87ED-722365FF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 We Calculated the moving average after transforming the data to log scale.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45BA51-5870-49F9-B30B-FF9AE151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2189" y="643468"/>
            <a:ext cx="7386109" cy="499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617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AA912-3DDE-4AED-99F1-08192967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 dirty="0"/>
              <a:t>Transformations</a:t>
            </a:r>
            <a:endParaRPr lang="en-IN" sz="3700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84A2FC9-89F6-403B-87ED-722365FF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/>
              <a:t> Since Data is still not stationary, we are subtracting the moving average from log scale values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/>
              <a:t> So, there are other methods to make data stationary as well like square root, cube root and all, here we have considering log scale. 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/>
              <a:t>Sometimes this also depends upon the data.</a:t>
            </a:r>
          </a:p>
        </p:txBody>
      </p:sp>
      <p:pic>
        <p:nvPicPr>
          <p:cNvPr id="2050" name="Picture 2" descr="Chart&#10;&#10;Description automatically generated">
            <a:extLst>
              <a:ext uri="{FF2B5EF4-FFF2-40B4-BE49-F238E27FC236}">
                <a16:creationId xmlns:a16="http://schemas.microsoft.com/office/drawing/2014/main" id="{AF557749-CC63-4BDE-A890-B075B8723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1926" y="873036"/>
            <a:ext cx="7856084" cy="465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457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3A82-D5D2-4A5A-A3E4-76A61530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Dickey Fuller 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0387-D914-4A77-8D9C-DA9D9026D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839" y="2401816"/>
            <a:ext cx="10058400" cy="3760891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 Once again checking for the stationarity using Dickey fuller test after transforming the data.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5C85D-F5FD-4477-8959-0662725A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39" y="3273153"/>
            <a:ext cx="10295512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2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AC6A0-0F9F-482B-B0FC-1BE1F652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ACF and PACF</a:t>
            </a:r>
            <a:endParaRPr lang="en-IN" sz="40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2A33-0CA8-4F32-8314-B94B29AB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 Since the dickey fuller test shows the p-value less than 0.5, we plotted the ACF and PACF to find a suitable model to fit in ARMA model.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 As we can see ACF value is approximately 25, which not the possible suitable value for the model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8CCD4A-D819-4E77-9005-1E8323CCD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6" y="355600"/>
            <a:ext cx="7162633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58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24AD-761D-4090-9468-B7D57146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955D-91AA-4DF3-9CE5-027A47B26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 Differencing is to make a non-stationary time series stationary — compute the differences between consecutive observations.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 In order to make the data stationary we have used the first order differencing which given by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				y’(t) = y(t) – y(t-1)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9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hart&#10;&#10;Description automatically generated">
            <a:extLst>
              <a:ext uri="{FF2B5EF4-FFF2-40B4-BE49-F238E27FC236}">
                <a16:creationId xmlns:a16="http://schemas.microsoft.com/office/drawing/2014/main" id="{E7E22E5B-83EE-4720-A740-FBF773C2EC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4621" y="678983"/>
            <a:ext cx="9282757" cy="550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94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7D57B-C010-4A24-90A8-45A00865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Null H</a:t>
            </a:r>
            <a:r>
              <a:rPr lang="en-US" altLang="en-US" sz="3700"/>
              <a:t>ypothesis</a:t>
            </a:r>
            <a:r>
              <a:rPr lang="en-US" sz="3700"/>
              <a:t> check</a:t>
            </a:r>
            <a:endParaRPr lang="en-IN" sz="37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1FF7-CD60-47C1-8E0C-3CEEE95B1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 As we can see P values is much less than 0.05, which makes the data stationary and no unit root in it.</a:t>
            </a:r>
            <a:endParaRPr lang="en-IN" dirty="0"/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B39146BD-FEE9-43AB-96CC-F0E0132B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6" y="2130804"/>
            <a:ext cx="7414789" cy="16741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D4567D-2509-4FB9-AE21-899EB283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71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1315D-03CA-443F-B86D-E815071E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Seasonality check</a:t>
            </a:r>
            <a:endParaRPr lang="en-IN" sz="400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63E3-BF3D-4768-9E6D-94890D79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 Though there is no seasonality in the previous the graphs, to be on the safer note we also plotted the seasonality graph as well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 Residuals are nothing but the irregularities present in the data</a:t>
            </a:r>
            <a:endParaRPr lang="en-IN" dirty="0"/>
          </a:p>
        </p:txBody>
      </p:sp>
      <p:pic>
        <p:nvPicPr>
          <p:cNvPr id="6148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9285877-813F-4199-88A7-050E1F67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713070"/>
            <a:ext cx="6892560" cy="515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061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8FB22-D449-4DE9-8A34-C2934897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ACF and PACF</a:t>
            </a:r>
            <a:endParaRPr lang="en-IN" sz="4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1331-25FC-48AD-97E9-57A2275FD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 As we can see the values of ACF(p) and PACF(q) shut to zero at 2.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 We can say that p-2, d-1, and q-2 are best suitable model for the ARIMA</a:t>
            </a:r>
            <a:endParaRPr lang="en-IN" dirty="0"/>
          </a:p>
        </p:txBody>
      </p:sp>
      <p:pic>
        <p:nvPicPr>
          <p:cNvPr id="7170" name="Picture 2" descr="Timeline&#10;&#10;Description automatically generated">
            <a:extLst>
              <a:ext uri="{FF2B5EF4-FFF2-40B4-BE49-F238E27FC236}">
                <a16:creationId xmlns:a16="http://schemas.microsoft.com/office/drawing/2014/main" id="{7E985C0B-1D96-4A59-83A4-D3C87540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1179893"/>
            <a:ext cx="6892560" cy="415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157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97A0C-5842-473F-8BF7-8C44FFBF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ARIMA</a:t>
            </a:r>
            <a:endParaRPr lang="en-IN" sz="4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957A-B8C2-4AB0-AFE7-7B65CFDAC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 From Statically library Pmdarima we are using auto Arima method to predict the best suitable model from the differencing index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 As we can see the model also predicts the similar values of p ,  d, and q</a:t>
            </a:r>
            <a:endParaRPr lang="en-IN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FD18405-3C0F-4B9B-8240-CE5D38D23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050657"/>
            <a:ext cx="6892560" cy="44112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634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E91CD-77A0-401E-AB68-BA5B8CA2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Content</a:t>
            </a:r>
            <a:endParaRPr lang="en-IN" sz="40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63AD-84CC-49DD-A4D6-483F92B7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 Implementation</a:t>
            </a:r>
          </a:p>
          <a:p>
            <a:r>
              <a:rPr lang="en-US" dirty="0">
                <a:solidFill>
                  <a:srgbClr val="FFFFFF"/>
                </a:solidFill>
              </a:rPr>
              <a:t>Dataset</a:t>
            </a:r>
          </a:p>
          <a:p>
            <a:r>
              <a:rPr lang="en-US" dirty="0">
                <a:solidFill>
                  <a:srgbClr val="FFFFFF"/>
                </a:solidFill>
              </a:rPr>
              <a:t>Testing</a:t>
            </a:r>
          </a:p>
          <a:p>
            <a:r>
              <a:rPr lang="en-US" dirty="0">
                <a:solidFill>
                  <a:srgbClr val="FFFFFF"/>
                </a:solidFill>
              </a:rPr>
              <a:t>Prediction</a:t>
            </a:r>
          </a:p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99AEADCB-9CA1-4BA6-80E3-6E6C55ADC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05"/>
          <a:stretch/>
        </p:blipFill>
        <p:spPr>
          <a:xfrm>
            <a:off x="467461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90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8EC8-D35B-49BD-92DC-60B685C6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Cumulative sum and exponentially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891E-BB2A-4627-9596-3B696073A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 Since, we have subtracted moving average from log scale values we are taking cumulative sum to bring back the values to log scale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/>
              <a:t> As, we also took the log scale, to bring back the normal values we are using </a:t>
            </a:r>
            <a:r>
              <a:rPr lang="en-US" dirty="0"/>
              <a:t>exponential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159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0A702-BA8F-46F6-B456-C4875648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Testing the data</a:t>
            </a:r>
            <a:endParaRPr lang="en-IN" sz="4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5B3F-0FC6-473A-B86C-2A628D6B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 Here we are trained the data for n week and predicting for the n+2 weeks and comparing the same with original data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 as we can see the trend is same, but there is difference in the values of estimation </a:t>
            </a:r>
            <a:r>
              <a:rPr lang="en-US" dirty="0" err="1"/>
              <a:t>andactual</a:t>
            </a:r>
            <a:endParaRPr lang="en-IN" dirty="0"/>
          </a:p>
        </p:txBody>
      </p:sp>
      <p:pic>
        <p:nvPicPr>
          <p:cNvPr id="8194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3C0C4FD-0170-49D5-8D2C-ED13022EC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1240203"/>
            <a:ext cx="6892560" cy="403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6307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B915C-055A-4E7C-8F2B-AB9B486C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Comparison </a:t>
            </a:r>
            <a:endParaRPr lang="en-IN" sz="4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B946D-9AAE-497D-81B3-48DD8951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 Plotting the predicted values with current infection rate for the complete data set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 Here we can see the complete trend is almost similar to the actual one</a:t>
            </a:r>
          </a:p>
          <a:p>
            <a:endParaRPr lang="en-IN" dirty="0"/>
          </a:p>
        </p:txBody>
      </p:sp>
      <p:pic>
        <p:nvPicPr>
          <p:cNvPr id="9218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457A533-0B57-4193-ACC7-B0A7DB5E1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1240203"/>
            <a:ext cx="6892560" cy="403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1219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72DC3-CF42-4141-9C87-D8CC5A91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Prediction for the Future </a:t>
            </a:r>
            <a:endParaRPr lang="en-IN" sz="4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DD51-3D3A-4E4D-A414-876987EB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r>
              <a:rPr lang="en-US" dirty="0"/>
              <a:t>Predicting for the next 20 days</a:t>
            </a:r>
            <a:endParaRPr lang="en-IN" dirty="0"/>
          </a:p>
        </p:txBody>
      </p:sp>
      <p:pic>
        <p:nvPicPr>
          <p:cNvPr id="1024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A29502A-A794-4787-8988-6BD2109D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6758" y="587593"/>
            <a:ext cx="7401846" cy="522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6734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8E25-CC09-48BB-B077-0B0FD137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360E-F68A-47F6-BAE0-96F7BFB4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 Complete code and dataset used has been uploaded at the below git hub URL: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hlinkClick r:id="rId2"/>
              </a:rPr>
              <a:t>https://github.com/krupa1106/CoronaVirusPrediction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/>
              <a:t> Please change the location and file name in the second line of the code according to the path of file in your local computer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65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74133-CAB8-4CB6-AEC4-5F216E9B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Output for Other cities</a:t>
            </a:r>
            <a:endParaRPr lang="en-IN" sz="4000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" name="Content Placeholder 11269">
            <a:extLst>
              <a:ext uri="{FF2B5EF4-FFF2-40B4-BE49-F238E27FC236}">
                <a16:creationId xmlns:a16="http://schemas.microsoft.com/office/drawing/2014/main" id="{77BF6AED-CBF1-49C3-88B5-9BB57121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US" sz="3200" dirty="0"/>
              <a:t>Bochum</a:t>
            </a:r>
          </a:p>
        </p:txBody>
      </p:sp>
      <p:pic>
        <p:nvPicPr>
          <p:cNvPr id="11266" name="Picture 2" descr="Chart&#10;&#10;Description automatically generated">
            <a:extLst>
              <a:ext uri="{FF2B5EF4-FFF2-40B4-BE49-F238E27FC236}">
                <a16:creationId xmlns:a16="http://schemas.microsoft.com/office/drawing/2014/main" id="{4C2C048A-2F97-41A1-B8C9-AB0F32907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1231587"/>
            <a:ext cx="6892560" cy="404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0778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74133-CAB8-4CB6-AEC4-5F216E9B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Output for Other cities</a:t>
            </a:r>
            <a:endParaRPr lang="en-IN" sz="40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" name="Content Placeholder 11269">
            <a:extLst>
              <a:ext uri="{FF2B5EF4-FFF2-40B4-BE49-F238E27FC236}">
                <a16:creationId xmlns:a16="http://schemas.microsoft.com/office/drawing/2014/main" id="{77BF6AED-CBF1-49C3-88B5-9BB57121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US" sz="3200" dirty="0"/>
              <a:t>Bottrop</a:t>
            </a:r>
          </a:p>
        </p:txBody>
      </p:sp>
      <p:pic>
        <p:nvPicPr>
          <p:cNvPr id="11268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B915D4A-E877-40D6-A5E8-B93F03D6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1231587"/>
            <a:ext cx="6892560" cy="404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687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74133-CAB8-4CB6-AEC4-5F216E9B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Output for Other cities</a:t>
            </a:r>
            <a:endParaRPr lang="en-IN" sz="4000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" name="Content Placeholder 11269">
            <a:extLst>
              <a:ext uri="{FF2B5EF4-FFF2-40B4-BE49-F238E27FC236}">
                <a16:creationId xmlns:a16="http://schemas.microsoft.com/office/drawing/2014/main" id="{77BF6AED-CBF1-49C3-88B5-9BB57121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64" y="2606861"/>
            <a:ext cx="3205049" cy="3229714"/>
          </a:xfrm>
        </p:spPr>
        <p:txBody>
          <a:bodyPr>
            <a:normAutofit/>
          </a:bodyPr>
          <a:lstStyle/>
          <a:p>
            <a:pPr marL="0" indent="0" algn="ctr">
              <a:buClrTx/>
              <a:buNone/>
            </a:pPr>
            <a:r>
              <a:rPr lang="en-IN" sz="3200" dirty="0"/>
              <a:t>Recklinghausen</a:t>
            </a:r>
            <a:endParaRPr lang="en-US" sz="32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5B971ED-E316-4A1E-AE11-780534DC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1240203"/>
            <a:ext cx="6892560" cy="403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051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CC1E-C3B0-4766-8B07-3A99776C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C814-70F8-4F89-95B2-1AB89D285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https://otexts.com/fpp2/stationarity.html</a:t>
            </a:r>
            <a:endParaRPr lang="en-US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>
                <a:hlinkClick r:id="rId3"/>
              </a:rPr>
              <a:t>https://bit.ly/3vmNXRd</a:t>
            </a:r>
            <a:endParaRPr lang="en-IN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>
                <a:hlinkClick r:id="rId4"/>
              </a:rPr>
              <a:t>https://bit.ly/3vuLpRl</a:t>
            </a:r>
            <a:endParaRPr lang="en-IN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>
                <a:hlinkClick r:id="rId5"/>
              </a:rPr>
              <a:t>https://www.machinelearningplus.com/time-series/time-series-analysis-python/</a:t>
            </a:r>
            <a:endParaRPr lang="en-IN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6"/>
              </a:rPr>
              <a:t>https://towardsdatascience.com/the-complete-guide-to-time-series-analysis-and-forecasting-70d476bfe775</a:t>
            </a:r>
            <a:endParaRPr lang="en-US" dirty="0"/>
          </a:p>
          <a:p>
            <a:pPr marL="0" indent="0">
              <a:buClr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10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48907-4962-4308-A7F6-7C6F2DD6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553678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and belated Happy birthday Corona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7660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Cake">
            <a:extLst>
              <a:ext uri="{FF2B5EF4-FFF2-40B4-BE49-F238E27FC236}">
                <a16:creationId xmlns:a16="http://schemas.microsoft.com/office/drawing/2014/main" id="{0633501E-18CD-4578-BE7D-049F1F9E0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5677" y="1243577"/>
            <a:ext cx="3841219" cy="384121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96FA172-921E-4C46-94E3-3FC0695A7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4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D847-2932-49E5-BD5C-0FED043E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D32AF-7F7E-44B0-AF5F-21663940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Rolling statics Technique</a:t>
            </a:r>
          </a:p>
          <a:p>
            <a:r>
              <a:rPr lang="en-US" dirty="0"/>
              <a:t>Dickey Fuller test</a:t>
            </a:r>
          </a:p>
          <a:p>
            <a:r>
              <a:rPr lang="en-US" dirty="0"/>
              <a:t>Estimate trend</a:t>
            </a:r>
          </a:p>
          <a:p>
            <a:r>
              <a:rPr lang="en-US" dirty="0"/>
              <a:t>Moving Average and Auto Regression</a:t>
            </a:r>
          </a:p>
          <a:p>
            <a:r>
              <a:rPr lang="en-US" dirty="0"/>
              <a:t>Differencing</a:t>
            </a:r>
          </a:p>
          <a:p>
            <a:r>
              <a:rPr lang="en-US" dirty="0"/>
              <a:t>ARIMA</a:t>
            </a:r>
          </a:p>
          <a:p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37776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4817-D3CF-44AF-B8A1-62230D7C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9825"/>
            <a:ext cx="10058400" cy="1450757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2E478-B871-403E-8DFA-3480730DC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83599"/>
            <a:ext cx="10058400" cy="3409990"/>
          </a:xfrm>
        </p:spPr>
      </p:pic>
    </p:spTree>
    <p:extLst>
      <p:ext uri="{BB962C8B-B14F-4D97-AF65-F5344CB8AC3E}">
        <p14:creationId xmlns:p14="http://schemas.microsoft.com/office/powerpoint/2010/main" val="351301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66B5-1F11-4BDB-BF84-6D0F6D6C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Fill missing values using Data frames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72D9AE-69AB-4277-804B-11F97CA42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297" y="2108200"/>
            <a:ext cx="8783273" cy="3760788"/>
          </a:xfrm>
        </p:spPr>
      </p:pic>
    </p:spTree>
    <p:extLst>
      <p:ext uri="{BB962C8B-B14F-4D97-AF65-F5344CB8AC3E}">
        <p14:creationId xmlns:p14="http://schemas.microsoft.com/office/powerpoint/2010/main" val="181511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3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3" name="Rectangle 140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4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4BE8541E-79A7-4F81-A2A4-8AE52E02A6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1046" y="905933"/>
            <a:ext cx="8541912" cy="50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2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27C4E-34AA-425B-879A-667A9BF4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80" y="219794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Rolling statics Technique</a:t>
            </a:r>
          </a:p>
        </p:txBody>
      </p:sp>
      <p:cxnSp>
        <p:nvCxnSpPr>
          <p:cNvPr id="2053" name="Straight Connector 7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7E9A13-B75B-4B7D-93B0-5F79AF0F8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0949" y="499016"/>
            <a:ext cx="8062898" cy="579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76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349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5B6D4-31AC-49AC-B59D-92187054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0" y="88684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Dickey Full Adder Test</a:t>
            </a:r>
            <a:endParaRPr lang="en-IN" sz="4000" dirty="0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B55CA-3CCA-4EAF-A99F-D81038A9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310" y="1130504"/>
            <a:ext cx="7412138" cy="4139793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2ABCC-EA02-4216-B8AF-A7E91290FDF5}"/>
              </a:ext>
            </a:extLst>
          </p:cNvPr>
          <p:cNvSpPr txBox="1"/>
          <p:nvPr/>
        </p:nvSpPr>
        <p:spPr>
          <a:xfrm>
            <a:off x="1136655" y="2835479"/>
            <a:ext cx="2751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are check the stationarity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hypothesis say p-value should not be more than 0.05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89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FDC18-712C-43E7-AF9B-2605157C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80" y="804333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Estimate Trend</a:t>
            </a:r>
            <a:endParaRPr lang="en-IN" sz="40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A83C78-E662-46E8-ABD1-633A94AB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4127" y="483195"/>
            <a:ext cx="7847476" cy="517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0D6B9-2132-47BE-9163-FB1F8AEC2B70}"/>
              </a:ext>
            </a:extLst>
          </p:cNvPr>
          <p:cNvSpPr txBox="1"/>
          <p:nvPr/>
        </p:nvSpPr>
        <p:spPr>
          <a:xfrm>
            <a:off x="962164" y="2936147"/>
            <a:ext cx="246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Taking the logarithms of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865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B3521"/>
      </a:dk2>
      <a:lt2>
        <a:srgbClr val="E8E2E8"/>
      </a:lt2>
      <a:accent1>
        <a:srgbClr val="47B54C"/>
      </a:accent1>
      <a:accent2>
        <a:srgbClr val="67B13B"/>
      </a:accent2>
      <a:accent3>
        <a:srgbClr val="94AA43"/>
      </a:accent3>
      <a:accent4>
        <a:srgbClr val="B1993B"/>
      </a:accent4>
      <a:accent5>
        <a:srgbClr val="C3794D"/>
      </a:accent5>
      <a:accent6>
        <a:srgbClr val="B13B40"/>
      </a:accent6>
      <a:hlink>
        <a:srgbClr val="AA7638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3B3521"/>
    </a:dk2>
    <a:lt2>
      <a:srgbClr val="E8E2E8"/>
    </a:lt2>
    <a:accent1>
      <a:srgbClr val="47B54C"/>
    </a:accent1>
    <a:accent2>
      <a:srgbClr val="67B13B"/>
    </a:accent2>
    <a:accent3>
      <a:srgbClr val="94AA43"/>
    </a:accent3>
    <a:accent4>
      <a:srgbClr val="B1993B"/>
    </a:accent4>
    <a:accent5>
      <a:srgbClr val="C3794D"/>
    </a:accent5>
    <a:accent6>
      <a:srgbClr val="B13B40"/>
    </a:accent6>
    <a:hlink>
      <a:srgbClr val="AA7638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Words>695</Words>
  <Application>Microsoft Office PowerPoint</Application>
  <PresentationFormat>Widescreen</PresentationFormat>
  <Paragraphs>85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Nova Light</vt:lpstr>
      <vt:lpstr>Bembo</vt:lpstr>
      <vt:lpstr>Calibri</vt:lpstr>
      <vt:lpstr>Open Sans</vt:lpstr>
      <vt:lpstr>Wingdings</vt:lpstr>
      <vt:lpstr>RetrospectVTI</vt:lpstr>
      <vt:lpstr>Corona virus prediction</vt:lpstr>
      <vt:lpstr>Content</vt:lpstr>
      <vt:lpstr>Model Implementation</vt:lpstr>
      <vt:lpstr>Dataset</vt:lpstr>
      <vt:lpstr>Fill missing values using Data frames</vt:lpstr>
      <vt:lpstr>PowerPoint Presentation</vt:lpstr>
      <vt:lpstr>Rolling statics Technique</vt:lpstr>
      <vt:lpstr>Dickey Full Adder Test</vt:lpstr>
      <vt:lpstr>Estimate Trend</vt:lpstr>
      <vt:lpstr>Moving average and Auto Regression </vt:lpstr>
      <vt:lpstr>Transformations</vt:lpstr>
      <vt:lpstr>Dickey Fuller test</vt:lpstr>
      <vt:lpstr>ACF and PACF</vt:lpstr>
      <vt:lpstr>Differencing</vt:lpstr>
      <vt:lpstr>PowerPoint Presentation</vt:lpstr>
      <vt:lpstr>Null Hypothesis check</vt:lpstr>
      <vt:lpstr>Seasonality check</vt:lpstr>
      <vt:lpstr>ACF and PACF</vt:lpstr>
      <vt:lpstr>ARIMA</vt:lpstr>
      <vt:lpstr>Cumulative sum and exponentially </vt:lpstr>
      <vt:lpstr>Testing the data</vt:lpstr>
      <vt:lpstr>Comparison </vt:lpstr>
      <vt:lpstr>Prediction for the Future </vt:lpstr>
      <vt:lpstr>Git Hub </vt:lpstr>
      <vt:lpstr>Output for Other cities</vt:lpstr>
      <vt:lpstr>Output for Other cities</vt:lpstr>
      <vt:lpstr>Output for Other cities</vt:lpstr>
      <vt:lpstr>References</vt:lpstr>
      <vt:lpstr>Thank You and belated Happy birthday Corona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virus prediction</dc:title>
  <dc:creator>Sai Krupa Peraka</dc:creator>
  <cp:lastModifiedBy>Sai Krupa Peraka</cp:lastModifiedBy>
  <cp:revision>20</cp:revision>
  <dcterms:created xsi:type="dcterms:W3CDTF">2021-03-08T15:00:06Z</dcterms:created>
  <dcterms:modified xsi:type="dcterms:W3CDTF">2021-03-14T00:42:59Z</dcterms:modified>
</cp:coreProperties>
</file>