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2" r:id="rId1"/>
  </p:sldMasterIdLst>
  <p:sldIdLst>
    <p:sldId id="256" r:id="rId2"/>
    <p:sldId id="276" r:id="rId3"/>
    <p:sldId id="259" r:id="rId4"/>
    <p:sldId id="258" r:id="rId5"/>
    <p:sldId id="279" r:id="rId6"/>
    <p:sldId id="280" r:id="rId7"/>
    <p:sldId id="261" r:id="rId8"/>
    <p:sldId id="275" r:id="rId9"/>
    <p:sldId id="260" r:id="rId10"/>
    <p:sldId id="270" r:id="rId11"/>
    <p:sldId id="262" r:id="rId12"/>
    <p:sldId id="263" r:id="rId13"/>
    <p:sldId id="264" r:id="rId14"/>
    <p:sldId id="268" r:id="rId15"/>
    <p:sldId id="272" r:id="rId16"/>
    <p:sldId id="265" r:id="rId17"/>
    <p:sldId id="281" r:id="rId18"/>
    <p:sldId id="282" r:id="rId19"/>
    <p:sldId id="283" r:id="rId20"/>
    <p:sldId id="266" r:id="rId21"/>
    <p:sldId id="273" r:id="rId22"/>
    <p:sldId id="267" r:id="rId23"/>
    <p:sldId id="278" r:id="rId24"/>
    <p:sldId id="277" r:id="rId25"/>
    <p:sldId id="271" r:id="rId26"/>
    <p:sldId id="269" r:id="rId27"/>
    <p:sldId id="27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F3A771-2A05-49E1-9346-547CD1E179CB}" v="30" dt="2023-04-20T12:34:27.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32" autoAdjust="0"/>
    <p:restoredTop sz="94660"/>
  </p:normalViewPr>
  <p:slideViewPr>
    <p:cSldViewPr snapToGrid="0">
      <p:cViewPr>
        <p:scale>
          <a:sx n="74" d="100"/>
          <a:sy n="74" d="100"/>
        </p:scale>
        <p:origin x="3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a Manda" userId="337567776cb1cb20" providerId="LiveId" clId="{17F3A771-2A05-49E1-9346-547CD1E179CB}"/>
    <pc:docChg chg="custSel addSld modSld">
      <pc:chgData name="Akshaya Manda" userId="337567776cb1cb20" providerId="LiveId" clId="{17F3A771-2A05-49E1-9346-547CD1E179CB}" dt="2023-04-20T12:34:27.581" v="1472" actId="1076"/>
      <pc:docMkLst>
        <pc:docMk/>
      </pc:docMkLst>
      <pc:sldChg chg="addSp delSp modSp mod modClrScheme chgLayout">
        <pc:chgData name="Akshaya Manda" userId="337567776cb1cb20" providerId="LiveId" clId="{17F3A771-2A05-49E1-9346-547CD1E179CB}" dt="2023-04-20T07:52:55.154" v="413"/>
        <pc:sldMkLst>
          <pc:docMk/>
          <pc:sldMk cId="2081321821" sldId="260"/>
        </pc:sldMkLst>
        <pc:spChg chg="mod ord">
          <ac:chgData name="Akshaya Manda" userId="337567776cb1cb20" providerId="LiveId" clId="{17F3A771-2A05-49E1-9346-547CD1E179CB}" dt="2023-04-20T07:49:28.776" v="410" actId="700"/>
          <ac:spMkLst>
            <pc:docMk/>
            <pc:sldMk cId="2081321821" sldId="260"/>
            <ac:spMk id="2" creationId="{CC0A031A-0DA3-2039-3277-841C4622C440}"/>
          </ac:spMkLst>
        </pc:spChg>
        <pc:spChg chg="mod ord">
          <ac:chgData name="Akshaya Manda" userId="337567776cb1cb20" providerId="LiveId" clId="{17F3A771-2A05-49E1-9346-547CD1E179CB}" dt="2023-04-20T07:49:28.792" v="412" actId="27636"/>
          <ac:spMkLst>
            <pc:docMk/>
            <pc:sldMk cId="2081321821" sldId="260"/>
            <ac:spMk id="3" creationId="{4FB6DB77-1172-B32F-3B59-332FA82F23A4}"/>
          </ac:spMkLst>
        </pc:spChg>
        <pc:spChg chg="add del mod ord">
          <ac:chgData name="Akshaya Manda" userId="337567776cb1cb20" providerId="LiveId" clId="{17F3A771-2A05-49E1-9346-547CD1E179CB}" dt="2023-04-20T07:52:55.154" v="413"/>
          <ac:spMkLst>
            <pc:docMk/>
            <pc:sldMk cId="2081321821" sldId="260"/>
            <ac:spMk id="4" creationId="{42D7C91D-FE65-75A4-DC5D-8FA8C97EE2A7}"/>
          </ac:spMkLst>
        </pc:spChg>
        <pc:picChg chg="add mod">
          <ac:chgData name="Akshaya Manda" userId="337567776cb1cb20" providerId="LiveId" clId="{17F3A771-2A05-49E1-9346-547CD1E179CB}" dt="2023-04-20T07:52:55.154" v="413"/>
          <ac:picMkLst>
            <pc:docMk/>
            <pc:sldMk cId="2081321821" sldId="260"/>
            <ac:picMk id="1026" creationId="{E60B3221-244B-6F6E-2ECA-C99B7B37B9BC}"/>
          </ac:picMkLst>
        </pc:picChg>
      </pc:sldChg>
      <pc:sldChg chg="addSp delSp modSp new mod">
        <pc:chgData name="Akshaya Manda" userId="337567776cb1cb20" providerId="LiveId" clId="{17F3A771-2A05-49E1-9346-547CD1E179CB}" dt="2023-04-20T07:58:11.511" v="448" actId="14100"/>
        <pc:sldMkLst>
          <pc:docMk/>
          <pc:sldMk cId="1071711655" sldId="261"/>
        </pc:sldMkLst>
        <pc:spChg chg="mod">
          <ac:chgData name="Akshaya Manda" userId="337567776cb1cb20" providerId="LiveId" clId="{17F3A771-2A05-49E1-9346-547CD1E179CB}" dt="2023-04-20T07:54:47.778" v="443" actId="20577"/>
          <ac:spMkLst>
            <pc:docMk/>
            <pc:sldMk cId="1071711655" sldId="261"/>
            <ac:spMk id="2" creationId="{631B3A16-A026-5DE6-8000-5AEBBA894E94}"/>
          </ac:spMkLst>
        </pc:spChg>
        <pc:spChg chg="del">
          <ac:chgData name="Akshaya Manda" userId="337567776cb1cb20" providerId="LiveId" clId="{17F3A771-2A05-49E1-9346-547CD1E179CB}" dt="2023-04-20T07:57:50.528" v="444"/>
          <ac:spMkLst>
            <pc:docMk/>
            <pc:sldMk cId="1071711655" sldId="261"/>
            <ac:spMk id="3" creationId="{AEF5A814-9F10-1805-1215-7429D15DD6B8}"/>
          </ac:spMkLst>
        </pc:spChg>
        <pc:picChg chg="add mod">
          <ac:chgData name="Akshaya Manda" userId="337567776cb1cb20" providerId="LiveId" clId="{17F3A771-2A05-49E1-9346-547CD1E179CB}" dt="2023-04-20T07:58:11.511" v="448" actId="14100"/>
          <ac:picMkLst>
            <pc:docMk/>
            <pc:sldMk cId="1071711655" sldId="261"/>
            <ac:picMk id="2050" creationId="{9A88DC65-8D0C-E9C6-7826-1943089F0397}"/>
          </ac:picMkLst>
        </pc:picChg>
      </pc:sldChg>
      <pc:sldChg chg="modSp new mod">
        <pc:chgData name="Akshaya Manda" userId="337567776cb1cb20" providerId="LiveId" clId="{17F3A771-2A05-49E1-9346-547CD1E179CB}" dt="2023-04-20T08:03:46.411" v="710" actId="20577"/>
        <pc:sldMkLst>
          <pc:docMk/>
          <pc:sldMk cId="738492471" sldId="262"/>
        </pc:sldMkLst>
        <pc:spChg chg="mod">
          <ac:chgData name="Akshaya Manda" userId="337567776cb1cb20" providerId="LiveId" clId="{17F3A771-2A05-49E1-9346-547CD1E179CB}" dt="2023-04-20T08:01:00.328" v="473" actId="20577"/>
          <ac:spMkLst>
            <pc:docMk/>
            <pc:sldMk cId="738492471" sldId="262"/>
            <ac:spMk id="2" creationId="{F039AD22-77A3-21C5-86FC-2C6D7A235C8F}"/>
          </ac:spMkLst>
        </pc:spChg>
        <pc:spChg chg="mod">
          <ac:chgData name="Akshaya Manda" userId="337567776cb1cb20" providerId="LiveId" clId="{17F3A771-2A05-49E1-9346-547CD1E179CB}" dt="2023-04-20T08:03:46.411" v="710" actId="20577"/>
          <ac:spMkLst>
            <pc:docMk/>
            <pc:sldMk cId="738492471" sldId="262"/>
            <ac:spMk id="3" creationId="{A42D2FB5-B06B-B30F-1DF7-D685552D76A9}"/>
          </ac:spMkLst>
        </pc:spChg>
      </pc:sldChg>
      <pc:sldChg chg="modSp new mod">
        <pc:chgData name="Akshaya Manda" userId="337567776cb1cb20" providerId="LiveId" clId="{17F3A771-2A05-49E1-9346-547CD1E179CB}" dt="2023-04-20T08:12:17.995" v="1273" actId="27636"/>
        <pc:sldMkLst>
          <pc:docMk/>
          <pc:sldMk cId="2769237006" sldId="263"/>
        </pc:sldMkLst>
        <pc:spChg chg="mod">
          <ac:chgData name="Akshaya Manda" userId="337567776cb1cb20" providerId="LiveId" clId="{17F3A771-2A05-49E1-9346-547CD1E179CB}" dt="2023-04-20T08:05:21.479" v="733" actId="20577"/>
          <ac:spMkLst>
            <pc:docMk/>
            <pc:sldMk cId="2769237006" sldId="263"/>
            <ac:spMk id="2" creationId="{33C3282B-6F1C-DFDD-BC21-77607753B269}"/>
          </ac:spMkLst>
        </pc:spChg>
        <pc:spChg chg="mod">
          <ac:chgData name="Akshaya Manda" userId="337567776cb1cb20" providerId="LiveId" clId="{17F3A771-2A05-49E1-9346-547CD1E179CB}" dt="2023-04-20T08:12:17.995" v="1273" actId="27636"/>
          <ac:spMkLst>
            <pc:docMk/>
            <pc:sldMk cId="2769237006" sldId="263"/>
            <ac:spMk id="3" creationId="{D0413DFC-654F-2958-B799-BCD5D7AD9511}"/>
          </ac:spMkLst>
        </pc:spChg>
      </pc:sldChg>
      <pc:sldChg chg="addSp delSp modSp new mod">
        <pc:chgData name="Akshaya Manda" userId="337567776cb1cb20" providerId="LiveId" clId="{17F3A771-2A05-49E1-9346-547CD1E179CB}" dt="2023-04-20T12:31:25.937" v="1468" actId="1035"/>
        <pc:sldMkLst>
          <pc:docMk/>
          <pc:sldMk cId="2839629259" sldId="264"/>
        </pc:sldMkLst>
        <pc:spChg chg="mod">
          <ac:chgData name="Akshaya Manda" userId="337567776cb1cb20" providerId="LiveId" clId="{17F3A771-2A05-49E1-9346-547CD1E179CB}" dt="2023-04-20T08:16:33.984" v="1341" actId="20577"/>
          <ac:spMkLst>
            <pc:docMk/>
            <pc:sldMk cId="2839629259" sldId="264"/>
            <ac:spMk id="2" creationId="{28750715-9CD2-69D8-C409-B102B7286BD2}"/>
          </ac:spMkLst>
        </pc:spChg>
        <pc:spChg chg="del">
          <ac:chgData name="Akshaya Manda" userId="337567776cb1cb20" providerId="LiveId" clId="{17F3A771-2A05-49E1-9346-547CD1E179CB}" dt="2023-04-20T12:28:41.071" v="1449"/>
          <ac:spMkLst>
            <pc:docMk/>
            <pc:sldMk cId="2839629259" sldId="264"/>
            <ac:spMk id="3" creationId="{17CCB94B-37AB-9EB1-E54A-B8F3F31DCD69}"/>
          </ac:spMkLst>
        </pc:spChg>
        <pc:spChg chg="add mod">
          <ac:chgData name="Akshaya Manda" userId="337567776cb1cb20" providerId="LiveId" clId="{17F3A771-2A05-49E1-9346-547CD1E179CB}" dt="2023-04-20T12:30:28.524" v="1455" actId="21"/>
          <ac:spMkLst>
            <pc:docMk/>
            <pc:sldMk cId="2839629259" sldId="264"/>
            <ac:spMk id="4" creationId="{37494261-FF58-CAD8-3B4A-45D0EB1E62C8}"/>
          </ac:spMkLst>
        </pc:spChg>
        <pc:picChg chg="add del mod">
          <ac:chgData name="Akshaya Manda" userId="337567776cb1cb20" providerId="LiveId" clId="{17F3A771-2A05-49E1-9346-547CD1E179CB}" dt="2023-04-20T12:30:28.524" v="1455" actId="21"/>
          <ac:picMkLst>
            <pc:docMk/>
            <pc:sldMk cId="2839629259" sldId="264"/>
            <ac:picMk id="3074" creationId="{DD80B113-8AED-1EF5-DFDC-EE3E8F5614D3}"/>
          </ac:picMkLst>
        </pc:picChg>
        <pc:picChg chg="add del">
          <ac:chgData name="Akshaya Manda" userId="337567776cb1cb20" providerId="LiveId" clId="{17F3A771-2A05-49E1-9346-547CD1E179CB}" dt="2023-04-20T12:30:28.524" v="1455" actId="21"/>
          <ac:picMkLst>
            <pc:docMk/>
            <pc:sldMk cId="2839629259" sldId="264"/>
            <ac:picMk id="3076" creationId="{59C235F1-5B42-D80C-C070-AB69ECC6263E}"/>
          </ac:picMkLst>
        </pc:picChg>
        <pc:picChg chg="add mod">
          <ac:chgData name="Akshaya Manda" userId="337567776cb1cb20" providerId="LiveId" clId="{17F3A771-2A05-49E1-9346-547CD1E179CB}" dt="2023-04-20T12:31:25.937" v="1468" actId="1035"/>
          <ac:picMkLst>
            <pc:docMk/>
            <pc:sldMk cId="2839629259" sldId="264"/>
            <ac:picMk id="3078" creationId="{66310108-2AC1-23A4-CEB1-8505811AA513}"/>
          </ac:picMkLst>
        </pc:picChg>
      </pc:sldChg>
      <pc:sldChg chg="addSp delSp modSp new mod">
        <pc:chgData name="Akshaya Manda" userId="337567776cb1cb20" providerId="LiveId" clId="{17F3A771-2A05-49E1-9346-547CD1E179CB}" dt="2023-04-20T12:34:27.581" v="1472" actId="1076"/>
        <pc:sldMkLst>
          <pc:docMk/>
          <pc:sldMk cId="753951101" sldId="265"/>
        </pc:sldMkLst>
        <pc:spChg chg="mod">
          <ac:chgData name="Akshaya Manda" userId="337567776cb1cb20" providerId="LiveId" clId="{17F3A771-2A05-49E1-9346-547CD1E179CB}" dt="2023-04-20T12:25:02.954" v="1385" actId="20577"/>
          <ac:spMkLst>
            <pc:docMk/>
            <pc:sldMk cId="753951101" sldId="265"/>
            <ac:spMk id="2" creationId="{2E808F4E-EBB3-9895-CFA3-CBDB64532DE9}"/>
          </ac:spMkLst>
        </pc:spChg>
        <pc:spChg chg="mod">
          <ac:chgData name="Akshaya Manda" userId="337567776cb1cb20" providerId="LiveId" clId="{17F3A771-2A05-49E1-9346-547CD1E179CB}" dt="2023-04-20T12:26:19.480" v="1448" actId="255"/>
          <ac:spMkLst>
            <pc:docMk/>
            <pc:sldMk cId="753951101" sldId="265"/>
            <ac:spMk id="3" creationId="{13661A33-F6DF-C457-9CAC-AF778E101B7E}"/>
          </ac:spMkLst>
        </pc:spChg>
        <pc:spChg chg="del">
          <ac:chgData name="Akshaya Manda" userId="337567776cb1cb20" providerId="LiveId" clId="{17F3A771-2A05-49E1-9346-547CD1E179CB}" dt="2023-04-20T12:34:15.477" v="1469"/>
          <ac:spMkLst>
            <pc:docMk/>
            <pc:sldMk cId="753951101" sldId="265"/>
            <ac:spMk id="4" creationId="{D0E1FCA1-2C12-07FA-DD9E-CFB400F62CF1}"/>
          </ac:spMkLst>
        </pc:spChg>
        <pc:picChg chg="add mod">
          <ac:chgData name="Akshaya Manda" userId="337567776cb1cb20" providerId="LiveId" clId="{17F3A771-2A05-49E1-9346-547CD1E179CB}" dt="2023-04-20T12:34:27.581" v="1472" actId="1076"/>
          <ac:picMkLst>
            <pc:docMk/>
            <pc:sldMk cId="753951101" sldId="265"/>
            <ac:picMk id="4098" creationId="{3ED57B00-E7EE-D9B5-2A4B-57780BF99F9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91836-EA84-44F0-9C04-1475C7F49950}"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3F747-5DFB-44CB-A741-CAE86F06429E}" type="slidenum">
              <a:rPr lang="en-IN" smtClean="0"/>
              <a:t>‹#›</a:t>
            </a:fld>
            <a:endParaRPr lang="en-IN"/>
          </a:p>
        </p:txBody>
      </p:sp>
    </p:spTree>
    <p:extLst>
      <p:ext uri="{BB962C8B-B14F-4D97-AF65-F5344CB8AC3E}">
        <p14:creationId xmlns:p14="http://schemas.microsoft.com/office/powerpoint/2010/main" val="515434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91836-EA84-44F0-9C04-1475C7F49950}"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43F747-5DFB-44CB-A741-CAE86F06429E}" type="slidenum">
              <a:rPr lang="en-IN" smtClean="0"/>
              <a:t>‹#›</a:t>
            </a:fld>
            <a:endParaRPr lang="en-IN"/>
          </a:p>
        </p:txBody>
      </p:sp>
    </p:spTree>
    <p:extLst>
      <p:ext uri="{BB962C8B-B14F-4D97-AF65-F5344CB8AC3E}">
        <p14:creationId xmlns:p14="http://schemas.microsoft.com/office/powerpoint/2010/main" val="537431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091836-EA84-44F0-9C04-1475C7F49950}"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3F747-5DFB-44CB-A741-CAE86F06429E}" type="slidenum">
              <a:rPr lang="en-IN" smtClean="0"/>
              <a:t>‹#›</a:t>
            </a:fld>
            <a:endParaRPr lang="en-IN"/>
          </a:p>
        </p:txBody>
      </p:sp>
    </p:spTree>
    <p:extLst>
      <p:ext uri="{BB962C8B-B14F-4D97-AF65-F5344CB8AC3E}">
        <p14:creationId xmlns:p14="http://schemas.microsoft.com/office/powerpoint/2010/main" val="272701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091836-EA84-44F0-9C04-1475C7F49950}"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3F747-5DFB-44CB-A741-CAE86F06429E}"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52726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91836-EA84-44F0-9C04-1475C7F49950}"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3F747-5DFB-44CB-A741-CAE86F06429E}" type="slidenum">
              <a:rPr lang="en-IN" smtClean="0"/>
              <a:t>‹#›</a:t>
            </a:fld>
            <a:endParaRPr lang="en-IN"/>
          </a:p>
        </p:txBody>
      </p:sp>
    </p:spTree>
    <p:extLst>
      <p:ext uri="{BB962C8B-B14F-4D97-AF65-F5344CB8AC3E}">
        <p14:creationId xmlns:p14="http://schemas.microsoft.com/office/powerpoint/2010/main" val="898998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091836-EA84-44F0-9C04-1475C7F49950}" type="datetimeFigureOut">
              <a:rPr lang="en-IN" smtClean="0"/>
              <a:t>13-05-2023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3F747-5DFB-44CB-A741-CAE86F06429E}" type="slidenum">
              <a:rPr lang="en-IN" smtClean="0"/>
              <a:t>‹#›</a:t>
            </a:fld>
            <a:endParaRPr lang="en-IN"/>
          </a:p>
        </p:txBody>
      </p:sp>
    </p:spTree>
    <p:extLst>
      <p:ext uri="{BB962C8B-B14F-4D97-AF65-F5344CB8AC3E}">
        <p14:creationId xmlns:p14="http://schemas.microsoft.com/office/powerpoint/2010/main" val="3474221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091836-EA84-44F0-9C04-1475C7F49950}" type="datetimeFigureOut">
              <a:rPr lang="en-IN" smtClean="0"/>
              <a:t>13-05-2023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3F747-5DFB-44CB-A741-CAE86F06429E}" type="slidenum">
              <a:rPr lang="en-IN" smtClean="0"/>
              <a:t>‹#›</a:t>
            </a:fld>
            <a:endParaRPr lang="en-IN"/>
          </a:p>
        </p:txBody>
      </p:sp>
    </p:spTree>
    <p:extLst>
      <p:ext uri="{BB962C8B-B14F-4D97-AF65-F5344CB8AC3E}">
        <p14:creationId xmlns:p14="http://schemas.microsoft.com/office/powerpoint/2010/main" val="1389668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91836-EA84-44F0-9C04-1475C7F49950}"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3F747-5DFB-44CB-A741-CAE86F06429E}" type="slidenum">
              <a:rPr lang="en-IN" smtClean="0"/>
              <a:t>‹#›</a:t>
            </a:fld>
            <a:endParaRPr lang="en-IN"/>
          </a:p>
        </p:txBody>
      </p:sp>
    </p:spTree>
    <p:extLst>
      <p:ext uri="{BB962C8B-B14F-4D97-AF65-F5344CB8AC3E}">
        <p14:creationId xmlns:p14="http://schemas.microsoft.com/office/powerpoint/2010/main" val="1347743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91836-EA84-44F0-9C04-1475C7F49950}"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3F747-5DFB-44CB-A741-CAE86F06429E}" type="slidenum">
              <a:rPr lang="en-IN" smtClean="0"/>
              <a:t>‹#›</a:t>
            </a:fld>
            <a:endParaRPr lang="en-IN"/>
          </a:p>
        </p:txBody>
      </p:sp>
    </p:spTree>
    <p:extLst>
      <p:ext uri="{BB962C8B-B14F-4D97-AF65-F5344CB8AC3E}">
        <p14:creationId xmlns:p14="http://schemas.microsoft.com/office/powerpoint/2010/main" val="314217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91836-EA84-44F0-9C04-1475C7F49950}"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3F747-5DFB-44CB-A741-CAE86F06429E}" type="slidenum">
              <a:rPr lang="en-IN" smtClean="0"/>
              <a:t>‹#›</a:t>
            </a:fld>
            <a:endParaRPr lang="en-IN"/>
          </a:p>
        </p:txBody>
      </p:sp>
    </p:spTree>
    <p:extLst>
      <p:ext uri="{BB962C8B-B14F-4D97-AF65-F5344CB8AC3E}">
        <p14:creationId xmlns:p14="http://schemas.microsoft.com/office/powerpoint/2010/main" val="3513856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91836-EA84-44F0-9C04-1475C7F49950}"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3F747-5DFB-44CB-A741-CAE86F06429E}" type="slidenum">
              <a:rPr lang="en-IN" smtClean="0"/>
              <a:t>‹#›</a:t>
            </a:fld>
            <a:endParaRPr lang="en-IN"/>
          </a:p>
        </p:txBody>
      </p:sp>
    </p:spTree>
    <p:extLst>
      <p:ext uri="{BB962C8B-B14F-4D97-AF65-F5344CB8AC3E}">
        <p14:creationId xmlns:p14="http://schemas.microsoft.com/office/powerpoint/2010/main" val="233113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91836-EA84-44F0-9C04-1475C7F49950}"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43F747-5DFB-44CB-A741-CAE86F06429E}" type="slidenum">
              <a:rPr lang="en-IN" smtClean="0"/>
              <a:t>‹#›</a:t>
            </a:fld>
            <a:endParaRPr lang="en-IN"/>
          </a:p>
        </p:txBody>
      </p:sp>
    </p:spTree>
    <p:extLst>
      <p:ext uri="{BB962C8B-B14F-4D97-AF65-F5344CB8AC3E}">
        <p14:creationId xmlns:p14="http://schemas.microsoft.com/office/powerpoint/2010/main" val="3528697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91836-EA84-44F0-9C04-1475C7F49950}" type="datetimeFigureOut">
              <a:rPr lang="en-IN" smtClean="0"/>
              <a:t>13-05-2023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43F747-5DFB-44CB-A741-CAE86F06429E}" type="slidenum">
              <a:rPr lang="en-IN" smtClean="0"/>
              <a:t>‹#›</a:t>
            </a:fld>
            <a:endParaRPr lang="en-IN"/>
          </a:p>
        </p:txBody>
      </p:sp>
    </p:spTree>
    <p:extLst>
      <p:ext uri="{BB962C8B-B14F-4D97-AF65-F5344CB8AC3E}">
        <p14:creationId xmlns:p14="http://schemas.microsoft.com/office/powerpoint/2010/main" val="4280672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B091836-EA84-44F0-9C04-1475C7F49950}" type="datetimeFigureOut">
              <a:rPr lang="en-IN" smtClean="0"/>
              <a:t>13-05-2023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843F747-5DFB-44CB-A741-CAE86F06429E}" type="slidenum">
              <a:rPr lang="en-IN" smtClean="0"/>
              <a:t>‹#›</a:t>
            </a:fld>
            <a:endParaRPr lang="en-IN"/>
          </a:p>
        </p:txBody>
      </p:sp>
    </p:spTree>
    <p:extLst>
      <p:ext uri="{BB962C8B-B14F-4D97-AF65-F5344CB8AC3E}">
        <p14:creationId xmlns:p14="http://schemas.microsoft.com/office/powerpoint/2010/main" val="115675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091836-EA84-44F0-9C04-1475C7F49950}" type="datetimeFigureOut">
              <a:rPr lang="en-IN" smtClean="0"/>
              <a:t>13-05-2023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843F747-5DFB-44CB-A741-CAE86F06429E}" type="slidenum">
              <a:rPr lang="en-IN" smtClean="0"/>
              <a:t>‹#›</a:t>
            </a:fld>
            <a:endParaRPr lang="en-IN"/>
          </a:p>
        </p:txBody>
      </p:sp>
    </p:spTree>
    <p:extLst>
      <p:ext uri="{BB962C8B-B14F-4D97-AF65-F5344CB8AC3E}">
        <p14:creationId xmlns:p14="http://schemas.microsoft.com/office/powerpoint/2010/main" val="94257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B091836-EA84-44F0-9C04-1475C7F49950}" type="datetimeFigureOut">
              <a:rPr lang="en-IN" smtClean="0"/>
              <a:t>13-05-2023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843F747-5DFB-44CB-A741-CAE86F06429E}" type="slidenum">
              <a:rPr lang="en-IN" smtClean="0"/>
              <a:t>‹#›</a:t>
            </a:fld>
            <a:endParaRPr lang="en-IN"/>
          </a:p>
        </p:txBody>
      </p:sp>
    </p:spTree>
    <p:extLst>
      <p:ext uri="{BB962C8B-B14F-4D97-AF65-F5344CB8AC3E}">
        <p14:creationId xmlns:p14="http://schemas.microsoft.com/office/powerpoint/2010/main" val="2159168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91836-EA84-44F0-9C04-1475C7F49950}"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43F747-5DFB-44CB-A741-CAE86F06429E}" type="slidenum">
              <a:rPr lang="en-IN" smtClean="0"/>
              <a:t>‹#›</a:t>
            </a:fld>
            <a:endParaRPr lang="en-IN"/>
          </a:p>
        </p:txBody>
      </p:sp>
    </p:spTree>
    <p:extLst>
      <p:ext uri="{BB962C8B-B14F-4D97-AF65-F5344CB8AC3E}">
        <p14:creationId xmlns:p14="http://schemas.microsoft.com/office/powerpoint/2010/main" val="165518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B091836-EA84-44F0-9C04-1475C7F49950}" type="datetimeFigureOut">
              <a:rPr lang="en-IN" smtClean="0"/>
              <a:t>13-05-2023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843F747-5DFB-44CB-A741-CAE86F06429E}" type="slidenum">
              <a:rPr lang="en-IN" smtClean="0"/>
              <a:t>‹#›</a:t>
            </a:fld>
            <a:endParaRPr lang="en-IN"/>
          </a:p>
        </p:txBody>
      </p:sp>
    </p:spTree>
    <p:extLst>
      <p:ext uri="{BB962C8B-B14F-4D97-AF65-F5344CB8AC3E}">
        <p14:creationId xmlns:p14="http://schemas.microsoft.com/office/powerpoint/2010/main" val="3948241071"/>
      </p:ext>
    </p:extLst>
  </p:cSld>
  <p:clrMap bg1="dk1" tx1="lt1" bg2="dk2" tx2="lt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 id="2147484124" r:id="rId12"/>
    <p:sldLayoutId id="2147484125" r:id="rId13"/>
    <p:sldLayoutId id="2147484126" r:id="rId14"/>
    <p:sldLayoutId id="2147484127" r:id="rId15"/>
    <p:sldLayoutId id="2147484128" r:id="rId16"/>
    <p:sldLayoutId id="214748412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E1D3-430A-93EF-D179-BFC15AAE916D}"/>
              </a:ext>
            </a:extLst>
          </p:cNvPr>
          <p:cNvSpPr>
            <a:spLocks noGrp="1"/>
          </p:cNvSpPr>
          <p:nvPr>
            <p:ph type="title"/>
          </p:nvPr>
        </p:nvSpPr>
        <p:spPr>
          <a:xfrm>
            <a:off x="468829" y="638355"/>
            <a:ext cx="9404723" cy="2570672"/>
          </a:xfrm>
        </p:spPr>
        <p:txBody>
          <a:bodyPr>
            <a:normAutofit/>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HAND WRITTEN DIGIT </a:t>
            </a:r>
            <a:br>
              <a:rPr lang="en-US" b="1" dirty="0">
                <a:latin typeface="Calibri" panose="020F0502020204030204" pitchFamily="34" charset="0"/>
                <a:ea typeface="Calibri" panose="020F0502020204030204" pitchFamily="34" charset="0"/>
                <a:cs typeface="Calibri" panose="020F0502020204030204" pitchFamily="34" charset="0"/>
              </a:rPr>
            </a:br>
            <a:r>
              <a:rPr lang="en-US" b="1" dirty="0">
                <a:latin typeface="Calibri" panose="020F0502020204030204" pitchFamily="34" charset="0"/>
                <a:ea typeface="Calibri" panose="020F0502020204030204" pitchFamily="34" charset="0"/>
                <a:cs typeface="Calibri" panose="020F0502020204030204" pitchFamily="34" charset="0"/>
              </a:rPr>
              <a:t>RECOGNITION</a:t>
            </a:r>
            <a:br>
              <a:rPr lang="en-US" b="1" dirty="0">
                <a:latin typeface="Calibri" panose="020F0502020204030204" pitchFamily="34" charset="0"/>
                <a:ea typeface="Calibri" panose="020F0502020204030204" pitchFamily="34" charset="0"/>
                <a:cs typeface="Calibri" panose="020F0502020204030204" pitchFamily="34" charset="0"/>
              </a:rPr>
            </a:br>
            <a:r>
              <a:rPr lang="en-US" sz="2200" b="1" dirty="0">
                <a:latin typeface="Calibri" panose="020F0502020204030204" pitchFamily="34" charset="0"/>
                <a:ea typeface="Calibri" panose="020F0502020204030204" pitchFamily="34" charset="0"/>
                <a:cs typeface="Calibri" panose="020F0502020204030204" pitchFamily="34" charset="0"/>
              </a:rPr>
              <a:t>(a convolution neural networks Approach)</a:t>
            </a:r>
            <a:endParaRPr lang="en-IN" sz="2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358FE9F3-B32A-978A-0248-ABA0EF807459}"/>
              </a:ext>
            </a:extLst>
          </p:cNvPr>
          <p:cNvSpPr>
            <a:spLocks noGrp="1"/>
          </p:cNvSpPr>
          <p:nvPr>
            <p:ph idx="1"/>
          </p:nvPr>
        </p:nvSpPr>
        <p:spPr>
          <a:xfrm>
            <a:off x="8264106" y="2937232"/>
            <a:ext cx="3346701" cy="3394557"/>
          </a:xfrm>
        </p:spPr>
        <p:txBody>
          <a:bodyPr>
            <a:normAutofit fontScale="62500" lnSpcReduction="20000"/>
          </a:bodyPr>
          <a:lstStyle/>
          <a:p>
            <a:pPr algn="r"/>
            <a:endParaRPr lang="en-US" sz="32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4500" u="sng" dirty="0">
                <a:solidFill>
                  <a:schemeClr val="tx1"/>
                </a:solidFill>
                <a:latin typeface="Calibri" panose="020F0502020204030204" pitchFamily="34" charset="0"/>
                <a:ea typeface="Calibri" panose="020F0502020204030204" pitchFamily="34" charset="0"/>
                <a:cs typeface="Calibri" panose="020F0502020204030204" pitchFamily="34" charset="0"/>
              </a:rPr>
              <a:t>Presented By</a:t>
            </a:r>
          </a:p>
          <a:p>
            <a:pPr>
              <a:buFont typeface="Wingdings" panose="05000000000000000000" pitchFamily="2" charset="2"/>
              <a:buChar char="ü"/>
            </a:pPr>
            <a:r>
              <a:rPr lang="en-US" sz="4500" dirty="0" err="1">
                <a:solidFill>
                  <a:schemeClr val="tx1"/>
                </a:solidFill>
                <a:latin typeface="Calibri" panose="020F0502020204030204" pitchFamily="34" charset="0"/>
                <a:ea typeface="Calibri" panose="020F0502020204030204" pitchFamily="34" charset="0"/>
                <a:cs typeface="Calibri" panose="020F0502020204030204" pitchFamily="34" charset="0"/>
              </a:rPr>
              <a:t>M.Akshaya</a:t>
            </a:r>
            <a:endParaRPr lang="en-US" sz="45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US" sz="4500" dirty="0" err="1">
                <a:solidFill>
                  <a:schemeClr val="tx1"/>
                </a:solidFill>
                <a:latin typeface="Calibri" panose="020F0502020204030204" pitchFamily="34" charset="0"/>
                <a:ea typeface="Calibri" panose="020F0502020204030204" pitchFamily="34" charset="0"/>
                <a:cs typeface="Calibri" panose="020F0502020204030204" pitchFamily="34" charset="0"/>
              </a:rPr>
              <a:t>M.Krupa</a:t>
            </a:r>
            <a:endParaRPr lang="en-US" sz="45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US" sz="4500" dirty="0" err="1">
                <a:solidFill>
                  <a:schemeClr val="tx1"/>
                </a:solidFill>
                <a:latin typeface="Calibri" panose="020F0502020204030204" pitchFamily="34" charset="0"/>
                <a:ea typeface="Calibri" panose="020F0502020204030204" pitchFamily="34" charset="0"/>
                <a:cs typeface="Calibri" panose="020F0502020204030204" pitchFamily="34" charset="0"/>
              </a:rPr>
              <a:t>M.Suhasini</a:t>
            </a:r>
            <a:endParaRPr lang="en-US" sz="45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US" sz="4500" dirty="0" err="1">
                <a:solidFill>
                  <a:schemeClr val="tx1"/>
                </a:solidFill>
                <a:latin typeface="Calibri" panose="020F0502020204030204" pitchFamily="34" charset="0"/>
                <a:ea typeface="Calibri" panose="020F0502020204030204" pitchFamily="34" charset="0"/>
                <a:cs typeface="Calibri" panose="020F0502020204030204" pitchFamily="34" charset="0"/>
              </a:rPr>
              <a:t>N.Shruthi</a:t>
            </a:r>
            <a:endParaRPr lang="en-US" sz="45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US" sz="4500" dirty="0" err="1">
                <a:solidFill>
                  <a:schemeClr val="tx1"/>
                </a:solidFill>
                <a:latin typeface="Calibri" panose="020F0502020204030204" pitchFamily="34" charset="0"/>
                <a:ea typeface="Calibri" panose="020F0502020204030204" pitchFamily="34" charset="0"/>
                <a:cs typeface="Calibri" panose="020F0502020204030204" pitchFamily="34" charset="0"/>
              </a:rPr>
              <a:t>p.Mallika</a:t>
            </a:r>
            <a:endParaRPr lang="en-US" sz="45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4" algn="r"/>
            <a:r>
              <a:rPr lang="en-US" sz="1500" dirty="0">
                <a:latin typeface="Calibri" panose="020F0502020204030204" pitchFamily="34" charset="0"/>
                <a:ea typeface="Calibri" panose="020F0502020204030204" pitchFamily="34" charset="0"/>
                <a:cs typeface="Calibri" panose="020F0502020204030204" pitchFamily="34" charset="0"/>
              </a:rPr>
              <a:t> </a:t>
            </a:r>
          </a:p>
          <a:p>
            <a:pPr algn="r"/>
            <a:endParaRPr lang="en-IN" dirty="0"/>
          </a:p>
        </p:txBody>
      </p:sp>
    </p:spTree>
    <p:extLst>
      <p:ext uri="{BB962C8B-B14F-4D97-AF65-F5344CB8AC3E}">
        <p14:creationId xmlns:p14="http://schemas.microsoft.com/office/powerpoint/2010/main" val="1688623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322F-F6B3-5BDD-7737-735D03F685A8}"/>
              </a:ext>
            </a:extLst>
          </p:cNvPr>
          <p:cNvSpPr>
            <a:spLocks noGrp="1"/>
          </p:cNvSpPr>
          <p:nvPr>
            <p:ph type="title"/>
          </p:nvPr>
        </p:nvSpPr>
        <p:spPr/>
        <p:txBody>
          <a:bodyPr>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Software &amp; Libraries </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C504AD6-81BD-A0EC-9885-E8D329C413F3}"/>
              </a:ext>
            </a:extLst>
          </p:cNvPr>
          <p:cNvSpPr>
            <a:spLocks noGrp="1"/>
          </p:cNvSpPr>
          <p:nvPr>
            <p:ph idx="1"/>
          </p:nvPr>
        </p:nvSpPr>
        <p:spPr/>
        <p:txBody>
          <a:bodyPr>
            <a:normAutofit/>
          </a:bodyPr>
          <a:lstStyle/>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2600" dirty="0">
                <a:latin typeface="Calibri" panose="020F0502020204030204" pitchFamily="34" charset="0"/>
                <a:ea typeface="Calibri" panose="020F0502020204030204" pitchFamily="34" charset="0"/>
                <a:cs typeface="Calibri" panose="020F0502020204030204" pitchFamily="34" charset="0"/>
              </a:rPr>
              <a:t> Deep learning</a:t>
            </a:r>
          </a:p>
          <a:p>
            <a:pPr marL="0" indent="0">
              <a:buNone/>
            </a:pPr>
            <a:r>
              <a:rPr lang="en-US" sz="2600" dirty="0">
                <a:latin typeface="Calibri" panose="020F0502020204030204" pitchFamily="34" charset="0"/>
                <a:ea typeface="Calibri" panose="020F0502020204030204" pitchFamily="34" charset="0"/>
                <a:cs typeface="Calibri" panose="020F0502020204030204" pitchFamily="34" charset="0"/>
              </a:rPr>
              <a:t>	 Convolutional Neural Network(CNN)</a:t>
            </a:r>
          </a:p>
          <a:p>
            <a:pPr marL="0" indent="0">
              <a:buNone/>
            </a:pPr>
            <a:r>
              <a:rPr lang="en-US" sz="2600" dirty="0">
                <a:latin typeface="Calibri" panose="020F0502020204030204" pitchFamily="34" charset="0"/>
                <a:ea typeface="Calibri" panose="020F0502020204030204" pitchFamily="34" charset="0"/>
                <a:cs typeface="Calibri" panose="020F0502020204030204" pitchFamily="34" charset="0"/>
              </a:rPr>
              <a:t>	 Artificial Neural Network(ANN)</a:t>
            </a:r>
          </a:p>
          <a:p>
            <a:pPr>
              <a:buFont typeface="Wingdings" panose="05000000000000000000" pitchFamily="2" charset="2"/>
              <a:buChar char="q"/>
            </a:pPr>
            <a:r>
              <a:rPr lang="en-US" sz="2600" dirty="0">
                <a:latin typeface="Calibri" panose="020F0502020204030204" pitchFamily="34" charset="0"/>
                <a:ea typeface="Calibri" panose="020F0502020204030204" pitchFamily="34" charset="0"/>
                <a:cs typeface="Calibri" panose="020F0502020204030204" pitchFamily="34" charset="0"/>
              </a:rPr>
              <a:t> TensorFlow .keras as tf</a:t>
            </a:r>
            <a:endParaRPr lang="en-IN" sz="2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2600" dirty="0">
                <a:latin typeface="Calibri" panose="020F0502020204030204" pitchFamily="34" charset="0"/>
                <a:ea typeface="Calibri" panose="020F0502020204030204" pitchFamily="34" charset="0"/>
                <a:cs typeface="Calibri" panose="020F0502020204030204" pitchFamily="34" charset="0"/>
              </a:rPr>
              <a:t> Matplotlib. Pyplot as </a:t>
            </a:r>
            <a:r>
              <a:rPr lang="en-US" sz="2600" dirty="0" err="1">
                <a:latin typeface="Calibri" panose="020F0502020204030204" pitchFamily="34" charset="0"/>
                <a:ea typeface="Calibri" panose="020F0502020204030204" pitchFamily="34" charset="0"/>
                <a:cs typeface="Calibri" panose="020F0502020204030204" pitchFamily="34" charset="0"/>
              </a:rPr>
              <a:t>plt</a:t>
            </a:r>
            <a:endParaRPr lang="en-US" sz="2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2600" dirty="0">
                <a:latin typeface="Calibri" panose="020F0502020204030204" pitchFamily="34" charset="0"/>
                <a:ea typeface="Calibri" panose="020F0502020204030204" pitchFamily="34" charset="0"/>
                <a:cs typeface="Calibri" panose="020F0502020204030204" pitchFamily="34" charset="0"/>
              </a:rPr>
              <a:t> NumPy as np</a:t>
            </a:r>
          </a:p>
          <a:p>
            <a:pPr>
              <a:buFont typeface="Wingdings" panose="05000000000000000000" pitchFamily="2" charset="2"/>
              <a:buChar char="q"/>
            </a:pPr>
            <a:r>
              <a:rPr lang="en-US" sz="2600" dirty="0">
                <a:latin typeface="Calibri" panose="020F0502020204030204" pitchFamily="34" charset="0"/>
                <a:ea typeface="Calibri" panose="020F0502020204030204" pitchFamily="34" charset="0"/>
                <a:cs typeface="Calibri" panose="020F0502020204030204" pitchFamily="34" charset="0"/>
              </a:rPr>
              <a:t> sklearn.metrics</a:t>
            </a:r>
          </a:p>
        </p:txBody>
      </p:sp>
    </p:spTree>
    <p:extLst>
      <p:ext uri="{BB962C8B-B14F-4D97-AF65-F5344CB8AC3E}">
        <p14:creationId xmlns:p14="http://schemas.microsoft.com/office/powerpoint/2010/main" val="686733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AD22-77A3-21C5-86FC-2C6D7A235C8F}"/>
              </a:ext>
            </a:extLst>
          </p:cNvPr>
          <p:cNvSpPr>
            <a:spLocks noGrp="1"/>
          </p:cNvSpPr>
          <p:nvPr>
            <p:ph type="title"/>
          </p:nvPr>
        </p:nvSpPr>
        <p:spPr/>
        <p:txBody>
          <a:bodyPr>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Training data set</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42D2FB5-B06B-B30F-1DF7-D685552D76A9}"/>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 Training of the network is done by a data set named MNIST dataset</a:t>
            </a:r>
          </a:p>
          <a:p>
            <a:pPr>
              <a:buFont typeface="Wingdings" panose="05000000000000000000" pitchFamily="2" charset="2"/>
              <a:buChar char="q"/>
            </a:pPr>
            <a:r>
              <a:rPr lang="en-IN" sz="2400" dirty="0">
                <a:latin typeface="Calibri" panose="020F0502020204030204" pitchFamily="34" charset="0"/>
                <a:ea typeface="Calibri" panose="020F0502020204030204" pitchFamily="34" charset="0"/>
                <a:cs typeface="Calibri" panose="020F0502020204030204" pitchFamily="34" charset="0"/>
              </a:rPr>
              <a:t> MNIST dataset has a training set of 60,000 examples and a test set of 10,000 examples.</a:t>
            </a:r>
          </a:p>
          <a:p>
            <a:pPr>
              <a:buFont typeface="Wingdings" panose="05000000000000000000" pitchFamily="2" charset="2"/>
              <a:buChar char="q"/>
            </a:pPr>
            <a:r>
              <a:rPr lang="en-IN" sz="2400" dirty="0">
                <a:latin typeface="Calibri" panose="020F0502020204030204" pitchFamily="34" charset="0"/>
                <a:ea typeface="Calibri" panose="020F0502020204030204" pitchFamily="34" charset="0"/>
                <a:cs typeface="Calibri" panose="020F0502020204030204" pitchFamily="34" charset="0"/>
              </a:rPr>
              <a:t> All the images in the dataset are of 28 X 28 pixels.</a:t>
            </a:r>
          </a:p>
        </p:txBody>
      </p:sp>
    </p:spTree>
    <p:extLst>
      <p:ext uri="{BB962C8B-B14F-4D97-AF65-F5344CB8AC3E}">
        <p14:creationId xmlns:p14="http://schemas.microsoft.com/office/powerpoint/2010/main" val="738492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282B-6F1C-DFDD-BC21-77607753B269}"/>
              </a:ext>
            </a:extLst>
          </p:cNvPr>
          <p:cNvSpPr>
            <a:spLocks noGrp="1"/>
          </p:cNvSpPr>
          <p:nvPr>
            <p:ph type="title"/>
          </p:nvPr>
        </p:nvSpPr>
        <p:spPr/>
        <p:txBody>
          <a:bodyPr>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Why convolutions?</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0413DFC-654F-2958-B799-BCD5D7AD9511}"/>
              </a:ext>
            </a:extLst>
          </p:cNvPr>
          <p:cNvSpPr>
            <a:spLocks noGrp="1"/>
          </p:cNvSpPr>
          <p:nvPr>
            <p:ph idx="1"/>
          </p:nvPr>
        </p:nvSpPr>
        <p:spPr>
          <a:xfrm>
            <a:off x="1103312" y="1224952"/>
            <a:ext cx="8946541" cy="4615131"/>
          </a:xfrm>
        </p:spPr>
        <p:txBody>
          <a:bodyPr>
            <a:normAutofit lnSpcReduction="10000"/>
          </a:bodyPr>
          <a:lstStyle/>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Convolution is a simple mathematical operation between two matrices in which one is multiplied to the other element wise and sum of all these multiplications is calculated.</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Convolutions are performed for various reasons-</a:t>
            </a:r>
          </a:p>
          <a:p>
            <a:pPr>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 Convolutions provide better feature extraction</a:t>
            </a:r>
          </a:p>
          <a:p>
            <a:pPr>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 They save a lot of computation compared to ANNs.</a:t>
            </a:r>
          </a:p>
          <a:p>
            <a:pPr>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 Less number of parameters are created than those in pure fully connected layer.</a:t>
            </a:r>
          </a:p>
          <a:p>
            <a:pPr>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  Due to less number of required parameters, lesser fully connected layers are needed</a:t>
            </a:r>
          </a:p>
          <a:p>
            <a:pPr>
              <a:buFont typeface="Wingdings" panose="05000000000000000000" pitchFamily="2" charset="2"/>
              <a:buChar char="q"/>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9237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0715-9CD2-69D8-C409-B102B7286BD2}"/>
              </a:ext>
            </a:extLst>
          </p:cNvPr>
          <p:cNvSpPr>
            <a:spLocks noGrp="1"/>
          </p:cNvSpPr>
          <p:nvPr>
            <p:ph type="title"/>
          </p:nvPr>
        </p:nvSpPr>
        <p:spPr/>
        <p:txBody>
          <a:bodyPr>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Architecture of a Convolutional Neural Network</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FEF1A1B-53E8-D14D-FD6A-1353D7426372}"/>
              </a:ext>
            </a:extLst>
          </p:cNvPr>
          <p:cNvSpPr>
            <a:spLocks noGrp="1"/>
          </p:cNvSpPr>
          <p:nvPr>
            <p:ph idx="1"/>
          </p:nvPr>
        </p:nvSpPr>
        <p:spPr/>
        <p:txBody>
          <a:bodyPr/>
          <a:lstStyle/>
          <a:p>
            <a:endParaRPr lang="en-IN"/>
          </a:p>
        </p:txBody>
      </p:sp>
      <p:pic>
        <p:nvPicPr>
          <p:cNvPr id="3078" name="Picture 6">
            <a:extLst>
              <a:ext uri="{FF2B5EF4-FFF2-40B4-BE49-F238E27FC236}">
                <a16:creationId xmlns:a16="http://schemas.microsoft.com/office/drawing/2014/main" id="{66310108-2AC1-23A4-CEB1-8505811AA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 y="2052918"/>
            <a:ext cx="8946541" cy="4195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629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67E5-75C2-ECBE-BB01-9E4589BCC82B}"/>
              </a:ext>
            </a:extLst>
          </p:cNvPr>
          <p:cNvSpPr>
            <a:spLocks noGrp="1"/>
          </p:cNvSpPr>
          <p:nvPr>
            <p:ph type="title"/>
          </p:nvPr>
        </p:nvSpPr>
        <p:spPr/>
        <p:txBody>
          <a:bodyPr>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Convolutional neural network architecture</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8499DF8-3FE4-55B3-1A50-05B68398960F}"/>
              </a:ext>
            </a:extLst>
          </p:cNvPr>
          <p:cNvSpPr>
            <a:spLocks noGrp="1"/>
          </p:cNvSpPr>
          <p:nvPr>
            <p:ph idx="1"/>
          </p:nvPr>
        </p:nvSpPr>
        <p:spPr>
          <a:xfrm>
            <a:off x="581192" y="1992429"/>
            <a:ext cx="11029615" cy="4677878"/>
          </a:xfrm>
        </p:spPr>
        <p:txBody>
          <a:bodyPr>
            <a:normAutofit lnSpcReduction="10000"/>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This model’s architecture consists of three main parts , two convolutional blocks and one fully connected neural network layer.</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The input to this model are 28X28 images.</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First convolutional block:</a:t>
            </a:r>
            <a:endParaRPr lang="en-IN" sz="24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400" dirty="0">
                <a:latin typeface="Calibri" panose="020F0502020204030204" pitchFamily="34" charset="0"/>
                <a:ea typeface="Calibri" panose="020F0502020204030204" pitchFamily="34" charset="0"/>
                <a:cs typeface="Calibri" panose="020F0502020204030204" pitchFamily="34" charset="0"/>
              </a:rPr>
              <a:t>A 28X28 images is taken as input to this block. A padding of 2 units is added to the image so as to retain its dimensions after a convolution operation on the image by 16 5X5 filters/kernels.</a:t>
            </a:r>
          </a:p>
          <a:p>
            <a:pPr marL="0" indent="0">
              <a:buNone/>
            </a:pPr>
            <a:r>
              <a:rPr lang="en-IN" sz="2400" dirty="0">
                <a:latin typeface="Calibri" panose="020F0502020204030204" pitchFamily="34" charset="0"/>
                <a:ea typeface="Calibri" panose="020F0502020204030204" pitchFamily="34" charset="0"/>
                <a:cs typeface="Calibri" panose="020F0502020204030204" pitchFamily="34" charset="0"/>
              </a:rPr>
              <a:t>The output of the convolution gives 16x 28x28 volume, which is then input to a ReLU activation function followed by a MaxPool operation. ReLU activation  is used to introduce some non-linearity.</a:t>
            </a:r>
          </a:p>
          <a:p>
            <a:pPr marL="0" indent="0">
              <a:buNone/>
            </a:pPr>
            <a:r>
              <a:rPr lang="en-IN" sz="2400" dirty="0">
                <a:latin typeface="Calibri" panose="020F0502020204030204" pitchFamily="34" charset="0"/>
                <a:ea typeface="Calibri" panose="020F0502020204030204" pitchFamily="34" charset="0"/>
                <a:cs typeface="Calibri" panose="020F0502020204030204" pitchFamily="34" charset="0"/>
              </a:rPr>
              <a:t>This block outputs a 16x14x14 volume.</a:t>
            </a:r>
          </a:p>
          <a:p>
            <a:pPr marL="0" indent="0">
              <a:buNone/>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725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74D0D1-683E-2A90-CA58-4A58A6CE3AAB}"/>
              </a:ext>
            </a:extLst>
          </p:cNvPr>
          <p:cNvSpPr txBox="1"/>
          <p:nvPr/>
        </p:nvSpPr>
        <p:spPr>
          <a:xfrm>
            <a:off x="413886" y="1061803"/>
            <a:ext cx="11229473" cy="4651723"/>
          </a:xfrm>
          <a:prstGeom prst="rect">
            <a:avLst/>
          </a:prstGeom>
          <a:noFill/>
        </p:spPr>
        <p:txBody>
          <a:bodyPr wrap="square">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Second convolution block</a:t>
            </a:r>
          </a:p>
          <a:p>
            <a:pPr>
              <a:lnSpc>
                <a:spcPct val="150000"/>
              </a:lnSpc>
            </a:pPr>
            <a:r>
              <a:rPr lang="en-US" sz="2400" dirty="0">
                <a:latin typeface="Calibri" panose="020F0502020204030204" pitchFamily="34" charset="0"/>
                <a:ea typeface="Calibri" panose="020F0502020204030204" pitchFamily="34" charset="0"/>
                <a:cs typeface="Calibri" panose="020F0502020204030204" pitchFamily="34" charset="0"/>
              </a:rPr>
              <a:t>First step is again a convolution operation on 16x14x14 by 32x5x5 kernels with padding of 2 units, obtaining a 32x14x14 volume.</a:t>
            </a:r>
          </a:p>
          <a:p>
            <a:pPr>
              <a:lnSpc>
                <a:spcPct val="150000"/>
              </a:lnSpc>
            </a:pPr>
            <a:r>
              <a:rPr lang="en-US" sz="2400" dirty="0">
                <a:latin typeface="Calibri" panose="020F0502020204030204" pitchFamily="34" charset="0"/>
                <a:ea typeface="Calibri" panose="020F0502020204030204" pitchFamily="34" charset="0"/>
                <a:cs typeface="Calibri" panose="020F0502020204030204" pitchFamily="34" charset="0"/>
              </a:rPr>
              <a:t>It is passed through a ReLU activation followed by a MaxPool operation.</a:t>
            </a:r>
          </a:p>
          <a:p>
            <a:pPr>
              <a:lnSpc>
                <a:spcPct val="150000"/>
              </a:lnSpc>
            </a:pPr>
            <a:r>
              <a:rPr lang="en-US" sz="2400" dirty="0">
                <a:latin typeface="Calibri" panose="020F0502020204030204" pitchFamily="34" charset="0"/>
                <a:ea typeface="Calibri" panose="020F0502020204030204" pitchFamily="34" charset="0"/>
                <a:cs typeface="Calibri" panose="020F0502020204030204" pitchFamily="34" charset="0"/>
              </a:rPr>
              <a:t>Second convolutional block output a 32x7x7 volume.</a:t>
            </a:r>
          </a:p>
          <a:p>
            <a:r>
              <a:rPr lang="en-US" sz="2400" b="1" dirty="0">
                <a:latin typeface="Calibri" panose="020F0502020204030204" pitchFamily="34" charset="0"/>
                <a:ea typeface="Calibri" panose="020F0502020204030204" pitchFamily="34" charset="0"/>
                <a:cs typeface="Calibri" panose="020F0502020204030204" pitchFamily="34" charset="0"/>
              </a:rPr>
              <a:t>Fully connected neural layer</a:t>
            </a:r>
          </a:p>
          <a:p>
            <a:pPr>
              <a:lnSpc>
                <a:spcPct val="150000"/>
              </a:lnSpc>
            </a:pPr>
            <a:r>
              <a:rPr lang="en-US" sz="2400" dirty="0">
                <a:latin typeface="Calibri" panose="020F0502020204030204" pitchFamily="34" charset="0"/>
                <a:ea typeface="Calibri" panose="020F0502020204030204" pitchFamily="34" charset="0"/>
                <a:cs typeface="Calibri" panose="020F0502020204030204" pitchFamily="34" charset="0"/>
              </a:rPr>
              <a:t>Here, a single hidden layer of 10 nodes is taken as fully connected layer.</a:t>
            </a:r>
          </a:p>
          <a:p>
            <a:pPr>
              <a:lnSpc>
                <a:spcPct val="150000"/>
              </a:lnSpc>
            </a:pPr>
            <a:r>
              <a:rPr lang="en-US" sz="2400" dirty="0">
                <a:latin typeface="Calibri" panose="020F0502020204030204" pitchFamily="34" charset="0"/>
                <a:ea typeface="Calibri" panose="020F0502020204030204" pitchFamily="34" charset="0"/>
                <a:cs typeface="Calibri" panose="020F0502020204030204" pitchFamily="34" charset="0"/>
              </a:rPr>
              <a:t>Finally, the output of the fully connected layer is passed to a softmax function to obtain the output result of recognition.</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6098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08F4E-EBB3-9895-CFA3-CBDB64532DE9}"/>
              </a:ext>
            </a:extLst>
          </p:cNvPr>
          <p:cNvSpPr>
            <a:spLocks noGrp="1"/>
          </p:cNvSpPr>
          <p:nvPr>
            <p:ph type="title"/>
          </p:nvPr>
        </p:nvSpPr>
        <p:spPr/>
        <p:txBody>
          <a:bodyPr>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Images are taken using MS paint</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3661A33-F6DF-C457-9CAC-AF778E101B7E}"/>
              </a:ext>
            </a:extLst>
          </p:cNvPr>
          <p:cNvSpPr>
            <a:spLocks noGrp="1"/>
          </p:cNvSpPr>
          <p:nvPr>
            <p:ph sz="half" idx="1"/>
          </p:nvPr>
        </p:nvSpPr>
        <p:spPr/>
        <p:txBody>
          <a:bodyPr>
            <a:normAutofit/>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To upload the images into code </a:t>
            </a:r>
          </a:p>
          <a:p>
            <a:pPr>
              <a:buFont typeface="Wingdings" panose="05000000000000000000" pitchFamily="2" charset="2"/>
              <a:buChar char="q"/>
            </a:pPr>
            <a:r>
              <a:rPr lang="en-IN" sz="2400" dirty="0">
                <a:latin typeface="Calibri" panose="020F0502020204030204" pitchFamily="34" charset="0"/>
                <a:ea typeface="Calibri" panose="020F0502020204030204" pitchFamily="34" charset="0"/>
                <a:cs typeface="Calibri" panose="020F0502020204030204" pitchFamily="34" charset="0"/>
              </a:rPr>
              <a:t> Use Micro Soft paint to write digits </a:t>
            </a:r>
          </a:p>
          <a:p>
            <a:pPr>
              <a:buFont typeface="Wingdings" panose="05000000000000000000" pitchFamily="2" charset="2"/>
              <a:buChar char="q"/>
            </a:pPr>
            <a:r>
              <a:rPr lang="en-IN" sz="2400" dirty="0">
                <a:latin typeface="Calibri" panose="020F0502020204030204" pitchFamily="34" charset="0"/>
                <a:ea typeface="Calibri" panose="020F0502020204030204" pitchFamily="34" charset="0"/>
                <a:cs typeface="Calibri" panose="020F0502020204030204" pitchFamily="34" charset="0"/>
              </a:rPr>
              <a:t>Save as .jpg (or) .png </a:t>
            </a:r>
          </a:p>
        </p:txBody>
      </p:sp>
      <p:pic>
        <p:nvPicPr>
          <p:cNvPr id="6" name="Content Placeholder 5">
            <a:extLst>
              <a:ext uri="{FF2B5EF4-FFF2-40B4-BE49-F238E27FC236}">
                <a16:creationId xmlns:a16="http://schemas.microsoft.com/office/drawing/2014/main" id="{7AF725A4-2C73-A1ED-DDBD-459ADEA6E821}"/>
              </a:ext>
            </a:extLst>
          </p:cNvPr>
          <p:cNvPicPr>
            <a:picLocks noGrp="1" noChangeAspect="1"/>
          </p:cNvPicPr>
          <p:nvPr>
            <p:ph sz="half" idx="2"/>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5654675" y="2782392"/>
            <a:ext cx="4395788" cy="2747367"/>
          </a:xfrm>
        </p:spPr>
      </p:pic>
    </p:spTree>
    <p:extLst>
      <p:ext uri="{BB962C8B-B14F-4D97-AF65-F5344CB8AC3E}">
        <p14:creationId xmlns:p14="http://schemas.microsoft.com/office/powerpoint/2010/main" val="753951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E14D-7441-8125-2E84-D769172FFA57}"/>
              </a:ext>
            </a:extLst>
          </p:cNvPr>
          <p:cNvSpPr>
            <a:spLocks noGrp="1"/>
          </p:cNvSpPr>
          <p:nvPr>
            <p:ph type="title"/>
          </p:nvPr>
        </p:nvSpPr>
        <p:spPr>
          <a:xfrm>
            <a:off x="835892" y="547608"/>
            <a:ext cx="9404723" cy="789486"/>
          </a:xfrm>
        </p:spPr>
        <p:txBody>
          <a:bodyPr/>
          <a:lstStyle/>
          <a:p>
            <a:pPr algn="ctr"/>
            <a:r>
              <a:rPr lang="en-IN" sz="3200" b="1" dirty="0">
                <a:latin typeface="Calibri" panose="020F0502020204030204" pitchFamily="34" charset="0"/>
                <a:ea typeface="Calibri" panose="020F0502020204030204" pitchFamily="34" charset="0"/>
                <a:cs typeface="Calibri" panose="020F0502020204030204" pitchFamily="34" charset="0"/>
              </a:rPr>
              <a:t>Tested 100 samples </a:t>
            </a:r>
          </a:p>
        </p:txBody>
      </p:sp>
      <p:pic>
        <p:nvPicPr>
          <p:cNvPr id="6" name="Content Placeholder 5">
            <a:extLst>
              <a:ext uri="{FF2B5EF4-FFF2-40B4-BE49-F238E27FC236}">
                <a16:creationId xmlns:a16="http://schemas.microsoft.com/office/drawing/2014/main" id="{70372C39-CE5A-05E5-16A9-48D589BD5EA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4441" y="1558212"/>
            <a:ext cx="10674220" cy="4581331"/>
          </a:xfrm>
        </p:spPr>
      </p:pic>
    </p:spTree>
    <p:extLst>
      <p:ext uri="{BB962C8B-B14F-4D97-AF65-F5344CB8AC3E}">
        <p14:creationId xmlns:p14="http://schemas.microsoft.com/office/powerpoint/2010/main" val="3218197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1D0F2-75CF-CADB-7BFB-C714908AF4C3}"/>
              </a:ext>
            </a:extLst>
          </p:cNvPr>
          <p:cNvSpPr>
            <a:spLocks noGrp="1"/>
          </p:cNvSpPr>
          <p:nvPr>
            <p:ph type="title"/>
          </p:nvPr>
        </p:nvSpPr>
        <p:spPr>
          <a:xfrm>
            <a:off x="1194318" y="452718"/>
            <a:ext cx="8277486" cy="703222"/>
          </a:xfrm>
        </p:spPr>
        <p:txBody>
          <a:bodyPr/>
          <a:lstStyle/>
          <a:p>
            <a:pPr algn="ctr"/>
            <a:r>
              <a:rPr lang="en-IN" sz="3200" b="1" dirty="0">
                <a:latin typeface="Calibri" panose="020F0502020204030204" pitchFamily="34" charset="0"/>
                <a:ea typeface="Calibri" panose="020F0502020204030204" pitchFamily="34" charset="0"/>
                <a:cs typeface="Calibri" panose="020F0502020204030204" pitchFamily="34" charset="0"/>
              </a:rPr>
              <a:t>Output of Tested 100 images</a:t>
            </a:r>
          </a:p>
        </p:txBody>
      </p:sp>
      <p:pic>
        <p:nvPicPr>
          <p:cNvPr id="5" name="Content Placeholder 4">
            <a:extLst>
              <a:ext uri="{FF2B5EF4-FFF2-40B4-BE49-F238E27FC236}">
                <a16:creationId xmlns:a16="http://schemas.microsoft.com/office/drawing/2014/main" id="{982A2C64-ED6F-7DB3-0E19-23CC7BEA94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4318" y="1406105"/>
            <a:ext cx="9450678" cy="5305246"/>
          </a:xfrm>
        </p:spPr>
      </p:pic>
    </p:spTree>
    <p:extLst>
      <p:ext uri="{BB962C8B-B14F-4D97-AF65-F5344CB8AC3E}">
        <p14:creationId xmlns:p14="http://schemas.microsoft.com/office/powerpoint/2010/main" val="4231234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E6B8-0F64-901F-D149-A35B7905BD98}"/>
              </a:ext>
            </a:extLst>
          </p:cNvPr>
          <p:cNvSpPr>
            <a:spLocks noGrp="1"/>
          </p:cNvSpPr>
          <p:nvPr>
            <p:ph type="title"/>
          </p:nvPr>
        </p:nvSpPr>
        <p:spPr/>
        <p:txBody>
          <a:bodyPr/>
          <a:lstStyle/>
          <a:p>
            <a:pPr algn="ctr"/>
            <a:r>
              <a:rPr lang="en-IN" sz="3200" b="1" dirty="0">
                <a:latin typeface="Calibri" panose="020F0502020204030204" pitchFamily="34" charset="0"/>
                <a:ea typeface="Calibri" panose="020F0502020204030204" pitchFamily="34" charset="0"/>
                <a:cs typeface="Calibri" panose="020F0502020204030204" pitchFamily="34" charset="0"/>
              </a:rPr>
              <a:t>Sample handwritten  image from MS Paint</a:t>
            </a:r>
          </a:p>
        </p:txBody>
      </p:sp>
      <p:pic>
        <p:nvPicPr>
          <p:cNvPr id="5" name="Content Placeholder 4">
            <a:extLst>
              <a:ext uri="{FF2B5EF4-FFF2-40B4-BE49-F238E27FC236}">
                <a16:creationId xmlns:a16="http://schemas.microsoft.com/office/drawing/2014/main" id="{ABD6A706-C8BE-385B-7818-A992E654AA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5127" y="2029410"/>
            <a:ext cx="5014440" cy="4077478"/>
          </a:xfrm>
        </p:spPr>
      </p:pic>
      <p:pic>
        <p:nvPicPr>
          <p:cNvPr id="7" name="Picture 6">
            <a:extLst>
              <a:ext uri="{FF2B5EF4-FFF2-40B4-BE49-F238E27FC236}">
                <a16:creationId xmlns:a16="http://schemas.microsoft.com/office/drawing/2014/main" id="{3B6B50D6-A52B-269B-5156-48613F1AD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308" y="2029410"/>
            <a:ext cx="5213346" cy="4077478"/>
          </a:xfrm>
          <a:prstGeom prst="rect">
            <a:avLst/>
          </a:prstGeom>
        </p:spPr>
      </p:pic>
    </p:spTree>
    <p:extLst>
      <p:ext uri="{BB962C8B-B14F-4D97-AF65-F5344CB8AC3E}">
        <p14:creationId xmlns:p14="http://schemas.microsoft.com/office/powerpoint/2010/main" val="314132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8FC4-65A2-CBE4-45DE-2DEBE105AEB7}"/>
              </a:ext>
            </a:extLst>
          </p:cNvPr>
          <p:cNvSpPr>
            <a:spLocks noGrp="1"/>
          </p:cNvSpPr>
          <p:nvPr>
            <p:ph type="title"/>
          </p:nvPr>
        </p:nvSpPr>
        <p:spPr/>
        <p:txBody>
          <a:bodyPr/>
          <a:lstStyle/>
          <a:p>
            <a:pPr algn="ctr"/>
            <a:r>
              <a:rPr lang="en-IN" b="1" dirty="0"/>
              <a:t>Abstract </a:t>
            </a:r>
          </a:p>
        </p:txBody>
      </p:sp>
      <p:sp>
        <p:nvSpPr>
          <p:cNvPr id="3" name="Content Placeholder 2">
            <a:extLst>
              <a:ext uri="{FF2B5EF4-FFF2-40B4-BE49-F238E27FC236}">
                <a16:creationId xmlns:a16="http://schemas.microsoft.com/office/drawing/2014/main" id="{9A3BE92D-7A29-1241-3C55-994C05C24EB0}"/>
              </a:ext>
            </a:extLst>
          </p:cNvPr>
          <p:cNvSpPr>
            <a:spLocks noGrp="1"/>
          </p:cNvSpPr>
          <p:nvPr>
            <p:ph idx="1"/>
          </p:nvPr>
        </p:nvSpPr>
        <p:spPr>
          <a:xfrm>
            <a:off x="581192" y="2180497"/>
            <a:ext cx="11029615" cy="4080344"/>
          </a:xfrm>
        </p:spPr>
        <p:txBody>
          <a:bodyPr>
            <a:normAutofit/>
          </a:bodyPr>
          <a:lstStyle/>
          <a:p>
            <a:pPr marL="72000" marR="711200" indent="-36000" algn="just">
              <a:lnSpc>
                <a:spcPct val="110000"/>
              </a:lnSpc>
              <a:spcBef>
                <a:spcPts val="600"/>
              </a:spcBef>
              <a:spcAft>
                <a:spcPts val="0"/>
              </a:spcAft>
              <a:buFont typeface="Wingdings" panose="05000000000000000000" pitchFamily="2" charset="2"/>
              <a:buChar char="q"/>
            </a:pPr>
            <a:r>
              <a:rPr lang="en-US" sz="2600" dirty="0">
                <a:effectLst/>
                <a:latin typeface="Calibri" panose="020F0502020204030204" pitchFamily="34" charset="0"/>
                <a:ea typeface="Calibri" panose="020F0502020204030204" pitchFamily="34" charset="0"/>
                <a:cs typeface="Calibri" panose="020F0502020204030204" pitchFamily="34" charset="0"/>
              </a:rPr>
              <a:t>Handwritten character recognition is one of the practically important issues in pattern recognition</a:t>
            </a:r>
            <a:r>
              <a:rPr lang="en-US" sz="2600" spc="-20" dirty="0">
                <a:effectLst/>
                <a:latin typeface="Calibri" panose="020F0502020204030204" pitchFamily="34" charset="0"/>
                <a:ea typeface="Calibri" panose="020F0502020204030204" pitchFamily="34" charset="0"/>
                <a:cs typeface="Calibri" panose="020F0502020204030204" pitchFamily="34" charset="0"/>
              </a:rPr>
              <a:t> </a:t>
            </a:r>
            <a:r>
              <a:rPr lang="en-US" sz="2600" dirty="0">
                <a:effectLst/>
                <a:latin typeface="Calibri" panose="020F0502020204030204" pitchFamily="34" charset="0"/>
                <a:ea typeface="Calibri" panose="020F0502020204030204" pitchFamily="34" charset="0"/>
                <a:cs typeface="Calibri" panose="020F0502020204030204" pitchFamily="34" charset="0"/>
              </a:rPr>
              <a:t>applications.</a:t>
            </a:r>
            <a:r>
              <a:rPr lang="en-US" sz="2600" spc="-20" dirty="0">
                <a:effectLst/>
                <a:latin typeface="Calibri" panose="020F0502020204030204" pitchFamily="34" charset="0"/>
                <a:ea typeface="Calibri" panose="020F0502020204030204" pitchFamily="34" charset="0"/>
                <a:cs typeface="Calibri" panose="020F0502020204030204" pitchFamily="34" charset="0"/>
              </a:rPr>
              <a:t> </a:t>
            </a:r>
            <a:r>
              <a:rPr lang="en-US" sz="2600" dirty="0">
                <a:effectLst/>
                <a:latin typeface="Calibri" panose="020F0502020204030204" pitchFamily="34" charset="0"/>
                <a:ea typeface="Calibri" panose="020F0502020204030204" pitchFamily="34" charset="0"/>
                <a:cs typeface="Calibri" panose="020F0502020204030204" pitchFamily="34" charset="0"/>
              </a:rPr>
              <a:t>The</a:t>
            </a:r>
            <a:r>
              <a:rPr lang="en-US" sz="2600" spc="-25" dirty="0">
                <a:effectLst/>
                <a:latin typeface="Calibri" panose="020F0502020204030204" pitchFamily="34" charset="0"/>
                <a:ea typeface="Calibri" panose="020F0502020204030204" pitchFamily="34" charset="0"/>
                <a:cs typeface="Calibri" panose="020F0502020204030204" pitchFamily="34" charset="0"/>
              </a:rPr>
              <a:t> </a:t>
            </a:r>
            <a:r>
              <a:rPr lang="en-US" sz="2600" dirty="0">
                <a:effectLst/>
                <a:latin typeface="Calibri" panose="020F0502020204030204" pitchFamily="34" charset="0"/>
                <a:ea typeface="Calibri" panose="020F0502020204030204" pitchFamily="34" charset="0"/>
                <a:cs typeface="Calibri" panose="020F0502020204030204" pitchFamily="34" charset="0"/>
              </a:rPr>
              <a:t>main</a:t>
            </a:r>
            <a:r>
              <a:rPr lang="en-US" sz="2600" spc="-20" dirty="0">
                <a:effectLst/>
                <a:latin typeface="Calibri" panose="020F0502020204030204" pitchFamily="34" charset="0"/>
                <a:ea typeface="Calibri" panose="020F0502020204030204" pitchFamily="34" charset="0"/>
                <a:cs typeface="Calibri" panose="020F0502020204030204" pitchFamily="34" charset="0"/>
              </a:rPr>
              <a:t> </a:t>
            </a:r>
            <a:r>
              <a:rPr lang="en-US" sz="2600" dirty="0">
                <a:effectLst/>
                <a:latin typeface="Calibri" panose="020F0502020204030204" pitchFamily="34" charset="0"/>
                <a:ea typeface="Calibri" panose="020F0502020204030204" pitchFamily="34" charset="0"/>
                <a:cs typeface="Calibri" panose="020F0502020204030204" pitchFamily="34" charset="0"/>
              </a:rPr>
              <a:t>purpose</a:t>
            </a:r>
            <a:r>
              <a:rPr lang="en-US" sz="2600" spc="-25" dirty="0">
                <a:effectLst/>
                <a:latin typeface="Calibri" panose="020F0502020204030204" pitchFamily="34" charset="0"/>
                <a:ea typeface="Calibri" panose="020F0502020204030204" pitchFamily="34" charset="0"/>
                <a:cs typeface="Calibri" panose="020F0502020204030204" pitchFamily="34" charset="0"/>
              </a:rPr>
              <a:t> </a:t>
            </a:r>
            <a:r>
              <a:rPr lang="en-US" sz="2600" dirty="0">
                <a:effectLst/>
                <a:latin typeface="Calibri" panose="020F0502020204030204" pitchFamily="34" charset="0"/>
                <a:ea typeface="Calibri" panose="020F0502020204030204" pitchFamily="34" charset="0"/>
                <a:cs typeface="Calibri" panose="020F0502020204030204" pitchFamily="34" charset="0"/>
              </a:rPr>
              <a:t>of</a:t>
            </a:r>
            <a:r>
              <a:rPr lang="en-US" sz="2600" spc="-20" dirty="0">
                <a:effectLst/>
                <a:latin typeface="Calibri" panose="020F0502020204030204" pitchFamily="34" charset="0"/>
                <a:ea typeface="Calibri" panose="020F0502020204030204" pitchFamily="34" charset="0"/>
                <a:cs typeface="Calibri" panose="020F0502020204030204" pitchFamily="34" charset="0"/>
              </a:rPr>
              <a:t> </a:t>
            </a:r>
            <a:r>
              <a:rPr lang="en-US" sz="2600" dirty="0">
                <a:effectLst/>
                <a:latin typeface="Calibri" panose="020F0502020204030204" pitchFamily="34" charset="0"/>
                <a:ea typeface="Calibri" panose="020F0502020204030204" pitchFamily="34" charset="0"/>
                <a:cs typeface="Calibri" panose="020F0502020204030204" pitchFamily="34" charset="0"/>
              </a:rPr>
              <a:t>this</a:t>
            </a:r>
            <a:r>
              <a:rPr lang="en-US" sz="2600" spc="-20" dirty="0">
                <a:effectLst/>
                <a:latin typeface="Calibri" panose="020F0502020204030204" pitchFamily="34" charset="0"/>
                <a:ea typeface="Calibri" panose="020F0502020204030204" pitchFamily="34" charset="0"/>
                <a:cs typeface="Calibri" panose="020F0502020204030204" pitchFamily="34" charset="0"/>
              </a:rPr>
              <a:t> </a:t>
            </a:r>
            <a:r>
              <a:rPr lang="en-US" sz="2600" dirty="0">
                <a:effectLst/>
                <a:latin typeface="Calibri" panose="020F0502020204030204" pitchFamily="34" charset="0"/>
                <a:ea typeface="Calibri" panose="020F0502020204030204" pitchFamily="34" charset="0"/>
                <a:cs typeface="Calibri" panose="020F0502020204030204" pitchFamily="34" charset="0"/>
              </a:rPr>
              <a:t>project</a:t>
            </a:r>
            <a:r>
              <a:rPr lang="en-US" sz="2600" spc="-20" dirty="0">
                <a:effectLst/>
                <a:latin typeface="Calibri" panose="020F0502020204030204" pitchFamily="34" charset="0"/>
                <a:ea typeface="Calibri" panose="020F0502020204030204" pitchFamily="34" charset="0"/>
                <a:cs typeface="Calibri" panose="020F0502020204030204" pitchFamily="34" charset="0"/>
              </a:rPr>
              <a:t> </a:t>
            </a:r>
            <a:r>
              <a:rPr lang="en-US" sz="2600" dirty="0">
                <a:effectLst/>
                <a:latin typeface="Calibri" panose="020F0502020204030204" pitchFamily="34" charset="0"/>
                <a:ea typeface="Calibri" panose="020F0502020204030204" pitchFamily="34" charset="0"/>
                <a:cs typeface="Calibri" panose="020F0502020204030204" pitchFamily="34" charset="0"/>
              </a:rPr>
              <a:t>is</a:t>
            </a:r>
            <a:r>
              <a:rPr lang="en-US" sz="2600" spc="-20" dirty="0">
                <a:effectLst/>
                <a:latin typeface="Calibri" panose="020F0502020204030204" pitchFamily="34" charset="0"/>
                <a:ea typeface="Calibri" panose="020F0502020204030204" pitchFamily="34" charset="0"/>
                <a:cs typeface="Calibri" panose="020F0502020204030204" pitchFamily="34" charset="0"/>
              </a:rPr>
              <a:t> </a:t>
            </a:r>
            <a:r>
              <a:rPr lang="en-US" sz="2600" dirty="0">
                <a:effectLst/>
                <a:latin typeface="Calibri" panose="020F0502020204030204" pitchFamily="34" charset="0"/>
                <a:ea typeface="Calibri" panose="020F0502020204030204" pitchFamily="34" charset="0"/>
                <a:cs typeface="Calibri" panose="020F0502020204030204" pitchFamily="34" charset="0"/>
              </a:rPr>
              <a:t>to</a:t>
            </a:r>
            <a:r>
              <a:rPr lang="en-US" sz="2600" spc="-20" dirty="0">
                <a:effectLst/>
                <a:latin typeface="Calibri" panose="020F0502020204030204" pitchFamily="34" charset="0"/>
                <a:ea typeface="Calibri" panose="020F0502020204030204" pitchFamily="34" charset="0"/>
                <a:cs typeface="Calibri" panose="020F0502020204030204" pitchFamily="34" charset="0"/>
              </a:rPr>
              <a:t> </a:t>
            </a:r>
            <a:r>
              <a:rPr lang="en-US" sz="2600" dirty="0">
                <a:effectLst/>
                <a:latin typeface="Calibri" panose="020F0502020204030204" pitchFamily="34" charset="0"/>
                <a:ea typeface="Calibri" panose="020F0502020204030204" pitchFamily="34" charset="0"/>
                <a:cs typeface="Calibri" panose="020F0502020204030204" pitchFamily="34" charset="0"/>
              </a:rPr>
              <a:t>build</a:t>
            </a:r>
            <a:r>
              <a:rPr lang="en-US" sz="2600" spc="-20" dirty="0">
                <a:effectLst/>
                <a:latin typeface="Calibri" panose="020F0502020204030204" pitchFamily="34" charset="0"/>
                <a:ea typeface="Calibri" panose="020F0502020204030204" pitchFamily="34" charset="0"/>
                <a:cs typeface="Calibri" panose="020F0502020204030204" pitchFamily="34" charset="0"/>
              </a:rPr>
              <a:t> </a:t>
            </a:r>
            <a:r>
              <a:rPr lang="en-US" sz="2600" dirty="0">
                <a:effectLst/>
                <a:latin typeface="Calibri" panose="020F0502020204030204" pitchFamily="34" charset="0"/>
                <a:ea typeface="Calibri" panose="020F0502020204030204" pitchFamily="34" charset="0"/>
                <a:cs typeface="Calibri" panose="020F0502020204030204" pitchFamily="34" charset="0"/>
              </a:rPr>
              <a:t>an</a:t>
            </a:r>
            <a:r>
              <a:rPr lang="en-US" sz="2600" spc="-20" dirty="0">
                <a:effectLst/>
                <a:latin typeface="Calibri" panose="020F0502020204030204" pitchFamily="34" charset="0"/>
                <a:ea typeface="Calibri" panose="020F0502020204030204" pitchFamily="34" charset="0"/>
                <a:cs typeface="Calibri" panose="020F0502020204030204" pitchFamily="34" charset="0"/>
              </a:rPr>
              <a:t> </a:t>
            </a:r>
            <a:r>
              <a:rPr lang="en-US" sz="2600" dirty="0">
                <a:effectLst/>
                <a:latin typeface="Calibri" panose="020F0502020204030204" pitchFamily="34" charset="0"/>
                <a:ea typeface="Calibri" panose="020F0502020204030204" pitchFamily="34" charset="0"/>
                <a:cs typeface="Calibri" panose="020F0502020204030204" pitchFamily="34" charset="0"/>
              </a:rPr>
              <a:t>automatic</a:t>
            </a:r>
            <a:r>
              <a:rPr lang="en-US" sz="2600" spc="-20" dirty="0">
                <a:effectLst/>
                <a:latin typeface="Calibri" panose="020F0502020204030204" pitchFamily="34" charset="0"/>
                <a:ea typeface="Calibri" panose="020F0502020204030204" pitchFamily="34" charset="0"/>
                <a:cs typeface="Calibri" panose="020F0502020204030204" pitchFamily="34" charset="0"/>
              </a:rPr>
              <a:t> </a:t>
            </a:r>
            <a:r>
              <a:rPr lang="en-US" sz="2600" dirty="0">
                <a:effectLst/>
                <a:latin typeface="Calibri" panose="020F0502020204030204" pitchFamily="34" charset="0"/>
                <a:ea typeface="Calibri" panose="020F0502020204030204" pitchFamily="34" charset="0"/>
                <a:cs typeface="Calibri" panose="020F0502020204030204" pitchFamily="34" charset="0"/>
              </a:rPr>
              <a:t>handwritten digit recognition method for the recognition of handwritten digit strings.</a:t>
            </a:r>
            <a:endParaRPr lang="en-IN" sz="2600" dirty="0">
              <a:effectLst/>
              <a:latin typeface="Calibri" panose="020F0502020204030204" pitchFamily="34" charset="0"/>
              <a:ea typeface="Calibri" panose="020F0502020204030204" pitchFamily="34" charset="0"/>
              <a:cs typeface="Calibri" panose="020F0502020204030204" pitchFamily="34" charset="0"/>
            </a:endParaRPr>
          </a:p>
          <a:p>
            <a:pPr>
              <a:spcBef>
                <a:spcPts val="5"/>
              </a:spcBef>
              <a:buFont typeface="Wingdings" panose="05000000000000000000" pitchFamily="2" charset="2"/>
              <a:buChar char="q"/>
            </a:pPr>
            <a:r>
              <a:rPr lang="en-US" sz="3100" b="1" dirty="0">
                <a:effectLst/>
                <a:latin typeface="Calibri" panose="020F0502020204030204" pitchFamily="34" charset="0"/>
                <a:ea typeface="Calibri" panose="020F0502020204030204" pitchFamily="34" charset="0"/>
                <a:cs typeface="Calibri" panose="020F0502020204030204" pitchFamily="34" charset="0"/>
              </a:rPr>
              <a:t>   </a:t>
            </a:r>
            <a:r>
              <a:rPr lang="en-US" sz="2400" dirty="0">
                <a:effectLst/>
                <a:latin typeface="Calibri" panose="020F0502020204030204" pitchFamily="34" charset="0"/>
                <a:ea typeface="Calibri" panose="020F0502020204030204" pitchFamily="34" charset="0"/>
                <a:cs typeface="Calibri" panose="020F0502020204030204" pitchFamily="34" charset="0"/>
              </a:rPr>
              <a:t>The purpose of this project is to take handwritten digits as input, process the digits, train the neural network algorithm with the processed data, recognize the pattern, and successfully identify the test digits. The popular MNIST data is used for testing and training purposes </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332032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17E4-FCDC-CAE6-F51E-9A683F25556D}"/>
              </a:ext>
            </a:extLst>
          </p:cNvPr>
          <p:cNvSpPr>
            <a:spLocks noGrp="1"/>
          </p:cNvSpPr>
          <p:nvPr>
            <p:ph type="title"/>
          </p:nvPr>
        </p:nvSpPr>
        <p:spPr/>
        <p:txBody>
          <a:bodyPr>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Pre-processing of images</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0CE52B0-CB68-CB44-D6B9-96E6B69337DE}"/>
              </a:ext>
            </a:extLst>
          </p:cNvPr>
          <p:cNvSpPr>
            <a:spLocks noGrp="1"/>
          </p:cNvSpPr>
          <p:nvPr>
            <p:ph idx="1"/>
          </p:nvPr>
        </p:nvSpPr>
        <p:spPr>
          <a:xfrm>
            <a:off x="510140" y="1953928"/>
            <a:ext cx="10965914" cy="4562375"/>
          </a:xfrm>
        </p:spPr>
        <p:txBody>
          <a:bodyPr>
            <a:normAutofit fontScale="25000" lnSpcReduction="20000"/>
          </a:bodyPr>
          <a:lstStyle/>
          <a:p>
            <a:pPr marL="0" indent="0">
              <a:buNone/>
            </a:pPr>
            <a:r>
              <a:rPr lang="en-US" sz="4400" dirty="0">
                <a:latin typeface="Calibri" panose="020F0502020204030204" pitchFamily="34" charset="0"/>
                <a:ea typeface="Calibri" panose="020F0502020204030204" pitchFamily="34" charset="0"/>
                <a:cs typeface="Calibri" panose="020F0502020204030204" pitchFamily="34" charset="0"/>
              </a:rPr>
              <a:t> </a:t>
            </a:r>
          </a:p>
          <a:p>
            <a:pPr marL="0" indent="0">
              <a:buNone/>
            </a:pPr>
            <a:endParaRPr lang="en-US" sz="4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9600" dirty="0">
                <a:latin typeface="Calibri" panose="020F0502020204030204" pitchFamily="34" charset="0"/>
                <a:ea typeface="Calibri" panose="020F0502020204030204" pitchFamily="34" charset="0"/>
                <a:cs typeface="Calibri" panose="020F0502020204030204" pitchFamily="34" charset="0"/>
              </a:rPr>
              <a:t>Pre-processing of images is done using a python library called OpenCV.</a:t>
            </a:r>
          </a:p>
          <a:p>
            <a:pPr marL="0" indent="0">
              <a:buNone/>
            </a:pPr>
            <a:r>
              <a:rPr lang="en-US" sz="9600" dirty="0">
                <a:latin typeface="Calibri" panose="020F0502020204030204" pitchFamily="34" charset="0"/>
                <a:ea typeface="Calibri" panose="020F0502020204030204" pitchFamily="34" charset="0"/>
                <a:cs typeface="Calibri" panose="020F0502020204030204" pitchFamily="34" charset="0"/>
              </a:rPr>
              <a:t>It has certain functions which can be implemented to make necessary changes in the image before passing them to network.</a:t>
            </a:r>
          </a:p>
          <a:p>
            <a:pPr>
              <a:buFont typeface="Wingdings" panose="05000000000000000000" pitchFamily="2" charset="2"/>
              <a:buChar char="q"/>
            </a:pPr>
            <a:r>
              <a:rPr lang="en-IN" sz="9600" dirty="0">
                <a:latin typeface="Calibri" panose="020F0502020204030204" pitchFamily="34" charset="0"/>
                <a:ea typeface="Calibri" panose="020F0502020204030204" pitchFamily="34" charset="0"/>
                <a:cs typeface="Calibri" panose="020F0502020204030204" pitchFamily="34" charset="0"/>
              </a:rPr>
              <a:t>Gaussian blur</a:t>
            </a:r>
          </a:p>
          <a:p>
            <a:pPr marL="0" indent="0">
              <a:buNone/>
            </a:pPr>
            <a:r>
              <a:rPr lang="en-IN" sz="9600" dirty="0">
                <a:latin typeface="Calibri" panose="020F0502020204030204" pitchFamily="34" charset="0"/>
                <a:ea typeface="Calibri" panose="020F0502020204030204" pitchFamily="34" charset="0"/>
                <a:cs typeface="Calibri" panose="020F0502020204030204" pitchFamily="34" charset="0"/>
              </a:rPr>
              <a:t>	- Gaussian blur is a function for smoothening an image.</a:t>
            </a:r>
          </a:p>
          <a:p>
            <a:pPr>
              <a:buFont typeface="Wingdings" panose="05000000000000000000" pitchFamily="2" charset="2"/>
              <a:buChar char="q"/>
            </a:pPr>
            <a:r>
              <a:rPr lang="en-IN" sz="9600" dirty="0">
                <a:latin typeface="Calibri" panose="020F0502020204030204" pitchFamily="34" charset="0"/>
                <a:ea typeface="Calibri" panose="020F0502020204030204" pitchFamily="34" charset="0"/>
                <a:cs typeface="Calibri" panose="020F0502020204030204" pitchFamily="34" charset="0"/>
              </a:rPr>
              <a:t> Adaptive – Threshold</a:t>
            </a:r>
          </a:p>
          <a:p>
            <a:pPr marL="0" indent="0">
              <a:buNone/>
            </a:pPr>
            <a:r>
              <a:rPr lang="en-IN" sz="9600" dirty="0">
                <a:latin typeface="Calibri" panose="020F0502020204030204" pitchFamily="34" charset="0"/>
                <a:ea typeface="Calibri" panose="020F0502020204030204" pitchFamily="34" charset="0"/>
                <a:cs typeface="Calibri" panose="020F0502020204030204" pitchFamily="34" charset="0"/>
              </a:rPr>
              <a:t>	- In Adaptive – Threshold, the algorithms calculate the threshold for a small regions </a:t>
            </a:r>
          </a:p>
          <a:p>
            <a:pPr marL="0" indent="0">
              <a:buNone/>
            </a:pPr>
            <a:r>
              <a:rPr lang="en-IN" sz="9600" dirty="0">
                <a:latin typeface="Calibri" panose="020F0502020204030204" pitchFamily="34" charset="0"/>
                <a:ea typeface="Calibri" panose="020F0502020204030204" pitchFamily="34" charset="0"/>
                <a:cs typeface="Calibri" panose="020F0502020204030204" pitchFamily="34" charset="0"/>
              </a:rPr>
              <a:t>	of the image.so we get different thresholds for different regions of the same image 	and it gives us better results for </a:t>
            </a:r>
          </a:p>
          <a:p>
            <a:pPr marL="0" indent="0">
              <a:buNone/>
            </a:pPr>
            <a:r>
              <a:rPr lang="en-IN" sz="9600" dirty="0">
                <a:latin typeface="Calibri" panose="020F0502020204030204" pitchFamily="34" charset="0"/>
                <a:ea typeface="Calibri" panose="020F0502020204030204" pitchFamily="34" charset="0"/>
                <a:cs typeface="Calibri" panose="020F0502020204030204" pitchFamily="34" charset="0"/>
              </a:rPr>
              <a:t>	images with varying illumination</a:t>
            </a:r>
          </a:p>
          <a:p>
            <a:pPr marL="0" indent="0">
              <a:buNone/>
            </a:pPr>
            <a:r>
              <a:rPr lang="en-IN" sz="96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IN" sz="2400" dirty="0">
                <a:latin typeface="Calibri" panose="020F0502020204030204" pitchFamily="34" charset="0"/>
                <a:ea typeface="Calibri" panose="020F0502020204030204" pitchFamily="34" charset="0"/>
                <a:cs typeface="Calibri" panose="020F0502020204030204" pitchFamily="34" charset="0"/>
              </a:rPr>
              <a:t>	</a:t>
            </a:r>
          </a:p>
          <a:p>
            <a:pPr marL="0" indent="0">
              <a:buNone/>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0024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F3ED4-F843-BE42-1BBB-15464864CA39}"/>
              </a:ext>
            </a:extLst>
          </p:cNvPr>
          <p:cNvSpPr txBox="1"/>
          <p:nvPr/>
        </p:nvSpPr>
        <p:spPr>
          <a:xfrm>
            <a:off x="933651" y="1478347"/>
            <a:ext cx="10039149" cy="3416320"/>
          </a:xfrm>
          <a:prstGeom prst="rect">
            <a:avLst/>
          </a:prstGeom>
          <a:noFill/>
        </p:spPr>
        <p:txBody>
          <a:bodyPr wrap="square">
            <a:spAutoFit/>
          </a:bodyPr>
          <a:lstStyle/>
          <a:p>
            <a:pPr>
              <a:buFont typeface="Wingdings" panose="05000000000000000000" pitchFamily="2" charset="2"/>
              <a:buChar char="q"/>
            </a:pPr>
            <a:r>
              <a:rPr lang="en-IN" sz="2400" dirty="0">
                <a:latin typeface="Calibri" panose="020F0502020204030204" pitchFamily="34" charset="0"/>
                <a:ea typeface="Calibri" panose="020F0502020204030204" pitchFamily="34" charset="0"/>
                <a:cs typeface="Calibri" panose="020F0502020204030204" pitchFamily="34" charset="0"/>
              </a:rPr>
              <a:t> Dilation</a:t>
            </a:r>
          </a:p>
          <a:p>
            <a:pPr marL="0" indent="0">
              <a:buNone/>
            </a:pPr>
            <a:r>
              <a:rPr lang="en-IN" sz="2400" dirty="0">
                <a:latin typeface="Calibri" panose="020F0502020204030204" pitchFamily="34" charset="0"/>
                <a:ea typeface="Calibri" panose="020F0502020204030204" pitchFamily="34" charset="0"/>
                <a:cs typeface="Calibri" panose="020F0502020204030204" pitchFamily="34" charset="0"/>
              </a:rPr>
              <a:t>	- Dilation is done to make the digit bigger.</a:t>
            </a:r>
          </a:p>
          <a:p>
            <a:pPr marL="0" indent="0">
              <a:buNone/>
            </a:pPr>
            <a:r>
              <a:rPr lang="en-IN" sz="2400" dirty="0">
                <a:latin typeface="Calibri" panose="020F0502020204030204" pitchFamily="34" charset="0"/>
                <a:ea typeface="Calibri" panose="020F0502020204030204" pitchFamily="34" charset="0"/>
                <a:cs typeface="Calibri" panose="020F0502020204030204" pitchFamily="34" charset="0"/>
              </a:rPr>
              <a:t>	- Dilation is very useful in cases where digits have holes as noises in them </a:t>
            </a:r>
          </a:p>
          <a:p>
            <a:pPr>
              <a:buFont typeface="Wingdings" panose="05000000000000000000" pitchFamily="2" charset="2"/>
              <a:buChar char="q"/>
            </a:pPr>
            <a:r>
              <a:rPr lang="en-IN" sz="2400" dirty="0">
                <a:latin typeface="Calibri" panose="020F0502020204030204" pitchFamily="34" charset="0"/>
                <a:ea typeface="Calibri" panose="020F0502020204030204" pitchFamily="34" charset="0"/>
                <a:cs typeface="Calibri" panose="020F0502020204030204" pitchFamily="34" charset="0"/>
              </a:rPr>
              <a:t> Erosion</a:t>
            </a:r>
          </a:p>
          <a:p>
            <a:pPr marL="0" indent="0">
              <a:buNone/>
            </a:pPr>
            <a:r>
              <a:rPr lang="en-IN" sz="2400" dirty="0">
                <a:latin typeface="Calibri" panose="020F0502020204030204" pitchFamily="34" charset="0"/>
                <a:ea typeface="Calibri" panose="020F0502020204030204" pitchFamily="34" charset="0"/>
                <a:cs typeface="Calibri" panose="020F0502020204030204" pitchFamily="34" charset="0"/>
              </a:rPr>
              <a:t>	- Erosion is done to make the digit smaller or thinner</a:t>
            </a:r>
          </a:p>
          <a:p>
            <a:pPr marL="0" indent="0">
              <a:buNone/>
            </a:pPr>
            <a:r>
              <a:rPr lang="en-IN" sz="2400" dirty="0">
                <a:latin typeface="Calibri" panose="020F0502020204030204" pitchFamily="34" charset="0"/>
                <a:ea typeface="Calibri" panose="020F0502020204030204" pitchFamily="34" charset="0"/>
                <a:cs typeface="Calibri" panose="020F0502020204030204" pitchFamily="34" charset="0"/>
              </a:rPr>
              <a:t>	-This reduces the noise as thin noise get vanished after erosion</a:t>
            </a:r>
          </a:p>
          <a:p>
            <a:pPr marL="0" indent="0">
              <a:buNone/>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2517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B16C-1A97-D945-1436-927085BA1FCE}"/>
              </a:ext>
            </a:extLst>
          </p:cNvPr>
          <p:cNvSpPr>
            <a:spLocks noGrp="1"/>
          </p:cNvSpPr>
          <p:nvPr>
            <p:ph type="title"/>
          </p:nvPr>
        </p:nvSpPr>
        <p:spPr/>
        <p:txBody>
          <a:bodyPr>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segmentation</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78CD433-4F62-1455-8716-5519453720A4}"/>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 Segmentation of the image id done by the concept contours in OpenCV</a:t>
            </a:r>
          </a:p>
          <a:p>
            <a:pPr>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Contours</a:t>
            </a:r>
          </a:p>
          <a:p>
            <a:pPr lvl="1">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Contours can be explained as simply curve joining all the continuous points , having same color or intensity</a:t>
            </a:r>
          </a:p>
          <a:p>
            <a:pPr lvl="1">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contours are useful tool for shape analysis and object detection and recognition.</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0153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57A9-C900-0930-55F9-B3944F6F9CEC}"/>
              </a:ext>
            </a:extLst>
          </p:cNvPr>
          <p:cNvSpPr>
            <a:spLocks noGrp="1"/>
          </p:cNvSpPr>
          <p:nvPr>
            <p:ph type="title"/>
          </p:nvPr>
        </p:nvSpPr>
        <p:spPr/>
        <p:txBody>
          <a:bodyPr>
            <a:normAutofit/>
          </a:bodyPr>
          <a:lstStyle/>
          <a:p>
            <a:pPr algn="ctr"/>
            <a:r>
              <a:rPr lang="en-IN" sz="3200" b="1" dirty="0"/>
              <a:t>Implementation </a:t>
            </a:r>
          </a:p>
        </p:txBody>
      </p:sp>
      <p:sp>
        <p:nvSpPr>
          <p:cNvPr id="3" name="Content Placeholder 2">
            <a:extLst>
              <a:ext uri="{FF2B5EF4-FFF2-40B4-BE49-F238E27FC236}">
                <a16:creationId xmlns:a16="http://schemas.microsoft.com/office/drawing/2014/main" id="{22518740-6F16-974E-00E1-9770E156F27D}"/>
              </a:ext>
            </a:extLst>
          </p:cNvPr>
          <p:cNvSpPr>
            <a:spLocks noGrp="1"/>
          </p:cNvSpPr>
          <p:nvPr>
            <p:ph idx="1"/>
          </p:nvPr>
        </p:nvSpPr>
        <p:spPr>
          <a:xfrm>
            <a:off x="450563" y="1207699"/>
            <a:ext cx="11029615" cy="4948146"/>
          </a:xfrm>
        </p:spPr>
        <p:txBody>
          <a:bodyPr>
            <a:normAutofit lnSpcReduction="10000"/>
          </a:bodyPr>
          <a:lstStyle/>
          <a:p>
            <a:pPr>
              <a:buFont typeface="Wingdings" panose="05000000000000000000" pitchFamily="2" charset="2"/>
              <a:buChar char="q"/>
            </a:pPr>
            <a:r>
              <a:rPr lang="en-US" sz="2400" b="0" i="0" u="none" strike="noStrike" dirty="0">
                <a:effectLst/>
                <a:latin typeface="Calibri" panose="020F0502020204030204" pitchFamily="34" charset="0"/>
                <a:ea typeface="Calibri" panose="020F0502020204030204" pitchFamily="34" charset="0"/>
                <a:cs typeface="Calibri" panose="020F0502020204030204" pitchFamily="34" charset="0"/>
              </a:rPr>
              <a:t>Implementation is the stage of the project when the theoretical design is turned out into a working system.</a:t>
            </a:r>
          </a:p>
          <a:p>
            <a:pPr rtl="0">
              <a:spcBef>
                <a:spcPts val="0"/>
              </a:spcBef>
              <a:spcAft>
                <a:spcPts val="0"/>
              </a:spcAft>
              <a:buFont typeface="Wingdings" panose="05000000000000000000" pitchFamily="2" charset="2"/>
              <a:buChar char="q"/>
            </a:pPr>
            <a:r>
              <a:rPr lang="en-US" sz="2400" b="0" i="0" u="none" strike="noStrike" dirty="0">
                <a:effectLst/>
                <a:latin typeface="Calibri" panose="020F0502020204030204" pitchFamily="34" charset="0"/>
                <a:ea typeface="Calibri" panose="020F0502020204030204" pitchFamily="34" charset="0"/>
                <a:cs typeface="Calibri" panose="020F0502020204030204" pitchFamily="34" charset="0"/>
              </a:rPr>
              <a:t>The implementation stage involves careful planning, investigation of the existing system and its constraints on implementation, designing of methods to achieve changeover, and evaluation of changeover methods.</a:t>
            </a:r>
          </a:p>
          <a:p>
            <a:pPr marL="0" indent="0" rtl="0">
              <a:spcBef>
                <a:spcPts val="0"/>
              </a:spcBef>
              <a:spcAft>
                <a:spcPts val="0"/>
              </a:spcAft>
              <a:buNone/>
            </a:pPr>
            <a:r>
              <a:rPr lang="en-US" sz="2400" b="1" dirty="0">
                <a:latin typeface="Calibri" panose="020F0502020204030204" pitchFamily="34" charset="0"/>
                <a:ea typeface="Calibri" panose="020F0502020204030204" pitchFamily="34" charset="0"/>
                <a:cs typeface="Calibri" panose="020F0502020204030204" pitchFamily="34" charset="0"/>
              </a:rPr>
              <a:t>Modules:</a:t>
            </a:r>
          </a:p>
          <a:p>
            <a:pPr rtl="0">
              <a:spcBef>
                <a:spcPts val="0"/>
              </a:spcBef>
              <a:spcAft>
                <a:spcPts val="0"/>
              </a:spcAft>
              <a:buFont typeface="Wingdings" panose="05000000000000000000" pitchFamily="2" charset="2"/>
              <a:buChar char="ü"/>
            </a:pPr>
            <a:r>
              <a:rPr lang="en-US" sz="2400" b="1" dirty="0" err="1">
                <a:latin typeface="Calibri" panose="020F0502020204030204" pitchFamily="34" charset="0"/>
                <a:ea typeface="Calibri" panose="020F0502020204030204" pitchFamily="34" charset="0"/>
                <a:cs typeface="Calibri" panose="020F0502020204030204" pitchFamily="34" charset="0"/>
              </a:rPr>
              <a:t>Tensorflow</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i="0" dirty="0">
                <a:effectLst/>
                <a:latin typeface="Calibri" panose="020F0502020204030204" pitchFamily="34" charset="0"/>
                <a:ea typeface="Calibri" panose="020F0502020204030204" pitchFamily="34" charset="0"/>
                <a:cs typeface="Calibri" panose="020F0502020204030204" pitchFamily="34" charset="0"/>
              </a:rPr>
              <a:t>TensorFlow is an open-source software library. It is used to build and train machine learning models, including deep neural networks, and is one of the most popular libraries for machine learning in use today. TensorFlow provides an interface for expressing machine learning algorithms</a:t>
            </a:r>
          </a:p>
          <a:p>
            <a:pPr rtl="0">
              <a:spcBef>
                <a:spcPts val="0"/>
              </a:spcBef>
              <a:spcAft>
                <a:spcPts val="0"/>
              </a:spcAft>
              <a:buFont typeface="Wingdings" panose="05000000000000000000" pitchFamily="2" charset="2"/>
              <a:buChar char="ü"/>
            </a:pPr>
            <a:r>
              <a:rPr lang="en-US" sz="2400" b="1" dirty="0">
                <a:latin typeface="Calibri" panose="020F0502020204030204" pitchFamily="34" charset="0"/>
                <a:ea typeface="Calibri" panose="020F0502020204030204" pitchFamily="34" charset="0"/>
                <a:cs typeface="Calibri" panose="020F0502020204030204" pitchFamily="34" charset="0"/>
              </a:rPr>
              <a:t>Matplotlib: </a:t>
            </a:r>
            <a:r>
              <a:rPr lang="en-US" sz="2400" dirty="0">
                <a:latin typeface="Calibri" panose="020F0502020204030204" pitchFamily="34" charset="0"/>
                <a:ea typeface="Calibri" panose="020F0502020204030204" pitchFamily="34" charset="0"/>
                <a:cs typeface="Calibri" panose="020F0502020204030204" pitchFamily="34" charset="0"/>
              </a:rPr>
              <a:t>Matplotlib  is used for visualizing machine learning and deep  learning models</a:t>
            </a:r>
          </a:p>
          <a:p>
            <a:pPr rtl="0">
              <a:spcBef>
                <a:spcPts val="0"/>
              </a:spcBef>
              <a:spcAft>
                <a:spcPts val="0"/>
              </a:spcAft>
              <a:buFont typeface="Wingdings" panose="05000000000000000000" pitchFamily="2" charset="2"/>
              <a:buChar char="ü"/>
            </a:pPr>
            <a:r>
              <a:rPr lang="en-US" sz="2400" b="1" dirty="0" err="1">
                <a:latin typeface="Calibri" panose="020F0502020204030204" pitchFamily="34" charset="0"/>
                <a:ea typeface="Calibri" panose="020F0502020204030204" pitchFamily="34" charset="0"/>
                <a:cs typeface="Calibri" panose="020F0502020204030204" pitchFamily="34" charset="0"/>
              </a:rPr>
              <a:t>Keras</a:t>
            </a:r>
            <a:r>
              <a:rPr lang="en-US" sz="2400" b="1" dirty="0">
                <a:latin typeface="Calibri" panose="020F0502020204030204" pitchFamily="34" charset="0"/>
                <a:ea typeface="Calibri" panose="020F0502020204030204" pitchFamily="34" charset="0"/>
                <a:cs typeface="Calibri" panose="020F0502020204030204" pitchFamily="34" charset="0"/>
              </a:rPr>
              <a:t> :  </a:t>
            </a:r>
            <a:r>
              <a:rPr lang="en-US" sz="2400" b="0" i="0" dirty="0" err="1">
                <a:effectLst/>
                <a:latin typeface="Söhne"/>
              </a:rPr>
              <a:t>Keras</a:t>
            </a:r>
            <a:r>
              <a:rPr lang="en-US" sz="2400" b="0" i="0" dirty="0">
                <a:effectLst/>
                <a:latin typeface="Söhne"/>
              </a:rPr>
              <a:t> is an open-source software library that provides a high-level neural networks AP and it is used to build deep learning models</a:t>
            </a:r>
            <a:endParaRPr lang="en-US" sz="2400" b="1" u="sng" dirty="0">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endParaRPr lang="en-US" sz="2400" dirty="0">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endParaRPr lang="en-US" sz="2400" b="1"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rtl="0">
              <a:spcBef>
                <a:spcPts val="0"/>
              </a:spcBef>
              <a:spcAft>
                <a:spcPts val="0"/>
              </a:spcAft>
              <a:buNone/>
            </a:pPr>
            <a:endParaRPr lang="en-US" sz="2400" b="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193405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AB69-DBE3-DCD8-29E0-3FCABDD5F2BA}"/>
              </a:ext>
            </a:extLst>
          </p:cNvPr>
          <p:cNvSpPr>
            <a:spLocks noGrp="1"/>
          </p:cNvSpPr>
          <p:nvPr>
            <p:ph type="title"/>
          </p:nvPr>
        </p:nvSpPr>
        <p:spPr/>
        <p:txBody>
          <a:bodyPr>
            <a:normAutofit/>
          </a:bodyPr>
          <a:lstStyle/>
          <a:p>
            <a:pPr algn="ctr"/>
            <a:r>
              <a:rPr lang="en-IN" sz="3200" b="1" dirty="0"/>
              <a:t>System configuration </a:t>
            </a:r>
          </a:p>
        </p:txBody>
      </p:sp>
      <p:sp>
        <p:nvSpPr>
          <p:cNvPr id="3" name="Content Placeholder 2">
            <a:extLst>
              <a:ext uri="{FF2B5EF4-FFF2-40B4-BE49-F238E27FC236}">
                <a16:creationId xmlns:a16="http://schemas.microsoft.com/office/drawing/2014/main" id="{B23D8529-8CB1-DD5E-9CE7-855FD2276169}"/>
              </a:ext>
            </a:extLst>
          </p:cNvPr>
          <p:cNvSpPr>
            <a:spLocks noGrp="1"/>
          </p:cNvSpPr>
          <p:nvPr>
            <p:ph idx="1"/>
          </p:nvPr>
        </p:nvSpPr>
        <p:spPr>
          <a:xfrm>
            <a:off x="1269924" y="1675103"/>
            <a:ext cx="11169936" cy="4579048"/>
          </a:xfrm>
        </p:spPr>
        <p:txBody>
          <a:bodyPr>
            <a:normAutofit fontScale="92500" lnSpcReduction="20000"/>
          </a:bodyPr>
          <a:lstStyle/>
          <a:p>
            <a:pPr marL="0" indent="0">
              <a:buNone/>
            </a:pPr>
            <a:endParaRPr lang="en-IN" sz="2400" b="1" dirty="0"/>
          </a:p>
          <a:p>
            <a:pPr>
              <a:buFont typeface="Wingdings" panose="05000000000000000000" pitchFamily="2" charset="2"/>
              <a:buChar char="ü"/>
            </a:pPr>
            <a:r>
              <a:rPr lang="en-IN" sz="2400" dirty="0"/>
              <a:t> Processor: Intel®  Core ™ i5-100G1 CPU</a:t>
            </a:r>
          </a:p>
          <a:p>
            <a:pPr>
              <a:buFont typeface="Wingdings" panose="05000000000000000000" pitchFamily="2" charset="2"/>
              <a:buChar char="ü"/>
            </a:pPr>
            <a:r>
              <a:rPr lang="en-IN" sz="2400" dirty="0" err="1"/>
              <a:t>Harddisk</a:t>
            </a:r>
            <a:r>
              <a:rPr lang="en-IN" sz="2400" dirty="0"/>
              <a:t>: 120 GB </a:t>
            </a:r>
          </a:p>
          <a:p>
            <a:pPr>
              <a:buFont typeface="Wingdings" panose="05000000000000000000" pitchFamily="2" charset="2"/>
              <a:buChar char="ü"/>
            </a:pPr>
            <a:r>
              <a:rPr lang="en-IN" sz="2400" dirty="0"/>
              <a:t>Monitor: 15 ‘’ LED </a:t>
            </a:r>
          </a:p>
          <a:p>
            <a:pPr>
              <a:buFont typeface="Wingdings" panose="05000000000000000000" pitchFamily="2" charset="2"/>
              <a:buChar char="ü"/>
            </a:pPr>
            <a:r>
              <a:rPr lang="en-IN" sz="2400" dirty="0"/>
              <a:t>Input Devices:  Keyboard, Mouse</a:t>
            </a:r>
          </a:p>
          <a:p>
            <a:pPr>
              <a:buFont typeface="Wingdings" panose="05000000000000000000" pitchFamily="2" charset="2"/>
              <a:buChar char="ü"/>
            </a:pPr>
            <a:r>
              <a:rPr lang="en-IN" sz="2400" dirty="0"/>
              <a:t>RAM: 8GB</a:t>
            </a:r>
          </a:p>
          <a:p>
            <a:pPr>
              <a:buFont typeface="Wingdings" panose="05000000000000000000" pitchFamily="2" charset="2"/>
              <a:buChar char="ü"/>
            </a:pPr>
            <a:r>
              <a:rPr lang="en-IN" sz="2400" dirty="0"/>
              <a:t>SOFTWARE REQUIREMENTS</a:t>
            </a:r>
          </a:p>
          <a:p>
            <a:pPr>
              <a:buFont typeface="Wingdings" panose="05000000000000000000" pitchFamily="2" charset="2"/>
              <a:buChar char="ü"/>
            </a:pPr>
            <a:r>
              <a:rPr lang="en-IN" sz="2400" dirty="0"/>
              <a:t>Operating system: Windows  11 </a:t>
            </a:r>
          </a:p>
          <a:p>
            <a:pPr>
              <a:buFont typeface="Wingdings" panose="05000000000000000000" pitchFamily="2" charset="2"/>
              <a:buChar char="ü"/>
            </a:pPr>
            <a:r>
              <a:rPr lang="en-IN" sz="2400" dirty="0"/>
              <a:t>Frontend Technologies: Python</a:t>
            </a:r>
          </a:p>
          <a:p>
            <a:pPr>
              <a:buFont typeface="Wingdings" panose="05000000000000000000" pitchFamily="2" charset="2"/>
              <a:buChar char="ü"/>
            </a:pPr>
            <a:r>
              <a:rPr lang="en-IN" sz="2400" dirty="0"/>
              <a:t>Backend Technologies : Python, Matplotlib , </a:t>
            </a:r>
            <a:r>
              <a:rPr lang="en-IN" sz="2400" dirty="0" err="1"/>
              <a:t>keras</a:t>
            </a:r>
            <a:r>
              <a:rPr lang="en-IN" sz="2400" dirty="0"/>
              <a:t>, TensorFlow</a:t>
            </a:r>
          </a:p>
          <a:p>
            <a:pPr>
              <a:buFont typeface="Wingdings" panose="05000000000000000000" pitchFamily="2" charset="2"/>
              <a:buChar char="ü"/>
            </a:pPr>
            <a:r>
              <a:rPr lang="en-IN" sz="2400" dirty="0"/>
              <a:t>Database : </a:t>
            </a:r>
          </a:p>
          <a:p>
            <a:pPr marL="0" indent="0">
              <a:buNone/>
            </a:pPr>
            <a:endParaRPr lang="en-IN" sz="2400" dirty="0"/>
          </a:p>
          <a:p>
            <a:endParaRPr lang="en-IN" sz="2400" dirty="0"/>
          </a:p>
          <a:p>
            <a:endParaRPr lang="en-IN" sz="2400" dirty="0"/>
          </a:p>
        </p:txBody>
      </p:sp>
      <p:sp>
        <p:nvSpPr>
          <p:cNvPr id="4" name="TextBox 3">
            <a:extLst>
              <a:ext uri="{FF2B5EF4-FFF2-40B4-BE49-F238E27FC236}">
                <a16:creationId xmlns:a16="http://schemas.microsoft.com/office/drawing/2014/main" id="{56A6D9A6-A560-7933-67E2-0A1DB26CCD34}"/>
              </a:ext>
            </a:extLst>
          </p:cNvPr>
          <p:cNvSpPr txBox="1"/>
          <p:nvPr/>
        </p:nvSpPr>
        <p:spPr>
          <a:xfrm>
            <a:off x="1107052" y="1305770"/>
            <a:ext cx="4615959" cy="369332"/>
          </a:xfrm>
          <a:prstGeom prst="rect">
            <a:avLst/>
          </a:prstGeom>
          <a:noFill/>
        </p:spPr>
        <p:txBody>
          <a:bodyPr wrap="square" rtlCol="0">
            <a:spAutoFit/>
          </a:bodyPr>
          <a:lstStyle/>
          <a:p>
            <a:r>
              <a:rPr lang="en-IN" b="1" dirty="0"/>
              <a:t>HARDWARE REQUIREMENTS</a:t>
            </a:r>
          </a:p>
        </p:txBody>
      </p:sp>
    </p:spTree>
    <p:extLst>
      <p:ext uri="{BB962C8B-B14F-4D97-AF65-F5344CB8AC3E}">
        <p14:creationId xmlns:p14="http://schemas.microsoft.com/office/powerpoint/2010/main" val="2836410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D828-592C-1DB8-11F7-4073AD90574D}"/>
              </a:ext>
            </a:extLst>
          </p:cNvPr>
          <p:cNvSpPr>
            <a:spLocks noGrp="1"/>
          </p:cNvSpPr>
          <p:nvPr>
            <p:ph type="title"/>
          </p:nvPr>
        </p:nvSpPr>
        <p:spPr/>
        <p:txBody>
          <a:bodyPr>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Future scope</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7BA7445-4CB8-B8BA-06DD-25544A81D00D}"/>
              </a:ext>
            </a:extLst>
          </p:cNvPr>
          <p:cNvSpPr>
            <a:spLocks noGrp="1"/>
          </p:cNvSpPr>
          <p:nvPr>
            <p:ph idx="1"/>
          </p:nvPr>
        </p:nvSpPr>
        <p:spPr/>
        <p:txBody>
          <a:bodyPr>
            <a:normAutofit/>
          </a:bodyPr>
          <a:lstStyle/>
          <a:p>
            <a:pPr marL="0" indent="0">
              <a:lnSpc>
                <a:spcPct val="150000"/>
              </a:lnSpc>
              <a:buNone/>
            </a:pPr>
            <a:r>
              <a:rPr lang="en-US" sz="2400" dirty="0">
                <a:latin typeface="Calibri" panose="020F0502020204030204" pitchFamily="34" charset="0"/>
                <a:ea typeface="Calibri" panose="020F0502020204030204" pitchFamily="34" charset="0"/>
                <a:cs typeface="Calibri" panose="020F0502020204030204" pitchFamily="34" charset="0"/>
              </a:rPr>
              <a:t>The proposed system takes 28X28 pixel sized images as input the same system with further modifications and improvements in the data set and the model can be used to build hand written character recognition system which recognizes human hand written characters and predicts the output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5016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CCFCF-712B-AC38-1C70-7BF657CA89B1}"/>
              </a:ext>
            </a:extLst>
          </p:cNvPr>
          <p:cNvSpPr>
            <a:spLocks noGrp="1"/>
          </p:cNvSpPr>
          <p:nvPr>
            <p:ph type="title"/>
          </p:nvPr>
        </p:nvSpPr>
        <p:spPr/>
        <p:txBody>
          <a:bodyPr>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conclusion</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A73C871-E37E-E9F1-F2B0-D844A2926299}"/>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The handwritten digit recognition using neural network has proved to be of a fairly good efficiency.</a:t>
            </a:r>
          </a:p>
          <a:p>
            <a:pPr>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 It works better than any other algorithm, including artificial neural network.</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7318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BE0B61-3F3A-26B7-F14B-15458EB961C2}"/>
              </a:ext>
            </a:extLst>
          </p:cNvPr>
          <p:cNvSpPr txBox="1"/>
          <p:nvPr/>
        </p:nvSpPr>
        <p:spPr>
          <a:xfrm>
            <a:off x="2354179" y="2734195"/>
            <a:ext cx="6751320" cy="1446550"/>
          </a:xfrm>
          <a:prstGeom prst="rect">
            <a:avLst/>
          </a:prstGeom>
          <a:noFill/>
        </p:spPr>
        <p:txBody>
          <a:bodyPr wrap="square">
            <a:spAutoFit/>
          </a:bodyPr>
          <a:lstStyle/>
          <a:p>
            <a:pPr algn="ctr"/>
            <a:r>
              <a:rPr lang="en-US" sz="8800" b="1" dirty="0">
                <a:solidFill>
                  <a:schemeClr val="accent2"/>
                </a:solidFill>
                <a:latin typeface="Calibri" panose="020F0502020204030204" pitchFamily="34" charset="0"/>
                <a:ea typeface="Calibri" panose="020F0502020204030204" pitchFamily="34" charset="0"/>
                <a:cs typeface="Calibri" panose="020F0502020204030204" pitchFamily="34" charset="0"/>
              </a:rPr>
              <a:t>THANK YOU</a:t>
            </a:r>
            <a:endParaRPr lang="en-IN" sz="88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319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3BB83-B224-01FC-383B-F2B24EFF5FA1}"/>
              </a:ext>
            </a:extLst>
          </p:cNvPr>
          <p:cNvSpPr>
            <a:spLocks noGrp="1"/>
          </p:cNvSpPr>
          <p:nvPr>
            <p:ph type="title"/>
          </p:nvPr>
        </p:nvSpPr>
        <p:spPr/>
        <p:txBody>
          <a:bodyPr>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Introduction</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54D2E5E-98F5-8844-9458-11D93F795DE4}"/>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Scientists believe that the most intelligent device is the Human Brain</a:t>
            </a:r>
          </a:p>
          <a:p>
            <a:pPr>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There is no computer which can beat the level of efficiency of human brain .These inefficiencies of the computer has lead to evolution of  “Artificial Neural Network”.</a:t>
            </a:r>
          </a:p>
          <a:p>
            <a:pPr>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They differ from conventional systems in the sense that rather then being programmed these system learn to recognize pattern</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927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9266C-8838-C015-8FB6-5A24B39C76FA}"/>
              </a:ext>
            </a:extLst>
          </p:cNvPr>
          <p:cNvSpPr>
            <a:spLocks noGrp="1"/>
          </p:cNvSpPr>
          <p:nvPr>
            <p:ph type="title"/>
          </p:nvPr>
        </p:nvSpPr>
        <p:spPr/>
        <p:txBody>
          <a:bodyPr>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Main goal &amp;applications</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AAE6D0FD-CB9B-A925-0B8B-AE92CE0FF501}"/>
              </a:ext>
            </a:extLst>
          </p:cNvPr>
          <p:cNvSpPr>
            <a:spLocks noGrp="1"/>
          </p:cNvSpPr>
          <p:nvPr>
            <p:ph idx="1"/>
          </p:nvPr>
        </p:nvSpPr>
        <p:spPr/>
        <p:txBody>
          <a:bodyPr/>
          <a:lstStyle/>
          <a:p>
            <a:pPr>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Handwritten Digit Recognition is used to recognize the Digits which are written by hand.</a:t>
            </a:r>
          </a:p>
          <a:p>
            <a:pPr>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A handwritten digit recognition system is used to visualize artificial neural networks</a:t>
            </a:r>
          </a:p>
          <a:p>
            <a:pPr>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It is already widely used in the automatic processing of bank cheques, postal addresses, in mobile phone etc.</a:t>
            </a:r>
          </a:p>
          <a:p>
            <a:pPr marL="0" indent="0">
              <a:buNone/>
            </a:pPr>
            <a:endParaRPr lang="en-IN" dirty="0"/>
          </a:p>
        </p:txBody>
      </p:sp>
    </p:spTree>
    <p:extLst>
      <p:ext uri="{BB962C8B-B14F-4D97-AF65-F5344CB8AC3E}">
        <p14:creationId xmlns:p14="http://schemas.microsoft.com/office/powerpoint/2010/main" val="12624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11B2-F3B9-5C59-6018-5A496CBFF754}"/>
              </a:ext>
            </a:extLst>
          </p:cNvPr>
          <p:cNvSpPr>
            <a:spLocks noGrp="1"/>
          </p:cNvSpPr>
          <p:nvPr>
            <p:ph type="title"/>
          </p:nvPr>
        </p:nvSpPr>
        <p:spPr/>
        <p:txBody>
          <a:bodyPr/>
          <a:lstStyle/>
          <a:p>
            <a:pPr algn="ctr"/>
            <a:r>
              <a:rPr lang="en-IN" b="1" dirty="0"/>
              <a:t>Existing system </a:t>
            </a:r>
          </a:p>
        </p:txBody>
      </p:sp>
      <p:sp>
        <p:nvSpPr>
          <p:cNvPr id="3" name="Content Placeholder 2">
            <a:extLst>
              <a:ext uri="{FF2B5EF4-FFF2-40B4-BE49-F238E27FC236}">
                <a16:creationId xmlns:a16="http://schemas.microsoft.com/office/drawing/2014/main" id="{C9FF94B0-6538-917F-B3F7-7B163F6AB69D}"/>
              </a:ext>
            </a:extLst>
          </p:cNvPr>
          <p:cNvSpPr>
            <a:spLocks noGrp="1"/>
          </p:cNvSpPr>
          <p:nvPr>
            <p:ph idx="1"/>
          </p:nvPr>
        </p:nvSpPr>
        <p:spPr/>
        <p:txBody>
          <a:bodyPr/>
          <a:lstStyle/>
          <a:p>
            <a:r>
              <a:rPr lang="en-US" sz="2400" b="0" i="0" dirty="0">
                <a:solidFill>
                  <a:schemeClr val="tx1"/>
                </a:solidFill>
                <a:effectLst/>
                <a:latin typeface="Söhne"/>
              </a:rPr>
              <a:t>While there are many projects dedicated to detecting handwritten digits, each project has its own unique advantages and strengths.“</a:t>
            </a:r>
          </a:p>
          <a:p>
            <a:r>
              <a:rPr lang="en-US" sz="2400" b="0" i="0" dirty="0">
                <a:solidFill>
                  <a:schemeClr val="tx1"/>
                </a:solidFill>
                <a:effectLst/>
                <a:latin typeface="Söhne"/>
              </a:rPr>
              <a:t>Handwritten digit detection projects are abundant, but our project has distinct advantages that make it a powerful tool for detecting both digits and images. Its applications are far-reaching and include exam grading and price detection in retail environments."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204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CC68-4F29-7D38-B0F2-DD480B62B122}"/>
              </a:ext>
            </a:extLst>
          </p:cNvPr>
          <p:cNvSpPr>
            <a:spLocks noGrp="1"/>
          </p:cNvSpPr>
          <p:nvPr>
            <p:ph type="title"/>
          </p:nvPr>
        </p:nvSpPr>
        <p:spPr/>
        <p:txBody>
          <a:bodyPr/>
          <a:lstStyle/>
          <a:p>
            <a:pPr algn="ctr"/>
            <a:r>
              <a:rPr lang="en-IN" b="1" dirty="0"/>
              <a:t>Proposed system </a:t>
            </a:r>
          </a:p>
        </p:txBody>
      </p:sp>
      <p:sp>
        <p:nvSpPr>
          <p:cNvPr id="3" name="Content Placeholder 2">
            <a:extLst>
              <a:ext uri="{FF2B5EF4-FFF2-40B4-BE49-F238E27FC236}">
                <a16:creationId xmlns:a16="http://schemas.microsoft.com/office/drawing/2014/main" id="{CE602FC2-1D6C-74AB-CEF7-A7FB7373A127}"/>
              </a:ext>
            </a:extLst>
          </p:cNvPr>
          <p:cNvSpPr>
            <a:spLocks noGrp="1"/>
          </p:cNvSpPr>
          <p:nvPr>
            <p:ph idx="1"/>
          </p:nvPr>
        </p:nvSpPr>
        <p:spPr/>
        <p:txBody>
          <a:bodyPr/>
          <a:lstStyle/>
          <a:p>
            <a:r>
              <a:rPr lang="en-US" sz="2400" b="0" i="0" dirty="0">
                <a:solidFill>
                  <a:schemeClr val="tx1"/>
                </a:solidFill>
                <a:effectLst/>
                <a:latin typeface="Söhne"/>
              </a:rPr>
              <a:t>Using Convolutional Neural Networks, our project is designed to detect and isolate digits present within various images.</a:t>
            </a:r>
          </a:p>
          <a:p>
            <a:r>
              <a:rPr lang="en-US" sz="2400" b="0" i="0" dirty="0">
                <a:solidFill>
                  <a:schemeClr val="tx1"/>
                </a:solidFill>
                <a:effectLst/>
                <a:latin typeface="Söhne"/>
              </a:rPr>
              <a:t>Once a deep learning model has been trained on a dataset of handwritten digits, it can recognize digits in new images with high accuracy and speed. This can be a huge advantage in applications where speed and efficiency are important, such as check processing or real-time digit recognition in video.</a:t>
            </a:r>
            <a:endParaRPr lang="en-IN" sz="2400" dirty="0">
              <a:solidFill>
                <a:schemeClr val="tx1"/>
              </a:solidFill>
            </a:endParaRPr>
          </a:p>
        </p:txBody>
      </p:sp>
    </p:spTree>
    <p:extLst>
      <p:ext uri="{BB962C8B-B14F-4D97-AF65-F5344CB8AC3E}">
        <p14:creationId xmlns:p14="http://schemas.microsoft.com/office/powerpoint/2010/main" val="424038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3A16-A026-5DE6-8000-5AEBBA894E94}"/>
              </a:ext>
            </a:extLst>
          </p:cNvPr>
          <p:cNvSpPr>
            <a:spLocks noGrp="1"/>
          </p:cNvSpPr>
          <p:nvPr>
            <p:ph type="title"/>
          </p:nvPr>
        </p:nvSpPr>
        <p:spPr/>
        <p:txBody>
          <a:bodyPr>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Neural cell of the human</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Make a sketch of the human nerve cell. What function do nerve cells perform?">
            <a:extLst>
              <a:ext uri="{FF2B5EF4-FFF2-40B4-BE49-F238E27FC236}">
                <a16:creationId xmlns:a16="http://schemas.microsoft.com/office/drawing/2014/main" id="{9A88DC65-8D0C-E9C6-7826-1943089F03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91442" y="2251493"/>
            <a:ext cx="5745192" cy="275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711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9C289-89CC-8544-0086-A9F2826A4CFE}"/>
              </a:ext>
            </a:extLst>
          </p:cNvPr>
          <p:cNvSpPr>
            <a:spLocks noGrp="1"/>
          </p:cNvSpPr>
          <p:nvPr>
            <p:ph type="title"/>
          </p:nvPr>
        </p:nvSpPr>
        <p:spPr/>
        <p:txBody>
          <a:bodyPr>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Neuron/perceptron</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793DD1A6-18F9-26D9-10AC-D85A656256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0770" y="2963008"/>
            <a:ext cx="4572235" cy="2375022"/>
          </a:xfrm>
        </p:spPr>
      </p:pic>
    </p:spTree>
    <p:extLst>
      <p:ext uri="{BB962C8B-B14F-4D97-AF65-F5344CB8AC3E}">
        <p14:creationId xmlns:p14="http://schemas.microsoft.com/office/powerpoint/2010/main" val="4281761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A031A-0DA3-2039-3277-841C4622C440}"/>
              </a:ext>
            </a:extLst>
          </p:cNvPr>
          <p:cNvSpPr>
            <a:spLocks noGrp="1"/>
          </p:cNvSpPr>
          <p:nvPr>
            <p:ph type="title"/>
          </p:nvPr>
        </p:nvSpPr>
        <p:spPr/>
        <p:txBody>
          <a:bodyPr>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Neural networks </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FB6DB77-1172-B32F-3B59-332FA82F23A4}"/>
              </a:ext>
            </a:extLst>
          </p:cNvPr>
          <p:cNvSpPr>
            <a:spLocks noGrp="1"/>
          </p:cNvSpPr>
          <p:nvPr>
            <p:ph sz="half" idx="1"/>
          </p:nvPr>
        </p:nvSpPr>
        <p:spPr>
          <a:xfrm>
            <a:off x="581193" y="2228003"/>
            <a:ext cx="5422390" cy="4288300"/>
          </a:xfrm>
        </p:spPr>
        <p:txBody>
          <a:bodyPr>
            <a:normAutofit/>
          </a:bodyPr>
          <a:lstStyle/>
          <a:p>
            <a:pPr>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Artificial neural networks, usually called neural networks (NNs),are interconnected systems composed of many simple processing elements (neurons) operating in parallel whose function is determined by-</a:t>
            </a:r>
            <a:endParaRPr lang="en-IN" sz="2400" dirty="0">
              <a:latin typeface="Calibri" panose="020F0502020204030204" pitchFamily="34" charset="0"/>
              <a:ea typeface="Calibri" panose="020F0502020204030204" pitchFamily="34" charset="0"/>
              <a:cs typeface="Calibri" panose="020F0502020204030204" pitchFamily="34" charset="0"/>
            </a:endParaRPr>
          </a:p>
          <a:p>
            <a:pPr lvl="2">
              <a:buFont typeface="Wingdings" panose="05000000000000000000" pitchFamily="2" charset="2"/>
              <a:buChar char="ü"/>
            </a:pPr>
            <a:r>
              <a:rPr lang="en-US" sz="2400" dirty="0">
                <a:latin typeface="Calibri" panose="020F0502020204030204" pitchFamily="34" charset="0"/>
                <a:ea typeface="Calibri" panose="020F0502020204030204" pitchFamily="34" charset="0"/>
                <a:cs typeface="Calibri" panose="020F0502020204030204" pitchFamily="34" charset="0"/>
              </a:rPr>
              <a:t>Network structure</a:t>
            </a:r>
          </a:p>
          <a:p>
            <a:pPr lvl="2">
              <a:buFont typeface="Wingdings" panose="05000000000000000000" pitchFamily="2" charset="2"/>
              <a:buChar char="ü"/>
            </a:pPr>
            <a:r>
              <a:rPr lang="en-US" sz="2400" dirty="0">
                <a:latin typeface="Calibri" panose="020F0502020204030204" pitchFamily="34" charset="0"/>
                <a:ea typeface="Calibri" panose="020F0502020204030204" pitchFamily="34" charset="0"/>
                <a:cs typeface="Calibri" panose="020F0502020204030204" pitchFamily="34" charset="0"/>
              </a:rPr>
              <a:t>Connection Strengths</a:t>
            </a:r>
          </a:p>
          <a:p>
            <a:pPr lvl="2">
              <a:buFont typeface="Wingdings" panose="05000000000000000000" pitchFamily="2" charset="2"/>
              <a:buChar char="ü"/>
            </a:pPr>
            <a:r>
              <a:rPr lang="en-US" sz="2400" dirty="0">
                <a:latin typeface="Calibri" panose="020F0502020204030204" pitchFamily="34" charset="0"/>
                <a:ea typeface="Calibri" panose="020F0502020204030204" pitchFamily="34" charset="0"/>
                <a:cs typeface="Calibri" panose="020F0502020204030204" pitchFamily="34" charset="0"/>
              </a:rPr>
              <a:t>The processing performed at computing element or nodes</a:t>
            </a:r>
          </a:p>
        </p:txBody>
      </p:sp>
      <p:pic>
        <p:nvPicPr>
          <p:cNvPr id="1026" name="Picture 2" descr="Neural network: Why can NNs have identical structure in the hidden units  and still learn? - Cross Validated">
            <a:extLst>
              <a:ext uri="{FF2B5EF4-FFF2-40B4-BE49-F238E27FC236}">
                <a16:creationId xmlns:a16="http://schemas.microsoft.com/office/drawing/2014/main" id="{E60B3221-244B-6F6E-2ECA-C99B7B37B9B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654675" y="2718910"/>
            <a:ext cx="4395788" cy="2874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321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1098</TotalTime>
  <Words>1338</Words>
  <Application>Microsoft Office PowerPoint</Application>
  <PresentationFormat>Widescreen</PresentationFormat>
  <Paragraphs>130</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Century Gothic</vt:lpstr>
      <vt:lpstr>Söhne</vt:lpstr>
      <vt:lpstr>Wingdings</vt:lpstr>
      <vt:lpstr>Wingdings 3</vt:lpstr>
      <vt:lpstr>Ion</vt:lpstr>
      <vt:lpstr>HAND WRITTEN DIGIT  RECOGNITION (a convolution neural networks Approach)</vt:lpstr>
      <vt:lpstr>Abstract </vt:lpstr>
      <vt:lpstr>Introduction</vt:lpstr>
      <vt:lpstr>Main goal &amp;applications</vt:lpstr>
      <vt:lpstr>Existing system </vt:lpstr>
      <vt:lpstr>Proposed system </vt:lpstr>
      <vt:lpstr>Neural cell of the human</vt:lpstr>
      <vt:lpstr>Neuron/perceptron</vt:lpstr>
      <vt:lpstr>Neural networks </vt:lpstr>
      <vt:lpstr>Software &amp; Libraries </vt:lpstr>
      <vt:lpstr>Training data set</vt:lpstr>
      <vt:lpstr>Why convolutions?</vt:lpstr>
      <vt:lpstr>Architecture of a Convolutional Neural Network</vt:lpstr>
      <vt:lpstr>Convolutional neural network architecture</vt:lpstr>
      <vt:lpstr>PowerPoint Presentation</vt:lpstr>
      <vt:lpstr>Images are taken using MS paint</vt:lpstr>
      <vt:lpstr>Tested 100 samples </vt:lpstr>
      <vt:lpstr>Output of Tested 100 images</vt:lpstr>
      <vt:lpstr>Sample handwritten  image from MS Paint</vt:lpstr>
      <vt:lpstr>Pre-processing of images</vt:lpstr>
      <vt:lpstr>PowerPoint Presentation</vt:lpstr>
      <vt:lpstr>segmentation</vt:lpstr>
      <vt:lpstr>Implementation </vt:lpstr>
      <vt:lpstr>System configuration </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WRITTEN DIGIT  RECOGNIZATION (a convolution neural networks Approach)</dc:title>
  <dc:creator>Akshaya Manda</dc:creator>
  <cp:lastModifiedBy>Akshaya Manda</cp:lastModifiedBy>
  <cp:revision>33</cp:revision>
  <dcterms:created xsi:type="dcterms:W3CDTF">2023-04-20T05:49:10Z</dcterms:created>
  <dcterms:modified xsi:type="dcterms:W3CDTF">2023-05-13T11:44:06Z</dcterms:modified>
</cp:coreProperties>
</file>