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2192000" cy="6858000"/>
  <p:notesSz cx="6858000" cy="9144000"/>
  <p:embeddedFontLst>
    <p:embeddedFont>
      <p:font typeface="Gill Sans" panose="020B0502020104020203"/>
      <p:regular r:id="rId15"/>
    </p:embeddedFont>
    <p:embeddedFont>
      <p:font typeface="Lato" panose="020F0502020204030203"/>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3" name="Google Shape;83;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9" name="Google Shape;89;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2" name="Google Shape;102;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8" name="Google Shape;108;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4" name="Google Shape;114;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0" name="Google Shape;120;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6" name="Google Shape;126;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panose="020B0502020104020203"/>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3F3F3F"/>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2"/>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type="body" idx="1"/>
          </p:nvPr>
        </p:nvSpPr>
        <p:spPr>
          <a:xfrm rot="5400000">
            <a:off x="4545009" y="324171"/>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72" name="Google Shape;72;p11"/>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6810676" y="2779696"/>
            <a:ext cx="4983480" cy="1298608"/>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type="body" idx="1"/>
          </p:nvPr>
        </p:nvSpPr>
        <p:spPr>
          <a:xfrm rot="5400000">
            <a:off x="2838640" y="329755"/>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78" name="Google Shape;78;p12"/>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20" name="Google Shape;20;p3"/>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panose="020B0502020104020203"/>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dk1"/>
                </a:solidFill>
              </a:defRPr>
            </a:lvl1pPr>
            <a:lvl2pPr marL="914400" lvl="1" indent="-228600" algn="l">
              <a:lnSpc>
                <a:spcPct val="100000"/>
              </a:lnSpc>
              <a:spcBef>
                <a:spcPts val="1000"/>
              </a:spcBef>
              <a:spcAft>
                <a:spcPts val="0"/>
              </a:spcAft>
              <a:buSzPts val="2000"/>
              <a:buNone/>
              <a:defRPr sz="2000">
                <a:solidFill>
                  <a:srgbClr val="888888"/>
                </a:solidFill>
              </a:defRPr>
            </a:lvl2pPr>
            <a:lvl3pPr marL="1371600" lvl="2" indent="-228600" algn="l">
              <a:lnSpc>
                <a:spcPct val="100000"/>
              </a:lnSpc>
              <a:spcBef>
                <a:spcPts val="1000"/>
              </a:spcBef>
              <a:spcAft>
                <a:spcPts val="0"/>
              </a:spcAft>
              <a:buSzPts val="1800"/>
              <a:buNone/>
              <a:defRPr sz="1800">
                <a:solidFill>
                  <a:srgbClr val="888888"/>
                </a:solidFill>
              </a:defRPr>
            </a:lvl3pPr>
            <a:lvl4pPr marL="1828800" lvl="3" indent="-228600" algn="l">
              <a:lnSpc>
                <a:spcPct val="100000"/>
              </a:lnSpc>
              <a:spcBef>
                <a:spcPts val="1000"/>
              </a:spcBef>
              <a:spcAft>
                <a:spcPts val="0"/>
              </a:spcAft>
              <a:buSzPts val="1600"/>
              <a:buNone/>
              <a:defRPr sz="1600">
                <a:solidFill>
                  <a:srgbClr val="888888"/>
                </a:solidFill>
              </a:defRPr>
            </a:lvl4pPr>
            <a:lvl5pPr marL="2286000" lvl="4" indent="-228600" algn="l">
              <a:lnSpc>
                <a:spcPct val="100000"/>
              </a:lnSpc>
              <a:spcBef>
                <a:spcPts val="1000"/>
              </a:spcBef>
              <a:spcAft>
                <a:spcPts val="0"/>
              </a:spcAft>
              <a:buSzPts val="1600"/>
              <a:buNone/>
              <a:defRPr sz="1600">
                <a:solidFill>
                  <a:srgbClr val="888888"/>
                </a:solidFill>
              </a:defRPr>
            </a:lvl5pPr>
            <a:lvl6pPr marL="2743200" lvl="5" indent="-228600" algn="l">
              <a:lnSpc>
                <a:spcPct val="100000"/>
              </a:lnSpc>
              <a:spcBef>
                <a:spcPts val="1000"/>
              </a:spcBef>
              <a:spcAft>
                <a:spcPts val="0"/>
              </a:spcAft>
              <a:buSzPts val="1600"/>
              <a:buNone/>
              <a:defRPr sz="1600">
                <a:solidFill>
                  <a:srgbClr val="888888"/>
                </a:solidFill>
              </a:defRPr>
            </a:lvl6pPr>
            <a:lvl7pPr marL="3200400" lvl="6" indent="-228600" algn="l">
              <a:lnSpc>
                <a:spcPct val="100000"/>
              </a:lnSpc>
              <a:spcBef>
                <a:spcPts val="1000"/>
              </a:spcBef>
              <a:spcAft>
                <a:spcPts val="0"/>
              </a:spcAft>
              <a:buSzPts val="1600"/>
              <a:buNone/>
              <a:defRPr sz="1600">
                <a:solidFill>
                  <a:srgbClr val="888888"/>
                </a:solidFill>
              </a:defRPr>
            </a:lvl7pPr>
            <a:lvl8pPr marL="3657600" lvl="7" indent="-228600" algn="l">
              <a:lnSpc>
                <a:spcPct val="100000"/>
              </a:lnSpc>
              <a:spcBef>
                <a:spcPts val="1000"/>
              </a:spcBef>
              <a:spcAft>
                <a:spcPts val="0"/>
              </a:spcAft>
              <a:buSzPts val="1600"/>
              <a:buNone/>
              <a:defRPr sz="1600">
                <a:solidFill>
                  <a:srgbClr val="888888"/>
                </a:solidFill>
              </a:defRPr>
            </a:lvl8pPr>
            <a:lvl9pPr marL="4114800" lvl="8" indent="-228600" algn="l">
              <a:lnSpc>
                <a:spcPct val="100000"/>
              </a:lnSpc>
              <a:spcBef>
                <a:spcPts val="1000"/>
              </a:spcBef>
              <a:spcAft>
                <a:spcPts val="0"/>
              </a:spcAft>
              <a:buSzPts val="1600"/>
              <a:buNone/>
              <a:defRPr sz="1600">
                <a:solidFill>
                  <a:srgbClr val="888888"/>
                </a:solidFill>
              </a:defRPr>
            </a:lvl9pPr>
          </a:lstStyle>
          <a:p/>
        </p:txBody>
      </p:sp>
      <p:sp>
        <p:nvSpPr>
          <p:cNvPr id="26" name="Google Shape;26;p4"/>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32" name="Google Shape;32;p5"/>
          <p:cNvSpPr txBox="1"/>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33" name="Google Shape;33;p5"/>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dk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p:txBody>
      </p:sp>
      <p:sp>
        <p:nvSpPr>
          <p:cNvPr id="38" name="Google Shape;38;p6"/>
          <p:cNvSpPr txBox="1"/>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39" name="Google Shape;39;p6"/>
          <p:cNvSpPr txBox="1"/>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p:txBody>
      </p:sp>
      <p:sp>
        <p:nvSpPr>
          <p:cNvPr id="40" name="Google Shape;40;p6"/>
          <p:cNvSpPr txBox="1"/>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dk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p:txBody>
      </p:sp>
      <p:sp>
        <p:nvSpPr>
          <p:cNvPr id="41" name="Google Shape;41;p6"/>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
        <p:nvSpPr>
          <p:cNvPr id="44" name="Google Shape;44;p6"/>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p:nvPr/>
        </p:nvSpPr>
        <p:spPr>
          <a:xfrm>
            <a:off x="6096000" y="0"/>
            <a:ext cx="60960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9"/>
          <p:cNvSpPr txBox="1"/>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panose="020B0502020104020203"/>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p:txBody>
      </p:sp>
      <p:sp>
        <p:nvSpPr>
          <p:cNvPr id="58" name="Google Shape;58;p9"/>
          <p:cNvSpPr txBox="1"/>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chemeClr val="dk1"/>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p:txBody>
      </p:sp>
      <p:sp>
        <p:nvSpPr>
          <p:cNvPr id="59" name="Google Shape;59;p9"/>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panose="020B0502020104020203"/>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p:nvPr>
            <p:ph type="pic" idx="2"/>
          </p:nvPr>
        </p:nvSpPr>
        <p:spPr>
          <a:xfrm>
            <a:off x="6095999" y="0"/>
            <a:ext cx="6102097" cy="6858000"/>
          </a:xfrm>
          <a:prstGeom prst="rect">
            <a:avLst/>
          </a:prstGeom>
          <a:solidFill>
            <a:srgbClr val="D8D8D8"/>
          </a:solidFill>
          <a:ln>
            <a:noFill/>
          </a:ln>
        </p:spPr>
      </p:sp>
      <p:sp>
        <p:nvSpPr>
          <p:cNvPr id="65" name="Google Shape;65;p10"/>
          <p:cNvSpPr txBox="1"/>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chemeClr val="dk1"/>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p:txBody>
      </p:sp>
      <p:sp>
        <p:nvSpPr>
          <p:cNvPr id="66" name="Google Shape;66;p10"/>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panose="020B0502020104020203"/>
              <a:buNone/>
              <a:defRPr sz="28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panose="020B0604020202020204"/>
              <a:buChar char="•"/>
              <a:defRPr sz="18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1pPr>
            <a:lvl2pPr marL="914400" marR="0" lvl="1"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2pPr>
            <a:lvl3pPr marL="1371600" marR="0" lvl="2"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3pPr>
            <a:lvl4pPr marL="1828800" marR="0" lvl="3"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4pPr>
            <a:lvl5pPr marL="2286000" marR="0" lvl="4"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5pPr>
            <a:lvl6pPr marL="2743200" marR="0" lvl="5"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L="3200400" marR="0" lvl="6"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L="3657600" marR="0" lvl="7"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L="4114800" marR="0" lvl="8"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8" name="Google Shape;8;p1"/>
          <p:cNvSpPr txBox="1"/>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05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9" name="Google Shape;9;p1"/>
          <p:cNvSpPr txBox="1"/>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05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0" name="Google Shape;10;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600200" y="859537"/>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36394D"/>
              </a:buClr>
              <a:buSzPts val="4000"/>
              <a:buFont typeface="Lato" panose="020F0502020204030203"/>
              <a:buNone/>
            </a:pPr>
            <a:r>
              <a:rPr lang="en-IN" sz="4000" b="1" i="0">
                <a:solidFill>
                  <a:srgbClr val="36394D"/>
                </a:solidFill>
                <a:latin typeface="Lato" panose="020F0502020204030203"/>
                <a:ea typeface="Lato" panose="020F0502020204030203"/>
                <a:cs typeface="Lato" panose="020F0502020204030203"/>
                <a:sym typeface="Lato" panose="020F0502020204030203"/>
              </a:rPr>
              <a:t>BIG MART SALES PREDICTION USING R</a:t>
            </a:r>
            <a:endParaRPr lang="en-IN" sz="4000" b="1" i="0">
              <a:solidFill>
                <a:srgbClr val="36394D"/>
              </a:solidFill>
              <a:latin typeface="Lato" panose="020F0502020204030203"/>
              <a:ea typeface="Lato" panose="020F0502020204030203"/>
              <a:cs typeface="Lato" panose="020F0502020204030203"/>
              <a:sym typeface="Lato" panose="020F0502020204030203"/>
            </a:endParaRPr>
          </a:p>
        </p:txBody>
      </p:sp>
      <p:sp>
        <p:nvSpPr>
          <p:cNvPr id="86" name="Google Shape;86;p13"/>
          <p:cNvSpPr txBox="1"/>
          <p:nvPr>
            <p:ph type="subTitle" idx="1"/>
          </p:nvPr>
        </p:nvSpPr>
        <p:spPr>
          <a:xfrm>
            <a:off x="1600200" y="2917371"/>
            <a:ext cx="8991600" cy="3596639"/>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00000"/>
              </a:lnSpc>
              <a:spcBef>
                <a:spcPts val="1000"/>
              </a:spcBef>
              <a:spcAft>
                <a:spcPts val="0"/>
              </a:spcAft>
              <a:buSzPts val="2800"/>
              <a:buNone/>
            </a:pPr>
            <a:r>
              <a:rPr lang="en-IN" sz="2800" b="1"/>
              <a:t>Advance Programming Lab</a:t>
            </a:r>
            <a:endParaRPr lang="en-IN" sz="2800" b="1"/>
          </a:p>
          <a:p>
            <a:pPr marL="0" lvl="0" indent="0" algn="ctr" rtl="0">
              <a:lnSpc>
                <a:spcPct val="100000"/>
              </a:lnSpc>
              <a:spcBef>
                <a:spcPts val="1000"/>
              </a:spcBef>
              <a:spcAft>
                <a:spcPts val="0"/>
              </a:spcAft>
              <a:buSzPts val="2800"/>
              <a:buNone/>
            </a:pPr>
            <a:r>
              <a:rPr lang="en-IN" sz="2800" b="1"/>
              <a:t>(3CP05)</a:t>
            </a:r>
            <a:endParaRPr lang="en-IN" sz="2800" b="1"/>
          </a:p>
          <a:p>
            <a:pPr marL="0" lvl="0" indent="0" algn="ctr" rtl="0">
              <a:lnSpc>
                <a:spcPct val="100000"/>
              </a:lnSpc>
              <a:spcBef>
                <a:spcPts val="1000"/>
              </a:spcBef>
              <a:spcAft>
                <a:spcPts val="0"/>
              </a:spcAft>
              <a:buSzPts val="2000"/>
              <a:buNone/>
            </a:pPr>
          </a:p>
          <a:p>
            <a:pPr marL="0" lvl="0" indent="0" algn="ctr" rtl="0">
              <a:lnSpc>
                <a:spcPct val="100000"/>
              </a:lnSpc>
              <a:spcBef>
                <a:spcPts val="1000"/>
              </a:spcBef>
              <a:spcAft>
                <a:spcPts val="0"/>
              </a:spcAft>
              <a:buSzPts val="2000"/>
              <a:buNone/>
            </a:pPr>
          </a:p>
          <a:p>
            <a:pPr marL="0" lvl="0" indent="0" algn="ctr" rtl="0">
              <a:lnSpc>
                <a:spcPct val="100000"/>
              </a:lnSpc>
              <a:spcBef>
                <a:spcPts val="1000"/>
              </a:spcBef>
              <a:spcAft>
                <a:spcPts val="0"/>
              </a:spcAft>
              <a:buSzPts val="2000"/>
              <a:buNone/>
            </a:pPr>
            <a:r>
              <a:rPr lang="en-IN"/>
              <a:t>Presented by </a:t>
            </a:r>
            <a:endParaRPr lang="en-IN"/>
          </a:p>
          <a:p>
            <a:pPr lvl="0" indent="-457200" algn="ctr" rtl="0">
              <a:lnSpc>
                <a:spcPct val="100000"/>
              </a:lnSpc>
              <a:spcBef>
                <a:spcPts val="1000"/>
              </a:spcBef>
              <a:spcAft>
                <a:spcPts val="0"/>
              </a:spcAft>
              <a:buSzPts val="2000"/>
              <a:buFont typeface="+mj-lt"/>
              <a:buAutoNum type="arabicPeriod"/>
            </a:pPr>
            <a:r>
              <a:rPr lang="en-IN">
                <a:solidFill>
                  <a:schemeClr val="tx1"/>
                </a:solidFill>
              </a:rPr>
              <a:t>Krupa Patel    20CP301</a:t>
            </a:r>
            <a:endParaRPr lang="en-IN">
              <a:solidFill>
                <a:schemeClr val="tx1"/>
              </a:solidFill>
            </a:endParaRPr>
          </a:p>
          <a:p>
            <a:pPr lvl="0" indent="-457200" algn="ctr" rtl="0">
              <a:lnSpc>
                <a:spcPct val="100000"/>
              </a:lnSpc>
              <a:spcBef>
                <a:spcPts val="1000"/>
              </a:spcBef>
              <a:spcAft>
                <a:spcPts val="0"/>
              </a:spcAft>
              <a:buSzPts val="2000"/>
              <a:buFont typeface="+mj-lt"/>
              <a:buAutoNum type="arabicPeriod"/>
            </a:pPr>
            <a:r>
              <a:rPr lang="en-IN">
                <a:solidFill>
                  <a:schemeClr val="tx1"/>
                </a:solidFill>
              </a:rPr>
              <a:t>Prachi vasava    20CP302</a:t>
            </a:r>
            <a:endParaRPr lang="en-IN">
              <a:solidFill>
                <a:schemeClr val="tx1"/>
              </a:solidFil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PROBLEM STATEMENT</a:t>
            </a:r>
            <a:endParaRPr lang="en-IN"/>
          </a:p>
        </p:txBody>
      </p:sp>
      <p:sp>
        <p:nvSpPr>
          <p:cNvPr id="92" name="Google Shape;92;p14"/>
          <p:cNvSpPr txBox="1"/>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IN"/>
              <a:t>The aim is to build a predictive model to find out the sales of each product at a particular store so that it would help the decision makers at bigmart to find out the properties of any product to store which play a key role in increasing the overall sales.</a:t>
            </a:r>
            <a:endParaRPr lang="en-IN"/>
          </a:p>
          <a:p>
            <a:pPr marL="228600" lvl="0" indent="-114300" algn="l" rtl="0">
              <a:lnSpc>
                <a:spcPct val="100000"/>
              </a:lnSpc>
              <a:spcBef>
                <a:spcPts val="1000"/>
              </a:spcBef>
              <a:spcAft>
                <a:spcPts val="0"/>
              </a:spcAft>
              <a:buSzPts val="1800"/>
              <a:buNone/>
            </a:p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2231100" y="515345"/>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SzPts val="1800"/>
              <a:buNone/>
            </a:pPr>
            <a:r>
              <a:rPr lang="en-IN"/>
              <a:t>Flowchart </a:t>
            </a:r>
            <a:endParaRPr lang="en-IN"/>
          </a:p>
        </p:txBody>
      </p:sp>
      <p:sp>
        <p:nvSpPr>
          <p:cNvPr id="98" name="Google Shape;98;p15"/>
          <p:cNvSpPr txBox="1"/>
          <p:nvPr>
            <p:ph type="body" idx="1"/>
          </p:nvPr>
        </p:nvSpPr>
        <p:spPr>
          <a:xfrm>
            <a:off x="2231136" y="2638044"/>
            <a:ext cx="7729800" cy="3102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800"/>
              <a:buNone/>
            </a:pPr>
          </a:p>
        </p:txBody>
      </p:sp>
      <p:pic>
        <p:nvPicPr>
          <p:cNvPr id="99" name="Google Shape;99;p15"/>
          <p:cNvPicPr preferRelativeResize="0"/>
          <p:nvPr/>
        </p:nvPicPr>
        <p:blipFill rotWithShape="1">
          <a:blip r:embed="rId1"/>
          <a:srcRect/>
          <a:stretch>
            <a:fillRect/>
          </a:stretch>
        </p:blipFill>
        <p:spPr>
          <a:xfrm>
            <a:off x="2231100" y="1951348"/>
            <a:ext cx="7729800" cy="4647415"/>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22222"/>
              </a:buClr>
              <a:buSzPts val="2800"/>
              <a:buFont typeface="Lato" panose="020F0502020204030203"/>
              <a:buNone/>
            </a:pPr>
            <a:r>
              <a:rPr lang="en-IN" b="1" i="0">
                <a:solidFill>
                  <a:srgbClr val="222222"/>
                </a:solidFill>
                <a:latin typeface="Lato" panose="020F0502020204030203"/>
                <a:ea typeface="Lato" panose="020F0502020204030203"/>
                <a:cs typeface="Lato" panose="020F0502020204030203"/>
                <a:sym typeface="Lato" panose="020F0502020204030203"/>
              </a:rPr>
              <a:t>HYPOTHESIS GENERATION</a:t>
            </a:r>
            <a:endParaRPr lang="en-IN" b="1" i="0">
              <a:solidFill>
                <a:srgbClr val="222222"/>
              </a:solidFill>
              <a:latin typeface="Lato" panose="020F0502020204030203"/>
              <a:ea typeface="Lato" panose="020F0502020204030203"/>
              <a:cs typeface="Lato" panose="020F0502020204030203"/>
              <a:sym typeface="Lato" panose="020F0502020204030203"/>
            </a:endParaRPr>
          </a:p>
        </p:txBody>
      </p:sp>
      <p:sp>
        <p:nvSpPr>
          <p:cNvPr id="105" name="Google Shape;105;p16"/>
          <p:cNvSpPr txBox="1"/>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IN"/>
              <a:t>This is very important stage in any machine learning process.</a:t>
            </a:r>
            <a:endParaRPr lang="en-IN"/>
          </a:p>
          <a:p>
            <a:pPr marL="228600" lvl="0" indent="-228600" algn="l" rtl="0">
              <a:lnSpc>
                <a:spcPct val="100000"/>
              </a:lnSpc>
              <a:spcBef>
                <a:spcPts val="1000"/>
              </a:spcBef>
              <a:spcAft>
                <a:spcPts val="0"/>
              </a:spcAft>
              <a:buSzPts val="1800"/>
              <a:buChar char="•"/>
            </a:pPr>
            <a:r>
              <a:rPr lang="en-IN"/>
              <a:t>it involves understanding the problem in detail by brainstorming as many factors as possible which can impact the outcome.</a:t>
            </a:r>
            <a:endParaRPr lang="en-IN"/>
          </a:p>
          <a:p>
            <a:pPr marL="228600" lvl="0" indent="-228600" algn="l" rtl="0">
              <a:lnSpc>
                <a:spcPct val="100000"/>
              </a:lnSpc>
              <a:spcBef>
                <a:spcPts val="1000"/>
              </a:spcBef>
              <a:spcAft>
                <a:spcPts val="0"/>
              </a:spcAft>
              <a:buSzPts val="1800"/>
              <a:buChar char="•"/>
            </a:pPr>
            <a:r>
              <a:rPr lang="en-IN"/>
              <a:t>It is done by understanding the problem statement thoroughly and before looking at the data.</a:t>
            </a:r>
            <a:endParaRPr lang="en-IN"/>
          </a:p>
          <a:p>
            <a:pPr marL="228600" lvl="0" indent="-114300" algn="l" rtl="0">
              <a:lnSpc>
                <a:spcPct val="100000"/>
              </a:lnSpc>
              <a:spcBef>
                <a:spcPts val="1000"/>
              </a:spcBef>
              <a:spcAft>
                <a:spcPts val="0"/>
              </a:spcAft>
              <a:buSzPts val="1800"/>
              <a:buNone/>
            </a:p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22222"/>
              </a:buClr>
              <a:buSzPts val="2800"/>
              <a:buFont typeface="Lato" panose="020F0502020204030203"/>
              <a:buNone/>
            </a:pPr>
            <a:r>
              <a:rPr lang="en-IN" b="1" i="0">
                <a:solidFill>
                  <a:srgbClr val="222222"/>
                </a:solidFill>
                <a:latin typeface="Lato" panose="020F0502020204030203"/>
                <a:ea typeface="Lato" panose="020F0502020204030203"/>
                <a:cs typeface="Lato" panose="020F0502020204030203"/>
                <a:sym typeface="Lato" panose="020F0502020204030203"/>
              </a:rPr>
              <a:t>DATA EXPLORATION</a:t>
            </a:r>
            <a:endParaRPr lang="en-IN" b="1" i="0">
              <a:solidFill>
                <a:srgbClr val="222222"/>
              </a:solidFill>
              <a:latin typeface="Lato" panose="020F0502020204030203"/>
              <a:ea typeface="Lato" panose="020F0502020204030203"/>
              <a:cs typeface="Lato" panose="020F0502020204030203"/>
              <a:sym typeface="Lato" panose="020F0502020204030203"/>
            </a:endParaRPr>
          </a:p>
        </p:txBody>
      </p:sp>
      <p:sp>
        <p:nvSpPr>
          <p:cNvPr id="111" name="Google Shape;111;p17"/>
          <p:cNvSpPr txBox="1"/>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IN" b="0" i="0">
                <a:solidFill>
                  <a:srgbClr val="222222"/>
                </a:solidFill>
                <a:latin typeface="Lato" panose="020F0502020204030203"/>
                <a:ea typeface="Lato" panose="020F0502020204030203"/>
                <a:cs typeface="Lato" panose="020F0502020204030203"/>
                <a:sym typeface="Lato" panose="020F0502020204030203"/>
              </a:rPr>
              <a:t>looking at categorical and continuous feature summaries and making inferences about the data.</a:t>
            </a:r>
            <a:endParaRPr lang="en-IN" b="0" i="0">
              <a:solidFill>
                <a:srgbClr val="222222"/>
              </a:solidFill>
              <a:latin typeface="Lato" panose="020F0502020204030203"/>
              <a:ea typeface="Lato" panose="020F0502020204030203"/>
              <a:cs typeface="Lato" panose="020F0502020204030203"/>
              <a:sym typeface="Lato" panose="020F0502020204030203"/>
            </a:endParaRPr>
          </a:p>
          <a:p>
            <a:pPr marL="228600" lvl="0" indent="-114300" algn="l" rtl="0">
              <a:lnSpc>
                <a:spcPct val="100000"/>
              </a:lnSpc>
              <a:spcBef>
                <a:spcPts val="1000"/>
              </a:spcBef>
              <a:spcAft>
                <a:spcPts val="0"/>
              </a:spcAft>
              <a:buSzPts val="1800"/>
              <a:buNone/>
            </a:p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22222"/>
              </a:buClr>
              <a:buSzPts val="2800"/>
              <a:buFont typeface="Lato" panose="020F0502020204030203"/>
              <a:buNone/>
            </a:pPr>
            <a:r>
              <a:rPr lang="en-IN" b="1" i="0">
                <a:solidFill>
                  <a:srgbClr val="222222"/>
                </a:solidFill>
                <a:latin typeface="Lato" panose="020F0502020204030203"/>
                <a:ea typeface="Lato" panose="020F0502020204030203"/>
                <a:cs typeface="Lato" panose="020F0502020204030203"/>
                <a:sym typeface="Lato" panose="020F0502020204030203"/>
              </a:rPr>
              <a:t>DATA CLEANING</a:t>
            </a:r>
            <a:endParaRPr lang="en-IN" b="1" i="0">
              <a:solidFill>
                <a:srgbClr val="222222"/>
              </a:solidFill>
              <a:latin typeface="Lato" panose="020F0502020204030203"/>
              <a:ea typeface="Lato" panose="020F0502020204030203"/>
              <a:cs typeface="Lato" panose="020F0502020204030203"/>
              <a:sym typeface="Lato" panose="020F0502020204030203"/>
            </a:endParaRPr>
          </a:p>
        </p:txBody>
      </p:sp>
      <p:sp>
        <p:nvSpPr>
          <p:cNvPr id="117" name="Google Shape;117;p18"/>
          <p:cNvSpPr txBox="1"/>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IN"/>
              <a:t>It </a:t>
            </a:r>
            <a:r>
              <a:rPr lang="en-IN" b="0" i="0">
                <a:solidFill>
                  <a:srgbClr val="222222"/>
                </a:solidFill>
                <a:latin typeface="Lato" panose="020F0502020204030203"/>
                <a:ea typeface="Lato" panose="020F0502020204030203"/>
                <a:cs typeface="Lato" panose="020F0502020204030203"/>
                <a:sym typeface="Lato" panose="020F0502020204030203"/>
              </a:rPr>
              <a:t>involves imputing missing values and treating outliers.</a:t>
            </a:r>
            <a:endParaRPr lang="en-IN" b="0" i="0">
              <a:solidFill>
                <a:srgbClr val="222222"/>
              </a:solidFill>
              <a:latin typeface="Lato" panose="020F0502020204030203"/>
              <a:ea typeface="Lato" panose="020F0502020204030203"/>
              <a:cs typeface="Lato" panose="020F0502020204030203"/>
              <a:sym typeface="Lato" panose="020F0502020204030203"/>
            </a:endParaRPr>
          </a:p>
          <a:p>
            <a:pPr marL="228600" lvl="0" indent="-228600" algn="l" rtl="0">
              <a:lnSpc>
                <a:spcPct val="100000"/>
              </a:lnSpc>
              <a:spcBef>
                <a:spcPts val="1000"/>
              </a:spcBef>
              <a:spcAft>
                <a:spcPts val="0"/>
              </a:spcAft>
              <a:buSzPts val="1800"/>
              <a:buChar char="•"/>
            </a:pPr>
            <a:r>
              <a:rPr lang="en-IN" b="0" i="0">
                <a:solidFill>
                  <a:srgbClr val="222222"/>
                </a:solidFill>
                <a:latin typeface="Lato" panose="020F0502020204030203"/>
                <a:ea typeface="Lato" panose="020F0502020204030203"/>
                <a:cs typeface="Lato" panose="020F0502020204030203"/>
                <a:sym typeface="Lato" panose="020F0502020204030203"/>
              </a:rPr>
              <a:t>Though outlier removal is very important in regression techniques, advanced tree based algorithms are impervious to outliers.</a:t>
            </a:r>
            <a:endParaRPr lang="en-IN" b="0" i="0">
              <a:solidFill>
                <a:srgbClr val="222222"/>
              </a:solidFill>
              <a:latin typeface="Lato" panose="020F0502020204030203"/>
              <a:ea typeface="Lato" panose="020F0502020204030203"/>
              <a:cs typeface="Lato" panose="020F0502020204030203"/>
              <a:sym typeface="Lato" panose="020F0502020204030203"/>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22222"/>
              </a:buClr>
              <a:buSzPts val="2800"/>
              <a:buFont typeface="Lato" panose="020F0502020204030203"/>
              <a:buNone/>
            </a:pPr>
            <a:r>
              <a:rPr lang="en-IN" b="1" i="0">
                <a:solidFill>
                  <a:srgbClr val="222222"/>
                </a:solidFill>
                <a:latin typeface="Lato" panose="020F0502020204030203"/>
                <a:ea typeface="Lato" panose="020F0502020204030203"/>
                <a:cs typeface="Lato" panose="020F0502020204030203"/>
                <a:sym typeface="Lato" panose="020F0502020204030203"/>
              </a:rPr>
              <a:t>FEATURE ENGINEERING</a:t>
            </a:r>
            <a:endParaRPr lang="en-IN" b="1" i="0">
              <a:solidFill>
                <a:srgbClr val="222222"/>
              </a:solidFill>
              <a:latin typeface="Lato" panose="020F0502020204030203"/>
              <a:ea typeface="Lato" panose="020F0502020204030203"/>
              <a:cs typeface="Lato" panose="020F0502020204030203"/>
              <a:sym typeface="Lato" panose="020F0502020204030203"/>
            </a:endParaRPr>
          </a:p>
        </p:txBody>
      </p:sp>
      <p:sp>
        <p:nvSpPr>
          <p:cNvPr id="123" name="Google Shape;123;p19"/>
          <p:cNvSpPr txBox="1"/>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IN" b="0" i="0">
                <a:solidFill>
                  <a:srgbClr val="222222"/>
                </a:solidFill>
                <a:latin typeface="Lato" panose="020F0502020204030203"/>
                <a:ea typeface="Lato" panose="020F0502020204030203"/>
                <a:cs typeface="Lato" panose="020F0502020204030203"/>
                <a:sym typeface="Lato" panose="020F0502020204030203"/>
              </a:rPr>
              <a:t>We will create some new variables using the existing ones in this section.</a:t>
            </a:r>
            <a:endParaRPr lang="en-IN" b="0" i="0">
              <a:solidFill>
                <a:srgbClr val="222222"/>
              </a:solidFill>
              <a:latin typeface="Lato" panose="020F0502020204030203"/>
              <a:ea typeface="Lato" panose="020F0502020204030203"/>
              <a:cs typeface="Lato" panose="020F0502020204030203"/>
              <a:sym typeface="Lato" panose="020F0502020204030203"/>
            </a:endParaRPr>
          </a:p>
          <a:p>
            <a:pPr marL="457200" lvl="1" indent="-228600" algn="l" rtl="0">
              <a:lnSpc>
                <a:spcPct val="100000"/>
              </a:lnSpc>
              <a:spcBef>
                <a:spcPts val="1000"/>
              </a:spcBef>
              <a:spcAft>
                <a:spcPts val="0"/>
              </a:spcAft>
              <a:buSzPts val="1600"/>
              <a:buChar char="•"/>
            </a:pPr>
            <a:r>
              <a:rPr lang="en-IN" b="0" i="0">
                <a:solidFill>
                  <a:srgbClr val="222222"/>
                </a:solidFill>
                <a:latin typeface="Lato" panose="020F0502020204030203"/>
                <a:ea typeface="Lato" panose="020F0502020204030203"/>
                <a:cs typeface="Lato" panose="020F0502020204030203"/>
                <a:sym typeface="Lato" panose="020F0502020204030203"/>
              </a:rPr>
              <a:t> Consider combining Outlet_Type</a:t>
            </a:r>
            <a:endParaRPr b="0" i="0">
              <a:solidFill>
                <a:srgbClr val="222222"/>
              </a:solidFill>
              <a:latin typeface="Lato" panose="020F0502020204030203"/>
              <a:ea typeface="Lato" panose="020F0502020204030203"/>
              <a:cs typeface="Lato" panose="020F0502020204030203"/>
              <a:sym typeface="Lato" panose="020F0502020204030203"/>
            </a:endParaRPr>
          </a:p>
          <a:p>
            <a:pPr marL="457200" lvl="1" indent="-228600" algn="l" rtl="0">
              <a:lnSpc>
                <a:spcPct val="100000"/>
              </a:lnSpc>
              <a:spcBef>
                <a:spcPts val="1000"/>
              </a:spcBef>
              <a:spcAft>
                <a:spcPts val="0"/>
              </a:spcAft>
              <a:buSzPts val="1600"/>
              <a:buChar char="•"/>
            </a:pPr>
            <a:r>
              <a:rPr lang="en-IN" b="0" i="0">
                <a:solidFill>
                  <a:srgbClr val="222222"/>
                </a:solidFill>
                <a:latin typeface="Lato" panose="020F0502020204030203"/>
                <a:ea typeface="Lato" panose="020F0502020204030203"/>
                <a:cs typeface="Lato" panose="020F0502020204030203"/>
                <a:sym typeface="Lato" panose="020F0502020204030203"/>
              </a:rPr>
              <a:t>Modify Item_Visibility</a:t>
            </a:r>
            <a:endParaRPr b="0" i="0">
              <a:solidFill>
                <a:srgbClr val="222222"/>
              </a:solidFill>
              <a:latin typeface="Lato" panose="020F0502020204030203"/>
              <a:ea typeface="Lato" panose="020F0502020204030203"/>
              <a:cs typeface="Lato" panose="020F0502020204030203"/>
              <a:sym typeface="Lato" panose="020F0502020204030203"/>
            </a:endParaRPr>
          </a:p>
          <a:p>
            <a:pPr marL="457200" lvl="1" indent="-228600" algn="l" rtl="0">
              <a:lnSpc>
                <a:spcPct val="100000"/>
              </a:lnSpc>
              <a:spcBef>
                <a:spcPts val="1000"/>
              </a:spcBef>
              <a:spcAft>
                <a:spcPts val="0"/>
              </a:spcAft>
              <a:buSzPts val="1600"/>
              <a:buChar char="•"/>
            </a:pPr>
            <a:r>
              <a:rPr lang="en-IN" b="0" i="0">
                <a:solidFill>
                  <a:srgbClr val="222222"/>
                </a:solidFill>
                <a:latin typeface="Lato" panose="020F0502020204030203"/>
                <a:ea typeface="Lato" panose="020F0502020204030203"/>
                <a:cs typeface="Lato" panose="020F0502020204030203"/>
                <a:sym typeface="Lato" panose="020F0502020204030203"/>
              </a:rPr>
              <a:t>Create a broad category of Type of Item</a:t>
            </a:r>
            <a:endParaRPr lang="en-IN" b="0" i="0">
              <a:solidFill>
                <a:srgbClr val="222222"/>
              </a:solidFill>
              <a:latin typeface="Lato" panose="020F0502020204030203"/>
              <a:ea typeface="Lato" panose="020F0502020204030203"/>
              <a:cs typeface="Lato" panose="020F0502020204030203"/>
              <a:sym typeface="Lato" panose="020F0502020204030203"/>
            </a:endParaRPr>
          </a:p>
          <a:p>
            <a:pPr marL="457200" lvl="1" indent="-228600" algn="l" rtl="0">
              <a:lnSpc>
                <a:spcPct val="100000"/>
              </a:lnSpc>
              <a:spcBef>
                <a:spcPts val="1000"/>
              </a:spcBef>
              <a:spcAft>
                <a:spcPts val="0"/>
              </a:spcAft>
              <a:buSzPts val="1600"/>
              <a:buChar char="•"/>
            </a:pPr>
            <a:r>
              <a:rPr lang="en-IN" b="0" i="0">
                <a:solidFill>
                  <a:srgbClr val="222222"/>
                </a:solidFill>
                <a:latin typeface="Lato" panose="020F0502020204030203"/>
                <a:ea typeface="Lato" panose="020F0502020204030203"/>
                <a:cs typeface="Lato" panose="020F0502020204030203"/>
                <a:sym typeface="Lato" panose="020F0502020204030203"/>
              </a:rPr>
              <a:t>Determine the years of operation of a store</a:t>
            </a:r>
            <a:endParaRPr lang="en-IN" b="0" i="0">
              <a:solidFill>
                <a:srgbClr val="222222"/>
              </a:solidFill>
              <a:latin typeface="Lato" panose="020F0502020204030203"/>
              <a:ea typeface="Lato" panose="020F0502020204030203"/>
              <a:cs typeface="Lato" panose="020F0502020204030203"/>
              <a:sym typeface="Lato" panose="020F0502020204030203"/>
            </a:endParaRPr>
          </a:p>
          <a:p>
            <a:pPr marL="457200" lvl="1" indent="-228600" algn="l" rtl="0">
              <a:lnSpc>
                <a:spcPct val="100000"/>
              </a:lnSpc>
              <a:spcBef>
                <a:spcPts val="1000"/>
              </a:spcBef>
              <a:spcAft>
                <a:spcPts val="0"/>
              </a:spcAft>
              <a:buSzPts val="1600"/>
              <a:buChar char="•"/>
            </a:pPr>
            <a:r>
              <a:rPr lang="en-IN" b="0" i="0">
                <a:solidFill>
                  <a:srgbClr val="222222"/>
                </a:solidFill>
                <a:latin typeface="Lato" panose="020F0502020204030203"/>
                <a:ea typeface="Lato" panose="020F0502020204030203"/>
                <a:cs typeface="Lato" panose="020F0502020204030203"/>
                <a:sym typeface="Lato" panose="020F0502020204030203"/>
              </a:rPr>
              <a:t>Modify categories of Item_Fat_Content</a:t>
            </a:r>
            <a:endParaRPr b="0" i="0">
              <a:solidFill>
                <a:srgbClr val="222222"/>
              </a:solidFill>
              <a:latin typeface="Lato" panose="020F0502020204030203"/>
              <a:ea typeface="Lato" panose="020F0502020204030203"/>
              <a:cs typeface="Lato" panose="020F0502020204030203"/>
              <a:sym typeface="Lato" panose="020F0502020204030203"/>
            </a:endParaRPr>
          </a:p>
          <a:p>
            <a:pPr marL="457200" lvl="1" indent="-228600" algn="l" rtl="0">
              <a:lnSpc>
                <a:spcPct val="100000"/>
              </a:lnSpc>
              <a:spcBef>
                <a:spcPts val="1000"/>
              </a:spcBef>
              <a:spcAft>
                <a:spcPts val="0"/>
              </a:spcAft>
              <a:buSzPts val="1600"/>
              <a:buChar char="•"/>
            </a:pPr>
            <a:r>
              <a:rPr lang="en-IN" b="0" i="0">
                <a:solidFill>
                  <a:srgbClr val="222222"/>
                </a:solidFill>
                <a:latin typeface="Lato" panose="020F0502020204030203"/>
                <a:ea typeface="Lato" panose="020F0502020204030203"/>
                <a:cs typeface="Lato" panose="020F0502020204030203"/>
                <a:sym typeface="Lato" panose="020F0502020204030203"/>
              </a:rPr>
              <a:t>Numerical and One-Hot Coding of Categorical variables</a:t>
            </a:r>
            <a:endParaRPr lang="en-IN" b="0" i="0">
              <a:solidFill>
                <a:srgbClr val="222222"/>
              </a:solidFill>
              <a:latin typeface="Lato" panose="020F0502020204030203"/>
              <a:ea typeface="Lato" panose="020F0502020204030203"/>
              <a:cs typeface="Lato" panose="020F0502020204030203"/>
              <a:sym typeface="Lato" panose="020F0502020204030203"/>
            </a:endParaRPr>
          </a:p>
          <a:p>
            <a:pPr marL="457200" lvl="1" indent="-228600" algn="l" rtl="0">
              <a:lnSpc>
                <a:spcPct val="100000"/>
              </a:lnSpc>
              <a:spcBef>
                <a:spcPts val="1000"/>
              </a:spcBef>
              <a:spcAft>
                <a:spcPts val="0"/>
              </a:spcAft>
              <a:buSzPts val="1600"/>
              <a:buChar char="•"/>
            </a:pPr>
            <a:r>
              <a:rPr lang="en-IN" b="0" i="0">
                <a:solidFill>
                  <a:srgbClr val="222222"/>
                </a:solidFill>
                <a:latin typeface="Lato" panose="020F0502020204030203"/>
                <a:ea typeface="Lato" panose="020F0502020204030203"/>
                <a:cs typeface="Lato" panose="020F0502020204030203"/>
                <a:sym typeface="Lato" panose="020F0502020204030203"/>
              </a:rPr>
              <a:t>Exporting Data</a:t>
            </a:r>
            <a:endParaRPr lang="en-IN" b="0" i="0">
              <a:solidFill>
                <a:srgbClr val="222222"/>
              </a:solidFill>
              <a:latin typeface="Lato" panose="020F0502020204030203"/>
              <a:ea typeface="Lato" panose="020F0502020204030203"/>
              <a:cs typeface="Lato" panose="020F0502020204030203"/>
              <a:sym typeface="Lato" panose="020F0502020204030203"/>
            </a:endParaRPr>
          </a:p>
          <a:p>
            <a:pPr marL="457200" lvl="1" indent="-127000" algn="l" rtl="0">
              <a:lnSpc>
                <a:spcPct val="100000"/>
              </a:lnSpc>
              <a:spcBef>
                <a:spcPts val="1000"/>
              </a:spcBef>
              <a:spcAft>
                <a:spcPts val="0"/>
              </a:spcAft>
              <a:buSzPts val="1600"/>
              <a:buNone/>
            </a:p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22222"/>
              </a:buClr>
              <a:buSzPts val="2800"/>
              <a:buFont typeface="Lato" panose="020F0502020204030203"/>
              <a:buNone/>
            </a:pPr>
            <a:r>
              <a:rPr lang="en-IN" b="1" i="0">
                <a:solidFill>
                  <a:srgbClr val="222222"/>
                </a:solidFill>
                <a:latin typeface="Lato" panose="020F0502020204030203"/>
                <a:ea typeface="Lato" panose="020F0502020204030203"/>
                <a:cs typeface="Lato" panose="020F0502020204030203"/>
                <a:sym typeface="Lato" panose="020F0502020204030203"/>
              </a:rPr>
              <a:t>MODEL BUILDING</a:t>
            </a:r>
            <a:endParaRPr lang="en-IN" b="1" i="0">
              <a:solidFill>
                <a:srgbClr val="222222"/>
              </a:solidFill>
              <a:latin typeface="Lato" panose="020F0502020204030203"/>
              <a:ea typeface="Lato" panose="020F0502020204030203"/>
              <a:cs typeface="Lato" panose="020F0502020204030203"/>
              <a:sym typeface="Lato" panose="020F0502020204030203"/>
            </a:endParaRPr>
          </a:p>
        </p:txBody>
      </p:sp>
      <p:sp>
        <p:nvSpPr>
          <p:cNvPr id="129" name="Google Shape;129;p20"/>
          <p:cNvSpPr txBox="1"/>
          <p:nvPr>
            <p:ph type="body" idx="1"/>
          </p:nvPr>
        </p:nvSpPr>
        <p:spPr>
          <a:xfrm>
            <a:off x="2231136" y="2638044"/>
            <a:ext cx="7729728" cy="3442245"/>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IN"/>
              <a:t>We have implemented linear models for this problem.</a:t>
            </a:r>
            <a:endParaRPr lang="en-IN"/>
          </a:p>
          <a:p>
            <a:pPr marL="228600" lvl="0" indent="-228600" algn="l" rtl="0">
              <a:lnSpc>
                <a:spcPct val="100000"/>
              </a:lnSpc>
              <a:spcBef>
                <a:spcPts val="1000"/>
              </a:spcBef>
              <a:spcAft>
                <a:spcPts val="0"/>
              </a:spcAft>
              <a:buSzPts val="1800"/>
              <a:buChar char="•"/>
            </a:pPr>
            <a:r>
              <a:rPr lang="en-IN"/>
              <a:t>Linear regression falls under the category of supervised learning and it is one of the simplest algorithm in the field of machine learning which is used for building the relationship between independent variable(x) and dependent variable(y). </a:t>
            </a:r>
            <a:endParaRPr lang="en-IN"/>
          </a:p>
          <a:p>
            <a:pPr marL="228600" lvl="0" indent="-228600" algn="l" rtl="0">
              <a:lnSpc>
                <a:spcPct val="100000"/>
              </a:lnSpc>
              <a:spcBef>
                <a:spcPts val="1000"/>
              </a:spcBef>
              <a:spcAft>
                <a:spcPts val="0"/>
              </a:spcAft>
              <a:buSzPts val="1800"/>
              <a:buChar char="•"/>
            </a:pPr>
            <a:r>
              <a:rPr lang="en-IN" u="sng"/>
              <a:t>Working algorithm:-</a:t>
            </a:r>
            <a:endParaRPr u="sng"/>
          </a:p>
          <a:p>
            <a:pPr marL="685800" lvl="1" indent="-236855" algn="l" rtl="0">
              <a:lnSpc>
                <a:spcPct val="100000"/>
              </a:lnSpc>
              <a:spcBef>
                <a:spcPts val="1000"/>
              </a:spcBef>
              <a:spcAft>
                <a:spcPts val="0"/>
              </a:spcAft>
              <a:buSzPts val="1800"/>
              <a:buChar char="•"/>
            </a:pPr>
            <a:r>
              <a:rPr lang="en-IN"/>
              <a:t> Here we are considering item outlet sales as dependent variable and other variables as independent variable. </a:t>
            </a:r>
            <a:endParaRPr lang="en-IN"/>
          </a:p>
        </p:txBody>
      </p:sp>
    </p:spTree>
  </p:cSld>
  <p:clrMapOvr>
    <a:masterClrMapping/>
  </p:clrMapOvr>
  <p:transition spd="slow">
    <p:push/>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1775</Words>
  <Application>WPS Presentation</Application>
  <PresentationFormat/>
  <Paragraphs>53</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Arial</vt:lpstr>
      <vt:lpstr>Gill Sans</vt:lpstr>
      <vt:lpstr>Lato</vt:lpstr>
      <vt:lpstr>Microsoft YaHei</vt:lpstr>
      <vt:lpstr>Arial Unicode MS</vt:lpstr>
      <vt:lpstr>Parcel</vt:lpstr>
      <vt:lpstr>BIG MART SALES PREDICTION USING R</vt:lpstr>
      <vt:lpstr>PROBLEM STATEMENT</vt:lpstr>
      <vt:lpstr>Flowchart </vt:lpstr>
      <vt:lpstr>HYPOTHESIS GENERATION</vt:lpstr>
      <vt:lpstr>DATA EXPLORATION</vt:lpstr>
      <vt:lpstr>DATA CLEANING</vt:lpstr>
      <vt:lpstr>FEATURE ENGINEERING</vt:lpstr>
      <vt:lpstr>MODEL BUILDING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 USING R</dc:title>
  <dc:creator/>
  <cp:lastModifiedBy>HP</cp:lastModifiedBy>
  <cp:revision>1</cp:revision>
  <dcterms:created xsi:type="dcterms:W3CDTF">2022-09-21T05:51:50Z</dcterms:created>
  <dcterms:modified xsi:type="dcterms:W3CDTF">2022-09-21T05:51:50Z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27ACAB9C40F54DE985CF273801386AE0</vt:lpwstr>
  </property>
  <property fmtid="{D5CDD505-2E9C-101B-9397-08002B2CF9AE}" pid="3" name="KSOProductBuildVer">
    <vt:lpwstr>1033-11.2.0.11210</vt:lpwstr>
  </property>
</Properties>
</file>