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Slab"/>
      <p:regular r:id="rId44"/>
      <p:bold r:id="rId45"/>
    </p:embeddedFon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Slab-regular.fntdata"/><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5f94944e6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5f94944e6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9182c63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9182c63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8c1aa55c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8c1aa55c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5f94944e6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5f94944e6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7d9a5c6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7d9a5c6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8ec8721e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8ec8721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880a325ee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880a325ee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5f94944e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5f94944e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880a325ee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880a325ee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5f94944e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5f94944e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5f94944e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5f94944e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5f94944e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5f94944e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5f94944e6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5f94944e6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5f94944e6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e5f94944e6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5f94944e6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5f94944e6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8ec8721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8ec8721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5f94944e6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5f94944e6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8fa0bef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8fa0bef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8ec8721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8ec8721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943f4b0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943f4b0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5f94944e6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5f94944e6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5f94944e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5f94944e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5f94944e6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5f94944e6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5f94944e6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5f94944e6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5f94944e6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5f94944e6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8a737e66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e8a737e66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8a737e6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8a737e6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8a737e66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8a737e66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5f94944e6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e5f94944e6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8c1aa55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8c1aa55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5f94944e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5f94944e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6f0790b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6f0790b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7a976fc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7a976fc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5f94944e6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5f94944e6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5f94944e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5f94944e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7a976fc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7a976fc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8420b69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8420b69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www.kaggle.com/datasets/meeraajayakumar/spotify-user-behavior-dataset"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044750" y="1089300"/>
            <a:ext cx="6926700" cy="154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Team Project </a:t>
            </a:r>
            <a:endParaRPr/>
          </a:p>
        </p:txBody>
      </p:sp>
      <p:sp>
        <p:nvSpPr>
          <p:cNvPr id="64" name="Google Shape;64;p13"/>
          <p:cNvSpPr txBox="1"/>
          <p:nvPr>
            <p:ph idx="1" type="subTitle"/>
          </p:nvPr>
        </p:nvSpPr>
        <p:spPr>
          <a:xfrm>
            <a:off x="1452775" y="3123475"/>
            <a:ext cx="6010800" cy="10899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2600"/>
              <a:t>INFO570_50SU24 </a:t>
            </a:r>
            <a:endParaRPr sz="2600"/>
          </a:p>
          <a:p>
            <a:pPr indent="0" lvl="0" marL="0" rtl="0" algn="ctr">
              <a:lnSpc>
                <a:spcPct val="90000"/>
              </a:lnSpc>
              <a:spcBef>
                <a:spcPts val="0"/>
              </a:spcBef>
              <a:spcAft>
                <a:spcPts val="0"/>
              </a:spcAft>
              <a:buNone/>
            </a:pPr>
            <a:r>
              <a:rPr lang="en" sz="2600"/>
              <a:t>Data Wrangling &amp; Analytics </a:t>
            </a:r>
            <a:endParaRPr sz="2600"/>
          </a:p>
        </p:txBody>
      </p:sp>
      <p:sp>
        <p:nvSpPr>
          <p:cNvPr id="65" name="Google Shape;65;p13"/>
          <p:cNvSpPr txBox="1"/>
          <p:nvPr/>
        </p:nvSpPr>
        <p:spPr>
          <a:xfrm>
            <a:off x="0" y="4595100"/>
            <a:ext cx="9144000" cy="3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Group 10 </a:t>
            </a:r>
            <a:r>
              <a:rPr lang="en" sz="1600">
                <a:solidFill>
                  <a:srgbClr val="FFFFFF"/>
                </a:solidFill>
                <a:latin typeface="Roboto"/>
                <a:ea typeface="Roboto"/>
                <a:cs typeface="Roboto"/>
                <a:sym typeface="Roboto"/>
              </a:rPr>
              <a:t>- </a:t>
            </a:r>
            <a:r>
              <a:rPr lang="en" sz="1600">
                <a:solidFill>
                  <a:srgbClr val="FFFFFF"/>
                </a:solidFill>
                <a:latin typeface="Roboto"/>
                <a:ea typeface="Roboto"/>
                <a:cs typeface="Roboto"/>
                <a:sym typeface="Roboto"/>
              </a:rPr>
              <a:t>  Krupa Gor -</a:t>
            </a:r>
            <a:r>
              <a:rPr lang="en" sz="1600">
                <a:solidFill>
                  <a:srgbClr val="FFFFFF"/>
                </a:solidFill>
                <a:latin typeface="Roboto"/>
                <a:ea typeface="Roboto"/>
                <a:cs typeface="Roboto"/>
                <a:sym typeface="Roboto"/>
              </a:rPr>
              <a:t> </a:t>
            </a:r>
            <a:r>
              <a:rPr lang="en" sz="1600">
                <a:solidFill>
                  <a:srgbClr val="FFFFFF"/>
                </a:solidFill>
                <a:latin typeface="Roboto"/>
                <a:ea typeface="Roboto"/>
                <a:cs typeface="Roboto"/>
                <a:sym typeface="Roboto"/>
              </a:rPr>
              <a:t>Angelique Hellriegel - Vanessa Hartkopf -</a:t>
            </a:r>
            <a:r>
              <a:rPr lang="en" sz="1600">
                <a:solidFill>
                  <a:srgbClr val="FFFFFF"/>
                </a:solidFill>
                <a:latin typeface="Roboto"/>
                <a:ea typeface="Roboto"/>
                <a:cs typeface="Roboto"/>
                <a:sym typeface="Roboto"/>
              </a:rPr>
              <a:t> Alison Van Orden   </a:t>
            </a:r>
            <a:endParaRPr sz="1600">
              <a:solidFill>
                <a:srgbClr val="FFFFFF"/>
              </a:solidFill>
              <a:latin typeface="Roboto"/>
              <a:ea typeface="Roboto"/>
              <a:cs typeface="Roboto"/>
              <a:sym typeface="Roboto"/>
            </a:endParaRPr>
          </a:p>
        </p:txBody>
      </p:sp>
      <p:pic>
        <p:nvPicPr>
          <p:cNvPr id="66" name="Google Shape;66;p13"/>
          <p:cNvPicPr preferRelativeResize="0"/>
          <p:nvPr/>
        </p:nvPicPr>
        <p:blipFill>
          <a:blip r:embed="rId3">
            <a:alphaModFix/>
          </a:blip>
          <a:stretch>
            <a:fillRect/>
          </a:stretch>
        </p:blipFill>
        <p:spPr>
          <a:xfrm>
            <a:off x="3238650" y="783500"/>
            <a:ext cx="2439050" cy="73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sp>
        <p:nvSpPr>
          <p:cNvPr id="138" name="Google Shape;138;p22"/>
          <p:cNvSpPr txBox="1"/>
          <p:nvPr>
            <p:ph type="title"/>
          </p:nvPr>
        </p:nvSpPr>
        <p:spPr>
          <a:xfrm>
            <a:off x="331050" y="0"/>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DATA OVERVIEW - RAW DATA</a:t>
            </a:r>
            <a:endParaRPr/>
          </a:p>
        </p:txBody>
      </p:sp>
      <p:sp>
        <p:nvSpPr>
          <p:cNvPr id="139" name="Google Shape;13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40" name="Google Shape;140;p22"/>
          <p:cNvSpPr txBox="1"/>
          <p:nvPr/>
        </p:nvSpPr>
        <p:spPr>
          <a:xfrm>
            <a:off x="60975" y="1080450"/>
            <a:ext cx="9144000" cy="10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solidFill>
                <a:srgbClr val="2D3B45"/>
              </a:solidFill>
              <a:latin typeface="Roboto"/>
              <a:ea typeface="Roboto"/>
              <a:cs typeface="Roboto"/>
              <a:sym typeface="Roboto"/>
            </a:endParaRPr>
          </a:p>
          <a:p>
            <a:pPr indent="0" lvl="0" marL="0" rtl="0" algn="l">
              <a:spcBef>
                <a:spcPts val="0"/>
              </a:spcBef>
              <a:spcAft>
                <a:spcPts val="0"/>
              </a:spcAft>
              <a:buNone/>
            </a:pPr>
            <a:r>
              <a:t/>
            </a:r>
            <a:endParaRPr sz="700">
              <a:solidFill>
                <a:srgbClr val="2D3B45"/>
              </a:solidFill>
              <a:latin typeface="Roboto"/>
              <a:ea typeface="Roboto"/>
              <a:cs typeface="Roboto"/>
              <a:sym typeface="Roboto"/>
            </a:endParaRPr>
          </a:p>
        </p:txBody>
      </p:sp>
      <p:pic>
        <p:nvPicPr>
          <p:cNvPr id="141" name="Google Shape;141;p22"/>
          <p:cNvPicPr preferRelativeResize="0"/>
          <p:nvPr/>
        </p:nvPicPr>
        <p:blipFill>
          <a:blip r:embed="rId3">
            <a:alphaModFix/>
          </a:blip>
          <a:stretch>
            <a:fillRect/>
          </a:stretch>
        </p:blipFill>
        <p:spPr>
          <a:xfrm>
            <a:off x="358050" y="1630700"/>
            <a:ext cx="8281076" cy="2814725"/>
          </a:xfrm>
          <a:prstGeom prst="rect">
            <a:avLst/>
          </a:prstGeom>
          <a:noFill/>
          <a:ln cap="flat" cmpd="sng" w="9525">
            <a:solidFill>
              <a:schemeClr val="lt1"/>
            </a:solidFill>
            <a:prstDash val="solid"/>
            <a:round/>
            <a:headEnd len="sm" w="sm" type="none"/>
            <a:tailEnd len="sm" w="sm" type="none"/>
          </a:ln>
        </p:spPr>
      </p:pic>
      <p:sp>
        <p:nvSpPr>
          <p:cNvPr id="142" name="Google Shape;142;p22"/>
          <p:cNvSpPr txBox="1"/>
          <p:nvPr/>
        </p:nvSpPr>
        <p:spPr>
          <a:xfrm>
            <a:off x="-56850" y="4530403"/>
            <a:ext cx="9144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lt1"/>
                </a:solidFill>
              </a:rPr>
              <a:t>Raw Data from - https://www.kaggle.com/datasets/meeraajayakumar/spotify-user-behavior-dataset</a:t>
            </a:r>
            <a:endParaRPr sz="1200">
              <a:solidFill>
                <a:schemeClr val="lt1"/>
              </a:solidFill>
            </a:endParaRPr>
          </a:p>
        </p:txBody>
      </p:sp>
      <p:sp>
        <p:nvSpPr>
          <p:cNvPr id="143" name="Google Shape;143;p22"/>
          <p:cNvSpPr txBox="1"/>
          <p:nvPr/>
        </p:nvSpPr>
        <p:spPr>
          <a:xfrm>
            <a:off x="358050" y="785005"/>
            <a:ext cx="8314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lt1"/>
                </a:solidFill>
              </a:rPr>
              <a:t>The raw dataset was relabeled to </a:t>
            </a:r>
            <a:r>
              <a:rPr b="1" lang="en" sz="1600">
                <a:solidFill>
                  <a:schemeClr val="lt1"/>
                </a:solidFill>
              </a:rPr>
              <a:t>Spotify_user.csv</a:t>
            </a:r>
            <a:r>
              <a:rPr lang="en" sz="1600">
                <a:solidFill>
                  <a:schemeClr val="lt1"/>
                </a:solidFill>
              </a:rPr>
              <a:t> for ease of manipulation in Pandas. The following is a sample of the raw data used for this project. </a:t>
            </a:r>
            <a:endParaRPr b="1" sz="1600">
              <a:solidFill>
                <a:schemeClr val="lt1"/>
              </a:solidFill>
            </a:endParaRPr>
          </a:p>
        </p:txBody>
      </p:sp>
      <p:sp>
        <p:nvSpPr>
          <p:cNvPr id="144" name="Google Shape;144;p22"/>
          <p:cNvSpPr txBox="1"/>
          <p:nvPr/>
        </p:nvSpPr>
        <p:spPr>
          <a:xfrm>
            <a:off x="164625" y="2202500"/>
            <a:ext cx="6516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3"/>
          <p:cNvSpPr txBox="1"/>
          <p:nvPr>
            <p:ph type="title"/>
          </p:nvPr>
        </p:nvSpPr>
        <p:spPr>
          <a:xfrm>
            <a:off x="331050" y="0"/>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DATA OVERVIEW </a:t>
            </a:r>
            <a:r>
              <a:rPr lang="en" sz="2000"/>
              <a:t>(cont.)</a:t>
            </a:r>
            <a:endParaRPr sz="2000"/>
          </a:p>
        </p:txBody>
      </p:sp>
      <p:sp>
        <p:nvSpPr>
          <p:cNvPr id="150" name="Google Shape;15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51" name="Google Shape;151;p23"/>
          <p:cNvSpPr txBox="1"/>
          <p:nvPr/>
        </p:nvSpPr>
        <p:spPr>
          <a:xfrm>
            <a:off x="60975" y="1080450"/>
            <a:ext cx="9144000" cy="10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solidFill>
                <a:srgbClr val="2D3B45"/>
              </a:solidFill>
              <a:latin typeface="Roboto"/>
              <a:ea typeface="Roboto"/>
              <a:cs typeface="Roboto"/>
              <a:sym typeface="Roboto"/>
            </a:endParaRPr>
          </a:p>
          <a:p>
            <a:pPr indent="0" lvl="0" marL="0" rtl="0" algn="l">
              <a:spcBef>
                <a:spcPts val="0"/>
              </a:spcBef>
              <a:spcAft>
                <a:spcPts val="0"/>
              </a:spcAft>
              <a:buNone/>
            </a:pPr>
            <a:r>
              <a:t/>
            </a:r>
            <a:endParaRPr sz="700">
              <a:solidFill>
                <a:srgbClr val="2D3B45"/>
              </a:solidFill>
              <a:latin typeface="Roboto"/>
              <a:ea typeface="Roboto"/>
              <a:cs typeface="Roboto"/>
              <a:sym typeface="Roboto"/>
            </a:endParaRPr>
          </a:p>
        </p:txBody>
      </p:sp>
      <p:sp>
        <p:nvSpPr>
          <p:cNvPr id="152" name="Google Shape;152;p23"/>
          <p:cNvSpPr txBox="1"/>
          <p:nvPr/>
        </p:nvSpPr>
        <p:spPr>
          <a:xfrm>
            <a:off x="331050" y="787050"/>
            <a:ext cx="4586700" cy="4082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The data is a collection of user behavior information from current Spotify users. The data will be used to predict the target group willing to convert to a premium (paid) Spotify subscription. </a:t>
            </a:r>
            <a:endParaRPr>
              <a:solidFill>
                <a:schemeClr val="lt1"/>
              </a:solidFill>
            </a:endParaRPr>
          </a:p>
          <a:p>
            <a:pPr indent="0" lvl="0" marL="457200" rtl="0" algn="l">
              <a:lnSpc>
                <a:spcPct val="115000"/>
              </a:lnSpc>
              <a:spcBef>
                <a:spcPts val="0"/>
              </a:spcBef>
              <a:spcAft>
                <a:spcPts val="0"/>
              </a:spcAft>
              <a:buNone/>
            </a:pPr>
            <a:r>
              <a:t/>
            </a:r>
            <a:endParaRPr sz="600">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The dataset from Kaggle consists of </a:t>
            </a:r>
            <a:r>
              <a:rPr b="1" lang="en">
                <a:solidFill>
                  <a:schemeClr val="lt1"/>
                </a:solidFill>
              </a:rPr>
              <a:t>520 rows</a:t>
            </a:r>
            <a:r>
              <a:rPr lang="en">
                <a:solidFill>
                  <a:schemeClr val="lt1"/>
                </a:solidFill>
              </a:rPr>
              <a:t> and </a:t>
            </a:r>
            <a:r>
              <a:rPr b="1" lang="en">
                <a:solidFill>
                  <a:schemeClr val="lt1"/>
                </a:solidFill>
              </a:rPr>
              <a:t>20 columns.</a:t>
            </a:r>
            <a:r>
              <a:rPr lang="en">
                <a:solidFill>
                  <a:schemeClr val="lt1"/>
                </a:solidFill>
              </a:rPr>
              <a:t> The size is 10,400 and includes null values. </a:t>
            </a:r>
            <a:endParaRPr>
              <a:solidFill>
                <a:schemeClr val="lt1"/>
              </a:solidFill>
            </a:endParaRPr>
          </a:p>
          <a:p>
            <a:pPr indent="0" lvl="0" marL="457200" rtl="0" algn="l">
              <a:lnSpc>
                <a:spcPct val="115000"/>
              </a:lnSpc>
              <a:spcBef>
                <a:spcPts val="0"/>
              </a:spcBef>
              <a:spcAft>
                <a:spcPts val="0"/>
              </a:spcAft>
              <a:buNone/>
            </a:pPr>
            <a:r>
              <a:t/>
            </a:r>
            <a:endParaRPr sz="600">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The data had </a:t>
            </a:r>
            <a:r>
              <a:rPr lang="en">
                <a:solidFill>
                  <a:schemeClr val="lt1"/>
                </a:solidFill>
              </a:rPr>
              <a:t>missing</a:t>
            </a:r>
            <a:r>
              <a:rPr lang="en">
                <a:solidFill>
                  <a:schemeClr val="lt1"/>
                </a:solidFill>
              </a:rPr>
              <a:t> values and the percentage for each variable of missing values are demonstrated in the chart. </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Preferred_</a:t>
            </a:r>
            <a:r>
              <a:rPr lang="en">
                <a:solidFill>
                  <a:schemeClr val="lt1"/>
                </a:solidFill>
              </a:rPr>
              <a:t>p</a:t>
            </a:r>
            <a:r>
              <a:rPr lang="en">
                <a:solidFill>
                  <a:schemeClr val="lt1"/>
                </a:solidFill>
              </a:rPr>
              <a:t>remium_plan 40%</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Fav_pod_genre 28% </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Preferred_pod_format 27%</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Pod_host preference 27%</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Preferred_pod_duration 25%</a:t>
            </a:r>
            <a:endParaRPr>
              <a:solidFill>
                <a:schemeClr val="lt1"/>
              </a:solidFill>
            </a:endParaRPr>
          </a:p>
        </p:txBody>
      </p:sp>
      <p:sp>
        <p:nvSpPr>
          <p:cNvPr id="153" name="Google Shape;153;p23"/>
          <p:cNvSpPr txBox="1"/>
          <p:nvPr/>
        </p:nvSpPr>
        <p:spPr>
          <a:xfrm>
            <a:off x="164625" y="2202500"/>
            <a:ext cx="6516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pic>
        <p:nvPicPr>
          <p:cNvPr id="154" name="Google Shape;154;p23"/>
          <p:cNvPicPr preferRelativeResize="0"/>
          <p:nvPr/>
        </p:nvPicPr>
        <p:blipFill>
          <a:blip r:embed="rId3">
            <a:alphaModFix/>
          </a:blip>
          <a:stretch>
            <a:fillRect/>
          </a:stretch>
        </p:blipFill>
        <p:spPr>
          <a:xfrm>
            <a:off x="5072000" y="876450"/>
            <a:ext cx="3510250" cy="38604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DESCRIPTION - VARIABLES </a:t>
            </a:r>
            <a:endParaRPr/>
          </a:p>
        </p:txBody>
      </p:sp>
      <p:pic>
        <p:nvPicPr>
          <p:cNvPr id="160" name="Google Shape;160;p24"/>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4"/>
          <p:cNvSpPr txBox="1"/>
          <p:nvPr/>
        </p:nvSpPr>
        <p:spPr>
          <a:xfrm>
            <a:off x="438950" y="1144125"/>
            <a:ext cx="4133100" cy="380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chemeClr val="accent5"/>
                </a:solidFill>
              </a:rPr>
              <a:t>Age</a:t>
            </a:r>
            <a:r>
              <a:rPr lang="en" sz="1000">
                <a:solidFill>
                  <a:schemeClr val="accent5"/>
                </a:solidFill>
              </a:rPr>
              <a:t> - Age group of user</a:t>
            </a:r>
            <a:br>
              <a:rPr lang="en" sz="1000">
                <a:solidFill>
                  <a:schemeClr val="accent5"/>
                </a:solidFill>
              </a:rPr>
            </a:br>
            <a:r>
              <a:rPr b="1" lang="en" sz="1000">
                <a:solidFill>
                  <a:schemeClr val="accent5"/>
                </a:solidFill>
              </a:rPr>
              <a:t>Gender</a:t>
            </a:r>
            <a:r>
              <a:rPr lang="en" sz="1000">
                <a:solidFill>
                  <a:schemeClr val="accent5"/>
                </a:solidFill>
              </a:rPr>
              <a:t> - Gender of user</a:t>
            </a:r>
            <a:br>
              <a:rPr lang="en" sz="1000">
                <a:solidFill>
                  <a:schemeClr val="accent5"/>
                </a:solidFill>
              </a:rPr>
            </a:br>
            <a:r>
              <a:rPr b="1" lang="en" sz="1000">
                <a:solidFill>
                  <a:schemeClr val="accent5"/>
                </a:solidFill>
              </a:rPr>
              <a:t>spotify_usage_period</a:t>
            </a:r>
            <a:r>
              <a:rPr lang="en" sz="1000">
                <a:solidFill>
                  <a:schemeClr val="accent5"/>
                </a:solidFill>
              </a:rPr>
              <a:t> - How long have you been using Spotify</a:t>
            </a:r>
            <a:br>
              <a:rPr lang="en" sz="1000">
                <a:solidFill>
                  <a:schemeClr val="accent5"/>
                </a:solidFill>
              </a:rPr>
            </a:br>
            <a:r>
              <a:rPr b="1" lang="en" sz="1000">
                <a:solidFill>
                  <a:schemeClr val="accent5"/>
                </a:solidFill>
              </a:rPr>
              <a:t>spotify_listening_device</a:t>
            </a:r>
            <a:r>
              <a:rPr lang="en" sz="1000">
                <a:solidFill>
                  <a:schemeClr val="accent5"/>
                </a:solidFill>
              </a:rPr>
              <a:t> - Which of the following devices do you primarily use to listen to Spotify</a:t>
            </a:r>
            <a:br>
              <a:rPr lang="en" sz="1000">
                <a:solidFill>
                  <a:schemeClr val="accent5"/>
                </a:solidFill>
              </a:rPr>
            </a:br>
            <a:r>
              <a:rPr b="1" lang="en" sz="1000">
                <a:solidFill>
                  <a:schemeClr val="accent5"/>
                </a:solidFill>
              </a:rPr>
              <a:t>spotify_subscription_plan</a:t>
            </a:r>
            <a:r>
              <a:rPr lang="en" sz="1000">
                <a:solidFill>
                  <a:schemeClr val="accent5"/>
                </a:solidFill>
              </a:rPr>
              <a:t> - Which Spotify subscription plan do you currently have</a:t>
            </a:r>
            <a:br>
              <a:rPr lang="en" sz="1000">
                <a:solidFill>
                  <a:schemeClr val="accent5"/>
                </a:solidFill>
              </a:rPr>
            </a:br>
            <a:r>
              <a:rPr b="1" lang="en" sz="1000">
                <a:solidFill>
                  <a:schemeClr val="accent5"/>
                </a:solidFill>
              </a:rPr>
              <a:t>premium_sub_willingness</a:t>
            </a:r>
            <a:r>
              <a:rPr lang="en" sz="1000">
                <a:solidFill>
                  <a:schemeClr val="accent5"/>
                </a:solidFill>
              </a:rPr>
              <a:t> - Are you willing to take a premium subscription or willing to continue with premium subscription in future</a:t>
            </a:r>
            <a:br>
              <a:rPr lang="en" sz="1000">
                <a:solidFill>
                  <a:schemeClr val="accent5"/>
                </a:solidFill>
              </a:rPr>
            </a:br>
            <a:r>
              <a:rPr b="1" lang="en" sz="1000">
                <a:solidFill>
                  <a:schemeClr val="accent5"/>
                </a:solidFill>
              </a:rPr>
              <a:t>preffered_premium_plan</a:t>
            </a:r>
            <a:r>
              <a:rPr lang="en" sz="1000">
                <a:solidFill>
                  <a:schemeClr val="accent5"/>
                </a:solidFill>
              </a:rPr>
              <a:t> - If premium or willing to take premium, what amount do you pay for the subscription</a:t>
            </a:r>
            <a:br>
              <a:rPr lang="en" sz="1000">
                <a:solidFill>
                  <a:schemeClr val="accent5"/>
                </a:solidFill>
              </a:rPr>
            </a:br>
            <a:r>
              <a:rPr b="1" lang="en" sz="1000">
                <a:solidFill>
                  <a:schemeClr val="accent5"/>
                </a:solidFill>
              </a:rPr>
              <a:t>preferred_listening_content</a:t>
            </a:r>
            <a:r>
              <a:rPr lang="en" sz="1000">
                <a:solidFill>
                  <a:schemeClr val="accent5"/>
                </a:solidFill>
              </a:rPr>
              <a:t> - What do you prefer to listen more </a:t>
            </a:r>
            <a:r>
              <a:rPr b="1" lang="en" sz="1000">
                <a:solidFill>
                  <a:schemeClr val="accent5"/>
                </a:solidFill>
              </a:rPr>
              <a:t>fav_music_genre </a:t>
            </a:r>
            <a:r>
              <a:rPr lang="en" sz="1000">
                <a:solidFill>
                  <a:schemeClr val="accent5"/>
                </a:solidFill>
              </a:rPr>
              <a:t>- What genre(s) of music do you enjoy the most </a:t>
            </a:r>
            <a:r>
              <a:rPr b="1" lang="en" sz="1000">
                <a:solidFill>
                  <a:schemeClr val="accent5"/>
                </a:solidFill>
              </a:rPr>
              <a:t>music_time_slot</a:t>
            </a:r>
            <a:r>
              <a:rPr lang="en" sz="1000">
                <a:solidFill>
                  <a:schemeClr val="accent5"/>
                </a:solidFill>
              </a:rPr>
              <a:t> - What is your favourite time slot to listen to music</a:t>
            </a:r>
            <a:endParaRPr sz="1000">
              <a:solidFill>
                <a:schemeClr val="accent5"/>
              </a:solidFill>
            </a:endParaRPr>
          </a:p>
          <a:p>
            <a:pPr indent="0" lvl="0" marL="0" rtl="0" algn="l">
              <a:lnSpc>
                <a:spcPct val="170000"/>
              </a:lnSpc>
              <a:spcBef>
                <a:spcPts val="1200"/>
              </a:spcBef>
              <a:spcAft>
                <a:spcPts val="0"/>
              </a:spcAft>
              <a:buNone/>
            </a:pPr>
            <a:r>
              <a:t/>
            </a:r>
            <a:endParaRPr sz="1000">
              <a:solidFill>
                <a:schemeClr val="dk1"/>
              </a:solidFill>
            </a:endParaRPr>
          </a:p>
          <a:p>
            <a:pPr indent="0" lvl="0" marL="0" rtl="0" algn="l">
              <a:lnSpc>
                <a:spcPct val="170000"/>
              </a:lnSpc>
              <a:spcBef>
                <a:spcPts val="1200"/>
              </a:spcBef>
              <a:spcAft>
                <a:spcPts val="1200"/>
              </a:spcAft>
              <a:buNone/>
            </a:pPr>
            <a:r>
              <a:t/>
            </a:r>
            <a:endParaRPr sz="1000">
              <a:solidFill>
                <a:schemeClr val="dk1"/>
              </a:solidFill>
            </a:endParaRPr>
          </a:p>
        </p:txBody>
      </p:sp>
      <p:sp>
        <p:nvSpPr>
          <p:cNvPr id="163" name="Google Shape;163;p24"/>
          <p:cNvSpPr txBox="1"/>
          <p:nvPr/>
        </p:nvSpPr>
        <p:spPr>
          <a:xfrm>
            <a:off x="4833775" y="1149120"/>
            <a:ext cx="4029000" cy="334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chemeClr val="accent5"/>
                </a:solidFill>
              </a:rPr>
              <a:t>music_Influencial_mood</a:t>
            </a:r>
            <a:r>
              <a:rPr lang="en" sz="1000">
                <a:solidFill>
                  <a:schemeClr val="accent5"/>
                </a:solidFill>
              </a:rPr>
              <a:t> - When it comes to listening to music, which of the following moods or situations most strongly influences your choice of music</a:t>
            </a:r>
            <a:br>
              <a:rPr lang="en" sz="1000">
                <a:solidFill>
                  <a:schemeClr val="accent5"/>
                </a:solidFill>
              </a:rPr>
            </a:br>
            <a:r>
              <a:rPr b="1" lang="en" sz="1000">
                <a:solidFill>
                  <a:schemeClr val="accent5"/>
                </a:solidFill>
              </a:rPr>
              <a:t>music_lis_frequency</a:t>
            </a:r>
            <a:r>
              <a:rPr lang="en" sz="1000">
                <a:solidFill>
                  <a:schemeClr val="accent5"/>
                </a:solidFill>
              </a:rPr>
              <a:t> - When do you listen to music more often</a:t>
            </a:r>
            <a:br>
              <a:rPr lang="en" sz="1000">
                <a:solidFill>
                  <a:schemeClr val="accent5"/>
                </a:solidFill>
              </a:rPr>
            </a:br>
            <a:r>
              <a:rPr b="1" lang="en" sz="1000">
                <a:solidFill>
                  <a:schemeClr val="accent5"/>
                </a:solidFill>
              </a:rPr>
              <a:t>music_expl_method</a:t>
            </a:r>
            <a:r>
              <a:rPr lang="en" sz="1000">
                <a:solidFill>
                  <a:schemeClr val="accent5"/>
                </a:solidFill>
              </a:rPr>
              <a:t> - How do you discover new music on Spotify</a:t>
            </a:r>
            <a:br>
              <a:rPr lang="en" sz="1000">
                <a:solidFill>
                  <a:schemeClr val="accent5"/>
                </a:solidFill>
              </a:rPr>
            </a:br>
            <a:r>
              <a:rPr b="1" lang="en" sz="1000">
                <a:solidFill>
                  <a:schemeClr val="accent5"/>
                </a:solidFill>
              </a:rPr>
              <a:t>music_recc_rating</a:t>
            </a:r>
            <a:r>
              <a:rPr lang="en" sz="1000">
                <a:solidFill>
                  <a:schemeClr val="accent5"/>
                </a:solidFill>
              </a:rPr>
              <a:t> - How do you rate the spotify music recommendations</a:t>
            </a:r>
            <a:br>
              <a:rPr lang="en" sz="1000">
                <a:solidFill>
                  <a:schemeClr val="accent5"/>
                </a:solidFill>
              </a:rPr>
            </a:br>
            <a:r>
              <a:rPr b="1" lang="en" sz="1000">
                <a:solidFill>
                  <a:schemeClr val="accent5"/>
                </a:solidFill>
              </a:rPr>
              <a:t>pod_lis_frequency</a:t>
            </a:r>
            <a:r>
              <a:rPr lang="en" sz="1000">
                <a:solidFill>
                  <a:schemeClr val="accent5"/>
                </a:solidFill>
              </a:rPr>
              <a:t> - How often do you listen to Podcast</a:t>
            </a:r>
            <a:br>
              <a:rPr lang="en" sz="1000">
                <a:solidFill>
                  <a:schemeClr val="accent5"/>
                </a:solidFill>
              </a:rPr>
            </a:br>
            <a:r>
              <a:rPr b="1" lang="en" sz="1000">
                <a:solidFill>
                  <a:schemeClr val="accent5"/>
                </a:solidFill>
              </a:rPr>
              <a:t>fav_pod_genre</a:t>
            </a:r>
            <a:r>
              <a:rPr lang="en" sz="1000">
                <a:solidFill>
                  <a:schemeClr val="accent5"/>
                </a:solidFill>
              </a:rPr>
              <a:t> - What genre(s) of Podcast do you enjoy the most</a:t>
            </a:r>
            <a:br>
              <a:rPr lang="en" sz="1000">
                <a:solidFill>
                  <a:schemeClr val="accent5"/>
                </a:solidFill>
              </a:rPr>
            </a:br>
            <a:r>
              <a:rPr b="1" lang="en" sz="1000">
                <a:solidFill>
                  <a:schemeClr val="accent5"/>
                </a:solidFill>
              </a:rPr>
              <a:t>preffered_pod_format</a:t>
            </a:r>
            <a:r>
              <a:rPr lang="en" sz="1000">
                <a:solidFill>
                  <a:schemeClr val="accent5"/>
                </a:solidFill>
              </a:rPr>
              <a:t> - What podcast format you generally prefer</a:t>
            </a:r>
            <a:br>
              <a:rPr lang="en" sz="1000">
                <a:solidFill>
                  <a:schemeClr val="accent5"/>
                </a:solidFill>
              </a:rPr>
            </a:br>
            <a:r>
              <a:rPr b="1" lang="en" sz="1000">
                <a:solidFill>
                  <a:schemeClr val="accent5"/>
                </a:solidFill>
              </a:rPr>
              <a:t>pod_host_preference</a:t>
            </a:r>
            <a:r>
              <a:rPr lang="en" sz="1000">
                <a:solidFill>
                  <a:schemeClr val="accent5"/>
                </a:solidFill>
              </a:rPr>
              <a:t> - Are you more inclined to listen to podcasts from unknown personalities, or do you prefer podcasts hosted by well-known individuals</a:t>
            </a:r>
            <a:endParaRPr sz="1000">
              <a:solidFill>
                <a:schemeClr val="accent5"/>
              </a:solidFill>
            </a:endParaRPr>
          </a:p>
          <a:p>
            <a:pPr indent="0" lvl="0" marL="0" rtl="0" algn="l">
              <a:spcBef>
                <a:spcPts val="120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67" name="Shape 167"/>
        <p:cNvGrpSpPr/>
        <p:nvPr/>
      </p:nvGrpSpPr>
      <p:grpSpPr>
        <a:xfrm>
          <a:off x="0" y="0"/>
          <a:ext cx="0" cy="0"/>
          <a:chOff x="0" y="0"/>
          <a:chExt cx="0" cy="0"/>
        </a:xfrm>
      </p:grpSpPr>
      <p:sp>
        <p:nvSpPr>
          <p:cNvPr id="168" name="Google Shape;168;p25"/>
          <p:cNvSpPr txBox="1"/>
          <p:nvPr>
            <p:ph type="title"/>
          </p:nvPr>
        </p:nvSpPr>
        <p:spPr>
          <a:xfrm>
            <a:off x="0" y="526350"/>
            <a:ext cx="914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DESCRIPTIVE ANALYSIS </a:t>
            </a:r>
            <a:endParaRPr/>
          </a:p>
          <a:p>
            <a:pPr indent="0" lvl="0" marL="0" rtl="0" algn="ctr">
              <a:spcBef>
                <a:spcPts val="0"/>
              </a:spcBef>
              <a:spcAft>
                <a:spcPts val="0"/>
              </a:spcAft>
              <a:buNone/>
            </a:pPr>
            <a:r>
              <a:rPr lang="en" sz="3800"/>
              <a:t>&amp;</a:t>
            </a:r>
            <a:endParaRPr sz="3800"/>
          </a:p>
          <a:p>
            <a:pPr indent="0" lvl="0" marL="0" rtl="0" algn="ctr">
              <a:spcBef>
                <a:spcPts val="0"/>
              </a:spcBef>
              <a:spcAft>
                <a:spcPts val="0"/>
              </a:spcAft>
              <a:buNone/>
            </a:pPr>
            <a:r>
              <a:rPr lang="en"/>
              <a:t>DATA </a:t>
            </a:r>
            <a:r>
              <a:rPr lang="en"/>
              <a:t>VISUALIZATION</a:t>
            </a:r>
            <a:r>
              <a:rPr lang="en"/>
              <a:t> </a:t>
            </a:r>
            <a:endParaRPr/>
          </a:p>
        </p:txBody>
      </p:sp>
      <p:pic>
        <p:nvPicPr>
          <p:cNvPr id="169" name="Google Shape;169;p25"/>
          <p:cNvPicPr preferRelativeResize="0"/>
          <p:nvPr/>
        </p:nvPicPr>
        <p:blipFill>
          <a:blip r:embed="rId3">
            <a:alphaModFix/>
          </a:blip>
          <a:stretch>
            <a:fillRect/>
          </a:stretch>
        </p:blipFill>
        <p:spPr>
          <a:xfrm>
            <a:off x="7890329" y="10025"/>
            <a:ext cx="1406376" cy="967450"/>
          </a:xfrm>
          <a:prstGeom prst="rect">
            <a:avLst/>
          </a:prstGeom>
          <a:noFill/>
          <a:ln>
            <a:noFill/>
          </a:ln>
        </p:spPr>
      </p:pic>
      <p:sp>
        <p:nvSpPr>
          <p:cNvPr id="170" name="Google Shape;17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p26"/>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DESCRIPTIVE ANALYTICS</a:t>
            </a:r>
            <a:endParaRPr/>
          </a:p>
        </p:txBody>
      </p:sp>
      <p:sp>
        <p:nvSpPr>
          <p:cNvPr id="176" name="Google Shape;17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77" name="Google Shape;177;p26"/>
          <p:cNvPicPr preferRelativeResize="0"/>
          <p:nvPr/>
        </p:nvPicPr>
        <p:blipFill>
          <a:blip r:embed="rId3">
            <a:alphaModFix/>
          </a:blip>
          <a:stretch>
            <a:fillRect/>
          </a:stretch>
        </p:blipFill>
        <p:spPr>
          <a:xfrm>
            <a:off x="5413119" y="1405125"/>
            <a:ext cx="3234206" cy="3310775"/>
          </a:xfrm>
          <a:prstGeom prst="rect">
            <a:avLst/>
          </a:prstGeom>
          <a:noFill/>
          <a:ln cap="flat" cmpd="sng" w="9525">
            <a:solidFill>
              <a:schemeClr val="lt1"/>
            </a:solidFill>
            <a:prstDash val="solid"/>
            <a:round/>
            <a:headEnd len="sm" w="sm" type="none"/>
            <a:tailEnd len="sm" w="sm" type="none"/>
          </a:ln>
        </p:spPr>
      </p:pic>
      <p:sp>
        <p:nvSpPr>
          <p:cNvPr id="178" name="Google Shape;178;p26"/>
          <p:cNvSpPr txBox="1"/>
          <p:nvPr/>
        </p:nvSpPr>
        <p:spPr>
          <a:xfrm>
            <a:off x="387900" y="1405125"/>
            <a:ext cx="2297100" cy="3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Most variables were objects(strings) within the dataset except for the (float) music </a:t>
            </a:r>
            <a:r>
              <a:rPr lang="en" sz="1800">
                <a:solidFill>
                  <a:schemeClr val="lt1"/>
                </a:solidFill>
              </a:rPr>
              <a:t>recommendation</a:t>
            </a:r>
            <a:r>
              <a:rPr lang="en" sz="1800">
                <a:solidFill>
                  <a:schemeClr val="lt1"/>
                </a:solidFill>
              </a:rPr>
              <a:t> rating    </a:t>
            </a:r>
            <a:endParaRPr sz="1800">
              <a:solidFill>
                <a:schemeClr val="lt1"/>
              </a:solidFill>
            </a:endParaRPr>
          </a:p>
        </p:txBody>
      </p:sp>
      <p:pic>
        <p:nvPicPr>
          <p:cNvPr id="179" name="Google Shape;179;p26"/>
          <p:cNvPicPr preferRelativeResize="0"/>
          <p:nvPr/>
        </p:nvPicPr>
        <p:blipFill>
          <a:blip r:embed="rId4">
            <a:alphaModFix/>
          </a:blip>
          <a:stretch>
            <a:fillRect/>
          </a:stretch>
        </p:blipFill>
        <p:spPr>
          <a:xfrm>
            <a:off x="2913425" y="1629400"/>
            <a:ext cx="2225550" cy="2976128"/>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DATA VISUALIZATION - KEY INSIGHTS </a:t>
            </a:r>
            <a:r>
              <a:rPr lang="en"/>
              <a:t> </a:t>
            </a:r>
            <a:endParaRPr/>
          </a:p>
        </p:txBody>
      </p:sp>
      <p:sp>
        <p:nvSpPr>
          <p:cNvPr id="185" name="Google Shape;18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6" name="Google Shape;186;p27"/>
          <p:cNvSpPr txBox="1"/>
          <p:nvPr/>
        </p:nvSpPr>
        <p:spPr>
          <a:xfrm>
            <a:off x="416100" y="1327425"/>
            <a:ext cx="8340000" cy="3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The data was manipulated into visuals and </a:t>
            </a:r>
            <a:r>
              <a:rPr lang="en" sz="2000">
                <a:solidFill>
                  <a:schemeClr val="lt1"/>
                </a:solidFill>
              </a:rPr>
              <a:t>predictive models</a:t>
            </a:r>
            <a:r>
              <a:rPr lang="en" sz="2000">
                <a:solidFill>
                  <a:schemeClr val="lt1"/>
                </a:solidFill>
              </a:rPr>
              <a:t> for Spotify to examine and review. </a:t>
            </a:r>
            <a:endParaRPr sz="2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2000">
                <a:solidFill>
                  <a:schemeClr val="lt1"/>
                </a:solidFill>
              </a:rPr>
              <a:t>Age and gender are promising prospects and revealed a potential market for future users of premium (paid) services.   </a:t>
            </a:r>
            <a:endParaRPr sz="2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2000">
                <a:solidFill>
                  <a:schemeClr val="lt1"/>
                </a:solidFill>
              </a:rPr>
              <a:t>Spotify users’ listening choice was also considered and valuable information that could be incorporated into Spotify’s overall marketing strategy.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p28"/>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DATASET VISUALIZATION - AGE</a:t>
            </a:r>
            <a:endParaRPr/>
          </a:p>
        </p:txBody>
      </p:sp>
      <p:sp>
        <p:nvSpPr>
          <p:cNvPr id="192" name="Google Shape;19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3" name="Google Shape;193;p28"/>
          <p:cNvPicPr preferRelativeResize="0"/>
          <p:nvPr/>
        </p:nvPicPr>
        <p:blipFill>
          <a:blip r:embed="rId3">
            <a:alphaModFix/>
          </a:blip>
          <a:stretch>
            <a:fillRect/>
          </a:stretch>
        </p:blipFill>
        <p:spPr>
          <a:xfrm>
            <a:off x="3880518" y="1264713"/>
            <a:ext cx="4875582" cy="3697276"/>
          </a:xfrm>
          <a:prstGeom prst="rect">
            <a:avLst/>
          </a:prstGeom>
          <a:noFill/>
          <a:ln>
            <a:noFill/>
          </a:ln>
        </p:spPr>
      </p:pic>
      <p:sp>
        <p:nvSpPr>
          <p:cNvPr id="194" name="Google Shape;194;p28"/>
          <p:cNvSpPr txBox="1"/>
          <p:nvPr/>
        </p:nvSpPr>
        <p:spPr>
          <a:xfrm>
            <a:off x="387900" y="1210322"/>
            <a:ext cx="3416400" cy="39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rPr>
              <a:t>Ages 12-20 (n = 71)</a:t>
            </a:r>
            <a:endParaRPr b="1" sz="1600">
              <a:solidFill>
                <a:schemeClr val="lt1"/>
              </a:solidFill>
            </a:endParaRPr>
          </a:p>
          <a:p>
            <a:pPr indent="0" lvl="0" marL="0" rtl="0" algn="l">
              <a:spcBef>
                <a:spcPts val="0"/>
              </a:spcBef>
              <a:spcAft>
                <a:spcPts val="0"/>
              </a:spcAft>
              <a:buNone/>
            </a:pPr>
            <a:r>
              <a:rPr lang="en" sz="1600">
                <a:solidFill>
                  <a:schemeClr val="lt1"/>
                </a:solidFill>
              </a:rPr>
              <a:t>51% Unwilling to Subscribe to Premium</a:t>
            </a:r>
            <a:endParaRPr sz="1600">
              <a:solidFill>
                <a:schemeClr val="lt1"/>
              </a:solidFill>
            </a:endParaRPr>
          </a:p>
          <a:p>
            <a:pPr indent="0" lvl="0" marL="0" rtl="0" algn="l">
              <a:spcBef>
                <a:spcPts val="0"/>
              </a:spcBef>
              <a:spcAft>
                <a:spcPts val="0"/>
              </a:spcAft>
              <a:buNone/>
            </a:pPr>
            <a:r>
              <a:rPr lang="en" sz="1600">
                <a:solidFill>
                  <a:schemeClr val="lt1"/>
                </a:solidFill>
              </a:rPr>
              <a:t>49% Willing to Subscribe to Premium</a:t>
            </a:r>
            <a:endParaRPr sz="1600">
              <a:solidFill>
                <a:schemeClr val="lt1"/>
              </a:solidFill>
            </a:endParaRPr>
          </a:p>
          <a:p>
            <a:pPr indent="0" lvl="0" marL="0" rtl="0" algn="l">
              <a:spcBef>
                <a:spcPts val="0"/>
              </a:spcBef>
              <a:spcAft>
                <a:spcPts val="0"/>
              </a:spcAft>
              <a:buNone/>
            </a:pPr>
            <a:r>
              <a:t/>
            </a:r>
            <a:endParaRPr sz="900">
              <a:solidFill>
                <a:schemeClr val="lt1"/>
              </a:solidFill>
            </a:endParaRPr>
          </a:p>
          <a:p>
            <a:pPr indent="0" lvl="0" marL="0" rtl="0" algn="ctr">
              <a:spcBef>
                <a:spcPts val="0"/>
              </a:spcBef>
              <a:spcAft>
                <a:spcPts val="0"/>
              </a:spcAft>
              <a:buNone/>
            </a:pPr>
            <a:r>
              <a:rPr b="1" lang="en" sz="1600">
                <a:solidFill>
                  <a:schemeClr val="lt1"/>
                </a:solidFill>
              </a:rPr>
              <a:t>Ages 20-35 ( n = 422)</a:t>
            </a:r>
            <a:endParaRPr b="1" sz="1600">
              <a:solidFill>
                <a:schemeClr val="lt1"/>
              </a:solidFill>
            </a:endParaRPr>
          </a:p>
          <a:p>
            <a:pPr indent="0" lvl="0" marL="0" rtl="0" algn="l">
              <a:spcBef>
                <a:spcPts val="0"/>
              </a:spcBef>
              <a:spcAft>
                <a:spcPts val="0"/>
              </a:spcAft>
              <a:buNone/>
            </a:pPr>
            <a:r>
              <a:rPr lang="en" sz="1600">
                <a:solidFill>
                  <a:schemeClr val="lt1"/>
                </a:solidFill>
              </a:rPr>
              <a:t>66.6% Unwilling to Subscribe to Premium</a:t>
            </a:r>
            <a:endParaRPr sz="1600">
              <a:solidFill>
                <a:schemeClr val="lt1"/>
              </a:solidFill>
            </a:endParaRPr>
          </a:p>
          <a:p>
            <a:pPr indent="0" lvl="0" marL="0" rtl="0" algn="l">
              <a:spcBef>
                <a:spcPts val="0"/>
              </a:spcBef>
              <a:spcAft>
                <a:spcPts val="0"/>
              </a:spcAft>
              <a:buNone/>
            </a:pPr>
            <a:r>
              <a:rPr lang="en" sz="1600">
                <a:solidFill>
                  <a:schemeClr val="lt1"/>
                </a:solidFill>
              </a:rPr>
              <a:t>33.4% Willing to </a:t>
            </a:r>
            <a:r>
              <a:rPr lang="en" sz="1600">
                <a:solidFill>
                  <a:schemeClr val="lt1"/>
                </a:solidFill>
              </a:rPr>
              <a:t>Subscribe</a:t>
            </a:r>
            <a:r>
              <a:rPr lang="en" sz="1600">
                <a:solidFill>
                  <a:schemeClr val="lt1"/>
                </a:solidFill>
              </a:rPr>
              <a:t> to Premium</a:t>
            </a:r>
            <a:endParaRPr sz="1600">
              <a:solidFill>
                <a:schemeClr val="lt1"/>
              </a:solidFill>
            </a:endParaRPr>
          </a:p>
          <a:p>
            <a:pPr indent="0" lvl="0" marL="0" rtl="0" algn="l">
              <a:spcBef>
                <a:spcPts val="0"/>
              </a:spcBef>
              <a:spcAft>
                <a:spcPts val="0"/>
              </a:spcAft>
              <a:buNone/>
            </a:pPr>
            <a:r>
              <a:t/>
            </a:r>
            <a:endParaRPr sz="900">
              <a:solidFill>
                <a:schemeClr val="lt1"/>
              </a:solidFill>
            </a:endParaRPr>
          </a:p>
          <a:p>
            <a:pPr indent="0" lvl="0" marL="0" rtl="0" algn="ctr">
              <a:spcBef>
                <a:spcPts val="0"/>
              </a:spcBef>
              <a:spcAft>
                <a:spcPts val="0"/>
              </a:spcAft>
              <a:buNone/>
            </a:pPr>
            <a:r>
              <a:rPr b="1" lang="en" sz="1600">
                <a:solidFill>
                  <a:schemeClr val="lt1"/>
                </a:solidFill>
              </a:rPr>
              <a:t>Ages 30-60 (n = 14)</a:t>
            </a:r>
            <a:endParaRPr b="1" sz="1600">
              <a:solidFill>
                <a:schemeClr val="lt1"/>
              </a:solidFill>
            </a:endParaRPr>
          </a:p>
          <a:p>
            <a:pPr indent="0" lvl="0" marL="0" rtl="0" algn="l">
              <a:spcBef>
                <a:spcPts val="0"/>
              </a:spcBef>
              <a:spcAft>
                <a:spcPts val="0"/>
              </a:spcAft>
              <a:buNone/>
            </a:pPr>
            <a:r>
              <a:rPr lang="en" sz="1600">
                <a:solidFill>
                  <a:schemeClr val="lt1"/>
                </a:solidFill>
              </a:rPr>
              <a:t>60.9% Unwilling to Subscribe to Premium</a:t>
            </a:r>
            <a:endParaRPr sz="1600">
              <a:solidFill>
                <a:schemeClr val="lt1"/>
              </a:solidFill>
            </a:endParaRPr>
          </a:p>
          <a:p>
            <a:pPr indent="0" lvl="0" marL="0" rtl="0" algn="l">
              <a:spcBef>
                <a:spcPts val="0"/>
              </a:spcBef>
              <a:spcAft>
                <a:spcPts val="0"/>
              </a:spcAft>
              <a:buNone/>
            </a:pPr>
            <a:r>
              <a:rPr lang="en" sz="1600">
                <a:solidFill>
                  <a:schemeClr val="lt1"/>
                </a:solidFill>
              </a:rPr>
              <a:t>39.1% Willing to Subscribe</a:t>
            </a:r>
            <a:endParaRPr sz="1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8" name="Shape 198"/>
        <p:cNvGrpSpPr/>
        <p:nvPr/>
      </p:nvGrpSpPr>
      <p:grpSpPr>
        <a:xfrm>
          <a:off x="0" y="0"/>
          <a:ext cx="0" cy="0"/>
          <a:chOff x="0" y="0"/>
          <a:chExt cx="0" cy="0"/>
        </a:xfrm>
      </p:grpSpPr>
      <p:sp>
        <p:nvSpPr>
          <p:cNvPr id="199" name="Google Shape;199;p29"/>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VISUALIZATION - GENDER %</a:t>
            </a:r>
            <a:endParaRPr/>
          </a:p>
        </p:txBody>
      </p:sp>
      <p:sp>
        <p:nvSpPr>
          <p:cNvPr id="200" name="Google Shape;20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1" name="Google Shape;201;p29"/>
          <p:cNvPicPr preferRelativeResize="0"/>
          <p:nvPr/>
        </p:nvPicPr>
        <p:blipFill>
          <a:blip r:embed="rId3">
            <a:alphaModFix/>
          </a:blip>
          <a:stretch>
            <a:fillRect/>
          </a:stretch>
        </p:blipFill>
        <p:spPr>
          <a:xfrm>
            <a:off x="573724" y="1377450"/>
            <a:ext cx="3591500" cy="3591500"/>
          </a:xfrm>
          <a:prstGeom prst="rect">
            <a:avLst/>
          </a:prstGeom>
          <a:noFill/>
          <a:ln>
            <a:noFill/>
          </a:ln>
        </p:spPr>
      </p:pic>
      <p:sp>
        <p:nvSpPr>
          <p:cNvPr id="202" name="Google Shape;202;p29"/>
          <p:cNvSpPr txBox="1"/>
          <p:nvPr/>
        </p:nvSpPr>
        <p:spPr>
          <a:xfrm>
            <a:off x="4654025" y="1729600"/>
            <a:ext cx="35913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rPr>
              <a:t>Our dataset (n = 520) was comprised of:</a:t>
            </a:r>
            <a:endParaRPr sz="2000">
              <a:solidFill>
                <a:schemeClr val="lt1"/>
              </a:solidFill>
            </a:endParaRPr>
          </a:p>
          <a:p>
            <a:pPr indent="0" lvl="0" marL="0" rtl="0" algn="ctr">
              <a:spcBef>
                <a:spcPts val="0"/>
              </a:spcBef>
              <a:spcAft>
                <a:spcPts val="0"/>
              </a:spcAft>
              <a:buNone/>
            </a:pPr>
            <a:r>
              <a:t/>
            </a:r>
            <a:endParaRPr sz="2000">
              <a:solidFill>
                <a:schemeClr val="lt1"/>
              </a:solidFill>
            </a:endParaRPr>
          </a:p>
          <a:p>
            <a:pPr indent="0" lvl="0" marL="0" rtl="0" algn="ctr">
              <a:spcBef>
                <a:spcPts val="0"/>
              </a:spcBef>
              <a:spcAft>
                <a:spcPts val="0"/>
              </a:spcAft>
              <a:buNone/>
            </a:pPr>
            <a:r>
              <a:rPr lang="en" sz="2000">
                <a:solidFill>
                  <a:schemeClr val="lt1"/>
                </a:solidFill>
              </a:rPr>
              <a:t>391 “Female”</a:t>
            </a:r>
            <a:endParaRPr sz="2000">
              <a:solidFill>
                <a:schemeClr val="lt1"/>
              </a:solidFill>
            </a:endParaRPr>
          </a:p>
          <a:p>
            <a:pPr indent="0" lvl="0" marL="0" rtl="0" algn="ctr">
              <a:spcBef>
                <a:spcPts val="0"/>
              </a:spcBef>
              <a:spcAft>
                <a:spcPts val="0"/>
              </a:spcAft>
              <a:buNone/>
            </a:pPr>
            <a:r>
              <a:rPr lang="en" sz="2000">
                <a:solidFill>
                  <a:schemeClr val="lt1"/>
                </a:solidFill>
              </a:rPr>
              <a:t>114 “Male”</a:t>
            </a:r>
            <a:endParaRPr sz="2000">
              <a:solidFill>
                <a:schemeClr val="lt1"/>
              </a:solidFill>
            </a:endParaRPr>
          </a:p>
          <a:p>
            <a:pPr indent="0" lvl="0" marL="0" rtl="0" algn="ctr">
              <a:spcBef>
                <a:spcPts val="0"/>
              </a:spcBef>
              <a:spcAft>
                <a:spcPts val="0"/>
              </a:spcAft>
              <a:buNone/>
            </a:pPr>
            <a:r>
              <a:rPr lang="en" sz="2000">
                <a:solidFill>
                  <a:schemeClr val="lt1"/>
                </a:solidFill>
              </a:rPr>
              <a:t>15 “Others”</a:t>
            </a:r>
            <a:endParaRPr sz="2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sp>
        <p:nvSpPr>
          <p:cNvPr id="207" name="Google Shape;207;p30"/>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VISUALIZATION - USERS by GENDER</a:t>
            </a:r>
            <a:endParaRPr/>
          </a:p>
        </p:txBody>
      </p:sp>
      <p:sp>
        <p:nvSpPr>
          <p:cNvPr id="208" name="Google Shape;20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9" name="Google Shape;209;p30"/>
          <p:cNvPicPr preferRelativeResize="0"/>
          <p:nvPr/>
        </p:nvPicPr>
        <p:blipFill>
          <a:blip r:embed="rId3">
            <a:alphaModFix/>
          </a:blip>
          <a:stretch>
            <a:fillRect/>
          </a:stretch>
        </p:blipFill>
        <p:spPr>
          <a:xfrm>
            <a:off x="194250" y="1343500"/>
            <a:ext cx="4377750" cy="3378625"/>
          </a:xfrm>
          <a:prstGeom prst="rect">
            <a:avLst/>
          </a:prstGeom>
          <a:noFill/>
          <a:ln>
            <a:noFill/>
          </a:ln>
        </p:spPr>
      </p:pic>
      <p:sp>
        <p:nvSpPr>
          <p:cNvPr id="210" name="Google Shape;210;p30"/>
          <p:cNvSpPr txBox="1"/>
          <p:nvPr/>
        </p:nvSpPr>
        <p:spPr>
          <a:xfrm>
            <a:off x="4641350" y="1291035"/>
            <a:ext cx="4181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Of the users in the dataset:</a:t>
            </a:r>
            <a:endParaRPr sz="1500">
              <a:solidFill>
                <a:schemeClr val="lt1"/>
              </a:solidFill>
            </a:endParaRPr>
          </a:p>
          <a:p>
            <a:pPr indent="0" lvl="0" marL="0" rtl="0" algn="l">
              <a:spcBef>
                <a:spcPts val="0"/>
              </a:spcBef>
              <a:spcAft>
                <a:spcPts val="0"/>
              </a:spcAft>
              <a:buNone/>
            </a:pPr>
            <a:r>
              <a:rPr lang="en" sz="1500">
                <a:solidFill>
                  <a:schemeClr val="lt1"/>
                </a:solidFill>
              </a:rPr>
              <a:t>325 Female used the Free Subscription Plan</a:t>
            </a:r>
            <a:endParaRPr sz="1500">
              <a:solidFill>
                <a:schemeClr val="lt1"/>
              </a:solidFill>
            </a:endParaRPr>
          </a:p>
          <a:p>
            <a:pPr indent="0" lvl="0" marL="0" rtl="0" algn="l">
              <a:spcBef>
                <a:spcPts val="0"/>
              </a:spcBef>
              <a:spcAft>
                <a:spcPts val="0"/>
              </a:spcAft>
              <a:buNone/>
            </a:pPr>
            <a:r>
              <a:rPr lang="en" sz="1500">
                <a:solidFill>
                  <a:schemeClr val="lt1"/>
                </a:solidFill>
              </a:rPr>
              <a:t>66 Female used the Paid Subscription Plan</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 sz="1500">
                <a:solidFill>
                  <a:schemeClr val="lt1"/>
                </a:solidFill>
              </a:rPr>
              <a:t>89 Male used the Free Subscription Plan</a:t>
            </a:r>
            <a:endParaRPr sz="1500">
              <a:solidFill>
                <a:schemeClr val="lt1"/>
              </a:solidFill>
            </a:endParaRPr>
          </a:p>
          <a:p>
            <a:pPr indent="0" lvl="0" marL="0" rtl="0" algn="l">
              <a:spcBef>
                <a:spcPts val="0"/>
              </a:spcBef>
              <a:spcAft>
                <a:spcPts val="0"/>
              </a:spcAft>
              <a:buNone/>
            </a:pPr>
            <a:r>
              <a:rPr lang="en" sz="1500">
                <a:solidFill>
                  <a:schemeClr val="lt1"/>
                </a:solidFill>
              </a:rPr>
              <a:t>25 Male used the Paid Subscription Plan</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 sz="1500">
                <a:solidFill>
                  <a:schemeClr val="lt1"/>
                </a:solidFill>
              </a:rPr>
              <a:t>10 Others used the Free Subscription Plan</a:t>
            </a:r>
            <a:endParaRPr sz="1500">
              <a:solidFill>
                <a:schemeClr val="lt1"/>
              </a:solidFill>
            </a:endParaRPr>
          </a:p>
          <a:p>
            <a:pPr indent="0" lvl="0" marL="0" rtl="0" algn="l">
              <a:spcBef>
                <a:spcPts val="0"/>
              </a:spcBef>
              <a:spcAft>
                <a:spcPts val="0"/>
              </a:spcAft>
              <a:buNone/>
            </a:pPr>
            <a:r>
              <a:rPr lang="en" sz="1500">
                <a:solidFill>
                  <a:schemeClr val="lt1"/>
                </a:solidFill>
              </a:rPr>
              <a:t>5 Others used the Paid Subscription Plan</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 sz="1500">
                <a:solidFill>
                  <a:schemeClr val="lt1"/>
                </a:solidFill>
              </a:rPr>
              <a:t>This means only</a:t>
            </a:r>
            <a:r>
              <a:rPr lang="en" sz="1500"/>
              <a:t> </a:t>
            </a:r>
            <a:r>
              <a:rPr b="1" lang="en" sz="1500">
                <a:solidFill>
                  <a:schemeClr val="accent2"/>
                </a:solidFill>
              </a:rPr>
              <a:t>16.88% of Female users subscribed to the Premium Plan</a:t>
            </a:r>
            <a:r>
              <a:rPr lang="en" sz="1500"/>
              <a:t> while </a:t>
            </a:r>
            <a:r>
              <a:rPr b="1" lang="en" sz="1500">
                <a:solidFill>
                  <a:schemeClr val="accent1"/>
                </a:solidFill>
              </a:rPr>
              <a:t>21.9% of Male users subscribed to the Premium Plan.</a:t>
            </a:r>
            <a:r>
              <a:rPr b="1" lang="en" sz="1500">
                <a:solidFill>
                  <a:schemeClr val="accent1"/>
                </a:solidFill>
                <a:latin typeface="Roboto"/>
                <a:ea typeface="Roboto"/>
                <a:cs typeface="Roboto"/>
                <a:sym typeface="Roboto"/>
              </a:rPr>
              <a:t> </a:t>
            </a:r>
            <a:endParaRPr b="1" sz="1500">
              <a:solidFill>
                <a:schemeClr val="accen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sp>
        <p:nvSpPr>
          <p:cNvPr id="215" name="Google Shape;215;p31"/>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VISUALIZATION - PREFERRED CONTENT</a:t>
            </a:r>
            <a:endParaRPr/>
          </a:p>
        </p:txBody>
      </p:sp>
      <p:sp>
        <p:nvSpPr>
          <p:cNvPr id="216" name="Google Shape;21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17" name="Google Shape;217;p31"/>
          <p:cNvPicPr preferRelativeResize="0"/>
          <p:nvPr/>
        </p:nvPicPr>
        <p:blipFill>
          <a:blip r:embed="rId3">
            <a:alphaModFix/>
          </a:blip>
          <a:stretch>
            <a:fillRect/>
          </a:stretch>
        </p:blipFill>
        <p:spPr>
          <a:xfrm>
            <a:off x="387900" y="1273675"/>
            <a:ext cx="3694575" cy="3694575"/>
          </a:xfrm>
          <a:prstGeom prst="rect">
            <a:avLst/>
          </a:prstGeom>
          <a:noFill/>
          <a:ln>
            <a:noFill/>
          </a:ln>
        </p:spPr>
      </p:pic>
      <p:pic>
        <p:nvPicPr>
          <p:cNvPr id="218" name="Google Shape;218;p31"/>
          <p:cNvPicPr preferRelativeResize="0"/>
          <p:nvPr/>
        </p:nvPicPr>
        <p:blipFill>
          <a:blip r:embed="rId4">
            <a:alphaModFix/>
          </a:blip>
          <a:stretch>
            <a:fillRect/>
          </a:stretch>
        </p:blipFill>
        <p:spPr>
          <a:xfrm>
            <a:off x="4902350" y="1671325"/>
            <a:ext cx="3211825" cy="285275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387900" y="221788"/>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4"/>
                </a:solidFill>
              </a:rPr>
              <a:t>AGENDA</a:t>
            </a:r>
            <a:endParaRPr>
              <a:solidFill>
                <a:schemeClr val="accent4"/>
              </a:solidFill>
            </a:endParaRPr>
          </a:p>
        </p:txBody>
      </p:sp>
      <p:sp>
        <p:nvSpPr>
          <p:cNvPr id="72" name="Google Shape;72;p14"/>
          <p:cNvSpPr txBox="1"/>
          <p:nvPr/>
        </p:nvSpPr>
        <p:spPr>
          <a:xfrm>
            <a:off x="4667700" y="935375"/>
            <a:ext cx="4377600" cy="41214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u="sng">
                <a:solidFill>
                  <a:schemeClr val="accent4"/>
                </a:solidFill>
                <a:latin typeface="Roboto"/>
                <a:ea typeface="Roboto"/>
                <a:cs typeface="Roboto"/>
                <a:sym typeface="Roboto"/>
              </a:rPr>
              <a:t>Supervised Models </a:t>
            </a:r>
            <a:endParaRPr b="1" sz="1600" u="sng">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KNN</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Logistic Regression</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DecsionTree</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Random Forest</a:t>
            </a:r>
            <a:endParaRPr b="1" sz="1600" u="sng">
              <a:solidFill>
                <a:schemeClr val="accent4"/>
              </a:solidFill>
              <a:latin typeface="Roboto"/>
              <a:ea typeface="Roboto"/>
              <a:cs typeface="Roboto"/>
              <a:sym typeface="Roboto"/>
            </a:endParaRPr>
          </a:p>
          <a:p>
            <a:pPr indent="0" lvl="0" marL="0" rtl="0" algn="l">
              <a:lnSpc>
                <a:spcPct val="115000"/>
              </a:lnSpc>
              <a:spcBef>
                <a:spcPts val="0"/>
              </a:spcBef>
              <a:spcAft>
                <a:spcPts val="0"/>
              </a:spcAft>
              <a:buNone/>
            </a:pPr>
            <a:r>
              <a:rPr b="1" lang="en" sz="1600" u="sng">
                <a:solidFill>
                  <a:schemeClr val="accent4"/>
                </a:solidFill>
                <a:latin typeface="Roboto"/>
                <a:ea typeface="Roboto"/>
                <a:cs typeface="Roboto"/>
                <a:sym typeface="Roboto"/>
              </a:rPr>
              <a:t>Unsupervised Models (cont.)</a:t>
            </a:r>
            <a:endParaRPr b="1" sz="1600" u="sng">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K Means</a:t>
            </a:r>
            <a:endParaRPr sz="1600">
              <a:solidFill>
                <a:schemeClr val="accent4"/>
              </a:solidFill>
              <a:latin typeface="Roboto"/>
              <a:ea typeface="Roboto"/>
              <a:cs typeface="Roboto"/>
              <a:sym typeface="Roboto"/>
            </a:endParaRPr>
          </a:p>
          <a:p>
            <a:pPr indent="-304800" lvl="1" marL="9144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Optimum Clusters</a:t>
            </a:r>
            <a:endParaRPr sz="600">
              <a:solidFill>
                <a:schemeClr val="accent4"/>
              </a:solidFill>
              <a:latin typeface="Roboto"/>
              <a:ea typeface="Roboto"/>
              <a:cs typeface="Roboto"/>
              <a:sym typeface="Roboto"/>
            </a:endParaRPr>
          </a:p>
          <a:p>
            <a:pPr indent="0" lvl="0" marL="0" rtl="0" algn="l">
              <a:lnSpc>
                <a:spcPct val="115000"/>
              </a:lnSpc>
              <a:spcBef>
                <a:spcPts val="0"/>
              </a:spcBef>
              <a:spcAft>
                <a:spcPts val="0"/>
              </a:spcAft>
              <a:buNone/>
            </a:pPr>
            <a:r>
              <a:rPr b="1" lang="en" sz="1600" u="sng">
                <a:solidFill>
                  <a:schemeClr val="accent4"/>
                </a:solidFill>
                <a:latin typeface="Roboto"/>
                <a:ea typeface="Roboto"/>
                <a:cs typeface="Roboto"/>
                <a:sym typeface="Roboto"/>
              </a:rPr>
              <a:t>Conclusion</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Obstacles</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Conclusion</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Suggestions</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Future Suggestions</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References &amp; Resources</a:t>
            </a:r>
            <a:endParaRPr sz="1600">
              <a:solidFill>
                <a:schemeClr val="accent4"/>
              </a:solidFill>
              <a:latin typeface="Roboto"/>
              <a:ea typeface="Roboto"/>
              <a:cs typeface="Roboto"/>
              <a:sym typeface="Roboto"/>
            </a:endParaRPr>
          </a:p>
        </p:txBody>
      </p:sp>
      <p:sp>
        <p:nvSpPr>
          <p:cNvPr id="73" name="Google Shape;73;p14"/>
          <p:cNvSpPr txBox="1"/>
          <p:nvPr/>
        </p:nvSpPr>
        <p:spPr>
          <a:xfrm>
            <a:off x="125000" y="927200"/>
            <a:ext cx="4446900" cy="41295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u="sng">
                <a:solidFill>
                  <a:schemeClr val="accent4"/>
                </a:solidFill>
                <a:latin typeface="Roboto"/>
                <a:ea typeface="Roboto"/>
                <a:cs typeface="Roboto"/>
                <a:sym typeface="Roboto"/>
              </a:rPr>
              <a:t>Introduction</a:t>
            </a:r>
            <a:endParaRPr b="1" sz="1600" u="sng">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Company Background</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Business Problem </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Our Goal </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Data Selection </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Data Overview</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Data Description of Variables</a:t>
            </a:r>
            <a:endParaRPr sz="16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t/>
            </a:r>
            <a:endParaRPr sz="400">
              <a:solidFill>
                <a:schemeClr val="accent4"/>
              </a:solidFill>
              <a:latin typeface="Roboto"/>
              <a:ea typeface="Roboto"/>
              <a:cs typeface="Roboto"/>
              <a:sym typeface="Roboto"/>
            </a:endParaRPr>
          </a:p>
          <a:p>
            <a:pPr indent="0" lvl="0" marL="0" rtl="0" algn="l">
              <a:lnSpc>
                <a:spcPct val="115000"/>
              </a:lnSpc>
              <a:spcBef>
                <a:spcPts val="0"/>
              </a:spcBef>
              <a:spcAft>
                <a:spcPts val="0"/>
              </a:spcAft>
              <a:buNone/>
            </a:pPr>
            <a:r>
              <a:rPr b="1" lang="en" sz="1600" u="sng">
                <a:solidFill>
                  <a:schemeClr val="accent4"/>
                </a:solidFill>
                <a:latin typeface="Roboto"/>
                <a:ea typeface="Roboto"/>
                <a:cs typeface="Roboto"/>
                <a:sym typeface="Roboto"/>
              </a:rPr>
              <a:t>Descriptive &amp; Data Visualization Analysis</a:t>
            </a:r>
            <a:r>
              <a:rPr lang="en" sz="1600">
                <a:solidFill>
                  <a:schemeClr val="accent4"/>
                </a:solidFill>
                <a:latin typeface="Roboto"/>
                <a:ea typeface="Roboto"/>
                <a:cs typeface="Roboto"/>
                <a:sym typeface="Roboto"/>
              </a:rPr>
              <a:t> </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Descriptive Analytics </a:t>
            </a:r>
            <a:endParaRPr sz="1600">
              <a:solidFill>
                <a:schemeClr val="accent4"/>
              </a:solidFill>
              <a:latin typeface="Roboto"/>
              <a:ea typeface="Roboto"/>
              <a:cs typeface="Roboto"/>
              <a:sym typeface="Roboto"/>
            </a:endParaRPr>
          </a:p>
          <a:p>
            <a:pPr indent="-304800" lvl="0" marL="4572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Data Visualization - Key Insights</a:t>
            </a:r>
            <a:endParaRPr sz="1600">
              <a:solidFill>
                <a:schemeClr val="accent4"/>
              </a:solidFill>
              <a:latin typeface="Roboto"/>
              <a:ea typeface="Roboto"/>
              <a:cs typeface="Roboto"/>
              <a:sym typeface="Roboto"/>
            </a:endParaRPr>
          </a:p>
          <a:p>
            <a:pPr indent="-304800" lvl="1" marL="9144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Bar Graph - Age range</a:t>
            </a:r>
            <a:endParaRPr sz="1600">
              <a:solidFill>
                <a:schemeClr val="accent4"/>
              </a:solidFill>
              <a:latin typeface="Roboto"/>
              <a:ea typeface="Roboto"/>
              <a:cs typeface="Roboto"/>
              <a:sym typeface="Roboto"/>
            </a:endParaRPr>
          </a:p>
          <a:p>
            <a:pPr indent="-304800" lvl="1" marL="9144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Pie Chart - Gender %</a:t>
            </a:r>
            <a:endParaRPr sz="1600">
              <a:solidFill>
                <a:schemeClr val="accent4"/>
              </a:solidFill>
              <a:latin typeface="Roboto"/>
              <a:ea typeface="Roboto"/>
              <a:cs typeface="Roboto"/>
              <a:sym typeface="Roboto"/>
            </a:endParaRPr>
          </a:p>
          <a:p>
            <a:pPr indent="-304800" lvl="1" marL="9144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Bar Graph - Gender </a:t>
            </a:r>
            <a:endParaRPr sz="1600">
              <a:solidFill>
                <a:schemeClr val="accent4"/>
              </a:solidFill>
              <a:latin typeface="Roboto"/>
              <a:ea typeface="Roboto"/>
              <a:cs typeface="Roboto"/>
              <a:sym typeface="Roboto"/>
            </a:endParaRPr>
          </a:p>
          <a:p>
            <a:pPr indent="-304800" lvl="1" marL="914400" rtl="0" algn="l">
              <a:lnSpc>
                <a:spcPct val="115000"/>
              </a:lnSpc>
              <a:spcBef>
                <a:spcPts val="0"/>
              </a:spcBef>
              <a:spcAft>
                <a:spcPts val="0"/>
              </a:spcAft>
              <a:buClr>
                <a:schemeClr val="accent4"/>
              </a:buClr>
              <a:buSzPts val="1200"/>
              <a:buFont typeface="Roboto"/>
              <a:buChar char="○"/>
            </a:pPr>
            <a:r>
              <a:rPr lang="en" sz="1600">
                <a:solidFill>
                  <a:schemeClr val="accent4"/>
                </a:solidFill>
                <a:latin typeface="Roboto"/>
                <a:ea typeface="Roboto"/>
                <a:cs typeface="Roboto"/>
                <a:sym typeface="Roboto"/>
              </a:rPr>
              <a:t>Pie Chart - Preferred Music Content </a:t>
            </a:r>
            <a:endParaRPr sz="16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chemeClr val="accent4"/>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accent4"/>
              </a:solidFill>
              <a:latin typeface="Roboto"/>
              <a:ea typeface="Roboto"/>
              <a:cs typeface="Roboto"/>
              <a:sym typeface="Roboto"/>
            </a:endParaRPr>
          </a:p>
        </p:txBody>
      </p:sp>
      <p:pic>
        <p:nvPicPr>
          <p:cNvPr id="74" name="Google Shape;74;p14"/>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22" name="Shape 222"/>
        <p:cNvGrpSpPr/>
        <p:nvPr/>
      </p:nvGrpSpPr>
      <p:grpSpPr>
        <a:xfrm>
          <a:off x="0" y="0"/>
          <a:ext cx="0" cy="0"/>
          <a:chOff x="0" y="0"/>
          <a:chExt cx="0" cy="0"/>
        </a:xfrm>
      </p:grpSpPr>
      <p:sp>
        <p:nvSpPr>
          <p:cNvPr id="223" name="Google Shape;223;p32"/>
          <p:cNvSpPr txBox="1"/>
          <p:nvPr>
            <p:ph type="title"/>
          </p:nvPr>
        </p:nvSpPr>
        <p:spPr>
          <a:xfrm>
            <a:off x="0" y="526350"/>
            <a:ext cx="914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MODELING</a:t>
            </a:r>
            <a:endParaRPr/>
          </a:p>
        </p:txBody>
      </p:sp>
      <p:pic>
        <p:nvPicPr>
          <p:cNvPr id="224" name="Google Shape;224;p32"/>
          <p:cNvPicPr preferRelativeResize="0"/>
          <p:nvPr/>
        </p:nvPicPr>
        <p:blipFill>
          <a:blip r:embed="rId3">
            <a:alphaModFix/>
          </a:blip>
          <a:stretch>
            <a:fillRect/>
          </a:stretch>
        </p:blipFill>
        <p:spPr>
          <a:xfrm>
            <a:off x="7890329" y="10025"/>
            <a:ext cx="1406376" cy="967450"/>
          </a:xfrm>
          <a:prstGeom prst="rect">
            <a:avLst/>
          </a:prstGeom>
          <a:noFill/>
          <a:ln>
            <a:noFill/>
          </a:ln>
        </p:spPr>
      </p:pic>
      <p:sp>
        <p:nvSpPr>
          <p:cNvPr id="225" name="Google Shape;22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p33"/>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PREPROCESS &amp; </a:t>
            </a:r>
            <a:r>
              <a:rPr lang="en"/>
              <a:t>MODELS </a:t>
            </a:r>
            <a:endParaRPr/>
          </a:p>
        </p:txBody>
      </p:sp>
      <p:sp>
        <p:nvSpPr>
          <p:cNvPr id="231" name="Google Shape;23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2" name="Google Shape;232;p33"/>
          <p:cNvSpPr txBox="1"/>
          <p:nvPr/>
        </p:nvSpPr>
        <p:spPr>
          <a:xfrm>
            <a:off x="416100" y="1327425"/>
            <a:ext cx="8340000" cy="3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a:t>
            </a:r>
            <a:r>
              <a:rPr b="1" lang="en" sz="1800">
                <a:solidFill>
                  <a:schemeClr val="lt1"/>
                </a:solidFill>
              </a:rPr>
              <a:t>Raw Data</a:t>
            </a:r>
            <a:r>
              <a:rPr lang="en" sz="1800">
                <a:solidFill>
                  <a:schemeClr val="lt1"/>
                </a:solidFill>
              </a:rPr>
              <a:t>, consisting of objects(string data) was preprocessed by</a:t>
            </a:r>
            <a:endParaRPr sz="1800">
              <a:solidFill>
                <a:schemeClr val="lt1"/>
              </a:solidFill>
            </a:endParaRPr>
          </a:p>
          <a:p>
            <a:pPr indent="0" lvl="0" marL="0" rtl="0" algn="l">
              <a:spcBef>
                <a:spcPts val="0"/>
              </a:spcBef>
              <a:spcAft>
                <a:spcPts val="0"/>
              </a:spcAft>
              <a:buNone/>
            </a:pPr>
            <a:r>
              <a:rPr lang="en" sz="1800">
                <a:solidFill>
                  <a:schemeClr val="lt1"/>
                </a:solidFill>
              </a:rPr>
              <a:t>encoding dummy variables and z</a:t>
            </a:r>
            <a:r>
              <a:rPr lang="en" sz="1800">
                <a:solidFill>
                  <a:schemeClr val="lt1"/>
                </a:solidFill>
              </a:rPr>
              <a:t>ero variance variables were dropped.</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To</a:t>
            </a:r>
            <a:r>
              <a:rPr b="1" lang="en" sz="1800">
                <a:solidFill>
                  <a:schemeClr val="lt1"/>
                </a:solidFill>
              </a:rPr>
              <a:t> Fit the Model</a:t>
            </a:r>
            <a:r>
              <a:rPr lang="en" sz="1800">
                <a:solidFill>
                  <a:schemeClr val="lt1"/>
                </a:solidFill>
              </a:rPr>
              <a:t>, the labelencoder was applied to a list of variables to transform null values. The data was split and training data was developed and used to create the models. The data was also processed and balanced before running the models.  </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The </a:t>
            </a:r>
            <a:r>
              <a:rPr b="1" lang="en" sz="1800">
                <a:solidFill>
                  <a:schemeClr val="lt1"/>
                </a:solidFill>
              </a:rPr>
              <a:t>Models </a:t>
            </a:r>
            <a:r>
              <a:rPr lang="en" sz="1800">
                <a:solidFill>
                  <a:schemeClr val="lt1"/>
                </a:solidFill>
              </a:rPr>
              <a:t>shown used both </a:t>
            </a:r>
            <a:r>
              <a:rPr lang="en" sz="1800">
                <a:solidFill>
                  <a:schemeClr val="lt1"/>
                </a:solidFill>
              </a:rPr>
              <a:t>Supervised</a:t>
            </a:r>
            <a:r>
              <a:rPr lang="en" sz="1800">
                <a:solidFill>
                  <a:schemeClr val="lt1"/>
                </a:solidFill>
              </a:rPr>
              <a:t> and Unsupervised Learning to </a:t>
            </a:r>
            <a:r>
              <a:rPr lang="en" sz="1800">
                <a:solidFill>
                  <a:schemeClr val="lt1"/>
                </a:solidFill>
              </a:rPr>
              <a:t>obtain</a:t>
            </a:r>
            <a:r>
              <a:rPr lang="en" sz="1800">
                <a:solidFill>
                  <a:schemeClr val="lt1"/>
                </a:solidFill>
              </a:rPr>
              <a:t> a clearer picture, a broad and finite view, of the target audience.</a:t>
            </a:r>
            <a:endParaRPr sz="1800">
              <a:solidFill>
                <a:schemeClr val="lt1"/>
              </a:solidFill>
            </a:endParaRPr>
          </a:p>
          <a:p>
            <a:pPr indent="0" lvl="0" marL="0" rtl="0" algn="l">
              <a:spcBef>
                <a:spcPts val="0"/>
              </a:spcBef>
              <a:spcAft>
                <a:spcPts val="0"/>
              </a:spcAft>
              <a:buNone/>
            </a:pPr>
            <a:r>
              <a:rPr lang="en" sz="1800">
                <a:solidFill>
                  <a:schemeClr val="lt1"/>
                </a:solidFill>
              </a:rPr>
              <a:t>Spotify will then be able to make better decisions for a comprehensive marketing strategy.  </a:t>
            </a:r>
            <a:endParaRPr sz="1800">
              <a:solidFill>
                <a:schemeClr val="lt1"/>
              </a:solidFill>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sp>
        <p:nvSpPr>
          <p:cNvPr id="237" name="Google Shape;237;p34"/>
          <p:cNvSpPr txBox="1"/>
          <p:nvPr>
            <p:ph type="title"/>
          </p:nvPr>
        </p:nvSpPr>
        <p:spPr>
          <a:xfrm>
            <a:off x="387900" y="468900"/>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KNN REGRESSION MODEL - </a:t>
            </a:r>
            <a:r>
              <a:rPr lang="en" sz="2000"/>
              <a:t>(supervised)</a:t>
            </a:r>
            <a:endParaRPr/>
          </a:p>
        </p:txBody>
      </p:sp>
      <p:sp>
        <p:nvSpPr>
          <p:cNvPr id="238" name="Google Shape;23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39" name="Google Shape;239;p34"/>
          <p:cNvPicPr preferRelativeResize="0"/>
          <p:nvPr/>
        </p:nvPicPr>
        <p:blipFill>
          <a:blip r:embed="rId3">
            <a:alphaModFix/>
          </a:blip>
          <a:stretch>
            <a:fillRect/>
          </a:stretch>
        </p:blipFill>
        <p:spPr>
          <a:xfrm>
            <a:off x="387900" y="1344550"/>
            <a:ext cx="4184101" cy="3557596"/>
          </a:xfrm>
          <a:prstGeom prst="rect">
            <a:avLst/>
          </a:prstGeom>
          <a:noFill/>
          <a:ln>
            <a:noFill/>
          </a:ln>
        </p:spPr>
      </p:pic>
      <p:sp>
        <p:nvSpPr>
          <p:cNvPr id="240" name="Google Shape;240;p34"/>
          <p:cNvSpPr txBox="1"/>
          <p:nvPr/>
        </p:nvSpPr>
        <p:spPr>
          <a:xfrm>
            <a:off x="4828075" y="1453150"/>
            <a:ext cx="3891900" cy="31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KNN Regression Model shows an 85% accuracy</a:t>
            </a:r>
            <a:endParaRPr sz="1800">
              <a:solidFill>
                <a:schemeClr val="lt1"/>
              </a:solidFill>
            </a:endParaRPr>
          </a:p>
        </p:txBody>
      </p:sp>
      <p:pic>
        <p:nvPicPr>
          <p:cNvPr id="241" name="Google Shape;241;p34"/>
          <p:cNvPicPr preferRelativeResize="0"/>
          <p:nvPr/>
        </p:nvPicPr>
        <p:blipFill>
          <a:blip r:embed="rId4">
            <a:alphaModFix/>
          </a:blip>
          <a:stretch>
            <a:fillRect/>
          </a:stretch>
        </p:blipFill>
        <p:spPr>
          <a:xfrm>
            <a:off x="4677825" y="2513166"/>
            <a:ext cx="4042150" cy="15502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5" name="Shape 245"/>
        <p:cNvGrpSpPr/>
        <p:nvPr/>
      </p:nvGrpSpPr>
      <p:grpSpPr>
        <a:xfrm>
          <a:off x="0" y="0"/>
          <a:ext cx="0" cy="0"/>
          <a:chOff x="0" y="0"/>
          <a:chExt cx="0" cy="0"/>
        </a:xfrm>
      </p:grpSpPr>
      <p:sp>
        <p:nvSpPr>
          <p:cNvPr id="246" name="Google Shape;246;p35"/>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LOGISTIC REGRESSION MODEL - </a:t>
            </a:r>
            <a:r>
              <a:rPr lang="en" sz="2000"/>
              <a:t>(</a:t>
            </a:r>
            <a:r>
              <a:rPr lang="en" sz="2000"/>
              <a:t>s</a:t>
            </a:r>
            <a:r>
              <a:rPr lang="en" sz="2000"/>
              <a:t>upervised) </a:t>
            </a:r>
            <a:endParaRPr sz="2000"/>
          </a:p>
        </p:txBody>
      </p:sp>
      <p:sp>
        <p:nvSpPr>
          <p:cNvPr id="247" name="Google Shape;24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48" name="Google Shape;248;p35"/>
          <p:cNvPicPr preferRelativeResize="0"/>
          <p:nvPr/>
        </p:nvPicPr>
        <p:blipFill>
          <a:blip r:embed="rId3">
            <a:alphaModFix/>
          </a:blip>
          <a:stretch>
            <a:fillRect/>
          </a:stretch>
        </p:blipFill>
        <p:spPr>
          <a:xfrm>
            <a:off x="4611475" y="1378850"/>
            <a:ext cx="4144626" cy="3516999"/>
          </a:xfrm>
          <a:prstGeom prst="rect">
            <a:avLst/>
          </a:prstGeom>
          <a:noFill/>
          <a:ln>
            <a:noFill/>
          </a:ln>
        </p:spPr>
      </p:pic>
      <p:sp>
        <p:nvSpPr>
          <p:cNvPr id="249" name="Google Shape;249;p35"/>
          <p:cNvSpPr txBox="1"/>
          <p:nvPr/>
        </p:nvSpPr>
        <p:spPr>
          <a:xfrm>
            <a:off x="450375" y="1344550"/>
            <a:ext cx="3354600" cy="3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Logistic Regression Model shows an 82% accuracy</a:t>
            </a:r>
            <a:endParaRPr sz="1800">
              <a:solidFill>
                <a:schemeClr val="lt1"/>
              </a:solidFill>
            </a:endParaRPr>
          </a:p>
        </p:txBody>
      </p:sp>
      <p:pic>
        <p:nvPicPr>
          <p:cNvPr id="250" name="Google Shape;250;p35"/>
          <p:cNvPicPr preferRelativeResize="0"/>
          <p:nvPr/>
        </p:nvPicPr>
        <p:blipFill>
          <a:blip r:embed="rId4">
            <a:alphaModFix/>
          </a:blip>
          <a:stretch>
            <a:fillRect/>
          </a:stretch>
        </p:blipFill>
        <p:spPr>
          <a:xfrm>
            <a:off x="387900" y="2458975"/>
            <a:ext cx="3965701" cy="1583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4" name="Shape 254"/>
        <p:cNvGrpSpPr/>
        <p:nvPr/>
      </p:nvGrpSpPr>
      <p:grpSpPr>
        <a:xfrm>
          <a:off x="0" y="0"/>
          <a:ext cx="0" cy="0"/>
          <a:chOff x="0" y="0"/>
          <a:chExt cx="0" cy="0"/>
        </a:xfrm>
      </p:grpSpPr>
      <p:sp>
        <p:nvSpPr>
          <p:cNvPr id="255" name="Google Shape;255;p36"/>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DECISION TREE</a:t>
            </a:r>
            <a:r>
              <a:rPr lang="en"/>
              <a:t> MODEL - </a:t>
            </a:r>
            <a:r>
              <a:rPr lang="en" sz="2000"/>
              <a:t>(supervised) </a:t>
            </a:r>
            <a:r>
              <a:rPr lang="en"/>
              <a:t> </a:t>
            </a:r>
            <a:endParaRPr/>
          </a:p>
        </p:txBody>
      </p:sp>
      <p:sp>
        <p:nvSpPr>
          <p:cNvPr id="256" name="Google Shape;25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7" name="Google Shape;257;p36"/>
          <p:cNvSpPr txBox="1"/>
          <p:nvPr/>
        </p:nvSpPr>
        <p:spPr>
          <a:xfrm>
            <a:off x="422175" y="1413150"/>
            <a:ext cx="3914400" cy="11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Decision Tree Model shows a 78% accuracy</a:t>
            </a:r>
            <a:endParaRPr sz="1800">
              <a:solidFill>
                <a:schemeClr val="lt1"/>
              </a:solidFill>
            </a:endParaRPr>
          </a:p>
        </p:txBody>
      </p:sp>
      <p:pic>
        <p:nvPicPr>
          <p:cNvPr id="258" name="Google Shape;258;p36"/>
          <p:cNvPicPr preferRelativeResize="0"/>
          <p:nvPr/>
        </p:nvPicPr>
        <p:blipFill>
          <a:blip r:embed="rId3">
            <a:alphaModFix/>
          </a:blip>
          <a:stretch>
            <a:fillRect/>
          </a:stretch>
        </p:blipFill>
        <p:spPr>
          <a:xfrm>
            <a:off x="387900" y="2669703"/>
            <a:ext cx="4057650" cy="1615622"/>
          </a:xfrm>
          <a:prstGeom prst="rect">
            <a:avLst/>
          </a:prstGeom>
          <a:noFill/>
          <a:ln>
            <a:noFill/>
          </a:ln>
        </p:spPr>
      </p:pic>
      <p:pic>
        <p:nvPicPr>
          <p:cNvPr id="259" name="Google Shape;259;p36"/>
          <p:cNvPicPr preferRelativeResize="0"/>
          <p:nvPr/>
        </p:nvPicPr>
        <p:blipFill>
          <a:blip r:embed="rId4">
            <a:alphaModFix/>
          </a:blip>
          <a:stretch>
            <a:fillRect/>
          </a:stretch>
        </p:blipFill>
        <p:spPr>
          <a:xfrm>
            <a:off x="4639475" y="1302225"/>
            <a:ext cx="4116625" cy="3490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3" name="Shape 263"/>
        <p:cNvGrpSpPr/>
        <p:nvPr/>
      </p:nvGrpSpPr>
      <p:grpSpPr>
        <a:xfrm>
          <a:off x="0" y="0"/>
          <a:ext cx="0" cy="0"/>
          <a:chOff x="0" y="0"/>
          <a:chExt cx="0" cy="0"/>
        </a:xfrm>
      </p:grpSpPr>
      <p:sp>
        <p:nvSpPr>
          <p:cNvPr id="264" name="Google Shape;264;p37"/>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RANDOM FOREST </a:t>
            </a:r>
            <a:r>
              <a:rPr lang="en"/>
              <a:t>MODEL - </a:t>
            </a:r>
            <a:r>
              <a:rPr lang="en" sz="2000"/>
              <a:t>(supervised) </a:t>
            </a:r>
            <a:endParaRPr/>
          </a:p>
        </p:txBody>
      </p:sp>
      <p:sp>
        <p:nvSpPr>
          <p:cNvPr id="265" name="Google Shape;26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6" name="Google Shape;266;p37"/>
          <p:cNvPicPr preferRelativeResize="0"/>
          <p:nvPr/>
        </p:nvPicPr>
        <p:blipFill>
          <a:blip r:embed="rId3">
            <a:alphaModFix/>
          </a:blip>
          <a:stretch>
            <a:fillRect/>
          </a:stretch>
        </p:blipFill>
        <p:spPr>
          <a:xfrm>
            <a:off x="1290575" y="1897050"/>
            <a:ext cx="6303574" cy="2347725"/>
          </a:xfrm>
          <a:prstGeom prst="rect">
            <a:avLst/>
          </a:prstGeom>
          <a:noFill/>
          <a:ln>
            <a:noFill/>
          </a:ln>
        </p:spPr>
      </p:pic>
      <p:sp>
        <p:nvSpPr>
          <p:cNvPr id="267" name="Google Shape;267;p37"/>
          <p:cNvSpPr txBox="1"/>
          <p:nvPr/>
        </p:nvSpPr>
        <p:spPr>
          <a:xfrm>
            <a:off x="1490500" y="1201325"/>
            <a:ext cx="6981900" cy="9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Random Forest Model shows the best accuracy at 86%. </a:t>
            </a:r>
            <a:endParaRPr sz="18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sp>
        <p:nvSpPr>
          <p:cNvPr id="272" name="Google Shape;272;p38"/>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SUPERVISED MODEL</a:t>
            </a:r>
            <a:r>
              <a:rPr lang="en"/>
              <a:t> RESULTS </a:t>
            </a:r>
            <a:endParaRPr/>
          </a:p>
        </p:txBody>
      </p:sp>
      <p:sp>
        <p:nvSpPr>
          <p:cNvPr id="273" name="Google Shape;27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4" name="Google Shape;274;p38"/>
          <p:cNvPicPr preferRelativeResize="0"/>
          <p:nvPr/>
        </p:nvPicPr>
        <p:blipFill>
          <a:blip r:embed="rId3">
            <a:alphaModFix/>
          </a:blip>
          <a:stretch>
            <a:fillRect/>
          </a:stretch>
        </p:blipFill>
        <p:spPr>
          <a:xfrm>
            <a:off x="1484350" y="2196100"/>
            <a:ext cx="6043975" cy="2514575"/>
          </a:xfrm>
          <a:prstGeom prst="rect">
            <a:avLst/>
          </a:prstGeom>
          <a:noFill/>
          <a:ln cap="flat" cmpd="sng" w="9525">
            <a:solidFill>
              <a:schemeClr val="lt1"/>
            </a:solidFill>
            <a:prstDash val="solid"/>
            <a:round/>
            <a:headEnd len="sm" w="sm" type="none"/>
            <a:tailEnd len="sm" w="sm" type="none"/>
          </a:ln>
        </p:spPr>
      </p:pic>
      <p:sp>
        <p:nvSpPr>
          <p:cNvPr id="275" name="Google Shape;275;p38"/>
          <p:cNvSpPr txBox="1"/>
          <p:nvPr/>
        </p:nvSpPr>
        <p:spPr>
          <a:xfrm>
            <a:off x="753275" y="1350275"/>
            <a:ext cx="7686600" cy="9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Out of all the supervised models, the </a:t>
            </a:r>
            <a:r>
              <a:rPr lang="en" sz="1800">
                <a:solidFill>
                  <a:schemeClr val="lt1"/>
                </a:solidFill>
              </a:rPr>
              <a:t>Random Forest Model shows the best accuracy at 86%, specificity at 74% and sensitivity at 92%. </a:t>
            </a:r>
            <a:endParaRPr sz="1800">
              <a:solidFill>
                <a:schemeClr val="lt1"/>
              </a:solidFill>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 name="Shape 279"/>
        <p:cNvGrpSpPr/>
        <p:nvPr/>
      </p:nvGrpSpPr>
      <p:grpSpPr>
        <a:xfrm>
          <a:off x="0" y="0"/>
          <a:ext cx="0" cy="0"/>
          <a:chOff x="0" y="0"/>
          <a:chExt cx="0" cy="0"/>
        </a:xfrm>
      </p:grpSpPr>
      <p:sp>
        <p:nvSpPr>
          <p:cNvPr id="280" name="Google Shape;280;p39"/>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K-MEANS </a:t>
            </a:r>
            <a:r>
              <a:rPr lang="en"/>
              <a:t>MODEL -</a:t>
            </a:r>
            <a:r>
              <a:rPr lang="en" sz="2000"/>
              <a:t> (</a:t>
            </a:r>
            <a:r>
              <a:rPr lang="en" sz="2000"/>
              <a:t>u</a:t>
            </a:r>
            <a:r>
              <a:rPr lang="en" sz="2000"/>
              <a:t>nsupervised)</a:t>
            </a:r>
            <a:endParaRPr sz="2000"/>
          </a:p>
        </p:txBody>
      </p:sp>
      <p:sp>
        <p:nvSpPr>
          <p:cNvPr id="281" name="Google Shape;28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2" name="Google Shape;282;p39"/>
          <p:cNvSpPr txBox="1"/>
          <p:nvPr/>
        </p:nvSpPr>
        <p:spPr>
          <a:xfrm>
            <a:off x="387900" y="1201325"/>
            <a:ext cx="8368200" cy="9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The elbow shows that K is at 2 and then continues to dip. The clustering of data points by minimizing variance in each cluster.</a:t>
            </a:r>
            <a:r>
              <a:rPr lang="en" sz="1800">
                <a:solidFill>
                  <a:schemeClr val="lt1"/>
                </a:solidFill>
              </a:rPr>
              <a:t> </a:t>
            </a:r>
            <a:endParaRPr sz="1800">
              <a:solidFill>
                <a:schemeClr val="lt1"/>
              </a:solidFill>
            </a:endParaRPr>
          </a:p>
        </p:txBody>
      </p:sp>
      <p:pic>
        <p:nvPicPr>
          <p:cNvPr id="283" name="Google Shape;283;p39"/>
          <p:cNvPicPr preferRelativeResize="0"/>
          <p:nvPr/>
        </p:nvPicPr>
        <p:blipFill>
          <a:blip r:embed="rId3">
            <a:alphaModFix/>
          </a:blip>
          <a:stretch>
            <a:fillRect/>
          </a:stretch>
        </p:blipFill>
        <p:spPr>
          <a:xfrm>
            <a:off x="627925" y="2060200"/>
            <a:ext cx="8057774" cy="283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7" name="Shape 287"/>
        <p:cNvGrpSpPr/>
        <p:nvPr/>
      </p:nvGrpSpPr>
      <p:grpSpPr>
        <a:xfrm>
          <a:off x="0" y="0"/>
          <a:ext cx="0" cy="0"/>
          <a:chOff x="0" y="0"/>
          <a:chExt cx="0" cy="0"/>
        </a:xfrm>
      </p:grpSpPr>
      <p:sp>
        <p:nvSpPr>
          <p:cNvPr id="288" name="Google Shape;288;p40"/>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OPTIMUM </a:t>
            </a:r>
            <a:r>
              <a:rPr lang="en"/>
              <a:t>CLUSTERS </a:t>
            </a:r>
            <a:endParaRPr/>
          </a:p>
        </p:txBody>
      </p:sp>
      <p:sp>
        <p:nvSpPr>
          <p:cNvPr id="289" name="Google Shape;28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0" name="Google Shape;290;p40"/>
          <p:cNvSpPr txBox="1"/>
          <p:nvPr/>
        </p:nvSpPr>
        <p:spPr>
          <a:xfrm>
            <a:off x="965700" y="1387125"/>
            <a:ext cx="3606300" cy="348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500">
              <a:solidFill>
                <a:schemeClr val="lt1"/>
              </a:solidFill>
              <a:highlight>
                <a:srgbClr val="FFFFFF"/>
              </a:highlight>
            </a:endParaRPr>
          </a:p>
          <a:p>
            <a:pPr indent="0" lvl="0" marL="0" rtl="0" algn="ctr">
              <a:spcBef>
                <a:spcPts val="0"/>
              </a:spcBef>
              <a:spcAft>
                <a:spcPts val="0"/>
              </a:spcAft>
              <a:buNone/>
            </a:pPr>
            <a:r>
              <a:rPr b="1" lang="en" sz="1500" u="sng">
                <a:solidFill>
                  <a:schemeClr val="lt1"/>
                </a:solidFill>
                <a:highlight>
                  <a:srgbClr val="FFFFFF"/>
                </a:highlight>
              </a:rPr>
              <a:t>Age</a:t>
            </a:r>
            <a:endParaRPr b="1" sz="1500" u="sng">
              <a:solidFill>
                <a:schemeClr val="lt1"/>
              </a:solidFill>
              <a:highlight>
                <a:srgbClr val="FFFFFF"/>
              </a:highlight>
            </a:endParaRPr>
          </a:p>
          <a:p>
            <a:pPr indent="0" lvl="0" marL="0" rtl="0" algn="ctr">
              <a:spcBef>
                <a:spcPts val="0"/>
              </a:spcBef>
              <a:spcAft>
                <a:spcPts val="0"/>
              </a:spcAft>
              <a:buNone/>
            </a:pPr>
            <a:r>
              <a:rPr lang="en" sz="1500">
                <a:solidFill>
                  <a:schemeClr val="lt1"/>
                </a:solidFill>
                <a:highlight>
                  <a:srgbClr val="FFFFFF"/>
                </a:highlight>
              </a:rPr>
              <a:t>20-35    37</a:t>
            </a:r>
            <a:endParaRPr sz="1500">
              <a:solidFill>
                <a:schemeClr val="lt1"/>
              </a:solidFill>
              <a:highlight>
                <a:srgbClr val="FFFFFF"/>
              </a:highlight>
            </a:endParaRPr>
          </a:p>
          <a:p>
            <a:pPr indent="0" lvl="0" marL="0" rtl="0" algn="ctr">
              <a:spcBef>
                <a:spcPts val="0"/>
              </a:spcBef>
              <a:spcAft>
                <a:spcPts val="0"/>
              </a:spcAft>
              <a:buNone/>
            </a:pPr>
            <a:r>
              <a:rPr lang="en" sz="1500">
                <a:solidFill>
                  <a:schemeClr val="lt1"/>
                </a:solidFill>
                <a:highlight>
                  <a:srgbClr val="FFFFFF"/>
                </a:highlight>
              </a:rPr>
              <a:t>12-20    23</a:t>
            </a:r>
            <a:endParaRPr sz="1500">
              <a:solidFill>
                <a:schemeClr val="lt1"/>
              </a:solidFill>
              <a:highlight>
                <a:srgbClr val="FFFFFF"/>
              </a:highlight>
            </a:endParaRPr>
          </a:p>
          <a:p>
            <a:pPr indent="0" lvl="0" marL="0" rtl="0" algn="ctr">
              <a:spcBef>
                <a:spcPts val="0"/>
              </a:spcBef>
              <a:spcAft>
                <a:spcPts val="0"/>
              </a:spcAft>
              <a:buNone/>
            </a:pPr>
            <a:r>
              <a:rPr lang="en" sz="1500">
                <a:solidFill>
                  <a:schemeClr val="lt1"/>
                </a:solidFill>
                <a:highlight>
                  <a:srgbClr val="FFFFFF"/>
                </a:highlight>
              </a:rPr>
              <a:t>35-60     5</a:t>
            </a:r>
            <a:endParaRPr sz="1500">
              <a:solidFill>
                <a:schemeClr val="lt1"/>
              </a:solidFill>
              <a:highlight>
                <a:srgbClr val="FFFFFF"/>
              </a:highlight>
            </a:endParaRPr>
          </a:p>
          <a:p>
            <a:pPr indent="0" lvl="0" marL="0" rtl="0" algn="ctr">
              <a:spcBef>
                <a:spcPts val="0"/>
              </a:spcBef>
              <a:spcAft>
                <a:spcPts val="0"/>
              </a:spcAft>
              <a:buNone/>
            </a:pPr>
            <a:r>
              <a:rPr lang="en" sz="1500">
                <a:solidFill>
                  <a:schemeClr val="lt1"/>
                </a:solidFill>
                <a:highlight>
                  <a:srgbClr val="FFFFFF"/>
                </a:highlight>
              </a:rPr>
              <a:t>6-12      2</a:t>
            </a:r>
            <a:endParaRPr sz="1500">
              <a:solidFill>
                <a:schemeClr val="lt1"/>
              </a:solidFill>
              <a:highlight>
                <a:srgbClr val="FFFFFF"/>
              </a:highlight>
            </a:endParaRPr>
          </a:p>
          <a:p>
            <a:pPr indent="0" lvl="0" marL="0" rtl="0" algn="l">
              <a:lnSpc>
                <a:spcPct val="115000"/>
              </a:lnSpc>
              <a:spcBef>
                <a:spcPts val="0"/>
              </a:spcBef>
              <a:spcAft>
                <a:spcPts val="0"/>
              </a:spcAft>
              <a:buNone/>
            </a:pPr>
            <a:r>
              <a:t/>
            </a:r>
            <a:endParaRPr sz="1500">
              <a:solidFill>
                <a:schemeClr val="lt1"/>
              </a:solidFill>
              <a:highlight>
                <a:srgbClr val="FFFFFF"/>
              </a:highlight>
            </a:endParaRPr>
          </a:p>
          <a:p>
            <a:pPr indent="0" lvl="0" marL="0" rtl="0" algn="ctr">
              <a:lnSpc>
                <a:spcPct val="115000"/>
              </a:lnSpc>
              <a:spcBef>
                <a:spcPts val="0"/>
              </a:spcBef>
              <a:spcAft>
                <a:spcPts val="0"/>
              </a:spcAft>
              <a:buNone/>
            </a:pPr>
            <a:r>
              <a:rPr b="1" lang="en" sz="1500" u="sng">
                <a:solidFill>
                  <a:schemeClr val="lt1"/>
                </a:solidFill>
                <a:highlight>
                  <a:srgbClr val="FFFFFF"/>
                </a:highlight>
              </a:rPr>
              <a:t>Premium_sub_willingness</a:t>
            </a:r>
            <a:endParaRPr b="1" sz="1500" u="sng">
              <a:solidFill>
                <a:schemeClr val="lt1"/>
              </a:solidFill>
              <a:highlight>
                <a:srgbClr val="FFFFFF"/>
              </a:highlight>
            </a:endParaRPr>
          </a:p>
          <a:p>
            <a:pPr indent="0" lvl="0" marL="0" rtl="0" algn="ctr">
              <a:lnSpc>
                <a:spcPct val="115000"/>
              </a:lnSpc>
              <a:spcBef>
                <a:spcPts val="0"/>
              </a:spcBef>
              <a:spcAft>
                <a:spcPts val="0"/>
              </a:spcAft>
              <a:buNone/>
            </a:pPr>
            <a:r>
              <a:rPr lang="en" sz="1500">
                <a:solidFill>
                  <a:schemeClr val="lt1"/>
                </a:solidFill>
                <a:highlight>
                  <a:srgbClr val="FFFFFF"/>
                </a:highlight>
              </a:rPr>
              <a:t>Yes    42</a:t>
            </a:r>
            <a:endParaRPr sz="1500">
              <a:solidFill>
                <a:schemeClr val="lt1"/>
              </a:solidFill>
              <a:highlight>
                <a:srgbClr val="FFFFFF"/>
              </a:highlight>
            </a:endParaRPr>
          </a:p>
          <a:p>
            <a:pPr indent="0" lvl="0" marL="0" rtl="0" algn="ctr">
              <a:lnSpc>
                <a:spcPct val="115000"/>
              </a:lnSpc>
              <a:spcBef>
                <a:spcPts val="0"/>
              </a:spcBef>
              <a:spcAft>
                <a:spcPts val="0"/>
              </a:spcAft>
              <a:buNone/>
            </a:pPr>
            <a:r>
              <a:rPr lang="en" sz="1500">
                <a:solidFill>
                  <a:schemeClr val="lt1"/>
                </a:solidFill>
                <a:highlight>
                  <a:srgbClr val="FFFFFF"/>
                </a:highlight>
              </a:rPr>
              <a:t>No     25</a:t>
            </a:r>
            <a:endParaRPr sz="1500">
              <a:solidFill>
                <a:schemeClr val="lt1"/>
              </a:solidFill>
              <a:highlight>
                <a:srgbClr val="FFFFFF"/>
              </a:highlight>
            </a:endParaRPr>
          </a:p>
          <a:p>
            <a:pPr indent="0" lvl="0" marL="0" rtl="0" algn="ctr">
              <a:lnSpc>
                <a:spcPct val="115000"/>
              </a:lnSpc>
              <a:spcBef>
                <a:spcPts val="0"/>
              </a:spcBef>
              <a:spcAft>
                <a:spcPts val="0"/>
              </a:spcAft>
              <a:buNone/>
            </a:pPr>
            <a:r>
              <a:t/>
            </a:r>
            <a:endParaRPr sz="1500">
              <a:solidFill>
                <a:schemeClr val="lt1"/>
              </a:solidFill>
              <a:highlight>
                <a:srgbClr val="FFFFFF"/>
              </a:highlight>
            </a:endParaRPr>
          </a:p>
          <a:p>
            <a:pPr indent="0" lvl="0" marL="0" rtl="0" algn="l">
              <a:lnSpc>
                <a:spcPct val="115000"/>
              </a:lnSpc>
              <a:spcBef>
                <a:spcPts val="0"/>
              </a:spcBef>
              <a:spcAft>
                <a:spcPts val="0"/>
              </a:spcAft>
              <a:buNone/>
            </a:pPr>
            <a:r>
              <a:t/>
            </a:r>
            <a:endParaRPr sz="1200">
              <a:solidFill>
                <a:srgbClr val="212121"/>
              </a:solidFill>
              <a:highlight>
                <a:srgbClr val="FFFFFF"/>
              </a:highlight>
            </a:endParaRPr>
          </a:p>
        </p:txBody>
      </p:sp>
      <p:pic>
        <p:nvPicPr>
          <p:cNvPr id="291" name="Google Shape;291;p40"/>
          <p:cNvPicPr preferRelativeResize="0"/>
          <p:nvPr/>
        </p:nvPicPr>
        <p:blipFill>
          <a:blip r:embed="rId3">
            <a:alphaModFix/>
          </a:blip>
          <a:stretch>
            <a:fillRect/>
          </a:stretch>
        </p:blipFill>
        <p:spPr>
          <a:xfrm>
            <a:off x="4879501" y="1443400"/>
            <a:ext cx="2900600" cy="3590575"/>
          </a:xfrm>
          <a:prstGeom prst="rect">
            <a:avLst/>
          </a:prstGeom>
          <a:noFill/>
          <a:ln cap="flat" cmpd="sng" w="9525">
            <a:solidFill>
              <a:schemeClr val="lt1"/>
            </a:solidFill>
            <a:prstDash val="solid"/>
            <a:round/>
            <a:headEnd len="sm" w="sm" type="none"/>
            <a:tailEnd len="sm" w="sm" type="none"/>
          </a:ln>
        </p:spPr>
      </p:pic>
      <p:pic>
        <p:nvPicPr>
          <p:cNvPr id="292" name="Google Shape;292;p40"/>
          <p:cNvPicPr preferRelativeResize="0"/>
          <p:nvPr/>
        </p:nvPicPr>
        <p:blipFill>
          <a:blip r:embed="rId4">
            <a:alphaModFix/>
          </a:blip>
          <a:stretch>
            <a:fillRect/>
          </a:stretch>
        </p:blipFill>
        <p:spPr>
          <a:xfrm>
            <a:off x="4874405" y="1285335"/>
            <a:ext cx="2819340" cy="153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96" name="Shape 296"/>
        <p:cNvGrpSpPr/>
        <p:nvPr/>
      </p:nvGrpSpPr>
      <p:grpSpPr>
        <a:xfrm>
          <a:off x="0" y="0"/>
          <a:ext cx="0" cy="0"/>
          <a:chOff x="0" y="0"/>
          <a:chExt cx="0" cy="0"/>
        </a:xfrm>
      </p:grpSpPr>
      <p:sp>
        <p:nvSpPr>
          <p:cNvPr id="297" name="Google Shape;297;p41"/>
          <p:cNvSpPr txBox="1"/>
          <p:nvPr>
            <p:ph type="title"/>
          </p:nvPr>
        </p:nvSpPr>
        <p:spPr>
          <a:xfrm>
            <a:off x="0" y="526350"/>
            <a:ext cx="914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pic>
        <p:nvPicPr>
          <p:cNvPr id="298" name="Google Shape;298;p41"/>
          <p:cNvPicPr preferRelativeResize="0"/>
          <p:nvPr/>
        </p:nvPicPr>
        <p:blipFill>
          <a:blip r:embed="rId3">
            <a:alphaModFix/>
          </a:blip>
          <a:stretch>
            <a:fillRect/>
          </a:stretch>
        </p:blipFill>
        <p:spPr>
          <a:xfrm>
            <a:off x="7890329" y="10025"/>
            <a:ext cx="1406376" cy="967450"/>
          </a:xfrm>
          <a:prstGeom prst="rect">
            <a:avLst/>
          </a:prstGeom>
          <a:noFill/>
          <a:ln>
            <a:noFill/>
          </a:ln>
        </p:spPr>
      </p:pic>
      <p:sp>
        <p:nvSpPr>
          <p:cNvPr id="299" name="Google Shape;29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0" y="526350"/>
            <a:ext cx="914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 </a:t>
            </a:r>
            <a:endParaRPr/>
          </a:p>
        </p:txBody>
      </p:sp>
      <p:pic>
        <p:nvPicPr>
          <p:cNvPr id="81" name="Google Shape;81;p15"/>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r>
              <a:rPr lang="en"/>
              <a:t> </a:t>
            </a:r>
            <a:endParaRPr/>
          </a:p>
        </p:txBody>
      </p:sp>
      <p:pic>
        <p:nvPicPr>
          <p:cNvPr id="305" name="Google Shape;305;p42"/>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306" name="Google Shape;30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42"/>
          <p:cNvSpPr txBox="1"/>
          <p:nvPr/>
        </p:nvSpPr>
        <p:spPr>
          <a:xfrm>
            <a:off x="361025" y="1276625"/>
            <a:ext cx="8318700" cy="367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2000">
                <a:solidFill>
                  <a:schemeClr val="dk1"/>
                </a:solidFill>
              </a:rPr>
              <a:t>In this dataset, we found that more Females than Males or Others listened to Spotify</a:t>
            </a:r>
            <a:endParaRPr sz="20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2000">
                <a:solidFill>
                  <a:schemeClr val="dk1"/>
                </a:solidFill>
              </a:rPr>
              <a:t>Females are more likely to sign up for the premium as well </a:t>
            </a:r>
            <a:endParaRPr sz="20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2000">
                <a:solidFill>
                  <a:schemeClr val="dk1"/>
                </a:solidFill>
              </a:rPr>
              <a:t>Individuals ages 20-35 were represented in our dataset, and seemed to use Spotify more than the other age ranges included</a:t>
            </a:r>
            <a:endParaRPr sz="20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2000">
                <a:solidFill>
                  <a:schemeClr val="dk1"/>
                </a:solidFill>
              </a:rPr>
              <a:t>More users preferred to listen to music  (78.8%) over podcasts and other content (21.2%) on Spotify </a:t>
            </a:r>
            <a:endParaRPr sz="2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652950" y="3819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OBSTACLES</a:t>
            </a:r>
            <a:endParaRPr/>
          </a:p>
        </p:txBody>
      </p:sp>
      <p:pic>
        <p:nvPicPr>
          <p:cNvPr id="313" name="Google Shape;313;p43"/>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314" name="Google Shape;31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3"/>
          <p:cNvSpPr txBox="1"/>
          <p:nvPr/>
        </p:nvSpPr>
        <p:spPr>
          <a:xfrm>
            <a:off x="505050" y="1068000"/>
            <a:ext cx="8133900" cy="3918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800">
                <a:solidFill>
                  <a:schemeClr val="dk1"/>
                </a:solidFill>
              </a:rPr>
              <a:t>Converting categorical </a:t>
            </a:r>
            <a:r>
              <a:rPr lang="en" sz="1800">
                <a:solidFill>
                  <a:schemeClr val="dk1"/>
                </a:solidFill>
              </a:rPr>
              <a:t>variables</a:t>
            </a:r>
            <a:r>
              <a:rPr lang="en" sz="1800">
                <a:solidFill>
                  <a:schemeClr val="dk1"/>
                </a:solidFill>
              </a:rPr>
              <a:t> to make a measurable output </a:t>
            </a:r>
            <a:endParaRPr sz="18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Creating categorical variables from binary variables</a:t>
            </a:r>
            <a:endParaRPr sz="18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Dataset specific obstacles:</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Age range was broad grouping (ex. 12-20) instead of exact ages</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Age ranges overlapped (ex. 12-20 and 20-35; 20 year old could have selected either group)</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Lack of sociodemographic variables of interest (average household income, level of education, race/ethnicity, occupation, etc.)</a:t>
            </a:r>
            <a:endParaRPr sz="1800">
              <a:solidFill>
                <a:schemeClr val="dk1"/>
              </a:solidFill>
            </a:endParaRPr>
          </a:p>
          <a:p>
            <a:pPr indent="0" lvl="0" marL="0" rtl="0" algn="l">
              <a:lnSpc>
                <a:spcPct val="150000"/>
              </a:lnSpc>
              <a:spcBef>
                <a:spcPts val="0"/>
              </a:spcBef>
              <a:spcAft>
                <a:spcPts val="0"/>
              </a:spcAft>
              <a:buNone/>
            </a:pPr>
            <a:r>
              <a:t/>
            </a:r>
            <a:endParaRPr sz="6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800">
                <a:solidFill>
                  <a:schemeClr val="dk1"/>
                </a:solidFill>
              </a:rPr>
              <a:t>Interpretation of Python output </a:t>
            </a:r>
            <a:endParaRPr sz="1800">
              <a:solidFill>
                <a:schemeClr val="dk1"/>
              </a:solidFill>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SUGGESTIONS</a:t>
            </a:r>
            <a:endParaRPr/>
          </a:p>
        </p:txBody>
      </p:sp>
      <p:pic>
        <p:nvPicPr>
          <p:cNvPr id="321" name="Google Shape;321;p44"/>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322" name="Google Shape;32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44"/>
          <p:cNvSpPr txBox="1"/>
          <p:nvPr/>
        </p:nvSpPr>
        <p:spPr>
          <a:xfrm>
            <a:off x="387900" y="1115355"/>
            <a:ext cx="8417400" cy="359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800">
                <a:solidFill>
                  <a:schemeClr val="dk1"/>
                </a:solidFill>
              </a:rPr>
              <a:t>Spotify</a:t>
            </a:r>
            <a:r>
              <a:rPr lang="en" sz="1800">
                <a:solidFill>
                  <a:schemeClr val="dk1"/>
                </a:solidFill>
              </a:rPr>
              <a:t> has a student discount for $5.99 a month. Presently, Spotify only allows college students (18+) to utilize this discount. As 12-20 year olds comprise Spotify’s second largest audience, Spotify should consider offering this promotion to middle and high school students as well, </a:t>
            </a:r>
            <a:r>
              <a:rPr lang="en" sz="1800">
                <a:solidFill>
                  <a:schemeClr val="dk1"/>
                </a:solidFill>
              </a:rPr>
              <a:t>lowering</a:t>
            </a:r>
            <a:r>
              <a:rPr lang="en" sz="1800">
                <a:solidFill>
                  <a:schemeClr val="dk1"/>
                </a:solidFill>
              </a:rPr>
              <a:t> the threshold age to 12. This would entice younger users to sign up for the discount, increasing initial revenue and potentially creating lifetime subscribers, assisting with retention. </a:t>
            </a:r>
            <a:endParaRPr sz="18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Use data analytics to send personalized recommendations and offers to free users based on their listening habits.</a:t>
            </a:r>
            <a:endParaRPr sz="18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Font typeface="Roboto"/>
              <a:buChar char="●"/>
            </a:pPr>
            <a:r>
              <a:rPr lang="en" sz="1800">
                <a:solidFill>
                  <a:schemeClr val="dk1"/>
                </a:solidFill>
              </a:rPr>
              <a:t>Create interactive and customizable playlists that are only available to Premium users</a:t>
            </a:r>
            <a:br>
              <a:rPr lang="en" sz="1800">
                <a:solidFill>
                  <a:schemeClr val="dk1"/>
                </a:solidFill>
                <a:latin typeface="Roboto"/>
                <a:ea typeface="Roboto"/>
                <a:cs typeface="Roboto"/>
                <a:sym typeface="Roboto"/>
              </a:rPr>
            </a:br>
            <a:endParaRPr sz="18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SUGGESTIONS </a:t>
            </a:r>
            <a:r>
              <a:rPr lang="en" sz="2000"/>
              <a:t>(cont)</a:t>
            </a:r>
            <a:endParaRPr sz="2000"/>
          </a:p>
        </p:txBody>
      </p:sp>
      <p:pic>
        <p:nvPicPr>
          <p:cNvPr id="329" name="Google Shape;329;p45"/>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330" name="Google Shape;33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5"/>
          <p:cNvSpPr txBox="1"/>
          <p:nvPr/>
        </p:nvSpPr>
        <p:spPr>
          <a:xfrm>
            <a:off x="437125" y="1053100"/>
            <a:ext cx="8177400" cy="373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800">
                <a:solidFill>
                  <a:schemeClr val="dk1"/>
                </a:solidFill>
              </a:rPr>
              <a:t>The majority of Spotify users included in this dataset prefer Music (78.8%) to Podcasts and other content (21.2%). Spotify needs to capitalize on this disparity and ensure their music offerings are up-to-date, relevant and the focus of their advertising campaigns. </a:t>
            </a:r>
            <a:endParaRPr sz="18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As younger individuals, 12-20 and 20-35, are the most likely to sign up for Premium plans, Spotify should spend their marketing dollars on creating targeted campaigns with up-and-coming as well as current musicians, focusing less on musicians who were more popular a few decades ago.</a:t>
            </a:r>
            <a:endParaRPr sz="1800">
              <a:solidFill>
                <a:schemeClr val="dk1"/>
              </a:solidFill>
            </a:endParaRPr>
          </a:p>
          <a:p>
            <a:pPr indent="0" lvl="0" marL="457200" rtl="0" algn="l">
              <a:lnSpc>
                <a:spcPct val="115000"/>
              </a:lnSpc>
              <a:spcBef>
                <a:spcPts val="0"/>
              </a:spcBef>
              <a:spcAft>
                <a:spcPts val="0"/>
              </a:spcAft>
              <a:buNone/>
            </a:pPr>
            <a:r>
              <a:rPr lang="en" sz="1000">
                <a:solidFill>
                  <a:schemeClr val="dk1"/>
                </a:solidFill>
              </a:rPr>
              <a:t>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Spotify usage period and listening time slot (morning, afternoon, night) were correlated; Spotify should curate targeted playlists for each of these time slots to increase retention. </a:t>
            </a:r>
            <a:endParaRPr sz="1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46"/>
          <p:cNvSpPr txBox="1"/>
          <p:nvPr/>
        </p:nvSpPr>
        <p:spPr>
          <a:xfrm>
            <a:off x="437125" y="1189650"/>
            <a:ext cx="8177400" cy="3599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br>
              <a:rPr lang="en" sz="1800">
                <a:solidFill>
                  <a:schemeClr val="dk1"/>
                </a:solidFill>
                <a:latin typeface="Roboto"/>
                <a:ea typeface="Roboto"/>
                <a:cs typeface="Roboto"/>
                <a:sym typeface="Roboto"/>
              </a:rPr>
            </a:br>
            <a:endParaRPr sz="1800">
              <a:solidFill>
                <a:schemeClr val="dk1"/>
              </a:solidFill>
              <a:latin typeface="Roboto"/>
              <a:ea typeface="Roboto"/>
              <a:cs typeface="Roboto"/>
              <a:sym typeface="Roboto"/>
            </a:endParaRPr>
          </a:p>
        </p:txBody>
      </p:sp>
      <p:pic>
        <p:nvPicPr>
          <p:cNvPr id="338" name="Google Shape;338;p46"/>
          <p:cNvPicPr preferRelativeResize="0"/>
          <p:nvPr/>
        </p:nvPicPr>
        <p:blipFill>
          <a:blip r:embed="rId3">
            <a:alphaModFix/>
          </a:blip>
          <a:stretch>
            <a:fillRect/>
          </a:stretch>
        </p:blipFill>
        <p:spPr>
          <a:xfrm>
            <a:off x="4700625" y="565775"/>
            <a:ext cx="4320525" cy="4011925"/>
          </a:xfrm>
          <a:prstGeom prst="rect">
            <a:avLst/>
          </a:prstGeom>
          <a:noFill/>
          <a:ln>
            <a:noFill/>
          </a:ln>
        </p:spPr>
      </p:pic>
      <p:sp>
        <p:nvSpPr>
          <p:cNvPr id="339" name="Google Shape;339;p46"/>
          <p:cNvSpPr txBox="1"/>
          <p:nvPr>
            <p:ph type="title"/>
          </p:nvPr>
        </p:nvSpPr>
        <p:spPr>
          <a:xfrm>
            <a:off x="164425" y="76725"/>
            <a:ext cx="4045200" cy="78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SUGGESTIONS </a:t>
            </a:r>
            <a:r>
              <a:rPr lang="en" sz="2000"/>
              <a:t>(cont)</a:t>
            </a:r>
            <a:endParaRPr sz="2000"/>
          </a:p>
        </p:txBody>
      </p:sp>
      <p:sp>
        <p:nvSpPr>
          <p:cNvPr id="340" name="Google Shape;340;p46"/>
          <p:cNvSpPr txBox="1"/>
          <p:nvPr>
            <p:ph idx="1" type="subTitle"/>
          </p:nvPr>
        </p:nvSpPr>
        <p:spPr>
          <a:xfrm>
            <a:off x="437125" y="947750"/>
            <a:ext cx="3885000" cy="302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latin typeface="Arial"/>
                <a:ea typeface="Arial"/>
                <a:cs typeface="Arial"/>
                <a:sym typeface="Arial"/>
              </a:rPr>
              <a:t>As price paid for Spotify Premium plan increases, willingness to continue to pay for Premium plan decreases. Spotify needs to address this </a:t>
            </a:r>
            <a:r>
              <a:rPr lang="en" sz="2000">
                <a:latin typeface="Arial"/>
                <a:ea typeface="Arial"/>
                <a:cs typeface="Arial"/>
                <a:sym typeface="Arial"/>
              </a:rPr>
              <a:t>relationship, perhaps by offering incentives that significantly discount Premium memberships if individuals sign on for annual or multi-year contracts.</a:t>
            </a: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RESEARCH </a:t>
            </a:r>
            <a:r>
              <a:rPr lang="en"/>
              <a:t>SUGGESTIONS</a:t>
            </a:r>
            <a:endParaRPr/>
          </a:p>
        </p:txBody>
      </p:sp>
      <p:pic>
        <p:nvPicPr>
          <p:cNvPr id="346" name="Google Shape;346;p47"/>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347" name="Google Shape;34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47"/>
          <p:cNvSpPr txBox="1"/>
          <p:nvPr/>
        </p:nvSpPr>
        <p:spPr>
          <a:xfrm>
            <a:off x="437125" y="1189650"/>
            <a:ext cx="8177400" cy="359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800">
                <a:solidFill>
                  <a:schemeClr val="dk1"/>
                </a:solidFill>
              </a:rPr>
              <a:t>Spotify should seek to collect more demographic information about their </a:t>
            </a:r>
            <a:r>
              <a:rPr lang="en" sz="1800">
                <a:solidFill>
                  <a:schemeClr val="dk1"/>
                </a:solidFill>
              </a:rPr>
              <a:t>customers so future segmentation will be better informed and include variables such as household income, level of education, and other socioeconomic factors. </a:t>
            </a:r>
            <a:endParaRPr sz="18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Spotify should conduct research on their competitors’ offerings (Apple Music) and analyze the gaps in their own current offerings when compared to the larger market. </a:t>
            </a:r>
            <a:endParaRPr sz="18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Carry out market research studies to identify the drivers of customer subscription and retention. </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52" name="Shape 352"/>
        <p:cNvGrpSpPr/>
        <p:nvPr/>
      </p:nvGrpSpPr>
      <p:grpSpPr>
        <a:xfrm>
          <a:off x="0" y="0"/>
          <a:ext cx="0" cy="0"/>
          <a:chOff x="0" y="0"/>
          <a:chExt cx="0" cy="0"/>
        </a:xfrm>
      </p:grpSpPr>
      <p:sp>
        <p:nvSpPr>
          <p:cNvPr id="353" name="Google Shape;353;p48"/>
          <p:cNvSpPr txBox="1"/>
          <p:nvPr>
            <p:ph type="title"/>
          </p:nvPr>
        </p:nvSpPr>
        <p:spPr>
          <a:xfrm>
            <a:off x="85725" y="572425"/>
            <a:ext cx="914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REFERENCES </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RESOURCES</a:t>
            </a:r>
            <a:endParaRPr/>
          </a:p>
        </p:txBody>
      </p:sp>
      <p:pic>
        <p:nvPicPr>
          <p:cNvPr id="354" name="Google Shape;354;p48"/>
          <p:cNvPicPr preferRelativeResize="0"/>
          <p:nvPr/>
        </p:nvPicPr>
        <p:blipFill>
          <a:blip r:embed="rId3">
            <a:alphaModFix/>
          </a:blip>
          <a:stretch>
            <a:fillRect/>
          </a:stretch>
        </p:blipFill>
        <p:spPr>
          <a:xfrm>
            <a:off x="7890329" y="10025"/>
            <a:ext cx="1406376" cy="967450"/>
          </a:xfrm>
          <a:prstGeom prst="rect">
            <a:avLst/>
          </a:prstGeom>
          <a:noFill/>
          <a:ln>
            <a:noFill/>
          </a:ln>
        </p:spPr>
      </p:pic>
      <p:sp>
        <p:nvSpPr>
          <p:cNvPr id="355" name="Google Shape;35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 - SPOTIFY PREMIUM PLANS </a:t>
            </a:r>
            <a:endParaRPr/>
          </a:p>
        </p:txBody>
      </p:sp>
      <p:pic>
        <p:nvPicPr>
          <p:cNvPr id="361" name="Google Shape;361;p49"/>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362" name="Google Shape;362;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49"/>
          <p:cNvSpPr txBox="1"/>
          <p:nvPr/>
        </p:nvSpPr>
        <p:spPr>
          <a:xfrm>
            <a:off x="387900" y="1189650"/>
            <a:ext cx="8177400" cy="359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u="sng">
                <a:solidFill>
                  <a:schemeClr val="dk1"/>
                </a:solidFill>
              </a:rPr>
              <a:t>Preferred Premium Plan</a:t>
            </a:r>
            <a:endParaRPr sz="2100" u="sng">
              <a:solidFill>
                <a:schemeClr val="dk1"/>
              </a:solidFill>
            </a:endParaRPr>
          </a:p>
          <a:p>
            <a:pPr indent="-317500" lvl="0" marL="457200" rtl="0" algn="l">
              <a:lnSpc>
                <a:spcPct val="150000"/>
              </a:lnSpc>
              <a:spcBef>
                <a:spcPts val="0"/>
              </a:spcBef>
              <a:spcAft>
                <a:spcPts val="0"/>
              </a:spcAft>
              <a:buClr>
                <a:schemeClr val="dk1"/>
              </a:buClr>
              <a:buSzPts val="1400"/>
              <a:buChar char="●"/>
            </a:pPr>
            <a:r>
              <a:rPr lang="en" sz="2100">
                <a:solidFill>
                  <a:schemeClr val="dk1"/>
                </a:solidFill>
              </a:rPr>
              <a:t>Individual Plan -Rs 119/month - data count 95</a:t>
            </a:r>
            <a:endParaRPr sz="21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2100">
                <a:solidFill>
                  <a:schemeClr val="dk1"/>
                </a:solidFill>
              </a:rPr>
              <a:t>Student Plan -Rs 59/month - data count 94 </a:t>
            </a:r>
            <a:endParaRPr sz="21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2100">
                <a:solidFill>
                  <a:schemeClr val="dk1"/>
                </a:solidFill>
              </a:rPr>
              <a:t>Duo Plan 149/month - data count 84 </a:t>
            </a:r>
            <a:endParaRPr sz="21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2100">
                <a:solidFill>
                  <a:schemeClr val="dk1"/>
                </a:solidFill>
              </a:rPr>
              <a:t>Family Plan -Rs 179/month -  data count 39</a:t>
            </a:r>
            <a:endParaRPr sz="2100">
              <a:solidFill>
                <a:schemeClr val="dk1"/>
              </a:solidFill>
            </a:endParaRPr>
          </a:p>
          <a:p>
            <a:pPr indent="0" lvl="0" marL="0" rtl="0" algn="l">
              <a:lnSpc>
                <a:spcPct val="115000"/>
              </a:lnSpc>
              <a:spcBef>
                <a:spcPts val="0"/>
              </a:spcBef>
              <a:spcAft>
                <a:spcPts val="0"/>
              </a:spcAft>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sp>
        <p:nvSpPr>
          <p:cNvPr id="368" name="Google Shape;368;p50"/>
          <p:cNvSpPr txBox="1"/>
          <p:nvPr>
            <p:ph type="title"/>
          </p:nvPr>
        </p:nvSpPr>
        <p:spPr>
          <a:xfrm>
            <a:off x="387900" y="221788"/>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4"/>
                </a:solidFill>
              </a:rPr>
              <a:t>RESOURCES</a:t>
            </a:r>
            <a:endParaRPr>
              <a:solidFill>
                <a:schemeClr val="accent4"/>
              </a:solidFill>
            </a:endParaRPr>
          </a:p>
        </p:txBody>
      </p:sp>
      <p:sp>
        <p:nvSpPr>
          <p:cNvPr id="369" name="Google Shape;369;p50"/>
          <p:cNvSpPr txBox="1"/>
          <p:nvPr/>
        </p:nvSpPr>
        <p:spPr>
          <a:xfrm>
            <a:off x="127350" y="1073975"/>
            <a:ext cx="8889300" cy="3888900"/>
          </a:xfrm>
          <a:prstGeom prst="rect">
            <a:avLst/>
          </a:prstGeom>
          <a:noFill/>
          <a:ln cap="flat" cmpd="sng" w="3810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200">
                <a:solidFill>
                  <a:schemeClr val="accent4"/>
                </a:solidFill>
                <a:latin typeface="Roboto"/>
                <a:ea typeface="Roboto"/>
                <a:cs typeface="Roboto"/>
                <a:sym typeface="Roboto"/>
              </a:rPr>
              <a:t>DATASET from Kaggle - Spotify_user.csv </a:t>
            </a:r>
            <a:endParaRPr b="1" sz="12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accent4"/>
                </a:solidFill>
                <a:latin typeface="Roboto"/>
                <a:ea typeface="Roboto"/>
                <a:cs typeface="Roboto"/>
                <a:sym typeface="Roboto"/>
              </a:rPr>
              <a:t>Ajayakumar, M. (2023, July 6). </a:t>
            </a:r>
            <a:r>
              <a:rPr i="1" lang="en" sz="1200">
                <a:solidFill>
                  <a:schemeClr val="accent4"/>
                </a:solidFill>
                <a:latin typeface="Roboto"/>
                <a:ea typeface="Roboto"/>
                <a:cs typeface="Roboto"/>
                <a:sym typeface="Roboto"/>
              </a:rPr>
              <a:t>Spotify_User_Behavior_Analysis</a:t>
            </a:r>
            <a:r>
              <a:rPr lang="en" sz="1200">
                <a:solidFill>
                  <a:schemeClr val="accent4"/>
                </a:solidFill>
                <a:latin typeface="Roboto"/>
                <a:ea typeface="Roboto"/>
                <a:cs typeface="Roboto"/>
                <a:sym typeface="Roboto"/>
              </a:rPr>
              <a:t>. Kaggle. </a:t>
            </a:r>
            <a:endParaRPr sz="12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accent4"/>
                </a:solidFill>
                <a:latin typeface="Roboto"/>
                <a:ea typeface="Roboto"/>
                <a:cs typeface="Roboto"/>
                <a:sym typeface="Roboto"/>
              </a:rPr>
              <a:t>https://www.kaggle.com/datasets/meeraajayakumar/spotify-user-behavior-dataset</a:t>
            </a:r>
            <a:endParaRPr sz="12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accent4"/>
                </a:solidFill>
                <a:latin typeface="Roboto"/>
                <a:ea typeface="Roboto"/>
                <a:cs typeface="Roboto"/>
                <a:sym typeface="Roboto"/>
              </a:rPr>
              <a:t> </a:t>
            </a:r>
            <a:endParaRPr sz="12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rPr b="1" lang="en" sz="1200">
                <a:solidFill>
                  <a:schemeClr val="accent4"/>
                </a:solidFill>
                <a:latin typeface="Roboto"/>
                <a:ea typeface="Roboto"/>
                <a:cs typeface="Roboto"/>
                <a:sym typeface="Roboto"/>
              </a:rPr>
              <a:t>COMPANY RESEARCH:</a:t>
            </a:r>
            <a:endParaRPr b="1" sz="12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accent4"/>
                </a:solidFill>
                <a:latin typeface="Roboto"/>
                <a:ea typeface="Roboto"/>
                <a:cs typeface="Roboto"/>
                <a:sym typeface="Roboto"/>
              </a:rPr>
              <a:t>BBC. (2018, March 1). </a:t>
            </a:r>
            <a:r>
              <a:rPr i="1" lang="en" sz="1200">
                <a:solidFill>
                  <a:schemeClr val="accent4"/>
                </a:solidFill>
                <a:latin typeface="Roboto"/>
                <a:ea typeface="Roboto"/>
                <a:cs typeface="Roboto"/>
                <a:sym typeface="Roboto"/>
              </a:rPr>
              <a:t>How spotify came to be worth billions</a:t>
            </a:r>
            <a:r>
              <a:rPr lang="en" sz="1200">
                <a:solidFill>
                  <a:schemeClr val="accent4"/>
                </a:solidFill>
                <a:latin typeface="Roboto"/>
                <a:ea typeface="Roboto"/>
                <a:cs typeface="Roboto"/>
                <a:sym typeface="Roboto"/>
              </a:rPr>
              <a:t>. BBC News. https://www.bbc.com/news/newsbeat-43240886 </a:t>
            </a:r>
            <a:endParaRPr sz="12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accent4"/>
                </a:solidFill>
                <a:latin typeface="Roboto"/>
                <a:ea typeface="Roboto"/>
                <a:cs typeface="Roboto"/>
                <a:sym typeface="Roboto"/>
              </a:rPr>
              <a:t>Bertoni, S. (2024, February 21). </a:t>
            </a:r>
            <a:r>
              <a:rPr i="1" lang="en" sz="1200">
                <a:solidFill>
                  <a:schemeClr val="accent4"/>
                </a:solidFill>
                <a:latin typeface="Roboto"/>
                <a:ea typeface="Roboto"/>
                <a:cs typeface="Roboto"/>
                <a:sym typeface="Roboto"/>
              </a:rPr>
              <a:t>Spotify has plans to move beyond music and become the Instagram and tiktok of audio</a:t>
            </a:r>
            <a:r>
              <a:rPr lang="en" sz="1200">
                <a:solidFill>
                  <a:schemeClr val="accent4"/>
                </a:solidFill>
                <a:latin typeface="Roboto"/>
                <a:ea typeface="Roboto"/>
                <a:cs typeface="Roboto"/>
                <a:sym typeface="Roboto"/>
              </a:rPr>
              <a:t>. Forbes. https://www.forbes.com/sites/stevenbertoni/2021/11/29/spotify-has-plans-to-move-beyond-music-and-become-the-instagram-and-tiktokofaudio/ </a:t>
            </a:r>
            <a:endParaRPr sz="12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accent4"/>
                </a:solidFill>
                <a:latin typeface="Roboto"/>
                <a:ea typeface="Roboto"/>
                <a:cs typeface="Roboto"/>
                <a:sym typeface="Roboto"/>
              </a:rPr>
              <a:t>Python. (2024). </a:t>
            </a:r>
            <a:r>
              <a:rPr i="1" lang="en" sz="1200">
                <a:solidFill>
                  <a:schemeClr val="accent4"/>
                </a:solidFill>
                <a:latin typeface="Roboto"/>
                <a:ea typeface="Roboto"/>
                <a:cs typeface="Roboto"/>
                <a:sym typeface="Roboto"/>
              </a:rPr>
              <a:t>Welcome to Python.org</a:t>
            </a:r>
            <a:r>
              <a:rPr lang="en" sz="1200">
                <a:solidFill>
                  <a:schemeClr val="accent4"/>
                </a:solidFill>
                <a:latin typeface="Roboto"/>
                <a:ea typeface="Roboto"/>
                <a:cs typeface="Roboto"/>
                <a:sym typeface="Roboto"/>
              </a:rPr>
              <a:t>. Python.org. https://www.python.org/success-stories/python-seo-link-analyzer/  </a:t>
            </a:r>
            <a:endParaRPr sz="12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accent4"/>
              </a:solidFill>
              <a:latin typeface="Roboto"/>
              <a:ea typeface="Roboto"/>
              <a:cs typeface="Roboto"/>
              <a:sym typeface="Roboto"/>
            </a:endParaRPr>
          </a:p>
          <a:p>
            <a:pPr indent="0" lvl="0" marL="457200" rtl="0" algn="l">
              <a:lnSpc>
                <a:spcPct val="115000"/>
              </a:lnSpc>
              <a:spcBef>
                <a:spcPts val="0"/>
              </a:spcBef>
              <a:spcAft>
                <a:spcPts val="0"/>
              </a:spcAft>
              <a:buNone/>
            </a:pPr>
            <a:r>
              <a:rPr lang="en" sz="1200">
                <a:solidFill>
                  <a:schemeClr val="accent4"/>
                </a:solidFill>
                <a:latin typeface="Roboto"/>
                <a:ea typeface="Roboto"/>
                <a:cs typeface="Roboto"/>
                <a:sym typeface="Roboto"/>
              </a:rPr>
              <a:t>Spotify. (2024). </a:t>
            </a:r>
            <a:r>
              <a:rPr i="1" lang="en" sz="1200">
                <a:solidFill>
                  <a:schemeClr val="accent4"/>
                </a:solidFill>
                <a:latin typeface="Roboto"/>
                <a:ea typeface="Roboto"/>
                <a:cs typeface="Roboto"/>
                <a:sym typeface="Roboto"/>
              </a:rPr>
              <a:t>Spotify - investor relations</a:t>
            </a:r>
            <a:r>
              <a:rPr lang="en" sz="1200">
                <a:solidFill>
                  <a:schemeClr val="accent4"/>
                </a:solidFill>
                <a:latin typeface="Roboto"/>
                <a:ea typeface="Roboto"/>
                <a:cs typeface="Roboto"/>
                <a:sym typeface="Roboto"/>
              </a:rPr>
              <a:t>. Spotify Investment Relations. https://investors.spotify.com/home/default.aspx </a:t>
            </a:r>
            <a:endParaRPr sz="1600">
              <a:solidFill>
                <a:schemeClr val="accent4"/>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370" name="Google Shape;370;p50"/>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371" name="Google Shape;37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88" name="Google Shape;88;p16"/>
          <p:cNvSpPr txBox="1"/>
          <p:nvPr/>
        </p:nvSpPr>
        <p:spPr>
          <a:xfrm>
            <a:off x="501375" y="1176870"/>
            <a:ext cx="8220300" cy="347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Spotify is a Swedish music streaming company and holds 39% of the industry’s market share. </a:t>
            </a:r>
            <a:endParaRPr sz="1800">
              <a:solidFill>
                <a:schemeClr val="dk1"/>
              </a:solidFill>
            </a:endParaRPr>
          </a:p>
          <a:p>
            <a:pPr indent="0" lvl="0" marL="0" rtl="0" algn="l">
              <a:lnSpc>
                <a:spcPct val="115000"/>
              </a:lnSpc>
              <a:spcBef>
                <a:spcPts val="500"/>
              </a:spcBef>
              <a:spcAft>
                <a:spcPts val="0"/>
              </a:spcAft>
              <a:buNone/>
            </a:pPr>
            <a:r>
              <a:t/>
            </a:r>
            <a:endParaRPr sz="400">
              <a:solidFill>
                <a:schemeClr val="dk1"/>
              </a:solidFill>
            </a:endParaRPr>
          </a:p>
          <a:p>
            <a:pPr indent="0" lvl="0" marL="0" rtl="0" algn="l">
              <a:lnSpc>
                <a:spcPct val="115000"/>
              </a:lnSpc>
              <a:spcBef>
                <a:spcPts val="500"/>
              </a:spcBef>
              <a:spcAft>
                <a:spcPts val="0"/>
              </a:spcAft>
              <a:buNone/>
            </a:pPr>
            <a:r>
              <a:rPr lang="en" sz="1800" u="sng">
                <a:solidFill>
                  <a:schemeClr val="dk1"/>
                </a:solidFill>
              </a:rPr>
              <a:t>Spotify’s Mission Statement</a:t>
            </a:r>
            <a:endParaRPr sz="1800" u="sng">
              <a:solidFill>
                <a:schemeClr val="dk1"/>
              </a:solidFill>
            </a:endParaRPr>
          </a:p>
          <a:p>
            <a:pPr indent="0" lvl="0" marL="0" rtl="0" algn="l">
              <a:lnSpc>
                <a:spcPct val="115000"/>
              </a:lnSpc>
              <a:spcBef>
                <a:spcPts val="500"/>
              </a:spcBef>
              <a:spcAft>
                <a:spcPts val="0"/>
              </a:spcAft>
              <a:buNone/>
            </a:pPr>
            <a:r>
              <a:rPr lang="en" sz="1800">
                <a:solidFill>
                  <a:schemeClr val="dk1"/>
                </a:solidFill>
              </a:rPr>
              <a:t>“Our mission is to unlock the potential of human creativity - by giving a million creative artists the opportunity to live off their art and billions of fans the opportunity to enjoy and be inspired by it.”</a:t>
            </a:r>
            <a:endParaRPr sz="1800">
              <a:solidFill>
                <a:schemeClr val="dk1"/>
              </a:solidFill>
            </a:endParaRPr>
          </a:p>
          <a:p>
            <a:pPr indent="0" lvl="0" marL="0" rtl="0" algn="l">
              <a:lnSpc>
                <a:spcPct val="115000"/>
              </a:lnSpc>
              <a:spcBef>
                <a:spcPts val="500"/>
              </a:spcBef>
              <a:spcAft>
                <a:spcPts val="0"/>
              </a:spcAft>
              <a:buNone/>
            </a:pPr>
            <a:r>
              <a:t/>
            </a:r>
            <a:endParaRPr sz="400">
              <a:solidFill>
                <a:schemeClr val="dk1"/>
              </a:solidFill>
            </a:endParaRPr>
          </a:p>
          <a:p>
            <a:pPr indent="0" lvl="0" marL="0" rtl="0" algn="l">
              <a:lnSpc>
                <a:spcPct val="115000"/>
              </a:lnSpc>
              <a:spcBef>
                <a:spcPts val="500"/>
              </a:spcBef>
              <a:spcAft>
                <a:spcPts val="500"/>
              </a:spcAft>
              <a:buNone/>
            </a:pPr>
            <a:r>
              <a:rPr lang="en" sz="1800">
                <a:solidFill>
                  <a:schemeClr val="dk1"/>
                </a:solidFill>
              </a:rPr>
              <a:t>Spotify monetizes its services from subscriptions and advertising. </a:t>
            </a:r>
            <a:r>
              <a:rPr lang="en" sz="1800">
                <a:solidFill>
                  <a:schemeClr val="dk1"/>
                </a:solidFill>
              </a:rPr>
              <a:t>As of March 31, 2024, Spotify is used in 184 countries and territories and has 615 million monthly active users (MAU), which includes 239 million </a:t>
            </a:r>
            <a:r>
              <a:rPr lang="en" sz="1800">
                <a:solidFill>
                  <a:schemeClr val="dk1"/>
                </a:solidFill>
              </a:rPr>
              <a:t>Premium subscribers.</a:t>
            </a:r>
            <a:r>
              <a:rPr lang="en" sz="1800">
                <a:solidFill>
                  <a:schemeClr val="dk1"/>
                </a:solidFill>
              </a:rPr>
              <a:t> </a:t>
            </a:r>
            <a:endParaRPr sz="2000">
              <a:solidFill>
                <a:schemeClr val="dk1"/>
              </a:solidFill>
            </a:endParaRPr>
          </a:p>
        </p:txBody>
      </p:sp>
      <p:pic>
        <p:nvPicPr>
          <p:cNvPr id="89" name="Google Shape;89;p16"/>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 </a:t>
            </a:r>
            <a:r>
              <a:rPr lang="en" sz="2000"/>
              <a:t>(cont.)</a:t>
            </a:r>
            <a:endParaRPr sz="2000"/>
          </a:p>
        </p:txBody>
      </p:sp>
      <p:sp>
        <p:nvSpPr>
          <p:cNvPr id="96" name="Google Shape;96;p17"/>
          <p:cNvSpPr txBox="1"/>
          <p:nvPr/>
        </p:nvSpPr>
        <p:spPr>
          <a:xfrm>
            <a:off x="501375" y="1199730"/>
            <a:ext cx="8220300" cy="347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Growth for Premium service is 14% and MAU’s is 19% from March 2023 to March 2024. Spotify’s Ad-Support growth is 22%, but it is seasonal with greater demand during the holiday season and a higher Ad revenue in the fourth quarter. The first quarter there is a seasonal decline. </a:t>
            </a:r>
            <a:endParaRPr sz="1800">
              <a:solidFill>
                <a:schemeClr val="dk1"/>
              </a:solidFill>
            </a:endParaRPr>
          </a:p>
          <a:p>
            <a:pPr indent="0" lvl="0" marL="0" rtl="0" algn="l">
              <a:lnSpc>
                <a:spcPct val="115000"/>
              </a:lnSpc>
              <a:spcBef>
                <a:spcPts val="500"/>
              </a:spcBef>
              <a:spcAft>
                <a:spcPts val="0"/>
              </a:spcAft>
              <a:buNone/>
            </a:pPr>
            <a:r>
              <a:rPr lang="en" sz="1800">
                <a:solidFill>
                  <a:schemeClr val="dk1"/>
                </a:solidFill>
              </a:rPr>
              <a:t>To increase revenue Spotify is expanding to audiobooks, podcasts and new global markets. </a:t>
            </a:r>
            <a:endParaRPr sz="1800">
              <a:solidFill>
                <a:schemeClr val="dk1"/>
              </a:solidFill>
            </a:endParaRPr>
          </a:p>
          <a:p>
            <a:pPr indent="0" lvl="0" marL="0" rtl="0" algn="l">
              <a:lnSpc>
                <a:spcPct val="115000"/>
              </a:lnSpc>
              <a:spcBef>
                <a:spcPts val="500"/>
              </a:spcBef>
              <a:spcAft>
                <a:spcPts val="0"/>
              </a:spcAft>
              <a:buNone/>
            </a:pPr>
            <a:r>
              <a:t/>
            </a:r>
            <a:endParaRPr sz="700">
              <a:solidFill>
                <a:schemeClr val="dk1"/>
              </a:solidFill>
            </a:endParaRPr>
          </a:p>
          <a:p>
            <a:pPr indent="0" lvl="0" marL="0" rtl="0" algn="l">
              <a:lnSpc>
                <a:spcPct val="115000"/>
              </a:lnSpc>
              <a:spcBef>
                <a:spcPts val="500"/>
              </a:spcBef>
              <a:spcAft>
                <a:spcPts val="0"/>
              </a:spcAft>
              <a:buNone/>
            </a:pPr>
            <a:r>
              <a:rPr lang="en" sz="1800" u="sng">
                <a:solidFill>
                  <a:schemeClr val="dk1"/>
                </a:solidFill>
              </a:rPr>
              <a:t>Spotify’s Revenue comes from:</a:t>
            </a:r>
            <a:endParaRPr sz="1800" u="sng">
              <a:solidFill>
                <a:schemeClr val="dk1"/>
              </a:solidFill>
            </a:endParaRPr>
          </a:p>
          <a:p>
            <a:pPr indent="-317500" lvl="0" marL="457200" rtl="0" algn="l">
              <a:lnSpc>
                <a:spcPct val="150000"/>
              </a:lnSpc>
              <a:spcBef>
                <a:spcPts val="500"/>
              </a:spcBef>
              <a:spcAft>
                <a:spcPts val="0"/>
              </a:spcAft>
              <a:buClr>
                <a:schemeClr val="dk1"/>
              </a:buClr>
              <a:buSzPts val="1400"/>
              <a:buChar char="●"/>
            </a:pPr>
            <a:r>
              <a:rPr lang="en" sz="1800">
                <a:solidFill>
                  <a:schemeClr val="dk1"/>
                </a:solidFill>
              </a:rPr>
              <a:t>87% is from Premium (paid) Services </a:t>
            </a:r>
            <a:endParaRPr sz="18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800">
                <a:solidFill>
                  <a:schemeClr val="dk1"/>
                </a:solidFill>
              </a:rPr>
              <a:t>Ad-supported Free Service MAU (361 million)</a:t>
            </a:r>
            <a:endParaRPr sz="1800">
              <a:solidFill>
                <a:schemeClr val="dk1"/>
              </a:solidFill>
            </a:endParaRPr>
          </a:p>
          <a:p>
            <a:pPr indent="0" lvl="0" marL="0" rtl="0" algn="l">
              <a:lnSpc>
                <a:spcPct val="115000"/>
              </a:lnSpc>
              <a:spcBef>
                <a:spcPts val="500"/>
              </a:spcBef>
              <a:spcAft>
                <a:spcPts val="0"/>
              </a:spcAft>
              <a:buNone/>
            </a:pPr>
            <a:r>
              <a:t/>
            </a:r>
            <a:endParaRPr sz="1800">
              <a:solidFill>
                <a:schemeClr val="dk1"/>
              </a:solidFill>
            </a:endParaRPr>
          </a:p>
          <a:p>
            <a:pPr indent="0" lvl="0" marL="0" rtl="0" algn="l">
              <a:lnSpc>
                <a:spcPct val="115000"/>
              </a:lnSpc>
              <a:spcBef>
                <a:spcPts val="500"/>
              </a:spcBef>
              <a:spcAft>
                <a:spcPts val="0"/>
              </a:spcAft>
              <a:buNone/>
            </a:pPr>
            <a:r>
              <a:t/>
            </a:r>
            <a:endParaRPr sz="1000">
              <a:solidFill>
                <a:schemeClr val="dk1"/>
              </a:solidFill>
            </a:endParaRPr>
          </a:p>
          <a:p>
            <a:pPr indent="0" lvl="0" marL="0" rtl="0" algn="l">
              <a:lnSpc>
                <a:spcPct val="115000"/>
              </a:lnSpc>
              <a:spcBef>
                <a:spcPts val="500"/>
              </a:spcBef>
              <a:spcAft>
                <a:spcPts val="500"/>
              </a:spcAft>
              <a:buNone/>
            </a:pPr>
            <a:r>
              <a:t/>
            </a:r>
            <a:endParaRPr sz="2000">
              <a:solidFill>
                <a:schemeClr val="dk1"/>
              </a:solidFill>
            </a:endParaRPr>
          </a:p>
        </p:txBody>
      </p:sp>
      <p:pic>
        <p:nvPicPr>
          <p:cNvPr id="97" name="Google Shape;97;p17"/>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98" name="Google Shape;9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PROBLEM </a:t>
            </a:r>
            <a:endParaRPr sz="1600"/>
          </a:p>
        </p:txBody>
      </p:sp>
      <p:sp>
        <p:nvSpPr>
          <p:cNvPr id="104" name="Google Shape;104;p18"/>
          <p:cNvSpPr txBox="1"/>
          <p:nvPr/>
        </p:nvSpPr>
        <p:spPr>
          <a:xfrm>
            <a:off x="488150" y="1292375"/>
            <a:ext cx="4179600" cy="3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05" name="Google Shape;105;p18"/>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106" name="Google Shape;106;p18"/>
          <p:cNvSpPr txBox="1"/>
          <p:nvPr/>
        </p:nvSpPr>
        <p:spPr>
          <a:xfrm>
            <a:off x="501350" y="1167935"/>
            <a:ext cx="8315700" cy="3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rPr>
              <a:t>How can Spotify increase revenue through current and potential users?</a:t>
            </a:r>
            <a:endParaRPr sz="1800" u="sng">
              <a:solidFill>
                <a:schemeClr val="dk1"/>
              </a:solidFill>
            </a:endParaRPr>
          </a:p>
          <a:p>
            <a:pPr indent="0" lvl="0" marL="0" rtl="0" algn="l">
              <a:lnSpc>
                <a:spcPct val="115000"/>
              </a:lnSpc>
              <a:spcBef>
                <a:spcPts val="0"/>
              </a:spcBef>
              <a:spcAft>
                <a:spcPts val="0"/>
              </a:spcAft>
              <a:buNone/>
            </a:pPr>
            <a:r>
              <a:t/>
            </a:r>
            <a:endParaRPr sz="400">
              <a:solidFill>
                <a:schemeClr val="dk1"/>
              </a:solidFill>
            </a:endParaRPr>
          </a:p>
          <a:p>
            <a:pPr indent="0" lvl="0" marL="0" rtl="0" algn="l">
              <a:lnSpc>
                <a:spcPct val="115000"/>
              </a:lnSpc>
              <a:spcBef>
                <a:spcPts val="500"/>
              </a:spcBef>
              <a:spcAft>
                <a:spcPts val="0"/>
              </a:spcAft>
              <a:buNone/>
            </a:pPr>
            <a:r>
              <a:rPr lang="en" sz="1800">
                <a:solidFill>
                  <a:schemeClr val="dk1"/>
                </a:solidFill>
              </a:rPr>
              <a:t>Spotify is one of the leading music streaming services in the world, but does not make a profit. Spotify claims that trial programs increase Premium (pay for service) subscriber growth. </a:t>
            </a:r>
            <a:endParaRPr sz="1800">
              <a:solidFill>
                <a:schemeClr val="dk1"/>
              </a:solidFill>
            </a:endParaRPr>
          </a:p>
          <a:p>
            <a:pPr indent="0" lvl="0" marL="0" rtl="0" algn="l">
              <a:lnSpc>
                <a:spcPct val="115000"/>
              </a:lnSpc>
              <a:spcBef>
                <a:spcPts val="500"/>
              </a:spcBef>
              <a:spcAft>
                <a:spcPts val="0"/>
              </a:spcAft>
              <a:buNone/>
            </a:pPr>
            <a:r>
              <a:t/>
            </a:r>
            <a:endParaRPr sz="400">
              <a:solidFill>
                <a:schemeClr val="dk1"/>
              </a:solidFill>
            </a:endParaRPr>
          </a:p>
          <a:p>
            <a:pPr indent="0" lvl="0" marL="0" rtl="0" algn="l">
              <a:lnSpc>
                <a:spcPct val="115000"/>
              </a:lnSpc>
              <a:spcBef>
                <a:spcPts val="500"/>
              </a:spcBef>
              <a:spcAft>
                <a:spcPts val="0"/>
              </a:spcAft>
              <a:buNone/>
            </a:pPr>
            <a:r>
              <a:rPr lang="en" sz="1800" u="sng">
                <a:solidFill>
                  <a:schemeClr val="dk1"/>
                </a:solidFill>
              </a:rPr>
              <a:t>We need to explore the following areas of concern:</a:t>
            </a:r>
            <a:endParaRPr sz="1800" u="sng">
              <a:solidFill>
                <a:schemeClr val="dk1"/>
              </a:solidFill>
            </a:endParaRPr>
          </a:p>
          <a:p>
            <a:pPr indent="-317500" lvl="0" marL="457200" rtl="0" algn="l">
              <a:lnSpc>
                <a:spcPct val="115000"/>
              </a:lnSpc>
              <a:spcBef>
                <a:spcPts val="500"/>
              </a:spcBef>
              <a:spcAft>
                <a:spcPts val="0"/>
              </a:spcAft>
              <a:buClr>
                <a:schemeClr val="dk1"/>
              </a:buClr>
              <a:buSzPts val="1400"/>
              <a:buChar char="●"/>
            </a:pPr>
            <a:r>
              <a:rPr lang="en" sz="1800">
                <a:solidFill>
                  <a:schemeClr val="dk1"/>
                </a:solidFill>
              </a:rPr>
              <a:t>Retention avoid Churn</a:t>
            </a:r>
            <a:endParaRPr sz="18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Individual user conversion from free to paid service </a:t>
            </a:r>
            <a:endParaRPr sz="18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Customers that use free Ad services  </a:t>
            </a:r>
            <a:endParaRPr sz="18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Entice new potential users</a:t>
            </a:r>
            <a:r>
              <a:rPr lang="en" sz="2000">
                <a:solidFill>
                  <a:schemeClr val="dk1"/>
                </a:solidFill>
              </a:rPr>
              <a:t> </a:t>
            </a:r>
            <a:endParaRPr sz="2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Review the </a:t>
            </a:r>
            <a:r>
              <a:rPr lang="en" sz="1800">
                <a:solidFill>
                  <a:schemeClr val="dk1"/>
                </a:solidFill>
              </a:rPr>
              <a:t>competition</a:t>
            </a:r>
            <a:r>
              <a:rPr lang="en" sz="2000">
                <a:solidFill>
                  <a:schemeClr val="dk1"/>
                </a:solidFill>
              </a:rPr>
              <a:t> </a:t>
            </a:r>
            <a:endParaRPr sz="2000">
              <a:solidFill>
                <a:schemeClr val="dk1"/>
              </a:solidFill>
            </a:endParaRPr>
          </a:p>
          <a:p>
            <a:pPr indent="0" lvl="0" marL="457200" rtl="0" algn="l">
              <a:lnSpc>
                <a:spcPct val="115000"/>
              </a:lnSpc>
              <a:spcBef>
                <a:spcPts val="500"/>
              </a:spcBef>
              <a:spcAft>
                <a:spcPts val="0"/>
              </a:spcAft>
              <a:buNone/>
            </a:pPr>
            <a:r>
              <a:t/>
            </a:r>
            <a:endParaRPr sz="2000">
              <a:solidFill>
                <a:schemeClr val="dk1"/>
              </a:solidFill>
            </a:endParaRPr>
          </a:p>
          <a:p>
            <a:pPr indent="0" lvl="0" marL="0" rtl="0" algn="l">
              <a:lnSpc>
                <a:spcPct val="115000"/>
              </a:lnSpc>
              <a:spcBef>
                <a:spcPts val="500"/>
              </a:spcBef>
              <a:spcAft>
                <a:spcPts val="0"/>
              </a:spcAft>
              <a:buNone/>
            </a:pPr>
            <a:r>
              <a:t/>
            </a:r>
            <a:endParaRPr sz="2000">
              <a:solidFill>
                <a:schemeClr val="dk1"/>
              </a:solidFill>
            </a:endParaRPr>
          </a:p>
          <a:p>
            <a:pPr indent="0" lvl="0" marL="0" rtl="0" algn="l">
              <a:lnSpc>
                <a:spcPct val="115000"/>
              </a:lnSpc>
              <a:spcBef>
                <a:spcPts val="500"/>
              </a:spcBef>
              <a:spcAft>
                <a:spcPts val="0"/>
              </a:spcAft>
              <a:buNone/>
            </a:pPr>
            <a:r>
              <a:t/>
            </a:r>
            <a:endParaRPr sz="2000">
              <a:solidFill>
                <a:schemeClr val="dk1"/>
              </a:solidFill>
            </a:endParaRPr>
          </a:p>
          <a:p>
            <a:pPr indent="0" lvl="0" marL="0" rtl="0" algn="l">
              <a:lnSpc>
                <a:spcPct val="115000"/>
              </a:lnSpc>
              <a:spcBef>
                <a:spcPts val="500"/>
              </a:spcBef>
              <a:spcAft>
                <a:spcPts val="500"/>
              </a:spcAft>
              <a:buNone/>
            </a:pPr>
            <a:r>
              <a:t/>
            </a:r>
            <a:endParaRPr sz="1800">
              <a:solidFill>
                <a:schemeClr val="dk1"/>
              </a:solidFill>
            </a:endParaRPr>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GOAL</a:t>
            </a:r>
            <a:endParaRPr/>
          </a:p>
        </p:txBody>
      </p:sp>
      <p:pic>
        <p:nvPicPr>
          <p:cNvPr id="113" name="Google Shape;113;p19"/>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114" name="Google Shape;114;p19"/>
          <p:cNvSpPr txBox="1"/>
          <p:nvPr/>
        </p:nvSpPr>
        <p:spPr>
          <a:xfrm>
            <a:off x="534150" y="1167290"/>
            <a:ext cx="8075700" cy="347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First,</a:t>
            </a:r>
            <a:r>
              <a:rPr lang="en" sz="1200">
                <a:solidFill>
                  <a:srgbClr val="512DA8"/>
                </a:solidFill>
              </a:rPr>
              <a:t>.</a:t>
            </a:r>
            <a:r>
              <a:rPr lang="en" sz="1800">
                <a:solidFill>
                  <a:schemeClr val="dk1"/>
                </a:solidFill>
              </a:rPr>
              <a:t>w</a:t>
            </a:r>
            <a:r>
              <a:rPr lang="en" sz="1800">
                <a:solidFill>
                  <a:schemeClr val="dk1"/>
                </a:solidFill>
              </a:rPr>
              <a:t>e need to look at the potential Spotify users that use the free service and determine what factors will influence their decision to subscribe to Spotify’s paid services. We will build a model to predict Spotify users and examine the customer profiles. Segmentation will focus on specific target groups. Spotify can then develop a marketing strategy and campaigns to target specific users and increase customer conversion from free service to paid service and in the process reduce churn. </a:t>
            </a:r>
            <a:endParaRPr sz="1800">
              <a:solidFill>
                <a:schemeClr val="dk1"/>
              </a:solidFill>
            </a:endParaRPr>
          </a:p>
          <a:p>
            <a:pPr indent="0" lvl="0" marL="0" rtl="0" algn="l">
              <a:lnSpc>
                <a:spcPct val="115000"/>
              </a:lnSpc>
              <a:spcBef>
                <a:spcPts val="500"/>
              </a:spcBef>
              <a:spcAft>
                <a:spcPts val="0"/>
              </a:spcAft>
              <a:buNone/>
            </a:pPr>
            <a:r>
              <a:t/>
            </a:r>
            <a:endParaRPr sz="400">
              <a:solidFill>
                <a:schemeClr val="dk1"/>
              </a:solidFill>
            </a:endParaRPr>
          </a:p>
          <a:p>
            <a:pPr indent="0" lvl="0" marL="0" rtl="0" algn="l">
              <a:lnSpc>
                <a:spcPct val="115000"/>
              </a:lnSpc>
              <a:spcBef>
                <a:spcPts val="500"/>
              </a:spcBef>
              <a:spcAft>
                <a:spcPts val="0"/>
              </a:spcAft>
              <a:buNone/>
            </a:pPr>
            <a:r>
              <a:rPr lang="en" sz="1800">
                <a:solidFill>
                  <a:schemeClr val="dk1"/>
                </a:solidFill>
              </a:rPr>
              <a:t>In the future, w</a:t>
            </a:r>
            <a:r>
              <a:rPr lang="en" sz="1800">
                <a:solidFill>
                  <a:schemeClr val="dk1"/>
                </a:solidFill>
              </a:rPr>
              <a:t>e also need to briefly assess the </a:t>
            </a:r>
            <a:r>
              <a:rPr lang="en" sz="1800">
                <a:solidFill>
                  <a:schemeClr val="dk1"/>
                </a:solidFill>
              </a:rPr>
              <a:t>competition to fine tune the marketing strategy and suggest new innovations that meet the customer’s needs. This will help Spotify gain an overall competitive advantage for the future and maximize profits. </a:t>
            </a:r>
            <a:r>
              <a:rPr lang="en" sz="2000">
                <a:solidFill>
                  <a:schemeClr val="dk1"/>
                </a:solidFill>
              </a:rPr>
              <a:t>  </a:t>
            </a:r>
            <a:r>
              <a:rPr lang="en" sz="2000">
                <a:solidFill>
                  <a:schemeClr val="dk1"/>
                </a:solidFill>
              </a:rPr>
              <a:t>  </a:t>
            </a:r>
            <a:endParaRPr sz="2000">
              <a:solidFill>
                <a:schemeClr val="dk1"/>
              </a:solidFill>
            </a:endParaRPr>
          </a:p>
          <a:p>
            <a:pPr indent="0" lvl="0" marL="0" rtl="0" algn="l">
              <a:lnSpc>
                <a:spcPct val="115000"/>
              </a:lnSpc>
              <a:spcBef>
                <a:spcPts val="500"/>
              </a:spcBef>
              <a:spcAft>
                <a:spcPts val="0"/>
              </a:spcAft>
              <a:buNone/>
            </a:pPr>
            <a:r>
              <a:t/>
            </a:r>
            <a:endParaRPr sz="2400">
              <a:solidFill>
                <a:schemeClr val="dk1"/>
              </a:solidFill>
            </a:endParaRPr>
          </a:p>
          <a:p>
            <a:pPr indent="0" lvl="0" marL="0" rtl="0" algn="l">
              <a:lnSpc>
                <a:spcPct val="115000"/>
              </a:lnSpc>
              <a:spcBef>
                <a:spcPts val="500"/>
              </a:spcBef>
              <a:spcAft>
                <a:spcPts val="0"/>
              </a:spcAft>
              <a:buNone/>
            </a:pPr>
            <a:r>
              <a:t/>
            </a:r>
            <a:endParaRPr sz="1800">
              <a:solidFill>
                <a:schemeClr val="dk1"/>
              </a:solidFill>
            </a:endParaRPr>
          </a:p>
          <a:p>
            <a:pPr indent="0" lvl="0" marL="0" rtl="0" algn="l">
              <a:lnSpc>
                <a:spcPct val="115000"/>
              </a:lnSpc>
              <a:spcBef>
                <a:spcPts val="500"/>
              </a:spcBef>
              <a:spcAft>
                <a:spcPts val="500"/>
              </a:spcAft>
              <a:buNone/>
            </a:pPr>
            <a:r>
              <a:t/>
            </a:r>
            <a:endParaRPr sz="1800">
              <a:solidFill>
                <a:schemeClr val="dk1"/>
              </a:solidFill>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GOAL </a:t>
            </a:r>
            <a:r>
              <a:rPr lang="en" sz="2000"/>
              <a:t>(cont.)</a:t>
            </a:r>
            <a:endParaRPr/>
          </a:p>
        </p:txBody>
      </p:sp>
      <p:pic>
        <p:nvPicPr>
          <p:cNvPr id="121" name="Google Shape;121;p20"/>
          <p:cNvPicPr preferRelativeResize="0"/>
          <p:nvPr/>
        </p:nvPicPr>
        <p:blipFill>
          <a:blip r:embed="rId3">
            <a:alphaModFix/>
          </a:blip>
          <a:stretch>
            <a:fillRect/>
          </a:stretch>
        </p:blipFill>
        <p:spPr>
          <a:xfrm>
            <a:off x="7850175" y="-3719"/>
            <a:ext cx="1406376" cy="967450"/>
          </a:xfrm>
          <a:prstGeom prst="rect">
            <a:avLst/>
          </a:prstGeom>
          <a:noFill/>
          <a:ln>
            <a:noFill/>
          </a:ln>
        </p:spPr>
      </p:pic>
      <p:sp>
        <p:nvSpPr>
          <p:cNvPr id="122" name="Google Shape;122;p20"/>
          <p:cNvSpPr txBox="1"/>
          <p:nvPr/>
        </p:nvSpPr>
        <p:spPr>
          <a:xfrm>
            <a:off x="534150" y="1121570"/>
            <a:ext cx="8075700" cy="347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solidFill>
                  <a:schemeClr val="dk1"/>
                </a:solidFill>
              </a:rPr>
              <a:t>What we want to achieve and the implications</a:t>
            </a:r>
            <a:r>
              <a:rPr lang="en" sz="1800" u="sng">
                <a:solidFill>
                  <a:schemeClr val="dk1"/>
                </a:solidFill>
              </a:rPr>
              <a:t> of the project:</a:t>
            </a:r>
            <a:endParaRPr sz="1800" u="sng">
              <a:solidFill>
                <a:schemeClr val="dk1"/>
              </a:solidFill>
            </a:endParaRPr>
          </a:p>
          <a:p>
            <a:pPr indent="0" lvl="0" marL="0" rtl="0" algn="l">
              <a:lnSpc>
                <a:spcPct val="115000"/>
              </a:lnSpc>
              <a:spcBef>
                <a:spcPts val="500"/>
              </a:spcBef>
              <a:spcAft>
                <a:spcPts val="0"/>
              </a:spcAft>
              <a:buNone/>
            </a:pPr>
            <a:r>
              <a:t/>
            </a:r>
            <a:endParaRPr sz="400" u="sng">
              <a:solidFill>
                <a:schemeClr val="dk1"/>
              </a:solidFill>
            </a:endParaRPr>
          </a:p>
          <a:p>
            <a:pPr indent="-317500" lvl="0" marL="457200" rtl="0" algn="l">
              <a:lnSpc>
                <a:spcPct val="115000"/>
              </a:lnSpc>
              <a:spcBef>
                <a:spcPts val="500"/>
              </a:spcBef>
              <a:spcAft>
                <a:spcPts val="0"/>
              </a:spcAft>
              <a:buClr>
                <a:schemeClr val="dk1"/>
              </a:buClr>
              <a:buSzPts val="1400"/>
              <a:buChar char="●"/>
            </a:pPr>
            <a:r>
              <a:rPr lang="en" sz="1800">
                <a:solidFill>
                  <a:schemeClr val="dk1"/>
                </a:solidFill>
              </a:rPr>
              <a:t>Break customers down into segments to identify distinct patterns between users and unique customer segments</a:t>
            </a:r>
            <a:r>
              <a:rPr lang="en" sz="1800">
                <a:solidFill>
                  <a:schemeClr val="dk1"/>
                </a:solidFill>
              </a:rPr>
              <a:t> </a:t>
            </a:r>
            <a:endParaRPr sz="18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Segment customers to allow Spotify to target marketing and promotional campaigns to increase usage and reduce churn</a:t>
            </a:r>
            <a:endParaRPr sz="1800" u="sng">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Utilizing the insights gathered from the customer segmentation, Spotify will be able to target specific communications, marketing campaigns and promotions to the relevant customer segments</a:t>
            </a:r>
            <a:endParaRPr sz="18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800">
                <a:solidFill>
                  <a:schemeClr val="dk1"/>
                </a:solidFill>
              </a:rPr>
              <a:t>Segmentation will provide Spotify with insights regarding their customers that they can utilize to broaden their offerings and appeal to different customer segments with future updates and features</a:t>
            </a:r>
            <a:endParaRPr sz="1800">
              <a:solidFill>
                <a:schemeClr val="dk1"/>
              </a:solidFill>
            </a:endParaRPr>
          </a:p>
          <a:p>
            <a:pPr indent="0" lvl="0" marL="0" rtl="0" algn="l">
              <a:lnSpc>
                <a:spcPct val="115000"/>
              </a:lnSpc>
              <a:spcBef>
                <a:spcPts val="500"/>
              </a:spcBef>
              <a:spcAft>
                <a:spcPts val="0"/>
              </a:spcAft>
              <a:buNone/>
            </a:pPr>
            <a:r>
              <a:t/>
            </a:r>
            <a:endParaRPr sz="2400">
              <a:solidFill>
                <a:schemeClr val="dk1"/>
              </a:solidFill>
            </a:endParaRPr>
          </a:p>
          <a:p>
            <a:pPr indent="0" lvl="0" marL="0" rtl="0" algn="l">
              <a:lnSpc>
                <a:spcPct val="115000"/>
              </a:lnSpc>
              <a:spcBef>
                <a:spcPts val="500"/>
              </a:spcBef>
              <a:spcAft>
                <a:spcPts val="0"/>
              </a:spcAft>
              <a:buNone/>
            </a:pPr>
            <a:r>
              <a:t/>
            </a:r>
            <a:endParaRPr sz="1800">
              <a:solidFill>
                <a:schemeClr val="dk1"/>
              </a:solidFill>
            </a:endParaRPr>
          </a:p>
          <a:p>
            <a:pPr indent="0" lvl="0" marL="0" rtl="0" algn="l">
              <a:lnSpc>
                <a:spcPct val="115000"/>
              </a:lnSpc>
              <a:spcBef>
                <a:spcPts val="500"/>
              </a:spcBef>
              <a:spcAft>
                <a:spcPts val="500"/>
              </a:spcAft>
              <a:buNone/>
            </a:pPr>
            <a:r>
              <a:t/>
            </a:r>
            <a:endParaRPr sz="1800">
              <a:solidFill>
                <a:schemeClr val="dk1"/>
              </a:solidFill>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87900" y="18389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SELECTION</a:t>
            </a:r>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nvSpPr>
        <p:spPr>
          <a:xfrm>
            <a:off x="438950" y="725250"/>
            <a:ext cx="8139600" cy="1069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5"/>
              </a:buClr>
              <a:buSzPts val="1400"/>
              <a:buChar char="●"/>
            </a:pPr>
            <a:r>
              <a:rPr lang="en" u="sng">
                <a:solidFill>
                  <a:schemeClr val="hlink"/>
                </a:solidFill>
                <a:hlinkClick r:id="rId3"/>
              </a:rPr>
              <a:t>https://www.kaggle.com/datasets/meeraajayakumar/spotify-user-behavior-dataset</a:t>
            </a:r>
            <a:endParaRPr>
              <a:solidFill>
                <a:schemeClr val="accent5"/>
              </a:solidFill>
            </a:endParaRPr>
          </a:p>
          <a:p>
            <a:pPr indent="-317500" lvl="0" marL="457200" rtl="0" algn="l">
              <a:lnSpc>
                <a:spcPct val="150000"/>
              </a:lnSpc>
              <a:spcBef>
                <a:spcPts val="0"/>
              </a:spcBef>
              <a:spcAft>
                <a:spcPts val="0"/>
              </a:spcAft>
              <a:buClr>
                <a:schemeClr val="dk1"/>
              </a:buClr>
              <a:buSzPts val="1400"/>
              <a:buChar char="●"/>
            </a:pPr>
            <a:r>
              <a:rPr lang="en" sz="1500">
                <a:solidFill>
                  <a:schemeClr val="dk1"/>
                </a:solidFill>
              </a:rPr>
              <a:t>The Spotify User Behavior Dataset </a:t>
            </a:r>
            <a:r>
              <a:rPr lang="en" sz="1500">
                <a:solidFill>
                  <a:schemeClr val="dk1"/>
                </a:solidFill>
              </a:rPr>
              <a:t>reveals user behavior on the Spotify platform. It </a:t>
            </a:r>
            <a:r>
              <a:rPr lang="en" sz="1500">
                <a:solidFill>
                  <a:schemeClr val="dk1"/>
                </a:solidFill>
              </a:rPr>
              <a:t>details Spotify users' interaction patterns, engagement metrics and </a:t>
            </a:r>
            <a:r>
              <a:rPr lang="en" sz="1500">
                <a:solidFill>
                  <a:schemeClr val="dk1"/>
                </a:solidFill>
              </a:rPr>
              <a:t>listeners’ music habits</a:t>
            </a:r>
            <a:r>
              <a:rPr lang="en" sz="1500">
                <a:solidFill>
                  <a:schemeClr val="dk1"/>
                </a:solidFill>
              </a:rPr>
              <a:t>. </a:t>
            </a:r>
            <a:endParaRPr sz="1500">
              <a:solidFill>
                <a:schemeClr val="dk1"/>
              </a:solidFill>
            </a:endParaRPr>
          </a:p>
        </p:txBody>
      </p:sp>
      <p:sp>
        <p:nvSpPr>
          <p:cNvPr id="131" name="Google Shape;131;p21"/>
          <p:cNvSpPr txBox="1"/>
          <p:nvPr/>
        </p:nvSpPr>
        <p:spPr>
          <a:xfrm>
            <a:off x="444775" y="2141710"/>
            <a:ext cx="836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dk1"/>
                </a:solidFill>
              </a:rPr>
              <a:t>Why this </a:t>
            </a:r>
            <a:r>
              <a:rPr lang="en" sz="1800" u="sng">
                <a:solidFill>
                  <a:schemeClr val="dk1"/>
                </a:solidFill>
              </a:rPr>
              <a:t>particular</a:t>
            </a:r>
            <a:r>
              <a:rPr lang="en" sz="1800" u="sng">
                <a:solidFill>
                  <a:schemeClr val="dk1"/>
                </a:solidFill>
              </a:rPr>
              <a:t> dataset?</a:t>
            </a:r>
            <a:endParaRPr sz="1800" u="sng">
              <a:solidFill>
                <a:schemeClr val="dk1"/>
              </a:solidFill>
            </a:endParaRPr>
          </a:p>
        </p:txBody>
      </p:sp>
      <p:sp>
        <p:nvSpPr>
          <p:cNvPr id="132" name="Google Shape;132;p21"/>
          <p:cNvSpPr txBox="1"/>
          <p:nvPr/>
        </p:nvSpPr>
        <p:spPr>
          <a:xfrm>
            <a:off x="563575" y="2518243"/>
            <a:ext cx="7537200" cy="1431300"/>
          </a:xfrm>
          <a:prstGeom prst="rect">
            <a:avLst/>
          </a:prstGeom>
          <a:noFill/>
          <a:ln>
            <a:noFill/>
          </a:ln>
        </p:spPr>
        <p:txBody>
          <a:bodyPr anchorCtr="0" anchor="t" bIns="91425" lIns="91425" spcFirstLastPara="1" rIns="91425" wrap="square" tIns="91425">
            <a:noAutofit/>
          </a:bodyPr>
          <a:lstStyle/>
          <a:p>
            <a:pPr indent="-317500" lvl="0" marL="285750" rtl="0" algn="l">
              <a:lnSpc>
                <a:spcPct val="150000"/>
              </a:lnSpc>
              <a:spcBef>
                <a:spcPts val="0"/>
              </a:spcBef>
              <a:spcAft>
                <a:spcPts val="0"/>
              </a:spcAft>
              <a:buClr>
                <a:schemeClr val="dk1"/>
              </a:buClr>
              <a:buSzPts val="1400"/>
              <a:buChar char="●"/>
            </a:pPr>
            <a:r>
              <a:rPr lang="en" sz="1500">
                <a:solidFill>
                  <a:schemeClr val="dk1"/>
                </a:solidFill>
              </a:rPr>
              <a:t>We chose the Spotify User Behavior Dataset for our final project because it offers rich data on user interaction, music consumption, and engagement, which aligns with our shared interest in music. Our group consists of members from diverse professional and educational backgrounds. Despite our different fields, we are all Spotify users, and two of us are musicians. This unique combination allows us to leverage our varied expertise to conduct a comprehensive analysis, making our project both insightful and multifaceted.</a:t>
            </a:r>
            <a:endParaRPr sz="1500">
              <a:solidFill>
                <a:schemeClr val="dk1"/>
              </a:solidFill>
            </a:endParaRPr>
          </a:p>
        </p:txBody>
      </p:sp>
      <p:pic>
        <p:nvPicPr>
          <p:cNvPr id="133" name="Google Shape;133;p21"/>
          <p:cNvPicPr preferRelativeResize="0"/>
          <p:nvPr/>
        </p:nvPicPr>
        <p:blipFill>
          <a:blip r:embed="rId4">
            <a:alphaModFix/>
          </a:blip>
          <a:stretch>
            <a:fillRect/>
          </a:stretch>
        </p:blipFill>
        <p:spPr>
          <a:xfrm>
            <a:off x="7850175" y="-3719"/>
            <a:ext cx="1406376" cy="96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