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67" r:id="rId5"/>
    <p:sldId id="262" r:id="rId6"/>
    <p:sldId id="275" r:id="rId7"/>
    <p:sldId id="269" r:id="rId8"/>
    <p:sldId id="276" r:id="rId9"/>
    <p:sldId id="270" r:id="rId10"/>
    <p:sldId id="277" r:id="rId11"/>
    <p:sldId id="263" r:id="rId12"/>
    <p:sldId id="278" r:id="rId13"/>
    <p:sldId id="264" r:id="rId14"/>
    <p:sldId id="279" r:id="rId15"/>
    <p:sldId id="271" r:id="rId16"/>
    <p:sldId id="280" r:id="rId17"/>
    <p:sldId id="272" r:id="rId18"/>
    <p:sldId id="281" r:id="rId19"/>
    <p:sldId id="273" r:id="rId20"/>
    <p:sldId id="274" r:id="rId21"/>
    <p:sldId id="282" r:id="rId22"/>
    <p:sldId id="265" r:id="rId23"/>
    <p:sldId id="268" r:id="rId24"/>
    <p:sldId id="260" r:id="rId25"/>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6"/>
    <p:restoredTop sz="94631"/>
  </p:normalViewPr>
  <p:slideViewPr>
    <p:cSldViewPr showGuides="1">
      <p:cViewPr varScale="1">
        <p:scale>
          <a:sx n="58" d="100"/>
          <a:sy n="58" d="100"/>
        </p:scale>
        <p:origin x="-1328" y="-60"/>
      </p:cViewPr>
      <p:guideLst>
        <p:guide orient="horz" pos="2160"/>
        <p:guide pos="2858"/>
      </p:guideLst>
    </p:cSldViewPr>
  </p:slideViewPr>
  <p:outlineViewPr>
    <p:cViewPr varScale="1">
      <p:scale>
        <a:sx n="170" d="200"/>
        <a:sy n="170" d="2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p:cNvSpPr>
          <p:nvPr>
            <p:ph type="sldImg"/>
          </p:nvPr>
        </p:nvSpPr>
        <p:spPr>
          <a:xfrm>
            <a:off x="215900" y="812800"/>
            <a:ext cx="7126288" cy="4006850"/>
          </a:xfrm>
          <a:prstGeom prst="rect">
            <a:avLst/>
          </a:prstGeom>
          <a:noFill/>
          <a:ln w="9525">
            <a:noFill/>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p>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cs typeface="DejaVu Sans" charset="0"/>
              </a:rPr>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t>‹#›</a:t>
            </a:fld>
            <a:endParaRPr lang="en-IN" altLang="en-US" sz="1400" dirty="0">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1</a:t>
            </a:fld>
            <a:endParaRPr lang="en-IN" altLang="en-US" sz="1400" dirty="0">
              <a:ea typeface="DejaVu Sans" charset="0"/>
              <a:cs typeface="DejaVu Sans" charset="0"/>
            </a:endParaRPr>
          </a:p>
        </p:txBody>
      </p:sp>
      <p:sp>
        <p:nvSpPr>
          <p:cNvPr id="921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2</a:t>
            </a:fld>
            <a:endParaRPr lang="en-IN" altLang="en-US" sz="1400" dirty="0">
              <a:ea typeface="DejaVu Sans" charset="0"/>
              <a:cs typeface="DejaVu Sans" charset="0"/>
            </a:endParaRPr>
          </a:p>
        </p:txBody>
      </p:sp>
      <p:sp>
        <p:nvSpPr>
          <p:cNvPr id="1126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3</a:t>
            </a:fld>
            <a:endParaRPr lang="en-IN" altLang="en-US" sz="1400" dirty="0">
              <a:ea typeface="DejaVu Sans" charset="0"/>
              <a:cs typeface="DejaVu Sans" charset="0"/>
            </a:endParaRPr>
          </a:p>
        </p:txBody>
      </p:sp>
      <p:sp>
        <p:nvSpPr>
          <p:cNvPr id="1331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5</a:t>
            </a:fld>
            <a:endParaRPr lang="en-IN" altLang="en-US" sz="1400" dirty="0">
              <a:ea typeface="DejaVu Sans" charset="0"/>
              <a:cs typeface="DejaVu Sans" charset="0"/>
            </a:endParaRPr>
          </a:p>
        </p:txBody>
      </p:sp>
      <p:sp>
        <p:nvSpPr>
          <p:cNvPr id="1638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638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11</a:t>
            </a:fld>
            <a:endParaRPr lang="en-IN" altLang="en-US" sz="1400" dirty="0">
              <a:ea typeface="DejaVu Sans" charset="0"/>
              <a:cs typeface="DejaVu Sans" charset="0"/>
            </a:endParaRPr>
          </a:p>
        </p:txBody>
      </p:sp>
      <p:sp>
        <p:nvSpPr>
          <p:cNvPr id="1843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8436"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13</a:t>
            </a:fld>
            <a:endParaRPr lang="en-IN" altLang="en-US" sz="1400" dirty="0">
              <a:ea typeface="DejaVu Sans" charset="0"/>
              <a:cs typeface="DejaVu Sans" charset="0"/>
            </a:endParaRPr>
          </a:p>
        </p:txBody>
      </p:sp>
      <p:sp>
        <p:nvSpPr>
          <p:cNvPr id="2048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0484"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22</a:t>
            </a:fld>
            <a:endParaRPr lang="en-IN" altLang="en-US" sz="1400" dirty="0">
              <a:ea typeface="DejaVu Sans" charset="0"/>
              <a:cs typeface="DejaVu Sans" charset="0"/>
            </a:endParaRPr>
          </a:p>
        </p:txBody>
      </p:sp>
      <p:sp>
        <p:nvSpPr>
          <p:cNvPr id="2253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2532"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23</a:t>
            </a:fld>
            <a:endParaRPr lang="en-IN" altLang="en-US" sz="1400" dirty="0">
              <a:ea typeface="DejaVu Sans" charset="0"/>
              <a:cs typeface="DejaVu Sans" charset="0"/>
            </a:endParaRPr>
          </a:p>
        </p:txBody>
      </p:sp>
      <p:sp>
        <p:nvSpPr>
          <p:cNvPr id="2457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4580"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t>24</a:t>
            </a:fld>
            <a:endParaRPr lang="en-IN" altLang="en-US" sz="1400" dirty="0">
              <a:ea typeface="DejaVu Sans" charset="0"/>
              <a:cs typeface="DejaVu Sans" charset="0"/>
            </a:endParaRPr>
          </a:p>
        </p:txBody>
      </p:sp>
      <p:sp>
        <p:nvSpPr>
          <p:cNvPr id="2662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6628" name="Rectangle 2"/>
          <p:cNvSpPr>
            <a:spLocks noGrp="1"/>
          </p:cNvSpPr>
          <p:nvPr>
            <p:ph type="body" idx="1"/>
          </p:nvPr>
        </p:nvSpPr>
        <p:spPr>
          <a:xfrm>
            <a:off x="755650" y="5078413"/>
            <a:ext cx="6048375" cy="4811712"/>
          </a:xfrm>
          <a:ln/>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17"/>
          <p:cNvGrpSpPr/>
          <p:nvPr/>
        </p:nvGrpSpPr>
        <p:grpSpPr>
          <a:xfrm>
            <a:off x="-9525" y="-9525"/>
            <a:ext cx="10110788" cy="7578725"/>
            <a:chOff x="-8466" y="-8468"/>
            <a:chExt cx="9171316" cy="6874935"/>
          </a:xfrm>
        </p:grpSpPr>
        <p:cxnSp>
          <p:nvCxnSpPr>
            <p:cNvPr id="4" name="Straight Connector 2"/>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26"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F4170C40-37A2-4A26-AA2C-1651CE131880}"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7"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pPr algn="r" eaLnBrk="1" hangingPunct="1">
                <a:buNone/>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1A7E1B6-878C-4AD1-8D21-0916B3C17946}"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pPr algn="r" eaLnBrk="1" hangingPunct="1">
                <a:buNone/>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17E6CEE1-C087-4E11-B2D2-B78C5F7A5C1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pPr algn="r" eaLnBrk="1" hangingPunct="1">
                <a:buNone/>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vert="horz" wrap="square" lIns="91440" tIns="45720" rIns="91440" bIns="45720" numCol="1" rtlCol="0" anchor="t" anchorCtr="0" compatLnSpc="1">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3555" rtl="0" eaLnBrk="0" fontAlgn="base" latinLnBrk="0" hangingPunct="0">
              <a:lnSpc>
                <a:spcPct val="100000"/>
              </a:lnSpc>
              <a:spcBef>
                <a:spcPts val="1100"/>
              </a:spcBef>
              <a:spcAft>
                <a:spcPct val="0"/>
              </a:spcAft>
              <a:buClr>
                <a:schemeClr val="accent1"/>
              </a:buClr>
              <a:buSzPct val="80000"/>
              <a:buFont typeface="Wingdings 3" panose="05040102010807070707" pitchFamily="82" charset="2"/>
              <a:buNone/>
              <a:defRPr/>
            </a:pPr>
            <a:r>
              <a:rPr kumimoji="0" lang="en-US" sz="1765"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765"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p:nvPr/>
        </p:nvGrpSpPr>
        <p:grpSpPr>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a:xfrm>
            <a:off x="671513" y="671513"/>
            <a:ext cx="6997700" cy="1455737"/>
          </a:xfrm>
          <a:prstGeom prst="rect">
            <a:avLst/>
          </a:prstGeom>
          <a:noFill/>
          <a:ln w="9525">
            <a:noFill/>
          </a:ln>
        </p:spPr>
        <p:txBody>
          <a:bodyPr/>
          <a:lstStyle/>
          <a:p>
            <a:pPr lvl="0"/>
            <a:r>
              <a:rPr lang="en-US" altLang="en-US" dirty="0"/>
              <a:t>Click to edit Master title style</a:t>
            </a:r>
          </a:p>
        </p:txBody>
      </p:sp>
      <p:sp>
        <p:nvSpPr>
          <p:cNvPr id="1028" name="Text Placeholder 2"/>
          <p:cNvSpPr>
            <a:spLocks noGrp="1"/>
          </p:cNvSpPr>
          <p:nvPr>
            <p:ph type="body" idx="1"/>
          </p:nvPr>
        </p:nvSpPr>
        <p:spPr>
          <a:xfrm>
            <a:off x="671513" y="2381250"/>
            <a:ext cx="6997700" cy="427831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eaLnBrk="1" fontAlgn="auto" hangingPunct="1">
              <a:spcBef>
                <a:spcPts val="0"/>
              </a:spcBef>
              <a:spcAft>
                <a:spcPts val="0"/>
              </a:spcAft>
              <a:defRPr sz="99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5A47B1D-FB71-47B2-BA2D-239B2D778404}"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10/15/2025</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eaLnBrk="1" fontAlgn="auto" hangingPunct="1">
              <a:spcBef>
                <a:spcPts val="0"/>
              </a:spcBef>
              <a:spcAft>
                <a:spcPts val="0"/>
              </a:spcAft>
              <a:defRPr sz="99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pPr lvl="0" eaLnBrk="1" hangingPunct="1">
                <a:buNone/>
              </a:pPr>
              <a:t>‹#›</a:t>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3555" rtl="0" eaLnBrk="0" fontAlgn="base" hangingPunct="0">
        <a:spcBef>
          <a:spcPct val="0"/>
        </a:spcBef>
        <a:spcAft>
          <a:spcPct val="0"/>
        </a:spcAft>
        <a:defRPr sz="3900" kern="1200">
          <a:solidFill>
            <a:schemeClr val="accent1"/>
          </a:solidFill>
          <a:latin typeface="+mj-lt"/>
          <a:ea typeface="+mj-ea"/>
          <a:cs typeface="+mj-cs"/>
        </a:defRPr>
      </a:lvl1pPr>
      <a:lvl2pPr algn="l" defTabSz="503555"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555"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555"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555"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555" y="1809115"/>
            <a:ext cx="8037219" cy="5113994"/>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none" strike="noStrike" kern="1200" cap="none" spc="0" normalizeH="0" baseline="0" noProof="0" dirty="0">
                <a:ln>
                  <a:noFill/>
                </a:ln>
                <a:solidFill>
                  <a:srgbClr val="000000"/>
                </a:solidFill>
                <a:uLnTx/>
                <a:uFillTx/>
                <a:latin typeface="Times New Roman" pitchFamily="18" charset="0"/>
                <a:cs typeface="Times New Roman" pitchFamily="18" charset="0"/>
              </a:rPr>
              <a:t>EXPENSE TRACKER</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3000" i="0" u="none" strike="noStrike" kern="1200" cap="none" spc="0" normalizeH="0" baseline="0" noProof="0" dirty="0">
                <a:ln>
                  <a:noFill/>
                </a:ln>
                <a:solidFill>
                  <a:srgbClr val="000000"/>
                </a:solidFill>
                <a:uLnTx/>
                <a:uFillTx/>
                <a:latin typeface="Times New Roman" pitchFamily="18" charset="0"/>
                <a:cs typeface="Times New Roman" pitchFamily="18" charset="0"/>
              </a:rPr>
              <a:t>Personal Finance Management System</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0" i="0" u="none" strike="noStrike" kern="1200" cap="none" spc="0" normalizeH="0" baseline="0" noProof="0" dirty="0">
                <a:ln>
                  <a:noFill/>
                </a:ln>
                <a:solidFill>
                  <a:srgbClr val="000000"/>
                </a:solidFill>
                <a:uLnTx/>
                <a:uFillTx/>
                <a:latin typeface="Times New Roman" pitchFamily="18" charset="0"/>
                <a:cs typeface="Times New Roman" pitchFamily="18" charset="0"/>
              </a:rPr>
              <a:t> </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i="0" u="none" strike="noStrike" kern="1200" cap="none" spc="0" normalizeH="0" baseline="0" noProof="0" dirty="0">
                <a:ln>
                  <a:noFill/>
                </a:ln>
                <a:solidFill>
                  <a:srgbClr val="000000"/>
                </a:solidFill>
                <a:uLnTx/>
                <a:uFillTx/>
                <a:latin typeface="Times New Roman" pitchFamily="18" charset="0"/>
                <a:cs typeface="Times New Roman" pitchFamily="18" charset="0"/>
              </a:rPr>
              <a:t>Kurpa Devar: 24107065</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i="0" u="none" strike="noStrike" kern="1200" cap="none" spc="0" normalizeH="0" baseline="0" noProof="0" dirty="0">
                <a:ln>
                  <a:noFill/>
                </a:ln>
                <a:solidFill>
                  <a:srgbClr val="000000"/>
                </a:solidFill>
                <a:uLnTx/>
                <a:uFillTx/>
                <a:latin typeface="Times New Roman" pitchFamily="18" charset="0"/>
                <a:cs typeface="Times New Roman" pitchFamily="18" charset="0"/>
              </a:rPr>
              <a:t>Shravni Bhosale: 24107025</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i="0" u="none" strike="noStrike" kern="1200" cap="none" spc="0" normalizeH="0" baseline="0" noProof="0" dirty="0">
                <a:ln>
                  <a:noFill/>
                </a:ln>
                <a:solidFill>
                  <a:srgbClr val="000000"/>
                </a:solidFill>
                <a:uLnTx/>
                <a:uFillTx/>
                <a:latin typeface="Times New Roman" pitchFamily="18" charset="0"/>
                <a:cs typeface="Times New Roman" pitchFamily="18" charset="0"/>
              </a:rPr>
              <a:t>Shravani Karpe:24107047</a:t>
            </a:r>
            <a:endParaRPr kumimoji="0" lang="en-IN" altLang="en-US" sz="3200" i="0" u="none" strike="noStrike" kern="1200" cap="none" spc="0" normalizeH="0" baseline="0" noProof="0" dirty="0">
              <a:ln>
                <a:noFill/>
              </a:ln>
              <a:solidFill>
                <a:srgbClr val="000000"/>
              </a:solidFill>
              <a:uLnTx/>
              <a:uFillTx/>
              <a:latin typeface="Times New Roman" pitchFamily="18" charset="0"/>
              <a:cs typeface="Times New Roman"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2800" b="1" i="0" u="none" strike="noStrike" kern="1200" cap="none" spc="0" normalizeH="0" baseline="0" noProof="0" dirty="0">
              <a:ln>
                <a:noFill/>
              </a:ln>
              <a:solidFill>
                <a:srgbClr val="000000"/>
              </a:solidFill>
              <a:uLnTx/>
              <a:uFillTx/>
              <a:latin typeface="Times New Roman" pitchFamily="18" charset="0"/>
              <a:cs typeface="Times New Roman" pitchFamily="18"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800" b="1" i="0" u="none" strike="noStrike" kern="1200" cap="none" spc="0" normalizeH="0" baseline="0" noProof="0" dirty="0">
                <a:ln>
                  <a:noFill/>
                </a:ln>
                <a:solidFill>
                  <a:srgbClr val="000000"/>
                </a:solidFill>
                <a:uLnTx/>
                <a:uFillTx/>
                <a:latin typeface="Times New Roman" pitchFamily="18" charset="0"/>
                <a:cs typeface="Times New Roman" pitchFamily="18" charset="0"/>
              </a:rPr>
              <a:t>Project Guide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400" b="1" i="0" u="none" strike="noStrike" kern="1200" cap="none" spc="0" normalizeH="0" baseline="0" noProof="0" dirty="0">
                <a:ln>
                  <a:noFill/>
                </a:ln>
                <a:solidFill>
                  <a:srgbClr val="000000"/>
                </a:solidFill>
                <a:uLnTx/>
                <a:uFillTx/>
                <a:latin typeface="Times New Roman" pitchFamily="18" charset="0"/>
                <a:cs typeface="Times New Roman" pitchFamily="18" charset="0"/>
              </a:rPr>
              <a:t>Ms. </a:t>
            </a:r>
            <a:r>
              <a:rPr kumimoji="0" lang="en-US" altLang="en-IN" sz="2400" b="1" i="0" u="none" strike="noStrike" kern="1200" cap="none" spc="0" normalizeH="0" baseline="0" noProof="0" dirty="0">
                <a:ln>
                  <a:noFill/>
                </a:ln>
                <a:solidFill>
                  <a:srgbClr val="000000"/>
                </a:solidFill>
                <a:uLnTx/>
                <a:uFillTx/>
                <a:latin typeface="Times New Roman" pitchFamily="18" charset="0"/>
                <a:cs typeface="Times New Roman" pitchFamily="18" charset="0"/>
              </a:rPr>
              <a:t>Aavani Nair</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i="0" u="none" strike="noStrike" kern="1200" cap="none" spc="0" normalizeH="0" baseline="0" noProof="0" dirty="0">
                <a:ln>
                  <a:noFill/>
                </a:ln>
                <a:solidFill>
                  <a:srgbClr val="000000"/>
                </a:solidFill>
                <a:uLnTx/>
                <a:uFillTx/>
                <a:latin typeface="Times New Roman" pitchFamily="18" charset="0"/>
                <a:cs typeface="Times New Roman" pitchFamily="18" charset="0"/>
              </a:rPr>
              <a:t>Department of Computer Science Engineering</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i="0" u="none" strike="noStrike" kern="1200" cap="none" spc="0" normalizeH="0" baseline="0" noProof="0" dirty="0">
                <a:ln>
                  <a:noFill/>
                </a:ln>
                <a:solidFill>
                  <a:srgbClr val="000000"/>
                </a:solidFill>
                <a:uLnTx/>
                <a:uFillTx/>
                <a:latin typeface="Times New Roman" pitchFamily="18" charset="0"/>
                <a:cs typeface="Times New Roman" pitchFamily="18" charset="0"/>
              </a:rPr>
              <a:t>(Data Science)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i="0" u="none" strike="noStrike" kern="1200" cap="none" spc="0" normalizeH="0" baseline="0" noProof="0" dirty="0">
                <a:ln>
                  <a:noFill/>
                </a:ln>
                <a:solidFill>
                  <a:srgbClr val="000000"/>
                </a:solidFill>
                <a:uLnTx/>
                <a:uFillTx/>
                <a:latin typeface="Times New Roman" pitchFamily="18" charset="0"/>
                <a:cs typeface="Times New Roman" pitchFamily="18" charset="0"/>
              </a:rPr>
              <a:t>A.P. Shah Institute of Technology, Thane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US" sz="2400" i="0" u="none" strike="noStrike" kern="1200" cap="none" spc="0" normalizeH="0" baseline="0" noProof="0" dirty="0">
                <a:ln>
                  <a:noFill/>
                </a:ln>
                <a:solidFill>
                  <a:srgbClr val="000000"/>
                </a:solidFill>
                <a:uLnTx/>
                <a:uFillTx/>
                <a:latin typeface="Times New Roman" pitchFamily="18" charset="0"/>
                <a:cs typeface="Times New Roman" pitchFamily="18" charset="0"/>
              </a:rPr>
              <a:t>Academic Year: 2025-26</a:t>
            </a:r>
          </a:p>
        </p:txBody>
      </p:sp>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p:cNvPicPr>
            <a:picLocks noChangeAspect="1"/>
          </p:cNvPicPr>
          <p:nvPr/>
        </p:nvPicPr>
        <p:blipFill>
          <a:blip r:embed="rId3"/>
          <a:stretch>
            <a:fillRect/>
          </a:stretch>
        </p:blipFill>
        <p:spPr>
          <a:xfrm>
            <a:off x="1079500" y="146050"/>
            <a:ext cx="7686675" cy="1571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2726" y="0"/>
            <a:ext cx="5286412" cy="70776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Technologies and methodologies </a:t>
            </a:r>
          </a:p>
        </p:txBody>
      </p:sp>
      <p:sp>
        <p:nvSpPr>
          <p:cNvPr id="17411" name="Content Placeholder 2"/>
          <p:cNvSpPr txBox="1"/>
          <p:nvPr/>
        </p:nvSpPr>
        <p:spPr>
          <a:xfrm>
            <a:off x="431800" y="1475740"/>
            <a:ext cx="9180513" cy="5608638"/>
          </a:xfrm>
          <a:prstGeom prst="rect">
            <a:avLst/>
          </a:prstGeom>
          <a:noFill/>
          <a:ln w="9525">
            <a:noFill/>
          </a:ln>
        </p:spPr>
        <p:txBody>
          <a:bodyPr/>
          <a:lst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stStyle>
          <a:p>
            <a:pPr marL="342900" lvl="0" indent="-342900" algn="just" defTabSz="914400">
              <a:spcBef>
                <a:spcPct val="20000"/>
              </a:spcBef>
              <a:buClrTx/>
              <a:buSzTx/>
              <a:buFont typeface="Arial" panose="020B0604020202020204" pitchFamily="34" charset="0"/>
              <a:buChar char="•"/>
            </a:pPr>
            <a:r>
              <a:rPr lang="en-US" altLang="en-US" sz="2000" dirty="0">
                <a:solidFill>
                  <a:srgbClr val="000000"/>
                </a:solidFill>
                <a:latin typeface="Times New Roman" pitchFamily="18" charset="0"/>
                <a:cs typeface="Times New Roman" pitchFamily="18" charset="0"/>
              </a:rPr>
              <a:t>Frontend Technologies:</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HTML5 for structure</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CSS3 for styling and animations</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JavaScript for client-side validation Backend Technologies:</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Java JDK 11</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Java Servlets API 4.0</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JSP (JavaServer Pages) 2.2</a:t>
            </a:r>
          </a:p>
          <a:p>
            <a:pPr marL="342900" lvl="0" indent="-342900" algn="just" defTabSz="914400">
              <a:spcBef>
                <a:spcPct val="20000"/>
              </a:spcBef>
              <a:buClrTx/>
              <a:buSzTx/>
              <a:buFont typeface="Arial" panose="020B0604020202020204" pitchFamily="34" charset="0"/>
              <a:buChar char="•"/>
            </a:pPr>
            <a:r>
              <a:rPr lang="en-US" altLang="en-US" sz="2000" dirty="0">
                <a:solidFill>
                  <a:srgbClr val="000000"/>
                </a:solidFill>
                <a:latin typeface="Times New Roman" pitchFamily="18" charset="0"/>
                <a:cs typeface="Times New Roman" pitchFamily="18" charset="0"/>
              </a:rPr>
              <a:t>Database:</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MySQL 8.0</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JDBC Driver for connectivity</a:t>
            </a:r>
          </a:p>
          <a:p>
            <a:pPr marL="342900" lvl="0" indent="-342900" algn="just" defTabSz="914400">
              <a:spcBef>
                <a:spcPct val="20000"/>
              </a:spcBef>
              <a:buClrTx/>
              <a:buSzTx/>
              <a:buFont typeface="Arial" panose="020B0604020202020204" pitchFamily="34" charset="0"/>
              <a:buChar char="•"/>
            </a:pPr>
            <a:r>
              <a:rPr lang="en-US" altLang="en-US" sz="2000" dirty="0">
                <a:solidFill>
                  <a:srgbClr val="000000"/>
                </a:solidFill>
                <a:latin typeface="Times New Roman" pitchFamily="18" charset="0"/>
                <a:cs typeface="Times New Roman" pitchFamily="18" charset="0"/>
              </a:rPr>
              <a:t>Server:</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Apache Tomcat 9.0</a:t>
            </a:r>
          </a:p>
          <a:p>
            <a:pPr marL="342900" lvl="0" indent="-342900" algn="just" defTabSz="914400">
              <a:spcBef>
                <a:spcPct val="20000"/>
              </a:spcBef>
              <a:buClrTx/>
              <a:buSzTx/>
              <a:buFont typeface="Arial" panose="020B0604020202020204" pitchFamily="34" charset="0"/>
              <a:buChar char="•"/>
            </a:pPr>
            <a:r>
              <a:rPr lang="en-US" altLang="en-US" sz="2000" dirty="0">
                <a:solidFill>
                  <a:srgbClr val="000000"/>
                </a:solidFill>
                <a:latin typeface="Times New Roman" pitchFamily="18" charset="0"/>
                <a:cs typeface="Times New Roman" pitchFamily="18" charset="0"/>
              </a:rPr>
              <a:t>Development Tools:</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Visual Studio Code</a:t>
            </a:r>
          </a:p>
          <a:p>
            <a:pPr marL="0" lvl="0" indent="0" algn="just" defTabSz="914400">
              <a:spcBef>
                <a:spcPct val="20000"/>
              </a:spcBef>
              <a:buClrTx/>
              <a:buSzTx/>
              <a:buFont typeface="Arial" panose="020B0604020202020204" pitchFamily="34" charset="0"/>
              <a:buNone/>
            </a:pPr>
            <a:r>
              <a:rPr lang="en-US" altLang="en-US" sz="2000" dirty="0">
                <a:solidFill>
                  <a:srgbClr val="000000"/>
                </a:solidFill>
                <a:latin typeface="Times New Roman" pitchFamily="18" charset="0"/>
                <a:cs typeface="Times New Roman" pitchFamily="18" charset="0"/>
              </a:rPr>
              <a:t>- MySQL Workben</a:t>
            </a:r>
            <a:r>
              <a:rPr lang="en-US" altLang="en-US" sz="2000" dirty="0">
                <a:solidFill>
                  <a:srgbClr val="000000"/>
                </a:solidFill>
                <a:latin typeface="Trebuchet MS" panose="020B0603020202020204" pitchFamily="34" charset="0"/>
                <a:cs typeface="Trebuchet MS" panose="020B0603020202020204" pitchFamily="34" charset="0"/>
              </a:rPr>
              <a:t>ch</a:t>
            </a:r>
            <a:endParaRPr lang="en-GB" altLang="en-US" sz="2000" b="1" dirty="0">
              <a:solidFill>
                <a:srgbClr val="000000"/>
              </a:solidFill>
              <a:latin typeface="Trebuchet MS" panose="020B0603020202020204" pitchFamily="34" charset="0"/>
              <a:cs typeface="Trebuchet MS" panose="020B0603020202020204" pitchFamily="34" charset="0"/>
            </a:endParaRPr>
          </a:p>
          <a:p>
            <a:pPr marL="342900" lvl="0" indent="-342900" algn="just" defTabSz="914400">
              <a:spcBef>
                <a:spcPct val="20000"/>
              </a:spcBef>
              <a:buClrTx/>
              <a:buSzTx/>
              <a:buFont typeface="Arial" panose="020B0604020202020204" pitchFamily="34" charset="0"/>
              <a:buChar char="•"/>
            </a:pPr>
            <a:endParaRPr lang="en-GB" altLang="en-US" sz="2000" dirty="0">
              <a:solidFill>
                <a:srgbClr val="000000"/>
              </a:solidFill>
              <a:latin typeface="Source Sans Pro" pitchFamily="34" charset="0"/>
            </a:endParaRPr>
          </a:p>
          <a:p>
            <a:pPr marL="342900" lvl="0" indent="-342900" algn="just" defTabSz="914400">
              <a:spcBef>
                <a:spcPct val="20000"/>
              </a:spcBef>
              <a:buClrTx/>
              <a:buSzTx/>
              <a:buFont typeface="Arial" panose="020B0604020202020204" pitchFamily="34" charset="0"/>
              <a:buChar char="•"/>
            </a:pPr>
            <a:endParaRPr lang="en-GB" altLang="en-US" sz="2000" dirty="0">
              <a:solidFill>
                <a:srgbClr val="000000"/>
              </a:solidFill>
              <a:latin typeface="Source Sans Pro" pitchFamily="34" charset="0"/>
            </a:endParaRPr>
          </a:p>
          <a:p>
            <a:pPr marL="342900" lvl="0" indent="-342900" algn="just" defTabSz="914400">
              <a:spcBef>
                <a:spcPct val="20000"/>
              </a:spcBef>
              <a:buClrTx/>
              <a:buSzTx/>
              <a:buFont typeface="Arial" panose="020B0604020202020204" pitchFamily="34" charset="0"/>
              <a:buNone/>
            </a:pPr>
            <a:endParaRPr lang="en-GB" altLang="en-US" sz="2000" dirty="0">
              <a:solidFill>
                <a:srgbClr val="000000"/>
              </a:solidFill>
              <a:latin typeface="Source Sans Pro" pitchFamily="34" charset="0"/>
            </a:endParaRPr>
          </a:p>
          <a:p>
            <a:pPr marL="342900" lvl="0" indent="-342900" algn="just" defTabSz="914400">
              <a:spcBef>
                <a:spcPct val="20000"/>
              </a:spcBef>
              <a:buClrTx/>
              <a:buSzTx/>
              <a:buFont typeface="Arial" panose="020B0604020202020204" pitchFamily="34" charset="0"/>
              <a:buChar char="•"/>
            </a:pPr>
            <a:endParaRPr lang="en-GB" altLang="en-US" sz="2000" dirty="0">
              <a:solidFill>
                <a:srgbClr val="000000"/>
              </a:solidFill>
              <a:latin typeface="Source Sans Pro"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4032" y="1136631"/>
            <a:ext cx="7194858" cy="50158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Implementation </a:t>
            </a:r>
          </a:p>
        </p:txBody>
      </p:sp>
      <p:sp>
        <p:nvSpPr>
          <p:cNvPr id="19459" name="Rectangle 2"/>
          <p:cNvSpPr/>
          <p:nvPr/>
        </p:nvSpPr>
        <p:spPr>
          <a:xfrm>
            <a:off x="503238" y="1563688"/>
            <a:ext cx="907097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3" name="Text Box 2"/>
          <p:cNvSpPr txBox="1"/>
          <p:nvPr/>
        </p:nvSpPr>
        <p:spPr>
          <a:xfrm>
            <a:off x="287655" y="1536700"/>
            <a:ext cx="5970270" cy="5859145"/>
          </a:xfrm>
          <a:prstGeom prst="rect">
            <a:avLst/>
          </a:prstGeom>
          <a:noFill/>
        </p:spPr>
        <p:txBody>
          <a:bodyPr wrap="square" rtlCol="0">
            <a:noAutofit/>
          </a:bodyPr>
          <a:lstStyle/>
          <a:p>
            <a:r>
              <a:rPr sz="2000">
                <a:solidFill>
                  <a:srgbClr val="000000"/>
                </a:solidFill>
                <a:ea typeface="Nunito-Bold"/>
                <a:cs typeface="Trebuchet MS" panose="020B0603020202020204" pitchFamily="34" charset="0"/>
                <a:sym typeface="+mn-ea"/>
              </a:rPr>
              <a:t>Model-View-ControllerArchitecture: </a:t>
            </a:r>
            <a:endParaRPr sz="2000">
              <a:solidFill>
                <a:srgbClr val="000000"/>
              </a:solidFill>
              <a:ea typeface="Nunito-Bold"/>
              <a:cs typeface="Trebuchet MS" panose="020B0603020202020204" pitchFamily="34" charset="0"/>
            </a:endParaRPr>
          </a:p>
          <a:p>
            <a:endParaRPr sz="2000">
              <a:solidFill>
                <a:srgbClr val="000000"/>
              </a:solidFill>
              <a:ea typeface="Nunito-Bold"/>
              <a:cs typeface="Trebuchet MS" panose="020B0603020202020204" pitchFamily="34" charset="0"/>
              <a:sym typeface="+mn-ea"/>
            </a:endParaRPr>
          </a:p>
          <a:p>
            <a:r>
              <a:rPr sz="2000">
                <a:solidFill>
                  <a:srgbClr val="000000"/>
                </a:solidFill>
                <a:ea typeface="Nunito-Bold"/>
                <a:cs typeface="Trebuchet MS" panose="020B0603020202020204" pitchFamily="34" charset="0"/>
                <a:sym typeface="+mn-ea"/>
              </a:rPr>
              <a:t>Model: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-Expenseentityclasswithencapsulation</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-Getter/settermethodsfordataaccess </a:t>
            </a:r>
            <a:endParaRPr sz="2000">
              <a:solidFill>
                <a:srgbClr val="000000"/>
              </a:solidFill>
              <a:ea typeface="Nunito-Bold"/>
              <a:cs typeface="Trebuchet MS" panose="020B0603020202020204" pitchFamily="34" charset="0"/>
            </a:endParaRPr>
          </a:p>
          <a:p>
            <a:endParaRPr sz="2000">
              <a:solidFill>
                <a:srgbClr val="000000"/>
              </a:solidFill>
              <a:ea typeface="Nunito-Bold"/>
              <a:cs typeface="Trebuchet MS" panose="020B0603020202020204" pitchFamily="34" charset="0"/>
              <a:sym typeface="+mn-ea"/>
            </a:endParaRPr>
          </a:p>
          <a:p>
            <a:r>
              <a:rPr sz="2000">
                <a:solidFill>
                  <a:srgbClr val="000000"/>
                </a:solidFill>
                <a:ea typeface="Nunito-Bold"/>
                <a:cs typeface="Trebuchet MS" panose="020B0603020202020204" pitchFamily="34" charset="0"/>
                <a:sym typeface="+mn-ea"/>
              </a:rPr>
              <a:t>View: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-index.jsp-Expenseentryform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-expenses.jsp-Expenselistdisplay </a:t>
            </a:r>
            <a:endParaRPr sz="2000">
              <a:solidFill>
                <a:srgbClr val="000000"/>
              </a:solidFill>
              <a:ea typeface="Nunito-Bold"/>
              <a:cs typeface="Trebuchet MS" panose="020B0603020202020204" pitchFamily="34" charset="0"/>
            </a:endParaRPr>
          </a:p>
          <a:p>
            <a:endParaRPr sz="2000">
              <a:solidFill>
                <a:srgbClr val="000000"/>
              </a:solidFill>
              <a:ea typeface="Nunito-Bold"/>
              <a:cs typeface="Trebuchet MS" panose="020B0603020202020204" pitchFamily="34" charset="0"/>
              <a:sym typeface="+mn-ea"/>
            </a:endParaRPr>
          </a:p>
          <a:p>
            <a:r>
              <a:rPr sz="2000">
                <a:solidFill>
                  <a:srgbClr val="000000"/>
                </a:solidFill>
                <a:ea typeface="Nunito-Bold"/>
                <a:cs typeface="Trebuchet MS" panose="020B0603020202020204" pitchFamily="34" charset="0"/>
                <a:sym typeface="+mn-ea"/>
              </a:rPr>
              <a:t>Controller: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-ServletsprocessHTTPrequests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-Forwarddatatoappropriateviews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-Handlebusinesslogic </a:t>
            </a:r>
            <a:endParaRPr sz="2000">
              <a:solidFill>
                <a:srgbClr val="000000"/>
              </a:solidFill>
              <a:ea typeface="Nunito-Bold"/>
              <a:cs typeface="Trebuchet MS" panose="020B0603020202020204" pitchFamily="34" charset="0"/>
            </a:endParaRPr>
          </a:p>
          <a:p>
            <a:endParaRPr sz="2000">
              <a:solidFill>
                <a:srgbClr val="000000"/>
              </a:solidFill>
              <a:ea typeface="Nunito-Bold"/>
              <a:cs typeface="Trebuchet MS" panose="020B0603020202020204" pitchFamily="34" charset="0"/>
              <a:sym typeface="+mn-ea"/>
            </a:endParaRPr>
          </a:p>
          <a:p>
            <a:r>
              <a:rPr sz="2000">
                <a:solidFill>
                  <a:srgbClr val="000000"/>
                </a:solidFill>
                <a:ea typeface="Nunito-Bold"/>
                <a:cs typeface="Trebuchet MS" panose="020B0603020202020204" pitchFamily="34" charset="0"/>
                <a:sym typeface="+mn-ea"/>
              </a:rPr>
              <a:t>DAOPattern: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-Separatesdatabaseoperations </a:t>
            </a:r>
            <a:endParaRPr sz="2000">
              <a:solidFill>
                <a:srgbClr val="000000"/>
              </a:solidFill>
              <a:ea typeface="Nunito-Bold"/>
              <a:cs typeface="Trebuchet MS" panose="020B0603020202020204" pitchFamily="34" charset="0"/>
            </a:endParaRPr>
          </a:p>
          <a:p>
            <a:r>
              <a:rPr sz="2000">
                <a:solidFill>
                  <a:srgbClr val="000000"/>
                </a:solidFill>
                <a:ea typeface="Nunito-Bold"/>
                <a:cs typeface="Trebuchet MS" panose="020B0603020202020204" pitchFamily="34" charset="0"/>
                <a:sym typeface="+mn-ea"/>
              </a:rPr>
              <a:t>-Reusabledataaccessmethod</a:t>
            </a:r>
            <a:r>
              <a:rPr sz="2000">
                <a:solidFill>
                  <a:srgbClr val="000000"/>
                </a:solidFill>
                <a:latin typeface="Source Sans Pro" pitchFamily="34" charset="0"/>
                <a:ea typeface="Nunito-Bold"/>
                <a:cs typeface="Source Sans Pro" pitchFamily="34" charset="0"/>
                <a:sym typeface="+mn-ea"/>
              </a:rPr>
              <a:t>s</a:t>
            </a:r>
            <a:endParaRPr sz="2000">
              <a:solidFill>
                <a:srgbClr val="000000"/>
              </a:solidFill>
              <a:latin typeface="Source Sans Pro" pitchFamily="34" charset="0"/>
              <a:ea typeface="Nunito-Bold"/>
              <a:cs typeface="Source Sans Pro" pitchFamily="34" charset="0"/>
            </a:endParaRPr>
          </a:p>
          <a:p>
            <a:endParaRPr lang="en-US" sz="200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6908" y="1636697"/>
            <a:ext cx="6638218" cy="44291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38798"/>
            <a:ext cx="6997700" cy="1455737"/>
          </a:xfrm>
        </p:spPr>
        <p:txBody>
          <a:bodyPr/>
          <a:lstStyle/>
          <a:p>
            <a:r>
              <a:rPr lang="en-US" altLang="en-US">
                <a:solidFill>
                  <a:schemeClr val="tx1"/>
                </a:solidFill>
                <a:latin typeface="Times New Roman" panose="02020603050405020304" pitchFamily="16" charset="0"/>
                <a:cs typeface="Times New Roman" panose="02020603050405020304" pitchFamily="16" charset="0"/>
              </a:rPr>
              <a:t>Key Features Implemented</a:t>
            </a:r>
          </a:p>
        </p:txBody>
      </p:sp>
      <p:sp>
        <p:nvSpPr>
          <p:cNvPr id="3" name="Content Placeholder 2"/>
          <p:cNvSpPr>
            <a:spLocks noGrp="1"/>
          </p:cNvSpPr>
          <p:nvPr>
            <p:ph idx="1"/>
          </p:nvPr>
        </p:nvSpPr>
        <p:spPr>
          <a:xfrm>
            <a:off x="575628" y="1331595"/>
            <a:ext cx="6997700" cy="4278313"/>
          </a:xfrm>
        </p:spPr>
        <p:txBody>
          <a:bodyPr/>
          <a:lstStyle/>
          <a:p>
            <a:pPr marL="0" indent="0">
              <a:lnSpc>
                <a:spcPct val="110000"/>
              </a:lnSpc>
              <a:buNone/>
            </a:pPr>
            <a:r>
              <a:rPr lang="en-US" altLang="en-US" sz="2000" dirty="0">
                <a:solidFill>
                  <a:schemeClr val="tx1"/>
                </a:solidFill>
                <a:latin typeface="Times New Roman" pitchFamily="18" charset="0"/>
                <a:cs typeface="Times New Roman" pitchFamily="18" charset="0"/>
                <a:sym typeface="+mn-ea"/>
              </a:rPr>
              <a:t>Add Expense</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Functionality:</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 Form </a:t>
            </a:r>
            <a:r>
              <a:rPr lang="en-US" altLang="en-US" sz="2000" dirty="0" err="1">
                <a:solidFill>
                  <a:schemeClr val="tx1"/>
                </a:solidFill>
                <a:latin typeface="Times New Roman" pitchFamily="18" charset="0"/>
                <a:cs typeface="Times New Roman" pitchFamily="18" charset="0"/>
                <a:sym typeface="+mn-ea"/>
              </a:rPr>
              <a:t>withdescription,amount</a:t>
            </a:r>
            <a:r>
              <a:rPr lang="en-US" altLang="en-US" sz="2000" dirty="0">
                <a:solidFill>
                  <a:schemeClr val="tx1"/>
                </a:solidFill>
                <a:latin typeface="Times New Roman" pitchFamily="18" charset="0"/>
                <a:cs typeface="Times New Roman" pitchFamily="18" charset="0"/>
                <a:sym typeface="+mn-ea"/>
              </a:rPr>
              <a:t>, </a:t>
            </a:r>
            <a:r>
              <a:rPr lang="en-US" altLang="en-US" sz="2000" dirty="0" err="1">
                <a:solidFill>
                  <a:schemeClr val="tx1"/>
                </a:solidFill>
                <a:latin typeface="Times New Roman" pitchFamily="18" charset="0"/>
                <a:cs typeface="Times New Roman" pitchFamily="18" charset="0"/>
                <a:sym typeface="+mn-ea"/>
              </a:rPr>
              <a:t>category,date</a:t>
            </a:r>
            <a:r>
              <a:rPr lang="en-US" altLang="en-US" sz="2000" dirty="0">
                <a:solidFill>
                  <a:schemeClr val="tx1"/>
                </a:solidFill>
                <a:latin typeface="Times New Roman" pitchFamily="18" charset="0"/>
                <a:cs typeface="Times New Roman" pitchFamily="18" charset="0"/>
                <a:sym typeface="+mn-ea"/>
              </a:rPr>
              <a:t> fields</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 Client-side validation using</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JavaScript</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 Server-side</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processing via </a:t>
            </a:r>
            <a:r>
              <a:rPr lang="en-US" altLang="en-US" sz="2000" dirty="0" err="1">
                <a:solidFill>
                  <a:schemeClr val="tx1"/>
                </a:solidFill>
                <a:latin typeface="Times New Roman" pitchFamily="18" charset="0"/>
                <a:cs typeface="Times New Roman" pitchFamily="18" charset="0"/>
                <a:sym typeface="+mn-ea"/>
              </a:rPr>
              <a:t>servlet</a:t>
            </a:r>
            <a:r>
              <a:rPr lang="en-US" altLang="en-US" sz="2000" dirty="0">
                <a:solidFill>
                  <a:schemeClr val="tx1"/>
                </a:solidFill>
                <a:latin typeface="Times New Roman" pitchFamily="18" charset="0"/>
                <a:cs typeface="Times New Roman" pitchFamily="18" charset="0"/>
                <a:sym typeface="+mn-ea"/>
              </a:rPr>
              <a:t/>
            </a:r>
            <a:br>
              <a:rPr lang="en-US" altLang="en-US" sz="2000" dirty="0">
                <a:solidFill>
                  <a:schemeClr val="tx1"/>
                </a:solidFill>
                <a:latin typeface="Times New Roman" pitchFamily="18" charset="0"/>
                <a:cs typeface="Times New Roman" pitchFamily="18" charset="0"/>
                <a:sym typeface="+mn-ea"/>
              </a:rPr>
            </a:br>
            <a:r>
              <a:rPr lang="en-US" altLang="en-US" sz="2000" dirty="0">
                <a:solidFill>
                  <a:schemeClr val="tx1"/>
                </a:solidFill>
                <a:latin typeface="Times New Roman" pitchFamily="18" charset="0"/>
                <a:cs typeface="Times New Roman" pitchFamily="18" charset="0"/>
                <a:sym typeface="+mn-ea"/>
              </a:rPr>
              <a:t>- Success/error message display</a:t>
            </a:r>
            <a:endParaRPr lang="en-US" altLang="en-US" sz="2000" dirty="0">
              <a:solidFill>
                <a:schemeClr val="tx1"/>
              </a:solidFill>
              <a:latin typeface="Times New Roman" pitchFamily="18" charset="0"/>
              <a:cs typeface="Times New Roman" pitchFamily="18" charset="0"/>
            </a:endParaRPr>
          </a:p>
          <a:p>
            <a:endParaRPr lang="en-US" sz="2000" dirty="0">
              <a:latin typeface="Trebuchet MS" panose="020B0603020202020204" pitchFamily="34" charset="0"/>
              <a:cs typeface="Trebuchet MS" panose="020B0603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rcRect l="19098" t="6459" r="16155" b="22387"/>
          <a:stretch>
            <a:fillRect/>
          </a:stretch>
        </p:blipFill>
        <p:spPr>
          <a:xfrm>
            <a:off x="611156" y="1350945"/>
            <a:ext cx="7407527" cy="45792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olidFill>
                  <a:schemeClr val="tx1"/>
                </a:solidFill>
                <a:latin typeface="Times New Roman" panose="02020603050405020304" pitchFamily="16" charset="0"/>
                <a:cs typeface="Times New Roman" panose="02020603050405020304" pitchFamily="16" charset="0"/>
                <a:sym typeface="+mn-ea"/>
              </a:rPr>
              <a:t>Key Features Implemented</a:t>
            </a:r>
            <a:endParaRPr lang="en-US"/>
          </a:p>
        </p:txBody>
      </p:sp>
      <p:sp>
        <p:nvSpPr>
          <p:cNvPr id="3" name="Content Placeholder 2"/>
          <p:cNvSpPr>
            <a:spLocks noGrp="1"/>
          </p:cNvSpPr>
          <p:nvPr>
            <p:ph idx="1"/>
          </p:nvPr>
        </p:nvSpPr>
        <p:spPr>
          <a:xfrm>
            <a:off x="682594" y="1493821"/>
            <a:ext cx="4918710" cy="2891155"/>
          </a:xfrm>
        </p:spPr>
        <p:txBody>
          <a:bodyPr/>
          <a:lstStyle/>
          <a:p>
            <a:pPr marL="0" indent="0">
              <a:buNone/>
            </a:pPr>
            <a:r>
              <a:rPr lang="en-US" altLang="en-US" sz="2000" dirty="0">
                <a:latin typeface="Times New Roman" pitchFamily="18" charset="0"/>
                <a:cs typeface="Times New Roman" pitchFamily="18" charset="0"/>
              </a:rPr>
              <a:t>View Expenses</a:t>
            </a:r>
          </a:p>
          <a:p>
            <a:pPr marL="0" indent="0">
              <a:buNone/>
            </a:pPr>
            <a:r>
              <a:rPr lang="en-US" altLang="en-US" sz="2000" dirty="0">
                <a:latin typeface="Times New Roman" pitchFamily="18" charset="0"/>
                <a:cs typeface="Times New Roman" pitchFamily="18" charset="0"/>
              </a:rPr>
              <a:t>Functionality:</a:t>
            </a:r>
          </a:p>
          <a:p>
            <a:pPr marL="0" indent="0">
              <a:buNone/>
            </a:pPr>
            <a:r>
              <a:rPr lang="en-US" altLang="en-US" sz="2000" dirty="0">
                <a:latin typeface="Times New Roman" pitchFamily="18" charset="0"/>
                <a:cs typeface="Times New Roman" pitchFamily="18" charset="0"/>
              </a:rPr>
              <a:t>- Tabular display of all expenses</a:t>
            </a:r>
          </a:p>
          <a:p>
            <a:pPr marL="0" indent="0">
              <a:buNone/>
            </a:pPr>
            <a:r>
              <a:rPr lang="en-US" altLang="en-US" sz="2000" dirty="0">
                <a:latin typeface="Times New Roman" pitchFamily="18" charset="0"/>
                <a:cs typeface="Times New Roman" pitchFamily="18" charset="0"/>
              </a:rPr>
              <a:t>- Automatic total calculation</a:t>
            </a:r>
          </a:p>
          <a:p>
            <a:pPr marL="0" indent="0">
              <a:buNone/>
            </a:pPr>
            <a:r>
              <a:rPr lang="en-US" altLang="en-US" sz="2000" dirty="0">
                <a:latin typeface="Times New Roman" pitchFamily="18" charset="0"/>
                <a:cs typeface="Times New Roman" pitchFamily="18" charset="0"/>
              </a:rPr>
              <a:t>- Sorted by date (newest first)</a:t>
            </a:r>
          </a:p>
          <a:p>
            <a:pPr marL="0" indent="0">
              <a:buNone/>
            </a:pPr>
            <a:r>
              <a:rPr lang="en-US" altLang="en-US" sz="2000" dirty="0">
                <a:latin typeface="Times New Roman" pitchFamily="18" charset="0"/>
                <a:cs typeface="Times New Roman" pitchFamily="18" charset="0"/>
              </a:rPr>
              <a:t>- Professional UI with gradient design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l="22301" t="6105" r="24510" b="28322"/>
          <a:stretch>
            <a:fillRect/>
          </a:stretch>
        </p:blipFill>
        <p:spPr>
          <a:xfrm>
            <a:off x="968346" y="1136631"/>
            <a:ext cx="6858048" cy="462003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olidFill>
                  <a:schemeClr val="tx1"/>
                </a:solidFill>
                <a:latin typeface="Times New Roman" panose="02020603050405020304" pitchFamily="16" charset="0"/>
                <a:cs typeface="Times New Roman" panose="02020603050405020304" pitchFamily="16" charset="0"/>
                <a:sym typeface="+mn-ea"/>
              </a:rPr>
              <a:t>Key Features Implemented</a:t>
            </a:r>
            <a:endParaRPr lang="en-US"/>
          </a:p>
        </p:txBody>
      </p:sp>
      <p:sp>
        <p:nvSpPr>
          <p:cNvPr id="3" name="Content Placeholder 2"/>
          <p:cNvSpPr>
            <a:spLocks noGrp="1"/>
          </p:cNvSpPr>
          <p:nvPr>
            <p:ph idx="1"/>
          </p:nvPr>
        </p:nvSpPr>
        <p:spPr>
          <a:xfrm>
            <a:off x="503555" y="1763395"/>
            <a:ext cx="5807710" cy="2952750"/>
          </a:xfrm>
        </p:spPr>
        <p:txBody>
          <a:bodyPr/>
          <a:lstStyle/>
          <a:p>
            <a:pPr marL="0" indent="0">
              <a:buNone/>
            </a:pPr>
            <a:r>
              <a:rPr lang="en-US" altLang="en-US" dirty="0">
                <a:latin typeface="Times New Roman" pitchFamily="18" charset="0"/>
                <a:cs typeface="Times New Roman" pitchFamily="18" charset="0"/>
              </a:rPr>
              <a:t>Database</a:t>
            </a:r>
          </a:p>
          <a:p>
            <a:pPr marL="0" indent="0">
              <a:buNone/>
            </a:pPr>
            <a:r>
              <a:rPr lang="en-US" altLang="en-US" dirty="0">
                <a:latin typeface="Times New Roman" pitchFamily="18" charset="0"/>
                <a:cs typeface="Times New Roman" pitchFamily="18" charset="0"/>
              </a:rPr>
              <a:t>Operations:</a:t>
            </a:r>
          </a:p>
          <a:p>
            <a:pPr marL="0" indent="0">
              <a:buNone/>
            </a:pPr>
            <a:r>
              <a:rPr lang="en-US" altLang="en-US" dirty="0">
                <a:latin typeface="Times New Roman" pitchFamily="18" charset="0"/>
                <a:cs typeface="Times New Roman" pitchFamily="18" charset="0"/>
              </a:rPr>
              <a:t>- INSERT for adding expenses</a:t>
            </a:r>
          </a:p>
          <a:p>
            <a:pPr marL="0" indent="0">
              <a:buNone/>
            </a:pPr>
            <a:r>
              <a:rPr lang="en-US" altLang="en-US" dirty="0">
                <a:latin typeface="Times New Roman" pitchFamily="18" charset="0"/>
                <a:cs typeface="Times New Roman" pitchFamily="18" charset="0"/>
              </a:rPr>
              <a:t>- SELECT for retrieving data</a:t>
            </a:r>
          </a:p>
          <a:p>
            <a:pPr marL="0" indent="0">
              <a:buNone/>
            </a:pPr>
            <a:r>
              <a:rPr lang="en-US" altLang="en-US" dirty="0">
                <a:latin typeface="Times New Roman" pitchFamily="18" charset="0"/>
                <a:cs typeface="Times New Roman" pitchFamily="18" charset="0"/>
              </a:rPr>
              <a:t>- Prepared statements for SQL injection prevention</a:t>
            </a:r>
          </a:p>
        </p:txBody>
      </p:sp>
      <p:pic>
        <p:nvPicPr>
          <p:cNvPr id="4" name="Picture 3"/>
          <p:cNvPicPr>
            <a:picLocks noChangeAspect="1"/>
          </p:cNvPicPr>
          <p:nvPr/>
        </p:nvPicPr>
        <p:blipFill>
          <a:blip r:embed="rId2"/>
          <a:srcRect t="25164" b="30290"/>
          <a:stretch>
            <a:fillRect/>
          </a:stretch>
        </p:blipFill>
        <p:spPr>
          <a:xfrm>
            <a:off x="863600" y="4499610"/>
            <a:ext cx="6430010" cy="19094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p:nvPr/>
        </p:nvSpPr>
        <p:spPr>
          <a:xfrm>
            <a:off x="504825" y="144463"/>
            <a:ext cx="9070975" cy="1057275"/>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4800" b="1" dirty="0">
                <a:solidFill>
                  <a:srgbClr val="000000"/>
                </a:solidFill>
                <a:latin typeface="Times New Roman" panose="02020603050405020304" pitchFamily="16" charset="0"/>
                <a:cs typeface="DejaVu Sans" charset="0"/>
              </a:rPr>
              <a:t>Outline</a:t>
            </a:r>
            <a:endParaRPr lang="en-IN" altLang="en-US" sz="4800" b="1" dirty="0">
              <a:solidFill>
                <a:srgbClr val="000000"/>
              </a:solidFill>
              <a:latin typeface="Times New Roman" panose="02020603050405020304" pitchFamily="16" charset="0"/>
              <a:ea typeface="DejaVu Sans" charset="0"/>
            </a:endParaRPr>
          </a:p>
        </p:txBody>
      </p:sp>
      <p:sp>
        <p:nvSpPr>
          <p:cNvPr id="10243" name="Rectangle 2"/>
          <p:cNvSpPr/>
          <p:nvPr/>
        </p:nvSpPr>
        <p:spPr>
          <a:xfrm>
            <a:off x="504825" y="1236663"/>
            <a:ext cx="9323388" cy="5578475"/>
          </a:xfrm>
          <a:prstGeom prst="rect">
            <a:avLst/>
          </a:prstGeom>
          <a:noFill/>
          <a:ln w="9525">
            <a:noFill/>
          </a:ln>
        </p:spPr>
        <p:txBody>
          <a:bodyPr lIns="0" tIns="21240" rIns="0" bIns="0"/>
          <a:lstStyle/>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dirty="0">
                <a:latin typeface="Times New Roman" pitchFamily="18" charset="0"/>
                <a:cs typeface="Times New Roman" pitchFamily="18" charset="0"/>
              </a:rPr>
              <a:t>Introduction</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dirty="0">
                <a:latin typeface="Times New Roman" pitchFamily="18" charset="0"/>
                <a:cs typeface="Times New Roman" pitchFamily="18" charset="0"/>
              </a:rPr>
              <a:t>Problem statement </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3600" dirty="0">
                <a:latin typeface="Times New Roman" pitchFamily="18" charset="0"/>
                <a:cs typeface="Times New Roman" pitchFamily="18" charset="0"/>
              </a:rPr>
              <a:t>System Design</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3600" dirty="0">
                <a:latin typeface="Times New Roman" pitchFamily="18" charset="0"/>
                <a:cs typeface="Times New Roman" pitchFamily="18" charset="0"/>
              </a:rPr>
              <a:t>Technologies and methodologies</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3600" dirty="0">
                <a:latin typeface="Times New Roman" pitchFamily="18" charset="0"/>
                <a:cs typeface="Times New Roman" pitchFamily="18" charset="0"/>
              </a:rPr>
              <a:t>Implementation</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3600" dirty="0">
                <a:latin typeface="Times New Roman" pitchFamily="18" charset="0"/>
                <a:cs typeface="Times New Roman" pitchFamily="18" charset="0"/>
              </a:rPr>
              <a:t>Conclusion </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dirty="0">
                <a:latin typeface="Times New Roman" pitchFamily="18" charset="0"/>
                <a:cs typeface="Times New Roman" pitchFamily="18" charset="0"/>
              </a:rPr>
              <a:t>References</a:t>
            </a:r>
            <a:endParaRPr lang="en-IN" altLang="en-US" sz="3600" dirty="0">
              <a:solidFill>
                <a:srgbClr val="000000"/>
              </a:solidFill>
              <a:latin typeface="Times New Roman" pitchFamily="18" charset="0"/>
              <a:ea typeface="DejaVu Sans"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olidFill>
                  <a:schemeClr val="tx1"/>
                </a:solidFill>
                <a:latin typeface="Times New Roman" panose="02020603050405020304" pitchFamily="16" charset="0"/>
                <a:cs typeface="Times New Roman" panose="02020603050405020304" pitchFamily="16" charset="0"/>
              </a:rPr>
              <a:t>Testing and Results</a:t>
            </a:r>
          </a:p>
        </p:txBody>
      </p:sp>
      <p:sp>
        <p:nvSpPr>
          <p:cNvPr id="3" name="Content Placeholder 2"/>
          <p:cNvSpPr>
            <a:spLocks noGrp="1"/>
          </p:cNvSpPr>
          <p:nvPr>
            <p:ph idx="1"/>
          </p:nvPr>
        </p:nvSpPr>
        <p:spPr>
          <a:xfrm>
            <a:off x="359093" y="1547495"/>
            <a:ext cx="6997700" cy="4278313"/>
          </a:xfrm>
        </p:spPr>
        <p:txBody>
          <a:bodyPr/>
          <a:lstStyle/>
          <a:p>
            <a:pPr marL="0" indent="0">
              <a:buFont typeface="Wingdings" panose="05000000000000000000" charset="0"/>
              <a:buNone/>
            </a:pPr>
            <a:r>
              <a:rPr lang="en-US" altLang="en-US" sz="2000" dirty="0">
                <a:latin typeface="Times New Roman" pitchFamily="18" charset="0"/>
                <a:cs typeface="Times New Roman" pitchFamily="18" charset="0"/>
              </a:rPr>
              <a:t>Functional Testing:</a:t>
            </a:r>
          </a:p>
          <a:p>
            <a:pPr marL="0" indent="0">
              <a:buNone/>
            </a:pPr>
            <a:r>
              <a:rPr lang="en-US" altLang="en-US" sz="2000" dirty="0">
                <a:latin typeface="Times New Roman" pitchFamily="18" charset="0"/>
                <a:cs typeface="Times New Roman" pitchFamily="18" charset="0"/>
              </a:rPr>
              <a:t>- Successfully adds expenses to database</a:t>
            </a:r>
          </a:p>
          <a:p>
            <a:pPr marL="0" indent="0">
              <a:buNone/>
            </a:pPr>
            <a:r>
              <a:rPr lang="en-US" altLang="en-US" sz="2000" dirty="0">
                <a:latin typeface="Times New Roman" pitchFamily="18" charset="0"/>
                <a:cs typeface="Times New Roman" pitchFamily="18" charset="0"/>
              </a:rPr>
              <a:t>- Correctly displays all stored expenses</a:t>
            </a:r>
          </a:p>
          <a:p>
            <a:pPr marL="0" indent="0">
              <a:buNone/>
            </a:pPr>
            <a:r>
              <a:rPr lang="en-US" altLang="en-US" sz="2000" dirty="0">
                <a:latin typeface="Times New Roman" pitchFamily="18" charset="0"/>
                <a:cs typeface="Times New Roman" pitchFamily="18" charset="0"/>
              </a:rPr>
              <a:t>- Accurate total calculation</a:t>
            </a:r>
          </a:p>
          <a:p>
            <a:pPr marL="0" indent="0">
              <a:buNone/>
            </a:pPr>
            <a:r>
              <a:rPr lang="en-US" altLang="en-US" sz="2000" dirty="0">
                <a:latin typeface="Times New Roman" pitchFamily="18" charset="0"/>
                <a:cs typeface="Times New Roman" pitchFamily="18" charset="0"/>
              </a:rPr>
              <a:t>- Proper error handling</a:t>
            </a:r>
          </a:p>
          <a:p>
            <a:pPr marL="0" indent="0">
              <a:buNone/>
            </a:pPr>
            <a:r>
              <a:rPr lang="en-US" altLang="en-US" sz="2000" dirty="0">
                <a:latin typeface="Times New Roman" pitchFamily="18" charset="0"/>
                <a:cs typeface="Times New Roman" pitchFamily="18" charset="0"/>
              </a:rPr>
              <a:t>Performance:</a:t>
            </a:r>
          </a:p>
          <a:p>
            <a:pPr marL="0" indent="0">
              <a:buNone/>
            </a:pPr>
            <a:r>
              <a:rPr lang="en-US" altLang="en-US" sz="2000" dirty="0">
                <a:latin typeface="Times New Roman" pitchFamily="18" charset="0"/>
                <a:cs typeface="Times New Roman" pitchFamily="18" charset="0"/>
              </a:rPr>
              <a:t>- Fast response time (&lt;1 second)</a:t>
            </a:r>
          </a:p>
          <a:p>
            <a:pPr marL="0" indent="0">
              <a:buNone/>
            </a:pPr>
            <a:r>
              <a:rPr lang="en-US" altLang="en-US" sz="2000" dirty="0">
                <a:latin typeface="Times New Roman" pitchFamily="18" charset="0"/>
                <a:cs typeface="Times New Roman" pitchFamily="18" charset="0"/>
              </a:rPr>
              <a:t>- Efficient database queries</a:t>
            </a:r>
          </a:p>
          <a:p>
            <a:pPr marL="0" indent="0">
              <a:buNone/>
            </a:pPr>
            <a:r>
              <a:rPr lang="en-US" altLang="en-US" sz="2000" dirty="0">
                <a:latin typeface="Times New Roman" pitchFamily="18" charset="0"/>
                <a:cs typeface="Times New Roman" pitchFamily="18" charset="0"/>
              </a:rPr>
              <a:t>- Smooth user experience</a:t>
            </a:r>
          </a:p>
          <a:p>
            <a:pPr marL="0" indent="0">
              <a:buNone/>
            </a:pPr>
            <a:r>
              <a:rPr lang="en-US" altLang="en-US" sz="2000" dirty="0">
                <a:latin typeface="Times New Roman" pitchFamily="18" charset="0"/>
                <a:cs typeface="Times New Roman" pitchFamily="18" charset="0"/>
              </a:rPr>
              <a:t>Browser Compatibility:</a:t>
            </a:r>
          </a:p>
          <a:p>
            <a:pPr marL="0" indent="0">
              <a:buNone/>
            </a:pPr>
            <a:r>
              <a:rPr lang="en-US" altLang="en-US" sz="2000" dirty="0">
                <a:latin typeface="Times New Roman" pitchFamily="18" charset="0"/>
                <a:cs typeface="Times New Roman" pitchFamily="18" charset="0"/>
              </a:rPr>
              <a:t>- Tested on Chrome, Firefox, Edge</a:t>
            </a:r>
          </a:p>
          <a:p>
            <a:pPr marL="0" indent="0">
              <a:buNone/>
            </a:pPr>
            <a:r>
              <a:rPr lang="en-US" altLang="en-US" sz="2000" dirty="0">
                <a:latin typeface="Times New Roman" pitchFamily="18" charset="0"/>
                <a:cs typeface="Times New Roman" pitchFamily="18" charset="0"/>
              </a:rPr>
              <a:t>- Responsive design works on different screen sizes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4032" y="0"/>
            <a:ext cx="5000660" cy="75061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Conclusion </a:t>
            </a:r>
          </a:p>
        </p:txBody>
      </p:sp>
      <p:sp>
        <p:nvSpPr>
          <p:cNvPr id="21507" name="Rectangle 2"/>
          <p:cNvSpPr/>
          <p:nvPr/>
        </p:nvSpPr>
        <p:spPr>
          <a:xfrm>
            <a:off x="431800" y="1547495"/>
            <a:ext cx="772223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1800" dirty="0">
                <a:solidFill>
                  <a:srgbClr val="000000"/>
                </a:solidFill>
                <a:latin typeface="Times New Roman" pitchFamily="18" charset="0"/>
                <a:ea typeface="Times New Roman" panose="02020603050405020304" pitchFamily="16" charset="0"/>
                <a:cs typeface="Times New Roman" pitchFamily="18" charset="0"/>
              </a:rPr>
              <a:t>The Expense Tracker is a valuable tool designed to simplify and automate the process of managing personal finances. It allows users to efficiently record daily transactions, categorize expenses, and analyze spending patterns through graphical reports and summaries. This system not only minimizes manual effort but also reduces the chances of financial mismanagement by providing real-time insights into income and expenditure.</a:t>
            </a:r>
          </a:p>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1800" dirty="0">
                <a:solidFill>
                  <a:srgbClr val="000000"/>
                </a:solidFill>
                <a:latin typeface="Times New Roman" pitchFamily="18" charset="0"/>
                <a:ea typeface="Times New Roman" panose="02020603050405020304" pitchFamily="16" charset="0"/>
                <a:cs typeface="Times New Roman" pitchFamily="18" charset="0"/>
              </a:rPr>
              <a:t>By promoting transparency and accountability, it encourages users to adopt better saving and budgeting habits. The system’s easy-to-use interface and data visualization features make it accessible for users of all age groups. In addition, its ability to generate monthly or yearly summaries helps in setting financial goals and tracking progress over time.</a:t>
            </a:r>
          </a:p>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1800" dirty="0">
                <a:solidFill>
                  <a:srgbClr val="000000"/>
                </a:solidFill>
                <a:latin typeface="Times New Roman" pitchFamily="18" charset="0"/>
                <a:ea typeface="Times New Roman" panose="02020603050405020304" pitchFamily="16" charset="0"/>
                <a:cs typeface="Times New Roman" pitchFamily="18" charset="0"/>
              </a:rPr>
              <a:t>Overall, the Expense Tracker contributes significantly to improving personal financial literacy, ensuring users maintain control over their money, avoid unnecessary expenses, and move toward a more stable and planned financial future.</a:t>
            </a:r>
          </a:p>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US" altLang="en-US" sz="1800" dirty="0">
              <a:solidFill>
                <a:srgbClr val="000000"/>
              </a:solidFill>
              <a:ea typeface="Times New Roman" panose="02020603050405020304" pitchFamily="16" charset="0"/>
              <a:cs typeface="Trebuchet MS" panose="020B0603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References</a:t>
            </a:r>
          </a:p>
        </p:txBody>
      </p:sp>
      <p:sp>
        <p:nvSpPr>
          <p:cNvPr id="23555" name="Rectangle 2"/>
          <p:cNvSpPr/>
          <p:nvPr/>
        </p:nvSpPr>
        <p:spPr>
          <a:xfrm>
            <a:off x="503238" y="1563688"/>
            <a:ext cx="907097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23556" name="Content Placeholder 2"/>
          <p:cNvSpPr txBox="1"/>
          <p:nvPr/>
        </p:nvSpPr>
        <p:spPr>
          <a:xfrm>
            <a:off x="539751" y="1484313"/>
            <a:ext cx="8215338" cy="5608637"/>
          </a:xfrm>
          <a:prstGeom prst="rect">
            <a:avLst/>
          </a:prstGeom>
          <a:noFill/>
          <a:ln w="9525">
            <a:noFill/>
          </a:ln>
        </p:spPr>
        <p:txBody>
          <a:bodyPr/>
          <a:lst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stStyle>
          <a:p>
            <a:pPr lvl="0" defTabSz="914400">
              <a:spcBef>
                <a:spcPct val="20000"/>
              </a:spcBef>
              <a:buClrTx/>
              <a:buSzTx/>
              <a:buFont typeface="Arial" panose="020B0604020202020204" pitchFamily="34" charset="0"/>
              <a:buChar char="•"/>
            </a:pPr>
            <a:r>
              <a:rPr lang="en-US" altLang="en-US" sz="2000" dirty="0">
                <a:solidFill>
                  <a:srgbClr val="000000"/>
                </a:solidFill>
                <a:latin typeface="Source Sans Pro" pitchFamily="34" charset="0"/>
              </a:rPr>
              <a:t> Oracle, "Java Servlet Technology Overview", Oracle Documentation, 2024.https://docs.oracle.com/javaee/7/tutorial/servlets.htm</a:t>
            </a:r>
          </a:p>
          <a:p>
            <a:pPr marL="0" lvl="0" indent="0" defTabSz="914400">
              <a:spcBef>
                <a:spcPct val="20000"/>
              </a:spcBef>
              <a:buClrTx/>
              <a:buSzTx/>
              <a:buFont typeface="Arial" panose="020B0604020202020204" pitchFamily="34" charset="0"/>
              <a:buNone/>
            </a:pPr>
            <a:r>
              <a:rPr lang="en-GB" altLang="en-US" sz="2000" dirty="0">
                <a:solidFill>
                  <a:srgbClr val="000000"/>
                </a:solidFill>
                <a:latin typeface="Source Sans Pro" pitchFamily="34" charset="0"/>
              </a:rPr>
              <a:t>.</a:t>
            </a:r>
          </a:p>
          <a:p>
            <a:pPr marL="342900" lvl="0" indent="-342900" defTabSz="914400">
              <a:spcBef>
                <a:spcPct val="20000"/>
              </a:spcBef>
              <a:buClrTx/>
              <a:buSzTx/>
              <a:buFont typeface="Arial" panose="020B0604020202020204" pitchFamily="34" charset="0"/>
              <a:buChar char="•"/>
            </a:pPr>
            <a:r>
              <a:rPr lang="en-US" altLang="en-US" sz="2000" dirty="0">
                <a:solidFill>
                  <a:srgbClr val="000000"/>
                </a:solidFill>
                <a:latin typeface="Source Sans Pro" pitchFamily="34" charset="0"/>
              </a:rPr>
              <a:t>Oracle, "JavaServer Pages Technology", Oracle Documentation, 2024.https://docs.oracle.com/javaee/7/tutorial/jsps.htm</a:t>
            </a:r>
            <a:r>
              <a:rPr lang="en-GB" altLang="en-US" sz="2000" dirty="0">
                <a:solidFill>
                  <a:srgbClr val="000000"/>
                </a:solidFill>
                <a:latin typeface="Source Sans Pro" pitchFamily="34" charset="0"/>
              </a:rPr>
              <a:t>.</a:t>
            </a:r>
          </a:p>
          <a:p>
            <a:pPr marL="0" lvl="0" indent="0" defTabSz="914400">
              <a:spcBef>
                <a:spcPct val="20000"/>
              </a:spcBef>
              <a:buClrTx/>
              <a:buSzTx/>
              <a:buFont typeface="Arial" panose="020B0604020202020204" pitchFamily="34" charset="0"/>
              <a:buNone/>
            </a:pPr>
            <a:endParaRPr lang="en-GB" altLang="en-US" sz="2000" b="1" dirty="0">
              <a:solidFill>
                <a:srgbClr val="000000"/>
              </a:solidFill>
              <a:latin typeface="Source Sans Pro" pitchFamily="34" charset="0"/>
            </a:endParaRPr>
          </a:p>
          <a:p>
            <a:pPr marL="342900" lvl="0" indent="-342900" defTabSz="914400">
              <a:spcBef>
                <a:spcPct val="20000"/>
              </a:spcBef>
              <a:buClrTx/>
              <a:buSzTx/>
              <a:buFont typeface="Arial" panose="020B0604020202020204" pitchFamily="34" charset="0"/>
              <a:buChar char="•"/>
            </a:pPr>
            <a:r>
              <a:rPr lang="en-US" altLang="en-US" sz="2000" dirty="0">
                <a:solidFill>
                  <a:srgbClr val="000000"/>
                </a:solidFill>
                <a:latin typeface="Source Sans Pro" pitchFamily="34" charset="0"/>
              </a:rPr>
              <a:t>MySQL, "MySQL 8.0 Reference Manual", MySQL Documentation, 2024.https://dev.mysql.com/doc/refman/8.0/en/</a:t>
            </a:r>
          </a:p>
          <a:p>
            <a:pPr marL="0" lvl="0" indent="0" defTabSz="914400">
              <a:spcBef>
                <a:spcPct val="20000"/>
              </a:spcBef>
              <a:buClrTx/>
              <a:buSzTx/>
              <a:buFont typeface="Arial" panose="020B0604020202020204" pitchFamily="34" charset="0"/>
              <a:buNone/>
            </a:pPr>
            <a:endParaRPr lang="en-US" altLang="en-US" sz="2000" dirty="0">
              <a:solidFill>
                <a:srgbClr val="000000"/>
              </a:solidFill>
              <a:latin typeface="Source Sans Pro" pitchFamily="34" charset="0"/>
            </a:endParaRPr>
          </a:p>
          <a:p>
            <a:pPr marL="342900" lvl="0" indent="-342900" defTabSz="914400">
              <a:spcBef>
                <a:spcPct val="20000"/>
              </a:spcBef>
              <a:buClrTx/>
              <a:buSzTx/>
              <a:buFont typeface="Arial" panose="020B0604020202020204" pitchFamily="34" charset="0"/>
              <a:buChar char="•"/>
            </a:pPr>
            <a:r>
              <a:rPr lang="en-US" altLang="en-US" sz="2000" dirty="0">
                <a:solidFill>
                  <a:srgbClr val="000000"/>
                </a:solidFill>
                <a:latin typeface="Source Sans Pro" pitchFamily="34" charset="0"/>
              </a:rPr>
              <a:t> Apache Software Foundation, "Apache Tomcat 9 Documentation", 2024.https://tomcat.apache.org/tomcat-9.0-doc/</a:t>
            </a:r>
          </a:p>
          <a:p>
            <a:pPr marL="342900" lvl="0" indent="-342900" defTabSz="914400">
              <a:spcBef>
                <a:spcPct val="20000"/>
              </a:spcBef>
              <a:buClrTx/>
              <a:buSzTx/>
              <a:buFont typeface="Arial" panose="020B0604020202020204" pitchFamily="34" charset="0"/>
              <a:buChar char="•"/>
            </a:pPr>
            <a:endParaRPr lang="en-US" altLang="en-US" sz="2000" dirty="0">
              <a:solidFill>
                <a:srgbClr val="000000"/>
              </a:solidFill>
              <a:latin typeface="Source Sans Pro" pitchFamily="34" charset="0"/>
            </a:endParaRPr>
          </a:p>
          <a:p>
            <a:pPr marL="342900" lvl="0" indent="-342900" defTabSz="914400">
              <a:spcBef>
                <a:spcPct val="20000"/>
              </a:spcBef>
              <a:buClrTx/>
              <a:buSzTx/>
              <a:buFont typeface="Arial" panose="020B0604020202020204" pitchFamily="34" charset="0"/>
              <a:buChar char="•"/>
            </a:pPr>
            <a:r>
              <a:rPr lang="en-US" altLang="en-US" sz="2000" dirty="0">
                <a:solidFill>
                  <a:srgbClr val="000000"/>
                </a:solidFill>
                <a:latin typeface="Source Sans Pro" pitchFamily="34" charset="0"/>
              </a:rPr>
              <a:t> Oracle, "JDBC Database Access", Oracle Java Tutorials, 2024.https://docs.oracle.com/javase/tutorial/jdbc/</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p:nvPr/>
        </p:nvSpPr>
        <p:spPr>
          <a:xfrm>
            <a:off x="647700" y="3057525"/>
            <a:ext cx="9070975" cy="1262063"/>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Thank You...!!</a:t>
            </a:r>
            <a:endParaRPr lang="en-IN" altLang="en-US" sz="3600" b="1"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0" y="-22069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itchFamily="18" charset="0"/>
                <a:cs typeface="Times New Roman" pitchFamily="18" charset="0"/>
              </a:rPr>
              <a:t>Introduction</a:t>
            </a:r>
          </a:p>
        </p:txBody>
      </p:sp>
      <p:sp>
        <p:nvSpPr>
          <p:cNvPr id="2" name="Content Placeholder 2"/>
          <p:cNvSpPr txBox="1"/>
          <p:nvPr/>
        </p:nvSpPr>
        <p:spPr bwMode="auto">
          <a:xfrm>
            <a:off x="182528" y="850879"/>
            <a:ext cx="8699528" cy="5535613"/>
          </a:xfrm>
          <a:prstGeom prst="rect">
            <a:avLst/>
          </a:prstGeom>
          <a:noFill/>
          <a:ln>
            <a:noFill/>
          </a:ln>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R="0" lvl="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Real-time Problem Observation:</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Students and individuals struggle with tracking daily expenses - Lack of simple, accessible expense management tools</a:t>
            </a: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Manual record-keeping is time-consuming and error-prone</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Difficulty in analyzing spending</a:t>
            </a:r>
            <a:r>
              <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en-US" altLang="en-US" sz="2400" i="0" u="none" strike="noStrike" kern="1200" cap="none" spc="0" normalizeH="0" baseline="0" noProof="0" dirty="0" smtClean="0">
                <a:ln>
                  <a:noFill/>
                </a:ln>
                <a:solidFill>
                  <a:sysClr val="windowText" lastClr="000000"/>
                </a:solidFill>
                <a:effectLst/>
                <a:uLnTx/>
                <a:uFillTx/>
                <a:latin typeface="Times New Roman" pitchFamily="18" charset="0"/>
                <a:cs typeface="Times New Roman" pitchFamily="18" charset="0"/>
              </a:rPr>
              <a:t>patterns</a:t>
            </a:r>
            <a:endPar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Motivation: </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-Need for digital solution to manage personal </a:t>
            </a:r>
            <a:r>
              <a:rPr kumimoji="0" lang="en-US" altLang="en-US" sz="2400" i="0" u="none" strike="noStrike" kern="120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fazainances</a:t>
            </a:r>
            <a:r>
              <a:rPr kumimoji="0" lang="en-US" altLang="en-US" sz="2400" i="0" u="none" strike="noStrike" kern="120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Enable better financial decision-making</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Provide instant access to expense history</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Simplify budget tracking for students</a:t>
            </a:r>
            <a:endPar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Objectives:</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Develop web-based expense tracking application</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Implement database integration for persistent </a:t>
            </a:r>
            <a:r>
              <a:rPr kumimoji="0" lang="en-US" altLang="en-US" sz="2400" i="0" u="none" strike="noStrike" kern="1200" cap="none" spc="0" normalizeH="0" baseline="0" noProof="0" dirty="0" err="1" smtClean="0">
                <a:ln>
                  <a:noFill/>
                </a:ln>
                <a:solidFill>
                  <a:sysClr val="windowText" lastClr="000000"/>
                </a:solidFill>
                <a:effectLst/>
                <a:uLnTx/>
                <a:uFillTx/>
                <a:latin typeface="Times New Roman" pitchFamily="18" charset="0"/>
                <a:cs typeface="Times New Roman" pitchFamily="18" charset="0"/>
              </a:rPr>
              <a:t>storagea</a:t>
            </a:r>
            <a:endPar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400"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rPr>
              <a:t>- Create user-friendly interface for expense management - Enable real-time calculation of total expenditure</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en-US" sz="2400" b="1" i="0" u="none" strike="noStrike" kern="1200" cap="none" spc="0" normalizeH="0" baseline="0" noProof="0" dirty="0">
              <a:ln>
                <a:noFill/>
              </a:ln>
              <a:solidFill>
                <a:sysClr val="windowText" lastClr="000000"/>
              </a:solidFill>
              <a:effectLst/>
              <a:uLnTx/>
              <a:uFillTx/>
              <a:latin typeface="Times New Roman" pitchFamily="18" charset="0"/>
              <a:cs typeface="Times New Roman"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997700" cy="1455738"/>
          </a:xfrm>
        </p:spPr>
        <p:txBody>
          <a:bodyPr vert="horz" wrap="square" lIns="91440" tIns="45720" rIns="91440" bIns="45720" numCol="1" anchor="t" anchorCtr="0" compatLnSpc="1"/>
          <a:lstStyle/>
          <a:p>
            <a:pPr marL="0" marR="0" lvl="0" indent="0" algn="l" defTabSz="503555" rtl="0" eaLnBrk="0" fontAlgn="base" latinLnBrk="0" hangingPunct="0">
              <a:lnSpc>
                <a:spcPct val="100000"/>
              </a:lnSpc>
              <a:spcBef>
                <a:spcPct val="0"/>
              </a:spcBef>
              <a:spcAft>
                <a:spcPct val="0"/>
              </a:spcAft>
              <a:buClrTx/>
              <a:buSzTx/>
              <a:buFontTx/>
              <a:buNone/>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rPr>
              <a:t> Problem statement </a:t>
            </a:r>
            <a:endParaRPr kumimoji="0" 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endParaRPr>
          </a:p>
        </p:txBody>
      </p:sp>
      <p:sp>
        <p:nvSpPr>
          <p:cNvPr id="3" name="Content Placeholder 2"/>
          <p:cNvSpPr>
            <a:spLocks noGrp="1"/>
          </p:cNvSpPr>
          <p:nvPr>
            <p:ph idx="1"/>
          </p:nvPr>
        </p:nvSpPr>
        <p:spPr>
          <a:xfrm>
            <a:off x="1" y="636565"/>
            <a:ext cx="8326460" cy="5616575"/>
          </a:xfrm>
        </p:spPr>
        <p:txBody>
          <a:bodyPr vert="horz" wrap="square" lIns="91440" tIns="45720" rIns="91440" bIns="45720" numCol="1" anchor="t" anchorCtr="0" compatLnSpc="1"/>
          <a:lstStyle/>
          <a:p>
            <a:pPr marL="377825" marR="0" lvl="0" indent="-377825"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Core Problem:</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Individuals lack an efficient system to record, view, and analyze their daily expenses, leading to poor financial </a:t>
            </a:r>
            <a:r>
              <a:rPr kumimoji="0" lang="en-US" altLang="en-US" sz="2800" b="0" i="0" u="none" strike="noStrike" kern="1200" cap="none" spc="0" normalizeH="0" baseline="0" noProof="0" dirty="0" smtClean="0">
                <a:ln>
                  <a:noFill/>
                </a:ln>
                <a:solidFill>
                  <a:prstClr val="black"/>
                </a:solidFill>
                <a:effectLst/>
                <a:uLnTx/>
                <a:uFillTx/>
                <a:latin typeface="Times New Roman" pitchFamily="18" charset="0"/>
                <a:cs typeface="Times New Roman" pitchFamily="18" charset="0"/>
              </a:rPr>
              <a:t>awareness and </a:t>
            </a:r>
            <a:r>
              <a:rPr kumimoji="0" lang="en-US" altLang="en-US" sz="2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budget management.</a:t>
            </a:r>
            <a:r>
              <a:rPr kumimoji="0" lang="en-GB" altLang="en-US" sz="2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rPr>
              <a:t>Describe the statement in elaboration mentioning all key points to be addressed by you.</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GB" altLang="en-US" sz="2800" b="0" i="0" u="none" strike="noStrike" kern="120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dirty="0">
                <a:ln>
                  <a:noFill/>
                </a:ln>
                <a:solidFill>
                  <a:srgbClr val="404040"/>
                </a:solidFill>
                <a:effectLst/>
                <a:uLnTx/>
                <a:uFillTx/>
                <a:latin typeface="Times New Roman" pitchFamily="18" charset="0"/>
                <a:cs typeface="Times New Roman" pitchFamily="18" charset="0"/>
              </a:rPr>
              <a:t>Key Points to Address:</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rgbClr val="404040"/>
                </a:solidFill>
                <a:effectLst/>
                <a:uLnTx/>
                <a:uFillTx/>
                <a:latin typeface="Times New Roman" pitchFamily="18" charset="0"/>
                <a:cs typeface="Times New Roman" pitchFamily="18" charset="0"/>
              </a:rPr>
              <a:t>- Easy expense entry mechanism</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rgbClr val="404040"/>
                </a:solidFill>
                <a:effectLst/>
                <a:uLnTx/>
                <a:uFillTx/>
                <a:latin typeface="Times New Roman" pitchFamily="18" charset="0"/>
                <a:cs typeface="Times New Roman" pitchFamily="18" charset="0"/>
              </a:rPr>
              <a:t>- Categorized expense tracking</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rgbClr val="404040"/>
                </a:solidFill>
                <a:effectLst/>
                <a:uLnTx/>
                <a:uFillTx/>
                <a:latin typeface="Times New Roman" pitchFamily="18" charset="0"/>
                <a:cs typeface="Times New Roman" pitchFamily="18" charset="0"/>
              </a:rPr>
              <a:t>- Real-time data storage and retrieval - Total expenditure calculation</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800" b="0" i="0" u="none" strike="noStrike" kern="1200" cap="none" spc="0" normalizeH="0" baseline="0" noProof="0" dirty="0">
                <a:ln>
                  <a:noFill/>
                </a:ln>
                <a:solidFill>
                  <a:srgbClr val="404040"/>
                </a:solidFill>
                <a:effectLst/>
                <a:uLnTx/>
                <a:uFillTx/>
                <a:latin typeface="Times New Roman" pitchFamily="18" charset="0"/>
                <a:cs typeface="Times New Roman" pitchFamily="18" charset="0"/>
              </a:rPr>
              <a:t>- Cross-platform accessibility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0" y="-22069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kumimoji="0" lang="en-US"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System Architecture</a:t>
            </a:r>
          </a:p>
        </p:txBody>
      </p:sp>
      <p:sp>
        <p:nvSpPr>
          <p:cNvPr id="15363" name="Rectangle 2"/>
          <p:cNvSpPr/>
          <p:nvPr/>
        </p:nvSpPr>
        <p:spPr>
          <a:xfrm>
            <a:off x="503238" y="1768475"/>
            <a:ext cx="9070975" cy="4989513"/>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15364" name="TextBox 2"/>
          <p:cNvSpPr txBox="1"/>
          <p:nvPr/>
        </p:nvSpPr>
        <p:spPr>
          <a:xfrm>
            <a:off x="182528" y="708003"/>
            <a:ext cx="8929687" cy="6223242"/>
          </a:xfrm>
          <a:prstGeom prst="rect">
            <a:avLst/>
          </a:prstGeom>
          <a:noFill/>
          <a:ln w="9525">
            <a:noFill/>
          </a:ln>
        </p:spPr>
        <p:txBody>
          <a:bodyPr>
            <a:spAutoFit/>
          </a:bodyPr>
          <a:lstStyle/>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itchFamily="18" charset="0"/>
                <a:cs typeface="Times New Roman" pitchFamily="18" charset="0"/>
              </a:rPr>
              <a:t>Three-Tier Architecture</a:t>
            </a:r>
          </a:p>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itchFamily="18" charset="0"/>
                <a:cs typeface="Times New Roman" pitchFamily="18" charset="0"/>
              </a:rPr>
              <a:t>Presentation Layer (Frontend):</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JSP pages with HTML/CSS/JavaScript</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User interface for data input and display</a:t>
            </a:r>
          </a:p>
          <a:p>
            <a:pPr algn="just" defTabSz="914400">
              <a:spcBef>
                <a:spcPct val="20000"/>
              </a:spcBef>
              <a:buFont typeface="Arial" panose="020B0604020202020204" pitchFamily="34" charset="0"/>
            </a:pPr>
            <a:endParaRPr lang="en-US" altLang="en-US" sz="2400" dirty="0">
              <a:solidFill>
                <a:srgbClr val="000000"/>
              </a:solidFill>
              <a:latin typeface="Times New Roman" pitchFamily="18" charset="0"/>
              <a:cs typeface="Times New Roman" pitchFamily="18" charset="0"/>
            </a:endParaRPr>
          </a:p>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itchFamily="18" charset="0"/>
                <a:cs typeface="Times New Roman" pitchFamily="18" charset="0"/>
              </a:rPr>
              <a:t>Application Layer (Backend):</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Java Servlets handling HTTP requests </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Business logic processing</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Data validation</a:t>
            </a:r>
            <a:r>
              <a:rPr lang="en-GB" altLang="en-US" sz="2400" dirty="0">
                <a:solidFill>
                  <a:srgbClr val="000000"/>
                </a:solidFill>
                <a:latin typeface="Times New Roman" pitchFamily="18" charset="0"/>
                <a:cs typeface="Times New Roman" pitchFamily="18" charset="0"/>
              </a:rPr>
              <a:t>.</a:t>
            </a:r>
          </a:p>
          <a:p>
            <a:pPr algn="just" defTabSz="914400">
              <a:spcBef>
                <a:spcPct val="20000"/>
              </a:spcBef>
              <a:buFont typeface="Arial" panose="020B0604020202020204" pitchFamily="34" charset="0"/>
            </a:pPr>
            <a:endParaRPr lang="en-GB" altLang="en-US" sz="2400" dirty="0">
              <a:solidFill>
                <a:srgbClr val="000000"/>
              </a:solidFill>
              <a:latin typeface="Times New Roman" pitchFamily="18" charset="0"/>
              <a:cs typeface="Times New Roman" pitchFamily="18" charset="0"/>
            </a:endParaRPr>
          </a:p>
          <a:p>
            <a:pPr marL="342900" indent="-342900" algn="just" defTabSz="914400">
              <a:spcBef>
                <a:spcPct val="20000"/>
              </a:spcBef>
              <a:buFont typeface="Arial" panose="020B0604020202020204" pitchFamily="34" charset="0"/>
              <a:buChar char="•"/>
            </a:pPr>
            <a:r>
              <a:rPr lang="en-US" altLang="en-US" sz="2400" dirty="0">
                <a:solidFill>
                  <a:srgbClr val="000000"/>
                </a:solidFill>
                <a:latin typeface="Times New Roman" pitchFamily="18" charset="0"/>
                <a:cs typeface="Times New Roman" pitchFamily="18" charset="0"/>
              </a:rPr>
              <a:t>Application Layer (Backend):</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Java Servlets handling HTTP requests </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Business logic processing</a:t>
            </a:r>
          </a:p>
          <a:p>
            <a:pPr algn="just" defTabSz="914400">
              <a:spcBef>
                <a:spcPct val="20000"/>
              </a:spcBef>
              <a:buFont typeface="Arial" panose="020B0604020202020204" pitchFamily="34" charset="0"/>
            </a:pPr>
            <a:r>
              <a:rPr lang="en-US" altLang="en-US" sz="2400" dirty="0">
                <a:solidFill>
                  <a:srgbClr val="000000"/>
                </a:solidFill>
                <a:latin typeface="Times New Roman" pitchFamily="18" charset="0"/>
                <a:cs typeface="Times New Roman" pitchFamily="18" charset="0"/>
              </a:rPr>
              <a:t>- Data validation</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493821"/>
            <a:ext cx="7902050" cy="37147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093" y="395288"/>
            <a:ext cx="6997700" cy="1455737"/>
          </a:xfrm>
        </p:spPr>
        <p:txBody>
          <a:bodyPr/>
          <a:lstStyle/>
          <a:p>
            <a:r>
              <a:rPr lang="en-US" altLang="en-US" sz="3600" b="1">
                <a:solidFill>
                  <a:schemeClr val="tx1"/>
                </a:solidFill>
                <a:latin typeface="Times New Roman" panose="02020603050405020304" pitchFamily="16" charset="0"/>
                <a:cs typeface="Times New Roman" panose="02020603050405020304" pitchFamily="16" charset="0"/>
              </a:rPr>
              <a:t>System Design -Component Diagram</a:t>
            </a:r>
          </a:p>
        </p:txBody>
      </p:sp>
      <p:sp>
        <p:nvSpPr>
          <p:cNvPr id="3" name="Content Placeholder 2"/>
          <p:cNvSpPr>
            <a:spLocks noGrp="1"/>
          </p:cNvSpPr>
          <p:nvPr>
            <p:ph idx="1"/>
          </p:nvPr>
        </p:nvSpPr>
        <p:spPr>
          <a:xfrm>
            <a:off x="287655" y="1835785"/>
            <a:ext cx="8119745" cy="5562600"/>
          </a:xfrm>
        </p:spPr>
        <p:txBody>
          <a:bodyPr/>
          <a:lstStyle/>
          <a:p>
            <a:pPr marL="0" indent="0">
              <a:buNone/>
            </a:pPr>
            <a:r>
              <a:rPr lang="en-US" altLang="en-US" sz="2000" dirty="0">
                <a:latin typeface="Times New Roman" pitchFamily="18" charset="0"/>
                <a:cs typeface="Times New Roman" pitchFamily="18" charset="0"/>
              </a:rPr>
              <a:t>Key </a:t>
            </a:r>
            <a:r>
              <a:rPr lang="en-US" altLang="en-US" sz="2000" dirty="0" err="1">
                <a:latin typeface="Times New Roman" pitchFamily="18" charset="0"/>
                <a:cs typeface="Times New Roman" pitchFamily="18" charset="0"/>
              </a:rPr>
              <a:t>Components:Model</a:t>
            </a:r>
            <a:r>
              <a:rPr lang="en-US" altLang="en-US" sz="2000" dirty="0">
                <a:latin typeface="Times New Roman" pitchFamily="18" charset="0"/>
                <a:cs typeface="Times New Roman" pitchFamily="18" charset="0"/>
              </a:rPr>
              <a:t> Layer:</a:t>
            </a:r>
          </a:p>
          <a:p>
            <a:pPr marL="0" indent="0">
              <a:lnSpc>
                <a:spcPct val="90000"/>
              </a:lnSpc>
              <a:buFont typeface="Wingdings" panose="05000000000000000000" charset="0"/>
              <a:buNone/>
            </a:pPr>
            <a:r>
              <a:rPr lang="en-US" altLang="en-US" sz="2000" dirty="0">
                <a:solidFill>
                  <a:schemeClr val="tx1"/>
                </a:solidFill>
                <a:latin typeface="Times New Roman" pitchFamily="18" charset="0"/>
                <a:cs typeface="Times New Roman" pitchFamily="18" charset="0"/>
              </a:rPr>
              <a:t> Expense.java - Data model with attributes (id,</a:t>
            </a:r>
          </a:p>
          <a:p>
            <a:pPr marL="0" indent="0">
              <a:lnSpc>
                <a:spcPct val="90000"/>
              </a:lnSpc>
              <a:buNone/>
            </a:pPr>
            <a:r>
              <a:rPr lang="en-US" altLang="en-US" sz="2000" dirty="0">
                <a:latin typeface="Times New Roman" pitchFamily="18" charset="0"/>
                <a:cs typeface="Times New Roman" pitchFamily="18" charset="0"/>
              </a:rPr>
              <a:t>description, amount, category, date)</a:t>
            </a:r>
          </a:p>
          <a:p>
            <a:pPr marL="0" indent="0">
              <a:lnSpc>
                <a:spcPct val="90000"/>
              </a:lnSpc>
              <a:buNone/>
            </a:pPr>
            <a:r>
              <a:rPr lang="en-US" altLang="en-US" sz="2000" dirty="0">
                <a:latin typeface="Times New Roman" pitchFamily="18" charset="0"/>
                <a:cs typeface="Times New Roman" pitchFamily="18" charset="0"/>
              </a:rPr>
              <a:t>DAO Layer:</a:t>
            </a:r>
          </a:p>
          <a:p>
            <a:pPr marL="0" indent="0">
              <a:lnSpc>
                <a:spcPct val="90000"/>
              </a:lnSpc>
              <a:buNone/>
            </a:pPr>
            <a:r>
              <a:rPr lang="en-US" altLang="en-US" sz="2000" dirty="0">
                <a:latin typeface="Times New Roman" pitchFamily="18" charset="0"/>
                <a:cs typeface="Times New Roman" pitchFamily="18" charset="0"/>
              </a:rPr>
              <a:t>- ExpenseDAO.java </a:t>
            </a:r>
          </a:p>
          <a:p>
            <a:pPr marL="0" indent="0">
              <a:lnSpc>
                <a:spcPct val="90000"/>
              </a:lnSpc>
              <a:buNone/>
            </a:pPr>
            <a:r>
              <a:rPr lang="en-US" altLang="en-US" sz="2000" dirty="0">
                <a:latin typeface="Times New Roman" pitchFamily="18" charset="0"/>
                <a:cs typeface="Times New Roman" pitchFamily="18" charset="0"/>
              </a:rPr>
              <a:t>- Database operations (CRUD)</a:t>
            </a:r>
          </a:p>
          <a:p>
            <a:pPr marL="0" indent="0">
              <a:lnSpc>
                <a:spcPct val="90000"/>
              </a:lnSpc>
              <a:buNone/>
            </a:pPr>
            <a:r>
              <a:rPr lang="en-US" altLang="en-US" sz="2000" dirty="0">
                <a:latin typeface="Times New Roman" pitchFamily="18" charset="0"/>
                <a:cs typeface="Times New Roman" pitchFamily="18" charset="0"/>
              </a:rPr>
              <a:t>- Methods: </a:t>
            </a:r>
            <a:r>
              <a:rPr lang="en-US" altLang="en-US" sz="2000" dirty="0" err="1">
                <a:latin typeface="Times New Roman" pitchFamily="18" charset="0"/>
                <a:cs typeface="Times New Roman" pitchFamily="18" charset="0"/>
              </a:rPr>
              <a:t>addExpense</a:t>
            </a: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getAllExpenses</a:t>
            </a:r>
            <a:r>
              <a:rPr lang="en-US" altLang="en-US" sz="2000" dirty="0">
                <a:latin typeface="Times New Roman" pitchFamily="18" charset="0"/>
                <a:cs typeface="Times New Roman" pitchFamily="18" charset="0"/>
              </a:rPr>
              <a:t>(),</a:t>
            </a:r>
            <a:r>
              <a:rPr lang="en-US" altLang="en-US" sz="2000" dirty="0" err="1">
                <a:latin typeface="Times New Roman" pitchFamily="18" charset="0"/>
                <a:cs typeface="Times New Roman" pitchFamily="18" charset="0"/>
              </a:rPr>
              <a:t>getTotalExpenses</a:t>
            </a:r>
            <a:r>
              <a:rPr lang="en-US" altLang="en-US" sz="2000" dirty="0">
                <a:latin typeface="Times New Roman" pitchFamily="18" charset="0"/>
                <a:cs typeface="Times New Roman" pitchFamily="18" charset="0"/>
              </a:rPr>
              <a:t>()</a:t>
            </a:r>
          </a:p>
          <a:p>
            <a:pPr marL="0" indent="0">
              <a:lnSpc>
                <a:spcPct val="90000"/>
              </a:lnSpc>
              <a:buNone/>
            </a:pPr>
            <a:r>
              <a:rPr lang="en-US" altLang="en-US" sz="2000" dirty="0">
                <a:latin typeface="Times New Roman" pitchFamily="18" charset="0"/>
                <a:cs typeface="Times New Roman" pitchFamily="18" charset="0"/>
              </a:rPr>
              <a:t>Controller Layer:</a:t>
            </a:r>
          </a:p>
          <a:p>
            <a:pPr marL="0" indent="0">
              <a:lnSpc>
                <a:spcPct val="90000"/>
              </a:lnSpc>
              <a:buNone/>
            </a:pPr>
            <a:r>
              <a:rPr lang="en-US" altLang="en-US" sz="2000" dirty="0">
                <a:latin typeface="Times New Roman" pitchFamily="18" charset="0"/>
                <a:cs typeface="Times New Roman" pitchFamily="18" charset="0"/>
              </a:rPr>
              <a:t>- AddExpenseServlet.java - Handles expense creation</a:t>
            </a:r>
          </a:p>
          <a:p>
            <a:pPr marL="0" indent="0">
              <a:lnSpc>
                <a:spcPct val="90000"/>
              </a:lnSpc>
              <a:buNone/>
            </a:pPr>
            <a:r>
              <a:rPr lang="en-US" altLang="en-US" sz="2000" dirty="0">
                <a:latin typeface="Times New Roman" pitchFamily="18" charset="0"/>
                <a:cs typeface="Times New Roman" pitchFamily="18" charset="0"/>
              </a:rPr>
              <a:t>- ViewExpensesServlet.java - Retrieves and display expenses</a:t>
            </a:r>
          </a:p>
          <a:p>
            <a:pPr marL="0" indent="0">
              <a:lnSpc>
                <a:spcPct val="90000"/>
              </a:lnSpc>
              <a:buNone/>
            </a:pPr>
            <a:r>
              <a:rPr lang="en-US" altLang="en-US" sz="2000" dirty="0">
                <a:latin typeface="Times New Roman" pitchFamily="18" charset="0"/>
                <a:cs typeface="Times New Roman" pitchFamily="18" charset="0"/>
              </a:rPr>
              <a:t>Utility Layer:</a:t>
            </a:r>
          </a:p>
          <a:p>
            <a:pPr marL="0" indent="0">
              <a:lnSpc>
                <a:spcPct val="90000"/>
              </a:lnSpc>
              <a:buNone/>
            </a:pPr>
            <a:r>
              <a:rPr lang="en-US" altLang="en-US" sz="2000" dirty="0">
                <a:latin typeface="Times New Roman" pitchFamily="18" charset="0"/>
                <a:cs typeface="Times New Roman" pitchFamily="18" charset="0"/>
              </a:rPr>
              <a:t>- DatabaseUtil.java</a:t>
            </a:r>
          </a:p>
          <a:p>
            <a:pPr marL="0" indent="0">
              <a:lnSpc>
                <a:spcPct val="90000"/>
              </a:lnSpc>
              <a:buNone/>
            </a:pPr>
            <a:r>
              <a:rPr lang="en-US" altLang="en-US" sz="2000" dirty="0">
                <a:latin typeface="Times New Roman" pitchFamily="18" charset="0"/>
                <a:cs typeface="Times New Roman" pitchFamily="18" charset="0"/>
              </a:rPr>
              <a:t> - Database connection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82726" y="-1"/>
            <a:ext cx="3857652" cy="73031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83" y="538798"/>
            <a:ext cx="6997700" cy="1455737"/>
          </a:xfrm>
        </p:spPr>
        <p:txBody>
          <a:bodyPr/>
          <a:lstStyle/>
          <a:p>
            <a:r>
              <a:rPr lang="en-US" altLang="en-US" sz="3600" b="1">
                <a:solidFill>
                  <a:schemeClr val="tx1"/>
                </a:solidFill>
                <a:latin typeface="Times New Roman" panose="02020603050405020304" pitchFamily="16" charset="0"/>
                <a:cs typeface="Times New Roman" panose="02020603050405020304" pitchFamily="16" charset="0"/>
              </a:rPr>
              <a:t>Database Design</a:t>
            </a:r>
          </a:p>
        </p:txBody>
      </p:sp>
      <p:sp>
        <p:nvSpPr>
          <p:cNvPr id="3" name="Content Placeholder 2"/>
          <p:cNvSpPr>
            <a:spLocks noGrp="1"/>
          </p:cNvSpPr>
          <p:nvPr>
            <p:ph idx="1"/>
          </p:nvPr>
        </p:nvSpPr>
        <p:spPr>
          <a:xfrm>
            <a:off x="431800" y="1475740"/>
            <a:ext cx="6280150" cy="4278630"/>
          </a:xfrm>
        </p:spPr>
        <p:txBody>
          <a:bodyPr/>
          <a:lstStyle/>
          <a:p>
            <a:pPr marL="0" indent="0">
              <a:buNone/>
            </a:pPr>
            <a:r>
              <a:rPr lang="en-US" altLang="en-US" sz="2000" dirty="0">
                <a:ln>
                  <a:noFill/>
                </a:ln>
                <a:solidFill>
                  <a:schemeClr val="tx1"/>
                </a:solidFill>
                <a:latin typeface="Times New Roman" pitchFamily="18" charset="0"/>
                <a:cs typeface="Times New Roman" pitchFamily="18" charset="0"/>
              </a:rPr>
              <a:t>Expense Table Schema:</a:t>
            </a:r>
          </a:p>
          <a:p>
            <a:pPr marL="0" indent="0">
              <a:buNone/>
            </a:pPr>
            <a:r>
              <a:rPr lang="en-US" altLang="en-US" sz="2000" dirty="0">
                <a:latin typeface="Times New Roman" pitchFamily="18" charset="0"/>
                <a:cs typeface="Times New Roman" pitchFamily="18" charset="0"/>
              </a:rPr>
              <a:t>- id (INT, PRIMARY KEY,AUTO_INCREMENT)</a:t>
            </a:r>
          </a:p>
          <a:p>
            <a:pPr marL="0" indent="0">
              <a:buNone/>
            </a:pPr>
            <a:r>
              <a:rPr lang="en-US" altLang="en-US" sz="2000" dirty="0">
                <a:latin typeface="Times New Roman" pitchFamily="18" charset="0"/>
                <a:cs typeface="Times New Roman" pitchFamily="18" charset="0"/>
              </a:rPr>
              <a:t>- description (VARCHAR, 255)</a:t>
            </a:r>
          </a:p>
          <a:p>
            <a:pPr marL="0" indent="0">
              <a:buNone/>
            </a:pPr>
            <a:r>
              <a:rPr lang="en-US" altLang="en-US" sz="2000" dirty="0">
                <a:latin typeface="Times New Roman" pitchFamily="18" charset="0"/>
                <a:cs typeface="Times New Roman" pitchFamily="18" charset="0"/>
              </a:rPr>
              <a:t>- amount (DECIMAL, 10,2)</a:t>
            </a:r>
          </a:p>
          <a:p>
            <a:pPr marL="0" indent="0">
              <a:buNone/>
            </a:pPr>
            <a:r>
              <a:rPr lang="en-US" altLang="en-US" sz="2000" dirty="0">
                <a:latin typeface="Times New Roman" pitchFamily="18" charset="0"/>
                <a:cs typeface="Times New Roman" pitchFamily="18" charset="0"/>
              </a:rPr>
              <a:t>- category (VARCHAR, 100)</a:t>
            </a:r>
          </a:p>
          <a:p>
            <a:pPr marL="0" indent="0">
              <a:buNone/>
            </a:pPr>
            <a:r>
              <a:rPr lang="en-US" altLang="en-US" sz="2000" dirty="0">
                <a:latin typeface="Times New Roman" pitchFamily="18" charset="0"/>
                <a:cs typeface="Times New Roman" pitchFamily="18" charset="0"/>
              </a:rPr>
              <a:t>- date (DATE)</a:t>
            </a:r>
          </a:p>
          <a:p>
            <a:pPr marL="0" indent="0">
              <a:buNone/>
            </a:pP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created_at</a:t>
            </a:r>
            <a:r>
              <a:rPr lang="en-US" altLang="en-US" sz="2000" dirty="0">
                <a:latin typeface="Times New Roman" pitchFamily="18" charset="0"/>
                <a:cs typeface="Times New Roman" pitchFamily="18" charset="0"/>
              </a:rPr>
              <a:t> (TIMESTAMP)</a:t>
            </a:r>
          </a:p>
          <a:p>
            <a:pPr marL="0" indent="0">
              <a:buNone/>
            </a:pPr>
            <a:r>
              <a:rPr lang="en-US" altLang="en-US" sz="2000" dirty="0">
                <a:latin typeface="Times New Roman" pitchFamily="18" charset="0"/>
                <a:cs typeface="Times New Roman" pitchFamily="18" charset="0"/>
              </a:rPr>
              <a:t>Categories Supported:</a:t>
            </a:r>
          </a:p>
          <a:p>
            <a:pPr marL="0" indent="0">
              <a:buNone/>
            </a:pPr>
            <a:r>
              <a:rPr lang="en-US" altLang="en-US" sz="2000" dirty="0">
                <a:latin typeface="Times New Roman" pitchFamily="18" charset="0"/>
                <a:cs typeface="Times New Roman" pitchFamily="18" charset="0"/>
              </a:rPr>
              <a:t>Food, Transport, Shopping, </a:t>
            </a:r>
            <a:r>
              <a:rPr lang="en-US" altLang="en-US" sz="2000" dirty="0" err="1">
                <a:latin typeface="Times New Roman" pitchFamily="18" charset="0"/>
                <a:cs typeface="Times New Roman" pitchFamily="18" charset="0"/>
              </a:rPr>
              <a:t>Bills,Entertainment</a:t>
            </a:r>
            <a:r>
              <a:rPr lang="en-US" altLang="en-US" sz="2000" dirty="0">
                <a:latin typeface="Times New Roman" pitchFamily="18" charset="0"/>
                <a:cs typeface="Times New Roman" pitchFamily="18" charset="0"/>
              </a:rPr>
              <a:t>,</a:t>
            </a:r>
          </a:p>
          <a:p>
            <a:pPr marL="0" indent="0">
              <a:buNone/>
            </a:pPr>
            <a:r>
              <a:rPr lang="en-US" altLang="en-US" sz="2000" dirty="0">
                <a:latin typeface="Times New Roman" pitchFamily="18" charset="0"/>
                <a:cs typeface="Times New Roman" pitchFamily="18" charset="0"/>
              </a:rPr>
              <a:t> Other</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TotalTime>
  <Words>878</Words>
  <Application>WPS Presentation</Application>
  <PresentationFormat>Custom</PresentationFormat>
  <Paragraphs>172</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Slide 1</vt:lpstr>
      <vt:lpstr>Slide 2</vt:lpstr>
      <vt:lpstr>Slide 3</vt:lpstr>
      <vt:lpstr> Problem statement </vt:lpstr>
      <vt:lpstr>Slide 5</vt:lpstr>
      <vt:lpstr>Slide 6</vt:lpstr>
      <vt:lpstr>System Design -Component Diagram</vt:lpstr>
      <vt:lpstr>Slide 8</vt:lpstr>
      <vt:lpstr>Database Design</vt:lpstr>
      <vt:lpstr>Slide 10</vt:lpstr>
      <vt:lpstr>Slide 11</vt:lpstr>
      <vt:lpstr>Slide 12</vt:lpstr>
      <vt:lpstr>Slide 13</vt:lpstr>
      <vt:lpstr>Slide 14</vt:lpstr>
      <vt:lpstr>Key Features Implemented</vt:lpstr>
      <vt:lpstr>Slide 16</vt:lpstr>
      <vt:lpstr>Key Features Implemented</vt:lpstr>
      <vt:lpstr>Slide 18</vt:lpstr>
      <vt:lpstr>Key Features Implemented</vt:lpstr>
      <vt:lpstr>Testing and Results</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LENOVO</cp:lastModifiedBy>
  <cp:revision>31</cp:revision>
  <dcterms:created xsi:type="dcterms:W3CDTF">2017-10-25T08:22:14Z</dcterms:created>
  <dcterms:modified xsi:type="dcterms:W3CDTF">2025-10-15T10:04:26Z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E135EA1D3E2B4CD389E4799932D4B79F_12</vt:lpwstr>
  </property>
  <property fmtid="{D5CDD505-2E9C-101B-9397-08002B2CF9AE}" pid="13" name="KSOProductBuildVer">
    <vt:lpwstr>1033-12.2.0.22549</vt:lpwstr>
  </property>
</Properties>
</file>