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67" r:id="rId5"/>
    <p:sldId id="262" r:id="rId6"/>
    <p:sldId id="275" r:id="rId7"/>
    <p:sldId id="269" r:id="rId8"/>
    <p:sldId id="276" r:id="rId9"/>
    <p:sldId id="270" r:id="rId10"/>
    <p:sldId id="277" r:id="rId11"/>
    <p:sldId id="263" r:id="rId12"/>
    <p:sldId id="278" r:id="rId13"/>
    <p:sldId id="264" r:id="rId14"/>
    <p:sldId id="279" r:id="rId15"/>
    <p:sldId id="271" r:id="rId16"/>
    <p:sldId id="280" r:id="rId17"/>
    <p:sldId id="272" r:id="rId18"/>
    <p:sldId id="281" r:id="rId19"/>
    <p:sldId id="273" r:id="rId20"/>
    <p:sldId id="274" r:id="rId21"/>
    <p:sldId id="282" r:id="rId22"/>
    <p:sldId id="265" r:id="rId23"/>
    <p:sldId id="268" r:id="rId24"/>
    <p:sldId id="260" r:id="rId25"/>
  </p:sldIdLst>
  <p:sldSz cx="10080625" cy="7559675"/>
  <p:notesSz cx="6858000" cy="9144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96"/>
    <p:restoredTop sz="94631"/>
  </p:normalViewPr>
  <p:slideViewPr>
    <p:cSldViewPr showGuides="1">
      <p:cViewPr varScale="1">
        <p:scale>
          <a:sx n="58" d="100"/>
          <a:sy n="58" d="100"/>
        </p:scale>
        <p:origin x="-1328" y="-60"/>
      </p:cViewPr>
      <p:guideLst>
        <p:guide orient="horz" pos="2160"/>
        <p:guide pos="2858"/>
      </p:guideLst>
    </p:cSldViewPr>
  </p:slideViewPr>
  <p:outlineViewPr>
    <p:cViewPr varScale="1">
      <p:scale>
        <a:sx n="170" d="200"/>
        <a:sy n="170" d="2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Rot="1" noChangeAspect="1"/>
          </p:cNvSpPr>
          <p:nvPr>
            <p:ph type="sldImg"/>
          </p:nvPr>
        </p:nvSpPr>
        <p:spPr>
          <a:xfrm>
            <a:off x="215900" y="812800"/>
            <a:ext cx="7126288" cy="4006850"/>
          </a:xfrm>
          <a:prstGeom prst="rect">
            <a:avLst/>
          </a:prstGeom>
          <a:noFill/>
          <a:ln w="9525">
            <a:noFill/>
          </a:ln>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a:pPr>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6" charset="0"/>
              <a:ea typeface="+mn-ea"/>
              <a:cs typeface="+mn-cs"/>
            </a:endParaRPr>
          </a:p>
        </p:txBody>
      </p:sp>
      <p:sp>
        <p:nvSpPr>
          <p:cNvPr id="3075" name="Rectangle 3"/>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lstStyle>
            <a:lvl1pPr algn="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lstStyle/>
          <a:p>
            <a:pPr lvl="0" algn="r" defTabSz="457200" eaLnBrk="1" hangingPunct="1">
              <a:lnSpc>
                <a:spcPct val="93000"/>
              </a:lnSpc>
              <a:buClr>
                <a:srgbClr val="000000"/>
              </a:buClr>
              <a:buSzPct val="100000"/>
              <a:buFont typeface="Times New Roman" panose="02020603050405020304" pitchFamily="16" charset="0"/>
              <a:buNone/>
              <a:tabLst>
                <a:tab pos="449580" algn="l"/>
                <a:tab pos="898525" algn="l"/>
                <a:tab pos="1348105" algn="l"/>
                <a:tab pos="1797050" algn="l"/>
                <a:tab pos="2246630" algn="l"/>
                <a:tab pos="2695575" algn="l"/>
                <a:tab pos="3145155" algn="l"/>
              </a:tabLst>
            </a:pPr>
            <a:fld id="{9A0DB2DC-4C9A-4742-B13C-FB6460FD3503}" type="slidenum">
              <a:rPr lang="en-IN" altLang="en-US" sz="1400" dirty="0">
                <a:solidFill>
                  <a:srgbClr val="000000"/>
                </a:solidFill>
                <a:latin typeface="Times New Roman" panose="02020603050405020304" pitchFamily="16" charset="0"/>
                <a:cs typeface="DejaVu Sans" charset="0"/>
              </a:rPr>
              <a:pPr lvl="0" algn="r" defTabSz="457200" eaLnBrk="1" hangingPunct="1">
                <a:lnSpc>
                  <a:spcPct val="93000"/>
                </a:lnSpc>
                <a:buClr>
                  <a:srgbClr val="000000"/>
                </a:buClr>
                <a:buSzPct val="100000"/>
                <a:buFont typeface="Times New Roman" panose="02020603050405020304" pitchFamily="16" charset="0"/>
                <a:buNone/>
                <a:tabLst>
                  <a:tab pos="449580" algn="l"/>
                  <a:tab pos="898525" algn="l"/>
                  <a:tab pos="1348105" algn="l"/>
                  <a:tab pos="1797050" algn="l"/>
                  <a:tab pos="2246630" algn="l"/>
                  <a:tab pos="2695575" algn="l"/>
                  <a:tab pos="3145155" algn="l"/>
                </a:tabLst>
              </a:pPr>
              <a:t>‹#›</a:t>
            </a:fld>
            <a:endParaRPr lang="en-IN" altLang="en-US" sz="1400" dirty="0">
              <a:solidFill>
                <a:srgbClr val="000000"/>
              </a:solidFill>
              <a:latin typeface="Times New Roman" panose="02020603050405020304" pitchFamily="16" charset="0"/>
              <a:ea typeface="DejaVu Sans" charset="0"/>
              <a:cs typeface="DejaVu Sans" charset="0"/>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1</a:t>
            </a:fld>
            <a:endParaRPr lang="en-IN" altLang="en-US" sz="1400" dirty="0">
              <a:ea typeface="DejaVu Sans" charset="0"/>
              <a:cs typeface="DejaVu Sans" charset="0"/>
            </a:endParaRPr>
          </a:p>
        </p:txBody>
      </p:sp>
      <p:sp>
        <p:nvSpPr>
          <p:cNvPr id="9219"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9220"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2</a:t>
            </a:fld>
            <a:endParaRPr lang="en-IN" altLang="en-US" sz="1400" dirty="0">
              <a:ea typeface="DejaVu Sans" charset="0"/>
              <a:cs typeface="DejaVu Sans" charset="0"/>
            </a:endParaRPr>
          </a:p>
        </p:txBody>
      </p:sp>
      <p:sp>
        <p:nvSpPr>
          <p:cNvPr id="1126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1268"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3</a:t>
            </a:fld>
            <a:endParaRPr lang="en-IN" altLang="en-US" sz="1400" dirty="0">
              <a:ea typeface="DejaVu Sans" charset="0"/>
              <a:cs typeface="DejaVu Sans" charset="0"/>
            </a:endParaRPr>
          </a:p>
        </p:txBody>
      </p:sp>
      <p:sp>
        <p:nvSpPr>
          <p:cNvPr id="1331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3316"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5</a:t>
            </a:fld>
            <a:endParaRPr lang="en-IN" altLang="en-US" sz="1400" dirty="0">
              <a:ea typeface="DejaVu Sans" charset="0"/>
              <a:cs typeface="DejaVu Sans" charset="0"/>
            </a:endParaRPr>
          </a:p>
        </p:txBody>
      </p:sp>
      <p:sp>
        <p:nvSpPr>
          <p:cNvPr id="1638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6388"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11</a:t>
            </a:fld>
            <a:endParaRPr lang="en-IN" altLang="en-US" sz="1400" dirty="0">
              <a:ea typeface="DejaVu Sans" charset="0"/>
              <a:cs typeface="DejaVu Sans" charset="0"/>
            </a:endParaRPr>
          </a:p>
        </p:txBody>
      </p:sp>
      <p:sp>
        <p:nvSpPr>
          <p:cNvPr id="1843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8436"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13</a:t>
            </a:fld>
            <a:endParaRPr lang="en-IN" altLang="en-US" sz="1400" dirty="0">
              <a:ea typeface="DejaVu Sans" charset="0"/>
              <a:cs typeface="DejaVu Sans" charset="0"/>
            </a:endParaRPr>
          </a:p>
        </p:txBody>
      </p:sp>
      <p:sp>
        <p:nvSpPr>
          <p:cNvPr id="20483"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0484"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22</a:t>
            </a:fld>
            <a:endParaRPr lang="en-IN" altLang="en-US" sz="1400" dirty="0">
              <a:ea typeface="DejaVu Sans" charset="0"/>
              <a:cs typeface="DejaVu Sans" charset="0"/>
            </a:endParaRPr>
          </a:p>
        </p:txBody>
      </p:sp>
      <p:sp>
        <p:nvSpPr>
          <p:cNvPr id="22531"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2532"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23</a:t>
            </a:fld>
            <a:endParaRPr lang="en-IN" altLang="en-US" sz="1400" dirty="0">
              <a:ea typeface="DejaVu Sans" charset="0"/>
              <a:cs typeface="DejaVu Sans" charset="0"/>
            </a:endParaRPr>
          </a:p>
        </p:txBody>
      </p:sp>
      <p:sp>
        <p:nvSpPr>
          <p:cNvPr id="24579"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4580"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24</a:t>
            </a:fld>
            <a:endParaRPr lang="en-IN" altLang="en-US" sz="1400" dirty="0">
              <a:ea typeface="DejaVu Sans" charset="0"/>
              <a:cs typeface="DejaVu Sans" charset="0"/>
            </a:endParaRPr>
          </a:p>
        </p:txBody>
      </p:sp>
      <p:sp>
        <p:nvSpPr>
          <p:cNvPr id="2662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6628"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17"/>
          <p:cNvGrpSpPr/>
          <p:nvPr/>
        </p:nvGrpSpPr>
        <p:grpSpPr>
          <a:xfrm>
            <a:off x="-9525" y="-9525"/>
            <a:ext cx="10110788" cy="7578725"/>
            <a:chOff x="-8466" y="-8468"/>
            <a:chExt cx="9171316" cy="6874935"/>
          </a:xfrm>
        </p:grpSpPr>
        <p:cxnSp>
          <p:nvCxnSpPr>
            <p:cNvPr id="4" name="Straight Connector 2"/>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8" name="Freeform 29"/>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3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31"/>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3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3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3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3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17"/>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4190" indent="0" algn="ctr">
              <a:buNone/>
              <a:defRPr>
                <a:solidFill>
                  <a:schemeClr val="tx1">
                    <a:tint val="75000"/>
                  </a:schemeClr>
                </a:solidFill>
              </a:defRPr>
            </a:lvl2pPr>
            <a:lvl3pPr marL="1007745" indent="0" algn="ctr">
              <a:buNone/>
              <a:defRPr>
                <a:solidFill>
                  <a:schemeClr val="tx1">
                    <a:tint val="75000"/>
                  </a:schemeClr>
                </a:solidFill>
              </a:defRPr>
            </a:lvl3pPr>
            <a:lvl4pPr marL="1511935" indent="0" algn="ctr">
              <a:buNone/>
              <a:defRPr>
                <a:solidFill>
                  <a:schemeClr val="tx1">
                    <a:tint val="75000"/>
                  </a:schemeClr>
                </a:solidFill>
              </a:defRPr>
            </a:lvl4pPr>
            <a:lvl5pPr marL="2016125" indent="0" algn="ctr">
              <a:buNone/>
              <a:defRPr>
                <a:solidFill>
                  <a:schemeClr val="tx1">
                    <a:tint val="75000"/>
                  </a:schemeClr>
                </a:solidFill>
              </a:defRPr>
            </a:lvl5pPr>
            <a:lvl6pPr marL="2519680" indent="0" algn="ctr">
              <a:buNone/>
              <a:defRPr>
                <a:solidFill>
                  <a:schemeClr val="tx1">
                    <a:tint val="75000"/>
                  </a:schemeClr>
                </a:solidFill>
              </a:defRPr>
            </a:lvl6pPr>
            <a:lvl7pPr marL="3023870" indent="0" algn="ctr">
              <a:buNone/>
              <a:defRPr>
                <a:solidFill>
                  <a:schemeClr val="tx1">
                    <a:tint val="75000"/>
                  </a:schemeClr>
                </a:solidFill>
              </a:defRPr>
            </a:lvl7pPr>
            <a:lvl8pPr marL="3528060" indent="0" algn="ctr">
              <a:buNone/>
              <a:defRPr>
                <a:solidFill>
                  <a:schemeClr val="tx1">
                    <a:tint val="75000"/>
                  </a:schemeClr>
                </a:solidFill>
              </a:defRPr>
            </a:lvl8pPr>
            <a:lvl9pPr marL="4031615" indent="0" algn="ctr">
              <a:buNone/>
              <a:defRPr>
                <a:solidFill>
                  <a:schemeClr val="tx1">
                    <a:tint val="75000"/>
                  </a:schemeClr>
                </a:solidFill>
              </a:defRPr>
            </a:lvl9pPr>
          </a:lstStyle>
          <a:p>
            <a:r>
              <a:rPr lang="en-US"/>
              <a:t>Click to edit Master subtitle style</a:t>
            </a:r>
            <a:endParaRPr lang="en-US" dirty="0"/>
          </a:p>
        </p:txBody>
      </p:sp>
      <p:sp>
        <p:nvSpPr>
          <p:cNvPr id="26"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F4170C40-37A2-4A26-AA2C-1651CE131880}"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7"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8"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eaLnBrk="1" hangingPunct="1">
              <a:buNone/>
            </a:pPr>
            <a:fld id="{9A0DB2DC-4C9A-4742-B13C-FB6460FD3503}" type="slidenum">
              <a:rPr lang="en-US" dirty="0"/>
              <a:pPr algn="r" eaLnBrk="1" hangingPunct="1">
                <a:buNone/>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bg>
      <p:bgPr>
        <a:solidFill>
          <a:schemeClr val="bg1"/>
        </a:solidFill>
        <a:effectLst/>
      </p:bgPr>
    </p:bg>
    <p:spTree>
      <p:nvGrpSpPr>
        <p:cNvPr id="1" name=""/>
        <p:cNvGrpSpPr/>
        <p:nvPr/>
      </p:nvGrpSpPr>
      <p:grpSpPr>
        <a:xfrm>
          <a:off x="0" y="0"/>
          <a:ext cx="0" cy="0"/>
          <a:chOff x="0" y="0"/>
          <a:chExt cx="0" cy="0"/>
        </a:xfrm>
      </p:grpSpPr>
      <p:sp>
        <p:nvSpPr>
          <p:cNvPr id="4" name="TextBox 1"/>
          <p:cNvSpPr txBox="1"/>
          <p:nvPr/>
        </p:nvSpPr>
        <p:spPr>
          <a:xfrm>
            <a:off x="531813" y="871538"/>
            <a:ext cx="504825"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5" name="TextBox 2"/>
          <p:cNvSpPr txBox="1"/>
          <p:nvPr/>
        </p:nvSpPr>
        <p:spPr>
          <a:xfrm>
            <a:off x="7439025" y="3181350"/>
            <a:ext cx="503238"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5">
                <a:solidFill>
                  <a:schemeClr val="tx1">
                    <a:lumMod val="50000"/>
                    <a:lumOff val="50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17"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31A7E1B6-878C-4AD1-8D21-0916B3C17946}"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9"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eaLnBrk="1" hangingPunct="1">
              <a:buNone/>
            </a:pPr>
            <a:fld id="{9A0DB2DC-4C9A-4742-B13C-FB6460FD3503}" type="slidenum">
              <a:rPr lang="en-US" dirty="0"/>
              <a:pPr algn="r" eaLnBrk="1" hangingPunct="1">
                <a:buNone/>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bg>
      <p:bgPr>
        <a:solidFill>
          <a:schemeClr val="bg1"/>
        </a:solidFill>
        <a:effectLst/>
      </p:bgPr>
    </p:bg>
    <p:spTree>
      <p:nvGrpSpPr>
        <p:cNvPr id="1" name=""/>
        <p:cNvGrpSpPr/>
        <p:nvPr/>
      </p:nvGrpSpPr>
      <p:grpSpPr>
        <a:xfrm>
          <a:off x="0" y="0"/>
          <a:ext cx="0" cy="0"/>
          <a:chOff x="0" y="0"/>
          <a:chExt cx="0" cy="0"/>
        </a:xfrm>
      </p:grpSpPr>
      <p:sp>
        <p:nvSpPr>
          <p:cNvPr id="4" name="TextBox 1"/>
          <p:cNvSpPr txBox="1"/>
          <p:nvPr/>
        </p:nvSpPr>
        <p:spPr>
          <a:xfrm>
            <a:off x="531813" y="871538"/>
            <a:ext cx="504825"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5" name="TextBox 2"/>
          <p:cNvSpPr txBox="1"/>
          <p:nvPr/>
        </p:nvSpPr>
        <p:spPr>
          <a:xfrm>
            <a:off x="7439025" y="3181350"/>
            <a:ext cx="503238"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tx1">
                    <a:lumMod val="75000"/>
                    <a:lumOff val="25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17"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17E6CEE1-C087-4E11-B2D2-B78C5F7A5C1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9"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eaLnBrk="1" hangingPunct="1">
              <a:buNone/>
            </a:pPr>
            <a:fld id="{9A0DB2DC-4C9A-4742-B13C-FB6460FD3503}" type="slidenum">
              <a:rPr lang="en-US" dirty="0"/>
              <a:pPr algn="r" eaLnBrk="1" hangingPunct="1">
                <a:buNone/>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accent1"/>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6"/>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7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1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5"/>
            </a:lvl1pPr>
            <a:lvl2pPr marL="377825" indent="0">
              <a:buNone/>
              <a:defRPr sz="1155"/>
            </a:lvl2pPr>
            <a:lvl3pPr marL="755650" indent="0">
              <a:buNone/>
              <a:defRPr sz="990"/>
            </a:lvl3pPr>
            <a:lvl4pPr marL="1134110" indent="0">
              <a:buNone/>
              <a:defRPr sz="825"/>
            </a:lvl4pPr>
            <a:lvl5pPr marL="1511935" indent="0">
              <a:buNone/>
              <a:defRPr sz="825"/>
            </a:lvl5pPr>
            <a:lvl6pPr marL="1889760" indent="0">
              <a:buNone/>
              <a:defRPr sz="825"/>
            </a:lvl6pPr>
            <a:lvl7pPr marL="2267585" indent="0">
              <a:buNone/>
              <a:defRPr sz="825"/>
            </a:lvl7pPr>
            <a:lvl8pPr marL="2646045" indent="0">
              <a:buNone/>
              <a:defRPr sz="825"/>
            </a:lvl8pPr>
            <a:lvl9pPr marL="302387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vert="horz" wrap="square" lIns="91440" tIns="45720" rIns="91440" bIns="45720" numCol="1" rtlCol="0" anchor="t" anchorCtr="0" compatLnSpc="1">
            <a:normAutofit/>
          </a:bodyPr>
          <a:lstStyle>
            <a:lvl1pPr marL="0" indent="0" algn="ctr">
              <a:buNone/>
              <a:defRPr sz="1765"/>
            </a:lvl1pPr>
            <a:lvl2pPr marL="504190" indent="0">
              <a:buNone/>
              <a:defRPr sz="1765"/>
            </a:lvl2pPr>
            <a:lvl3pPr marL="1007745" indent="0">
              <a:buNone/>
              <a:defRPr sz="1765"/>
            </a:lvl3pPr>
            <a:lvl4pPr marL="1511935" indent="0">
              <a:buNone/>
              <a:defRPr sz="1765"/>
            </a:lvl4pPr>
            <a:lvl5pPr marL="2016125" indent="0">
              <a:buNone/>
              <a:defRPr sz="1765"/>
            </a:lvl5pPr>
            <a:lvl6pPr marL="2519680" indent="0">
              <a:buNone/>
              <a:defRPr sz="1765"/>
            </a:lvl6pPr>
            <a:lvl7pPr marL="3023870" indent="0">
              <a:buNone/>
              <a:defRPr sz="1765"/>
            </a:lvl7pPr>
            <a:lvl8pPr marL="3528060" indent="0">
              <a:buNone/>
              <a:defRPr sz="1765"/>
            </a:lvl8pPr>
            <a:lvl9pPr marL="4031615" indent="0">
              <a:buNone/>
              <a:defRPr sz="1765"/>
            </a:lvl9pPr>
          </a:lstStyle>
          <a:p>
            <a:pPr marL="0" marR="0" lvl="0" indent="0" algn="ctr" defTabSz="503555" rtl="0" eaLnBrk="0" fontAlgn="base" latinLnBrk="0" hangingPunct="0">
              <a:lnSpc>
                <a:spcPct val="100000"/>
              </a:lnSpc>
              <a:spcBef>
                <a:spcPts val="1100"/>
              </a:spcBef>
              <a:spcAft>
                <a:spcPct val="0"/>
              </a:spcAft>
              <a:buClr>
                <a:schemeClr val="accent1"/>
              </a:buClr>
              <a:buSzPct val="80000"/>
              <a:buFont typeface="Wingdings 3" panose="05040102010807070707" pitchFamily="82" charset="2"/>
              <a:buNone/>
              <a:defRPr/>
            </a:pPr>
            <a:r>
              <a:rPr kumimoji="0" lang="en-US" sz="1765" b="0" i="0" u="none" strike="noStrike" kern="1200" cap="none" spc="0" normalizeH="0" baseline="0" noProof="0">
                <a:ln>
                  <a:noFill/>
                </a:ln>
                <a:solidFill>
                  <a:srgbClr val="404040"/>
                </a:solidFill>
                <a:effectLst/>
                <a:uLnTx/>
                <a:uFillTx/>
                <a:latin typeface="+mn-lt"/>
                <a:ea typeface="+mn-ea"/>
                <a:cs typeface="+mn-cs"/>
              </a:rPr>
              <a:t>Click icon to add picture</a:t>
            </a:r>
            <a:endParaRPr kumimoji="0" lang="en-US" sz="1765"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p:cNvGrpSpPr/>
          <p:nvPr/>
        </p:nvGrpSpPr>
        <p:grpSpPr>
          <a:xfrm>
            <a:off x="-9525" y="-9525"/>
            <a:ext cx="10110788" cy="7578725"/>
            <a:chOff x="-8467" y="-8468"/>
            <a:chExt cx="9171317" cy="6874935"/>
          </a:xfrm>
        </p:grpSpPr>
        <p:sp>
          <p:nvSpPr>
            <p:cNvPr id="7" name="Freeform 6"/>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p:cNvSpPr>
          <p:nvPr>
            <p:ph type="title"/>
          </p:nvPr>
        </p:nvSpPr>
        <p:spPr>
          <a:xfrm>
            <a:off x="671513" y="671513"/>
            <a:ext cx="6997700" cy="1455737"/>
          </a:xfrm>
          <a:prstGeom prst="rect">
            <a:avLst/>
          </a:prstGeom>
          <a:noFill/>
          <a:ln w="9525">
            <a:noFill/>
          </a:ln>
        </p:spPr>
        <p:txBody>
          <a:bodyPr/>
          <a:lstStyle/>
          <a:p>
            <a:pPr lvl="0"/>
            <a:r>
              <a:rPr lang="en-US" altLang="en-US" dirty="0"/>
              <a:t>Click to edit Master title style</a:t>
            </a:r>
          </a:p>
        </p:txBody>
      </p:sp>
      <p:sp>
        <p:nvSpPr>
          <p:cNvPr id="1028" name="Text Placeholder 2"/>
          <p:cNvSpPr>
            <a:spLocks noGrp="1"/>
          </p:cNvSpPr>
          <p:nvPr>
            <p:ph type="body" idx="1"/>
          </p:nvPr>
        </p:nvSpPr>
        <p:spPr>
          <a:xfrm>
            <a:off x="671513" y="2381250"/>
            <a:ext cx="6997700" cy="427831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lgn="r" eaLnBrk="1" fontAlgn="auto" hangingPunct="1">
              <a:spcBef>
                <a:spcPts val="0"/>
              </a:spcBef>
              <a:spcAft>
                <a:spcPts val="0"/>
              </a:spcAft>
              <a:defRPr sz="990">
                <a:solidFill>
                  <a:schemeClr val="tx1">
                    <a:tint val="75000"/>
                  </a:schemeClr>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lgn="l" eaLnBrk="1" fontAlgn="auto" hangingPunct="1">
              <a:spcBef>
                <a:spcPts val="0"/>
              </a:spcBef>
              <a:spcAft>
                <a:spcPts val="0"/>
              </a:spcAft>
              <a:defRPr sz="99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lvl1pPr algn="r">
              <a:defRPr sz="900">
                <a:solidFill>
                  <a:schemeClr val="accent1"/>
                </a:solidFill>
              </a:defRPr>
            </a:lvl1p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503555" rtl="0" eaLnBrk="0" fontAlgn="base" hangingPunct="0">
        <a:spcBef>
          <a:spcPct val="0"/>
        </a:spcBef>
        <a:spcAft>
          <a:spcPct val="0"/>
        </a:spcAft>
        <a:defRPr sz="3900" kern="1200">
          <a:solidFill>
            <a:schemeClr val="accent1"/>
          </a:solidFill>
          <a:latin typeface="+mj-lt"/>
          <a:ea typeface="+mj-ea"/>
          <a:cs typeface="+mj-cs"/>
        </a:defRPr>
      </a:lvl1pPr>
      <a:lvl2pPr algn="l" defTabSz="503555"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555"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555"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555"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900" kern="1200">
          <a:solidFill>
            <a:srgbClr val="404040"/>
          </a:solidFill>
          <a:latin typeface="+mn-lt"/>
          <a:ea typeface="+mn-ea"/>
          <a:cs typeface="+mn-cs"/>
        </a:defRPr>
      </a:lvl1pPr>
      <a:lvl2pPr marL="817880" indent="-3143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700" kern="1200">
          <a:solidFill>
            <a:srgbClr val="404040"/>
          </a:solidFill>
          <a:latin typeface="+mn-lt"/>
          <a:ea typeface="+mn-ea"/>
          <a:cs typeface="+mn-cs"/>
        </a:defRPr>
      </a:lvl2pPr>
      <a:lvl3pPr marL="1259205"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500" kern="1200">
          <a:solidFill>
            <a:srgbClr val="404040"/>
          </a:solidFill>
          <a:latin typeface="+mn-lt"/>
          <a:ea typeface="+mn-ea"/>
          <a:cs typeface="+mn-cs"/>
        </a:defRPr>
      </a:lvl3pPr>
      <a:lvl4pPr marL="176403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4pPr>
      <a:lvl5pPr marL="226695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5pPr>
      <a:lvl6pPr marL="277177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6pPr>
      <a:lvl7pPr marL="327596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7pPr>
      <a:lvl8pPr marL="377952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8pPr>
      <a:lvl9pPr marL="428371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9pPr>
    </p:bodyStyle>
    <p:otherStyle>
      <a:defPPr>
        <a:defRPr lang="en-US"/>
      </a:defPPr>
      <a:lvl1pPr marL="0" algn="l" defTabSz="504190" rtl="0" eaLnBrk="1" latinLnBrk="0" hangingPunct="1">
        <a:defRPr sz="1985" kern="1200">
          <a:solidFill>
            <a:schemeClr val="tx1"/>
          </a:solidFill>
          <a:latin typeface="+mn-lt"/>
          <a:ea typeface="+mn-ea"/>
          <a:cs typeface="+mn-cs"/>
        </a:defRPr>
      </a:lvl1pPr>
      <a:lvl2pPr marL="504190" algn="l" defTabSz="504190" rtl="0" eaLnBrk="1" latinLnBrk="0" hangingPunct="1">
        <a:defRPr sz="1985" kern="1200">
          <a:solidFill>
            <a:schemeClr val="tx1"/>
          </a:solidFill>
          <a:latin typeface="+mn-lt"/>
          <a:ea typeface="+mn-ea"/>
          <a:cs typeface="+mn-cs"/>
        </a:defRPr>
      </a:lvl2pPr>
      <a:lvl3pPr marL="1007745" algn="l" defTabSz="504190" rtl="0" eaLnBrk="1" latinLnBrk="0" hangingPunct="1">
        <a:defRPr sz="1985" kern="1200">
          <a:solidFill>
            <a:schemeClr val="tx1"/>
          </a:solidFill>
          <a:latin typeface="+mn-lt"/>
          <a:ea typeface="+mn-ea"/>
          <a:cs typeface="+mn-cs"/>
        </a:defRPr>
      </a:lvl3pPr>
      <a:lvl4pPr marL="1511935" algn="l" defTabSz="504190" rtl="0" eaLnBrk="1" latinLnBrk="0" hangingPunct="1">
        <a:defRPr sz="1985" kern="1200">
          <a:solidFill>
            <a:schemeClr val="tx1"/>
          </a:solidFill>
          <a:latin typeface="+mn-lt"/>
          <a:ea typeface="+mn-ea"/>
          <a:cs typeface="+mn-cs"/>
        </a:defRPr>
      </a:lvl4pPr>
      <a:lvl5pPr marL="2016125" algn="l" defTabSz="504190" rtl="0" eaLnBrk="1" latinLnBrk="0" hangingPunct="1">
        <a:defRPr sz="1985" kern="1200">
          <a:solidFill>
            <a:schemeClr val="tx1"/>
          </a:solidFill>
          <a:latin typeface="+mn-lt"/>
          <a:ea typeface="+mn-ea"/>
          <a:cs typeface="+mn-cs"/>
        </a:defRPr>
      </a:lvl5pPr>
      <a:lvl6pPr marL="2519680" algn="l" defTabSz="504190" rtl="0" eaLnBrk="1" latinLnBrk="0" hangingPunct="1">
        <a:defRPr sz="1985" kern="1200">
          <a:solidFill>
            <a:schemeClr val="tx1"/>
          </a:solidFill>
          <a:latin typeface="+mn-lt"/>
          <a:ea typeface="+mn-ea"/>
          <a:cs typeface="+mn-cs"/>
        </a:defRPr>
      </a:lvl6pPr>
      <a:lvl7pPr marL="3023870" algn="l" defTabSz="504190" rtl="0" eaLnBrk="1" latinLnBrk="0" hangingPunct="1">
        <a:defRPr sz="1985" kern="1200">
          <a:solidFill>
            <a:schemeClr val="tx1"/>
          </a:solidFill>
          <a:latin typeface="+mn-lt"/>
          <a:ea typeface="+mn-ea"/>
          <a:cs typeface="+mn-cs"/>
        </a:defRPr>
      </a:lvl7pPr>
      <a:lvl8pPr marL="3528060" algn="l" defTabSz="504190" rtl="0" eaLnBrk="1" latinLnBrk="0" hangingPunct="1">
        <a:defRPr sz="1985" kern="1200">
          <a:solidFill>
            <a:schemeClr val="tx1"/>
          </a:solidFill>
          <a:latin typeface="+mn-lt"/>
          <a:ea typeface="+mn-ea"/>
          <a:cs typeface="+mn-cs"/>
        </a:defRPr>
      </a:lvl8pPr>
      <a:lvl9pPr marL="4031615" algn="l" defTabSz="50419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503555" y="1809115"/>
            <a:ext cx="8037219" cy="5113994"/>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600" b="1" i="0" u="none" strike="noStrike" kern="1200" cap="none" spc="0" normalizeH="0" baseline="0" noProof="0" dirty="0">
                <a:ln>
                  <a:noFill/>
                </a:ln>
                <a:solidFill>
                  <a:srgbClr val="000000"/>
                </a:solidFill>
                <a:uLnTx/>
                <a:uFillTx/>
                <a:latin typeface="Times New Roman" pitchFamily="18" charset="0"/>
                <a:cs typeface="Times New Roman" pitchFamily="18" charset="0"/>
              </a:rPr>
              <a:t>EXPENSE TRACKER</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3000" i="0" u="none" strike="noStrike" kern="1200" cap="none" spc="0" normalizeH="0" baseline="0" noProof="0" dirty="0">
                <a:ln>
                  <a:noFill/>
                </a:ln>
                <a:solidFill>
                  <a:srgbClr val="000000"/>
                </a:solidFill>
                <a:uLnTx/>
                <a:uFillTx/>
                <a:latin typeface="Times New Roman" pitchFamily="18" charset="0"/>
                <a:cs typeface="Times New Roman" pitchFamily="18" charset="0"/>
              </a:rPr>
              <a:t>Personal Finance Management System</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0" i="0" u="none" strike="noStrike" kern="1200" cap="none" spc="0" normalizeH="0" baseline="0" noProof="0" dirty="0">
                <a:ln>
                  <a:noFill/>
                </a:ln>
                <a:solidFill>
                  <a:srgbClr val="000000"/>
                </a:solidFill>
                <a:uLnTx/>
                <a:uFillTx/>
                <a:latin typeface="Times New Roman" pitchFamily="18" charset="0"/>
                <a:cs typeface="Times New Roman" pitchFamily="18" charset="0"/>
              </a:rPr>
              <a:t> </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200" i="0" u="none" strike="noStrike" kern="1200" cap="none" spc="0" normalizeH="0" baseline="0" noProof="0" dirty="0">
                <a:ln>
                  <a:noFill/>
                </a:ln>
                <a:solidFill>
                  <a:srgbClr val="000000"/>
                </a:solidFill>
                <a:uLnTx/>
                <a:uFillTx/>
                <a:latin typeface="Times New Roman" pitchFamily="18" charset="0"/>
                <a:cs typeface="Times New Roman" pitchFamily="18" charset="0"/>
              </a:rPr>
              <a:t>Kurpa Devar: 24107065</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200" i="0" u="none" strike="noStrike" kern="1200" cap="none" spc="0" normalizeH="0" baseline="0" noProof="0" dirty="0">
                <a:ln>
                  <a:noFill/>
                </a:ln>
                <a:solidFill>
                  <a:srgbClr val="000000"/>
                </a:solidFill>
                <a:uLnTx/>
                <a:uFillTx/>
                <a:latin typeface="Times New Roman" pitchFamily="18" charset="0"/>
                <a:cs typeface="Times New Roman" pitchFamily="18" charset="0"/>
              </a:rPr>
              <a:t>Shravni Bhosale: 24107025</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200" i="0" u="none" strike="noStrike" kern="1200" cap="none" spc="0" normalizeH="0" baseline="0" noProof="0" dirty="0">
                <a:ln>
                  <a:noFill/>
                </a:ln>
                <a:solidFill>
                  <a:srgbClr val="000000"/>
                </a:solidFill>
                <a:uLnTx/>
                <a:uFillTx/>
                <a:latin typeface="Times New Roman" pitchFamily="18" charset="0"/>
                <a:cs typeface="Times New Roman" pitchFamily="18" charset="0"/>
              </a:rPr>
              <a:t>Shravani Karpe:24107047</a:t>
            </a:r>
            <a:endParaRPr kumimoji="0" lang="en-IN" altLang="en-US" sz="3200" i="0" u="none" strike="noStrike" kern="1200" cap="none" spc="0" normalizeH="0" baseline="0" noProof="0" dirty="0">
              <a:ln>
                <a:noFill/>
              </a:ln>
              <a:solidFill>
                <a:srgbClr val="000000"/>
              </a:solidFill>
              <a:uLnTx/>
              <a:uFillTx/>
              <a:latin typeface="Times New Roman" pitchFamily="18" charset="0"/>
              <a:cs typeface="Times New Roman" pitchFamily="18"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800" b="1" i="0" u="none" strike="noStrike" kern="1200" cap="none" spc="0" normalizeH="0" baseline="0" noProof="0" dirty="0">
              <a:ln>
                <a:noFill/>
              </a:ln>
              <a:solidFill>
                <a:srgbClr val="000000"/>
              </a:solidFill>
              <a:uLnTx/>
              <a:uFillTx/>
              <a:latin typeface="Times New Roman" pitchFamily="18" charset="0"/>
              <a:cs typeface="Times New Roman" pitchFamily="18"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2800" b="1" i="0" u="none" strike="noStrike" kern="1200" cap="none" spc="0" normalizeH="0" baseline="0" noProof="0" dirty="0">
                <a:ln>
                  <a:noFill/>
                </a:ln>
                <a:solidFill>
                  <a:srgbClr val="000000"/>
                </a:solidFill>
                <a:uLnTx/>
                <a:uFillTx/>
                <a:latin typeface="Times New Roman" pitchFamily="18" charset="0"/>
                <a:cs typeface="Times New Roman" pitchFamily="18" charset="0"/>
              </a:rPr>
              <a:t>Project Guide</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2400" b="1" i="0" u="none" strike="noStrike" kern="1200" cap="none" spc="0" normalizeH="0" baseline="0" noProof="0" dirty="0">
                <a:ln>
                  <a:noFill/>
                </a:ln>
                <a:solidFill>
                  <a:srgbClr val="000000"/>
                </a:solidFill>
                <a:uLnTx/>
                <a:uFillTx/>
                <a:latin typeface="Times New Roman" pitchFamily="18" charset="0"/>
                <a:cs typeface="Times New Roman" pitchFamily="18" charset="0"/>
              </a:rPr>
              <a:t>Ms. </a:t>
            </a:r>
            <a:r>
              <a:rPr kumimoji="0" lang="en-US" altLang="en-IN" sz="2400" b="1" i="0" u="none" strike="noStrike" kern="1200" cap="none" spc="0" normalizeH="0" baseline="0" noProof="0" dirty="0">
                <a:ln>
                  <a:noFill/>
                </a:ln>
                <a:solidFill>
                  <a:srgbClr val="000000"/>
                </a:solidFill>
                <a:uLnTx/>
                <a:uFillTx/>
                <a:latin typeface="Times New Roman" pitchFamily="18" charset="0"/>
                <a:cs typeface="Times New Roman" pitchFamily="18" charset="0"/>
              </a:rPr>
              <a:t>Aavani Nair</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400" i="0" u="none" strike="noStrike" kern="1200" cap="none" spc="0" normalizeH="0" baseline="0" noProof="0" dirty="0">
                <a:ln>
                  <a:noFill/>
                </a:ln>
                <a:solidFill>
                  <a:srgbClr val="000000"/>
                </a:solidFill>
                <a:uLnTx/>
                <a:uFillTx/>
                <a:latin typeface="Times New Roman" pitchFamily="18" charset="0"/>
                <a:cs typeface="Times New Roman" pitchFamily="18" charset="0"/>
              </a:rPr>
              <a:t>Department of Computer Science Engineering</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400" i="0" u="none" strike="noStrike" kern="1200" cap="none" spc="0" normalizeH="0" baseline="0" noProof="0" dirty="0">
                <a:ln>
                  <a:noFill/>
                </a:ln>
                <a:solidFill>
                  <a:srgbClr val="000000"/>
                </a:solidFill>
                <a:uLnTx/>
                <a:uFillTx/>
                <a:latin typeface="Times New Roman" pitchFamily="18" charset="0"/>
                <a:cs typeface="Times New Roman" pitchFamily="18" charset="0"/>
              </a:rPr>
              <a:t>(Data Science)</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400" i="0" u="none" strike="noStrike" kern="1200" cap="none" spc="0" normalizeH="0" baseline="0" noProof="0" dirty="0">
                <a:ln>
                  <a:noFill/>
                </a:ln>
                <a:solidFill>
                  <a:srgbClr val="000000"/>
                </a:solidFill>
                <a:uLnTx/>
                <a:uFillTx/>
                <a:latin typeface="Times New Roman" pitchFamily="18" charset="0"/>
                <a:cs typeface="Times New Roman" pitchFamily="18" charset="0"/>
              </a:rPr>
              <a:t>A.P. Shah Institute of Technology, Thane</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400" i="0" u="none" strike="noStrike" kern="1200" cap="none" spc="0" normalizeH="0" baseline="0" noProof="0" dirty="0">
                <a:ln>
                  <a:noFill/>
                </a:ln>
                <a:solidFill>
                  <a:srgbClr val="000000"/>
                </a:solidFill>
                <a:uLnTx/>
                <a:uFillTx/>
                <a:latin typeface="Times New Roman" pitchFamily="18" charset="0"/>
                <a:cs typeface="Times New Roman" pitchFamily="18" charset="0"/>
              </a:rPr>
              <a:t>Academic Year: 2025-26</a:t>
            </a:r>
          </a:p>
        </p:txBody>
      </p:sp>
      <p:cxnSp>
        <p:nvCxnSpPr>
          <p:cNvPr id="3" name="Straight Connector 2"/>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8196" name="Picture 3"/>
          <p:cNvPicPr>
            <a:picLocks noChangeAspect="1"/>
          </p:cNvPicPr>
          <p:nvPr/>
        </p:nvPicPr>
        <p:blipFill>
          <a:blip r:embed="rId3"/>
          <a:stretch>
            <a:fillRect/>
          </a:stretch>
        </p:blipFill>
        <p:spPr>
          <a:xfrm>
            <a:off x="1079500" y="146050"/>
            <a:ext cx="7686675" cy="15716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82726" y="0"/>
            <a:ext cx="5286412" cy="70776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Technologies and methodologies </a:t>
            </a:r>
          </a:p>
        </p:txBody>
      </p:sp>
      <p:sp>
        <p:nvSpPr>
          <p:cNvPr id="17411" name="Content Placeholder 2"/>
          <p:cNvSpPr txBox="1"/>
          <p:nvPr/>
        </p:nvSpPr>
        <p:spPr>
          <a:xfrm>
            <a:off x="431800" y="1475740"/>
            <a:ext cx="9180513" cy="5608638"/>
          </a:xfrm>
          <a:prstGeom prst="rect">
            <a:avLst/>
          </a:prstGeom>
          <a:noFill/>
          <a:ln w="9525">
            <a:noFill/>
          </a:ln>
        </p:spPr>
        <p:txBody>
          <a:bodyPr/>
          <a:lstStyle>
            <a:lvl1pPr marL="377825" indent="-377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900" kern="1200">
                <a:solidFill>
                  <a:srgbClr val="404040"/>
                </a:solidFill>
                <a:latin typeface="+mn-lt"/>
                <a:ea typeface="+mn-ea"/>
                <a:cs typeface="+mn-cs"/>
              </a:defRPr>
            </a:lvl1pPr>
            <a:lvl2pPr marL="817880" indent="-3143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700" kern="1200">
                <a:solidFill>
                  <a:srgbClr val="404040"/>
                </a:solidFill>
                <a:latin typeface="+mn-lt"/>
                <a:ea typeface="+mn-ea"/>
                <a:cs typeface="+mn-cs"/>
              </a:defRPr>
            </a:lvl2pPr>
            <a:lvl3pPr marL="1259205"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500" kern="1200">
                <a:solidFill>
                  <a:srgbClr val="404040"/>
                </a:solidFill>
                <a:latin typeface="+mn-lt"/>
                <a:ea typeface="+mn-ea"/>
                <a:cs typeface="+mn-cs"/>
              </a:defRPr>
            </a:lvl3pPr>
            <a:lvl4pPr marL="176403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4pPr>
            <a:lvl5pPr marL="226695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5pPr>
          </a:lstStyle>
          <a:p>
            <a:pPr marL="342900" lvl="0" indent="-342900" algn="just" defTabSz="914400">
              <a:spcBef>
                <a:spcPct val="20000"/>
              </a:spcBef>
              <a:buClrTx/>
              <a:buSzTx/>
              <a:buFont typeface="Arial" panose="020B0604020202020204" pitchFamily="34" charset="0"/>
              <a:buChar char="•"/>
            </a:pPr>
            <a:r>
              <a:rPr lang="en-US" altLang="en-US" sz="2000" dirty="0">
                <a:solidFill>
                  <a:srgbClr val="000000"/>
                </a:solidFill>
                <a:latin typeface="Times New Roman" pitchFamily="18" charset="0"/>
                <a:cs typeface="Times New Roman" pitchFamily="18" charset="0"/>
              </a:rPr>
              <a:t>Frontend Technologies:</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HTML5 for structure</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CSS3 for styling and animations</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JavaScript for client-side validation Backend Technologies:</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Java JDK 11</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Java Servlets API 4.0</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JSP (JavaServer Pages) 2.2</a:t>
            </a:r>
          </a:p>
          <a:p>
            <a:pPr marL="342900" lvl="0" indent="-342900" algn="just" defTabSz="914400">
              <a:spcBef>
                <a:spcPct val="20000"/>
              </a:spcBef>
              <a:buClrTx/>
              <a:buSzTx/>
              <a:buFont typeface="Arial" panose="020B0604020202020204" pitchFamily="34" charset="0"/>
              <a:buChar char="•"/>
            </a:pPr>
            <a:r>
              <a:rPr lang="en-US" altLang="en-US" sz="2000" dirty="0">
                <a:solidFill>
                  <a:srgbClr val="000000"/>
                </a:solidFill>
                <a:latin typeface="Times New Roman" pitchFamily="18" charset="0"/>
                <a:cs typeface="Times New Roman" pitchFamily="18" charset="0"/>
              </a:rPr>
              <a:t>Database:</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MySQL 8.0</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JDBC Driver for connectivity</a:t>
            </a:r>
          </a:p>
          <a:p>
            <a:pPr marL="342900" lvl="0" indent="-342900" algn="just" defTabSz="914400">
              <a:spcBef>
                <a:spcPct val="20000"/>
              </a:spcBef>
              <a:buClrTx/>
              <a:buSzTx/>
              <a:buFont typeface="Arial" panose="020B0604020202020204" pitchFamily="34" charset="0"/>
              <a:buChar char="•"/>
            </a:pPr>
            <a:r>
              <a:rPr lang="en-US" altLang="en-US" sz="2000" dirty="0">
                <a:solidFill>
                  <a:srgbClr val="000000"/>
                </a:solidFill>
                <a:latin typeface="Times New Roman" pitchFamily="18" charset="0"/>
                <a:cs typeface="Times New Roman" pitchFamily="18" charset="0"/>
              </a:rPr>
              <a:t>Server:</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Apache Tomcat 9.0</a:t>
            </a:r>
          </a:p>
          <a:p>
            <a:pPr marL="342900" lvl="0" indent="-342900" algn="just" defTabSz="914400">
              <a:spcBef>
                <a:spcPct val="20000"/>
              </a:spcBef>
              <a:buClrTx/>
              <a:buSzTx/>
              <a:buFont typeface="Arial" panose="020B0604020202020204" pitchFamily="34" charset="0"/>
              <a:buChar char="•"/>
            </a:pPr>
            <a:r>
              <a:rPr lang="en-US" altLang="en-US" sz="2000" dirty="0">
                <a:solidFill>
                  <a:srgbClr val="000000"/>
                </a:solidFill>
                <a:latin typeface="Times New Roman" pitchFamily="18" charset="0"/>
                <a:cs typeface="Times New Roman" pitchFamily="18" charset="0"/>
              </a:rPr>
              <a:t>Development Tools:</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Visual Studio Code</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MySQL Workben</a:t>
            </a:r>
            <a:r>
              <a:rPr lang="en-US" altLang="en-US" sz="2000" dirty="0">
                <a:solidFill>
                  <a:srgbClr val="000000"/>
                </a:solidFill>
                <a:latin typeface="Trebuchet MS" panose="020B0603020202020204" pitchFamily="34" charset="0"/>
                <a:cs typeface="Trebuchet MS" panose="020B0603020202020204" pitchFamily="34" charset="0"/>
              </a:rPr>
              <a:t>ch</a:t>
            </a:r>
            <a:endParaRPr lang="en-GB" altLang="en-US" sz="2000" b="1" dirty="0">
              <a:solidFill>
                <a:srgbClr val="000000"/>
              </a:solidFill>
              <a:latin typeface="Trebuchet MS" panose="020B0603020202020204" pitchFamily="34" charset="0"/>
              <a:cs typeface="Trebuchet MS" panose="020B0603020202020204" pitchFamily="34" charset="0"/>
            </a:endParaRPr>
          </a:p>
          <a:p>
            <a:pPr marL="342900" lvl="0" indent="-342900" algn="just" defTabSz="914400">
              <a:spcBef>
                <a:spcPct val="20000"/>
              </a:spcBef>
              <a:buClrTx/>
              <a:buSzTx/>
              <a:buFont typeface="Arial" panose="020B0604020202020204" pitchFamily="34" charset="0"/>
              <a:buChar char="•"/>
            </a:pPr>
            <a:endParaRPr lang="en-GB" altLang="en-US" sz="2000" dirty="0">
              <a:solidFill>
                <a:srgbClr val="000000"/>
              </a:solidFill>
              <a:latin typeface="Source Sans Pro" pitchFamily="34" charset="0"/>
            </a:endParaRPr>
          </a:p>
          <a:p>
            <a:pPr marL="342900" lvl="0" indent="-342900" algn="just" defTabSz="914400">
              <a:spcBef>
                <a:spcPct val="20000"/>
              </a:spcBef>
              <a:buClrTx/>
              <a:buSzTx/>
              <a:buFont typeface="Arial" panose="020B0604020202020204" pitchFamily="34" charset="0"/>
              <a:buChar char="•"/>
            </a:pPr>
            <a:endParaRPr lang="en-GB" altLang="en-US" sz="2000" dirty="0">
              <a:solidFill>
                <a:srgbClr val="000000"/>
              </a:solidFill>
              <a:latin typeface="Source Sans Pro" pitchFamily="34" charset="0"/>
            </a:endParaRPr>
          </a:p>
          <a:p>
            <a:pPr marL="342900" lvl="0" indent="-342900" algn="just" defTabSz="914400">
              <a:spcBef>
                <a:spcPct val="20000"/>
              </a:spcBef>
              <a:buClrTx/>
              <a:buSzTx/>
              <a:buFont typeface="Arial" panose="020B0604020202020204" pitchFamily="34" charset="0"/>
              <a:buNone/>
            </a:pPr>
            <a:endParaRPr lang="en-GB" altLang="en-US" sz="2000" dirty="0">
              <a:solidFill>
                <a:srgbClr val="000000"/>
              </a:solidFill>
              <a:latin typeface="Source Sans Pro" pitchFamily="34" charset="0"/>
            </a:endParaRPr>
          </a:p>
          <a:p>
            <a:pPr marL="342900" lvl="0" indent="-342900" algn="just" defTabSz="914400">
              <a:spcBef>
                <a:spcPct val="20000"/>
              </a:spcBef>
              <a:buClrTx/>
              <a:buSzTx/>
              <a:buFont typeface="Arial" panose="020B0604020202020204" pitchFamily="34" charset="0"/>
              <a:buChar char="•"/>
            </a:pPr>
            <a:endParaRPr lang="en-GB" altLang="en-US" sz="2000" dirty="0">
              <a:solidFill>
                <a:srgbClr val="000000"/>
              </a:solidFill>
              <a:latin typeface="Source Sans Pro"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4032" y="1136631"/>
            <a:ext cx="7194858" cy="50158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Implementation </a:t>
            </a:r>
          </a:p>
        </p:txBody>
      </p:sp>
      <p:sp>
        <p:nvSpPr>
          <p:cNvPr id="19459" name="Rectangle 2"/>
          <p:cNvSpPr/>
          <p:nvPr/>
        </p:nvSpPr>
        <p:spPr>
          <a:xfrm>
            <a:off x="503238" y="1563688"/>
            <a:ext cx="9070975" cy="5194300"/>
          </a:xfrm>
          <a:prstGeom prst="rect">
            <a:avLst/>
          </a:prstGeom>
          <a:noFill/>
          <a:ln w="9525">
            <a:noFill/>
          </a:ln>
        </p:spPr>
        <p:txBody>
          <a:bodyPr lIns="0" tIns="21240" rIns="0" bIns="0"/>
          <a:lstStyle/>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Times New Roman" panose="02020603050405020304" pitchFamily="16" charset="0"/>
            </a:endParaRPr>
          </a:p>
        </p:txBody>
      </p:sp>
      <p:sp>
        <p:nvSpPr>
          <p:cNvPr id="3" name="Text Box 2"/>
          <p:cNvSpPr txBox="1"/>
          <p:nvPr/>
        </p:nvSpPr>
        <p:spPr>
          <a:xfrm>
            <a:off x="287655" y="1536700"/>
            <a:ext cx="5970270" cy="5859145"/>
          </a:xfrm>
          <a:prstGeom prst="rect">
            <a:avLst/>
          </a:prstGeom>
          <a:noFill/>
        </p:spPr>
        <p:txBody>
          <a:bodyPr wrap="square" rtlCol="0">
            <a:noAutofit/>
          </a:bodyPr>
          <a:lstStyle/>
          <a:p>
            <a:r>
              <a:rPr sz="2000">
                <a:solidFill>
                  <a:srgbClr val="000000"/>
                </a:solidFill>
                <a:ea typeface="Nunito-Bold"/>
                <a:cs typeface="Trebuchet MS" panose="020B0603020202020204" pitchFamily="34" charset="0"/>
                <a:sym typeface="+mn-ea"/>
              </a:rPr>
              <a:t>Model-View-ControllerArchitecture: </a:t>
            </a:r>
            <a:endParaRPr sz="2000">
              <a:solidFill>
                <a:srgbClr val="000000"/>
              </a:solidFill>
              <a:ea typeface="Nunito-Bold"/>
              <a:cs typeface="Trebuchet MS" panose="020B0603020202020204" pitchFamily="34" charset="0"/>
            </a:endParaRPr>
          </a:p>
          <a:p>
            <a:endParaRPr sz="2000">
              <a:solidFill>
                <a:srgbClr val="000000"/>
              </a:solidFill>
              <a:ea typeface="Nunito-Bold"/>
              <a:cs typeface="Trebuchet MS" panose="020B0603020202020204" pitchFamily="34" charset="0"/>
              <a:sym typeface="+mn-ea"/>
            </a:endParaRPr>
          </a:p>
          <a:p>
            <a:r>
              <a:rPr sz="2000">
                <a:solidFill>
                  <a:srgbClr val="000000"/>
                </a:solidFill>
                <a:ea typeface="Nunito-Bold"/>
                <a:cs typeface="Trebuchet MS" panose="020B0603020202020204" pitchFamily="34" charset="0"/>
                <a:sym typeface="+mn-ea"/>
              </a:rPr>
              <a:t>Model: </a:t>
            </a:r>
            <a:endParaRPr sz="2000">
              <a:solidFill>
                <a:srgbClr val="000000"/>
              </a:solidFill>
              <a:ea typeface="Nunito-Bold"/>
              <a:cs typeface="Trebuchet MS" panose="020B0603020202020204" pitchFamily="34" charset="0"/>
            </a:endParaRPr>
          </a:p>
          <a:p>
            <a:r>
              <a:rPr sz="2000">
                <a:solidFill>
                  <a:srgbClr val="000000"/>
                </a:solidFill>
                <a:ea typeface="Nunito-Bold"/>
                <a:cs typeface="Trebuchet MS" panose="020B0603020202020204" pitchFamily="34" charset="0"/>
                <a:sym typeface="+mn-ea"/>
              </a:rPr>
              <a:t>-Expenseentityclasswithencapsulation</a:t>
            </a:r>
            <a:endParaRPr sz="2000">
              <a:solidFill>
                <a:srgbClr val="000000"/>
              </a:solidFill>
              <a:ea typeface="Nunito-Bold"/>
              <a:cs typeface="Trebuchet MS" panose="020B0603020202020204" pitchFamily="34" charset="0"/>
            </a:endParaRPr>
          </a:p>
          <a:p>
            <a:r>
              <a:rPr sz="2000">
                <a:solidFill>
                  <a:srgbClr val="000000"/>
                </a:solidFill>
                <a:ea typeface="Nunito-Bold"/>
                <a:cs typeface="Trebuchet MS" panose="020B0603020202020204" pitchFamily="34" charset="0"/>
                <a:sym typeface="+mn-ea"/>
              </a:rPr>
              <a:t>-Getter/settermethodsfordataaccess </a:t>
            </a:r>
            <a:endParaRPr sz="2000">
              <a:solidFill>
                <a:srgbClr val="000000"/>
              </a:solidFill>
              <a:ea typeface="Nunito-Bold"/>
              <a:cs typeface="Trebuchet MS" panose="020B0603020202020204" pitchFamily="34" charset="0"/>
            </a:endParaRPr>
          </a:p>
          <a:p>
            <a:endParaRPr sz="2000">
              <a:solidFill>
                <a:srgbClr val="000000"/>
              </a:solidFill>
              <a:ea typeface="Nunito-Bold"/>
              <a:cs typeface="Trebuchet MS" panose="020B0603020202020204" pitchFamily="34" charset="0"/>
              <a:sym typeface="+mn-ea"/>
            </a:endParaRPr>
          </a:p>
          <a:p>
            <a:r>
              <a:rPr sz="2000">
                <a:solidFill>
                  <a:srgbClr val="000000"/>
                </a:solidFill>
                <a:ea typeface="Nunito-Bold"/>
                <a:cs typeface="Trebuchet MS" panose="020B0603020202020204" pitchFamily="34" charset="0"/>
                <a:sym typeface="+mn-ea"/>
              </a:rPr>
              <a:t>View: </a:t>
            </a:r>
            <a:endParaRPr sz="2000">
              <a:solidFill>
                <a:srgbClr val="000000"/>
              </a:solidFill>
              <a:ea typeface="Nunito-Bold"/>
              <a:cs typeface="Trebuchet MS" panose="020B0603020202020204" pitchFamily="34" charset="0"/>
            </a:endParaRPr>
          </a:p>
          <a:p>
            <a:r>
              <a:rPr sz="2000">
                <a:solidFill>
                  <a:srgbClr val="000000"/>
                </a:solidFill>
                <a:ea typeface="Nunito-Bold"/>
                <a:cs typeface="Trebuchet MS" panose="020B0603020202020204" pitchFamily="34" charset="0"/>
                <a:sym typeface="+mn-ea"/>
              </a:rPr>
              <a:t>-index.jsp-Expenseentryform </a:t>
            </a:r>
            <a:endParaRPr sz="2000">
              <a:solidFill>
                <a:srgbClr val="000000"/>
              </a:solidFill>
              <a:ea typeface="Nunito-Bold"/>
              <a:cs typeface="Trebuchet MS" panose="020B0603020202020204" pitchFamily="34" charset="0"/>
            </a:endParaRPr>
          </a:p>
          <a:p>
            <a:r>
              <a:rPr sz="2000">
                <a:solidFill>
                  <a:srgbClr val="000000"/>
                </a:solidFill>
                <a:ea typeface="Nunito-Bold"/>
                <a:cs typeface="Trebuchet MS" panose="020B0603020202020204" pitchFamily="34" charset="0"/>
                <a:sym typeface="+mn-ea"/>
              </a:rPr>
              <a:t>-expenses.jsp-Expenselistdisplay </a:t>
            </a:r>
            <a:endParaRPr sz="2000">
              <a:solidFill>
                <a:srgbClr val="000000"/>
              </a:solidFill>
              <a:ea typeface="Nunito-Bold"/>
              <a:cs typeface="Trebuchet MS" panose="020B0603020202020204" pitchFamily="34" charset="0"/>
            </a:endParaRPr>
          </a:p>
          <a:p>
            <a:endParaRPr sz="2000">
              <a:solidFill>
                <a:srgbClr val="000000"/>
              </a:solidFill>
              <a:ea typeface="Nunito-Bold"/>
              <a:cs typeface="Trebuchet MS" panose="020B0603020202020204" pitchFamily="34" charset="0"/>
              <a:sym typeface="+mn-ea"/>
            </a:endParaRPr>
          </a:p>
          <a:p>
            <a:r>
              <a:rPr sz="2000">
                <a:solidFill>
                  <a:srgbClr val="000000"/>
                </a:solidFill>
                <a:ea typeface="Nunito-Bold"/>
                <a:cs typeface="Trebuchet MS" panose="020B0603020202020204" pitchFamily="34" charset="0"/>
                <a:sym typeface="+mn-ea"/>
              </a:rPr>
              <a:t>Controller: </a:t>
            </a:r>
            <a:endParaRPr sz="2000">
              <a:solidFill>
                <a:srgbClr val="000000"/>
              </a:solidFill>
              <a:ea typeface="Nunito-Bold"/>
              <a:cs typeface="Trebuchet MS" panose="020B0603020202020204" pitchFamily="34" charset="0"/>
            </a:endParaRPr>
          </a:p>
          <a:p>
            <a:r>
              <a:rPr sz="2000">
                <a:solidFill>
                  <a:srgbClr val="000000"/>
                </a:solidFill>
                <a:ea typeface="Nunito-Bold"/>
                <a:cs typeface="Trebuchet MS" panose="020B0603020202020204" pitchFamily="34" charset="0"/>
                <a:sym typeface="+mn-ea"/>
              </a:rPr>
              <a:t>-ServletsprocessHTTPrequests </a:t>
            </a:r>
            <a:endParaRPr sz="2000">
              <a:solidFill>
                <a:srgbClr val="000000"/>
              </a:solidFill>
              <a:ea typeface="Nunito-Bold"/>
              <a:cs typeface="Trebuchet MS" panose="020B0603020202020204" pitchFamily="34" charset="0"/>
            </a:endParaRPr>
          </a:p>
          <a:p>
            <a:r>
              <a:rPr sz="2000">
                <a:solidFill>
                  <a:srgbClr val="000000"/>
                </a:solidFill>
                <a:ea typeface="Nunito-Bold"/>
                <a:cs typeface="Trebuchet MS" panose="020B0603020202020204" pitchFamily="34" charset="0"/>
                <a:sym typeface="+mn-ea"/>
              </a:rPr>
              <a:t>-Forwarddatatoappropriateviews </a:t>
            </a:r>
            <a:endParaRPr sz="2000">
              <a:solidFill>
                <a:srgbClr val="000000"/>
              </a:solidFill>
              <a:ea typeface="Nunito-Bold"/>
              <a:cs typeface="Trebuchet MS" panose="020B0603020202020204" pitchFamily="34" charset="0"/>
            </a:endParaRPr>
          </a:p>
          <a:p>
            <a:r>
              <a:rPr sz="2000">
                <a:solidFill>
                  <a:srgbClr val="000000"/>
                </a:solidFill>
                <a:ea typeface="Nunito-Bold"/>
                <a:cs typeface="Trebuchet MS" panose="020B0603020202020204" pitchFamily="34" charset="0"/>
                <a:sym typeface="+mn-ea"/>
              </a:rPr>
              <a:t>-Handlebusinesslogic </a:t>
            </a:r>
            <a:endParaRPr sz="2000">
              <a:solidFill>
                <a:srgbClr val="000000"/>
              </a:solidFill>
              <a:ea typeface="Nunito-Bold"/>
              <a:cs typeface="Trebuchet MS" panose="020B0603020202020204" pitchFamily="34" charset="0"/>
            </a:endParaRPr>
          </a:p>
          <a:p>
            <a:endParaRPr sz="2000">
              <a:solidFill>
                <a:srgbClr val="000000"/>
              </a:solidFill>
              <a:ea typeface="Nunito-Bold"/>
              <a:cs typeface="Trebuchet MS" panose="020B0603020202020204" pitchFamily="34" charset="0"/>
              <a:sym typeface="+mn-ea"/>
            </a:endParaRPr>
          </a:p>
          <a:p>
            <a:r>
              <a:rPr sz="2000">
                <a:solidFill>
                  <a:srgbClr val="000000"/>
                </a:solidFill>
                <a:ea typeface="Nunito-Bold"/>
                <a:cs typeface="Trebuchet MS" panose="020B0603020202020204" pitchFamily="34" charset="0"/>
                <a:sym typeface="+mn-ea"/>
              </a:rPr>
              <a:t>DAOPattern: </a:t>
            </a:r>
            <a:endParaRPr sz="2000">
              <a:solidFill>
                <a:srgbClr val="000000"/>
              </a:solidFill>
              <a:ea typeface="Nunito-Bold"/>
              <a:cs typeface="Trebuchet MS" panose="020B0603020202020204" pitchFamily="34" charset="0"/>
            </a:endParaRPr>
          </a:p>
          <a:p>
            <a:r>
              <a:rPr sz="2000">
                <a:solidFill>
                  <a:srgbClr val="000000"/>
                </a:solidFill>
                <a:ea typeface="Nunito-Bold"/>
                <a:cs typeface="Trebuchet MS" panose="020B0603020202020204" pitchFamily="34" charset="0"/>
                <a:sym typeface="+mn-ea"/>
              </a:rPr>
              <a:t>-Separatesdatabaseoperations </a:t>
            </a:r>
            <a:endParaRPr sz="2000">
              <a:solidFill>
                <a:srgbClr val="000000"/>
              </a:solidFill>
              <a:ea typeface="Nunito-Bold"/>
              <a:cs typeface="Trebuchet MS" panose="020B0603020202020204" pitchFamily="34" charset="0"/>
            </a:endParaRPr>
          </a:p>
          <a:p>
            <a:r>
              <a:rPr sz="2000">
                <a:solidFill>
                  <a:srgbClr val="000000"/>
                </a:solidFill>
                <a:ea typeface="Nunito-Bold"/>
                <a:cs typeface="Trebuchet MS" panose="020B0603020202020204" pitchFamily="34" charset="0"/>
                <a:sym typeface="+mn-ea"/>
              </a:rPr>
              <a:t>-Reusabledataaccessmethod</a:t>
            </a:r>
            <a:r>
              <a:rPr sz="2000">
                <a:solidFill>
                  <a:srgbClr val="000000"/>
                </a:solidFill>
                <a:latin typeface="Source Sans Pro" pitchFamily="34" charset="0"/>
                <a:ea typeface="Nunito-Bold"/>
                <a:cs typeface="Source Sans Pro" pitchFamily="34" charset="0"/>
                <a:sym typeface="+mn-ea"/>
              </a:rPr>
              <a:t>s</a:t>
            </a:r>
            <a:endParaRPr sz="2000">
              <a:solidFill>
                <a:srgbClr val="000000"/>
              </a:solidFill>
              <a:latin typeface="Source Sans Pro" pitchFamily="34" charset="0"/>
              <a:ea typeface="Nunito-Bold"/>
              <a:cs typeface="Source Sans Pro" pitchFamily="34" charset="0"/>
            </a:endParaRPr>
          </a:p>
          <a:p>
            <a:endParaRPr lang="en-US" sz="200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6908" y="1636697"/>
            <a:ext cx="6638218" cy="442915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538798"/>
            <a:ext cx="6997700" cy="1455737"/>
          </a:xfrm>
        </p:spPr>
        <p:txBody>
          <a:bodyPr/>
          <a:lstStyle/>
          <a:p>
            <a:r>
              <a:rPr lang="en-US" altLang="en-US">
                <a:solidFill>
                  <a:schemeClr val="tx1"/>
                </a:solidFill>
                <a:latin typeface="Times New Roman" panose="02020603050405020304" pitchFamily="16" charset="0"/>
                <a:cs typeface="Times New Roman" panose="02020603050405020304" pitchFamily="16" charset="0"/>
              </a:rPr>
              <a:t>Key Features Implemented</a:t>
            </a:r>
          </a:p>
        </p:txBody>
      </p:sp>
      <p:sp>
        <p:nvSpPr>
          <p:cNvPr id="3" name="Content Placeholder 2"/>
          <p:cNvSpPr>
            <a:spLocks noGrp="1"/>
          </p:cNvSpPr>
          <p:nvPr>
            <p:ph idx="1"/>
          </p:nvPr>
        </p:nvSpPr>
        <p:spPr>
          <a:xfrm>
            <a:off x="575628" y="1331595"/>
            <a:ext cx="6997700" cy="4278313"/>
          </a:xfrm>
        </p:spPr>
        <p:txBody>
          <a:bodyPr/>
          <a:lstStyle/>
          <a:p>
            <a:pPr marL="0" indent="0">
              <a:lnSpc>
                <a:spcPct val="110000"/>
              </a:lnSpc>
              <a:buNone/>
            </a:pPr>
            <a:r>
              <a:rPr lang="en-US" altLang="en-US" sz="2000" dirty="0">
                <a:solidFill>
                  <a:schemeClr val="tx1"/>
                </a:solidFill>
                <a:latin typeface="Times New Roman" pitchFamily="18" charset="0"/>
                <a:cs typeface="Times New Roman" pitchFamily="18" charset="0"/>
                <a:sym typeface="+mn-ea"/>
              </a:rPr>
              <a:t>Add Expense</a:t>
            </a:r>
            <a:br>
              <a:rPr lang="en-US" altLang="en-US" sz="2000" dirty="0">
                <a:solidFill>
                  <a:schemeClr val="tx1"/>
                </a:solidFill>
                <a:latin typeface="Times New Roman" pitchFamily="18" charset="0"/>
                <a:cs typeface="Times New Roman" pitchFamily="18" charset="0"/>
                <a:sym typeface="+mn-ea"/>
              </a:rPr>
            </a:br>
            <a:r>
              <a:rPr lang="en-US" altLang="en-US" sz="2000" dirty="0">
                <a:solidFill>
                  <a:schemeClr val="tx1"/>
                </a:solidFill>
                <a:latin typeface="Times New Roman" pitchFamily="18" charset="0"/>
                <a:cs typeface="Times New Roman" pitchFamily="18" charset="0"/>
                <a:sym typeface="+mn-ea"/>
              </a:rPr>
              <a:t>Functionality:</a:t>
            </a:r>
            <a:br>
              <a:rPr lang="en-US" altLang="en-US" sz="2000" dirty="0">
                <a:solidFill>
                  <a:schemeClr val="tx1"/>
                </a:solidFill>
                <a:latin typeface="Times New Roman" pitchFamily="18" charset="0"/>
                <a:cs typeface="Times New Roman" pitchFamily="18" charset="0"/>
                <a:sym typeface="+mn-ea"/>
              </a:rPr>
            </a:br>
            <a:r>
              <a:rPr lang="en-US" altLang="en-US" sz="2000" dirty="0">
                <a:solidFill>
                  <a:schemeClr val="tx1"/>
                </a:solidFill>
                <a:latin typeface="Times New Roman" pitchFamily="18" charset="0"/>
                <a:cs typeface="Times New Roman" pitchFamily="18" charset="0"/>
                <a:sym typeface="+mn-ea"/>
              </a:rPr>
              <a:t>- Form </a:t>
            </a:r>
            <a:r>
              <a:rPr lang="en-US" altLang="en-US" sz="2000" dirty="0" err="1">
                <a:solidFill>
                  <a:schemeClr val="tx1"/>
                </a:solidFill>
                <a:latin typeface="Times New Roman" pitchFamily="18" charset="0"/>
                <a:cs typeface="Times New Roman" pitchFamily="18" charset="0"/>
                <a:sym typeface="+mn-ea"/>
              </a:rPr>
              <a:t>withdescription,amount</a:t>
            </a:r>
            <a:r>
              <a:rPr lang="en-US" altLang="en-US" sz="2000" dirty="0">
                <a:solidFill>
                  <a:schemeClr val="tx1"/>
                </a:solidFill>
                <a:latin typeface="Times New Roman" pitchFamily="18" charset="0"/>
                <a:cs typeface="Times New Roman" pitchFamily="18" charset="0"/>
                <a:sym typeface="+mn-ea"/>
              </a:rPr>
              <a:t>, </a:t>
            </a:r>
            <a:r>
              <a:rPr lang="en-US" altLang="en-US" sz="2000" dirty="0" err="1">
                <a:solidFill>
                  <a:schemeClr val="tx1"/>
                </a:solidFill>
                <a:latin typeface="Times New Roman" pitchFamily="18" charset="0"/>
                <a:cs typeface="Times New Roman" pitchFamily="18" charset="0"/>
                <a:sym typeface="+mn-ea"/>
              </a:rPr>
              <a:t>category,date</a:t>
            </a:r>
            <a:r>
              <a:rPr lang="en-US" altLang="en-US" sz="2000" dirty="0">
                <a:solidFill>
                  <a:schemeClr val="tx1"/>
                </a:solidFill>
                <a:latin typeface="Times New Roman" pitchFamily="18" charset="0"/>
                <a:cs typeface="Times New Roman" pitchFamily="18" charset="0"/>
                <a:sym typeface="+mn-ea"/>
              </a:rPr>
              <a:t> fields</a:t>
            </a:r>
            <a:br>
              <a:rPr lang="en-US" altLang="en-US" sz="2000" dirty="0">
                <a:solidFill>
                  <a:schemeClr val="tx1"/>
                </a:solidFill>
                <a:latin typeface="Times New Roman" pitchFamily="18" charset="0"/>
                <a:cs typeface="Times New Roman" pitchFamily="18" charset="0"/>
                <a:sym typeface="+mn-ea"/>
              </a:rPr>
            </a:br>
            <a:r>
              <a:rPr lang="en-US" altLang="en-US" sz="2000" dirty="0">
                <a:solidFill>
                  <a:schemeClr val="tx1"/>
                </a:solidFill>
                <a:latin typeface="Times New Roman" pitchFamily="18" charset="0"/>
                <a:cs typeface="Times New Roman" pitchFamily="18" charset="0"/>
                <a:sym typeface="+mn-ea"/>
              </a:rPr>
              <a:t>- Client-side validation using</a:t>
            </a:r>
            <a:br>
              <a:rPr lang="en-US" altLang="en-US" sz="2000" dirty="0">
                <a:solidFill>
                  <a:schemeClr val="tx1"/>
                </a:solidFill>
                <a:latin typeface="Times New Roman" pitchFamily="18" charset="0"/>
                <a:cs typeface="Times New Roman" pitchFamily="18" charset="0"/>
                <a:sym typeface="+mn-ea"/>
              </a:rPr>
            </a:br>
            <a:r>
              <a:rPr lang="en-US" altLang="en-US" sz="2000" dirty="0">
                <a:solidFill>
                  <a:schemeClr val="tx1"/>
                </a:solidFill>
                <a:latin typeface="Times New Roman" pitchFamily="18" charset="0"/>
                <a:cs typeface="Times New Roman" pitchFamily="18" charset="0"/>
                <a:sym typeface="+mn-ea"/>
              </a:rPr>
              <a:t>JavaScript</a:t>
            </a:r>
            <a:br>
              <a:rPr lang="en-US" altLang="en-US" sz="2000" dirty="0">
                <a:solidFill>
                  <a:schemeClr val="tx1"/>
                </a:solidFill>
                <a:latin typeface="Times New Roman" pitchFamily="18" charset="0"/>
                <a:cs typeface="Times New Roman" pitchFamily="18" charset="0"/>
                <a:sym typeface="+mn-ea"/>
              </a:rPr>
            </a:br>
            <a:r>
              <a:rPr lang="en-US" altLang="en-US" sz="2000" dirty="0">
                <a:solidFill>
                  <a:schemeClr val="tx1"/>
                </a:solidFill>
                <a:latin typeface="Times New Roman" pitchFamily="18" charset="0"/>
                <a:cs typeface="Times New Roman" pitchFamily="18" charset="0"/>
                <a:sym typeface="+mn-ea"/>
              </a:rPr>
              <a:t>- Server-side</a:t>
            </a:r>
            <a:br>
              <a:rPr lang="en-US" altLang="en-US" sz="2000" dirty="0">
                <a:solidFill>
                  <a:schemeClr val="tx1"/>
                </a:solidFill>
                <a:latin typeface="Times New Roman" pitchFamily="18" charset="0"/>
                <a:cs typeface="Times New Roman" pitchFamily="18" charset="0"/>
                <a:sym typeface="+mn-ea"/>
              </a:rPr>
            </a:br>
            <a:r>
              <a:rPr lang="en-US" altLang="en-US" sz="2000" dirty="0">
                <a:solidFill>
                  <a:schemeClr val="tx1"/>
                </a:solidFill>
                <a:latin typeface="Times New Roman" pitchFamily="18" charset="0"/>
                <a:cs typeface="Times New Roman" pitchFamily="18" charset="0"/>
                <a:sym typeface="+mn-ea"/>
              </a:rPr>
              <a:t>processing via </a:t>
            </a:r>
            <a:r>
              <a:rPr lang="en-US" altLang="en-US" sz="2000" dirty="0" err="1">
                <a:solidFill>
                  <a:schemeClr val="tx1"/>
                </a:solidFill>
                <a:latin typeface="Times New Roman" pitchFamily="18" charset="0"/>
                <a:cs typeface="Times New Roman" pitchFamily="18" charset="0"/>
                <a:sym typeface="+mn-ea"/>
              </a:rPr>
              <a:t>servlet</a:t>
            </a:r>
            <a:r>
              <a:rPr lang="en-US" altLang="en-US" sz="2000" dirty="0">
                <a:solidFill>
                  <a:schemeClr val="tx1"/>
                </a:solidFill>
                <a:latin typeface="Times New Roman" pitchFamily="18" charset="0"/>
                <a:cs typeface="Times New Roman" pitchFamily="18" charset="0"/>
                <a:sym typeface="+mn-ea"/>
              </a:rPr>
              <a:t/>
            </a:r>
            <a:br>
              <a:rPr lang="en-US" altLang="en-US" sz="2000" dirty="0">
                <a:solidFill>
                  <a:schemeClr val="tx1"/>
                </a:solidFill>
                <a:latin typeface="Times New Roman" pitchFamily="18" charset="0"/>
                <a:cs typeface="Times New Roman" pitchFamily="18" charset="0"/>
                <a:sym typeface="+mn-ea"/>
              </a:rPr>
            </a:br>
            <a:r>
              <a:rPr lang="en-US" altLang="en-US" sz="2000" dirty="0">
                <a:solidFill>
                  <a:schemeClr val="tx1"/>
                </a:solidFill>
                <a:latin typeface="Times New Roman" pitchFamily="18" charset="0"/>
                <a:cs typeface="Times New Roman" pitchFamily="18" charset="0"/>
                <a:sym typeface="+mn-ea"/>
              </a:rPr>
              <a:t>- Success/error message display</a:t>
            </a:r>
            <a:endParaRPr lang="en-US" altLang="en-US" sz="2000" dirty="0">
              <a:solidFill>
                <a:schemeClr val="tx1"/>
              </a:solidFill>
              <a:latin typeface="Times New Roman" pitchFamily="18" charset="0"/>
              <a:cs typeface="Times New Roman" pitchFamily="18" charset="0"/>
            </a:endParaRPr>
          </a:p>
          <a:p>
            <a:endParaRPr lang="en-US" sz="2000" dirty="0">
              <a:latin typeface="Trebuchet MS" panose="020B0603020202020204" pitchFamily="34" charset="0"/>
              <a:cs typeface="Trebuchet MS" panose="020B0603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rcRect l="19098" t="6459" r="16155" b="22387"/>
          <a:stretch>
            <a:fillRect/>
          </a:stretch>
        </p:blipFill>
        <p:spPr>
          <a:xfrm>
            <a:off x="611156" y="1350945"/>
            <a:ext cx="7407527" cy="457923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olidFill>
                  <a:schemeClr val="tx1"/>
                </a:solidFill>
                <a:latin typeface="Times New Roman" panose="02020603050405020304" pitchFamily="16" charset="0"/>
                <a:cs typeface="Times New Roman" panose="02020603050405020304" pitchFamily="16" charset="0"/>
                <a:sym typeface="+mn-ea"/>
              </a:rPr>
              <a:t>Key Features Implemented</a:t>
            </a:r>
            <a:endParaRPr lang="en-US"/>
          </a:p>
        </p:txBody>
      </p:sp>
      <p:sp>
        <p:nvSpPr>
          <p:cNvPr id="3" name="Content Placeholder 2"/>
          <p:cNvSpPr>
            <a:spLocks noGrp="1"/>
          </p:cNvSpPr>
          <p:nvPr>
            <p:ph idx="1"/>
          </p:nvPr>
        </p:nvSpPr>
        <p:spPr>
          <a:xfrm>
            <a:off x="682594" y="1493821"/>
            <a:ext cx="4918710" cy="2891155"/>
          </a:xfrm>
        </p:spPr>
        <p:txBody>
          <a:bodyPr/>
          <a:lstStyle/>
          <a:p>
            <a:pPr marL="0" indent="0">
              <a:buNone/>
            </a:pPr>
            <a:r>
              <a:rPr lang="en-US" altLang="en-US" sz="2000" dirty="0">
                <a:latin typeface="Times New Roman" pitchFamily="18" charset="0"/>
                <a:cs typeface="Times New Roman" pitchFamily="18" charset="0"/>
              </a:rPr>
              <a:t>View Expenses</a:t>
            </a:r>
          </a:p>
          <a:p>
            <a:pPr marL="0" indent="0">
              <a:buNone/>
            </a:pPr>
            <a:r>
              <a:rPr lang="en-US" altLang="en-US" sz="2000" dirty="0">
                <a:latin typeface="Times New Roman" pitchFamily="18" charset="0"/>
                <a:cs typeface="Times New Roman" pitchFamily="18" charset="0"/>
              </a:rPr>
              <a:t>Functionality:</a:t>
            </a:r>
          </a:p>
          <a:p>
            <a:pPr marL="0" indent="0">
              <a:buNone/>
            </a:pPr>
            <a:r>
              <a:rPr lang="en-US" altLang="en-US" sz="2000" dirty="0">
                <a:latin typeface="Times New Roman" pitchFamily="18" charset="0"/>
                <a:cs typeface="Times New Roman" pitchFamily="18" charset="0"/>
              </a:rPr>
              <a:t>- Tabular display of all expenses</a:t>
            </a:r>
          </a:p>
          <a:p>
            <a:pPr marL="0" indent="0">
              <a:buNone/>
            </a:pPr>
            <a:r>
              <a:rPr lang="en-US" altLang="en-US" sz="2000" dirty="0">
                <a:latin typeface="Times New Roman" pitchFamily="18" charset="0"/>
                <a:cs typeface="Times New Roman" pitchFamily="18" charset="0"/>
              </a:rPr>
              <a:t>- Automatic total calculation</a:t>
            </a:r>
          </a:p>
          <a:p>
            <a:pPr marL="0" indent="0">
              <a:buNone/>
            </a:pPr>
            <a:r>
              <a:rPr lang="en-US" altLang="en-US" sz="2000" dirty="0">
                <a:latin typeface="Times New Roman" pitchFamily="18" charset="0"/>
                <a:cs typeface="Times New Roman" pitchFamily="18" charset="0"/>
              </a:rPr>
              <a:t>- Sorted by date (newest first)</a:t>
            </a:r>
          </a:p>
          <a:p>
            <a:pPr marL="0" indent="0">
              <a:buNone/>
            </a:pPr>
            <a:r>
              <a:rPr lang="en-US" altLang="en-US" sz="2000" dirty="0">
                <a:latin typeface="Times New Roman" pitchFamily="18" charset="0"/>
                <a:cs typeface="Times New Roman" pitchFamily="18" charset="0"/>
              </a:rPr>
              <a:t>- Professional UI with gradient design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l="22301" t="6105" r="24510" b="28322"/>
          <a:stretch>
            <a:fillRect/>
          </a:stretch>
        </p:blipFill>
        <p:spPr>
          <a:xfrm>
            <a:off x="968346" y="1136631"/>
            <a:ext cx="6858048" cy="462003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olidFill>
                  <a:schemeClr val="tx1"/>
                </a:solidFill>
                <a:latin typeface="Times New Roman" panose="02020603050405020304" pitchFamily="16" charset="0"/>
                <a:cs typeface="Times New Roman" panose="02020603050405020304" pitchFamily="16" charset="0"/>
                <a:sym typeface="+mn-ea"/>
              </a:rPr>
              <a:t>Key Features Implemented</a:t>
            </a:r>
            <a:endParaRPr lang="en-US"/>
          </a:p>
        </p:txBody>
      </p:sp>
      <p:sp>
        <p:nvSpPr>
          <p:cNvPr id="3" name="Content Placeholder 2"/>
          <p:cNvSpPr>
            <a:spLocks noGrp="1"/>
          </p:cNvSpPr>
          <p:nvPr>
            <p:ph idx="1"/>
          </p:nvPr>
        </p:nvSpPr>
        <p:spPr>
          <a:xfrm>
            <a:off x="503555" y="1763395"/>
            <a:ext cx="5807710" cy="2952750"/>
          </a:xfrm>
        </p:spPr>
        <p:txBody>
          <a:bodyPr/>
          <a:lstStyle/>
          <a:p>
            <a:pPr marL="0" indent="0">
              <a:buNone/>
            </a:pPr>
            <a:r>
              <a:rPr lang="en-US" altLang="en-US" dirty="0">
                <a:latin typeface="Times New Roman" pitchFamily="18" charset="0"/>
                <a:cs typeface="Times New Roman" pitchFamily="18" charset="0"/>
              </a:rPr>
              <a:t>Database</a:t>
            </a:r>
          </a:p>
          <a:p>
            <a:pPr marL="0" indent="0">
              <a:buNone/>
            </a:pPr>
            <a:r>
              <a:rPr lang="en-US" altLang="en-US" dirty="0">
                <a:latin typeface="Times New Roman" pitchFamily="18" charset="0"/>
                <a:cs typeface="Times New Roman" pitchFamily="18" charset="0"/>
              </a:rPr>
              <a:t>Operations:</a:t>
            </a:r>
          </a:p>
          <a:p>
            <a:pPr marL="0" indent="0">
              <a:buNone/>
            </a:pPr>
            <a:r>
              <a:rPr lang="en-US" altLang="en-US" dirty="0">
                <a:latin typeface="Times New Roman" pitchFamily="18" charset="0"/>
                <a:cs typeface="Times New Roman" pitchFamily="18" charset="0"/>
              </a:rPr>
              <a:t>- INSERT for adding expenses</a:t>
            </a:r>
          </a:p>
          <a:p>
            <a:pPr marL="0" indent="0">
              <a:buNone/>
            </a:pPr>
            <a:r>
              <a:rPr lang="en-US" altLang="en-US" dirty="0">
                <a:latin typeface="Times New Roman" pitchFamily="18" charset="0"/>
                <a:cs typeface="Times New Roman" pitchFamily="18" charset="0"/>
              </a:rPr>
              <a:t>- SELECT for retrieving data</a:t>
            </a:r>
          </a:p>
          <a:p>
            <a:pPr marL="0" indent="0">
              <a:buNone/>
            </a:pPr>
            <a:r>
              <a:rPr lang="en-US" altLang="en-US" dirty="0">
                <a:latin typeface="Times New Roman" pitchFamily="18" charset="0"/>
                <a:cs typeface="Times New Roman" pitchFamily="18" charset="0"/>
              </a:rPr>
              <a:t>- Prepared statements for SQL injection prevention</a:t>
            </a:r>
          </a:p>
        </p:txBody>
      </p:sp>
      <p:pic>
        <p:nvPicPr>
          <p:cNvPr id="4" name="Picture 3"/>
          <p:cNvPicPr>
            <a:picLocks noChangeAspect="1"/>
          </p:cNvPicPr>
          <p:nvPr/>
        </p:nvPicPr>
        <p:blipFill>
          <a:blip r:embed="rId2"/>
          <a:srcRect t="25164" b="30290"/>
          <a:stretch>
            <a:fillRect/>
          </a:stretch>
        </p:blipFill>
        <p:spPr>
          <a:xfrm>
            <a:off x="863600" y="4499610"/>
            <a:ext cx="6430010" cy="19094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p:nvPr/>
        </p:nvSpPr>
        <p:spPr>
          <a:xfrm>
            <a:off x="504825" y="144463"/>
            <a:ext cx="9070975" cy="1057275"/>
          </a:xfrm>
          <a:prstGeom prst="rect">
            <a:avLst/>
          </a:prstGeom>
          <a:noFill/>
          <a:ln w="9525">
            <a:noFill/>
          </a:ln>
        </p:spPr>
        <p:txBody>
          <a:bodyPr lIns="0" tIns="31680" rIns="0" bIns="0" anchor="ctr" anchorCtr="0"/>
          <a:lstStyle/>
          <a:p>
            <a:pPr algn="ctr" defTabSz="457200" eaLnBrk="1" hangingPunct="1">
              <a:lnSpc>
                <a:spcPct val="93000"/>
              </a:lnSpc>
              <a:buClr>
                <a:srgbClr val="000000"/>
              </a:buClr>
              <a:buSzPct val="100000"/>
              <a:buFont typeface="Times New Roman" panose="02020603050405020304" pitchFamily="16"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4800" b="1" dirty="0">
                <a:solidFill>
                  <a:srgbClr val="000000"/>
                </a:solidFill>
                <a:latin typeface="Times New Roman" panose="02020603050405020304" pitchFamily="16" charset="0"/>
                <a:cs typeface="DejaVu Sans" charset="0"/>
              </a:rPr>
              <a:t>Outline</a:t>
            </a:r>
            <a:endParaRPr lang="en-IN" altLang="en-US" sz="4800" b="1" dirty="0">
              <a:solidFill>
                <a:srgbClr val="000000"/>
              </a:solidFill>
              <a:latin typeface="Times New Roman" panose="02020603050405020304" pitchFamily="16" charset="0"/>
              <a:ea typeface="DejaVu Sans" charset="0"/>
            </a:endParaRPr>
          </a:p>
        </p:txBody>
      </p:sp>
      <p:sp>
        <p:nvSpPr>
          <p:cNvPr id="10243" name="Rectangle 2"/>
          <p:cNvSpPr/>
          <p:nvPr/>
        </p:nvSpPr>
        <p:spPr>
          <a:xfrm>
            <a:off x="504825" y="1236663"/>
            <a:ext cx="9323388" cy="5578475"/>
          </a:xfrm>
          <a:prstGeom prst="rect">
            <a:avLst/>
          </a:prstGeom>
          <a:noFill/>
          <a:ln w="9525">
            <a:noFill/>
          </a:ln>
        </p:spPr>
        <p:txBody>
          <a:bodyPr lIns="0" tIns="21240" rIns="0" bIns="0"/>
          <a:lstStyle/>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dirty="0">
                <a:latin typeface="Times New Roman" pitchFamily="18" charset="0"/>
                <a:cs typeface="Times New Roman" pitchFamily="18" charset="0"/>
              </a:rPr>
              <a:t>Introduction</a:t>
            </a: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dirty="0">
                <a:latin typeface="Times New Roman" pitchFamily="18" charset="0"/>
                <a:cs typeface="Times New Roman" pitchFamily="18" charset="0"/>
              </a:rPr>
              <a:t>Problem statement </a:t>
            </a: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3600" dirty="0">
                <a:latin typeface="Times New Roman" pitchFamily="18" charset="0"/>
                <a:cs typeface="Times New Roman" pitchFamily="18" charset="0"/>
              </a:rPr>
              <a:t>System Design</a:t>
            </a: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3600" dirty="0">
                <a:latin typeface="Times New Roman" pitchFamily="18" charset="0"/>
                <a:cs typeface="Times New Roman" pitchFamily="18" charset="0"/>
              </a:rPr>
              <a:t>Technologies and methodologies</a:t>
            </a: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3600" dirty="0">
                <a:latin typeface="Times New Roman" pitchFamily="18" charset="0"/>
                <a:cs typeface="Times New Roman" pitchFamily="18" charset="0"/>
              </a:rPr>
              <a:t>Implementation</a:t>
            </a: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3600" dirty="0">
                <a:latin typeface="Times New Roman" pitchFamily="18" charset="0"/>
                <a:cs typeface="Times New Roman" pitchFamily="18" charset="0"/>
              </a:rPr>
              <a:t>Conclusion </a:t>
            </a: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dirty="0">
                <a:latin typeface="Times New Roman" pitchFamily="18" charset="0"/>
                <a:cs typeface="Times New Roman" pitchFamily="18" charset="0"/>
              </a:rPr>
              <a:t>References</a:t>
            </a:r>
            <a:endParaRPr lang="en-IN" altLang="en-US" sz="3600" dirty="0">
              <a:solidFill>
                <a:srgbClr val="000000"/>
              </a:solidFill>
              <a:latin typeface="Times New Roman" pitchFamily="18" charset="0"/>
              <a:ea typeface="DejaVu Sans"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a:solidFill>
                  <a:schemeClr val="tx1"/>
                </a:solidFill>
                <a:latin typeface="Times New Roman" panose="02020603050405020304" pitchFamily="16" charset="0"/>
                <a:cs typeface="Times New Roman" panose="02020603050405020304" pitchFamily="16" charset="0"/>
              </a:rPr>
              <a:t>Testing and Results</a:t>
            </a:r>
          </a:p>
        </p:txBody>
      </p:sp>
      <p:sp>
        <p:nvSpPr>
          <p:cNvPr id="3" name="Content Placeholder 2"/>
          <p:cNvSpPr>
            <a:spLocks noGrp="1"/>
          </p:cNvSpPr>
          <p:nvPr>
            <p:ph idx="1"/>
          </p:nvPr>
        </p:nvSpPr>
        <p:spPr>
          <a:xfrm>
            <a:off x="359093" y="1547495"/>
            <a:ext cx="6997700" cy="4278313"/>
          </a:xfrm>
        </p:spPr>
        <p:txBody>
          <a:bodyPr/>
          <a:lstStyle/>
          <a:p>
            <a:pPr marL="0" indent="0">
              <a:buFont typeface="Wingdings" panose="05000000000000000000" charset="0"/>
              <a:buNone/>
            </a:pPr>
            <a:r>
              <a:rPr lang="en-US" altLang="en-US" sz="2000" dirty="0">
                <a:latin typeface="Times New Roman" pitchFamily="18" charset="0"/>
                <a:cs typeface="Times New Roman" pitchFamily="18" charset="0"/>
              </a:rPr>
              <a:t>Functional Testing:</a:t>
            </a:r>
          </a:p>
          <a:p>
            <a:pPr marL="0" indent="0">
              <a:buNone/>
            </a:pPr>
            <a:r>
              <a:rPr lang="en-US" altLang="en-US" sz="2000" dirty="0">
                <a:latin typeface="Times New Roman" pitchFamily="18" charset="0"/>
                <a:cs typeface="Times New Roman" pitchFamily="18" charset="0"/>
              </a:rPr>
              <a:t>- Successfully adds expenses to database</a:t>
            </a:r>
          </a:p>
          <a:p>
            <a:pPr marL="0" indent="0">
              <a:buNone/>
            </a:pPr>
            <a:r>
              <a:rPr lang="en-US" altLang="en-US" sz="2000" dirty="0">
                <a:latin typeface="Times New Roman" pitchFamily="18" charset="0"/>
                <a:cs typeface="Times New Roman" pitchFamily="18" charset="0"/>
              </a:rPr>
              <a:t>- Correctly displays all stored expenses</a:t>
            </a:r>
          </a:p>
          <a:p>
            <a:pPr marL="0" indent="0">
              <a:buNone/>
            </a:pPr>
            <a:r>
              <a:rPr lang="en-US" altLang="en-US" sz="2000" dirty="0">
                <a:latin typeface="Times New Roman" pitchFamily="18" charset="0"/>
                <a:cs typeface="Times New Roman" pitchFamily="18" charset="0"/>
              </a:rPr>
              <a:t>- Accurate total calculation</a:t>
            </a:r>
          </a:p>
          <a:p>
            <a:pPr marL="0" indent="0">
              <a:buNone/>
            </a:pPr>
            <a:r>
              <a:rPr lang="en-US" altLang="en-US" sz="2000" dirty="0">
                <a:latin typeface="Times New Roman" pitchFamily="18" charset="0"/>
                <a:cs typeface="Times New Roman" pitchFamily="18" charset="0"/>
              </a:rPr>
              <a:t>- Proper error handling</a:t>
            </a:r>
          </a:p>
          <a:p>
            <a:pPr marL="0" indent="0">
              <a:buNone/>
            </a:pPr>
            <a:r>
              <a:rPr lang="en-US" altLang="en-US" sz="2000" dirty="0">
                <a:latin typeface="Times New Roman" pitchFamily="18" charset="0"/>
                <a:cs typeface="Times New Roman" pitchFamily="18" charset="0"/>
              </a:rPr>
              <a:t>Performance:</a:t>
            </a:r>
          </a:p>
          <a:p>
            <a:pPr marL="0" indent="0">
              <a:buNone/>
            </a:pPr>
            <a:r>
              <a:rPr lang="en-US" altLang="en-US" sz="2000" dirty="0">
                <a:latin typeface="Times New Roman" pitchFamily="18" charset="0"/>
                <a:cs typeface="Times New Roman" pitchFamily="18" charset="0"/>
              </a:rPr>
              <a:t>- Fast response time (&lt;1 second)</a:t>
            </a:r>
          </a:p>
          <a:p>
            <a:pPr marL="0" indent="0">
              <a:buNone/>
            </a:pPr>
            <a:r>
              <a:rPr lang="en-US" altLang="en-US" sz="2000" dirty="0">
                <a:latin typeface="Times New Roman" pitchFamily="18" charset="0"/>
                <a:cs typeface="Times New Roman" pitchFamily="18" charset="0"/>
              </a:rPr>
              <a:t>- Efficient database queries</a:t>
            </a:r>
          </a:p>
          <a:p>
            <a:pPr marL="0" indent="0">
              <a:buNone/>
            </a:pPr>
            <a:r>
              <a:rPr lang="en-US" altLang="en-US" sz="2000" dirty="0">
                <a:latin typeface="Times New Roman" pitchFamily="18" charset="0"/>
                <a:cs typeface="Times New Roman" pitchFamily="18" charset="0"/>
              </a:rPr>
              <a:t>- Smooth user experience</a:t>
            </a:r>
          </a:p>
          <a:p>
            <a:pPr marL="0" indent="0">
              <a:buNone/>
            </a:pPr>
            <a:r>
              <a:rPr lang="en-US" altLang="en-US" sz="2000" dirty="0">
                <a:latin typeface="Times New Roman" pitchFamily="18" charset="0"/>
                <a:cs typeface="Times New Roman" pitchFamily="18" charset="0"/>
              </a:rPr>
              <a:t>Browser Compatibility:</a:t>
            </a:r>
          </a:p>
          <a:p>
            <a:pPr marL="0" indent="0">
              <a:buNone/>
            </a:pPr>
            <a:r>
              <a:rPr lang="en-US" altLang="en-US" sz="2000" dirty="0">
                <a:latin typeface="Times New Roman" pitchFamily="18" charset="0"/>
                <a:cs typeface="Times New Roman" pitchFamily="18" charset="0"/>
              </a:rPr>
              <a:t>- Tested on Chrome, Firefox, Edge</a:t>
            </a:r>
          </a:p>
          <a:p>
            <a:pPr marL="0" indent="0">
              <a:buNone/>
            </a:pPr>
            <a:r>
              <a:rPr lang="en-US" altLang="en-US" sz="2000" dirty="0">
                <a:latin typeface="Times New Roman" pitchFamily="18" charset="0"/>
                <a:cs typeface="Times New Roman" pitchFamily="18" charset="0"/>
              </a:rPr>
              <a:t>- Responsive design works on different screen sizes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4032" y="0"/>
            <a:ext cx="5000660" cy="750614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Conclusion </a:t>
            </a:r>
          </a:p>
        </p:txBody>
      </p:sp>
      <p:sp>
        <p:nvSpPr>
          <p:cNvPr id="21507" name="Rectangle 2"/>
          <p:cNvSpPr/>
          <p:nvPr/>
        </p:nvSpPr>
        <p:spPr>
          <a:xfrm>
            <a:off x="431800" y="1547495"/>
            <a:ext cx="7722235" cy="5194300"/>
          </a:xfrm>
          <a:prstGeom prst="rect">
            <a:avLst/>
          </a:prstGeom>
          <a:noFill/>
          <a:ln w="9525">
            <a:noFill/>
          </a:ln>
        </p:spPr>
        <p:txBody>
          <a:bodyPr lIns="0" tIns="21240" rIns="0" bIns="0"/>
          <a:lstStyle/>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1800" dirty="0">
                <a:solidFill>
                  <a:srgbClr val="000000"/>
                </a:solidFill>
                <a:latin typeface="Times New Roman" pitchFamily="18" charset="0"/>
                <a:ea typeface="Times New Roman" panose="02020603050405020304" pitchFamily="16" charset="0"/>
                <a:cs typeface="Times New Roman" pitchFamily="18" charset="0"/>
              </a:rPr>
              <a:t>The Expense Tracker is a valuable tool designed to simplify and automate the process of managing personal finances. It allows users to efficiently record daily transactions, categorize expenses, and analyze spending patterns through graphical reports and summaries. This system not only minimizes manual effort but also reduces the chances of financial mismanagement by providing real-time insights into income and expenditure.</a:t>
            </a:r>
          </a:p>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1800" dirty="0">
                <a:solidFill>
                  <a:srgbClr val="000000"/>
                </a:solidFill>
                <a:latin typeface="Times New Roman" pitchFamily="18" charset="0"/>
                <a:ea typeface="Times New Roman" panose="02020603050405020304" pitchFamily="16" charset="0"/>
                <a:cs typeface="Times New Roman" pitchFamily="18" charset="0"/>
              </a:rPr>
              <a:t>By promoting transparency and accountability, it encourages users to adopt better saving and budgeting habits. The system’s easy-to-use interface and data visualization features make it accessible for users of all age groups. In addition, its ability to generate monthly or yearly summaries helps in setting financial goals and tracking progress over time.</a:t>
            </a:r>
          </a:p>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1800" dirty="0">
                <a:solidFill>
                  <a:srgbClr val="000000"/>
                </a:solidFill>
                <a:latin typeface="Times New Roman" pitchFamily="18" charset="0"/>
                <a:ea typeface="Times New Roman" panose="02020603050405020304" pitchFamily="16" charset="0"/>
                <a:cs typeface="Times New Roman" pitchFamily="18" charset="0"/>
              </a:rPr>
              <a:t>Overall, the Expense Tracker contributes significantly to improving personal financial literacy, ensuring users maintain control over their money, avoid unnecessary expenses, and move toward a more stable and planned financial future.</a:t>
            </a:r>
          </a:p>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US" altLang="en-US" sz="1800" dirty="0">
              <a:solidFill>
                <a:srgbClr val="000000"/>
              </a:solidFill>
              <a:ea typeface="Times New Roman" panose="02020603050405020304" pitchFamily="16" charset="0"/>
              <a:cs typeface="Trebuchet MS" panose="020B0603020202020204"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References</a:t>
            </a:r>
          </a:p>
        </p:txBody>
      </p:sp>
      <p:sp>
        <p:nvSpPr>
          <p:cNvPr id="23555" name="Rectangle 2"/>
          <p:cNvSpPr/>
          <p:nvPr/>
        </p:nvSpPr>
        <p:spPr>
          <a:xfrm>
            <a:off x="503238" y="1563688"/>
            <a:ext cx="9070975" cy="5194300"/>
          </a:xfrm>
          <a:prstGeom prst="rect">
            <a:avLst/>
          </a:prstGeom>
          <a:noFill/>
          <a:ln w="9525">
            <a:noFill/>
          </a:ln>
        </p:spPr>
        <p:txBody>
          <a:bodyPr lIns="0" tIns="21240" rIns="0" bIns="0"/>
          <a:lstStyle/>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Times New Roman" panose="02020603050405020304" pitchFamily="16" charset="0"/>
            </a:endParaRPr>
          </a:p>
        </p:txBody>
      </p:sp>
      <p:sp>
        <p:nvSpPr>
          <p:cNvPr id="23556" name="Content Placeholder 2"/>
          <p:cNvSpPr txBox="1"/>
          <p:nvPr/>
        </p:nvSpPr>
        <p:spPr>
          <a:xfrm>
            <a:off x="539751" y="1484313"/>
            <a:ext cx="8215338" cy="5608637"/>
          </a:xfrm>
          <a:prstGeom prst="rect">
            <a:avLst/>
          </a:prstGeom>
          <a:noFill/>
          <a:ln w="9525">
            <a:noFill/>
          </a:ln>
        </p:spPr>
        <p:txBody>
          <a:bodyPr/>
          <a:lstStyle>
            <a:lvl1pPr marL="377825" indent="-377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900" kern="1200">
                <a:solidFill>
                  <a:srgbClr val="404040"/>
                </a:solidFill>
                <a:latin typeface="+mn-lt"/>
                <a:ea typeface="+mn-ea"/>
                <a:cs typeface="+mn-cs"/>
              </a:defRPr>
            </a:lvl1pPr>
            <a:lvl2pPr marL="817880" indent="-3143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700" kern="1200">
                <a:solidFill>
                  <a:srgbClr val="404040"/>
                </a:solidFill>
                <a:latin typeface="+mn-lt"/>
                <a:ea typeface="+mn-ea"/>
                <a:cs typeface="+mn-cs"/>
              </a:defRPr>
            </a:lvl2pPr>
            <a:lvl3pPr marL="1259205"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500" kern="1200">
                <a:solidFill>
                  <a:srgbClr val="404040"/>
                </a:solidFill>
                <a:latin typeface="+mn-lt"/>
                <a:ea typeface="+mn-ea"/>
                <a:cs typeface="+mn-cs"/>
              </a:defRPr>
            </a:lvl3pPr>
            <a:lvl4pPr marL="176403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4pPr>
            <a:lvl5pPr marL="226695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5pPr>
          </a:lstStyle>
          <a:p>
            <a:pPr lvl="0" defTabSz="914400">
              <a:spcBef>
                <a:spcPct val="20000"/>
              </a:spcBef>
              <a:buClrTx/>
              <a:buSzTx/>
              <a:buFont typeface="Arial" panose="020B0604020202020204" pitchFamily="34" charset="0"/>
              <a:buChar char="•"/>
            </a:pPr>
            <a:r>
              <a:rPr lang="en-US" altLang="en-US" sz="2000" dirty="0">
                <a:solidFill>
                  <a:srgbClr val="000000"/>
                </a:solidFill>
                <a:latin typeface="Source Sans Pro" pitchFamily="34" charset="0"/>
              </a:rPr>
              <a:t> Oracle, "Java Servlet Technology Overview", Oracle Documentation, 2024.https://docs.oracle.com/javaee/7/tutorial/servlets.htm</a:t>
            </a:r>
          </a:p>
          <a:p>
            <a:pPr marL="0" lvl="0" indent="0" defTabSz="914400">
              <a:spcBef>
                <a:spcPct val="20000"/>
              </a:spcBef>
              <a:buClrTx/>
              <a:buSzTx/>
              <a:buFont typeface="Arial" panose="020B0604020202020204" pitchFamily="34" charset="0"/>
              <a:buNone/>
            </a:pPr>
            <a:r>
              <a:rPr lang="en-GB" altLang="en-US" sz="2000" dirty="0">
                <a:solidFill>
                  <a:srgbClr val="000000"/>
                </a:solidFill>
                <a:latin typeface="Source Sans Pro" pitchFamily="34" charset="0"/>
              </a:rPr>
              <a:t>.</a:t>
            </a:r>
          </a:p>
          <a:p>
            <a:pPr marL="342900" lvl="0" indent="-342900" defTabSz="914400">
              <a:spcBef>
                <a:spcPct val="20000"/>
              </a:spcBef>
              <a:buClrTx/>
              <a:buSzTx/>
              <a:buFont typeface="Arial" panose="020B0604020202020204" pitchFamily="34" charset="0"/>
              <a:buChar char="•"/>
            </a:pPr>
            <a:r>
              <a:rPr lang="en-US" altLang="en-US" sz="2000" dirty="0">
                <a:solidFill>
                  <a:srgbClr val="000000"/>
                </a:solidFill>
                <a:latin typeface="Source Sans Pro" pitchFamily="34" charset="0"/>
              </a:rPr>
              <a:t>Oracle, "JavaServer Pages Technology", Oracle Documentation, 2024.https://docs.oracle.com/javaee/7/tutorial/jsps.htm</a:t>
            </a:r>
            <a:r>
              <a:rPr lang="en-GB" altLang="en-US" sz="2000" dirty="0">
                <a:solidFill>
                  <a:srgbClr val="000000"/>
                </a:solidFill>
                <a:latin typeface="Source Sans Pro" pitchFamily="34" charset="0"/>
              </a:rPr>
              <a:t>.</a:t>
            </a:r>
          </a:p>
          <a:p>
            <a:pPr marL="0" lvl="0" indent="0" defTabSz="914400">
              <a:spcBef>
                <a:spcPct val="20000"/>
              </a:spcBef>
              <a:buClrTx/>
              <a:buSzTx/>
              <a:buFont typeface="Arial" panose="020B0604020202020204" pitchFamily="34" charset="0"/>
              <a:buNone/>
            </a:pPr>
            <a:endParaRPr lang="en-GB" altLang="en-US" sz="2000" b="1" dirty="0">
              <a:solidFill>
                <a:srgbClr val="000000"/>
              </a:solidFill>
              <a:latin typeface="Source Sans Pro" pitchFamily="34" charset="0"/>
            </a:endParaRPr>
          </a:p>
          <a:p>
            <a:pPr marL="342900" lvl="0" indent="-342900" defTabSz="914400">
              <a:spcBef>
                <a:spcPct val="20000"/>
              </a:spcBef>
              <a:buClrTx/>
              <a:buSzTx/>
              <a:buFont typeface="Arial" panose="020B0604020202020204" pitchFamily="34" charset="0"/>
              <a:buChar char="•"/>
            </a:pPr>
            <a:r>
              <a:rPr lang="en-US" altLang="en-US" sz="2000" dirty="0">
                <a:solidFill>
                  <a:srgbClr val="000000"/>
                </a:solidFill>
                <a:latin typeface="Source Sans Pro" pitchFamily="34" charset="0"/>
              </a:rPr>
              <a:t>MySQL, "MySQL 8.0 Reference Manual", MySQL Documentation, 2024.https://dev.mysql.com/doc/refman/8.0/en/</a:t>
            </a:r>
          </a:p>
          <a:p>
            <a:pPr marL="0" lvl="0" indent="0" defTabSz="914400">
              <a:spcBef>
                <a:spcPct val="20000"/>
              </a:spcBef>
              <a:buClrTx/>
              <a:buSzTx/>
              <a:buFont typeface="Arial" panose="020B0604020202020204" pitchFamily="34" charset="0"/>
              <a:buNone/>
            </a:pPr>
            <a:endParaRPr lang="en-US" altLang="en-US" sz="2000" dirty="0">
              <a:solidFill>
                <a:srgbClr val="000000"/>
              </a:solidFill>
              <a:latin typeface="Source Sans Pro" pitchFamily="34" charset="0"/>
            </a:endParaRPr>
          </a:p>
          <a:p>
            <a:pPr marL="342900" lvl="0" indent="-342900" defTabSz="914400">
              <a:spcBef>
                <a:spcPct val="20000"/>
              </a:spcBef>
              <a:buClrTx/>
              <a:buSzTx/>
              <a:buFont typeface="Arial" panose="020B0604020202020204" pitchFamily="34" charset="0"/>
              <a:buChar char="•"/>
            </a:pPr>
            <a:r>
              <a:rPr lang="en-US" altLang="en-US" sz="2000" dirty="0">
                <a:solidFill>
                  <a:srgbClr val="000000"/>
                </a:solidFill>
                <a:latin typeface="Source Sans Pro" pitchFamily="34" charset="0"/>
              </a:rPr>
              <a:t> Apache Software Foundation, "Apache Tomcat 9 Documentation", 2024.https://tomcat.apache.org/tomcat-9.0-doc/</a:t>
            </a:r>
          </a:p>
          <a:p>
            <a:pPr marL="342900" lvl="0" indent="-342900" defTabSz="914400">
              <a:spcBef>
                <a:spcPct val="20000"/>
              </a:spcBef>
              <a:buClrTx/>
              <a:buSzTx/>
              <a:buFont typeface="Arial" panose="020B0604020202020204" pitchFamily="34" charset="0"/>
              <a:buChar char="•"/>
            </a:pPr>
            <a:endParaRPr lang="en-US" altLang="en-US" sz="2000" dirty="0">
              <a:solidFill>
                <a:srgbClr val="000000"/>
              </a:solidFill>
              <a:latin typeface="Source Sans Pro" pitchFamily="34" charset="0"/>
            </a:endParaRPr>
          </a:p>
          <a:p>
            <a:pPr marL="342900" lvl="0" indent="-342900" defTabSz="914400">
              <a:spcBef>
                <a:spcPct val="20000"/>
              </a:spcBef>
              <a:buClrTx/>
              <a:buSzTx/>
              <a:buFont typeface="Arial" panose="020B0604020202020204" pitchFamily="34" charset="0"/>
              <a:buChar char="•"/>
            </a:pPr>
            <a:r>
              <a:rPr lang="en-US" altLang="en-US" sz="2000" dirty="0">
                <a:solidFill>
                  <a:srgbClr val="000000"/>
                </a:solidFill>
                <a:latin typeface="Source Sans Pro" pitchFamily="34" charset="0"/>
              </a:rPr>
              <a:t> Oracle, "JDBC Database Access", Oracle Java Tutorials, 2024.https://docs.oracle.com/javase/tutorial/jdbc/</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p:nvPr/>
        </p:nvSpPr>
        <p:spPr>
          <a:xfrm>
            <a:off x="647700" y="3057525"/>
            <a:ext cx="9070975" cy="1262063"/>
          </a:xfrm>
          <a:prstGeom prst="rect">
            <a:avLst/>
          </a:prstGeom>
          <a:noFill/>
          <a:ln w="9525">
            <a:noFill/>
          </a:ln>
        </p:spPr>
        <p:txBody>
          <a:bodyPr lIns="0" tIns="31680" rIns="0" bIns="0" anchor="ctr" anchorCtr="0"/>
          <a:lstStyle/>
          <a:p>
            <a:pPr algn="ctr" defTabSz="457200" eaLnBrk="1" hangingPunct="1">
              <a:lnSpc>
                <a:spcPct val="93000"/>
              </a:lnSpc>
              <a:buClr>
                <a:srgbClr val="000000"/>
              </a:buClr>
              <a:buSzPct val="100000"/>
              <a:buFont typeface="Times New Roman" panose="02020603050405020304" pitchFamily="16"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b="1" dirty="0">
                <a:solidFill>
                  <a:srgbClr val="000000"/>
                </a:solidFill>
                <a:latin typeface="Times New Roman" panose="02020603050405020304" pitchFamily="16" charset="0"/>
                <a:cs typeface="DejaVu Sans" charset="0"/>
              </a:rPr>
              <a:t>Thank You...!!</a:t>
            </a:r>
            <a:endParaRPr lang="en-IN" altLang="en-US" sz="3600" b="1" dirty="0">
              <a:solidFill>
                <a:srgbClr val="000000"/>
              </a:solidFill>
              <a:latin typeface="Times New Roman" panose="02020603050405020304" pitchFamily="16" charset="0"/>
              <a:ea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0" y="-220691"/>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itchFamily="18" charset="0"/>
                <a:cs typeface="Times New Roman" pitchFamily="18" charset="0"/>
              </a:rPr>
              <a:t>Introduction</a:t>
            </a:r>
          </a:p>
        </p:txBody>
      </p:sp>
      <p:sp>
        <p:nvSpPr>
          <p:cNvPr id="2" name="Content Placeholder 2"/>
          <p:cNvSpPr txBox="1"/>
          <p:nvPr/>
        </p:nvSpPr>
        <p:spPr bwMode="auto">
          <a:xfrm>
            <a:off x="182528" y="850879"/>
            <a:ext cx="8699528" cy="5535613"/>
          </a:xfrm>
          <a:prstGeom prst="rect">
            <a:avLst/>
          </a:prstGeom>
          <a:noFill/>
          <a:ln>
            <a:noFill/>
          </a:ln>
        </p:spPr>
        <p:txBody>
          <a:bodyPr>
            <a:noAutofit/>
          </a:bodyPr>
          <a:lstStyle>
            <a:lvl1pPr marL="342900" indent="-342900" algn="l" rtl="0" eaLnBrk="0" fontAlgn="base" hangingPunct="0">
              <a:spcBef>
                <a:spcPct val="20000"/>
              </a:spcBef>
              <a:spcAft>
                <a:spcPct val="0"/>
              </a:spcAft>
              <a:buFont typeface="Arial" panose="020B0604020202020204" pitchFamily="34" charset="0"/>
              <a:buChar char="•"/>
              <a:defRPr sz="1600" kern="1200">
                <a:solidFill>
                  <a:schemeClr val="tx1"/>
                </a:solidFill>
                <a:latin typeface="Source Sans Pro"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R="0" lvl="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1"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Real-time Problem Observation:</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 Students and individuals struggle with tracking daily expenses - Lack of simple, accessible expense management tools</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 Manual record-keeping is time-consuming and error-prone</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 Difficulty in analyzing spending</a:t>
            </a:r>
            <a:r>
              <a:rPr kumimoji="0" lang="en-US" altLang="en-US" sz="2400" b="1"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 </a:t>
            </a:r>
            <a:r>
              <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patterns</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1"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Motivation: </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-Need for digital solution to manage personal finances - Enable better financial decision-making</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 Provide instant access to expense history</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 Simplify budget tracking for students</a:t>
            </a:r>
            <a:endParaRPr kumimoji="0" lang="en-US" altLang="en-US" sz="2400" b="1"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1"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Objectives:</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400" b="1"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 </a:t>
            </a:r>
            <a:r>
              <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Develop web-based expense tracking application</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 Implement database integration for persistent storage</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 Create user-friendly interface for expense management - Enable real-time calculation of total expenditure</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altLang="en-US" sz="2400" b="1"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997700" cy="1455738"/>
          </a:xfrm>
        </p:spPr>
        <p:txBody>
          <a:bodyPr vert="horz" wrap="square" lIns="91440" tIns="45720" rIns="91440" bIns="45720" numCol="1" anchor="t" anchorCtr="0" compatLnSpc="1"/>
          <a:lstStyle/>
          <a:p>
            <a:pPr marL="0" marR="0" lvl="0" indent="0" algn="l" defTabSz="503555" rtl="0" eaLnBrk="0" fontAlgn="base" latinLnBrk="0" hangingPunct="0">
              <a:lnSpc>
                <a:spcPct val="100000"/>
              </a:lnSpc>
              <a:spcBef>
                <a:spcPct val="0"/>
              </a:spcBef>
              <a:spcAft>
                <a:spcPct val="0"/>
              </a:spcAft>
              <a:buClrTx/>
              <a:buSzTx/>
              <a:buFontTx/>
              <a:buNone/>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mj-cs"/>
              </a:rPr>
              <a:t> Problem statement </a:t>
            </a:r>
            <a:endParaRPr kumimoji="0" 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mj-cs"/>
            </a:endParaRPr>
          </a:p>
        </p:txBody>
      </p:sp>
      <p:sp>
        <p:nvSpPr>
          <p:cNvPr id="3" name="Content Placeholder 2"/>
          <p:cNvSpPr>
            <a:spLocks noGrp="1"/>
          </p:cNvSpPr>
          <p:nvPr>
            <p:ph idx="1"/>
          </p:nvPr>
        </p:nvSpPr>
        <p:spPr>
          <a:xfrm>
            <a:off x="1" y="636565"/>
            <a:ext cx="8326460" cy="5616575"/>
          </a:xfrm>
        </p:spPr>
        <p:txBody>
          <a:bodyPr vert="horz" wrap="square" lIns="91440" tIns="45720" rIns="91440" bIns="45720" numCol="1" anchor="t" anchorCtr="0" compatLnSpc="1"/>
          <a:lstStyle/>
          <a:p>
            <a:pPr marL="377825" marR="0" lvl="0" indent="-377825"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Core Problem:</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800" b="0"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Individuals lack an efficient system to record, view, and analyze their daily expenses, leading to poor financial </a:t>
            </a:r>
            <a:r>
              <a:rPr kumimoji="0" lang="en-US" altLang="en-US" sz="2800" b="0" i="0" u="none" strike="noStrike" kern="1200" cap="none" spc="0" normalizeH="0" baseline="0" noProof="0" dirty="0" smtClean="0">
                <a:ln>
                  <a:noFill/>
                </a:ln>
                <a:solidFill>
                  <a:prstClr val="black"/>
                </a:solidFill>
                <a:effectLst/>
                <a:uLnTx/>
                <a:uFillTx/>
                <a:latin typeface="Times New Roman" pitchFamily="18" charset="0"/>
                <a:cs typeface="Times New Roman" pitchFamily="18" charset="0"/>
              </a:rPr>
              <a:t>awareness and </a:t>
            </a:r>
            <a:r>
              <a:rPr kumimoji="0" lang="en-US" altLang="en-US" sz="2800" b="0"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budget management.</a:t>
            </a:r>
            <a:r>
              <a:rPr kumimoji="0" lang="en-GB" altLang="en-US" sz="2800" b="0"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Describe the statement in elaboration mentioning all key points to be addressed by you.</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GB" altLang="en-US" sz="2800" b="0" i="0" u="none" strike="noStrike" kern="1200" cap="none" spc="0" normalizeH="0" baseline="0" noProof="0" dirty="0">
              <a:ln>
                <a:noFill/>
              </a:ln>
              <a:solidFill>
                <a:prstClr val="black"/>
              </a:solidFill>
              <a:effectLst/>
              <a:uLnTx/>
              <a:uFillTx/>
              <a:latin typeface="Times New Roman" pitchFamily="18" charset="0"/>
              <a:cs typeface="Times New Roman" pitchFamily="18" charset="0"/>
            </a:endParaRPr>
          </a:p>
          <a:p>
            <a:pPr marR="0" lvl="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rgbClr val="404040"/>
                </a:solidFill>
                <a:effectLst/>
                <a:uLnTx/>
                <a:uFillTx/>
                <a:latin typeface="Times New Roman" pitchFamily="18" charset="0"/>
                <a:cs typeface="Times New Roman" pitchFamily="18" charset="0"/>
              </a:rPr>
              <a:t>Key Points to Address:</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800" b="0" i="0" u="none" strike="noStrike" kern="1200" cap="none" spc="0" normalizeH="0" baseline="0" noProof="0" dirty="0">
                <a:ln>
                  <a:noFill/>
                </a:ln>
                <a:solidFill>
                  <a:srgbClr val="404040"/>
                </a:solidFill>
                <a:effectLst/>
                <a:uLnTx/>
                <a:uFillTx/>
                <a:latin typeface="Times New Roman" pitchFamily="18" charset="0"/>
                <a:cs typeface="Times New Roman" pitchFamily="18" charset="0"/>
              </a:rPr>
              <a:t>- Easy expense entry mechanism</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800" b="0" i="0" u="none" strike="noStrike" kern="1200" cap="none" spc="0" normalizeH="0" baseline="0" noProof="0" dirty="0">
                <a:ln>
                  <a:noFill/>
                </a:ln>
                <a:solidFill>
                  <a:srgbClr val="404040"/>
                </a:solidFill>
                <a:effectLst/>
                <a:uLnTx/>
                <a:uFillTx/>
                <a:latin typeface="Times New Roman" pitchFamily="18" charset="0"/>
                <a:cs typeface="Times New Roman" pitchFamily="18" charset="0"/>
              </a:rPr>
              <a:t>- Categorized expense tracking</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800" b="0" i="0" u="none" strike="noStrike" kern="1200" cap="none" spc="0" normalizeH="0" baseline="0" noProof="0" dirty="0">
                <a:ln>
                  <a:noFill/>
                </a:ln>
                <a:solidFill>
                  <a:srgbClr val="404040"/>
                </a:solidFill>
                <a:effectLst/>
                <a:uLnTx/>
                <a:uFillTx/>
                <a:latin typeface="Times New Roman" pitchFamily="18" charset="0"/>
                <a:cs typeface="Times New Roman" pitchFamily="18" charset="0"/>
              </a:rPr>
              <a:t>- Real-time data storage and retrieval - Total expenditure calculation</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800" b="0" i="0" u="none" strike="noStrike" kern="1200" cap="none" spc="0" normalizeH="0" baseline="0" noProof="0" dirty="0">
                <a:ln>
                  <a:noFill/>
                </a:ln>
                <a:solidFill>
                  <a:srgbClr val="404040"/>
                </a:solidFill>
                <a:effectLst/>
                <a:uLnTx/>
                <a:uFillTx/>
                <a:latin typeface="Times New Roman" pitchFamily="18" charset="0"/>
                <a:cs typeface="Times New Roman" pitchFamily="18" charset="0"/>
              </a:rPr>
              <a:t>- Cross-platform accessibility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0" y="-220691"/>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 </a:t>
            </a:r>
            <a:r>
              <a:rPr kumimoji="0" lang="en-US"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System Architecture</a:t>
            </a:r>
          </a:p>
        </p:txBody>
      </p:sp>
      <p:sp>
        <p:nvSpPr>
          <p:cNvPr id="15363" name="Rectangle 2"/>
          <p:cNvSpPr/>
          <p:nvPr/>
        </p:nvSpPr>
        <p:spPr>
          <a:xfrm>
            <a:off x="503238" y="1768475"/>
            <a:ext cx="9070975" cy="4989513"/>
          </a:xfrm>
          <a:prstGeom prst="rect">
            <a:avLst/>
          </a:prstGeom>
          <a:noFill/>
          <a:ln w="9525">
            <a:noFill/>
          </a:ln>
        </p:spPr>
        <p:txBody>
          <a:bodyPr lIns="0" tIns="21240" rIns="0" bIns="0"/>
          <a:lstStyle/>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Times New Roman" panose="02020603050405020304" pitchFamily="16" charset="0"/>
            </a:endParaRPr>
          </a:p>
        </p:txBody>
      </p:sp>
      <p:sp>
        <p:nvSpPr>
          <p:cNvPr id="15364" name="TextBox 2"/>
          <p:cNvSpPr txBox="1"/>
          <p:nvPr/>
        </p:nvSpPr>
        <p:spPr>
          <a:xfrm>
            <a:off x="182528" y="708003"/>
            <a:ext cx="8929687" cy="6223242"/>
          </a:xfrm>
          <a:prstGeom prst="rect">
            <a:avLst/>
          </a:prstGeom>
          <a:noFill/>
          <a:ln w="9525">
            <a:noFill/>
          </a:ln>
        </p:spPr>
        <p:txBody>
          <a:bodyPr>
            <a:spAutoFit/>
          </a:bodyPr>
          <a:lstStyle/>
          <a:p>
            <a:pPr marL="342900" indent="-342900" algn="just" defTabSz="914400">
              <a:spcBef>
                <a:spcPct val="20000"/>
              </a:spcBef>
              <a:buFont typeface="Arial" panose="020B0604020202020204" pitchFamily="34" charset="0"/>
              <a:buChar char="•"/>
            </a:pPr>
            <a:r>
              <a:rPr lang="en-US" altLang="en-US" sz="2400" dirty="0">
                <a:solidFill>
                  <a:srgbClr val="000000"/>
                </a:solidFill>
                <a:latin typeface="Times New Roman" pitchFamily="18" charset="0"/>
                <a:cs typeface="Times New Roman" pitchFamily="18" charset="0"/>
              </a:rPr>
              <a:t>Three-Tier Architecture</a:t>
            </a:r>
          </a:p>
          <a:p>
            <a:pPr marL="342900" indent="-342900" algn="just" defTabSz="914400">
              <a:spcBef>
                <a:spcPct val="20000"/>
              </a:spcBef>
              <a:buFont typeface="Arial" panose="020B0604020202020204" pitchFamily="34" charset="0"/>
              <a:buChar char="•"/>
            </a:pPr>
            <a:r>
              <a:rPr lang="en-US" altLang="en-US" sz="2400" dirty="0">
                <a:solidFill>
                  <a:srgbClr val="000000"/>
                </a:solidFill>
                <a:latin typeface="Times New Roman" pitchFamily="18" charset="0"/>
                <a:cs typeface="Times New Roman" pitchFamily="18" charset="0"/>
              </a:rPr>
              <a:t>Presentation Layer (Frontend):</a:t>
            </a:r>
          </a:p>
          <a:p>
            <a:pPr algn="just" defTabSz="914400">
              <a:spcBef>
                <a:spcPct val="20000"/>
              </a:spcBef>
              <a:buFont typeface="Arial" panose="020B0604020202020204" pitchFamily="34" charset="0"/>
            </a:pPr>
            <a:r>
              <a:rPr lang="en-US" altLang="en-US" sz="2400" dirty="0">
                <a:solidFill>
                  <a:srgbClr val="000000"/>
                </a:solidFill>
                <a:latin typeface="Times New Roman" pitchFamily="18" charset="0"/>
                <a:cs typeface="Times New Roman" pitchFamily="18" charset="0"/>
              </a:rPr>
              <a:t>- JSP pages with HTML/CSS/JavaScript</a:t>
            </a:r>
          </a:p>
          <a:p>
            <a:pPr algn="just" defTabSz="914400">
              <a:spcBef>
                <a:spcPct val="20000"/>
              </a:spcBef>
              <a:buFont typeface="Arial" panose="020B0604020202020204" pitchFamily="34" charset="0"/>
            </a:pPr>
            <a:r>
              <a:rPr lang="en-US" altLang="en-US" sz="2400" dirty="0">
                <a:solidFill>
                  <a:srgbClr val="000000"/>
                </a:solidFill>
                <a:latin typeface="Times New Roman" pitchFamily="18" charset="0"/>
                <a:cs typeface="Times New Roman" pitchFamily="18" charset="0"/>
              </a:rPr>
              <a:t>- User interface for data input and display</a:t>
            </a:r>
          </a:p>
          <a:p>
            <a:pPr algn="just" defTabSz="914400">
              <a:spcBef>
                <a:spcPct val="20000"/>
              </a:spcBef>
              <a:buFont typeface="Arial" panose="020B0604020202020204" pitchFamily="34" charset="0"/>
            </a:pPr>
            <a:endParaRPr lang="en-US" altLang="en-US" sz="2400" dirty="0">
              <a:solidFill>
                <a:srgbClr val="000000"/>
              </a:solidFill>
              <a:latin typeface="Times New Roman" pitchFamily="18" charset="0"/>
              <a:cs typeface="Times New Roman" pitchFamily="18" charset="0"/>
            </a:endParaRPr>
          </a:p>
          <a:p>
            <a:pPr marL="342900" indent="-342900" algn="just" defTabSz="914400">
              <a:spcBef>
                <a:spcPct val="20000"/>
              </a:spcBef>
              <a:buFont typeface="Arial" panose="020B0604020202020204" pitchFamily="34" charset="0"/>
              <a:buChar char="•"/>
            </a:pPr>
            <a:r>
              <a:rPr lang="en-US" altLang="en-US" sz="2400" dirty="0">
                <a:solidFill>
                  <a:srgbClr val="000000"/>
                </a:solidFill>
                <a:latin typeface="Times New Roman" pitchFamily="18" charset="0"/>
                <a:cs typeface="Times New Roman" pitchFamily="18" charset="0"/>
              </a:rPr>
              <a:t>Application Layer (Backend):</a:t>
            </a:r>
          </a:p>
          <a:p>
            <a:pPr algn="just" defTabSz="914400">
              <a:spcBef>
                <a:spcPct val="20000"/>
              </a:spcBef>
              <a:buFont typeface="Arial" panose="020B0604020202020204" pitchFamily="34" charset="0"/>
            </a:pPr>
            <a:r>
              <a:rPr lang="en-US" altLang="en-US" sz="2400" dirty="0">
                <a:solidFill>
                  <a:srgbClr val="000000"/>
                </a:solidFill>
                <a:latin typeface="Times New Roman" pitchFamily="18" charset="0"/>
                <a:cs typeface="Times New Roman" pitchFamily="18" charset="0"/>
              </a:rPr>
              <a:t>- Java Servlets handling HTTP requests </a:t>
            </a:r>
          </a:p>
          <a:p>
            <a:pPr algn="just" defTabSz="914400">
              <a:spcBef>
                <a:spcPct val="20000"/>
              </a:spcBef>
              <a:buFont typeface="Arial" panose="020B0604020202020204" pitchFamily="34" charset="0"/>
            </a:pPr>
            <a:r>
              <a:rPr lang="en-US" altLang="en-US" sz="2400" dirty="0">
                <a:solidFill>
                  <a:srgbClr val="000000"/>
                </a:solidFill>
                <a:latin typeface="Times New Roman" pitchFamily="18" charset="0"/>
                <a:cs typeface="Times New Roman" pitchFamily="18" charset="0"/>
              </a:rPr>
              <a:t>- Business logic processing</a:t>
            </a:r>
          </a:p>
          <a:p>
            <a:pPr algn="just" defTabSz="914400">
              <a:spcBef>
                <a:spcPct val="20000"/>
              </a:spcBef>
              <a:buFont typeface="Arial" panose="020B0604020202020204" pitchFamily="34" charset="0"/>
            </a:pPr>
            <a:r>
              <a:rPr lang="en-US" altLang="en-US" sz="2400" dirty="0">
                <a:solidFill>
                  <a:srgbClr val="000000"/>
                </a:solidFill>
                <a:latin typeface="Times New Roman" pitchFamily="18" charset="0"/>
                <a:cs typeface="Times New Roman" pitchFamily="18" charset="0"/>
              </a:rPr>
              <a:t>- Data validation</a:t>
            </a:r>
            <a:r>
              <a:rPr lang="en-GB" altLang="en-US" sz="2400" dirty="0">
                <a:solidFill>
                  <a:srgbClr val="000000"/>
                </a:solidFill>
                <a:latin typeface="Times New Roman" pitchFamily="18" charset="0"/>
                <a:cs typeface="Times New Roman" pitchFamily="18" charset="0"/>
              </a:rPr>
              <a:t>.</a:t>
            </a:r>
          </a:p>
          <a:p>
            <a:pPr algn="just" defTabSz="914400">
              <a:spcBef>
                <a:spcPct val="20000"/>
              </a:spcBef>
              <a:buFont typeface="Arial" panose="020B0604020202020204" pitchFamily="34" charset="0"/>
            </a:pPr>
            <a:endParaRPr lang="en-GB" altLang="en-US" sz="2400" dirty="0">
              <a:solidFill>
                <a:srgbClr val="000000"/>
              </a:solidFill>
              <a:latin typeface="Times New Roman" pitchFamily="18" charset="0"/>
              <a:cs typeface="Times New Roman" pitchFamily="18" charset="0"/>
            </a:endParaRPr>
          </a:p>
          <a:p>
            <a:pPr marL="342900" indent="-342900" algn="just" defTabSz="914400">
              <a:spcBef>
                <a:spcPct val="20000"/>
              </a:spcBef>
              <a:buFont typeface="Arial" panose="020B0604020202020204" pitchFamily="34" charset="0"/>
              <a:buChar char="•"/>
            </a:pPr>
            <a:r>
              <a:rPr lang="en-US" altLang="en-US" sz="2400" dirty="0">
                <a:solidFill>
                  <a:srgbClr val="000000"/>
                </a:solidFill>
                <a:latin typeface="Times New Roman" pitchFamily="18" charset="0"/>
                <a:cs typeface="Times New Roman" pitchFamily="18" charset="0"/>
              </a:rPr>
              <a:t>Application Layer (Backend):</a:t>
            </a:r>
          </a:p>
          <a:p>
            <a:pPr algn="just" defTabSz="914400">
              <a:spcBef>
                <a:spcPct val="20000"/>
              </a:spcBef>
              <a:buFont typeface="Arial" panose="020B0604020202020204" pitchFamily="34" charset="0"/>
            </a:pPr>
            <a:r>
              <a:rPr lang="en-US" altLang="en-US" sz="2400" dirty="0">
                <a:solidFill>
                  <a:srgbClr val="000000"/>
                </a:solidFill>
                <a:latin typeface="Times New Roman" pitchFamily="18" charset="0"/>
                <a:cs typeface="Times New Roman" pitchFamily="18" charset="0"/>
              </a:rPr>
              <a:t>- Java Servlets handling HTTP requests </a:t>
            </a:r>
          </a:p>
          <a:p>
            <a:pPr algn="just" defTabSz="914400">
              <a:spcBef>
                <a:spcPct val="20000"/>
              </a:spcBef>
              <a:buFont typeface="Arial" panose="020B0604020202020204" pitchFamily="34" charset="0"/>
            </a:pPr>
            <a:r>
              <a:rPr lang="en-US" altLang="en-US" sz="2400" dirty="0">
                <a:solidFill>
                  <a:srgbClr val="000000"/>
                </a:solidFill>
                <a:latin typeface="Times New Roman" pitchFamily="18" charset="0"/>
                <a:cs typeface="Times New Roman" pitchFamily="18" charset="0"/>
              </a:rPr>
              <a:t>- Business logic processing</a:t>
            </a:r>
          </a:p>
          <a:p>
            <a:pPr algn="just" defTabSz="914400">
              <a:spcBef>
                <a:spcPct val="20000"/>
              </a:spcBef>
              <a:buFont typeface="Arial" panose="020B0604020202020204" pitchFamily="34" charset="0"/>
            </a:pPr>
            <a:r>
              <a:rPr lang="en-US" altLang="en-US" sz="2400" dirty="0">
                <a:solidFill>
                  <a:srgbClr val="000000"/>
                </a:solidFill>
                <a:latin typeface="Times New Roman" pitchFamily="18" charset="0"/>
                <a:cs typeface="Times New Roman" pitchFamily="18" charset="0"/>
              </a:rPr>
              <a:t>- Data validation</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493821"/>
            <a:ext cx="7902050" cy="37147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093" y="395288"/>
            <a:ext cx="6997700" cy="1455737"/>
          </a:xfrm>
        </p:spPr>
        <p:txBody>
          <a:bodyPr/>
          <a:lstStyle/>
          <a:p>
            <a:r>
              <a:rPr lang="en-US" altLang="en-US" sz="3600" b="1">
                <a:solidFill>
                  <a:schemeClr val="tx1"/>
                </a:solidFill>
                <a:latin typeface="Times New Roman" panose="02020603050405020304" pitchFamily="16" charset="0"/>
                <a:cs typeface="Times New Roman" panose="02020603050405020304" pitchFamily="16" charset="0"/>
              </a:rPr>
              <a:t>System Design -Component Diagram</a:t>
            </a:r>
          </a:p>
        </p:txBody>
      </p:sp>
      <p:sp>
        <p:nvSpPr>
          <p:cNvPr id="3" name="Content Placeholder 2"/>
          <p:cNvSpPr>
            <a:spLocks noGrp="1"/>
          </p:cNvSpPr>
          <p:nvPr>
            <p:ph idx="1"/>
          </p:nvPr>
        </p:nvSpPr>
        <p:spPr>
          <a:xfrm>
            <a:off x="287655" y="1835785"/>
            <a:ext cx="8119745" cy="5562600"/>
          </a:xfrm>
        </p:spPr>
        <p:txBody>
          <a:bodyPr/>
          <a:lstStyle/>
          <a:p>
            <a:pPr marL="0" indent="0">
              <a:buNone/>
            </a:pPr>
            <a:r>
              <a:rPr lang="en-US" altLang="en-US" sz="2000" dirty="0">
                <a:latin typeface="Times New Roman" pitchFamily="18" charset="0"/>
                <a:cs typeface="Times New Roman" pitchFamily="18" charset="0"/>
              </a:rPr>
              <a:t>Key </a:t>
            </a:r>
            <a:r>
              <a:rPr lang="en-US" altLang="en-US" sz="2000" dirty="0" err="1">
                <a:latin typeface="Times New Roman" pitchFamily="18" charset="0"/>
                <a:cs typeface="Times New Roman" pitchFamily="18" charset="0"/>
              </a:rPr>
              <a:t>Components:Model</a:t>
            </a:r>
            <a:r>
              <a:rPr lang="en-US" altLang="en-US" sz="2000" dirty="0">
                <a:latin typeface="Times New Roman" pitchFamily="18" charset="0"/>
                <a:cs typeface="Times New Roman" pitchFamily="18" charset="0"/>
              </a:rPr>
              <a:t> Layer:</a:t>
            </a:r>
          </a:p>
          <a:p>
            <a:pPr marL="0" indent="0">
              <a:lnSpc>
                <a:spcPct val="90000"/>
              </a:lnSpc>
              <a:buFont typeface="Wingdings" panose="05000000000000000000" charset="0"/>
              <a:buNone/>
            </a:pPr>
            <a:r>
              <a:rPr lang="en-US" altLang="en-US" sz="2000" dirty="0">
                <a:solidFill>
                  <a:schemeClr val="tx1"/>
                </a:solidFill>
                <a:latin typeface="Times New Roman" pitchFamily="18" charset="0"/>
                <a:cs typeface="Times New Roman" pitchFamily="18" charset="0"/>
              </a:rPr>
              <a:t> Expense.java - Data model with attributes (id,</a:t>
            </a:r>
          </a:p>
          <a:p>
            <a:pPr marL="0" indent="0">
              <a:lnSpc>
                <a:spcPct val="90000"/>
              </a:lnSpc>
              <a:buNone/>
            </a:pPr>
            <a:r>
              <a:rPr lang="en-US" altLang="en-US" sz="2000" dirty="0">
                <a:latin typeface="Times New Roman" pitchFamily="18" charset="0"/>
                <a:cs typeface="Times New Roman" pitchFamily="18" charset="0"/>
              </a:rPr>
              <a:t>description, amount, category, date)</a:t>
            </a:r>
          </a:p>
          <a:p>
            <a:pPr marL="0" indent="0">
              <a:lnSpc>
                <a:spcPct val="90000"/>
              </a:lnSpc>
              <a:buNone/>
            </a:pPr>
            <a:r>
              <a:rPr lang="en-US" altLang="en-US" sz="2000" dirty="0">
                <a:latin typeface="Times New Roman" pitchFamily="18" charset="0"/>
                <a:cs typeface="Times New Roman" pitchFamily="18" charset="0"/>
              </a:rPr>
              <a:t>DAO Layer:</a:t>
            </a:r>
          </a:p>
          <a:p>
            <a:pPr marL="0" indent="0">
              <a:lnSpc>
                <a:spcPct val="90000"/>
              </a:lnSpc>
              <a:buNone/>
            </a:pPr>
            <a:r>
              <a:rPr lang="en-US" altLang="en-US" sz="2000" dirty="0">
                <a:latin typeface="Times New Roman" pitchFamily="18" charset="0"/>
                <a:cs typeface="Times New Roman" pitchFamily="18" charset="0"/>
              </a:rPr>
              <a:t>- ExpenseDAO.java </a:t>
            </a:r>
          </a:p>
          <a:p>
            <a:pPr marL="0" indent="0">
              <a:lnSpc>
                <a:spcPct val="90000"/>
              </a:lnSpc>
              <a:buNone/>
            </a:pPr>
            <a:r>
              <a:rPr lang="en-US" altLang="en-US" sz="2000" dirty="0">
                <a:latin typeface="Times New Roman" pitchFamily="18" charset="0"/>
                <a:cs typeface="Times New Roman" pitchFamily="18" charset="0"/>
              </a:rPr>
              <a:t>- Database operations (CRUD)</a:t>
            </a:r>
          </a:p>
          <a:p>
            <a:pPr marL="0" indent="0">
              <a:lnSpc>
                <a:spcPct val="90000"/>
              </a:lnSpc>
              <a:buNone/>
            </a:pPr>
            <a:r>
              <a:rPr lang="en-US" altLang="en-US" sz="2000" dirty="0">
                <a:latin typeface="Times New Roman" pitchFamily="18" charset="0"/>
                <a:cs typeface="Times New Roman" pitchFamily="18" charset="0"/>
              </a:rPr>
              <a:t>- Methods: </a:t>
            </a:r>
            <a:r>
              <a:rPr lang="en-US" altLang="en-US" sz="2000" dirty="0" err="1">
                <a:latin typeface="Times New Roman" pitchFamily="18" charset="0"/>
                <a:cs typeface="Times New Roman" pitchFamily="18" charset="0"/>
              </a:rPr>
              <a:t>addExpense</a:t>
            </a:r>
            <a:r>
              <a:rPr lang="en-US" altLang="en-US" sz="2000" dirty="0">
                <a:latin typeface="Times New Roman" pitchFamily="18" charset="0"/>
                <a:cs typeface="Times New Roman" pitchFamily="18" charset="0"/>
              </a:rPr>
              <a:t>(), </a:t>
            </a:r>
            <a:r>
              <a:rPr lang="en-US" altLang="en-US" sz="2000" dirty="0" err="1">
                <a:latin typeface="Times New Roman" pitchFamily="18" charset="0"/>
                <a:cs typeface="Times New Roman" pitchFamily="18" charset="0"/>
              </a:rPr>
              <a:t>getAllExpenses</a:t>
            </a:r>
            <a:r>
              <a:rPr lang="en-US" altLang="en-US" sz="2000" dirty="0">
                <a:latin typeface="Times New Roman" pitchFamily="18" charset="0"/>
                <a:cs typeface="Times New Roman" pitchFamily="18" charset="0"/>
              </a:rPr>
              <a:t>(),</a:t>
            </a:r>
            <a:r>
              <a:rPr lang="en-US" altLang="en-US" sz="2000" dirty="0" err="1">
                <a:latin typeface="Times New Roman" pitchFamily="18" charset="0"/>
                <a:cs typeface="Times New Roman" pitchFamily="18" charset="0"/>
              </a:rPr>
              <a:t>getTotalExpenses</a:t>
            </a:r>
            <a:r>
              <a:rPr lang="en-US" altLang="en-US" sz="2000" dirty="0">
                <a:latin typeface="Times New Roman" pitchFamily="18" charset="0"/>
                <a:cs typeface="Times New Roman" pitchFamily="18" charset="0"/>
              </a:rPr>
              <a:t>()</a:t>
            </a:r>
          </a:p>
          <a:p>
            <a:pPr marL="0" indent="0">
              <a:lnSpc>
                <a:spcPct val="90000"/>
              </a:lnSpc>
              <a:buNone/>
            </a:pPr>
            <a:r>
              <a:rPr lang="en-US" altLang="en-US" sz="2000" dirty="0">
                <a:latin typeface="Times New Roman" pitchFamily="18" charset="0"/>
                <a:cs typeface="Times New Roman" pitchFamily="18" charset="0"/>
              </a:rPr>
              <a:t>Controller Layer:</a:t>
            </a:r>
          </a:p>
          <a:p>
            <a:pPr marL="0" indent="0">
              <a:lnSpc>
                <a:spcPct val="90000"/>
              </a:lnSpc>
              <a:buNone/>
            </a:pPr>
            <a:r>
              <a:rPr lang="en-US" altLang="en-US" sz="2000" dirty="0">
                <a:latin typeface="Times New Roman" pitchFamily="18" charset="0"/>
                <a:cs typeface="Times New Roman" pitchFamily="18" charset="0"/>
              </a:rPr>
              <a:t>- AddExpenseServlet.java - Handles expense creation</a:t>
            </a:r>
          </a:p>
          <a:p>
            <a:pPr marL="0" indent="0">
              <a:lnSpc>
                <a:spcPct val="90000"/>
              </a:lnSpc>
              <a:buNone/>
            </a:pPr>
            <a:r>
              <a:rPr lang="en-US" altLang="en-US" sz="2000" dirty="0">
                <a:latin typeface="Times New Roman" pitchFamily="18" charset="0"/>
                <a:cs typeface="Times New Roman" pitchFamily="18" charset="0"/>
              </a:rPr>
              <a:t>- ViewExpensesServlet.java - Retrieves and display expenses</a:t>
            </a:r>
          </a:p>
          <a:p>
            <a:pPr marL="0" indent="0">
              <a:lnSpc>
                <a:spcPct val="90000"/>
              </a:lnSpc>
              <a:buNone/>
            </a:pPr>
            <a:r>
              <a:rPr lang="en-US" altLang="en-US" sz="2000" dirty="0">
                <a:latin typeface="Times New Roman" pitchFamily="18" charset="0"/>
                <a:cs typeface="Times New Roman" pitchFamily="18" charset="0"/>
              </a:rPr>
              <a:t>Utility Layer:</a:t>
            </a:r>
          </a:p>
          <a:p>
            <a:pPr marL="0" indent="0">
              <a:lnSpc>
                <a:spcPct val="90000"/>
              </a:lnSpc>
              <a:buNone/>
            </a:pPr>
            <a:r>
              <a:rPr lang="en-US" altLang="en-US" sz="2000" dirty="0">
                <a:latin typeface="Times New Roman" pitchFamily="18" charset="0"/>
                <a:cs typeface="Times New Roman" pitchFamily="18" charset="0"/>
              </a:rPr>
              <a:t>- DatabaseUtil.java</a:t>
            </a:r>
          </a:p>
          <a:p>
            <a:pPr marL="0" indent="0">
              <a:lnSpc>
                <a:spcPct val="90000"/>
              </a:lnSpc>
              <a:buNone/>
            </a:pPr>
            <a:r>
              <a:rPr lang="en-US" altLang="en-US" sz="2000" dirty="0">
                <a:latin typeface="Times New Roman" pitchFamily="18" charset="0"/>
                <a:cs typeface="Times New Roman" pitchFamily="18" charset="0"/>
              </a:rPr>
              <a:t> - Database connection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82726" y="-1"/>
            <a:ext cx="3857652" cy="73031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83" y="538798"/>
            <a:ext cx="6997700" cy="1455737"/>
          </a:xfrm>
        </p:spPr>
        <p:txBody>
          <a:bodyPr/>
          <a:lstStyle/>
          <a:p>
            <a:r>
              <a:rPr lang="en-US" altLang="en-US" sz="3600" b="1">
                <a:solidFill>
                  <a:schemeClr val="tx1"/>
                </a:solidFill>
                <a:latin typeface="Times New Roman" panose="02020603050405020304" pitchFamily="16" charset="0"/>
                <a:cs typeface="Times New Roman" panose="02020603050405020304" pitchFamily="16" charset="0"/>
              </a:rPr>
              <a:t>Database Design</a:t>
            </a:r>
          </a:p>
        </p:txBody>
      </p:sp>
      <p:sp>
        <p:nvSpPr>
          <p:cNvPr id="3" name="Content Placeholder 2"/>
          <p:cNvSpPr>
            <a:spLocks noGrp="1"/>
          </p:cNvSpPr>
          <p:nvPr>
            <p:ph idx="1"/>
          </p:nvPr>
        </p:nvSpPr>
        <p:spPr>
          <a:xfrm>
            <a:off x="431800" y="1475740"/>
            <a:ext cx="6280150" cy="4278630"/>
          </a:xfrm>
        </p:spPr>
        <p:txBody>
          <a:bodyPr/>
          <a:lstStyle/>
          <a:p>
            <a:pPr marL="0" indent="0">
              <a:buNone/>
            </a:pPr>
            <a:r>
              <a:rPr lang="en-US" altLang="en-US" sz="2000" dirty="0">
                <a:ln>
                  <a:noFill/>
                </a:ln>
                <a:solidFill>
                  <a:schemeClr val="tx1"/>
                </a:solidFill>
                <a:latin typeface="Times New Roman" pitchFamily="18" charset="0"/>
                <a:cs typeface="Times New Roman" pitchFamily="18" charset="0"/>
              </a:rPr>
              <a:t>Expense Table Schema:</a:t>
            </a:r>
          </a:p>
          <a:p>
            <a:pPr marL="0" indent="0">
              <a:buNone/>
            </a:pPr>
            <a:r>
              <a:rPr lang="en-US" altLang="en-US" sz="2000" dirty="0">
                <a:latin typeface="Times New Roman" pitchFamily="18" charset="0"/>
                <a:cs typeface="Times New Roman" pitchFamily="18" charset="0"/>
              </a:rPr>
              <a:t>- id (INT, PRIMARY KEY,AUTO_INCREMENT)</a:t>
            </a:r>
          </a:p>
          <a:p>
            <a:pPr marL="0" indent="0">
              <a:buNone/>
            </a:pPr>
            <a:r>
              <a:rPr lang="en-US" altLang="en-US" sz="2000" dirty="0">
                <a:latin typeface="Times New Roman" pitchFamily="18" charset="0"/>
                <a:cs typeface="Times New Roman" pitchFamily="18" charset="0"/>
              </a:rPr>
              <a:t>- description (VARCHAR, 255)</a:t>
            </a:r>
          </a:p>
          <a:p>
            <a:pPr marL="0" indent="0">
              <a:buNone/>
            </a:pPr>
            <a:r>
              <a:rPr lang="en-US" altLang="en-US" sz="2000" dirty="0">
                <a:latin typeface="Times New Roman" pitchFamily="18" charset="0"/>
                <a:cs typeface="Times New Roman" pitchFamily="18" charset="0"/>
              </a:rPr>
              <a:t>- amount (DECIMAL, 10,2)</a:t>
            </a:r>
          </a:p>
          <a:p>
            <a:pPr marL="0" indent="0">
              <a:buNone/>
            </a:pPr>
            <a:r>
              <a:rPr lang="en-US" altLang="en-US" sz="2000" dirty="0">
                <a:latin typeface="Times New Roman" pitchFamily="18" charset="0"/>
                <a:cs typeface="Times New Roman" pitchFamily="18" charset="0"/>
              </a:rPr>
              <a:t>- category (VARCHAR, 100)</a:t>
            </a:r>
          </a:p>
          <a:p>
            <a:pPr marL="0" indent="0">
              <a:buNone/>
            </a:pPr>
            <a:r>
              <a:rPr lang="en-US" altLang="en-US" sz="2000" dirty="0">
                <a:latin typeface="Times New Roman" pitchFamily="18" charset="0"/>
                <a:cs typeface="Times New Roman" pitchFamily="18" charset="0"/>
              </a:rPr>
              <a:t>- date (DATE)</a:t>
            </a:r>
          </a:p>
          <a:p>
            <a:pPr marL="0" indent="0">
              <a:buNone/>
            </a:pPr>
            <a:r>
              <a:rPr lang="en-US" altLang="en-US" sz="2000" dirty="0">
                <a:latin typeface="Times New Roman" pitchFamily="18" charset="0"/>
                <a:cs typeface="Times New Roman" pitchFamily="18" charset="0"/>
              </a:rPr>
              <a:t>- </a:t>
            </a:r>
            <a:r>
              <a:rPr lang="en-US" altLang="en-US" sz="2000" dirty="0" err="1">
                <a:latin typeface="Times New Roman" pitchFamily="18" charset="0"/>
                <a:cs typeface="Times New Roman" pitchFamily="18" charset="0"/>
              </a:rPr>
              <a:t>created_at</a:t>
            </a:r>
            <a:r>
              <a:rPr lang="en-US" altLang="en-US" sz="2000" dirty="0">
                <a:latin typeface="Times New Roman" pitchFamily="18" charset="0"/>
                <a:cs typeface="Times New Roman" pitchFamily="18" charset="0"/>
              </a:rPr>
              <a:t> (TIMESTAMP)</a:t>
            </a:r>
          </a:p>
          <a:p>
            <a:pPr marL="0" indent="0">
              <a:buNone/>
            </a:pPr>
            <a:r>
              <a:rPr lang="en-US" altLang="en-US" sz="2000" dirty="0">
                <a:latin typeface="Times New Roman" pitchFamily="18" charset="0"/>
                <a:cs typeface="Times New Roman" pitchFamily="18" charset="0"/>
              </a:rPr>
              <a:t>Categories Supported:</a:t>
            </a:r>
          </a:p>
          <a:p>
            <a:pPr marL="0" indent="0">
              <a:buNone/>
            </a:pPr>
            <a:r>
              <a:rPr lang="en-US" altLang="en-US" sz="2000" dirty="0">
                <a:latin typeface="Times New Roman" pitchFamily="18" charset="0"/>
                <a:cs typeface="Times New Roman" pitchFamily="18" charset="0"/>
              </a:rPr>
              <a:t>Food, Transport, Shopping, </a:t>
            </a:r>
            <a:r>
              <a:rPr lang="en-US" altLang="en-US" sz="2000" dirty="0" err="1">
                <a:latin typeface="Times New Roman" pitchFamily="18" charset="0"/>
                <a:cs typeface="Times New Roman" pitchFamily="18" charset="0"/>
              </a:rPr>
              <a:t>Bills,Entertainment</a:t>
            </a:r>
            <a:r>
              <a:rPr lang="en-US" altLang="en-US" sz="2000" dirty="0">
                <a:latin typeface="Times New Roman" pitchFamily="18" charset="0"/>
                <a:cs typeface="Times New Roman" pitchFamily="18" charset="0"/>
              </a:rPr>
              <a:t>,</a:t>
            </a:r>
          </a:p>
          <a:p>
            <a:pPr marL="0" indent="0">
              <a:buNone/>
            </a:pPr>
            <a:r>
              <a:rPr lang="en-US" altLang="en-US" sz="2000" dirty="0">
                <a:latin typeface="Times New Roman" pitchFamily="18" charset="0"/>
                <a:cs typeface="Times New Roman" pitchFamily="18" charset="0"/>
              </a:rPr>
              <a:t> Other</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TotalTime>
  <Words>878</Words>
  <Application>WPS Presentation</Application>
  <PresentationFormat>Custom</PresentationFormat>
  <Paragraphs>172</Paragraphs>
  <Slides>24</Slides>
  <Notes>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Slide 1</vt:lpstr>
      <vt:lpstr>Slide 2</vt:lpstr>
      <vt:lpstr>Slide 3</vt:lpstr>
      <vt:lpstr> Problem statement </vt:lpstr>
      <vt:lpstr>Slide 5</vt:lpstr>
      <vt:lpstr>Slide 6</vt:lpstr>
      <vt:lpstr>System Design -Component Diagram</vt:lpstr>
      <vt:lpstr>Slide 8</vt:lpstr>
      <vt:lpstr>Database Design</vt:lpstr>
      <vt:lpstr>Slide 10</vt:lpstr>
      <vt:lpstr>Slide 11</vt:lpstr>
      <vt:lpstr>Slide 12</vt:lpstr>
      <vt:lpstr>Slide 13</vt:lpstr>
      <vt:lpstr>Slide 14</vt:lpstr>
      <vt:lpstr>Key Features Implemented</vt:lpstr>
      <vt:lpstr>Slide 16</vt:lpstr>
      <vt:lpstr>Key Features Implemented</vt:lpstr>
      <vt:lpstr>Slide 18</vt:lpstr>
      <vt:lpstr>Key Features Implemented</vt:lpstr>
      <vt:lpstr>Testing and Results</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LENOVO</cp:lastModifiedBy>
  <cp:revision>30</cp:revision>
  <dcterms:created xsi:type="dcterms:W3CDTF">2017-10-25T08:22:14Z</dcterms:created>
  <dcterms:modified xsi:type="dcterms:W3CDTF">2025-10-15T08:27:05Z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y fmtid="{D5CDD505-2E9C-101B-9397-08002B2CF9AE}" pid="12" name="ICV">
    <vt:lpwstr>E135EA1D3E2B4CD389E4799932D4B79F_12</vt:lpwstr>
  </property>
  <property fmtid="{D5CDD505-2E9C-101B-9397-08002B2CF9AE}" pid="13" name="KSOProductBuildVer">
    <vt:lpwstr>1033-12.2.0.22549</vt:lpwstr>
  </property>
</Properties>
</file>