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0" r:id="rId6"/>
    <p:sldId id="270" r:id="rId7"/>
    <p:sldId id="266" r:id="rId8"/>
    <p:sldId id="274" r:id="rId9"/>
    <p:sldId id="275" r:id="rId10"/>
    <p:sldId id="276" r:id="rId11"/>
    <p:sldId id="267" r:id="rId12"/>
    <p:sldId id="272" r:id="rId13"/>
    <p:sldId id="273" r:id="rId14"/>
    <p:sldId id="277" r:id="rId15"/>
    <p:sldId id="269" r:id="rId16"/>
    <p:sldId id="263" r:id="rId17"/>
  </p:sldIdLst>
  <p:sldSz cx="9144000" cy="5143500" type="screen16x9"/>
  <p:notesSz cx="6858000" cy="9144000"/>
  <p:embeddedFontLst>
    <p:embeddedFont>
      <p:font typeface="Palatino Linotype" pitchFamily="18" charset="0"/>
      <p:regular r:id="rId19"/>
      <p:bold r:id="rId20"/>
      <p:italic r:id="rId21"/>
      <p:boldItalic r:id="rId22"/>
    </p:embeddedFont>
    <p:embeddedFont>
      <p:font typeface="Michroma" charset="0"/>
      <p:regular r:id="rId23"/>
    </p:embeddedFont>
    <p:embeddedFont>
      <p:font typeface="Open Sans" charset="0"/>
      <p:regular r:id="rId24"/>
      <p:bold r:id="rId25"/>
      <p:italic r:id="rId26"/>
      <p:boldItalic r:id="rId27"/>
    </p:embeddedFont>
    <p:embeddedFont>
      <p:font typeface="Raleway" charset="0"/>
      <p:regular r:id="rId28"/>
      <p:bold r:id="rId29"/>
      <p:italic r:id="rId30"/>
      <p:boldItalic r:id="rId31"/>
    </p:embeddedFont>
    <p:embeddedFont>
      <p:font typeface="Wingdings 2" pitchFamily="18" charset="2"/>
      <p:regular r:id="rId32"/>
    </p:embeddedFont>
    <p:embeddedFont>
      <p:font typeface="Franklin Gothic Book" pitchFamily="34" charset="0"/>
      <p:regular r:id="rId33"/>
      <p:italic r:id="rId34"/>
    </p:embeddedFont>
    <p:embeddedFont>
      <p:font typeface="Space Mono" charset="0"/>
      <p:regular r:id="rId35"/>
      <p:bold r:id="rId36"/>
      <p:italic r:id="rId37"/>
      <p:boldItalic r:id="rId38"/>
    </p:embeddedFont>
    <p:embeddedFont>
      <p:font typeface="IBM Plex Mono" charset="0"/>
      <p:regular r:id="rId39"/>
      <p:bold r:id="rId40"/>
      <p:italic r:id="rId41"/>
      <p:boldItalic r:id="rId42"/>
    </p:embeddedFont>
    <p:embeddedFont>
      <p:font typeface="Days One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41" autoAdjust="0"/>
  </p:normalViewPr>
  <p:slideViewPr>
    <p:cSldViewPr>
      <p:cViewPr varScale="1">
        <p:scale>
          <a:sx n="145" d="100"/>
          <a:sy n="145" d="100"/>
        </p:scale>
        <p:origin x="-654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font" Target="fonts/font2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669f6d51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669f6d51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b3b5cf9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b3b5cf9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e2eca67_2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e2eca67_2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64e824d3e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64e824d3e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b3b5cf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b3b5cf9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6b3b5cf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6b3b5cf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- Black">
  <p:cSld name="Cover Slide - Blac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234575" y="2269326"/>
            <a:ext cx="46872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 sz="2800"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hroma"/>
              <a:buNone/>
              <a:defRPr>
                <a:solidFill>
                  <a:srgbClr val="FFFFFF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2"/>
          </p:nvPr>
        </p:nvSpPr>
        <p:spPr>
          <a:xfrm>
            <a:off x="7071175" y="2537969"/>
            <a:ext cx="16107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pace Mono"/>
              <a:buNone/>
              <a:defRPr sz="11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IBM Plex Mono"/>
              <a:buNone/>
              <a:defRPr sz="11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>
              <a:buNone/>
              <a:defRPr sz="1300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275750" y="11487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279400" rtl="0">
              <a:spcBef>
                <a:spcPts val="160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rtl="0"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82575" rtl="0">
              <a:spcBef>
                <a:spcPts val="1600"/>
              </a:spcBef>
              <a:spcAft>
                <a:spcPts val="0"/>
              </a:spcAft>
              <a:buSzPts val="85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ack Alternate">
  <p:cSld name="Title Black Alternat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1932098" y="1674318"/>
            <a:ext cx="5189400" cy="19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208831" y="198250"/>
            <a:ext cx="714000" cy="2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r" rtl="0">
              <a:buNone/>
              <a:defRPr sz="800">
                <a:solidFill>
                  <a:srgbClr val="6D35B3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alphaModFix amt="86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12/30/2024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upakar010/DATA-401/blob/main/Capstone_IV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brfss/annual_data/annual_202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datasets/opashroanld/housing-houston-and-miami" TargetMode="External"/><Relationship Id="rId5" Type="http://schemas.openxmlformats.org/officeDocument/2006/relationships/hyperlink" Target="https://www.cdc.gov/brfss/annual_data/2023/zip/codebook23_llcp-v2-508.zip" TargetMode="External"/><Relationship Id="rId4" Type="http://schemas.openxmlformats.org/officeDocument/2006/relationships/hyperlink" Target="https://www.cdc.gov/brfss/annual_data/2023/llcp_varlayout_23_onecolum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7696200" cy="24384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accent1"/>
              </a:buClr>
              <a:buSzPct val="80000"/>
            </a:pPr>
            <a:r>
              <a:rPr lang="en-US" sz="40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Predicting Diabetes risk in Individuals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Gradient Boosting Classification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2763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Apply </a:t>
            </a:r>
            <a:r>
              <a:rPr lang="en-US" sz="18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GridSearchCV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and tune estimators, tree depth, learning rate and loss function.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</a:rPr>
              <a:t>Gradient Boosting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is performing better compared liner and random forest classifications with Accuracy score of 0.87 on </a:t>
            </a:r>
            <a:r>
              <a:rPr lang="en-US" sz="18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tet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and training dataset.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metrics and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Feature importance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Cross validation with a score mean of 0.869.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181350"/>
            <a:ext cx="1571897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181350"/>
            <a:ext cx="30701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49429" y="3181350"/>
            <a:ext cx="1794571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3181350"/>
            <a:ext cx="21336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K-means and Gaussian Mixture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809750"/>
            <a:ext cx="3962399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K-means.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114;p25"/>
          <p:cNvSpPr txBox="1">
            <a:spLocks/>
          </p:cNvSpPr>
          <p:nvPr/>
        </p:nvSpPr>
        <p:spPr>
          <a:xfrm>
            <a:off x="4114800" y="1809750"/>
            <a:ext cx="4343400" cy="25146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Open Sans"/>
                <a:cs typeface="Open Sans"/>
                <a:sym typeface="Open Sans"/>
              </a:rPr>
              <a:t>Gaussian Mixture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Google Shape;114;p25"/>
          <p:cNvSpPr txBox="1">
            <a:spLocks/>
          </p:cNvSpPr>
          <p:nvPr/>
        </p:nvSpPr>
        <p:spPr>
          <a:xfrm>
            <a:off x="0" y="1352550"/>
            <a:ext cx="3962399" cy="4572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itchFamily="2" charset="2"/>
              <a:buChar char="q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Open Sans"/>
                <a:cs typeface="Open Sans"/>
                <a:sym typeface="Open Sans"/>
              </a:rPr>
              <a:t>Model performance Metrics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3638550"/>
            <a:ext cx="37338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2266950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2190750"/>
            <a:ext cx="2085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2724150"/>
            <a:ext cx="2057400" cy="838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600" y="2800351"/>
            <a:ext cx="21336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Classification with deep learning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Tune learning rate, activation function and number of layers in Artificial Neural Networks  model.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Train the ANN model with best parameters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647950"/>
            <a:ext cx="3962400" cy="216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952750"/>
            <a:ext cx="3784851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comparisons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200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Supervised learning and deep learning models demonstrate high accuracy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Unsupervised clustering models show moderate cluster quality, with a silhouette score of -0.007 and a Rand Index (RI) of 0.59.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495550"/>
            <a:ext cx="8077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438150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</a:t>
            </a:r>
            <a:r>
              <a:rPr lang="en-US" sz="2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Selection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1239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/>
              <a:t>I selected Gradient </a:t>
            </a:r>
            <a:r>
              <a:rPr lang="en-US" sz="1800" dirty="0" smtClean="0"/>
              <a:t>Boosting </a:t>
            </a:r>
            <a:r>
              <a:rPr lang="en-US" sz="1800" dirty="0" smtClean="0"/>
              <a:t>due to its </a:t>
            </a:r>
            <a:r>
              <a:rPr lang="en-US" sz="1800" dirty="0" smtClean="0"/>
              <a:t>more generalized, </a:t>
            </a:r>
            <a:r>
              <a:rPr lang="en-US" sz="1800" dirty="0" smtClean="0"/>
              <a:t>superior </a:t>
            </a:r>
            <a:r>
              <a:rPr lang="en-US" sz="1800" dirty="0" smtClean="0"/>
              <a:t>performance with model </a:t>
            </a:r>
            <a:r>
              <a:rPr lang="en-US" sz="1800" dirty="0" err="1" smtClean="0"/>
              <a:t>explainability</a:t>
            </a:r>
            <a:r>
              <a:rPr lang="en-US" sz="1800" dirty="0" smtClean="0"/>
              <a:t>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962150"/>
            <a:ext cx="8555037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Google Shape;114;p25"/>
          <p:cNvSpPr txBox="1">
            <a:spLocks/>
          </p:cNvSpPr>
          <p:nvPr/>
        </p:nvSpPr>
        <p:spPr>
          <a:xfrm>
            <a:off x="152400" y="3943350"/>
            <a:ext cx="9144000" cy="9906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ANN performance is comparable to Gradient Boosting; further tuning could yield better results, but it would require more resources and a more complex model.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subTitle" idx="4294967295"/>
          </p:nvPr>
        </p:nvSpPr>
        <p:spPr>
          <a:xfrm>
            <a:off x="0" y="285750"/>
            <a:ext cx="7924800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Conclusion and next steps</a:t>
            </a:r>
            <a:endParaRPr lang="en-US" sz="2800" dirty="0">
              <a:latin typeface="Palatino Linotype" pitchFamily="18" charset="0"/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4294967295"/>
          </p:nvPr>
        </p:nvSpPr>
        <p:spPr>
          <a:xfrm>
            <a:off x="0" y="895350"/>
            <a:ext cx="8229600" cy="2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Gradient boosting can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be used to identify the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risk of diabetes using health data from survey questions. 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Healthcare providers can integrate this model into mobile apps or websites to help patients identify their risk of diabetes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lvl="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Government agencies can use the model to identify diabetes risk in individuals and promote healthier habits to prevent it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The feature set can be reduced by using only the features selected by the model, allowing for the deployment of a more streamlined version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The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is trained on 203 survey data points and needs to be updated annually to reflect changing health habits.</a:t>
            </a:r>
            <a:endParaRPr lang="en-US" sz="1800" dirty="0">
              <a:latin typeface="Palatino Linotype" pitchFamily="18" charset="0"/>
              <a:ea typeface="Open Sans"/>
              <a:cs typeface="Open Sans"/>
              <a:sym typeface="Avenir"/>
            </a:endParaRPr>
          </a:p>
        </p:txBody>
      </p:sp>
      <p:sp>
        <p:nvSpPr>
          <p:cNvPr id="4" name="Google Shape;120;p26"/>
          <p:cNvSpPr txBox="1">
            <a:spLocks/>
          </p:cNvSpPr>
          <p:nvPr/>
        </p:nvSpPr>
        <p:spPr>
          <a:xfrm>
            <a:off x="0" y="3560762"/>
            <a:ext cx="9067800" cy="1582738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lang="en-US" sz="2000" kern="1200" dirty="0" smtClean="0">
              <a:solidFill>
                <a:schemeClr val="tx1"/>
              </a:solidFill>
              <a:latin typeface="Palatino Linotype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2000" kern="1200" dirty="0" smtClean="0">
                <a:solidFill>
                  <a:schemeClr val="tx1"/>
                </a:solidFill>
                <a:latin typeface="Palatino Linotype" pitchFamily="18" charset="0"/>
                <a:ea typeface="+mn-ea"/>
                <a:cs typeface="+mn-cs"/>
              </a:rPr>
              <a:t>Model reference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github.com/krupakar010/DATA-401/blob/main/Capstone_IV.ipynb</a:t>
            </a:r>
            <a:r>
              <a: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ctrTitle"/>
          </p:nvPr>
        </p:nvSpPr>
        <p:spPr>
          <a:xfrm>
            <a:off x="5486400" y="3562350"/>
            <a:ext cx="3287875" cy="9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4800" dirty="0" smtClean="0"/>
              <a:t>Thank You</a:t>
            </a:r>
            <a:endParaRPr sz="4800"/>
          </a:p>
        </p:txBody>
      </p:sp>
      <p:sp>
        <p:nvSpPr>
          <p:cNvPr id="3" name="Google Shape;132;p28"/>
          <p:cNvSpPr txBox="1">
            <a:spLocks/>
          </p:cNvSpPr>
          <p:nvPr/>
        </p:nvSpPr>
        <p:spPr>
          <a:xfrm>
            <a:off x="762000" y="1733550"/>
            <a:ext cx="9625200" cy="903300"/>
          </a:xfrm>
          <a:prstGeom prst="rect">
            <a:avLst/>
          </a:prstGeom>
        </p:spPr>
        <p:txBody>
          <a:bodyPr spcFirstLastPara="1" vert="horz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Questions?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76200" y="5143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Overview</a:t>
            </a:r>
            <a:endParaRPr lang="en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52400" y="1504950"/>
            <a:ext cx="8520600" cy="2917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Diabetes is among the most prevalent chronic diseases in the United States, impacting millions of Americans each year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None/>
            </a:pP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 The total estimated cost of diagnosed diabetes in the U.S. in 2022 is $412.9 billion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None/>
            </a:pP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What if we could predict diabetes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risk early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based on lifestyle and key risk factors? By doing so, we could prevent the onset of diabetes, improve individuals' quality of life, and reduce the strain on healthcare systems.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11700" y="5744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Palatino Linotype" pitchFamily="18" charset="0"/>
                <a:ea typeface="+mn-ea"/>
                <a:cs typeface="+mn-cs"/>
              </a:rPr>
              <a:t>Data </a:t>
            </a:r>
            <a:r>
              <a:rPr lang="en" sz="2800" dirty="0" smtClean="0">
                <a:latin typeface="Palatino Linotype" pitchFamily="18" charset="0"/>
                <a:ea typeface="+mn-ea"/>
                <a:cs typeface="+mn-cs"/>
              </a:rPr>
              <a:t>analyzed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304800" y="1200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The Centers for Disease Control and Prevention (CDC) conducts the Behavioral Risk Factor Surveillance System (BRFSS) survey annually.</a:t>
            </a:r>
            <a:endParaRPr lang="en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 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used for analysis is from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BRFSS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2023 survey.  This includes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from 48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states except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Kentucky and Pennsylvania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the District of Columbia, Guam, Puerto Rico, and the US Virgin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Islands. 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and documentation sourced from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3"/>
              </a:rPr>
              <a:t>2023 BRFSS Survey Data and Documentation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 format  and column descriptions sourced from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4"/>
              </a:rPr>
              <a:t>https://www.cdc.gov/brfss/annual_data/2023/llcp_varlayout_23_onecolumn.html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4"/>
              </a:rPr>
              <a:t>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and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  <a:hlinkClick r:id="rId5"/>
              </a:rPr>
              <a:t>https://www.cdc.gov/brfss/annual_data/2023/zip/codebook23_llcp-v2-508.zip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000" dirty="0" smtClean="0">
              <a:latin typeface="Palatino Linotype" pitchFamily="18" charset="0"/>
              <a:ea typeface="Open Sans"/>
              <a:cs typeface="Open Sans"/>
              <a:sym typeface="Open Sans"/>
              <a:hlinkClick r:id="rId6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304800" y="361950"/>
            <a:ext cx="6312600" cy="5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Exploratory</a:t>
            </a:r>
            <a:r>
              <a:rPr lang="en-US" sz="3600" b="1" dirty="0" smtClean="0"/>
              <a:t> </a:t>
            </a:r>
            <a:r>
              <a:rPr lang="en-US" sz="2800" dirty="0" smtClean="0">
                <a:latin typeface="Palatino Linotype" pitchFamily="18" charset="0"/>
                <a:ea typeface="+mn-ea"/>
                <a:cs typeface="+mn-cs"/>
              </a:rPr>
              <a:t>Data Analysis.</a:t>
            </a:r>
            <a:endParaRPr lang="en-US" sz="2800" dirty="0">
              <a:latin typeface="Palatino Linotype" pitchFamily="18" charset="0"/>
              <a:ea typeface="+mn-ea"/>
              <a:cs typeface="+mn-cs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228600" y="1200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Dataset is with 433323 survey responses and 350 survey questions i.e features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Handling Missing data.</a:t>
            </a:r>
          </a:p>
          <a:p>
            <a:pPr lvl="1" indent="-342900">
              <a:lnSpc>
                <a:spcPts val="700"/>
              </a:lnSpc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" sz="1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Merge features from multiple sources, like ceephone survey, home phone survey.</a:t>
            </a:r>
          </a:p>
          <a:p>
            <a:pPr lvl="1" indent="-342900">
              <a:lnSpc>
                <a:spcPts val="700"/>
              </a:lnSpc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" sz="1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Drop the features having more than 80% nulls in them</a:t>
            </a:r>
          </a:p>
          <a:p>
            <a:pPr lvl="1" indent="-342900">
              <a:lnSpc>
                <a:spcPts val="700"/>
              </a:lnSpc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F</a:t>
            </a:r>
            <a:r>
              <a:rPr lang="en" sz="1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ill missing values with mean</a:t>
            </a:r>
            <a:endParaRPr lang="en" sz="14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No catogorical data in dataset.</a:t>
            </a:r>
            <a:endParaRPr lang="en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Outliers</a:t>
            </a: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lvl="1" indent="-342900">
              <a:lnSpc>
                <a:spcPts val="700"/>
              </a:lnSpc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" sz="14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Capped at 95% </a:t>
            </a: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Labels/Traget Variable</a:t>
            </a:r>
            <a:endParaRPr lang="en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lvl="1"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Label is 1 or 0 indicates person is diabetic or not</a:t>
            </a:r>
            <a:endParaRPr lang="en" sz="16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None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" sz="2400" dirty="0" smtClean="0">
              <a:solidFill>
                <a:srgbClr val="000000"/>
              </a:solidFill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indent="-342900"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3333750"/>
            <a:ext cx="1971675" cy="12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Feature Engineering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200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Features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are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136 and target label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Standardization and normalization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Standardization will be done on the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136 features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Dimensionality reduction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UMAP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Correlation</a:t>
            </a:r>
            <a:endParaRPr lang="en-US" sz="16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16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800350"/>
            <a:ext cx="2671421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714750"/>
            <a:ext cx="4648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Dimensionality Reduction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PCA, variance explained is small for the components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UMAP retains cluster information little better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16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800350"/>
            <a:ext cx="2209800" cy="1547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800350"/>
            <a:ext cx="294555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19400" y="2800350"/>
            <a:ext cx="2743200" cy="156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Model selection</a:t>
            </a: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0" y="13525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Start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with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Supervised learning models.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Start with simple linear classification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Try Ensemble models Random forest and Gradient boosting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Tune Hyper </a:t>
            </a: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parameters</a:t>
            </a:r>
            <a:endParaRPr lang="en-US" sz="16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Apply unsupervised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learning clustering algorithms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.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Start with simple k-means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Also apply Gaussian Mixture soft clustering 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Tune Hyper </a:t>
            </a: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parameters</a:t>
            </a:r>
            <a:endParaRPr lang="en-US" sz="16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Move to deep learning.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Apply deep learning</a:t>
            </a:r>
          </a:p>
          <a:p>
            <a:pPr marL="758952" lvl="1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ü"/>
            </a:pPr>
            <a:r>
              <a:rPr lang="en-US" sz="16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Tune Hyper parameters</a:t>
            </a:r>
            <a:endParaRPr lang="en-US" sz="1600" dirty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Linear</a:t>
            </a:r>
            <a:r>
              <a:rPr lang="en-US" sz="2800" dirty="0" smtClean="0">
                <a:latin typeface="Palatino Linotype" pitchFamily="18" charset="0"/>
              </a:rPr>
              <a:t> </a:t>
            </a:r>
            <a:r>
              <a:rPr lang="en-US" sz="2800" dirty="0" smtClean="0">
                <a:latin typeface="Palatino Linotype" pitchFamily="18" charset="0"/>
              </a:rPr>
              <a:t>Classification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Linear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classification model is performing quite well with accuracy score of 0.87.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metrics 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Cross validation scores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28950"/>
            <a:ext cx="2971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3049152"/>
            <a:ext cx="1828800" cy="1586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0" y="3028950"/>
            <a:ext cx="214607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4294967295"/>
          </p:nvPr>
        </p:nvSpPr>
        <p:spPr>
          <a:xfrm>
            <a:off x="0" y="574675"/>
            <a:ext cx="6696075" cy="515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800" dirty="0" smtClean="0">
                <a:latin typeface="Palatino Linotype" pitchFamily="18" charset="0"/>
              </a:rPr>
              <a:t>Random Forest Classification</a:t>
            </a:r>
            <a:endParaRPr lang="en-US" sz="2800" dirty="0" smtClean="0">
              <a:latin typeface="Palatino Linotype" pitchFamily="18" charset="0"/>
            </a:endParaRPr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294967295"/>
          </p:nvPr>
        </p:nvSpPr>
        <p:spPr>
          <a:xfrm>
            <a:off x="1" y="1581150"/>
            <a:ext cx="9144000" cy="24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Apply </a:t>
            </a:r>
            <a:r>
              <a:rPr lang="en-US" sz="1800" dirty="0" err="1" smtClean="0">
                <a:latin typeface="Palatino Linotype" pitchFamily="18" charset="0"/>
                <a:ea typeface="Open Sans"/>
                <a:cs typeface="Open Sans"/>
                <a:sym typeface="Open Sans"/>
              </a:rPr>
              <a:t>RandomizedSearchCV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 and tune max estimators and tree depth.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</a:rPr>
              <a:t>Random Forest </a:t>
            </a: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is performing in similar lines with linear classification with Accuracy score of 0.87.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Model metrics and Feature importance.</a:t>
            </a: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Font typeface="Wingdings" pitchFamily="2" charset="2"/>
              <a:buChar char="q"/>
            </a:pPr>
            <a:r>
              <a:rPr lang="en-US" sz="1800" dirty="0" smtClean="0">
                <a:latin typeface="Palatino Linotype" pitchFamily="18" charset="0"/>
                <a:ea typeface="Open Sans"/>
                <a:cs typeface="Open Sans"/>
                <a:sym typeface="Open Sans"/>
              </a:rPr>
              <a:t>Cross validation with a score mean of 0.869.</a:t>
            </a:r>
            <a:endParaRPr lang="en-US" sz="18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  <a:p>
            <a:pPr marL="457200" indent="-34290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lang="en-US" sz="2000" dirty="0" smtClean="0">
              <a:latin typeface="Palatino Linotype" pitchFamily="18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14732" y="3257550"/>
            <a:ext cx="18292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3257550"/>
            <a:ext cx="1752600" cy="153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257550"/>
            <a:ext cx="1905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09800" y="3257550"/>
            <a:ext cx="3048000" cy="153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499</TotalTime>
  <Words>583</Words>
  <PresentationFormat>On-screen Show (16:9)</PresentationFormat>
  <Paragraphs>91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Palatino Linotype</vt:lpstr>
      <vt:lpstr>Michroma</vt:lpstr>
      <vt:lpstr>Open Sans</vt:lpstr>
      <vt:lpstr>Raleway</vt:lpstr>
      <vt:lpstr>Wingdings</vt:lpstr>
      <vt:lpstr>Wingdings 2</vt:lpstr>
      <vt:lpstr>Franklin Gothic Book</vt:lpstr>
      <vt:lpstr>Avenir</vt:lpstr>
      <vt:lpstr>Space Mono</vt:lpstr>
      <vt:lpstr>IBM Plex Mono</vt:lpstr>
      <vt:lpstr>Days One</vt:lpstr>
      <vt:lpstr>Technic</vt:lpstr>
      <vt:lpstr>Predicting Diabetes risk in Individuals </vt:lpstr>
      <vt:lpstr>Overview</vt:lpstr>
      <vt:lpstr>Data analyzed</vt:lpstr>
      <vt:lpstr>Exploratory Data Analysis.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Gender Impact On Life Expectancy</dc:title>
  <dc:creator>yashas</dc:creator>
  <cp:lastModifiedBy>kpreddy</cp:lastModifiedBy>
  <cp:revision>48</cp:revision>
  <dcterms:modified xsi:type="dcterms:W3CDTF">2024-12-31T02:21:44Z</dcterms:modified>
</cp:coreProperties>
</file>