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Palatino Linotype" pitchFamily="18" charset="0"/>
      <p:regular r:id="rId15"/>
      <p:bold r:id="rId16"/>
      <p:italic r:id="rId17"/>
      <p:boldItalic r:id="rId18"/>
    </p:embeddedFont>
    <p:embeddedFont>
      <p:font typeface="Michroma" charset="0"/>
      <p:regular r:id="rId19"/>
    </p:embeddedFont>
    <p:embeddedFont>
      <p:font typeface="Open Sans" charset="0"/>
      <p:regular r:id="rId20"/>
      <p:bold r:id="rId21"/>
      <p:italic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  <p:embeddedFont>
      <p:font typeface="Wingdings 2" pitchFamily="18" charset="2"/>
      <p:regular r:id="rId28"/>
    </p:embeddedFont>
    <p:embeddedFont>
      <p:font typeface="Franklin Gothic Book" pitchFamily="34" charset="0"/>
      <p:regular r:id="rId29"/>
      <p:italic r:id="rId30"/>
    </p:embeddedFont>
    <p:embeddedFont>
      <p:font typeface="Space Mono" charset="0"/>
      <p:regular r:id="rId31"/>
      <p:bold r:id="rId32"/>
      <p:italic r:id="rId33"/>
      <p:boldItalic r:id="rId34"/>
    </p:embeddedFont>
    <p:embeddedFont>
      <p:font typeface="IBM Plex Mono" charset="0"/>
      <p:regular r:id="rId35"/>
      <p:bold r:id="rId36"/>
      <p:italic r:id="rId37"/>
      <p:boldItalic r:id="rId38"/>
    </p:embeddedFont>
    <p:embeddedFont>
      <p:font typeface="Days One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1" autoAdjust="0"/>
  </p:normalViewPr>
  <p:slideViewPr>
    <p:cSldViewPr>
      <p:cViewPr varScale="1">
        <p:scale>
          <a:sx n="85" d="100"/>
          <a:sy n="85" d="100"/>
        </p:scale>
        <p:origin x="-73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69f6d5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69f6d5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3b5cf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b3b5cf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e2eca67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e2eca67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e029fec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e029fec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Black">
  <p:cSld name="Cover Slide - Blac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234575" y="2269326"/>
            <a:ext cx="4687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 sz="28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7071175" y="2537969"/>
            <a:ext cx="1610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7575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82575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 Alternate">
  <p:cSld name="Title Black Alterna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86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11/11/2024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upakar010/DATA-401/blob/main/Supervised_learning_captoneII_added_graphs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pashroanld/housing-houston-and-miam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ealthinequality.org/dl/health_ineq_online_table_2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inequality.org/dl/health_ineq_online_table_2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7696200" cy="2438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Estimation Model for Housing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Prices </a:t>
            </a: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</a:b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in Houston</a:t>
            </a:r>
            <a:endParaRPr lang="en-US" sz="4000" dirty="0">
              <a:solidFill>
                <a:schemeClr val="tx1"/>
              </a:solidFill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24580" name="Picture 4" descr="C:\Users\yashas\Videos\2024-Houston-Housing-Market-Outlo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21831"/>
            <a:ext cx="9144000" cy="1921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Random Forest regression and Tuning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4648199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Random forest regression performance is better by default.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Tuning the model with estimators and depth.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Best model is at estimators with 100 and depth with 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76350"/>
            <a:ext cx="4038599" cy="26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14750"/>
            <a:ext cx="5340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7924800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With Random Forest regression pricing </a:t>
            </a:r>
            <a:r>
              <a:rPr lang="en-US" sz="2800" dirty="0" smtClean="0">
                <a:latin typeface="Palatino Linotype" pitchFamily="18" charset="0"/>
              </a:rPr>
              <a:t>model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4294967295"/>
          </p:nvPr>
        </p:nvSpPr>
        <p:spPr>
          <a:xfrm>
            <a:off x="0" y="1581150"/>
            <a:ext cx="82296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Home buyer, investor or Real estate agent can predict base price of a home in Houston with the features used in model build.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Extra features of the home that are not included in the model need to be considered to estimate actual price of the home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800" dirty="0">
              <a:solidFill>
                <a:schemeClr val="dk1"/>
              </a:solidFill>
              <a:latin typeface="Avenir"/>
              <a:ea typeface="Open Sans"/>
              <a:cs typeface="Open Sans"/>
              <a:sym typeface="Avenir"/>
            </a:endParaRPr>
          </a:p>
        </p:txBody>
      </p:sp>
      <p:sp>
        <p:nvSpPr>
          <p:cNvPr id="4" name="Google Shape;120;p26"/>
          <p:cNvSpPr txBox="1">
            <a:spLocks/>
          </p:cNvSpPr>
          <p:nvPr/>
        </p:nvSpPr>
        <p:spPr>
          <a:xfrm>
            <a:off x="0" y="3333750"/>
            <a:ext cx="6696075" cy="51593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Model reference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github.com/krupakar010/DATA-401/blob/main/Supervised_learning_captoneII_added_graphs.ipynb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141125" y="3703164"/>
            <a:ext cx="96252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50"/>
              <a:t>Thank You</a:t>
            </a:r>
            <a:endParaRPr sz="10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76200" y="5143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alatino Linotype" pitchFamily="18" charset="0"/>
                <a:ea typeface="+mn-ea"/>
                <a:cs typeface="+mn-cs"/>
              </a:rPr>
              <a:t>Overview and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problem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statement</a:t>
            </a:r>
            <a:endParaRPr lang="en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243400" y="1809751"/>
            <a:ext cx="8520600" cy="291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Owning a home is considered a central part of the American Dream.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Houston is one of the hottest housing markets. What features of a house are most valuable in terms of price?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As a buyer or investor or a real estate agent how do I estimate a price of home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?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alatino Linotype" pitchFamily="18" charset="0"/>
                <a:ea typeface="+mn-ea"/>
                <a:cs typeface="+mn-cs"/>
              </a:rPr>
              <a:t>Data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analyzed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81000" y="142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</a:rPr>
              <a:t>Approximately 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13,191 sample housing data with price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includes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Bedrooms, Bathrooms, </a:t>
            </a:r>
            <a:r>
              <a:rPr lang="en-US" sz="20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sqm_house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, Car, Balcony, </a:t>
            </a:r>
            <a:r>
              <a:rPr lang="en-US" sz="20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Year_built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, Address, Latitude, </a:t>
            </a:r>
            <a:r>
              <a:rPr lang="en-US" sz="20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Longitude,Zipcode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and target variable Price</a:t>
            </a:r>
            <a:r>
              <a:rPr lang="en" sz="2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endParaRPr sz="240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Data 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sourced from Kaggle 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and is </a:t>
            </a: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available here</a:t>
            </a:r>
            <a:r>
              <a:rPr lang="en" sz="2000" dirty="0">
                <a:latin typeface="Palatino Linotype" pitchFamily="18" charset="0"/>
                <a:ea typeface="Open Sans"/>
                <a:cs typeface="Open Sans"/>
                <a:sym typeface="Open Sans"/>
                <a:hlinkClick r:id="rId4"/>
              </a:rPr>
              <a:t> </a:t>
            </a:r>
            <a:endParaRPr lang="en" sz="2000" dirty="0" smtClean="0">
              <a:latin typeface="Palatino Linotype" pitchFamily="18" charset="0"/>
              <a:ea typeface="Open Sans"/>
              <a:cs typeface="Open Sans"/>
              <a:sym typeface="Open Sans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Exploratory</a:t>
            </a:r>
            <a:r>
              <a:rPr lang="en-US" sz="3600" b="1" dirty="0" smtClean="0"/>
              <a:t> </a:t>
            </a:r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Data Analysis</a:t>
            </a:r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.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Handling Missing data.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Analysis of categorical value Address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Outliers</a:t>
            </a:r>
            <a:r>
              <a:rPr lang="en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None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71750"/>
            <a:ext cx="31022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571750"/>
            <a:ext cx="2971800" cy="200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470535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tx1"/>
              </a:buClr>
              <a:buSzPts val="1800"/>
            </a:pPr>
            <a:r>
              <a:rPr lang="en-US" sz="1800" kern="1200" dirty="0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705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tx1"/>
              </a:buClr>
              <a:buSzPts val="1800"/>
            </a:pPr>
            <a:r>
              <a:rPr lang="en-US" sz="1800" kern="1200" dirty="0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After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9273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Exploratory Data Analysis contd..</a:t>
            </a: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Target variable distribution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 </a:t>
            </a: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180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180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885950"/>
            <a:ext cx="3962400" cy="255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462028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err="1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Jarque-Bera</a:t>
            </a:r>
            <a:r>
              <a:rPr lang="en-US" kern="1200" dirty="0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 test statistics is 203.9582965161614 and p value is 5.1406571765353766e-45 </a:t>
            </a:r>
          </a:p>
          <a:p>
            <a:r>
              <a:rPr lang="en-US" kern="1200" dirty="0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Normality test statistics is 446.1071126471122 and p value is 1.346081389217146e-97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ubTitle" idx="4294967295"/>
          </p:nvPr>
        </p:nvSpPr>
        <p:spPr>
          <a:xfrm>
            <a:off x="0" y="498474"/>
            <a:ext cx="8534400" cy="161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dirty="0" smtClean="0">
                <a:latin typeface="Palatino Linotype" pitchFamily="18" charset="0"/>
              </a:rPr>
              <a:t>Feature Engineering</a:t>
            </a:r>
            <a:endParaRPr lang="en-US" sz="3200" dirty="0" smtClean="0">
              <a:latin typeface="Palatino Linotype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5602" name="AutoShape 2" descr="Gender Gap in Life Expectancy Widens: Pandemic and Opioid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Gender Gap in Life Expectancy Widens: Pandemic and Opioids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09750"/>
            <a:ext cx="771525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127635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Clr>
                <a:prstClr val="white"/>
              </a:buClr>
              <a:buSzPts val="1800"/>
              <a:buFont typeface="Wingdings" pitchFamily="2" charset="2"/>
              <a:buChar char="q"/>
            </a:pPr>
            <a:r>
              <a:rPr lang="en-US" sz="2000" kern="1200" dirty="0" smtClean="0">
                <a:solidFill>
                  <a:schemeClr val="tx1"/>
                </a:solidFill>
                <a:latin typeface="Palatino Linotype" pitchFamily="18" charset="0"/>
                <a:ea typeface="Open Sans"/>
                <a:cs typeface="Open Sans"/>
                <a:sym typeface="Open Sans"/>
              </a:rPr>
              <a:t>How Features are correlate with price?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Feature Engineering contd..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distributions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Standardization and normalization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Dimensionality 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reduction</a:t>
            </a:r>
            <a:endParaRPr lang="en-US" sz="20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Model selection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Target variable is continuous variable and normally distributed.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Start with simple Linear regression.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Improve model fit and reduce the bias in linear regression with Lasso and Ridge regression.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Move to ensemble model of Random Forest regression with bagging technique</a:t>
            </a: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endParaRPr lang="en-US" sz="20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Linear, Lasso and Ridge regressions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Linear regression model performed better with r-square 0.7 , lasso and ridge regressions does not improve much on the model performance.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20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So picking simple regular linear regression, below are the model performance stats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28950"/>
            <a:ext cx="4800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182</TotalTime>
  <Words>353</Words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Palatino Linotype</vt:lpstr>
      <vt:lpstr>Michroma</vt:lpstr>
      <vt:lpstr>Open Sans</vt:lpstr>
      <vt:lpstr>Raleway</vt:lpstr>
      <vt:lpstr>Wingdings</vt:lpstr>
      <vt:lpstr>Wingdings 2</vt:lpstr>
      <vt:lpstr>Franklin Gothic Book</vt:lpstr>
      <vt:lpstr>Avenir</vt:lpstr>
      <vt:lpstr>Space Mono</vt:lpstr>
      <vt:lpstr>IBM Plex Mono</vt:lpstr>
      <vt:lpstr>Days One</vt:lpstr>
      <vt:lpstr>Technic</vt:lpstr>
      <vt:lpstr>Estimation Model for Housing  Prices  in Houston</vt:lpstr>
      <vt:lpstr>Overview and problem statement</vt:lpstr>
      <vt:lpstr>Data analyzed</vt:lpstr>
      <vt:lpstr>Exploratory Data Analysis.</vt:lpstr>
      <vt:lpstr>Exploratory Data Analysis contd..</vt:lpstr>
      <vt:lpstr>Slide 6</vt:lpstr>
      <vt:lpstr>Slide 7</vt:lpstr>
      <vt:lpstr>Slide 8</vt:lpstr>
      <vt:lpstr>Slide 9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Gender Impact On Life Expectancy</dc:title>
  <dc:creator>yashas</dc:creator>
  <cp:lastModifiedBy>yashas</cp:lastModifiedBy>
  <cp:revision>16</cp:revision>
  <dcterms:modified xsi:type="dcterms:W3CDTF">2024-11-10T22:04:59Z</dcterms:modified>
</cp:coreProperties>
</file>