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88" r:id="rId1"/>
  </p:sldMasterIdLst>
  <p:notesMasterIdLst>
    <p:notesMasterId r:id="rId14"/>
  </p:notesMasterIdLst>
  <p:sldIdLst>
    <p:sldId id="256" r:id="rId2"/>
    <p:sldId id="257" r:id="rId3"/>
    <p:sldId id="258" r:id="rId4"/>
    <p:sldId id="264" r:id="rId5"/>
    <p:sldId id="260" r:id="rId6"/>
    <p:sldId id="270" r:id="rId7"/>
    <p:sldId id="271" r:id="rId8"/>
    <p:sldId id="266" r:id="rId9"/>
    <p:sldId id="267" r:id="rId10"/>
    <p:sldId id="272" r:id="rId11"/>
    <p:sldId id="269" r:id="rId12"/>
    <p:sldId id="263" r:id="rId13"/>
  </p:sldIdLst>
  <p:sldSz cx="9144000" cy="5143500" type="screen16x9"/>
  <p:notesSz cx="6858000" cy="9144000"/>
  <p:embeddedFontLst>
    <p:embeddedFont>
      <p:font typeface="Palatino Linotype" pitchFamily="18" charset="0"/>
      <p:regular r:id="rId15"/>
      <p:bold r:id="rId16"/>
      <p:italic r:id="rId17"/>
      <p:boldItalic r:id="rId18"/>
    </p:embeddedFont>
    <p:embeddedFont>
      <p:font typeface="Michroma" charset="0"/>
      <p:regular r:id="rId19"/>
    </p:embeddedFont>
    <p:embeddedFont>
      <p:font typeface="Open Sans" charset="0"/>
      <p:regular r:id="rId20"/>
      <p:bold r:id="rId21"/>
      <p:italic r:id="rId22"/>
      <p:boldItalic r:id="rId23"/>
    </p:embeddedFont>
    <p:embeddedFont>
      <p:font typeface="Raleway" charset="0"/>
      <p:regular r:id="rId24"/>
      <p:bold r:id="rId25"/>
      <p:italic r:id="rId26"/>
      <p:boldItalic r:id="rId27"/>
    </p:embeddedFont>
    <p:embeddedFont>
      <p:font typeface="Wingdings 2" pitchFamily="18" charset="2"/>
      <p:regular r:id="rId28"/>
    </p:embeddedFont>
    <p:embeddedFont>
      <p:font typeface="Franklin Gothic Book" pitchFamily="34" charset="0"/>
      <p:regular r:id="rId29"/>
      <p:italic r:id="rId30"/>
    </p:embeddedFont>
    <p:embeddedFont>
      <p:font typeface="Space Mono" charset="0"/>
      <p:regular r:id="rId31"/>
      <p:bold r:id="rId32"/>
      <p:italic r:id="rId33"/>
      <p:boldItalic r:id="rId34"/>
    </p:embeddedFont>
    <p:embeddedFont>
      <p:font typeface="IBM Plex Mono" charset="0"/>
      <p:regular r:id="rId35"/>
      <p:bold r:id="rId36"/>
      <p:italic r:id="rId37"/>
      <p:boldItalic r:id="rId38"/>
    </p:embeddedFont>
    <p:embeddedFont>
      <p:font typeface="Days One"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641" autoAdjust="0"/>
  </p:normalViewPr>
  <p:slideViewPr>
    <p:cSldViewPr>
      <p:cViewPr varScale="1">
        <p:scale>
          <a:sx n="85" d="100"/>
          <a:sy n="85" d="100"/>
        </p:scale>
        <p:origin x="-736" y="-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 Black">
  <p:cSld name="Cover Slide - Black">
    <p:spTree>
      <p:nvGrpSpPr>
        <p:cNvPr id="1" name="Shape 25"/>
        <p:cNvGrpSpPr/>
        <p:nvPr/>
      </p:nvGrpSpPr>
      <p:grpSpPr>
        <a:xfrm>
          <a:off x="0" y="0"/>
          <a:ext cx="0" cy="0"/>
          <a:chOff x="0" y="0"/>
          <a:chExt cx="0" cy="0"/>
        </a:xfrm>
      </p:grpSpPr>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8" name="Slide Number Placeholder 7"/>
          <p:cNvSpPr>
            <a:spLocks noGrp="1"/>
          </p:cNvSpPr>
          <p:nvPr>
            <p:ph type="sldNum" sz="quarter" idx="11"/>
          </p:nvPr>
        </p:nvSpPr>
        <p:spPr/>
        <p:txBody>
          <a:bodyPr/>
          <a:lstStyle/>
          <a:p>
            <a:fld id="{69E29E33-B620-47F9-BB04-8846C2A5AFC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156448" y="4816548"/>
            <a:ext cx="762000" cy="273844"/>
          </a:xfrm>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7CB97365-EBCA-4027-87D5-99FC1D4DF0BB}"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alphaModFix amt="86000"/>
            <a:lum/>
          </a:blip>
          <a:srcRect/>
          <a:stretch>
            <a:fillRect t="-20000" b="-20000"/>
          </a:stretch>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7CB97365-EBCA-4027-87D5-99FC1D4DF0BB}" type="datetimeFigureOut">
              <a:rPr lang="en-US" smtClean="0"/>
              <a:pPr/>
              <a:t>11/22/2024</a:t>
            </a:fld>
            <a:endParaRPr lang="en-US">
              <a:solidFill>
                <a:schemeClr val="tx1">
                  <a:shade val="50000"/>
                </a:schemeClr>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9E29E33-B620-47F9-BB04-8846C2A5AFCC}" type="slidenum">
              <a:rPr kumimoji="0" lang="en-US" smtClean="0"/>
              <a:pPr/>
              <a:t>‹#›</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rupakar010/DATA-401/blob/main/CapstoneIII_unsupervised_learning1.ipynb"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balaka18/email-spam-classification-dataset-csv/data"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kaggle.com/datasets/opashroanld/housing-houston-and-miam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609600" y="590550"/>
            <a:ext cx="7696200" cy="2438400"/>
          </a:xfrm>
        </p:spPr>
        <p:txBody>
          <a:bodyPr/>
          <a:lstStyle/>
          <a:p>
            <a:pPr>
              <a:lnSpc>
                <a:spcPct val="115000"/>
              </a:lnSpc>
              <a:spcAft>
                <a:spcPts val="1600"/>
              </a:spcAft>
              <a:buClr>
                <a:schemeClr val="accent1"/>
              </a:buClr>
              <a:buSzPct val="80000"/>
            </a:pPr>
            <a:r>
              <a:rPr lang="en-US" sz="4000" dirty="0" smtClean="0">
                <a:solidFill>
                  <a:schemeClr val="tx1"/>
                </a:solidFill>
                <a:latin typeface="Palatino Linotype" pitchFamily="18" charset="0"/>
                <a:ea typeface="+mn-ea"/>
                <a:cs typeface="+mn-cs"/>
              </a:rPr>
              <a:t>Unsupervised Learning</a:t>
            </a:r>
            <a:br>
              <a:rPr lang="en-US" sz="4000" dirty="0" smtClean="0">
                <a:solidFill>
                  <a:schemeClr val="tx1"/>
                </a:solidFill>
                <a:latin typeface="Palatino Linotype" pitchFamily="18" charset="0"/>
                <a:ea typeface="+mn-ea"/>
                <a:cs typeface="+mn-cs"/>
              </a:rPr>
            </a:br>
            <a:r>
              <a:rPr lang="en-US" sz="4000" dirty="0" smtClean="0">
                <a:solidFill>
                  <a:schemeClr val="tx1"/>
                </a:solidFill>
                <a:latin typeface="Palatino Linotype" pitchFamily="18" charset="0"/>
                <a:ea typeface="+mn-ea"/>
                <a:cs typeface="+mn-cs"/>
              </a:rPr>
              <a:t>for </a:t>
            </a:r>
            <a:br>
              <a:rPr lang="en-US" sz="4000" dirty="0" smtClean="0">
                <a:solidFill>
                  <a:schemeClr val="tx1"/>
                </a:solidFill>
                <a:latin typeface="Palatino Linotype" pitchFamily="18" charset="0"/>
                <a:ea typeface="+mn-ea"/>
                <a:cs typeface="+mn-cs"/>
              </a:rPr>
            </a:br>
            <a:r>
              <a:rPr lang="en-US" sz="4000" dirty="0" smtClean="0">
                <a:solidFill>
                  <a:schemeClr val="tx1"/>
                </a:solidFill>
                <a:latin typeface="Palatino Linotype" pitchFamily="18" charset="0"/>
                <a:ea typeface="+mn-ea"/>
                <a:cs typeface="+mn-cs"/>
              </a:rPr>
              <a:t>emails spam detection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600"/>
              </a:spcAft>
              <a:buNone/>
            </a:pPr>
            <a:r>
              <a:rPr lang="en-US" sz="2800" dirty="0" smtClean="0">
                <a:latin typeface="Palatino Linotype" pitchFamily="18" charset="0"/>
                <a:ea typeface="Open Sans"/>
                <a:cs typeface="Open Sans"/>
                <a:sym typeface="Open Sans"/>
              </a:rPr>
              <a:t>Gaussian Mixture </a:t>
            </a:r>
            <a:r>
              <a:rPr lang="en-US" sz="2800" dirty="0" smtClean="0">
                <a:latin typeface="Palatino Linotype" pitchFamily="18" charset="0"/>
              </a:rPr>
              <a:t>clustering</a:t>
            </a:r>
            <a:endParaRPr lang="en-US" sz="2800" dirty="0" smtClean="0">
              <a:latin typeface="Palatino Linotype" pitchFamily="18" charset="0"/>
            </a:endParaRP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Model </a:t>
            </a:r>
            <a:r>
              <a:rPr lang="en-US" sz="2000" dirty="0" smtClean="0">
                <a:latin typeface="Palatino Linotype" pitchFamily="18" charset="0"/>
                <a:ea typeface="Open Sans"/>
                <a:cs typeface="Open Sans"/>
                <a:sym typeface="Open Sans"/>
              </a:rPr>
              <a:t>performance Metrics.</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Cross tab for Gaussian Mixture </a:t>
            </a:r>
            <a:r>
              <a:rPr lang="en-US" sz="2000" dirty="0" smtClean="0">
                <a:latin typeface="Palatino Linotype" pitchFamily="18" charset="0"/>
                <a:ea typeface="Open Sans"/>
                <a:cs typeface="Open Sans"/>
                <a:sym typeface="Open Sans"/>
              </a:rPr>
              <a:t>clustering</a:t>
            </a: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Performance is better compared to K-means</a:t>
            </a:r>
            <a:endParaRPr lang="en-US" sz="2000" dirty="0" smtClean="0">
              <a:latin typeface="Palatino Linotype" pitchFamily="18" charset="0"/>
              <a:ea typeface="Open Sans"/>
              <a:cs typeface="Open Sans"/>
              <a:sym typeface="Open Sans"/>
            </a:endParaRPr>
          </a:p>
        </p:txBody>
      </p:sp>
      <p:pic>
        <p:nvPicPr>
          <p:cNvPr id="4100" name="Picture 4"/>
          <p:cNvPicPr>
            <a:picLocks noChangeAspect="1" noChangeArrowheads="1"/>
          </p:cNvPicPr>
          <p:nvPr/>
        </p:nvPicPr>
        <p:blipFill>
          <a:blip r:embed="rId3"/>
          <a:srcRect/>
          <a:stretch>
            <a:fillRect/>
          </a:stretch>
        </p:blipFill>
        <p:spPr bwMode="auto">
          <a:xfrm>
            <a:off x="304800" y="4019550"/>
            <a:ext cx="4552950" cy="5334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5410200" y="3409950"/>
            <a:ext cx="1885950" cy="1123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0" y="574675"/>
            <a:ext cx="7924800" cy="515938"/>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r>
              <a:rPr lang="en-US" sz="2800" dirty="0" smtClean="0">
                <a:latin typeface="Palatino Linotype" pitchFamily="18" charset="0"/>
              </a:rPr>
              <a:t>Conclusion and next steps</a:t>
            </a:r>
            <a:endParaRPr lang="en-US" sz="2800" dirty="0">
              <a:latin typeface="Palatino Linotype" pitchFamily="18" charset="0"/>
            </a:endParaRPr>
          </a:p>
        </p:txBody>
      </p:sp>
      <p:sp>
        <p:nvSpPr>
          <p:cNvPr id="121" name="Google Shape;121;p26"/>
          <p:cNvSpPr txBox="1">
            <a:spLocks noGrp="1"/>
          </p:cNvSpPr>
          <p:nvPr>
            <p:ph type="subTitle" idx="4294967295"/>
          </p:nvPr>
        </p:nvSpPr>
        <p:spPr>
          <a:xfrm>
            <a:off x="0" y="1123950"/>
            <a:ext cx="8229600" cy="2133600"/>
          </a:xfrm>
          <a:prstGeom prst="rect">
            <a:avLst/>
          </a:prstGeom>
        </p:spPr>
        <p:txBody>
          <a:bodyPr spcFirstLastPara="1" wrap="square" lIns="91425" tIns="91425" rIns="91425" bIns="91425" anchor="t" anchorCtr="0">
            <a:noAutofit/>
          </a:bodyPr>
          <a:lstStyle/>
          <a:p>
            <a:pPr marL="457200" lvl="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Gaussian Mixture Clustering </a:t>
            </a:r>
            <a:r>
              <a:rPr lang="en-US" sz="2000" dirty="0" smtClean="0">
                <a:latin typeface="Palatino Linotype" pitchFamily="18" charset="0"/>
                <a:ea typeface="Open Sans"/>
                <a:cs typeface="Open Sans"/>
                <a:sym typeface="Open Sans"/>
              </a:rPr>
              <a:t>can be used to identify the spam email, the model is not complete random or perfect but it is on the positive side of the model metrics and performance is better compared to other unsupervised learning models.</a:t>
            </a:r>
            <a:endParaRPr lang="en-US" sz="2000" dirty="0" smtClean="0">
              <a:latin typeface="Palatino Linotype" pitchFamily="18" charset="0"/>
              <a:ea typeface="Open Sans"/>
              <a:cs typeface="Open Sans"/>
              <a:sym typeface="Open Sans"/>
            </a:endParaRPr>
          </a:p>
          <a:p>
            <a:pPr marL="457200" lvl="0" indent="-342900" algn="l" rtl="0">
              <a:spcBef>
                <a:spcPts val="0"/>
              </a:spcBef>
              <a:spcAft>
                <a:spcPts val="0"/>
              </a:spcAft>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 </a:t>
            </a:r>
            <a:r>
              <a:rPr lang="en-US" sz="2000" dirty="0" smtClean="0">
                <a:latin typeface="Palatino Linotype" pitchFamily="18" charset="0"/>
                <a:ea typeface="Open Sans"/>
                <a:cs typeface="Open Sans"/>
                <a:sym typeface="Open Sans"/>
              </a:rPr>
              <a:t>Data selected is labeled data, so as next step I strongly recommend try supervised learning models like decision trees with ensemble techniques. After the try and based on model performance select the best model.</a:t>
            </a:r>
            <a:endParaRPr lang="en-US" sz="1800" dirty="0">
              <a:solidFill>
                <a:schemeClr val="dk1"/>
              </a:solidFill>
              <a:latin typeface="Avenir"/>
              <a:ea typeface="Open Sans"/>
              <a:cs typeface="Open Sans"/>
              <a:sym typeface="Avenir"/>
            </a:endParaRPr>
          </a:p>
        </p:txBody>
      </p:sp>
      <p:sp>
        <p:nvSpPr>
          <p:cNvPr id="4" name="Google Shape;120;p26"/>
          <p:cNvSpPr txBox="1">
            <a:spLocks/>
          </p:cNvSpPr>
          <p:nvPr/>
        </p:nvSpPr>
        <p:spPr>
          <a:xfrm>
            <a:off x="0" y="3732212"/>
            <a:ext cx="6696075" cy="515938"/>
          </a:xfrm>
          <a:prstGeom prst="rect">
            <a:avLst/>
          </a:prstGeom>
        </p:spPr>
        <p:txBody>
          <a:bodyPr spcFirstLastPara="1" vert="horz"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1600"/>
              </a:spcAft>
              <a:buClr>
                <a:schemeClr val="accent1"/>
              </a:buClr>
              <a:buSzPct val="80000"/>
              <a:buFont typeface="Wingdings 2"/>
              <a:buNone/>
              <a:tabLst/>
              <a:defRPr/>
            </a:pPr>
            <a:r>
              <a:rPr lang="en-US" sz="2800" kern="1200" dirty="0" smtClean="0">
                <a:solidFill>
                  <a:schemeClr val="tx1"/>
                </a:solidFill>
                <a:latin typeface="Palatino Linotype" pitchFamily="18" charset="0"/>
                <a:ea typeface="+mn-ea"/>
                <a:cs typeface="+mn-cs"/>
              </a:rPr>
              <a:t>Model </a:t>
            </a:r>
            <a:r>
              <a:rPr lang="en-US" sz="2800" kern="1200" dirty="0" smtClean="0">
                <a:solidFill>
                  <a:schemeClr val="tx1"/>
                </a:solidFill>
                <a:latin typeface="Palatino Linotype" pitchFamily="18" charset="0"/>
                <a:ea typeface="+mn-ea"/>
                <a:cs typeface="+mn-cs"/>
              </a:rPr>
              <a:t>reference</a:t>
            </a:r>
          </a:p>
          <a:p>
            <a:pPr lvl="0">
              <a:lnSpc>
                <a:spcPct val="115000"/>
              </a:lnSpc>
              <a:spcAft>
                <a:spcPts val="1600"/>
              </a:spcAft>
              <a:buClr>
                <a:schemeClr val="accent1"/>
              </a:buClr>
              <a:buSzPct val="80000"/>
            </a:pPr>
            <a:r>
              <a:rPr lang="en-US" sz="1800" kern="1200" dirty="0" smtClean="0">
                <a:solidFill>
                  <a:schemeClr val="tx1"/>
                </a:solidFill>
                <a:latin typeface="+mn-lt"/>
                <a:ea typeface="+mn-ea"/>
                <a:cs typeface="+mn-cs"/>
              </a:rPr>
              <a:t>- </a:t>
            </a:r>
            <a:r>
              <a:rPr lang="en-US" sz="1800" kern="1200" dirty="0" smtClean="0">
                <a:solidFill>
                  <a:schemeClr val="tx1"/>
                </a:solidFill>
                <a:latin typeface="+mn-lt"/>
                <a:ea typeface="+mn-ea"/>
                <a:cs typeface="+mn-cs"/>
                <a:hlinkClick r:id="rId3"/>
              </a:rPr>
              <a:t>https://</a:t>
            </a:r>
            <a:r>
              <a:rPr lang="en-US" sz="1800" kern="1200" dirty="0" smtClean="0">
                <a:solidFill>
                  <a:schemeClr val="tx1"/>
                </a:solidFill>
                <a:latin typeface="+mn-lt"/>
                <a:ea typeface="+mn-ea"/>
                <a:cs typeface="+mn-cs"/>
                <a:hlinkClick r:id="rId3"/>
              </a:rPr>
              <a:t>github.com/krupakar010/DATA-401/blob/main/CapstoneIII_unsupervised_learning1.ipynb</a:t>
            </a:r>
            <a:r>
              <a:rPr lang="en-US" sz="1800" kern="1200" dirty="0" smtClean="0">
                <a:solidFill>
                  <a:schemeClr val="tx1"/>
                </a:solidFill>
                <a:latin typeface="+mn-lt"/>
                <a:ea typeface="+mn-ea"/>
                <a:cs typeface="+mn-cs"/>
              </a:rPr>
              <a:t>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76200" y="5143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Palatino Linotype" pitchFamily="18" charset="0"/>
                <a:ea typeface="+mn-ea"/>
                <a:cs typeface="+mn-cs"/>
              </a:rPr>
              <a:t>Overview and </a:t>
            </a:r>
            <a:r>
              <a:rPr lang="en" sz="2800" dirty="0" smtClean="0">
                <a:latin typeface="Palatino Linotype" pitchFamily="18" charset="0"/>
                <a:ea typeface="+mn-ea"/>
                <a:cs typeface="+mn-cs"/>
              </a:rPr>
              <a:t>problem statement</a:t>
            </a:r>
            <a:endParaRPr lang="en" sz="2800" dirty="0">
              <a:latin typeface="Palatino Linotype" pitchFamily="18" charset="0"/>
              <a:ea typeface="+mn-ea"/>
              <a:cs typeface="+mn-cs"/>
            </a:endParaRPr>
          </a:p>
        </p:txBody>
      </p:sp>
      <p:sp>
        <p:nvSpPr>
          <p:cNvPr id="96" name="Google Shape;96;p22"/>
          <p:cNvSpPr txBox="1">
            <a:spLocks noGrp="1"/>
          </p:cNvSpPr>
          <p:nvPr>
            <p:ph type="body" idx="1"/>
          </p:nvPr>
        </p:nvSpPr>
        <p:spPr>
          <a:xfrm>
            <a:off x="243400" y="1809751"/>
            <a:ext cx="8520600" cy="2917174"/>
          </a:xfrm>
          <a:prstGeom prst="rect">
            <a:avLst/>
          </a:prstGeom>
        </p:spPr>
        <p:txBody>
          <a:bodyPr spcFirstLastPara="1" wrap="square" lIns="91425" tIns="91425" rIns="91425" bIns="91425" anchor="t" anchorCtr="0">
            <a:noAutofit/>
          </a:bodyPr>
          <a:lstStyle/>
          <a:p>
            <a:pPr indent="-342900">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Emails are a part of everyday life for millions of people, serving as a primary communication tool in both personal and professional settings</a:t>
            </a:r>
            <a:r>
              <a:rPr lang="en-US" sz="2000" dirty="0" smtClean="0">
                <a:latin typeface="Palatino Linotype" pitchFamily="18" charset="0"/>
                <a:ea typeface="Open Sans"/>
                <a:cs typeface="Open Sans"/>
                <a:sym typeface="Open Sans"/>
              </a:rPr>
              <a:t>.</a:t>
            </a:r>
            <a:endParaRPr lang="en-US" sz="20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Statistics show that around 45% of emails are classified as spam, indicating a large number of potential victims</a:t>
            </a:r>
            <a:r>
              <a:rPr lang="en-US" sz="2000" dirty="0" smtClean="0">
                <a:latin typeface="Palatino Linotype" pitchFamily="18" charset="0"/>
                <a:ea typeface="Open Sans"/>
                <a:cs typeface="Open Sans"/>
                <a:sym typeface="Open Sans"/>
              </a:rPr>
              <a:t>.</a:t>
            </a:r>
            <a:endParaRPr lang="en-US" sz="20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What if we can categorize the emails as spam before even the email user not even opening it ?</a:t>
            </a:r>
            <a:endParaRPr lang="en-US" sz="2000" dirty="0" smtClean="0">
              <a:latin typeface="Palatino Linotype" pitchFamily="18" charset="0"/>
              <a:ea typeface="Open Sans"/>
              <a:cs typeface="Open Sans"/>
              <a:sym typeface="Raleway"/>
            </a:endParaRPr>
          </a:p>
          <a:p>
            <a:pPr marL="0" lvl="0" indent="0" algn="l" rtl="0">
              <a:spcBef>
                <a:spcPts val="1600"/>
              </a:spcBef>
              <a:spcAft>
                <a:spcPts val="1600"/>
              </a:spcAft>
              <a:buNone/>
            </a:pPr>
            <a:endParaRPr sz="1800">
              <a:solidFill>
                <a:srgbClr val="000000"/>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Palatino Linotype" pitchFamily="18" charset="0"/>
                <a:ea typeface="+mn-ea"/>
                <a:cs typeface="+mn-cs"/>
              </a:rPr>
              <a:t>Data </a:t>
            </a:r>
            <a:r>
              <a:rPr lang="en" sz="2800" dirty="0" smtClean="0">
                <a:latin typeface="Palatino Linotype" pitchFamily="18" charset="0"/>
                <a:ea typeface="+mn-ea"/>
                <a:cs typeface="+mn-cs"/>
              </a:rPr>
              <a:t>analyzed</a:t>
            </a:r>
            <a:endParaRPr lang="en-US" sz="2800" dirty="0">
              <a:latin typeface="Palatino Linotype" pitchFamily="18" charset="0"/>
              <a:ea typeface="+mn-ea"/>
              <a:cs typeface="+mn-cs"/>
            </a:endParaRPr>
          </a:p>
        </p:txBody>
      </p:sp>
      <p:sp>
        <p:nvSpPr>
          <p:cNvPr id="102" name="Google Shape;102;p23"/>
          <p:cNvSpPr txBox="1">
            <a:spLocks noGrp="1"/>
          </p:cNvSpPr>
          <p:nvPr>
            <p:ph type="body" idx="1"/>
          </p:nvPr>
        </p:nvSpPr>
        <p:spPr>
          <a:xfrm>
            <a:off x="381000" y="1428750"/>
            <a:ext cx="8520600" cy="3416400"/>
          </a:xfrm>
          <a:prstGeom prst="rect">
            <a:avLst/>
          </a:prstGeom>
        </p:spPr>
        <p:txBody>
          <a:bodyPr spcFirstLastPara="1" wrap="square" lIns="91425" tIns="91425" rIns="91425" bIns="91425" anchor="t" anchorCtr="0">
            <a:noAutofit/>
          </a:bodyPr>
          <a:lstStyle/>
          <a:p>
            <a:pPr indent="-342900">
              <a:buClr>
                <a:schemeClr val="tx1"/>
              </a:buClr>
              <a:buSzPts val="1800"/>
              <a:buFont typeface="Wingdings" pitchFamily="2" charset="2"/>
              <a:buChar char="q"/>
            </a:pPr>
            <a:r>
              <a:rPr lang="en" sz="2000" dirty="0">
                <a:latin typeface="Palatino Linotype" pitchFamily="18" charset="0"/>
                <a:ea typeface="Open Sans"/>
                <a:cs typeface="Open Sans"/>
                <a:sym typeface="Open Sans"/>
              </a:rPr>
              <a:t>Approximately </a:t>
            </a:r>
            <a:r>
              <a:rPr lang="en" sz="2000" dirty="0" smtClean="0">
                <a:latin typeface="Palatino Linotype" pitchFamily="18" charset="0"/>
                <a:ea typeface="Open Sans"/>
                <a:cs typeface="Open Sans"/>
                <a:sym typeface="Open Sans"/>
              </a:rPr>
              <a:t>5172 </a:t>
            </a:r>
            <a:r>
              <a:rPr lang="en" sz="2000" dirty="0" smtClean="0">
                <a:latin typeface="Palatino Linotype" pitchFamily="18" charset="0"/>
                <a:ea typeface="Open Sans"/>
                <a:cs typeface="Open Sans"/>
                <a:sym typeface="Open Sans"/>
              </a:rPr>
              <a:t>sample </a:t>
            </a:r>
            <a:r>
              <a:rPr lang="en" sz="2000" dirty="0" smtClean="0">
                <a:latin typeface="Palatino Linotype" pitchFamily="18" charset="0"/>
                <a:ea typeface="Open Sans"/>
                <a:cs typeface="Open Sans"/>
                <a:sym typeface="Open Sans"/>
              </a:rPr>
              <a:t>email </a:t>
            </a:r>
            <a:r>
              <a:rPr lang="en" sz="2000" dirty="0" smtClean="0">
                <a:latin typeface="Palatino Linotype" pitchFamily="18" charset="0"/>
                <a:ea typeface="Open Sans"/>
                <a:cs typeface="Open Sans"/>
                <a:sym typeface="Open Sans"/>
              </a:rPr>
              <a:t>data with </a:t>
            </a:r>
            <a:r>
              <a:rPr lang="en" sz="2000" dirty="0" smtClean="0">
                <a:latin typeface="Palatino Linotype" pitchFamily="18" charset="0"/>
                <a:ea typeface="Open Sans"/>
                <a:cs typeface="Open Sans"/>
                <a:sym typeface="Open Sans"/>
              </a:rPr>
              <a:t>spam label on them</a:t>
            </a:r>
            <a:r>
              <a:rPr lang="en" sz="2000" dirty="0" smtClean="0">
                <a:latin typeface="Palatino Linotype" pitchFamily="18" charset="0"/>
                <a:ea typeface="Open Sans"/>
                <a:cs typeface="Open Sans"/>
                <a:sym typeface="Open Sans"/>
              </a:rPr>
              <a:t>.</a:t>
            </a:r>
            <a:endParaRPr lang="en" sz="20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 sz="2000" dirty="0" smtClean="0">
                <a:latin typeface="Palatino Linotype" pitchFamily="18" charset="0"/>
                <a:ea typeface="Open Sans"/>
                <a:cs typeface="Open Sans"/>
                <a:sym typeface="Open Sans"/>
              </a:rPr>
              <a:t>Data includes </a:t>
            </a:r>
            <a:r>
              <a:rPr lang="en" sz="2000" dirty="0" smtClean="0">
                <a:latin typeface="Palatino Linotype" pitchFamily="18" charset="0"/>
                <a:ea typeface="Open Sans"/>
                <a:cs typeface="Open Sans"/>
                <a:sym typeface="Open Sans"/>
              </a:rPr>
              <a:t>3000 features, the mostly refer to existance of specific words</a:t>
            </a:r>
            <a:r>
              <a:rPr lang="en" sz="2400" dirty="0" smtClean="0">
                <a:latin typeface="Palatino Linotype" pitchFamily="18" charset="0"/>
                <a:ea typeface="Open Sans"/>
                <a:cs typeface="Open Sans"/>
                <a:sym typeface="Open Sans"/>
              </a:rPr>
              <a:t>.</a:t>
            </a:r>
            <a:endParaRPr sz="240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 sz="2000" dirty="0" smtClean="0">
                <a:latin typeface="Palatino Linotype" pitchFamily="18" charset="0"/>
                <a:ea typeface="Open Sans"/>
                <a:cs typeface="Open Sans"/>
                <a:sym typeface="Open Sans"/>
                <a:hlinkClick r:id="rId3"/>
              </a:rPr>
              <a:t>Data sourced from Kaggle and is </a:t>
            </a:r>
            <a:r>
              <a:rPr lang="en" sz="2000" dirty="0">
                <a:latin typeface="Palatino Linotype" pitchFamily="18" charset="0"/>
                <a:ea typeface="Open Sans"/>
                <a:cs typeface="Open Sans"/>
                <a:sym typeface="Open Sans"/>
                <a:hlinkClick r:id="rId3"/>
              </a:rPr>
              <a:t>available here </a:t>
            </a:r>
            <a:endParaRPr lang="en" sz="2000" dirty="0" smtClean="0">
              <a:latin typeface="Palatino Linotype" pitchFamily="18" charset="0"/>
              <a:ea typeface="Open Sans"/>
              <a:cs typeface="Open Sans"/>
              <a:sym typeface="Open Sans"/>
              <a:hlinkClick r:id="rId4"/>
            </a:endParaRPr>
          </a:p>
          <a:p>
            <a:pPr marL="0" lvl="0" indent="0" algn="l" rtl="0">
              <a:spcBef>
                <a:spcPts val="0"/>
              </a:spcBef>
              <a:spcAft>
                <a:spcPts val="0"/>
              </a:spcAft>
              <a:buClr>
                <a:schemeClr val="dk1"/>
              </a:buClr>
              <a:buSzPts val="1100"/>
              <a:buFont typeface="Arial"/>
              <a:buNone/>
            </a:pPr>
            <a:endParaRPr sz="1800">
              <a:solidFill>
                <a:srgbClr val="000000"/>
              </a:solidFill>
              <a:latin typeface="Raleway"/>
              <a:ea typeface="Raleway"/>
              <a:cs typeface="Raleway"/>
              <a:sym typeface="Raleway"/>
            </a:endParaRPr>
          </a:p>
          <a:p>
            <a:pPr marL="0" lvl="0" indent="0" algn="l" rtl="0">
              <a:spcBef>
                <a:spcPts val="1600"/>
              </a:spcBef>
              <a:spcAft>
                <a:spcPts val="1600"/>
              </a:spcAft>
              <a:buNone/>
            </a:pPr>
            <a:endParaRPr sz="1800">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lvl="0"/>
            <a:r>
              <a:rPr lang="en-US" sz="2800" dirty="0" smtClean="0">
                <a:latin typeface="Palatino Linotype" pitchFamily="18" charset="0"/>
                <a:ea typeface="+mn-ea"/>
                <a:cs typeface="+mn-cs"/>
              </a:rPr>
              <a:t>Exploratory</a:t>
            </a:r>
            <a:r>
              <a:rPr lang="en-US" sz="3600" b="1" dirty="0" smtClean="0"/>
              <a:t> </a:t>
            </a:r>
            <a:r>
              <a:rPr lang="en-US" sz="2800" dirty="0" smtClean="0">
                <a:latin typeface="Palatino Linotype" pitchFamily="18" charset="0"/>
                <a:ea typeface="+mn-ea"/>
                <a:cs typeface="+mn-cs"/>
              </a:rPr>
              <a:t>Data Analysis.</a:t>
            </a:r>
            <a:endParaRPr lang="en-US" sz="2800" dirty="0">
              <a:latin typeface="Palatino Linotype" pitchFamily="18" charset="0"/>
              <a:ea typeface="+mn-ea"/>
              <a:cs typeface="+mn-cs"/>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indent="-342900">
              <a:buClr>
                <a:schemeClr val="tx1"/>
              </a:buClr>
              <a:buSzPts val="1800"/>
              <a:buFont typeface="Wingdings" pitchFamily="2" charset="2"/>
              <a:buChar char="q"/>
            </a:pPr>
            <a:r>
              <a:rPr lang="en" sz="2000" dirty="0" smtClean="0">
                <a:latin typeface="Palatino Linotype" pitchFamily="18" charset="0"/>
                <a:ea typeface="Open Sans"/>
                <a:cs typeface="Open Sans"/>
                <a:sym typeface="Open Sans"/>
              </a:rPr>
              <a:t>Handling Missing data</a:t>
            </a:r>
            <a:r>
              <a:rPr lang="en" sz="2000" dirty="0" smtClean="0">
                <a:latin typeface="Palatino Linotype" pitchFamily="18" charset="0"/>
                <a:ea typeface="Open Sans"/>
                <a:cs typeface="Open Sans"/>
                <a:sym typeface="Open Sans"/>
              </a:rPr>
              <a:t>.</a:t>
            </a:r>
          </a:p>
          <a:p>
            <a:pPr lvl="1" indent="-342900">
              <a:buClr>
                <a:schemeClr val="tx1"/>
              </a:buClr>
              <a:buSzPts val="1800"/>
              <a:buFont typeface="Wingdings" pitchFamily="2" charset="2"/>
              <a:buChar char="q"/>
            </a:pPr>
            <a:r>
              <a:rPr lang="en" sz="1600" dirty="0" smtClean="0">
                <a:latin typeface="Palatino Linotype" pitchFamily="18" charset="0"/>
                <a:ea typeface="Open Sans"/>
                <a:cs typeface="Open Sans"/>
                <a:sym typeface="Open Sans"/>
              </a:rPr>
              <a:t>No missing data, zero values are valid</a:t>
            </a:r>
            <a:endParaRPr lang="en" sz="16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 sz="2000" dirty="0" smtClean="0">
                <a:latin typeface="Palatino Linotype" pitchFamily="18" charset="0"/>
                <a:ea typeface="Open Sans"/>
                <a:cs typeface="Open Sans"/>
                <a:sym typeface="Open Sans"/>
              </a:rPr>
              <a:t>Analysis of categorical value </a:t>
            </a:r>
            <a:r>
              <a:rPr lang="en" sz="2000" dirty="0" smtClean="0">
                <a:latin typeface="Palatino Linotype" pitchFamily="18" charset="0"/>
                <a:ea typeface="Open Sans"/>
                <a:cs typeface="Open Sans"/>
                <a:sym typeface="Open Sans"/>
              </a:rPr>
              <a:t>email id.</a:t>
            </a:r>
          </a:p>
          <a:p>
            <a:pPr lvl="1" indent="-342900">
              <a:buClr>
                <a:schemeClr val="tx1"/>
              </a:buClr>
              <a:buSzPts val="1800"/>
              <a:buFont typeface="Wingdings" pitchFamily="2" charset="2"/>
              <a:buChar char="q"/>
            </a:pPr>
            <a:r>
              <a:rPr lang="en" sz="1600" dirty="0" smtClean="0">
                <a:latin typeface="Palatino Linotype" pitchFamily="18" charset="0"/>
                <a:ea typeface="Open Sans"/>
                <a:cs typeface="Open Sans"/>
                <a:sym typeface="Open Sans"/>
              </a:rPr>
              <a:t>This is unquie id , so this will get dropped from the features.</a:t>
            </a:r>
            <a:endParaRPr lang="en" sz="16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Outliers</a:t>
            </a:r>
            <a:r>
              <a:rPr lang="en" sz="2000" dirty="0" smtClean="0">
                <a:latin typeface="Palatino Linotype" pitchFamily="18" charset="0"/>
                <a:ea typeface="Open Sans"/>
                <a:cs typeface="Open Sans"/>
                <a:sym typeface="Open Sans"/>
              </a:rPr>
              <a:t>.</a:t>
            </a:r>
          </a:p>
          <a:p>
            <a:pPr indent="-342900">
              <a:buClr>
                <a:schemeClr val="tx1"/>
              </a:buClr>
              <a:buSzPts val="1800"/>
              <a:buFont typeface="Wingdings" pitchFamily="2" charset="2"/>
              <a:buChar char="q"/>
            </a:pPr>
            <a:r>
              <a:rPr lang="en" sz="2000" dirty="0" smtClean="0">
                <a:latin typeface="Palatino Linotype" pitchFamily="18" charset="0"/>
                <a:ea typeface="Open Sans"/>
                <a:cs typeface="Open Sans"/>
                <a:sym typeface="Open Sans"/>
              </a:rPr>
              <a:t>Labels</a:t>
            </a:r>
          </a:p>
          <a:p>
            <a:pPr lvl="1" indent="-342900">
              <a:buClr>
                <a:schemeClr val="tx1"/>
              </a:buClr>
              <a:buSzPts val="1800"/>
              <a:buFont typeface="Wingdings" pitchFamily="2" charset="2"/>
              <a:buChar char="q"/>
            </a:pPr>
            <a:r>
              <a:rPr lang="en" sz="1600" dirty="0" smtClean="0">
                <a:latin typeface="Palatino Linotype" pitchFamily="18" charset="0"/>
                <a:ea typeface="Open Sans"/>
                <a:cs typeface="Open Sans"/>
                <a:sym typeface="Open Sans"/>
              </a:rPr>
              <a:t>Lable is 0 or 1 indicate email is spam or not</a:t>
            </a:r>
            <a:endParaRPr lang="en" sz="1600" dirty="0" smtClean="0">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lang="en" sz="2400" dirty="0" smtClean="0">
              <a:latin typeface="Palatino Linotype" pitchFamily="18" charset="0"/>
              <a:ea typeface="Open Sans"/>
              <a:cs typeface="Open Sans"/>
              <a:sym typeface="Open Sans"/>
            </a:endParaRPr>
          </a:p>
          <a:p>
            <a:pPr indent="-342900">
              <a:buClr>
                <a:schemeClr val="tx1"/>
              </a:buClr>
              <a:buSzPts val="1800"/>
              <a:buNone/>
            </a:pPr>
            <a:endParaRPr lang="en" sz="2400" dirty="0" smtClean="0">
              <a:solidFill>
                <a:srgbClr val="000000"/>
              </a:solidFill>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lang="en" sz="2400" dirty="0" smtClean="0">
              <a:solidFill>
                <a:srgbClr val="000000"/>
              </a:solidFill>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lang="en" sz="2400" dirty="0" smtClean="0">
              <a:solidFill>
                <a:srgbClr val="000000"/>
              </a:solidFill>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lang="en" sz="2400" dirty="0" smtClean="0">
              <a:solidFill>
                <a:srgbClr val="000000"/>
              </a:solidFill>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lang="en" sz="2400" dirty="0" smtClean="0">
              <a:solidFill>
                <a:srgbClr val="000000"/>
              </a:solidFill>
              <a:latin typeface="Palatino Linotype" pitchFamily="18" charset="0"/>
              <a:ea typeface="Open Sans"/>
              <a:cs typeface="Open Sans"/>
              <a:sym typeface="Open Sans"/>
            </a:endParaRPr>
          </a:p>
          <a:p>
            <a:pPr indent="-342900">
              <a:buClr>
                <a:schemeClr val="tx1"/>
              </a:buClr>
              <a:buSzPts val="1800"/>
              <a:buFont typeface="Wingdings" pitchFamily="2" charset="2"/>
              <a:buChar char="q"/>
            </a:pPr>
            <a:endParaRPr sz="1800">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r>
              <a:rPr lang="en-US" sz="2800" dirty="0" smtClean="0">
                <a:latin typeface="Palatino Linotype" pitchFamily="18" charset="0"/>
              </a:rPr>
              <a:t>Feature </a:t>
            </a:r>
            <a:r>
              <a:rPr lang="en-US" sz="2800" dirty="0" smtClean="0">
                <a:latin typeface="Palatino Linotype" pitchFamily="18" charset="0"/>
              </a:rPr>
              <a:t>Engineering</a:t>
            </a:r>
            <a:endParaRPr lang="en-US" sz="2800" dirty="0" smtClean="0">
              <a:latin typeface="Palatino Linotype" pitchFamily="18" charset="0"/>
            </a:endParaRP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Features are huge and are 3000</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Standardization and </a:t>
            </a:r>
            <a:r>
              <a:rPr lang="en-US" sz="2000" dirty="0" smtClean="0">
                <a:latin typeface="Palatino Linotype" pitchFamily="18" charset="0"/>
                <a:ea typeface="Open Sans"/>
                <a:cs typeface="Open Sans"/>
                <a:sym typeface="Open Sans"/>
              </a:rPr>
              <a:t>normalization</a:t>
            </a:r>
          </a:p>
          <a:p>
            <a:pPr marL="758952" lvl="1" indent="-342900">
              <a:spcBef>
                <a:spcPts val="0"/>
              </a:spcBef>
              <a:buClr>
                <a:schemeClr val="tx1"/>
              </a:buClr>
              <a:buSzPts val="1800"/>
              <a:buFont typeface="Wingdings" pitchFamily="2" charset="2"/>
              <a:buChar char="q"/>
            </a:pPr>
            <a:r>
              <a:rPr lang="en-US" sz="1600" dirty="0" smtClean="0">
                <a:latin typeface="Palatino Linotype" pitchFamily="18" charset="0"/>
                <a:ea typeface="Open Sans"/>
                <a:cs typeface="Open Sans"/>
                <a:sym typeface="Open Sans"/>
              </a:rPr>
              <a:t>Standardization will be done on the 3000 features</a:t>
            </a:r>
            <a:endParaRPr lang="en-US" sz="16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Dimensionality </a:t>
            </a:r>
            <a:r>
              <a:rPr lang="en-US" sz="2000" dirty="0" smtClean="0">
                <a:latin typeface="Palatino Linotype" pitchFamily="18" charset="0"/>
                <a:ea typeface="Open Sans"/>
                <a:cs typeface="Open Sans"/>
                <a:sym typeface="Open Sans"/>
              </a:rPr>
              <a:t>reduction</a:t>
            </a:r>
          </a:p>
          <a:p>
            <a:pPr marL="758952" lvl="1" indent="-342900">
              <a:spcBef>
                <a:spcPts val="0"/>
              </a:spcBef>
              <a:buClr>
                <a:schemeClr val="tx1"/>
              </a:buClr>
              <a:buSzPts val="1800"/>
              <a:buFont typeface="Wingdings" pitchFamily="2" charset="2"/>
              <a:buChar char="q"/>
            </a:pPr>
            <a:r>
              <a:rPr lang="en-US" sz="1600" dirty="0" smtClean="0">
                <a:latin typeface="Palatino Linotype" pitchFamily="18" charset="0"/>
                <a:ea typeface="Open Sans"/>
                <a:cs typeface="Open Sans"/>
                <a:sym typeface="Open Sans"/>
              </a:rPr>
              <a:t>PCA</a:t>
            </a:r>
          </a:p>
          <a:p>
            <a:pPr marL="758952" lvl="1" indent="-342900">
              <a:spcBef>
                <a:spcPts val="0"/>
              </a:spcBef>
              <a:buClr>
                <a:schemeClr val="tx1"/>
              </a:buClr>
              <a:buSzPts val="1800"/>
              <a:buFont typeface="Wingdings" pitchFamily="2" charset="2"/>
              <a:buChar char="q"/>
            </a:pPr>
            <a:r>
              <a:rPr lang="en-US" sz="1600" dirty="0" smtClean="0">
                <a:latin typeface="Palatino Linotype" pitchFamily="18" charset="0"/>
                <a:ea typeface="Open Sans"/>
                <a:cs typeface="Open Sans"/>
                <a:sym typeface="Open Sans"/>
              </a:rPr>
              <a:t>T-SNE</a:t>
            </a:r>
          </a:p>
          <a:p>
            <a:pPr marL="758952" lvl="1" indent="-342900">
              <a:spcBef>
                <a:spcPts val="0"/>
              </a:spcBef>
              <a:buClr>
                <a:schemeClr val="tx1"/>
              </a:buClr>
              <a:buSzPts val="1800"/>
              <a:buFont typeface="Wingdings" pitchFamily="2" charset="2"/>
              <a:buChar char="q"/>
            </a:pPr>
            <a:r>
              <a:rPr lang="en-US" sz="1600" dirty="0" smtClean="0">
                <a:latin typeface="Palatino Linotype" pitchFamily="18" charset="0"/>
                <a:ea typeface="Open Sans"/>
                <a:cs typeface="Open Sans"/>
                <a:sym typeface="Open Sans"/>
              </a:rPr>
              <a:t>UMAP</a:t>
            </a:r>
            <a:endParaRPr lang="en-US" sz="1600" dirty="0">
              <a:latin typeface="Palatino Linotype" pitchFamily="18" charset="0"/>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r>
              <a:rPr lang="en-US" sz="2800" dirty="0" smtClean="0">
                <a:latin typeface="Palatino Linotype" pitchFamily="18" charset="0"/>
              </a:rPr>
              <a:t>PCA</a:t>
            </a:r>
            <a:endParaRPr lang="en-US" sz="2800" dirty="0" smtClean="0">
              <a:latin typeface="Palatino Linotype" pitchFamily="18" charset="0"/>
            </a:endParaRP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PCA components</a:t>
            </a:r>
          </a:p>
          <a:p>
            <a:pPr marL="758952" lvl="1" indent="-342900">
              <a:spcBef>
                <a:spcPts val="0"/>
              </a:spcBef>
              <a:buClr>
                <a:schemeClr val="tx1"/>
              </a:buClr>
              <a:buSzPts val="1800"/>
              <a:buFont typeface="Wingdings" pitchFamily="2" charset="2"/>
              <a:buChar char="q"/>
            </a:pPr>
            <a:r>
              <a:rPr lang="en-US" sz="1600" dirty="0" smtClean="0">
                <a:latin typeface="Palatino Linotype" pitchFamily="18" charset="0"/>
                <a:ea typeface="Open Sans"/>
                <a:cs typeface="Open Sans"/>
                <a:sym typeface="Open Sans"/>
              </a:rPr>
              <a:t>Explained variance for first 2 components  </a:t>
            </a:r>
            <a:r>
              <a:rPr lang="en-US" sz="1600" dirty="0" smtClean="0"/>
              <a:t>0.928 and 0.013 </a:t>
            </a:r>
            <a:endParaRPr lang="en-US" sz="16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PCA component plot representing clusters</a:t>
            </a: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PCA not representing the clusters much</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endParaRPr lang="en-US" sz="1600" dirty="0">
              <a:latin typeface="Palatino Linotype" pitchFamily="18" charset="0"/>
              <a:ea typeface="Open Sans"/>
              <a:cs typeface="Open Sans"/>
              <a:sym typeface="Open Sans"/>
            </a:endParaRPr>
          </a:p>
        </p:txBody>
      </p:sp>
      <p:pic>
        <p:nvPicPr>
          <p:cNvPr id="1026" name="Picture 2"/>
          <p:cNvPicPr>
            <a:picLocks noChangeAspect="1" noChangeArrowheads="1"/>
          </p:cNvPicPr>
          <p:nvPr/>
        </p:nvPicPr>
        <p:blipFill>
          <a:blip r:embed="rId3"/>
          <a:srcRect/>
          <a:stretch>
            <a:fillRect/>
          </a:stretch>
        </p:blipFill>
        <p:spPr bwMode="auto">
          <a:xfrm>
            <a:off x="609600" y="3028950"/>
            <a:ext cx="4953000" cy="1701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r>
              <a:rPr lang="en-US" sz="2800" dirty="0" smtClean="0">
                <a:latin typeface="Palatino Linotype" pitchFamily="18" charset="0"/>
              </a:rPr>
              <a:t>UMAP</a:t>
            </a:r>
            <a:endParaRPr lang="en-US" sz="2800" dirty="0" smtClean="0">
              <a:latin typeface="Palatino Linotype" pitchFamily="18" charset="0"/>
            </a:endParaRP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UMAP component plot representing clusters</a:t>
            </a:r>
          </a:p>
          <a:p>
            <a:pPr marL="457200" indent="-342900">
              <a:spcBef>
                <a:spcPts val="0"/>
              </a:spcBef>
              <a:buClr>
                <a:schemeClr val="tx1"/>
              </a:buClr>
              <a:buSzPts val="1800"/>
              <a:buFont typeface="Wingdings" pitchFamily="2" charset="2"/>
              <a:buChar char="q"/>
            </a:pP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UMAP representing the clusters somewhat better</a:t>
            </a:r>
          </a:p>
          <a:p>
            <a:pPr marL="457200" indent="-342900">
              <a:spcBef>
                <a:spcPts val="0"/>
              </a:spcBef>
              <a:buClr>
                <a:schemeClr val="tx1"/>
              </a:buClr>
              <a:buSzPts val="1800"/>
              <a:buFont typeface="Wingdings" pitchFamily="2" charset="2"/>
              <a:buChar char="q"/>
            </a:pP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endParaRPr lang="en-US" sz="1600" dirty="0">
              <a:latin typeface="Palatino Linotype" pitchFamily="18" charset="0"/>
              <a:ea typeface="Open Sans"/>
              <a:cs typeface="Open Sans"/>
              <a:sym typeface="Open Sans"/>
            </a:endParaRPr>
          </a:p>
        </p:txBody>
      </p:sp>
      <p:pic>
        <p:nvPicPr>
          <p:cNvPr id="2050" name="Picture 2"/>
          <p:cNvPicPr>
            <a:picLocks noChangeAspect="1" noChangeArrowheads="1"/>
          </p:cNvPicPr>
          <p:nvPr/>
        </p:nvPicPr>
        <p:blipFill>
          <a:blip r:embed="rId3"/>
          <a:srcRect/>
          <a:stretch>
            <a:fillRect/>
          </a:stretch>
        </p:blipFill>
        <p:spPr bwMode="auto">
          <a:xfrm>
            <a:off x="838200" y="2763671"/>
            <a:ext cx="5867400" cy="237982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indent="0">
              <a:lnSpc>
                <a:spcPct val="115000"/>
              </a:lnSpc>
              <a:spcBef>
                <a:spcPts val="0"/>
              </a:spcBef>
              <a:spcAft>
                <a:spcPts val="1600"/>
              </a:spcAft>
              <a:buNone/>
            </a:pPr>
            <a:r>
              <a:rPr lang="en-US" sz="2800" dirty="0" smtClean="0">
                <a:latin typeface="Palatino Linotype" pitchFamily="18" charset="0"/>
              </a:rPr>
              <a:t>Model selection</a:t>
            </a: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None/>
            </a:pPr>
            <a:r>
              <a:rPr lang="en-US" sz="2000" dirty="0" smtClean="0">
                <a:latin typeface="Palatino Linotype" pitchFamily="18" charset="0"/>
                <a:ea typeface="Open Sans"/>
                <a:cs typeface="Open Sans"/>
                <a:sym typeface="Open Sans"/>
              </a:rPr>
              <a:t>.</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Start with simple </a:t>
            </a:r>
            <a:r>
              <a:rPr lang="en-US" sz="2000" dirty="0" smtClean="0">
                <a:latin typeface="Palatino Linotype" pitchFamily="18" charset="0"/>
                <a:ea typeface="Open Sans"/>
                <a:cs typeface="Open Sans"/>
                <a:sym typeface="Open Sans"/>
              </a:rPr>
              <a:t>K-means clustering with know number of clusters as 2.</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Move </a:t>
            </a:r>
            <a:r>
              <a:rPr lang="en-US" sz="2000" dirty="0" smtClean="0">
                <a:latin typeface="Palatino Linotype" pitchFamily="18" charset="0"/>
                <a:ea typeface="Open Sans"/>
                <a:cs typeface="Open Sans"/>
                <a:sym typeface="Open Sans"/>
              </a:rPr>
              <a:t>to </a:t>
            </a:r>
            <a:r>
              <a:rPr lang="en-US" sz="2000" dirty="0" smtClean="0">
                <a:latin typeface="Palatino Linotype" pitchFamily="18" charset="0"/>
                <a:ea typeface="Open Sans"/>
                <a:cs typeface="Open Sans"/>
                <a:sym typeface="Open Sans"/>
              </a:rPr>
              <a:t>Soft clustering </a:t>
            </a:r>
            <a:r>
              <a:rPr lang="en-US" sz="2000" dirty="0" smtClean="0">
                <a:latin typeface="Palatino Linotype" pitchFamily="18" charset="0"/>
                <a:ea typeface="Open Sans"/>
                <a:cs typeface="Open Sans"/>
                <a:sym typeface="Open Sans"/>
              </a:rPr>
              <a:t>model </a:t>
            </a:r>
            <a:r>
              <a:rPr lang="en-US" sz="2000" dirty="0" smtClean="0">
                <a:latin typeface="Palatino Linotype" pitchFamily="18" charset="0"/>
                <a:ea typeface="Open Sans"/>
                <a:cs typeface="Open Sans"/>
                <a:sym typeface="Open Sans"/>
              </a:rPr>
              <a:t>Gaussian Mixture.</a:t>
            </a: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Tune model with hyper parameters.</a:t>
            </a:r>
            <a:endParaRPr lang="en-US" sz="2000" dirty="0">
              <a:latin typeface="Palatino Linotype" pitchFamily="18" charset="0"/>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0" y="574675"/>
            <a:ext cx="6696075" cy="515938"/>
          </a:xfrm>
          <a:prstGeom prst="rect">
            <a:avLst/>
          </a:prstGeom>
        </p:spPr>
        <p:txBody>
          <a:bodyPr spcFirstLastPara="1" wrap="square" lIns="91425" tIns="91425" rIns="91425" bIns="91425" anchor="t" anchorCtr="0">
            <a:noAutofit/>
          </a:bodyPr>
          <a:lstStyle/>
          <a:p>
            <a:pPr marL="0" lvl="0" indent="0">
              <a:lnSpc>
                <a:spcPct val="115000"/>
              </a:lnSpc>
              <a:spcBef>
                <a:spcPts val="0"/>
              </a:spcBef>
              <a:spcAft>
                <a:spcPts val="1600"/>
              </a:spcAft>
              <a:buNone/>
            </a:pPr>
            <a:r>
              <a:rPr lang="en-US" sz="2800" dirty="0" smtClean="0">
                <a:latin typeface="Palatino Linotype" pitchFamily="18" charset="0"/>
              </a:rPr>
              <a:t>K-means</a:t>
            </a:r>
            <a:endParaRPr lang="en-US" sz="2800" dirty="0" smtClean="0">
              <a:latin typeface="Palatino Linotype" pitchFamily="18" charset="0"/>
            </a:endParaRPr>
          </a:p>
        </p:txBody>
      </p:sp>
      <p:sp>
        <p:nvSpPr>
          <p:cNvPr id="114" name="Google Shape;114;p25"/>
          <p:cNvSpPr txBox="1">
            <a:spLocks noGrp="1"/>
          </p:cNvSpPr>
          <p:nvPr>
            <p:ph type="subTitle" idx="4294967295"/>
          </p:nvPr>
        </p:nvSpPr>
        <p:spPr>
          <a:xfrm>
            <a:off x="1" y="1581150"/>
            <a:ext cx="9144000" cy="2489200"/>
          </a:xfrm>
          <a:prstGeom prst="rect">
            <a:avLst/>
          </a:prstGeom>
        </p:spPr>
        <p:txBody>
          <a:bodyPr spcFirstLastPara="1" wrap="square" lIns="91425" tIns="91425" rIns="91425" bIns="91425" anchor="t" anchorCtr="0">
            <a:noAutofit/>
          </a:bodyPr>
          <a:lstStyle/>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Model </a:t>
            </a:r>
            <a:r>
              <a:rPr lang="en-US" sz="2000" dirty="0" smtClean="0">
                <a:latin typeface="Palatino Linotype" pitchFamily="18" charset="0"/>
                <a:ea typeface="Open Sans"/>
                <a:cs typeface="Open Sans"/>
                <a:sym typeface="Open Sans"/>
              </a:rPr>
              <a:t>performance Metrics.</a:t>
            </a:r>
            <a:endParaRPr lang="en-US" sz="2000" dirty="0" smtClean="0">
              <a:latin typeface="Palatino Linotype" pitchFamily="18" charset="0"/>
              <a:ea typeface="Open Sans"/>
              <a:cs typeface="Open Sans"/>
              <a:sym typeface="Open Sans"/>
            </a:endParaRPr>
          </a:p>
          <a:p>
            <a:pPr marL="457200" indent="-342900">
              <a:spcBef>
                <a:spcPts val="0"/>
              </a:spcBef>
              <a:buClr>
                <a:schemeClr val="tx1"/>
              </a:buClr>
              <a:buSzPts val="1800"/>
              <a:buFont typeface="Wingdings" pitchFamily="2" charset="2"/>
              <a:buChar char="q"/>
            </a:pPr>
            <a:r>
              <a:rPr lang="en-US" sz="2000" dirty="0" smtClean="0">
                <a:latin typeface="Palatino Linotype" pitchFamily="18" charset="0"/>
                <a:ea typeface="Open Sans"/>
                <a:cs typeface="Open Sans"/>
                <a:sym typeface="Open Sans"/>
              </a:rPr>
              <a:t>Cross tab for clustering</a:t>
            </a:r>
          </a:p>
        </p:txBody>
      </p:sp>
      <p:pic>
        <p:nvPicPr>
          <p:cNvPr id="3074" name="Picture 2"/>
          <p:cNvPicPr>
            <a:picLocks noChangeAspect="1" noChangeArrowheads="1"/>
          </p:cNvPicPr>
          <p:nvPr/>
        </p:nvPicPr>
        <p:blipFill>
          <a:blip r:embed="rId3"/>
          <a:srcRect/>
          <a:stretch>
            <a:fillRect/>
          </a:stretch>
        </p:blipFill>
        <p:spPr bwMode="auto">
          <a:xfrm>
            <a:off x="5638800" y="2800350"/>
            <a:ext cx="2819400" cy="169164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04800" y="3714750"/>
            <a:ext cx="4525537" cy="762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243</TotalTime>
  <Words>366</Words>
  <PresentationFormat>On-screen Show (16:9)</PresentationFormat>
  <Paragraphs>57</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Palatino Linotype</vt:lpstr>
      <vt:lpstr>Michroma</vt:lpstr>
      <vt:lpstr>Open Sans</vt:lpstr>
      <vt:lpstr>Raleway</vt:lpstr>
      <vt:lpstr>Wingdings</vt:lpstr>
      <vt:lpstr>Wingdings 2</vt:lpstr>
      <vt:lpstr>Franklin Gothic Book</vt:lpstr>
      <vt:lpstr>Avenir</vt:lpstr>
      <vt:lpstr>Space Mono</vt:lpstr>
      <vt:lpstr>IBM Plex Mono</vt:lpstr>
      <vt:lpstr>Days One</vt:lpstr>
      <vt:lpstr>Technic</vt:lpstr>
      <vt:lpstr>Unsupervised Learning for  emails spam detection</vt:lpstr>
      <vt:lpstr>Overview and problem statement</vt:lpstr>
      <vt:lpstr>Data analyzed</vt:lpstr>
      <vt:lpstr>Exploratory Data Analysis.</vt:lpstr>
      <vt:lpstr>Slide 5</vt:lpstr>
      <vt:lpstr>Slide 6</vt:lpstr>
      <vt:lpstr>Slide 7</vt:lpstr>
      <vt:lpstr>Slide 8</vt:lpstr>
      <vt:lpstr>Slide 9</vt:lpstr>
      <vt:lpstr>Slide 10</vt:lpstr>
      <vt:lpstr>Slide 11</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Gender Impact On Life Expectancy</dc:title>
  <dc:creator>yashas</dc:creator>
  <cp:lastModifiedBy>yashas</cp:lastModifiedBy>
  <cp:revision>23</cp:revision>
  <dcterms:modified xsi:type="dcterms:W3CDTF">2024-11-22T23:40:55Z</dcterms:modified>
</cp:coreProperties>
</file>