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8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0" r:id="rId6"/>
    <p:sldId id="270" r:id="rId7"/>
    <p:sldId id="271" r:id="rId8"/>
    <p:sldId id="266" r:id="rId9"/>
    <p:sldId id="267" r:id="rId10"/>
    <p:sldId id="272" r:id="rId11"/>
    <p:sldId id="273" r:id="rId12"/>
    <p:sldId id="269" r:id="rId13"/>
    <p:sldId id="263" r:id="rId14"/>
  </p:sldIdLst>
  <p:sldSz cx="9144000" cy="5143500" type="screen16x9"/>
  <p:notesSz cx="6858000" cy="9144000"/>
  <p:embeddedFontLst>
    <p:embeddedFont>
      <p:font typeface="Palatino Linotype" pitchFamily="18" charset="0"/>
      <p:regular r:id="rId16"/>
      <p:bold r:id="rId17"/>
      <p:italic r:id="rId18"/>
      <p:boldItalic r:id="rId19"/>
    </p:embeddedFont>
    <p:embeddedFont>
      <p:font typeface="Michroma" charset="0"/>
      <p:regular r:id="rId20"/>
    </p:embeddedFont>
    <p:embeddedFont>
      <p:font typeface="Open Sans" charset="0"/>
      <p:regular r:id="rId21"/>
      <p:bold r:id="rId22"/>
      <p:italic r:id="rId23"/>
      <p:boldItalic r:id="rId24"/>
    </p:embeddedFont>
    <p:embeddedFont>
      <p:font typeface="Raleway" charset="0"/>
      <p:regular r:id="rId25"/>
      <p:bold r:id="rId26"/>
      <p:italic r:id="rId27"/>
      <p:boldItalic r:id="rId28"/>
    </p:embeddedFont>
    <p:embeddedFont>
      <p:font typeface="Wingdings 2" pitchFamily="18" charset="2"/>
      <p:regular r:id="rId29"/>
    </p:embeddedFont>
    <p:embeddedFont>
      <p:font typeface="Franklin Gothic Book" pitchFamily="34" charset="0"/>
      <p:regular r:id="rId30"/>
      <p:italic r:id="rId31"/>
    </p:embeddedFont>
    <p:embeddedFont>
      <p:font typeface="Space Mono" charset="0"/>
      <p:regular r:id="rId32"/>
      <p:bold r:id="rId33"/>
      <p:italic r:id="rId34"/>
      <p:boldItalic r:id="rId35"/>
    </p:embeddedFont>
    <p:embeddedFont>
      <p:font typeface="IBM Plex Mono" charset="0"/>
      <p:regular r:id="rId36"/>
      <p:bold r:id="rId37"/>
      <p:italic r:id="rId38"/>
      <p:boldItalic r:id="rId39"/>
    </p:embeddedFont>
    <p:embeddedFont>
      <p:font typeface="Days One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641" autoAdjust="0"/>
  </p:normalViewPr>
  <p:slideViewPr>
    <p:cSldViewPr>
      <p:cViewPr varScale="1">
        <p:scale>
          <a:sx n="85" d="100"/>
          <a:sy n="85" d="100"/>
        </p:scale>
        <p:origin x="-736" y="-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69f6d51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69f6d51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b3b5cf9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b3b5cf9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3e2eca67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3e2eca67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64e824d3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64e824d3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b3b5cf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b3b5cf9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b3b5cf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b3b5cf9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- Black">
  <p:cSld name="Cover Slide - Blac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234575" y="2269326"/>
            <a:ext cx="4687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 sz="28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7071175" y="2537969"/>
            <a:ext cx="16107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pace Mono"/>
              <a:buNone/>
              <a:defRPr sz="11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275750" y="1148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2794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82575" rtl="0">
              <a:spcBef>
                <a:spcPts val="1600"/>
              </a:spcBef>
              <a:spcAft>
                <a:spcPts val="0"/>
              </a:spcAft>
              <a:buSzPts val="85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208831" y="198250"/>
            <a:ext cx="714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 Alternate">
  <p:cSld name="Title Black Alternat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1932098" y="1674318"/>
            <a:ext cx="5189400" cy="19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208831" y="198250"/>
            <a:ext cx="714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86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11/29/2024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upakar010/DATA-401/blob/main/CapstoneIII_unsupervised_learning1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alaka18/email-spam-classification-dataset-csv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kaggle.com/datasets/opashroanld/housing-houston-and-miam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09600" y="590550"/>
            <a:ext cx="7696200" cy="24384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accent1"/>
              </a:buClr>
              <a:buSzPct val="80000"/>
            </a:pPr>
            <a:r>
              <a:rPr lang="en-US" sz="4000" dirty="0" smtClean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  <a:t>Unsupervised Learning</a:t>
            </a:r>
            <a:br>
              <a:rPr lang="en-US" sz="4000" dirty="0" smtClean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</a:br>
            <a:r>
              <a:rPr lang="en-US" sz="4000" dirty="0" smtClean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  <a:t>for </a:t>
            </a:r>
            <a:br>
              <a:rPr lang="en-US" sz="4000" dirty="0" smtClean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</a:br>
            <a:r>
              <a:rPr lang="en-US" sz="4000" dirty="0" smtClean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  <a:t>emails spam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Gaussian Mixture </a:t>
            </a:r>
            <a:r>
              <a:rPr lang="en-US" sz="2800" dirty="0" smtClean="0">
                <a:latin typeface="Palatino Linotype" pitchFamily="18" charset="0"/>
              </a:rPr>
              <a:t>clustering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1" y="1581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Model performance Metrics.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Cross tab for Gaussian Mixture 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clustering</a:t>
            </a:r>
            <a:endParaRPr lang="en-US" sz="20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4400550"/>
            <a:ext cx="299085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028949"/>
            <a:ext cx="5181600" cy="205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Model comparisons</a:t>
            </a:r>
            <a:endParaRPr lang="en-US" sz="2800" dirty="0" smtClean="0">
              <a:latin typeface="Palatino Linotype" pitchFamily="18" charset="0"/>
            </a:endParaRP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1" y="1581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K-means is better in clustering spam and non spam emails.</a:t>
            </a:r>
            <a:endParaRPr lang="en-US" sz="20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38350"/>
            <a:ext cx="6248400" cy="293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7924800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Conclusion and next steps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121" name="Google Shape;121;p26"/>
          <p:cNvSpPr txBox="1">
            <a:spLocks noGrp="1"/>
          </p:cNvSpPr>
          <p:nvPr>
            <p:ph type="subTitle" idx="4294967295"/>
          </p:nvPr>
        </p:nvSpPr>
        <p:spPr>
          <a:xfrm>
            <a:off x="0" y="1123950"/>
            <a:ext cx="8229600" cy="2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K-means Clustering 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can be used to identify the spam email, the model is 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good. The 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model 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metrics and performance is better compared to other unsupervised learning models.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 Data selected is labeled data, so as next step I strongly recommend try supervised learning models like decision trees with ensemble techniques. After the try and based on model performance select the best model.</a:t>
            </a:r>
            <a:endParaRPr lang="en-US" sz="1800" dirty="0">
              <a:solidFill>
                <a:schemeClr val="dk1"/>
              </a:solidFill>
              <a:latin typeface="Avenir"/>
              <a:ea typeface="Open Sans"/>
              <a:cs typeface="Open Sans"/>
              <a:sym typeface="Avenir"/>
            </a:endParaRPr>
          </a:p>
        </p:txBody>
      </p:sp>
      <p:sp>
        <p:nvSpPr>
          <p:cNvPr id="4" name="Google Shape;120;p26"/>
          <p:cNvSpPr txBox="1">
            <a:spLocks/>
          </p:cNvSpPr>
          <p:nvPr/>
        </p:nvSpPr>
        <p:spPr>
          <a:xfrm>
            <a:off x="0" y="3732212"/>
            <a:ext cx="6696075" cy="515938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  <a:t>Model reference</a:t>
            </a:r>
          </a:p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accent1"/>
              </a:buClr>
              <a:buSzPct val="80000"/>
            </a:pP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https://github.com/krupakar010/DATA-401/blob/main/CapstoneIII_unsupervised_learning1.ipynb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ctrTitle"/>
          </p:nvPr>
        </p:nvSpPr>
        <p:spPr>
          <a:xfrm>
            <a:off x="141125" y="3703164"/>
            <a:ext cx="96252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50"/>
              <a:t>Thank You</a:t>
            </a:r>
            <a:endParaRPr sz="10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76200" y="514350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Palatino Linotype" pitchFamily="18" charset="0"/>
                <a:ea typeface="+mn-ea"/>
                <a:cs typeface="+mn-cs"/>
              </a:rPr>
              <a:t>Overview and </a:t>
            </a:r>
            <a:r>
              <a:rPr lang="en" sz="2800" dirty="0" smtClean="0">
                <a:latin typeface="Palatino Linotype" pitchFamily="18" charset="0"/>
                <a:ea typeface="+mn-ea"/>
                <a:cs typeface="+mn-cs"/>
              </a:rPr>
              <a:t>problem statement</a:t>
            </a:r>
            <a:endParaRPr lang="en" sz="2800" dirty="0"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243400" y="1809751"/>
            <a:ext cx="8520600" cy="2917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Emails are a part of everyday life for millions of people, serving as a primary communication tool in both personal and professional settings.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Statistics show that around 45% of emails are classified as spam, indicating a large number of potential victims.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What if we can categorize the emails as spam before even the email user not even opening it ?</a:t>
            </a:r>
            <a:endParaRPr lang="en-US" sz="2000" dirty="0" smtClean="0">
              <a:latin typeface="Palatino Linotype" pitchFamily="18" charset="0"/>
              <a:ea typeface="Open Sans"/>
              <a:cs typeface="Open Sans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311700" y="574450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Palatino Linotype" pitchFamily="18" charset="0"/>
                <a:ea typeface="+mn-ea"/>
                <a:cs typeface="+mn-cs"/>
              </a:rPr>
              <a:t>Data </a:t>
            </a:r>
            <a:r>
              <a:rPr lang="en" sz="2800" dirty="0" smtClean="0">
                <a:latin typeface="Palatino Linotype" pitchFamily="18" charset="0"/>
                <a:ea typeface="+mn-ea"/>
                <a:cs typeface="+mn-cs"/>
              </a:rPr>
              <a:t>analyzed</a:t>
            </a:r>
            <a:endParaRPr lang="en-US" sz="2800" dirty="0"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381000" y="1428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2000" dirty="0">
                <a:latin typeface="Palatino Linotype" pitchFamily="18" charset="0"/>
                <a:ea typeface="Open Sans"/>
                <a:cs typeface="Open Sans"/>
                <a:sym typeface="Open Sans"/>
              </a:rPr>
              <a:t>Approximately </a:t>
            </a: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5172 sample email data with spam label on them.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Data includes 3000 features, the mostly refer to existance of specific words</a:t>
            </a:r>
            <a:r>
              <a:rPr lang="en" sz="24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  <a:endParaRPr sz="240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  <a:hlinkClick r:id="rId3"/>
              </a:rPr>
              <a:t>Data sourced from Kaggle and is </a:t>
            </a:r>
            <a:r>
              <a:rPr lang="en" sz="2000" dirty="0">
                <a:latin typeface="Palatino Linotype" pitchFamily="18" charset="0"/>
                <a:ea typeface="Open Sans"/>
                <a:cs typeface="Open Sans"/>
                <a:sym typeface="Open Sans"/>
                <a:hlinkClick r:id="rId3"/>
              </a:rPr>
              <a:t>available here </a:t>
            </a:r>
            <a:endParaRPr lang="en" sz="20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000" dirty="0" smtClean="0">
              <a:latin typeface="Palatino Linotype" pitchFamily="18" charset="0"/>
              <a:ea typeface="Open Sans"/>
              <a:cs typeface="Open Sans"/>
              <a:sym typeface="Open Sans"/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311700" y="574450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>
                <a:latin typeface="Palatino Linotype" pitchFamily="18" charset="0"/>
                <a:ea typeface="+mn-ea"/>
                <a:cs typeface="+mn-cs"/>
              </a:rPr>
              <a:t>Exploratory</a:t>
            </a:r>
            <a:r>
              <a:rPr lang="en-US" sz="3600" b="1" dirty="0" smtClean="0"/>
              <a:t> </a:t>
            </a:r>
            <a:r>
              <a:rPr lang="en-US" sz="2800" dirty="0" smtClean="0">
                <a:latin typeface="Palatino Linotype" pitchFamily="18" charset="0"/>
                <a:ea typeface="+mn-ea"/>
                <a:cs typeface="+mn-cs"/>
              </a:rPr>
              <a:t>Data Analysis.</a:t>
            </a:r>
            <a:endParaRPr lang="en-US" sz="2800" dirty="0"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243400" y="1310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Handling Missing data.</a:t>
            </a:r>
          </a:p>
          <a:p>
            <a:pPr lvl="1"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No missing data, zero values are valid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Analysis of categorical value email id.</a:t>
            </a:r>
          </a:p>
          <a:p>
            <a:pPr lvl="1"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This is unquie id , so this will get dropped from the features.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Outliers</a:t>
            </a: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Labels</a:t>
            </a:r>
          </a:p>
          <a:p>
            <a:pPr lvl="1"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Lable is 0 or 1 indicate email is spam or not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4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None/>
            </a:pPr>
            <a:endParaRPr lang="en" sz="2400" dirty="0" smtClean="0">
              <a:solidFill>
                <a:srgbClr val="000000"/>
              </a:solidFill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400" dirty="0" smtClean="0">
              <a:solidFill>
                <a:srgbClr val="000000"/>
              </a:solidFill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400" dirty="0" smtClean="0">
              <a:solidFill>
                <a:srgbClr val="000000"/>
              </a:solidFill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400" dirty="0" smtClean="0">
              <a:solidFill>
                <a:srgbClr val="000000"/>
              </a:solidFill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400" dirty="0" smtClean="0">
              <a:solidFill>
                <a:srgbClr val="000000"/>
              </a:solidFill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028950"/>
            <a:ext cx="2137922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Feature Engineering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1" y="1581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Features are huge and are 3000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Standardization and normalization</a:t>
            </a: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Standardization will be done on the 3000 features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Dimensionality reduction</a:t>
            </a: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PCA</a:t>
            </a: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T-SNE</a:t>
            </a: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UMAP</a:t>
            </a:r>
            <a:endParaRPr lang="en-US" sz="1600" dirty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PCA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1" y="1581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PCA 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components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PCA 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component plot representing clusters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PCA 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clearly separating spam and non spam emails</a:t>
            </a:r>
            <a:endParaRPr lang="en-US" sz="20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-US" sz="1600" dirty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952750"/>
            <a:ext cx="5410200" cy="207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952750"/>
            <a:ext cx="3124200" cy="206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UMAP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1" y="1581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UMAP component plot representing clusters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-US" sz="20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UMAP 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not clearly representing the clusters for spam and non spam emails</a:t>
            </a:r>
            <a:endParaRPr lang="en-US" sz="20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-US" sz="20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-US" sz="1600" dirty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00350"/>
            <a:ext cx="5359400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Model selection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1" y="1581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None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Start with simple K-means clustering with know number of clusters as 2.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Move to Soft clustering model Gaussian Mixture.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Tune model with hyper parameters.</a:t>
            </a:r>
            <a:endParaRPr lang="en-US" sz="2000" dirty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K-means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1" y="1581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Model performance Metrics.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Cross tab for clustering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63445"/>
            <a:ext cx="7696200" cy="268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1504950"/>
            <a:ext cx="3048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256</TotalTime>
  <Words>360</Words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Palatino Linotype</vt:lpstr>
      <vt:lpstr>Michroma</vt:lpstr>
      <vt:lpstr>Open Sans</vt:lpstr>
      <vt:lpstr>Raleway</vt:lpstr>
      <vt:lpstr>Wingdings</vt:lpstr>
      <vt:lpstr>Wingdings 2</vt:lpstr>
      <vt:lpstr>Franklin Gothic Book</vt:lpstr>
      <vt:lpstr>Avenir</vt:lpstr>
      <vt:lpstr>Space Mono</vt:lpstr>
      <vt:lpstr>IBM Plex Mono</vt:lpstr>
      <vt:lpstr>Days One</vt:lpstr>
      <vt:lpstr>Technic</vt:lpstr>
      <vt:lpstr>Unsupervised Learning for  emails spam detection</vt:lpstr>
      <vt:lpstr>Overview and problem statement</vt:lpstr>
      <vt:lpstr>Data analyzed</vt:lpstr>
      <vt:lpstr>Exploratory Data Analysis.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Gender Impact On Life Expectancy</dc:title>
  <dc:creator>yashas</dc:creator>
  <cp:lastModifiedBy>yashas</cp:lastModifiedBy>
  <cp:revision>25</cp:revision>
  <dcterms:modified xsi:type="dcterms:W3CDTF">2024-11-29T20:38:10Z</dcterms:modified>
</cp:coreProperties>
</file>