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71" r:id="rId4"/>
    <p:sldId id="272" r:id="rId5"/>
    <p:sldId id="273" r:id="rId6"/>
    <p:sldId id="274" r:id="rId7"/>
    <p:sldId id="275" r:id="rId8"/>
    <p:sldId id="278" r:id="rId9"/>
    <p:sldId id="277" r:id="rId10"/>
    <p:sldId id="270" r:id="rId11"/>
  </p:sldIdLst>
  <p:sldSz cx="14630400" cy="8229600"/>
  <p:notesSz cx="8229600" cy="14630400"/>
  <p:embeddedFontLst>
    <p:embeddedFont>
      <p:font typeface="Helvetica" panose="020B060402020202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94610"/>
  </p:normalViewPr>
  <p:slideViewPr>
    <p:cSldViewPr snapToGrid="0" snapToObjects="1">
      <p:cViewPr varScale="1">
        <p:scale>
          <a:sx n="60" d="100"/>
          <a:sy n="60" d="100"/>
        </p:scale>
        <p:origin x="106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200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76179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577445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13259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1246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1456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3C20-684C-AE22-64B3-8D31DAEDE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FD3A6-9893-4E30-05EE-561EF3279A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D1127A-752F-B3AD-AD77-5D64E5A218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77415E-98EF-A99A-6A75-9831F94AC43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22962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752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17684" y="459411"/>
            <a:ext cx="11000548" cy="1761275"/>
          </a:xfrm>
          <a:prstGeom prst="rect">
            <a:avLst/>
          </a:prstGeom>
          <a:noFill/>
          <a:ln/>
        </p:spPr>
        <p:txBody>
          <a:bodyPr wrap="square" lIns="0" tIns="0" rIns="0" bIns="0" rtlCol="0" anchor="t"/>
          <a:lstStyle/>
          <a:p>
            <a:pPr marL="0" indent="0">
              <a:lnSpc>
                <a:spcPts val="5850"/>
              </a:lnSpc>
              <a:buNone/>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Decoding Phone Usage Patterns in India</a:t>
            </a:r>
          </a:p>
          <a:p>
            <a:pPr marL="0" indent="0">
              <a:lnSpc>
                <a:spcPts val="5850"/>
              </a:lnSpc>
              <a:buNone/>
            </a:pPr>
            <a:endParaRPr lang="en-US" sz="4650" b="1" dirty="0">
              <a:solidFill>
                <a:srgbClr val="000000"/>
              </a:solidFill>
              <a:latin typeface="Helvetica" panose="020B0604020202020204" pitchFamily="34" charset="0"/>
              <a:ea typeface="Petrona Bold" pitchFamily="34" charset="-122"/>
              <a:cs typeface="Helvetica" panose="020B0604020202020204" pitchFamily="34" charset="0"/>
            </a:endParaRPr>
          </a:p>
        </p:txBody>
      </p:sp>
      <p:sp>
        <p:nvSpPr>
          <p:cNvPr id="4" name="Text 1"/>
          <p:cNvSpPr/>
          <p:nvPr/>
        </p:nvSpPr>
        <p:spPr>
          <a:xfrm>
            <a:off x="517684" y="2514600"/>
            <a:ext cx="9736659" cy="3915132"/>
          </a:xfrm>
          <a:prstGeom prst="rect">
            <a:avLst/>
          </a:prstGeom>
          <a:noFill/>
          <a:ln/>
        </p:spPr>
        <p:txBody>
          <a:bodyPr wrap="square" lIns="0" tIns="0" rIns="0" bIns="0" rtlCol="0" anchor="t"/>
          <a:lstStyle/>
          <a:p>
            <a:pPr marL="0" indent="0">
              <a:lnSpc>
                <a:spcPts val="2850"/>
              </a:lnSpc>
              <a:buNone/>
            </a:pPr>
            <a:r>
              <a:rPr lang="en-US" sz="2000" dirty="0">
                <a:latin typeface="Times New Roman" panose="02020603050405020304" pitchFamily="18" charset="0"/>
                <a:ea typeface="Inter" pitchFamily="34" charset="-122"/>
                <a:cs typeface="Times New Roman" panose="02020603050405020304" pitchFamily="18" charset="0"/>
              </a:rPr>
              <a:t>Design a system to analyze mobile device usage and user behavior by using a dataset containing user information and device statistics. The project aims to preprocess and clean the data, apply machine learning and clustering techniques, and build models to classify primary use and identify distinct usage patterns. The final application will be an interactive interface deployed with </a:t>
            </a:r>
            <a:r>
              <a:rPr lang="en-US" sz="2000" dirty="0" err="1">
                <a:latin typeface="Times New Roman" panose="02020603050405020304" pitchFamily="18" charset="0"/>
                <a:ea typeface="Inter" pitchFamily="34" charset="-122"/>
                <a:cs typeface="Times New Roman" panose="02020603050405020304" pitchFamily="18" charset="0"/>
              </a:rPr>
              <a:t>Streamlit</a:t>
            </a:r>
            <a:r>
              <a:rPr lang="en-US" sz="2000" dirty="0">
                <a:latin typeface="Times New Roman" panose="02020603050405020304" pitchFamily="18" charset="0"/>
                <a:ea typeface="Inter" pitchFamily="34" charset="-122"/>
                <a:cs typeface="Times New Roman" panose="02020603050405020304" pitchFamily="18" charset="0"/>
              </a:rPr>
              <a:t>, which will include EDA visualizations and model results.</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9699171" y="7373354"/>
            <a:ext cx="4506685" cy="396835"/>
          </a:xfrm>
          <a:prstGeom prst="rect">
            <a:avLst/>
          </a:prstGeom>
          <a:noFill/>
          <a:ln/>
        </p:spPr>
        <p:txBody>
          <a:bodyPr wrap="none" lIns="0" tIns="0" rIns="0" bIns="0" rtlCol="0" anchor="t"/>
          <a:lstStyle/>
          <a:p>
            <a:pPr marL="0" indent="0" algn="l">
              <a:lnSpc>
                <a:spcPts val="3100"/>
              </a:lnSpc>
              <a:buNone/>
            </a:pPr>
            <a:r>
              <a:rPr lang="en-US" sz="2800" b="1" dirty="0">
                <a:solidFill>
                  <a:srgbClr val="272525"/>
                </a:solidFill>
                <a:latin typeface="Times New Roman" panose="02020603050405020304" pitchFamily="18" charset="0"/>
                <a:ea typeface="Inter Bold" pitchFamily="34" charset="-122"/>
                <a:cs typeface="Times New Roman" panose="02020603050405020304" pitchFamily="18" charset="0"/>
              </a:rPr>
              <a:t>by Krupa Lakshman Dakoju</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3" name="Text 0"/>
          <p:cNvSpPr/>
          <p:nvPr/>
        </p:nvSpPr>
        <p:spPr>
          <a:xfrm>
            <a:off x="793790" y="2293144"/>
            <a:ext cx="7556421" cy="947361"/>
          </a:xfrm>
          <a:prstGeom prst="rect">
            <a:avLst/>
          </a:prstGeom>
          <a:noFill/>
          <a:ln/>
        </p:spPr>
        <p:txBody>
          <a:bodyPr wrap="square" lIns="0" tIns="0" rIns="0" bIns="0" rtlCol="0" anchor="t"/>
          <a:lstStyle/>
          <a:p>
            <a:pPr marL="0" indent="0">
              <a:lnSpc>
                <a:spcPts val="5850"/>
              </a:lnSpc>
              <a:buNone/>
            </a:pPr>
            <a:r>
              <a:rPr lang="en-US" sz="4400" b="1" dirty="0">
                <a:solidFill>
                  <a:srgbClr val="000000"/>
                </a:solidFill>
                <a:latin typeface="Helvetica" panose="020B0604020202020204" pitchFamily="34" charset="0"/>
                <a:ea typeface="Petrona Bold" pitchFamily="34" charset="-122"/>
                <a:cs typeface="Helvetica" panose="020B0604020202020204" pitchFamily="34" charset="0"/>
              </a:rPr>
              <a:t>Conclusion:</a:t>
            </a:r>
            <a:endParaRPr lang="en-US" sz="4400" dirty="0">
              <a:latin typeface="Helvetica" panose="020B0604020202020204" pitchFamily="34" charset="0"/>
              <a:cs typeface="Helvetica" panose="020B0604020202020204" pitchFamily="34" charset="0"/>
            </a:endParaRPr>
          </a:p>
        </p:txBody>
      </p:sp>
      <p:sp>
        <p:nvSpPr>
          <p:cNvPr id="4" name="Text 1"/>
          <p:cNvSpPr/>
          <p:nvPr/>
        </p:nvSpPr>
        <p:spPr>
          <a:xfrm>
            <a:off x="793790" y="3240505"/>
            <a:ext cx="8269999" cy="2503564"/>
          </a:xfrm>
          <a:prstGeom prst="rect">
            <a:avLst/>
          </a:prstGeom>
          <a:noFill/>
          <a:ln/>
        </p:spPr>
        <p:txBody>
          <a:bodyPr wrap="square" lIns="0" tIns="0" rIns="0" bIns="0" rtlCol="0" anchor="t"/>
          <a:lstStyle/>
          <a:p>
            <a:pPr marL="0" indent="0">
              <a:lnSpc>
                <a:spcPts val="2850"/>
              </a:lnSpc>
              <a:buNone/>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This project showcases a comprehensive approach to user behavior analysis, combining data science techniques with real-world applications. Future enhancements could include incorporating real-time data processing, integrating additional behavioral factors, and refining model accuracy to further enhance user experience and insights.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Project Objectives </a:t>
            </a:r>
          </a:p>
        </p:txBody>
      </p:sp>
      <p:sp>
        <p:nvSpPr>
          <p:cNvPr id="23" name="Text 4"/>
          <p:cNvSpPr/>
          <p:nvPr/>
        </p:nvSpPr>
        <p:spPr>
          <a:xfrm>
            <a:off x="581519" y="1867793"/>
            <a:ext cx="14048881"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Preparation: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Use a dataset containing user IDs, device models, operating systems, and usage statistics; merge and preprocess the dataset to ensure consistency and accuracy.  </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Cleaning: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Handle missing values using imputation techniques, standardize formats for features like operating systems and device models, and remove outliers based on statistical thresholds.  </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Exploratory Data Analysis (EDA):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Analyze trends in mobile app usage, screen-on time, and battery consumption; visualize correlations between features like data usage and battery drain; identify patterns in Primary Use Class.  </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Machine Learning and Clustering:</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Implement classification models to predict Primary Use Class; apply clustering techniques to group users based on device usage patterns</a:t>
            </a:r>
          </a:p>
          <a:p>
            <a:pPr marL="342900" indent="-342900">
              <a:lnSpc>
                <a:spcPts val="2850"/>
              </a:lnSpc>
              <a:buFont typeface="Arial" panose="020B0604020202020204" pitchFamily="34" charset="0"/>
              <a:buChar char="•"/>
            </a:pPr>
            <a:endParaRPr lang="en-US" sz="2400" b="1"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Application Development &amp; Deployment: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Build a user-friendly interface using </a:t>
            </a:r>
            <a:r>
              <a:rPr lang="en-US" sz="2400"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to display EDA visualizations, allow user input for Primary Use Class prediction, and present clustering results and user segmentation. Deploy the </a:t>
            </a:r>
            <a:r>
              <a:rPr lang="en-US" sz="2400"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application for accessibility and user interaction.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Business Use Cases:</a:t>
            </a:r>
          </a:p>
        </p:txBody>
      </p:sp>
      <p:sp>
        <p:nvSpPr>
          <p:cNvPr id="3" name="Text 4"/>
          <p:cNvSpPr/>
          <p:nvPr/>
        </p:nvSpPr>
        <p:spPr>
          <a:xfrm>
            <a:off x="581519" y="1828800"/>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Behavioral Insights: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Provide insights into user behavior patterns based on device usage metrics.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Device Optimization:</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Assist manufacturers in optimizing device performance based on usage data.</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Personalized Services: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Enable businesses to personalize offerings based on identified user segments.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Energy Efficiency:</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Help users understand battery drain patterns and optimize device usage.</a:t>
            </a:r>
          </a:p>
        </p:txBody>
      </p:sp>
    </p:spTree>
    <p:extLst>
      <p:ext uri="{BB962C8B-B14F-4D97-AF65-F5344CB8AC3E}">
        <p14:creationId xmlns:p14="http://schemas.microsoft.com/office/powerpoint/2010/main" val="367709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Data Sources:</a:t>
            </a:r>
          </a:p>
        </p:txBody>
      </p:sp>
      <p:sp>
        <p:nvSpPr>
          <p:cNvPr id="3" name="Text 4"/>
          <p:cNvSpPr/>
          <p:nvPr/>
        </p:nvSpPr>
        <p:spPr>
          <a:xfrm>
            <a:off x="581519" y="1732548"/>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The dataset comprises user demographic and device usage statistics: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User ID:</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Unique identifier for each user.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Age: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Age of the user.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Gender:</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Gender of the user (Male, Female, Other).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Location:</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City of the user.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Phone Brand:</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Brand of the user's smartphone.</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OS: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Operating system of the device (iOS or Android).</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Screen Time (</a:t>
            </a:r>
            <a:r>
              <a:rPr lang="en-US" sz="2400" b="1" dirty="0" err="1">
                <a:solidFill>
                  <a:srgbClr val="272525"/>
                </a:solidFill>
                <a:latin typeface="Times New Roman" panose="02020603050405020304" pitchFamily="18" charset="0"/>
                <a:ea typeface="Inter" pitchFamily="34" charset="-122"/>
                <a:cs typeface="Times New Roman" panose="02020603050405020304" pitchFamily="18" charset="0"/>
              </a:rPr>
              <a:t>hrs</a:t>
            </a: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/day):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Average daily screen-on time in hours.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Usage (GB/month):</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Monthly data consumption in gigabytes.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Calls Duration (mins/day):</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Average daily call duration in minutes.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Number of Apps Installed: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Total number of apps on the device.</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Social Media Time (</a:t>
            </a:r>
            <a:r>
              <a:rPr lang="en-US" sz="2400" b="1" dirty="0" err="1">
                <a:solidFill>
                  <a:srgbClr val="272525"/>
                </a:solidFill>
                <a:latin typeface="Times New Roman" panose="02020603050405020304" pitchFamily="18" charset="0"/>
                <a:ea typeface="Inter" pitchFamily="34" charset="-122"/>
                <a:cs typeface="Times New Roman" panose="02020603050405020304" pitchFamily="18" charset="0"/>
              </a:rPr>
              <a:t>hrs</a:t>
            </a: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/day):</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Average daily time spent on social media in hours.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E-commerce Spend (INR/month):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Monthly expenditure on e-commerce platforms in INR.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Streaming Time (</a:t>
            </a:r>
            <a:r>
              <a:rPr lang="en-US" sz="2400" b="1" dirty="0" err="1">
                <a:solidFill>
                  <a:srgbClr val="272525"/>
                </a:solidFill>
                <a:latin typeface="Times New Roman" panose="02020603050405020304" pitchFamily="18" charset="0"/>
                <a:ea typeface="Inter" pitchFamily="34" charset="-122"/>
                <a:cs typeface="Times New Roman" panose="02020603050405020304" pitchFamily="18" charset="0"/>
              </a:rPr>
              <a:t>hrs</a:t>
            </a: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/day):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Average daily time spent on streaming platforms in hours.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Gaming Time (</a:t>
            </a:r>
            <a:r>
              <a:rPr lang="en-US" sz="2400" b="1" dirty="0" err="1">
                <a:solidFill>
                  <a:srgbClr val="272525"/>
                </a:solidFill>
                <a:latin typeface="Times New Roman" panose="02020603050405020304" pitchFamily="18" charset="0"/>
                <a:ea typeface="Inter" pitchFamily="34" charset="-122"/>
                <a:cs typeface="Times New Roman" panose="02020603050405020304" pitchFamily="18" charset="0"/>
              </a:rPr>
              <a:t>hrs</a:t>
            </a: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/day):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Average daily time spent on gaming in hours.</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Monthly Recharge Cost (INR):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Monthly mobile recharge expenditure in INR.</a:t>
            </a: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Primary Use: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Primary purpose of the mobile device (Education, Gaming, Entertainment, Social Media).</a:t>
            </a:r>
          </a:p>
        </p:txBody>
      </p:sp>
    </p:spTree>
    <p:extLst>
      <p:ext uri="{BB962C8B-B14F-4D97-AF65-F5344CB8AC3E}">
        <p14:creationId xmlns:p14="http://schemas.microsoft.com/office/powerpoint/2010/main" val="42460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1133" y="365564"/>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Technical Tags:</a:t>
            </a:r>
          </a:p>
        </p:txBody>
      </p:sp>
      <p:sp>
        <p:nvSpPr>
          <p:cNvPr id="3" name="Text 4"/>
          <p:cNvSpPr/>
          <p:nvPr/>
        </p:nvSpPr>
        <p:spPr>
          <a:xfrm>
            <a:off x="761133" y="1540042"/>
            <a:ext cx="13099246"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Python: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The primary programming language used for data processing, analysis, and model development.</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Machine Learning: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Implementing algorithms to classify and cluster user behavior based on mobile usage patterns.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Multi-Class Classification:</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Predicting user primary use class based on various device and usage attributes.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Clustering:</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Grouping users with similar device usage patterns using unsupervised learning techniques.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User Behavior Analysis:</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Identifying insights and trends in mobile usage to understand user engagement and preferences.</a:t>
            </a:r>
          </a:p>
          <a:p>
            <a:pPr marL="342900" indent="-342900">
              <a:lnSpc>
                <a:spcPts val="2850"/>
              </a:lnSpc>
              <a:buFont typeface="Arial" panose="020B0604020202020204" pitchFamily="34" charset="0"/>
              <a:buChar char="•"/>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Developing an interactive web application for data visualization, user input, and model predictions.</a:t>
            </a:r>
          </a:p>
        </p:txBody>
      </p:sp>
    </p:spTree>
    <p:extLst>
      <p:ext uri="{BB962C8B-B14F-4D97-AF65-F5344CB8AC3E}">
        <p14:creationId xmlns:p14="http://schemas.microsoft.com/office/powerpoint/2010/main" val="414409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Methodology</a:t>
            </a:r>
          </a:p>
        </p:txBody>
      </p:sp>
      <p:sp>
        <p:nvSpPr>
          <p:cNvPr id="3" name="Text 4"/>
          <p:cNvSpPr/>
          <p:nvPr/>
        </p:nvSpPr>
        <p:spPr>
          <a:xfrm>
            <a:off x="581519" y="1828800"/>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Preparation:</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Use a dataset containing user IDs, device models, operating systems, and usage statistics.</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Merge and preprocess the dataset to ensure consistency and accuracy.</a:t>
            </a:r>
          </a:p>
          <a:p>
            <a:pPr marL="342900" indent="-342900">
              <a:lnSpc>
                <a:spcPts val="2850"/>
              </a:lnSpc>
              <a:buFont typeface="Arial" panose="020B0604020202020204" pitchFamily="34" charset="0"/>
              <a:buChar char="•"/>
            </a:pPr>
            <a:endParaRPr lang="en-US" sz="20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Cleaning:</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Handle missing values using imputation techniques.</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Standardize formats for features like operating systems and device models.</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Remove outliers based on statistical thresholds.</a:t>
            </a:r>
          </a:p>
          <a:p>
            <a:pPr marL="800100" lvl="1" indent="-342900">
              <a:lnSpc>
                <a:spcPts val="2850"/>
              </a:lnSpc>
              <a:buFont typeface="Arial" panose="020B0604020202020204" pitchFamily="34" charset="0"/>
              <a:buChar char="•"/>
            </a:pPr>
            <a:endParaRPr lang="en-US" sz="20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 Exploratory Data Analysis (EDA):</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Analyze trends in mobile app usage, screen-on time, and battery consumption.</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Visualize correlations between features like data usage and battery drain.</a:t>
            </a:r>
          </a:p>
          <a:p>
            <a:pPr marL="800100" lvl="1" indent="-342900">
              <a:lnSpc>
                <a:spcPts val="2850"/>
              </a:lnSpc>
              <a:buFont typeface="Arial" panose="020B0604020202020204" pitchFamily="34" charset="0"/>
              <a:buChar char="•"/>
            </a:pP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Identify patterns in Primary use Class.</a:t>
            </a:r>
          </a:p>
        </p:txBody>
      </p:sp>
    </p:spTree>
    <p:extLst>
      <p:ext uri="{BB962C8B-B14F-4D97-AF65-F5344CB8AC3E}">
        <p14:creationId xmlns:p14="http://schemas.microsoft.com/office/powerpoint/2010/main" val="264051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Methodology</a:t>
            </a:r>
          </a:p>
        </p:txBody>
      </p:sp>
      <p:sp>
        <p:nvSpPr>
          <p:cNvPr id="3" name="Text 4"/>
          <p:cNvSpPr/>
          <p:nvPr/>
        </p:nvSpPr>
        <p:spPr>
          <a:xfrm>
            <a:off x="581519" y="1828800"/>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Machine Learning and Clustering:</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Implement classification models to predict Primary use Class:</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Logistic Regression</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Decision Trees</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Random Forest</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Gradient Boosting (e.g., </a:t>
            </a:r>
            <a:r>
              <a:rPr lang="en-US" sz="2000" dirty="0" err="1">
                <a:solidFill>
                  <a:srgbClr val="272525"/>
                </a:solidFill>
                <a:latin typeface="Times New Roman" panose="02020603050405020304" pitchFamily="18" charset="0"/>
                <a:ea typeface="Inter" pitchFamily="34" charset="-122"/>
                <a:cs typeface="Times New Roman" panose="02020603050405020304" pitchFamily="18" charset="0"/>
              </a:rPr>
              <a:t>XGBoost</a:t>
            </a: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 or </a:t>
            </a:r>
            <a:r>
              <a:rPr lang="en-US" sz="2000" dirty="0" err="1">
                <a:solidFill>
                  <a:srgbClr val="272525"/>
                </a:solidFill>
                <a:latin typeface="Times New Roman" panose="02020603050405020304" pitchFamily="18" charset="0"/>
                <a:ea typeface="Inter" pitchFamily="34" charset="-122"/>
                <a:cs typeface="Times New Roman" panose="02020603050405020304" pitchFamily="18" charset="0"/>
              </a:rPr>
              <a:t>LightGBM</a:t>
            </a: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 etc.</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Apply clustering techniques to group users based on device usage patterns:</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K-Means</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Hierarchical Clustering</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DBSCAN</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Gaussian Mixture Models</a:t>
            </a:r>
          </a:p>
          <a:p>
            <a:pPr marL="1257300" lvl="2"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Spectral Clustering etc.</a:t>
            </a:r>
          </a:p>
          <a:p>
            <a:pPr marL="800100" lvl="1" indent="-342900">
              <a:lnSpc>
                <a:spcPts val="2850"/>
              </a:lnSpc>
              <a:buFont typeface="Arial" panose="020B0604020202020204" pitchFamily="34" charset="0"/>
              <a:buChar char="•"/>
            </a:pPr>
            <a:endParaRPr lang="en-US" sz="20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Evaluate classification models using metrics like precision, recall, and accuracy.</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Analyze clustering performance using silhouette scores and visualization techniques.</a:t>
            </a:r>
          </a:p>
        </p:txBody>
      </p:sp>
    </p:spTree>
    <p:extLst>
      <p:ext uri="{BB962C8B-B14F-4D97-AF65-F5344CB8AC3E}">
        <p14:creationId xmlns:p14="http://schemas.microsoft.com/office/powerpoint/2010/main" val="20914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36105-291A-C213-9B7B-B92CEAF6F49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86E7367-C9DB-AD68-A4B1-A674F16B93FC}"/>
              </a:ext>
            </a:extLst>
          </p:cNvPr>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Methodology</a:t>
            </a:r>
          </a:p>
        </p:txBody>
      </p:sp>
      <p:sp>
        <p:nvSpPr>
          <p:cNvPr id="3" name="Text 4">
            <a:extLst>
              <a:ext uri="{FF2B5EF4-FFF2-40B4-BE49-F238E27FC236}">
                <a16:creationId xmlns:a16="http://schemas.microsoft.com/office/drawing/2014/main" id="{69037796-C372-05B3-9674-A2E68E488442}"/>
              </a:ext>
            </a:extLst>
          </p:cNvPr>
          <p:cNvSpPr/>
          <p:nvPr/>
        </p:nvSpPr>
        <p:spPr>
          <a:xfrm>
            <a:off x="581519" y="1812758"/>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Application Development &amp; Deployment:</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Build a user-friendly interface using </a:t>
            </a:r>
            <a:r>
              <a:rPr lang="en-US" sz="2000"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 to:</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Display visualizations and insights from EDA.</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Allow users to input data for primary use classification.</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Present clustering results and user segmentation.</a:t>
            </a:r>
          </a:p>
          <a:p>
            <a:pPr marL="800100" lvl="1" indent="-342900">
              <a:lnSpc>
                <a:spcPts val="2850"/>
              </a:lnSpc>
              <a:buFont typeface="Arial" panose="020B0604020202020204" pitchFamily="34" charset="0"/>
              <a:buChar char="•"/>
            </a:pP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Deploy the </a:t>
            </a:r>
            <a:r>
              <a:rPr lang="en-US" sz="2000"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000" dirty="0">
                <a:solidFill>
                  <a:srgbClr val="272525"/>
                </a:solidFill>
                <a:latin typeface="Times New Roman" panose="02020603050405020304" pitchFamily="18" charset="0"/>
                <a:ea typeface="Inter" pitchFamily="34" charset="-122"/>
                <a:cs typeface="Times New Roman" panose="02020603050405020304" pitchFamily="18" charset="0"/>
              </a:rPr>
              <a:t> application for accessibility and user interaction.</a:t>
            </a:r>
          </a:p>
          <a:p>
            <a:pPr>
              <a:lnSpc>
                <a:spcPts val="2850"/>
              </a:lnSpc>
            </a:pPr>
            <a:endParaRPr lang="en-US" dirty="0">
              <a:solidFill>
                <a:srgbClr val="272525"/>
              </a:solidFill>
              <a:latin typeface="Times New Roman" panose="02020603050405020304" pitchFamily="18" charset="0"/>
              <a:ea typeface="Inter" pitchFamily="34" charset="-122"/>
              <a:cs typeface="Times New Roman" panose="02020603050405020304" pitchFamily="18" charset="0"/>
            </a:endParaRPr>
          </a:p>
        </p:txBody>
      </p:sp>
    </p:spTree>
    <p:extLst>
      <p:ext uri="{BB962C8B-B14F-4D97-AF65-F5344CB8AC3E}">
        <p14:creationId xmlns:p14="http://schemas.microsoft.com/office/powerpoint/2010/main" val="303381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519" y="644986"/>
            <a:ext cx="5954197" cy="744260"/>
          </a:xfrm>
          <a:prstGeom prst="rect">
            <a:avLst/>
          </a:prstGeom>
          <a:noFill/>
          <a:ln/>
        </p:spPr>
        <p:txBody>
          <a:bodyPr wrap="none" lIns="0" tIns="0" rIns="0" bIns="0" rtlCol="0" anchor="t"/>
          <a:lstStyle/>
          <a:p>
            <a:pPr>
              <a:lnSpc>
                <a:spcPts val="5850"/>
              </a:lnSpc>
            </a:pPr>
            <a:r>
              <a:rPr lang="en-US" sz="4650" b="1" dirty="0">
                <a:solidFill>
                  <a:srgbClr val="000000"/>
                </a:solidFill>
                <a:latin typeface="Helvetica" panose="020B0604020202020204" pitchFamily="34" charset="0"/>
                <a:ea typeface="Petrona Bold" pitchFamily="34" charset="-122"/>
                <a:cs typeface="Helvetica" panose="020B0604020202020204" pitchFamily="34" charset="0"/>
              </a:rPr>
              <a:t>Deliverables</a:t>
            </a:r>
          </a:p>
        </p:txBody>
      </p:sp>
      <p:sp>
        <p:nvSpPr>
          <p:cNvPr id="3" name="Text 4"/>
          <p:cNvSpPr/>
          <p:nvPr/>
        </p:nvSpPr>
        <p:spPr>
          <a:xfrm>
            <a:off x="581519" y="1828800"/>
            <a:ext cx="13255212" cy="6035236"/>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Data Preparation: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Clean and merge the dataset for analysis.</a:t>
            </a:r>
          </a:p>
          <a:p>
            <a:pPr marL="342900" indent="-342900">
              <a:lnSpc>
                <a:spcPts val="2850"/>
              </a:lnSpc>
              <a:buFont typeface="Arial" panose="020B0604020202020204" pitchFamily="34" charset="0"/>
              <a:buChar char="•"/>
            </a:pPr>
            <a:endParaRPr lang="en-US" sz="2400" b="1"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Machine Learning Models: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Train and evaluate classification and clustering models.</a:t>
            </a:r>
          </a:p>
          <a:p>
            <a:pPr marL="342900" indent="-342900">
              <a:lnSpc>
                <a:spcPts val="2850"/>
              </a:lnSpc>
              <a:buFont typeface="Arial" panose="020B0604020202020204" pitchFamily="34" charset="0"/>
              <a:buChar char="•"/>
            </a:pPr>
            <a:endParaRPr lang="en-US" sz="2400" b="1"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Application Development: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Develop a </a:t>
            </a:r>
            <a:r>
              <a:rPr lang="en-US" sz="2400" dirty="0" err="1">
                <a:solidFill>
                  <a:srgbClr val="272525"/>
                </a:solidFill>
                <a:latin typeface="Times New Roman" panose="02020603050405020304" pitchFamily="18" charset="0"/>
                <a:ea typeface="Inter" pitchFamily="34" charset="-122"/>
                <a:cs typeface="Times New Roman" panose="02020603050405020304" pitchFamily="18" charset="0"/>
              </a:rPr>
              <a:t>Streamlit</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 interface to display results and predictions, including EDA.</a:t>
            </a:r>
          </a:p>
          <a:p>
            <a:pPr>
              <a:lnSpc>
                <a:spcPts val="2850"/>
              </a:lnSpc>
            </a:pPr>
            <a:endParaRPr lang="en-US" sz="2400"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850"/>
              </a:lnSpc>
              <a:buFont typeface="Arial" panose="020B0604020202020204" pitchFamily="34" charset="0"/>
              <a:buChar char="•"/>
            </a:pPr>
            <a:r>
              <a:rPr lang="en-US" sz="2400" b="1" dirty="0">
                <a:solidFill>
                  <a:srgbClr val="272525"/>
                </a:solidFill>
                <a:latin typeface="Times New Roman" panose="02020603050405020304" pitchFamily="18" charset="0"/>
                <a:ea typeface="Inter" pitchFamily="34" charset="-122"/>
                <a:cs typeface="Times New Roman" panose="02020603050405020304" pitchFamily="18" charset="0"/>
              </a:rPr>
              <a:t>Documentation: </a:t>
            </a:r>
            <a:r>
              <a:rPr lang="en-US" sz="2400" dirty="0">
                <a:solidFill>
                  <a:srgbClr val="272525"/>
                </a:solidFill>
                <a:latin typeface="Times New Roman" panose="02020603050405020304" pitchFamily="18" charset="0"/>
                <a:ea typeface="Inter" pitchFamily="34" charset="-122"/>
                <a:cs typeface="Times New Roman" panose="02020603050405020304" pitchFamily="18" charset="0"/>
              </a:rPr>
              <a:t>We provide detailed documentation explaining the methodology, and solutions implemented, ensuring transparency and enabling others to build on our work.</a:t>
            </a:r>
          </a:p>
        </p:txBody>
      </p:sp>
    </p:spTree>
    <p:extLst>
      <p:ext uri="{BB962C8B-B14F-4D97-AF65-F5344CB8AC3E}">
        <p14:creationId xmlns:p14="http://schemas.microsoft.com/office/powerpoint/2010/main" val="270464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986</Words>
  <Application>Microsoft Office PowerPoint</Application>
  <PresentationFormat>Custom</PresentationFormat>
  <Paragraphs>108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Helvetica</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Krupa Lakshman Dakoju</cp:lastModifiedBy>
  <cp:revision>15</cp:revision>
  <dcterms:created xsi:type="dcterms:W3CDTF">2025-02-18T15:45:28Z</dcterms:created>
  <dcterms:modified xsi:type="dcterms:W3CDTF">2025-03-20T12:35:32Z</dcterms:modified>
</cp:coreProperties>
</file>