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Barlow Semi Condense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3F1863-20C7-484B-AA04-03DEDA46821C}">
  <a:tblStyle styleId="{203F1863-20C7-484B-AA04-03DEDA4682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E2D162B-7C57-477F-BE57-C4B6933174D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schemas.openxmlformats.org/officeDocument/2006/relationships/font" Target="fonts/BarlowSemiCondensed-regular.fnt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37" Type="http://schemas.openxmlformats.org/officeDocument/2006/relationships/font" Target="fonts/BarlowSemiCondensed-italic.fntdata"/><Relationship Id="rId14" Type="http://schemas.openxmlformats.org/officeDocument/2006/relationships/slide" Target="slides/slide8.xml"/><Relationship Id="rId36" Type="http://schemas.openxmlformats.org/officeDocument/2006/relationships/font" Target="fonts/BarlowSemiCondense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BarlowSemiCondense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c2cfc75a9_0_1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c2cfc75a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c2cfc75a9_0_1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c2cfc75a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c2cfc75a9_0_1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c2cfc75a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c2cfc75a9_0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c2cfc75a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2c3d080e0_1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2c3d080e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2c3d080e0_1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2c3d080e0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2c3d080e0_1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2c3d080e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2c3d080e0_1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2c3d080e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2c3d080e0_1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62c3d080e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2c3d080e0_1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62c3d080e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c2cfc75a9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c2cfc75a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2c3d080e0_1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62c3d080e0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c3b2f558a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c3b2f55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c3b2f558a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c3b2f55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c3b2f558a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c3b2f558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c2cfc75a9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c2cfc75a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c2cfc75a9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c2cfc75a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c2cfc75a9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c2cfc75a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</a:t>
            </a:r>
            <a:br>
              <a:rPr lang="en"/>
            </a:br>
            <a:r>
              <a:rPr lang="en"/>
              <a:t>Magist Partnership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2nd 2025							-confidential-</a:t>
            </a:r>
            <a:endParaRPr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390267" y="26752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Krupali, Miral and Pascal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Fulfillment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2545500" y="1449500"/>
            <a:ext cx="405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Mostly efficient</a:t>
            </a:r>
            <a:endParaRPr b="1" sz="18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Fulfillment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2545500" y="1449500"/>
            <a:ext cx="405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Mostly efficient</a:t>
            </a:r>
            <a:endParaRPr b="1" sz="18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2545500" y="1967775"/>
            <a:ext cx="405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Potential massive outliers</a:t>
            </a:r>
            <a:endParaRPr b="1" sz="18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Fulfillment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2545500" y="1449500"/>
            <a:ext cx="405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Mostly efficient</a:t>
            </a:r>
            <a:endParaRPr b="1" sz="18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2545500" y="1967775"/>
            <a:ext cx="405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Potential massive outliers</a:t>
            </a:r>
            <a:endParaRPr b="1" sz="18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2545500" y="2983350"/>
            <a:ext cx="465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Especially with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heavy accessories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this could be potentially harmful to our reputation.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growth</a:t>
            </a:r>
            <a:endParaRPr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899" y="1211350"/>
            <a:ext cx="5913856" cy="34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2462800" y="662800"/>
            <a:ext cx="61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2462800" y="662800"/>
            <a:ext cx="61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3" name="Google Shape;213;p27"/>
          <p:cNvGraphicFramePr/>
          <p:nvPr/>
        </p:nvGraphicFramePr>
        <p:xfrm>
          <a:off x="2462800" y="12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{1E2D162B-7C57-477F-BE57-C4B6933174D5}</a:tableStyleId>
              </a:tblPr>
              <a:tblGrid>
                <a:gridCol w="12382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Low Tech Sales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2462800" y="662800"/>
            <a:ext cx="61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0" name="Google Shape;220;p28"/>
          <p:cNvGraphicFramePr/>
          <p:nvPr/>
        </p:nvGraphicFramePr>
        <p:xfrm>
          <a:off x="2462800" y="12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{1E2D162B-7C57-477F-BE57-C4B6933174D5}</a:tableStyleId>
              </a:tblPr>
              <a:tblGrid>
                <a:gridCol w="1238250"/>
                <a:gridCol w="14478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Low Tech 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Low Tech Revenue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2462800" y="662800"/>
            <a:ext cx="61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7" name="Google Shape;227;p29"/>
          <p:cNvGraphicFramePr/>
          <p:nvPr/>
        </p:nvGraphicFramePr>
        <p:xfrm>
          <a:off x="2462800" y="12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{1E2D162B-7C57-477F-BE57-C4B6933174D5}</a:tableStyleId>
              </a:tblPr>
              <a:tblGrid>
                <a:gridCol w="1238250"/>
                <a:gridCol w="1447800"/>
                <a:gridCol w="1666875"/>
                <a:gridCol w="14478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Low Tech 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Low Tech Revenue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Delays for       Heavy Tech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3" name="Google Shape;233;p30"/>
          <p:cNvSpPr txBox="1"/>
          <p:nvPr/>
        </p:nvSpPr>
        <p:spPr>
          <a:xfrm>
            <a:off x="2462800" y="662800"/>
            <a:ext cx="61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34" name="Google Shape;234;p30"/>
          <p:cNvGraphicFramePr/>
          <p:nvPr/>
        </p:nvGraphicFramePr>
        <p:xfrm>
          <a:off x="2462800" y="12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{1E2D162B-7C57-477F-BE57-C4B6933174D5}</a:tableStyleId>
              </a:tblPr>
              <a:tblGrid>
                <a:gridCol w="1238250"/>
                <a:gridCol w="1447800"/>
                <a:gridCol w="1666875"/>
                <a:gridCol w="14478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Low Tech 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Low Tech Revenue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Delays for       Heavy Tech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Not Brand-Aligned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2462800" y="662800"/>
            <a:ext cx="61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2462800" y="12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{1E2D162B-7C57-477F-BE57-C4B6933174D5}</a:tableStyleId>
              </a:tblPr>
              <a:tblGrid>
                <a:gridCol w="1238250"/>
                <a:gridCol w="1447800"/>
                <a:gridCol w="1666875"/>
                <a:gridCol w="14478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Low Tech 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Low Tech Revenue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Delays for       Heavy Tech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Not Brand-Aligned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2" name="Google Shape;242;p31"/>
          <p:cNvSpPr txBox="1"/>
          <p:nvPr/>
        </p:nvSpPr>
        <p:spPr>
          <a:xfrm>
            <a:off x="2462800" y="2482750"/>
            <a:ext cx="58008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While Magist performs well in general e-commerce fulfillment, its </a:t>
            </a:r>
            <a:r>
              <a:rPr b="1" lang="en">
                <a:solidFill>
                  <a:schemeClr val="dk2"/>
                </a:solidFill>
              </a:rPr>
              <a:t>market behavior, revenue trends</a:t>
            </a:r>
            <a:r>
              <a:rPr lang="en">
                <a:solidFill>
                  <a:schemeClr val="dk2"/>
                </a:solidFill>
              </a:rPr>
              <a:t>, and </a:t>
            </a:r>
            <a:r>
              <a:rPr b="1" lang="en">
                <a:solidFill>
                  <a:schemeClr val="dk2"/>
                </a:solidFill>
              </a:rPr>
              <a:t>brand alignment</a:t>
            </a:r>
            <a:r>
              <a:rPr lang="en">
                <a:solidFill>
                  <a:schemeClr val="dk2"/>
                </a:solidFill>
              </a:rPr>
              <a:t> do </a:t>
            </a:r>
            <a:r>
              <a:rPr b="1" i="1" lang="en">
                <a:solidFill>
                  <a:schemeClr val="dk2"/>
                </a:solidFill>
              </a:rPr>
              <a:t>not</a:t>
            </a:r>
            <a:r>
              <a:rPr b="1"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support the launch of premium tech products.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Relevant KPIs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2365025" y="1211350"/>
            <a:ext cx="433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9.6%</a:t>
            </a:r>
            <a:endParaRPr b="1" sz="33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415600" y="1357600"/>
            <a:ext cx="43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 products sold are tech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ctrTitle"/>
          </p:nvPr>
        </p:nvSpPr>
        <p:spPr>
          <a:xfrm>
            <a:off x="2379075" y="194770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Relevant KPIs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365025" y="1211350"/>
            <a:ext cx="433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9.6%</a:t>
            </a:r>
            <a:endParaRPr b="1" sz="33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415600" y="1357600"/>
            <a:ext cx="43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 products sold are tech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365025" y="2114750"/>
            <a:ext cx="433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33 EUR</a:t>
            </a:r>
            <a:endParaRPr b="1" sz="33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415600" y="2261000"/>
            <a:ext cx="43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average tech order value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Relevant KPIs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2365025" y="1211350"/>
            <a:ext cx="433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9.6%</a:t>
            </a:r>
            <a:endParaRPr b="1" sz="33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415600" y="1357600"/>
            <a:ext cx="43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 products sold are tech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365025" y="2114750"/>
            <a:ext cx="433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33 EUR</a:t>
            </a:r>
            <a:endParaRPr b="1" sz="33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4415600" y="2261000"/>
            <a:ext cx="43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average tech order value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402700" y="3018150"/>
            <a:ext cx="433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12 days</a:t>
            </a:r>
            <a:endParaRPr b="1" sz="33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415600" y="3164400"/>
            <a:ext cx="43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average order fulfillment time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Relevant KPIs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2365025" y="1211350"/>
            <a:ext cx="433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9.6%</a:t>
            </a:r>
            <a:endParaRPr b="1" sz="33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415600" y="1357600"/>
            <a:ext cx="43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 products sold are tech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365025" y="2114750"/>
            <a:ext cx="433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33 EUR</a:t>
            </a:r>
            <a:endParaRPr b="1" sz="33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415600" y="2261000"/>
            <a:ext cx="43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average tech order value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402700" y="3018150"/>
            <a:ext cx="433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12 days</a:t>
            </a:r>
            <a:endParaRPr b="1" sz="33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415600" y="3164400"/>
            <a:ext cx="43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average order fulfillment time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402700" y="3848425"/>
            <a:ext cx="433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b="1" lang="en" sz="3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tagnant </a:t>
            </a:r>
            <a:endParaRPr b="1" sz="33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415600" y="3994675"/>
            <a:ext cx="43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 growth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Value</a:t>
            </a:r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>
            <a:off x="2890502" y="1637211"/>
            <a:ext cx="5501408" cy="1903524"/>
            <a:chOff x="1747492" y="1713400"/>
            <a:chExt cx="5501408" cy="1677705"/>
          </a:xfrm>
        </p:grpSpPr>
        <p:sp>
          <p:nvSpPr>
            <p:cNvPr id="121" name="Google Shape;121;p18"/>
            <p:cNvSpPr txBox="1"/>
            <p:nvPr/>
          </p:nvSpPr>
          <p:spPr>
            <a:xfrm>
              <a:off x="1748501" y="2383150"/>
              <a:ext cx="16713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7542F"/>
                  </a:solidFill>
                  <a:latin typeface="Lato"/>
                  <a:ea typeface="Lato"/>
                  <a:cs typeface="Lato"/>
                  <a:sym typeface="Lato"/>
                </a:rPr>
                <a:t>33.4 EUR</a:t>
              </a:r>
              <a:endParaRPr sz="400">
                <a:solidFill>
                  <a:srgbClr val="3C40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22" name="Google Shape;122;p18"/>
            <p:cNvCxnSpPr/>
            <p:nvPr/>
          </p:nvCxnSpPr>
          <p:spPr>
            <a:xfrm rot="10800000">
              <a:off x="2436867" y="3210937"/>
              <a:ext cx="535200" cy="0"/>
            </a:xfrm>
            <a:prstGeom prst="straightConnector1">
              <a:avLst/>
            </a:prstGeom>
            <a:noFill/>
            <a:ln cap="flat" cmpd="sng" w="9525">
              <a:solidFill>
                <a:srgbClr val="D344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" name="Google Shape;123;p18"/>
            <p:cNvSpPr txBox="1"/>
            <p:nvPr/>
          </p:nvSpPr>
          <p:spPr>
            <a:xfrm>
              <a:off x="1747492" y="3060794"/>
              <a:ext cx="7335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D34425"/>
                  </a:solidFill>
                  <a:latin typeface="Lato"/>
                  <a:ea typeface="Lato"/>
                  <a:cs typeface="Lato"/>
                  <a:sym typeface="Lato"/>
                </a:rPr>
                <a:t>Magist</a:t>
              </a:r>
              <a:endParaRPr sz="1200">
                <a:solidFill>
                  <a:srgbClr val="D344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D34425"/>
                  </a:solidFill>
                  <a:latin typeface="Lato"/>
                  <a:ea typeface="Lato"/>
                  <a:cs typeface="Lato"/>
                  <a:sym typeface="Lato"/>
                </a:rPr>
                <a:t>avg. order</a:t>
              </a:r>
              <a:endParaRPr b="1" sz="1200">
                <a:solidFill>
                  <a:srgbClr val="D34425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3102240" y="3190459"/>
              <a:ext cx="896100" cy="151500"/>
            </a:xfrm>
            <a:prstGeom prst="rect">
              <a:avLst/>
            </a:prstGeom>
            <a:solidFill>
              <a:srgbClr val="F85E26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6532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3102243" y="3155125"/>
              <a:ext cx="896100" cy="97500"/>
            </a:xfrm>
            <a:prstGeom prst="ellipse">
              <a:avLst/>
            </a:prstGeom>
            <a:solidFill>
              <a:srgbClr val="9C35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3102242" y="3282205"/>
              <a:ext cx="896100" cy="108900"/>
            </a:xfrm>
            <a:prstGeom prst="ellipse">
              <a:avLst/>
            </a:prstGeom>
            <a:solidFill>
              <a:srgbClr val="F85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5882108" y="2420206"/>
              <a:ext cx="7335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Eniac</a:t>
              </a:r>
              <a:r>
                <a:rPr lang="en" sz="12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avg. order</a:t>
              </a:r>
              <a:endParaRPr b="1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5882100" y="1713400"/>
              <a:ext cx="13668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710 EUR</a:t>
              </a:r>
              <a:endParaRPr sz="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29" name="Google Shape;129;p18"/>
            <p:cNvCxnSpPr/>
            <p:nvPr/>
          </p:nvCxnSpPr>
          <p:spPr>
            <a:xfrm rot="10800000">
              <a:off x="5882108" y="2343106"/>
              <a:ext cx="51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" name="Google Shape;130;p18"/>
            <p:cNvSpPr/>
            <p:nvPr/>
          </p:nvSpPr>
          <p:spPr>
            <a:xfrm>
              <a:off x="4871667" y="2334179"/>
              <a:ext cx="897300" cy="101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7D023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4871530" y="3286514"/>
              <a:ext cx="897300" cy="10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4872193" y="2285519"/>
              <a:ext cx="896100" cy="97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2399375" y="5161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Magist’s tech portfolio</a:t>
            </a:r>
            <a:endParaRPr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2504825" y="3062116"/>
            <a:ext cx="2405100" cy="1432983"/>
            <a:chOff x="3369375" y="3716425"/>
            <a:chExt cx="2405100" cy="1548000"/>
          </a:xfrm>
        </p:grpSpPr>
        <p:sp>
          <p:nvSpPr>
            <p:cNvPr id="139" name="Google Shape;139;p19"/>
            <p:cNvSpPr txBox="1"/>
            <p:nvPr/>
          </p:nvSpPr>
          <p:spPr>
            <a:xfrm>
              <a:off x="3369375" y="3716425"/>
              <a:ext cx="2405100" cy="516000"/>
            </a:xfrm>
            <a:prstGeom prst="rect">
              <a:avLst/>
            </a:prstGeom>
            <a:solidFill>
              <a:srgbClr val="FFCAEA"/>
            </a:solidFill>
            <a:ln>
              <a:noFill/>
            </a:ln>
          </p:spPr>
          <p:txBody>
            <a:bodyPr anchorCtr="0" anchor="ctr" bIns="1827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10101"/>
                  </a:solidFill>
                  <a:latin typeface="Lato"/>
                  <a:ea typeface="Lato"/>
                  <a:cs typeface="Lato"/>
                  <a:sym typeface="Lato"/>
                </a:rPr>
                <a:t>IT accessories</a:t>
              </a:r>
              <a:endParaRPr b="1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0" name="Google Shape;140;p19"/>
            <p:cNvSpPr txBox="1"/>
            <p:nvPr/>
          </p:nvSpPr>
          <p:spPr>
            <a:xfrm>
              <a:off x="3369375" y="4232425"/>
              <a:ext cx="2405100" cy="516000"/>
            </a:xfrm>
            <a:prstGeom prst="rect">
              <a:avLst/>
            </a:prstGeom>
            <a:solidFill>
              <a:srgbClr val="51E959"/>
            </a:solidFill>
            <a:ln>
              <a:noFill/>
            </a:ln>
          </p:spPr>
          <p:txBody>
            <a:bodyPr anchorCtr="0" anchor="ctr" bIns="18275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852"/>
                <a:buNone/>
              </a:pPr>
              <a:r>
                <a:rPr b="1" lang="en">
                  <a:solidFill>
                    <a:srgbClr val="010101"/>
                  </a:solidFill>
                  <a:latin typeface="Lato"/>
                  <a:ea typeface="Lato"/>
                  <a:cs typeface="Lato"/>
                  <a:sym typeface="Lato"/>
                </a:rPr>
                <a:t>Gaming equipment</a:t>
              </a:r>
              <a:endParaRPr b="1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3369375" y="4748425"/>
              <a:ext cx="2405100" cy="516000"/>
            </a:xfrm>
            <a:prstGeom prst="rect">
              <a:avLst/>
            </a:prstGeom>
            <a:solidFill>
              <a:srgbClr val="FFDF00"/>
            </a:solidFill>
            <a:ln>
              <a:noFill/>
            </a:ln>
          </p:spPr>
          <p:txBody>
            <a:bodyPr anchorCtr="0" anchor="ctr" bIns="18275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605"/>
                <a:buNone/>
              </a:pPr>
              <a:r>
                <a:rPr b="1" lang="en" sz="1440">
                  <a:solidFill>
                    <a:srgbClr val="010101"/>
                  </a:solidFill>
                  <a:latin typeface="Lato"/>
                  <a:ea typeface="Lato"/>
                  <a:cs typeface="Lato"/>
                  <a:sym typeface="Lato"/>
                </a:rPr>
                <a:t>PCs</a:t>
              </a:r>
              <a:endParaRPr b="1" sz="1440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2" name="Google Shape;142;p19"/>
          <p:cNvSpPr txBox="1"/>
          <p:nvPr/>
        </p:nvSpPr>
        <p:spPr>
          <a:xfrm>
            <a:off x="2504825" y="2584511"/>
            <a:ext cx="2405100" cy="477600"/>
          </a:xfrm>
          <a:prstGeom prst="rect">
            <a:avLst/>
          </a:prstGeom>
          <a:solidFill>
            <a:srgbClr val="35AAF2"/>
          </a:solidFill>
          <a:ln>
            <a:noFill/>
          </a:ln>
        </p:spPr>
        <p:txBody>
          <a:bodyPr anchorCtr="0" anchor="ctr" bIns="1827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rPr>
              <a:t>General electronics</a:t>
            </a:r>
            <a:endParaRPr b="1">
              <a:solidFill>
                <a:srgbClr val="01010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2504825" y="2106841"/>
            <a:ext cx="2405100" cy="4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827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rPr>
              <a:t>Gaming consoles</a:t>
            </a:r>
            <a:endParaRPr b="1">
              <a:solidFill>
                <a:srgbClr val="01010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2504825" y="1629171"/>
            <a:ext cx="2405100" cy="47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827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rPr>
              <a:t>Telephony</a:t>
            </a:r>
            <a:endParaRPr b="1">
              <a:solidFill>
                <a:srgbClr val="01010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2504825" y="1151500"/>
            <a:ext cx="2405100" cy="477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1827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rPr>
              <a:t>Audio products</a:t>
            </a:r>
            <a:endParaRPr b="1">
              <a:solidFill>
                <a:srgbClr val="01010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2399375" y="5161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Magist’s tech portfolio</a:t>
            </a:r>
            <a:endParaRPr/>
          </a:p>
        </p:txBody>
      </p:sp>
      <p:grpSp>
        <p:nvGrpSpPr>
          <p:cNvPr id="151" name="Google Shape;151;p20"/>
          <p:cNvGrpSpPr/>
          <p:nvPr/>
        </p:nvGrpSpPr>
        <p:grpSpPr>
          <a:xfrm>
            <a:off x="2504825" y="3062116"/>
            <a:ext cx="2405100" cy="1432983"/>
            <a:chOff x="3369375" y="3716425"/>
            <a:chExt cx="2405100" cy="1548000"/>
          </a:xfrm>
        </p:grpSpPr>
        <p:sp>
          <p:nvSpPr>
            <p:cNvPr id="152" name="Google Shape;152;p20"/>
            <p:cNvSpPr txBox="1"/>
            <p:nvPr/>
          </p:nvSpPr>
          <p:spPr>
            <a:xfrm>
              <a:off x="3369375" y="3716425"/>
              <a:ext cx="2405100" cy="516000"/>
            </a:xfrm>
            <a:prstGeom prst="rect">
              <a:avLst/>
            </a:prstGeom>
            <a:solidFill>
              <a:srgbClr val="FFCAEA"/>
            </a:solidFill>
            <a:ln>
              <a:noFill/>
            </a:ln>
          </p:spPr>
          <p:txBody>
            <a:bodyPr anchorCtr="0" anchor="ctr" bIns="18275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10101"/>
                  </a:solidFill>
                  <a:latin typeface="Lato"/>
                  <a:ea typeface="Lato"/>
                  <a:cs typeface="Lato"/>
                  <a:sym typeface="Lato"/>
                </a:rPr>
                <a:t>IT accessories</a:t>
              </a:r>
              <a:endParaRPr b="1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" name="Google Shape;153;p20"/>
            <p:cNvSpPr txBox="1"/>
            <p:nvPr/>
          </p:nvSpPr>
          <p:spPr>
            <a:xfrm>
              <a:off x="3369375" y="4232425"/>
              <a:ext cx="2405100" cy="516000"/>
            </a:xfrm>
            <a:prstGeom prst="rect">
              <a:avLst/>
            </a:prstGeom>
            <a:solidFill>
              <a:srgbClr val="51E959"/>
            </a:solidFill>
            <a:ln>
              <a:noFill/>
            </a:ln>
          </p:spPr>
          <p:txBody>
            <a:bodyPr anchorCtr="0" anchor="ctr" bIns="18275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852"/>
                <a:buNone/>
              </a:pPr>
              <a:r>
                <a:rPr b="1" lang="en">
                  <a:solidFill>
                    <a:srgbClr val="010101"/>
                  </a:solidFill>
                  <a:latin typeface="Lato"/>
                  <a:ea typeface="Lato"/>
                  <a:cs typeface="Lato"/>
                  <a:sym typeface="Lato"/>
                </a:rPr>
                <a:t>Gaming equipment</a:t>
              </a:r>
              <a:endParaRPr b="1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" name="Google Shape;154;p20"/>
            <p:cNvSpPr txBox="1"/>
            <p:nvPr/>
          </p:nvSpPr>
          <p:spPr>
            <a:xfrm>
              <a:off x="3369375" y="4748425"/>
              <a:ext cx="2405100" cy="516000"/>
            </a:xfrm>
            <a:prstGeom prst="rect">
              <a:avLst/>
            </a:prstGeom>
            <a:solidFill>
              <a:srgbClr val="FFDF00"/>
            </a:solidFill>
            <a:ln>
              <a:noFill/>
            </a:ln>
          </p:spPr>
          <p:txBody>
            <a:bodyPr anchorCtr="0" anchor="ctr" bIns="18275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605"/>
                <a:buNone/>
              </a:pPr>
              <a:r>
                <a:rPr b="1" lang="en" sz="1440">
                  <a:solidFill>
                    <a:srgbClr val="010101"/>
                  </a:solidFill>
                  <a:latin typeface="Lato"/>
                  <a:ea typeface="Lato"/>
                  <a:cs typeface="Lato"/>
                  <a:sym typeface="Lato"/>
                </a:rPr>
                <a:t>PCs</a:t>
              </a:r>
              <a:endParaRPr b="1" sz="1440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55" name="Google Shape;155;p20"/>
          <p:cNvSpPr txBox="1"/>
          <p:nvPr/>
        </p:nvSpPr>
        <p:spPr>
          <a:xfrm>
            <a:off x="2504825" y="2584511"/>
            <a:ext cx="2405100" cy="477600"/>
          </a:xfrm>
          <a:prstGeom prst="rect">
            <a:avLst/>
          </a:prstGeom>
          <a:solidFill>
            <a:srgbClr val="35AAF2"/>
          </a:solidFill>
          <a:ln>
            <a:noFill/>
          </a:ln>
        </p:spPr>
        <p:txBody>
          <a:bodyPr anchorCtr="0" anchor="ctr" bIns="1827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rPr>
              <a:t>General electronics</a:t>
            </a:r>
            <a:endParaRPr b="1">
              <a:solidFill>
                <a:srgbClr val="01010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2504825" y="2106841"/>
            <a:ext cx="2405100" cy="4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827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rPr>
              <a:t>Gaming consoles</a:t>
            </a:r>
            <a:endParaRPr b="1">
              <a:solidFill>
                <a:srgbClr val="01010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504825" y="1629171"/>
            <a:ext cx="2405100" cy="47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827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rPr>
              <a:t>Telephony</a:t>
            </a:r>
            <a:endParaRPr b="1">
              <a:solidFill>
                <a:srgbClr val="01010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504825" y="1151500"/>
            <a:ext cx="2405100" cy="477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1827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rPr>
              <a:t>Audio products</a:t>
            </a:r>
            <a:endParaRPr b="1">
              <a:solidFill>
                <a:srgbClr val="01010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5001350" y="1249900"/>
            <a:ext cx="346500" cy="28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5001350" y="1727575"/>
            <a:ext cx="346500" cy="28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5001350" y="3151500"/>
            <a:ext cx="346500" cy="28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2" name="Google Shape;162;p20"/>
          <p:cNvCxnSpPr>
            <a:stCxn id="159" idx="3"/>
          </p:cNvCxnSpPr>
          <p:nvPr/>
        </p:nvCxnSpPr>
        <p:spPr>
          <a:xfrm>
            <a:off x="5347850" y="1390300"/>
            <a:ext cx="836100" cy="1087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>
            <a:stCxn id="160" idx="3"/>
          </p:cNvCxnSpPr>
          <p:nvPr/>
        </p:nvCxnSpPr>
        <p:spPr>
          <a:xfrm>
            <a:off x="5347850" y="1867975"/>
            <a:ext cx="918900" cy="602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0"/>
          <p:cNvCxnSpPr>
            <a:stCxn id="161" idx="3"/>
          </p:cNvCxnSpPr>
          <p:nvPr/>
        </p:nvCxnSpPr>
        <p:spPr>
          <a:xfrm flipH="1" rot="10800000">
            <a:off x="5347850" y="2485500"/>
            <a:ext cx="918900" cy="806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0"/>
          <p:cNvSpPr/>
          <p:nvPr/>
        </p:nvSpPr>
        <p:spPr>
          <a:xfrm>
            <a:off x="6153750" y="2389950"/>
            <a:ext cx="180900" cy="18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6409800" y="2049900"/>
            <a:ext cx="1935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Comparable freight values</a:t>
            </a:r>
            <a:endParaRPr b="1"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Fulfillment</a:t>
            </a:r>
            <a:endParaRPr/>
          </a:p>
        </p:txBody>
      </p:sp>
      <p:graphicFrame>
        <p:nvGraphicFramePr>
          <p:cNvPr id="172" name="Google Shape;172;p21"/>
          <p:cNvGraphicFramePr/>
          <p:nvPr/>
        </p:nvGraphicFramePr>
        <p:xfrm>
          <a:off x="2534475" y="15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{203F1863-20C7-484B-AA04-03DEDA46821C}</a:tableStyleId>
              </a:tblPr>
              <a:tblGrid>
                <a:gridCol w="1558800"/>
                <a:gridCol w="1951200"/>
                <a:gridCol w="1951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Average weight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Average fulfillment time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2.06kg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on time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90.3%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2.33kg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Lato"/>
                        <a:buChar char="+"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1-3 days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9.3%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2.76kg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Lato"/>
                        <a:buChar char="+"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30 days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0.4%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&gt;2.76kg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up to +100 days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 vMerge="1"/>
              </a:tr>
            </a:tbl>
          </a:graphicData>
        </a:graphic>
      </p:graphicFrame>
      <p:sp>
        <p:nvSpPr>
          <p:cNvPr id="173" name="Google Shape;173;p21"/>
          <p:cNvSpPr txBox="1"/>
          <p:nvPr/>
        </p:nvSpPr>
        <p:spPr>
          <a:xfrm>
            <a:off x="2534475" y="3925125"/>
            <a:ext cx="578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Conclusion</a:t>
            </a:r>
            <a:r>
              <a:rPr lang="en" sz="1100">
                <a:solidFill>
                  <a:schemeClr val="dk2"/>
                </a:solidFill>
              </a:rPr>
              <a:t>: There is a </a:t>
            </a:r>
            <a:r>
              <a:rPr b="1" lang="en" sz="1100">
                <a:solidFill>
                  <a:schemeClr val="dk2"/>
                </a:solidFill>
              </a:rPr>
              <a:t>positive correlation</a:t>
            </a:r>
            <a:r>
              <a:rPr lang="en" sz="1100">
                <a:solidFill>
                  <a:schemeClr val="dk2"/>
                </a:solidFill>
              </a:rPr>
              <a:t> between product weight and delivery delays.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