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FD3BBB-16E1-4D68-BAF0-A973C76B35F3}">
  <a:tblStyle styleId="{1BFD3BBB-16E1-4D68-BAF0-A973C76B35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5.xml"/><Relationship Id="rId22" Type="http://schemas.openxmlformats.org/officeDocument/2006/relationships/font" Target="fonts/Nunito-italic.fntdata"/><Relationship Id="rId10" Type="http://schemas.openxmlformats.org/officeDocument/2006/relationships/slide" Target="slides/slide4.xml"/><Relationship Id="rId21" Type="http://schemas.openxmlformats.org/officeDocument/2006/relationships/font" Target="fonts/Nuni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42d0dc7e81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2d0dc7e81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Physical security - this is required because there are hard copies of information that could be retrieved by an outsider to the organization. It is important to keep an eye out for intruders.</a:t>
            </a:r>
            <a:br>
              <a:rPr lang="en"/>
            </a:br>
            <a:r>
              <a:rPr lang="en"/>
              <a:t>2. Access by user role or types - files and important information should only be accessed on a need to know basis, to keep data secure.</a:t>
            </a:r>
            <a:br>
              <a:rPr lang="en"/>
            </a:br>
            <a:r>
              <a:rPr lang="en"/>
              <a:t>3. State access control requirements by data attribute - This is to ensure that information is not added</a:t>
            </a:r>
            <a:br>
              <a:rPr lang="en"/>
            </a:br>
            <a:r>
              <a:rPr lang="en"/>
              <a:t>4. State access requirements based on system function - </a:t>
            </a:r>
            <a:br>
              <a:rPr lang="en"/>
            </a:br>
            <a:r>
              <a:rPr lang="en"/>
              <a:t>For example, if there is a need to grant access to certain system functions to one group of users, but not to another. For example, "The system shall make Function X available to the System Administrator only". </a:t>
            </a:r>
            <a:br>
              <a:rPr lang="en"/>
            </a:br>
            <a:r>
              <a:rPr lang="en"/>
              <a:t>5. State if there is a need for certification and accreditation of the security measures adopted fo</a:t>
            </a:r>
            <a:br>
              <a:rPr lang="en"/>
            </a:b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2abecbcff_0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2abecbcff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other insights if you like but remember, your group’s report-out must be kept within 10 minutes </a:t>
            </a:r>
            <a:br>
              <a:rPr lang="en"/>
            </a:b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42abecbcff_0_1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2abecbcff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you feel about this milestone? What did you like about it? What did you dislike?</a:t>
            </a:r>
            <a:endParaRPr/>
          </a:p>
          <a:p>
            <a:pPr indent="0" lvl="0" marL="0" rtl="0" algn="l">
              <a:spcBef>
                <a:spcPts val="0"/>
              </a:spcBef>
              <a:spcAft>
                <a:spcPts val="0"/>
              </a:spcAft>
              <a:buNone/>
            </a:pPr>
            <a:r>
              <a:rPr lang="en"/>
              <a:t>This was a great and important milestone for us because we got established as a group and got to know each other, as we will be working together for 4 months. We liked the planning stage because it set clear goals for us to try to achieve.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did you learn about yourselves as you collaborated and worked through this milestone?</a:t>
            </a:r>
            <a:endParaRPr/>
          </a:p>
          <a:p>
            <a:pPr indent="0" lvl="0" marL="0" rtl="0" algn="l">
              <a:spcBef>
                <a:spcPts val="0"/>
              </a:spcBef>
              <a:spcAft>
                <a:spcPts val="0"/>
              </a:spcAft>
              <a:buNone/>
            </a:pPr>
            <a:r>
              <a:rPr lang="en"/>
              <a:t>We learned to get work done, we should all get together in the same place and we’re able to brainstorm and put our ideas together because what we all have to say is of equal importance.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will you use what you have learned going forward? </a:t>
            </a:r>
            <a:endParaRPr/>
          </a:p>
          <a:p>
            <a:pPr indent="0" lvl="0" marL="0" rtl="0" algn="l">
              <a:spcBef>
                <a:spcPts val="0"/>
              </a:spcBef>
              <a:spcAft>
                <a:spcPts val="0"/>
              </a:spcAft>
              <a:buNone/>
            </a:pPr>
            <a:r>
              <a:rPr lang="en"/>
              <a:t>We will listen equally to ideas of others as that is an important thing going forward. This builds unity in group settings.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“stuff &amp; things” related to this milestone would you want help with?</a:t>
            </a:r>
            <a:endParaRPr/>
          </a:p>
          <a:p>
            <a:pPr indent="0" lvl="0" marL="0" rtl="0" algn="l">
              <a:spcBef>
                <a:spcPts val="0"/>
              </a:spcBef>
              <a:spcAft>
                <a:spcPts val="0"/>
              </a:spcAft>
              <a:buNone/>
            </a:pPr>
            <a:r>
              <a:rPr lang="en"/>
              <a:t>Design and organization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42abecbcff_0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2abecbcff_0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4247985d0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247985d0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current website is very hard to navigate. It is hard to find folders and access intranet in order to access and get information in and out. It is hard to access anywhere in the world. The naming of some folders are similar, which makes it difficult for people to find some folders and it ends up being multiple folders of similar names.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42abecbcff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2abecbcff_0_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The Engineering Department needs a way to organize their files on the website because they are spending time and feeling frustated looking for needed files.</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Empathy Maps</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Say - They need an easy to navigate website, simplicity, able to edit content, accessibility for different faculty members, organizing different files and folders, easier access, naming of folders are similar (so they want the website to be intuitive, able to find things that go together), accessibility based on security needs and priority.</a:t>
            </a:r>
            <a:endParaRPr sz="1300">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Think - They said what they were thinking. They wanted a solution for their problems. They want efficiency. They need a place to share information and coming to us will help them. maybe...</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lang="en" sz="1300">
                <a:solidFill>
                  <a:schemeClr val="dk2"/>
                </a:solidFill>
                <a:latin typeface="Calibri"/>
                <a:ea typeface="Calibri"/>
                <a:cs typeface="Calibri"/>
                <a:sym typeface="Calibri"/>
              </a:rPr>
              <a:t>Do - They came forward with ideas of what they wanted and spoke to us in order to get their ideas heard. They want us to do what they want.</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1600"/>
              </a:spcAft>
              <a:buNone/>
            </a:pPr>
            <a:r>
              <a:rPr lang="en" sz="1300">
                <a:solidFill>
                  <a:schemeClr val="dk2"/>
                </a:solidFill>
                <a:latin typeface="Calibri"/>
                <a:ea typeface="Calibri"/>
                <a:cs typeface="Calibri"/>
                <a:sym typeface="Calibri"/>
              </a:rPr>
              <a:t>Feel - They feel frustrated because it’s so hard to be efficient when everyone has issues finding what they’re looking for. Not everyone is experienced in tech. Not everyone has access to the same files so they end up creating new ones, which cause problems and makes it necessary to create new, similar files which makes it not unified.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42d0dc7e8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2d0dc7e8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42dc6af8f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2dc6af8f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42abecbcff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2abecbcff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Requirements</a:t>
            </a:r>
            <a:endParaRPr/>
          </a:p>
          <a:p>
            <a:pPr indent="-298450" lvl="0" marL="457200" rtl="0" algn="l">
              <a:spcBef>
                <a:spcPts val="0"/>
              </a:spcBef>
              <a:spcAft>
                <a:spcPts val="0"/>
              </a:spcAft>
              <a:buSzPts val="1100"/>
              <a:buAutoNum type="arabicPeriod"/>
            </a:pPr>
            <a:r>
              <a:rPr lang="en"/>
              <a:t>Files:upload, delete, edit</a:t>
            </a:r>
            <a:endParaRPr/>
          </a:p>
          <a:p>
            <a:pPr indent="-298450" lvl="0" marL="457200" rtl="0" algn="l">
              <a:spcBef>
                <a:spcPts val="0"/>
              </a:spcBef>
              <a:spcAft>
                <a:spcPts val="0"/>
              </a:spcAft>
              <a:buSzPts val="1100"/>
              <a:buAutoNum type="arabicPeriod"/>
            </a:pPr>
            <a:r>
              <a:rPr lang="en"/>
              <a:t>Readable </a:t>
            </a:r>
            <a:endParaRPr/>
          </a:p>
          <a:p>
            <a:pPr indent="-298450" lvl="0" marL="457200" rtl="0" algn="l">
              <a:spcBef>
                <a:spcPts val="0"/>
              </a:spcBef>
              <a:spcAft>
                <a:spcPts val="0"/>
              </a:spcAft>
              <a:buSzPts val="1100"/>
              <a:buAutoNum type="arabicPeriod"/>
            </a:pPr>
            <a:r>
              <a:rPr lang="en"/>
              <a:t>Give access to the user depending on the profile</a:t>
            </a:r>
            <a:endParaRPr/>
          </a:p>
          <a:p>
            <a:pPr indent="-298450" lvl="0" marL="457200" rtl="0" algn="l">
              <a:spcBef>
                <a:spcPts val="0"/>
              </a:spcBef>
              <a:spcAft>
                <a:spcPts val="0"/>
              </a:spcAft>
              <a:buSzPts val="1100"/>
              <a:buAutoNum type="arabicPeriod"/>
            </a:pPr>
            <a:r>
              <a:rPr lang="en"/>
              <a:t>The user have to log 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42dc6af8f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2dc6af8f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 Hardware and Software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42d0dc7e81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2d0dc7e81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2d0dc7e8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2d0dc7e8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Loss/ corruption of data: Lots of time and resources will be spent trying to recover and or create new files to make up for the lost ones. It will be costly to recover the files as there will be </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br>
              <a:rPr lang="en" sz="1300">
                <a:solidFill>
                  <a:schemeClr val="dk2"/>
                </a:solidFill>
                <a:latin typeface="Calibri"/>
                <a:ea typeface="Calibri"/>
                <a:cs typeface="Calibri"/>
                <a:sym typeface="Calibri"/>
              </a:rPr>
            </a:br>
            <a:r>
              <a:rPr lang="en" sz="1300">
                <a:solidFill>
                  <a:schemeClr val="dk2"/>
                </a:solidFill>
                <a:latin typeface="Calibri"/>
                <a:ea typeface="Calibri"/>
                <a:cs typeface="Calibri"/>
                <a:sym typeface="Calibri"/>
              </a:rPr>
              <a:t>Disclosure of secrets and sensitive information: Exposing sensitive information in the public would violate the privacy of the users. Also, the organization would have a bad reputation when this happened. </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br>
              <a:rPr lang="en" sz="1300">
                <a:solidFill>
                  <a:schemeClr val="dk2"/>
                </a:solidFill>
                <a:latin typeface="Calibri"/>
                <a:ea typeface="Calibri"/>
                <a:cs typeface="Calibri"/>
                <a:sym typeface="Calibri"/>
              </a:rPr>
            </a:br>
            <a:r>
              <a:rPr lang="en" sz="1300">
                <a:solidFill>
                  <a:schemeClr val="dk2"/>
                </a:solidFill>
                <a:latin typeface="Calibri"/>
                <a:ea typeface="Calibri"/>
                <a:cs typeface="Calibri"/>
                <a:sym typeface="Calibri"/>
              </a:rPr>
              <a:t>Disclosure of privileged/privacy information about individuals: Informations that was leaked would allow hackers to use it to ruin one’s reputation (e.g. work).</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1600"/>
              </a:spcAft>
              <a:buNone/>
            </a:pPr>
            <a:br>
              <a:rPr lang="en" sz="1300">
                <a:solidFill>
                  <a:schemeClr val="dk2"/>
                </a:solidFill>
                <a:latin typeface="Calibri"/>
                <a:ea typeface="Calibri"/>
                <a:cs typeface="Calibri"/>
                <a:sym typeface="Calibri"/>
              </a:rPr>
            </a:br>
            <a:r>
              <a:rPr lang="en" sz="1300">
                <a:solidFill>
                  <a:schemeClr val="dk2"/>
                </a:solidFill>
                <a:latin typeface="Calibri"/>
                <a:ea typeface="Calibri"/>
                <a:cs typeface="Calibri"/>
                <a:sym typeface="Calibri"/>
              </a:rPr>
              <a:t>Corruption of software or introduction of malware, such as viruses: One of the worst consequences of a server that has been infected by a virus is that hackers could track user's private information discreetly.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4222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ENSE 374, Milestone 1</a:t>
            </a:r>
            <a:endParaRPr/>
          </a:p>
        </p:txBody>
      </p:sp>
      <p:sp>
        <p:nvSpPr>
          <p:cNvPr id="129" name="Google Shape;129;p13"/>
          <p:cNvSpPr txBox="1"/>
          <p:nvPr>
            <p:ph idx="1" type="subTitle"/>
          </p:nvPr>
        </p:nvSpPr>
        <p:spPr>
          <a:xfrm>
            <a:off x="1858700" y="2571752"/>
            <a:ext cx="5361300" cy="105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The Great Value</a:t>
            </a:r>
            <a:endParaRPr sz="2000"/>
          </a:p>
          <a:p>
            <a:pPr indent="0" lvl="0" marL="0" rtl="0" algn="ctr">
              <a:spcBef>
                <a:spcPts val="0"/>
              </a:spcBef>
              <a:spcAft>
                <a:spcPts val="0"/>
              </a:spcAft>
              <a:buNone/>
            </a:pPr>
            <a:r>
              <a:rPr lang="en" sz="1800"/>
              <a:t>Azeezat, Krupal, Joseph, Clark, Martha</a:t>
            </a:r>
            <a:endParaRPr sz="1800"/>
          </a:p>
          <a:p>
            <a:pPr indent="0" lvl="0" marL="0" rtl="0" algn="ctr">
              <a:spcBef>
                <a:spcPts val="0"/>
              </a:spcBef>
              <a:spcAft>
                <a:spcPts val="0"/>
              </a:spcAft>
              <a:buNone/>
            </a:pPr>
            <a:r>
              <a:rPr lang="en" sz="1800"/>
              <a:t>September 27, 2018</a:t>
            </a:r>
            <a:endParaRPr sz="18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aphicFrame>
        <p:nvGraphicFramePr>
          <p:cNvPr id="185" name="Google Shape;185;p22"/>
          <p:cNvGraphicFramePr/>
          <p:nvPr/>
        </p:nvGraphicFramePr>
        <p:xfrm>
          <a:off x="213350" y="199225"/>
          <a:ext cx="3000000" cy="3000000"/>
        </p:xfrm>
        <a:graphic>
          <a:graphicData uri="http://schemas.openxmlformats.org/drawingml/2006/table">
            <a:tbl>
              <a:tblPr>
                <a:noFill/>
                <a:tableStyleId>{1BFD3BBB-16E1-4D68-BAF0-A973C76B35F3}</a:tableStyleId>
              </a:tblPr>
              <a:tblGrid>
                <a:gridCol w="3332250"/>
                <a:gridCol w="5399875"/>
              </a:tblGrid>
              <a:tr h="683300">
                <a:tc>
                  <a:txBody>
                    <a:bodyPr/>
                    <a:lstStyle/>
                    <a:p>
                      <a:pPr indent="0" lvl="0" marL="0" rtl="0" algn="l">
                        <a:lnSpc>
                          <a:spcPct val="100000"/>
                        </a:lnSpc>
                        <a:spcBef>
                          <a:spcPts val="0"/>
                        </a:spcBef>
                        <a:spcAft>
                          <a:spcPts val="0"/>
                        </a:spcAft>
                        <a:buNone/>
                      </a:pPr>
                      <a:r>
                        <a:rPr b="1" lang="en" sz="1600"/>
                        <a:t>Required</a:t>
                      </a:r>
                      <a:r>
                        <a:rPr b="1" lang="en" sz="1600"/>
                        <a:t> Security</a:t>
                      </a:r>
                      <a:endParaRPr b="1" sz="1600"/>
                    </a:p>
                  </a:txBody>
                  <a:tcPr marT="91425" marB="91425" marR="91425" marL="91425">
                    <a:solidFill>
                      <a:srgbClr val="C9DAF8"/>
                    </a:solidFill>
                  </a:tcPr>
                </a:tc>
                <a:tc>
                  <a:txBody>
                    <a:bodyPr/>
                    <a:lstStyle/>
                    <a:p>
                      <a:pPr indent="0" lvl="0" marL="0" rtl="0" algn="l">
                        <a:lnSpc>
                          <a:spcPct val="100000"/>
                        </a:lnSpc>
                        <a:spcBef>
                          <a:spcPts val="0"/>
                        </a:spcBef>
                        <a:spcAft>
                          <a:spcPts val="0"/>
                        </a:spcAft>
                        <a:buNone/>
                      </a:pPr>
                      <a:r>
                        <a:rPr b="1" lang="en" sz="1600"/>
                        <a:t>Why?</a:t>
                      </a:r>
                      <a:endParaRPr b="1" sz="1600"/>
                    </a:p>
                  </a:txBody>
                  <a:tcPr marT="91425" marB="91425" marR="91425" marL="91425">
                    <a:solidFill>
                      <a:srgbClr val="C9DAF8"/>
                    </a:solidFill>
                  </a:tcPr>
                </a:tc>
              </a:tr>
              <a:tr h="358200">
                <a:tc>
                  <a:txBody>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Physical security</a:t>
                      </a:r>
                      <a:endParaRPr b="1" sz="1600">
                        <a:latin typeface="Calibri"/>
                        <a:ea typeface="Calibri"/>
                        <a:cs typeface="Calibri"/>
                        <a:sym typeface="Calibri"/>
                      </a:endParaRPr>
                    </a:p>
                  </a:txBody>
                  <a:tcPr marT="91425" marB="91425" marR="91425" marL="91425"/>
                </a:tc>
                <a:tc>
                  <a:txBody>
                    <a:bodyPr/>
                    <a:lstStyle/>
                    <a:p>
                      <a:pPr indent="-311150" lvl="0" marL="457200" rtl="0" algn="l">
                        <a:lnSpc>
                          <a:spcPct val="100000"/>
                        </a:lnSpc>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Hard copies of information that could be retrieved by an outsider</a:t>
                      </a:r>
                      <a:endParaRPr sz="1300">
                        <a:solidFill>
                          <a:schemeClr val="dk2"/>
                        </a:solidFill>
                        <a:latin typeface="Calibri"/>
                        <a:ea typeface="Calibri"/>
                        <a:cs typeface="Calibri"/>
                        <a:sym typeface="Calibri"/>
                      </a:endParaRPr>
                    </a:p>
                    <a:p>
                      <a:pPr indent="-311150" lvl="0" marL="457200" rtl="0" algn="l">
                        <a:lnSpc>
                          <a:spcPct val="100000"/>
                        </a:lnSpc>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It is important to keep an eye out for intruders.</a:t>
                      </a:r>
                      <a:endParaRPr sz="1300">
                        <a:latin typeface="Calibri"/>
                        <a:ea typeface="Calibri"/>
                        <a:cs typeface="Calibri"/>
                        <a:sym typeface="Calibri"/>
                      </a:endParaRPr>
                    </a:p>
                  </a:txBody>
                  <a:tcPr marT="91425" marB="91425" marR="91425" marL="91425"/>
                </a:tc>
              </a:tr>
              <a:tr h="323200">
                <a:tc>
                  <a:txBody>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Access by user role or types</a:t>
                      </a:r>
                      <a:endParaRPr b="1" sz="1600">
                        <a:latin typeface="Calibri"/>
                        <a:ea typeface="Calibri"/>
                        <a:cs typeface="Calibri"/>
                        <a:sym typeface="Calibri"/>
                      </a:endParaRPr>
                    </a:p>
                  </a:txBody>
                  <a:tcPr marT="91425" marB="91425" marR="91425" marL="91425"/>
                </a:tc>
                <a:tc>
                  <a:txBody>
                    <a:bodyPr/>
                    <a:lstStyle/>
                    <a:p>
                      <a:pPr indent="-311150" lvl="0" marL="457200" rtl="0" algn="l">
                        <a:lnSpc>
                          <a:spcPct val="100000"/>
                        </a:lnSpc>
                        <a:spcBef>
                          <a:spcPts val="0"/>
                        </a:spcBef>
                        <a:spcAft>
                          <a:spcPts val="0"/>
                        </a:spcAft>
                        <a:buSzPts val="1300"/>
                        <a:buFont typeface="Calibri"/>
                        <a:buChar char="-"/>
                      </a:pPr>
                      <a:r>
                        <a:rPr lang="en" sz="1300">
                          <a:latin typeface="Calibri"/>
                          <a:ea typeface="Calibri"/>
                          <a:cs typeface="Calibri"/>
                          <a:sym typeface="Calibri"/>
                        </a:rPr>
                        <a:t>Accessed on a need to know basis</a:t>
                      </a:r>
                      <a:endParaRPr sz="1300">
                        <a:latin typeface="Calibri"/>
                        <a:ea typeface="Calibri"/>
                        <a:cs typeface="Calibri"/>
                        <a:sym typeface="Calibri"/>
                      </a:endParaRPr>
                    </a:p>
                    <a:p>
                      <a:pPr indent="-311150" lvl="0" marL="457200" rtl="0" algn="l">
                        <a:lnSpc>
                          <a:spcPct val="100000"/>
                        </a:lnSpc>
                        <a:spcBef>
                          <a:spcPts val="0"/>
                        </a:spcBef>
                        <a:spcAft>
                          <a:spcPts val="0"/>
                        </a:spcAft>
                        <a:buSzPts val="1300"/>
                        <a:buFont typeface="Calibri"/>
                        <a:buChar char="-"/>
                      </a:pPr>
                      <a:r>
                        <a:rPr lang="en" sz="1300">
                          <a:latin typeface="Calibri"/>
                          <a:ea typeface="Calibri"/>
                          <a:cs typeface="Calibri"/>
                          <a:sym typeface="Calibri"/>
                        </a:rPr>
                        <a:t>To keep data secure</a:t>
                      </a:r>
                      <a:endParaRPr sz="1300">
                        <a:latin typeface="Calibri"/>
                        <a:ea typeface="Calibri"/>
                        <a:cs typeface="Calibri"/>
                        <a:sym typeface="Calibri"/>
                      </a:endParaRPr>
                    </a:p>
                  </a:txBody>
                  <a:tcPr marT="91425" marB="91425" marR="91425" marL="91425"/>
                </a:tc>
              </a:tr>
              <a:tr h="523225">
                <a:tc>
                  <a:txBody>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State access control requirements by data attribute</a:t>
                      </a:r>
                      <a:endParaRPr b="1" sz="1600">
                        <a:latin typeface="Calibri"/>
                        <a:ea typeface="Calibri"/>
                        <a:cs typeface="Calibri"/>
                        <a:sym typeface="Calibri"/>
                      </a:endParaRPr>
                    </a:p>
                  </a:txBody>
                  <a:tcPr marT="91425" marB="91425" marR="91425" marL="91425"/>
                </a:tc>
                <a:tc>
                  <a:txBody>
                    <a:bodyPr/>
                    <a:lstStyle/>
                    <a:p>
                      <a:pPr indent="-311150" lvl="0" marL="457200" rtl="0" algn="l">
                        <a:lnSpc>
                          <a:spcPct val="100000"/>
                        </a:lnSpc>
                        <a:spcBef>
                          <a:spcPts val="0"/>
                        </a:spcBef>
                        <a:spcAft>
                          <a:spcPts val="0"/>
                        </a:spcAft>
                        <a:buSzPts val="1300"/>
                        <a:buFont typeface="Calibri"/>
                        <a:buChar char="-"/>
                      </a:pPr>
                      <a:r>
                        <a:rPr lang="en" sz="1300">
                          <a:latin typeface="Calibri"/>
                          <a:ea typeface="Calibri"/>
                          <a:cs typeface="Calibri"/>
                          <a:sym typeface="Calibri"/>
                        </a:rPr>
                        <a:t>The administrators are the only one that need access to edit the information, if just anyone can edit then there’s no accountability</a:t>
                      </a:r>
                      <a:endParaRPr sz="1300">
                        <a:latin typeface="Calibri"/>
                        <a:ea typeface="Calibri"/>
                        <a:cs typeface="Calibri"/>
                        <a:sym typeface="Calibri"/>
                      </a:endParaRPr>
                    </a:p>
                  </a:txBody>
                  <a:tcPr marT="91425" marB="91425" marR="91425" marL="91425"/>
                </a:tc>
              </a:tr>
              <a:tr h="605250">
                <a:tc>
                  <a:txBody>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State access requirements based on system function</a:t>
                      </a:r>
                      <a:endParaRPr sz="1600">
                        <a:latin typeface="Calibri"/>
                        <a:ea typeface="Calibri"/>
                        <a:cs typeface="Calibri"/>
                        <a:sym typeface="Calibri"/>
                      </a:endParaRPr>
                    </a:p>
                  </a:txBody>
                  <a:tcPr marT="91425" marB="91425" marR="91425" marL="91425"/>
                </a:tc>
                <a:tc>
                  <a:txBody>
                    <a:bodyPr/>
                    <a:lstStyle/>
                    <a:p>
                      <a:pPr indent="-311150" lvl="0" marL="457200" rtl="0" algn="l">
                        <a:lnSpc>
                          <a:spcPct val="100000"/>
                        </a:lnSpc>
                        <a:spcBef>
                          <a:spcPts val="0"/>
                        </a:spcBef>
                        <a:spcAft>
                          <a:spcPts val="0"/>
                        </a:spcAft>
                        <a:buSzPts val="1300"/>
                        <a:buFont typeface="Calibri"/>
                        <a:buChar char="-"/>
                      </a:pPr>
                      <a:r>
                        <a:rPr lang="en" sz="1300">
                          <a:latin typeface="Calibri"/>
                          <a:ea typeface="Calibri"/>
                          <a:cs typeface="Calibri"/>
                          <a:sym typeface="Calibri"/>
                        </a:rPr>
                        <a:t>It reduces unnecessary information being shared from other group or organization</a:t>
                      </a:r>
                      <a:endParaRPr sz="1300">
                        <a:latin typeface="Calibri"/>
                        <a:ea typeface="Calibri"/>
                        <a:cs typeface="Calibri"/>
                        <a:sym typeface="Calibri"/>
                      </a:endParaRPr>
                    </a:p>
                    <a:p>
                      <a:pPr indent="-311150" lvl="0" marL="457200" rtl="0" algn="l">
                        <a:lnSpc>
                          <a:spcPct val="100000"/>
                        </a:lnSpc>
                        <a:spcBef>
                          <a:spcPts val="0"/>
                        </a:spcBef>
                        <a:spcAft>
                          <a:spcPts val="0"/>
                        </a:spcAft>
                        <a:buSzPts val="1300"/>
                        <a:buFont typeface="Calibri"/>
                        <a:buChar char="-"/>
                      </a:pPr>
                      <a:r>
                        <a:rPr lang="en" sz="1300">
                          <a:latin typeface="Calibri"/>
                          <a:ea typeface="Calibri"/>
                          <a:cs typeface="Calibri"/>
                          <a:sym typeface="Calibri"/>
                        </a:rPr>
                        <a:t>This grants different accesses to different groups in order to keep privacy of information</a:t>
                      </a:r>
                      <a:endParaRPr sz="1300">
                        <a:latin typeface="Calibri"/>
                        <a:ea typeface="Calibri"/>
                        <a:cs typeface="Calibri"/>
                        <a:sym typeface="Calibri"/>
                      </a:endParaRPr>
                    </a:p>
                  </a:txBody>
                  <a:tcPr marT="91425" marB="91425" marR="91425" marL="91425"/>
                </a:tc>
              </a:tr>
              <a:tr h="610025">
                <a:tc>
                  <a:txBody>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C</a:t>
                      </a:r>
                      <a:r>
                        <a:rPr b="1" lang="en" sz="1600">
                          <a:solidFill>
                            <a:schemeClr val="dk2"/>
                          </a:solidFill>
                          <a:latin typeface="Calibri"/>
                          <a:ea typeface="Calibri"/>
                          <a:cs typeface="Calibri"/>
                          <a:sym typeface="Calibri"/>
                        </a:rPr>
                        <a:t>ertification and accreditation of the security measures </a:t>
                      </a:r>
                      <a:endParaRPr b="1" sz="1600">
                        <a:solidFill>
                          <a:schemeClr val="dk2"/>
                        </a:solidFill>
                        <a:latin typeface="Calibri"/>
                        <a:ea typeface="Calibri"/>
                        <a:cs typeface="Calibri"/>
                        <a:sym typeface="Calibri"/>
                      </a:endParaRPr>
                    </a:p>
                  </a:txBody>
                  <a:tcPr marT="91425" marB="91425" marR="91425" marL="91425"/>
                </a:tc>
                <a:tc>
                  <a:txBody>
                    <a:bodyPr/>
                    <a:lstStyle/>
                    <a:p>
                      <a:pPr indent="-311150" lvl="0" marL="457200" rtl="0" algn="l">
                        <a:lnSpc>
                          <a:spcPct val="100000"/>
                        </a:lnSpc>
                        <a:spcBef>
                          <a:spcPts val="0"/>
                        </a:spcBef>
                        <a:spcAft>
                          <a:spcPts val="0"/>
                        </a:spcAft>
                        <a:buSzPts val="1300"/>
                        <a:buFont typeface="Calibri"/>
                        <a:buChar char="-"/>
                      </a:pPr>
                      <a:r>
                        <a:rPr lang="en" sz="1300">
                          <a:latin typeface="Calibri"/>
                          <a:ea typeface="Calibri"/>
                          <a:cs typeface="Calibri"/>
                          <a:sym typeface="Calibri"/>
                        </a:rPr>
                        <a:t>It ensures that the user is </a:t>
                      </a:r>
                      <a:r>
                        <a:rPr lang="en" sz="1300">
                          <a:latin typeface="Calibri"/>
                          <a:ea typeface="Calibri"/>
                          <a:cs typeface="Calibri"/>
                          <a:sym typeface="Calibri"/>
                        </a:rPr>
                        <a:t>knowledgeable enough to access files or documents. </a:t>
                      </a:r>
                      <a:r>
                        <a:rPr lang="en" sz="1300">
                          <a:latin typeface="Calibri"/>
                          <a:ea typeface="Calibri"/>
                          <a:cs typeface="Calibri"/>
                          <a:sym typeface="Calibri"/>
                        </a:rPr>
                        <a:t> </a:t>
                      </a:r>
                      <a:endParaRPr sz="13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 conclusion</a:t>
            </a:r>
            <a:endParaRPr b="1"/>
          </a:p>
        </p:txBody>
      </p:sp>
      <p:sp>
        <p:nvSpPr>
          <p:cNvPr id="191" name="Google Shape;191;p23"/>
          <p:cNvSpPr txBox="1"/>
          <p:nvPr>
            <p:ph idx="1" type="body"/>
          </p:nvPr>
        </p:nvSpPr>
        <p:spPr>
          <a:xfrm>
            <a:off x="819150" y="1475600"/>
            <a:ext cx="7505700" cy="2921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400"/>
              <a:t>The Engineering Department needs a secure, yet simple website with easy navigation. Different s</a:t>
            </a:r>
            <a:r>
              <a:rPr lang="en" sz="2400"/>
              <a:t>ecurity access for different people is necessary and important and must follow the federal privacy act (FPA). Data privacy is important and confidential, medical, academic information should only be visible to staff on an absolute need to know basis.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Group Reflection</a:t>
            </a:r>
            <a:endParaRPr b="1">
              <a:latin typeface="Arial"/>
              <a:ea typeface="Arial"/>
              <a:cs typeface="Arial"/>
              <a:sym typeface="Arial"/>
            </a:endParaRPr>
          </a:p>
        </p:txBody>
      </p:sp>
      <p:sp>
        <p:nvSpPr>
          <p:cNvPr id="197" name="Google Shape;197;p24"/>
          <p:cNvSpPr/>
          <p:nvPr/>
        </p:nvSpPr>
        <p:spPr>
          <a:xfrm>
            <a:off x="831875" y="1990450"/>
            <a:ext cx="3749100" cy="13725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0"/>
              </a:spcAft>
              <a:buNone/>
            </a:pPr>
            <a:r>
              <a:rPr b="1" lang="en" sz="1800"/>
              <a:t>A</a:t>
            </a:r>
            <a:r>
              <a:rPr b="1" lang="en" sz="1800"/>
              <a:t>bout this milestone:</a:t>
            </a:r>
            <a:endParaRPr b="1" sz="1800"/>
          </a:p>
          <a:p>
            <a:pPr indent="0" lvl="0" marL="0" rtl="0" algn="l">
              <a:spcBef>
                <a:spcPts val="1000"/>
              </a:spcBef>
              <a:spcAft>
                <a:spcPts val="1000"/>
              </a:spcAft>
              <a:buNone/>
            </a:pPr>
            <a:r>
              <a:rPr lang="en"/>
              <a:t>We got established as a group. We liked the planning stage: set clear goals.</a:t>
            </a:r>
            <a:endParaRPr/>
          </a:p>
        </p:txBody>
      </p:sp>
      <p:sp>
        <p:nvSpPr>
          <p:cNvPr id="198" name="Google Shape;198;p24"/>
          <p:cNvSpPr/>
          <p:nvPr/>
        </p:nvSpPr>
        <p:spPr>
          <a:xfrm>
            <a:off x="4580975" y="1990450"/>
            <a:ext cx="3749100" cy="137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1000"/>
              </a:spcBef>
              <a:spcAft>
                <a:spcPts val="0"/>
              </a:spcAft>
              <a:buNone/>
            </a:pPr>
            <a:r>
              <a:rPr b="1" lang="en" sz="1800"/>
              <a:t>A</a:t>
            </a:r>
            <a:r>
              <a:rPr b="1" lang="en" sz="1800"/>
              <a:t>bout ourselves:</a:t>
            </a:r>
            <a:endParaRPr b="1" sz="1800"/>
          </a:p>
          <a:p>
            <a:pPr indent="0" lvl="0" marL="0" rtl="0" algn="l">
              <a:spcBef>
                <a:spcPts val="1000"/>
              </a:spcBef>
              <a:spcAft>
                <a:spcPts val="1000"/>
              </a:spcAft>
              <a:buNone/>
            </a:pPr>
            <a:r>
              <a:rPr lang="en"/>
              <a:t>We found that we are more efficient and get more work done when we are together.</a:t>
            </a:r>
            <a:endParaRPr/>
          </a:p>
        </p:txBody>
      </p:sp>
      <p:sp>
        <p:nvSpPr>
          <p:cNvPr id="199" name="Google Shape;199;p24"/>
          <p:cNvSpPr/>
          <p:nvPr/>
        </p:nvSpPr>
        <p:spPr>
          <a:xfrm>
            <a:off x="822900" y="3362975"/>
            <a:ext cx="3749100" cy="137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1000"/>
              </a:spcBef>
              <a:spcAft>
                <a:spcPts val="0"/>
              </a:spcAft>
              <a:buNone/>
            </a:pPr>
            <a:r>
              <a:rPr b="1" lang="en" sz="1800"/>
              <a:t>In the future:</a:t>
            </a:r>
            <a:r>
              <a:rPr b="1" lang="en" sz="1800"/>
              <a:t> </a:t>
            </a:r>
            <a:endParaRPr b="1" sz="1800"/>
          </a:p>
          <a:p>
            <a:pPr indent="0" lvl="0" marL="0" rtl="0" algn="l">
              <a:spcBef>
                <a:spcPts val="1000"/>
              </a:spcBef>
              <a:spcAft>
                <a:spcPts val="0"/>
              </a:spcAft>
              <a:buNone/>
            </a:pPr>
            <a:r>
              <a:rPr lang="en"/>
              <a:t>We will continue to listen equally to ideas of others as that is an important part of being in a group.</a:t>
            </a:r>
            <a:endParaRPr/>
          </a:p>
          <a:p>
            <a:pPr indent="0" lvl="0" marL="0" rtl="0" algn="l">
              <a:spcBef>
                <a:spcPts val="1000"/>
              </a:spcBef>
              <a:spcAft>
                <a:spcPts val="1000"/>
              </a:spcAft>
              <a:buNone/>
            </a:pPr>
            <a:r>
              <a:rPr lang="en"/>
              <a:t>This builds unity in group settings!</a:t>
            </a:r>
            <a:endParaRPr/>
          </a:p>
        </p:txBody>
      </p:sp>
      <p:sp>
        <p:nvSpPr>
          <p:cNvPr id="200" name="Google Shape;200;p24"/>
          <p:cNvSpPr/>
          <p:nvPr/>
        </p:nvSpPr>
        <p:spPr>
          <a:xfrm>
            <a:off x="4572013" y="3362975"/>
            <a:ext cx="3749100" cy="13725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0"/>
              </a:spcAft>
              <a:buNone/>
            </a:pPr>
            <a:r>
              <a:rPr b="1" lang="en" sz="1800"/>
              <a:t>H</a:t>
            </a:r>
            <a:r>
              <a:rPr b="1" lang="en" sz="1800"/>
              <a:t>elp needed?</a:t>
            </a:r>
            <a:endParaRPr b="1" sz="1800"/>
          </a:p>
          <a:p>
            <a:pPr indent="0" lvl="0" marL="0" rtl="0" algn="l">
              <a:spcBef>
                <a:spcPts val="1000"/>
              </a:spcBef>
              <a:spcAft>
                <a:spcPts val="1000"/>
              </a:spcAft>
              <a:buNone/>
            </a:pPr>
            <a:r>
              <a:rPr lang="en"/>
              <a:t>We need help mostly with design and organization.</a:t>
            </a:r>
            <a:endParaRPr/>
          </a:p>
        </p:txBody>
      </p:sp>
      <p:pic>
        <p:nvPicPr>
          <p:cNvPr id="201" name="Google Shape;201;p24"/>
          <p:cNvPicPr preferRelativeResize="0"/>
          <p:nvPr/>
        </p:nvPicPr>
        <p:blipFill>
          <a:blip r:embed="rId3">
            <a:alphaModFix/>
          </a:blip>
          <a:stretch>
            <a:fillRect/>
          </a:stretch>
        </p:blipFill>
        <p:spPr>
          <a:xfrm>
            <a:off x="5489563" y="315725"/>
            <a:ext cx="1913975" cy="1674728"/>
          </a:xfrm>
          <a:prstGeom prst="rect">
            <a:avLst/>
          </a:prstGeom>
          <a:noFill/>
          <a:ln>
            <a:noFill/>
          </a:ln>
        </p:spPr>
      </p:pic>
      <p:sp>
        <p:nvSpPr>
          <p:cNvPr id="202" name="Google Shape;202;p24"/>
          <p:cNvSpPr txBox="1"/>
          <p:nvPr/>
        </p:nvSpPr>
        <p:spPr>
          <a:xfrm>
            <a:off x="4161900" y="4953300"/>
            <a:ext cx="4982100" cy="19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t>Image taken from: </a:t>
            </a:r>
            <a:r>
              <a:rPr lang="en" sz="800"/>
              <a:t>http://homeschoolcpa.com/board-turnover-may-mean-the-purpose-of-the-homeschool-group-could-change/</a:t>
            </a:r>
            <a:endParaRPr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219900" y="228375"/>
            <a:ext cx="8674800" cy="468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Arial"/>
                <a:ea typeface="Arial"/>
                <a:cs typeface="Arial"/>
                <a:sym typeface="Arial"/>
              </a:rPr>
              <a:t>Questions?</a:t>
            </a:r>
            <a:endParaRPr sz="4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519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Problem Definition</a:t>
            </a:r>
            <a:endParaRPr b="1" sz="3600"/>
          </a:p>
        </p:txBody>
      </p:sp>
      <p:sp>
        <p:nvSpPr>
          <p:cNvPr id="135" name="Google Shape;135;p14"/>
          <p:cNvSpPr/>
          <p:nvPr/>
        </p:nvSpPr>
        <p:spPr>
          <a:xfrm>
            <a:off x="819150" y="1474200"/>
            <a:ext cx="1959600" cy="154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WHO/CLIENT</a:t>
            </a:r>
            <a:endParaRPr sz="2000"/>
          </a:p>
          <a:p>
            <a:pPr indent="0" lvl="0" marL="0" rtl="0" algn="ctr">
              <a:spcBef>
                <a:spcPts val="0"/>
              </a:spcBef>
              <a:spcAft>
                <a:spcPts val="0"/>
              </a:spcAft>
              <a:buNone/>
            </a:pPr>
            <a:r>
              <a:t/>
            </a:r>
            <a:endParaRPr b="1" sz="900"/>
          </a:p>
          <a:p>
            <a:pPr indent="0" lvl="0" marL="0" rtl="0" algn="ctr">
              <a:spcBef>
                <a:spcPts val="0"/>
              </a:spcBef>
              <a:spcAft>
                <a:spcPts val="0"/>
              </a:spcAft>
              <a:buNone/>
            </a:pPr>
            <a:r>
              <a:rPr lang="en" sz="1800"/>
              <a:t>Engineering Department</a:t>
            </a:r>
            <a:endParaRPr sz="1800"/>
          </a:p>
        </p:txBody>
      </p:sp>
      <p:sp>
        <p:nvSpPr>
          <p:cNvPr id="136" name="Google Shape;136;p14"/>
          <p:cNvSpPr/>
          <p:nvPr/>
        </p:nvSpPr>
        <p:spPr>
          <a:xfrm>
            <a:off x="3645400" y="1474200"/>
            <a:ext cx="1959600" cy="154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WHAT</a:t>
            </a:r>
            <a:endParaRPr sz="2000"/>
          </a:p>
          <a:p>
            <a:pPr indent="0" lvl="0" marL="0" rtl="0" algn="ctr">
              <a:spcBef>
                <a:spcPts val="0"/>
              </a:spcBef>
              <a:spcAft>
                <a:spcPts val="0"/>
              </a:spcAft>
              <a:buNone/>
            </a:pPr>
            <a:r>
              <a:t/>
            </a:r>
            <a:endParaRPr b="1" sz="900"/>
          </a:p>
          <a:p>
            <a:pPr indent="0" lvl="0" marL="0" rtl="0" algn="ctr">
              <a:spcBef>
                <a:spcPts val="0"/>
              </a:spcBef>
              <a:spcAft>
                <a:spcPts val="0"/>
              </a:spcAft>
              <a:buNone/>
            </a:pPr>
            <a:r>
              <a:rPr lang="en" sz="1800"/>
              <a:t>The current website is hard to navigate. </a:t>
            </a:r>
            <a:endParaRPr sz="1800"/>
          </a:p>
        </p:txBody>
      </p:sp>
      <p:sp>
        <p:nvSpPr>
          <p:cNvPr id="137" name="Google Shape;137;p14"/>
          <p:cNvSpPr/>
          <p:nvPr/>
        </p:nvSpPr>
        <p:spPr>
          <a:xfrm>
            <a:off x="6365255" y="1474200"/>
            <a:ext cx="1959600" cy="154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WHERE</a:t>
            </a:r>
            <a:endParaRPr sz="2000"/>
          </a:p>
          <a:p>
            <a:pPr indent="0" lvl="0" marL="0" rtl="0" algn="ctr">
              <a:spcBef>
                <a:spcPts val="0"/>
              </a:spcBef>
              <a:spcAft>
                <a:spcPts val="0"/>
              </a:spcAft>
              <a:buNone/>
            </a:pPr>
            <a:r>
              <a:t/>
            </a:r>
            <a:endParaRPr b="1" sz="900"/>
          </a:p>
          <a:p>
            <a:pPr indent="0" lvl="0" marL="0" rtl="0" algn="ctr">
              <a:spcBef>
                <a:spcPts val="0"/>
              </a:spcBef>
              <a:spcAft>
                <a:spcPts val="0"/>
              </a:spcAft>
              <a:buNone/>
            </a:pPr>
            <a:r>
              <a:rPr lang="en" sz="1800"/>
              <a:t>Engineering faculty website</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143" name="Google Shape;143;p15"/>
          <p:cNvSpPr txBox="1"/>
          <p:nvPr/>
        </p:nvSpPr>
        <p:spPr>
          <a:xfrm>
            <a:off x="429775" y="271325"/>
            <a:ext cx="2832900" cy="24540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Calibri"/>
              <a:buChar char="●"/>
            </a:pPr>
            <a:r>
              <a:rPr b="1" lang="en">
                <a:solidFill>
                  <a:schemeClr val="dk2"/>
                </a:solidFill>
                <a:latin typeface="Calibri"/>
                <a:ea typeface="Calibri"/>
                <a:cs typeface="Calibri"/>
                <a:sym typeface="Calibri"/>
              </a:rPr>
              <a:t>E</a:t>
            </a:r>
            <a:r>
              <a:rPr b="1" lang="en">
                <a:solidFill>
                  <a:schemeClr val="dk2"/>
                </a:solidFill>
                <a:latin typeface="Calibri"/>
                <a:ea typeface="Calibri"/>
                <a:cs typeface="Calibri"/>
                <a:sym typeface="Calibri"/>
              </a:rPr>
              <a:t>asy to navigate website</a:t>
            </a:r>
            <a:endParaRPr b="1">
              <a:solidFill>
                <a:schemeClr val="dk2"/>
              </a:solidFill>
              <a:latin typeface="Calibri"/>
              <a:ea typeface="Calibri"/>
              <a:cs typeface="Calibri"/>
              <a:sym typeface="Calibri"/>
            </a:endParaRPr>
          </a:p>
          <a:p>
            <a:pPr indent="-317500" lvl="0" marL="457200" rtl="0" algn="l">
              <a:lnSpc>
                <a:spcPct val="115000"/>
              </a:lnSpc>
              <a:spcBef>
                <a:spcPts val="0"/>
              </a:spcBef>
              <a:spcAft>
                <a:spcPts val="0"/>
              </a:spcAft>
              <a:buClr>
                <a:schemeClr val="dk2"/>
              </a:buClr>
              <a:buSzPts val="1400"/>
              <a:buFont typeface="Calibri"/>
              <a:buChar char="●"/>
            </a:pPr>
            <a:r>
              <a:rPr b="1" lang="en">
                <a:solidFill>
                  <a:schemeClr val="dk2"/>
                </a:solidFill>
                <a:latin typeface="Calibri"/>
                <a:ea typeface="Calibri"/>
                <a:cs typeface="Calibri"/>
                <a:sym typeface="Calibri"/>
              </a:rPr>
              <a:t>Simplicity</a:t>
            </a:r>
            <a:endParaRPr b="1">
              <a:solidFill>
                <a:schemeClr val="dk2"/>
              </a:solidFill>
              <a:latin typeface="Calibri"/>
              <a:ea typeface="Calibri"/>
              <a:cs typeface="Calibri"/>
              <a:sym typeface="Calibri"/>
            </a:endParaRPr>
          </a:p>
          <a:p>
            <a:pPr indent="-317500" lvl="0" marL="457200" rtl="0" algn="l">
              <a:lnSpc>
                <a:spcPct val="115000"/>
              </a:lnSpc>
              <a:spcBef>
                <a:spcPts val="0"/>
              </a:spcBef>
              <a:spcAft>
                <a:spcPts val="0"/>
              </a:spcAft>
              <a:buClr>
                <a:schemeClr val="dk2"/>
              </a:buClr>
              <a:buSzPts val="1400"/>
              <a:buFont typeface="Calibri"/>
              <a:buChar char="●"/>
            </a:pPr>
            <a:r>
              <a:rPr b="1" lang="en">
                <a:solidFill>
                  <a:schemeClr val="dk2"/>
                </a:solidFill>
                <a:latin typeface="Calibri"/>
                <a:ea typeface="Calibri"/>
                <a:cs typeface="Calibri"/>
                <a:sym typeface="Calibri"/>
              </a:rPr>
              <a:t>Edit content</a:t>
            </a:r>
            <a:endParaRPr b="1">
              <a:solidFill>
                <a:schemeClr val="dk2"/>
              </a:solidFill>
              <a:latin typeface="Calibri"/>
              <a:ea typeface="Calibri"/>
              <a:cs typeface="Calibri"/>
              <a:sym typeface="Calibri"/>
            </a:endParaRPr>
          </a:p>
          <a:p>
            <a:pPr indent="-317500" lvl="0" marL="457200" rtl="0" algn="l">
              <a:lnSpc>
                <a:spcPct val="115000"/>
              </a:lnSpc>
              <a:spcBef>
                <a:spcPts val="0"/>
              </a:spcBef>
              <a:spcAft>
                <a:spcPts val="0"/>
              </a:spcAft>
              <a:buClr>
                <a:schemeClr val="dk2"/>
              </a:buClr>
              <a:buSzPts val="1400"/>
              <a:buFont typeface="Calibri"/>
              <a:buChar char="●"/>
            </a:pPr>
            <a:r>
              <a:rPr b="1" lang="en">
                <a:solidFill>
                  <a:schemeClr val="dk2"/>
                </a:solidFill>
                <a:latin typeface="Calibri"/>
                <a:ea typeface="Calibri"/>
                <a:cs typeface="Calibri"/>
                <a:sym typeface="Calibri"/>
              </a:rPr>
              <a:t>Better organization of different files and folders</a:t>
            </a:r>
            <a:endParaRPr b="1">
              <a:solidFill>
                <a:schemeClr val="dk2"/>
              </a:solidFill>
              <a:latin typeface="Calibri"/>
              <a:ea typeface="Calibri"/>
              <a:cs typeface="Calibri"/>
              <a:sym typeface="Calibri"/>
            </a:endParaRPr>
          </a:p>
          <a:p>
            <a:pPr indent="-317500" lvl="0" marL="457200" rtl="0" algn="l">
              <a:lnSpc>
                <a:spcPct val="115000"/>
              </a:lnSpc>
              <a:spcBef>
                <a:spcPts val="0"/>
              </a:spcBef>
              <a:spcAft>
                <a:spcPts val="0"/>
              </a:spcAft>
              <a:buClr>
                <a:schemeClr val="dk2"/>
              </a:buClr>
              <a:buSzPts val="1400"/>
              <a:buFont typeface="Calibri"/>
              <a:buChar char="●"/>
            </a:pPr>
            <a:r>
              <a:rPr b="1" lang="en">
                <a:solidFill>
                  <a:schemeClr val="dk2"/>
                </a:solidFill>
                <a:latin typeface="Calibri"/>
                <a:ea typeface="Calibri"/>
                <a:cs typeface="Calibri"/>
                <a:sym typeface="Calibri"/>
              </a:rPr>
              <a:t>Accessibility based on security needs and priority.</a:t>
            </a:r>
            <a:endParaRPr b="1"/>
          </a:p>
        </p:txBody>
      </p:sp>
      <p:sp>
        <p:nvSpPr>
          <p:cNvPr id="144" name="Google Shape;144;p15"/>
          <p:cNvSpPr txBox="1"/>
          <p:nvPr/>
        </p:nvSpPr>
        <p:spPr>
          <a:xfrm>
            <a:off x="5832150" y="154025"/>
            <a:ext cx="2832900" cy="172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en">
                <a:solidFill>
                  <a:schemeClr val="dk2"/>
                </a:solidFill>
                <a:latin typeface="Calibri"/>
                <a:ea typeface="Calibri"/>
                <a:cs typeface="Calibri"/>
                <a:sym typeface="Calibri"/>
              </a:rPr>
              <a:t>T</a:t>
            </a:r>
            <a:r>
              <a:rPr b="1" lang="en">
                <a:solidFill>
                  <a:schemeClr val="dk2"/>
                </a:solidFill>
                <a:latin typeface="Calibri"/>
                <a:ea typeface="Calibri"/>
                <a:cs typeface="Calibri"/>
                <a:sym typeface="Calibri"/>
              </a:rPr>
              <a:t>hey want efficiency. They need a place to share information securely and coming to us will help them. </a:t>
            </a:r>
            <a:endParaRPr b="1"/>
          </a:p>
        </p:txBody>
      </p:sp>
      <p:sp>
        <p:nvSpPr>
          <p:cNvPr id="145" name="Google Shape;145;p15"/>
          <p:cNvSpPr txBox="1"/>
          <p:nvPr/>
        </p:nvSpPr>
        <p:spPr>
          <a:xfrm>
            <a:off x="554525" y="3643363"/>
            <a:ext cx="3000000" cy="109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en">
                <a:solidFill>
                  <a:schemeClr val="dk2"/>
                </a:solidFill>
                <a:latin typeface="Calibri"/>
                <a:ea typeface="Calibri"/>
                <a:cs typeface="Calibri"/>
                <a:sym typeface="Calibri"/>
              </a:rPr>
              <a:t>They came forward with ideas of what they wanted and spoke to us in order to get their ideas heard.</a:t>
            </a:r>
            <a:endParaRPr b="1"/>
          </a:p>
        </p:txBody>
      </p:sp>
      <p:sp>
        <p:nvSpPr>
          <p:cNvPr id="146" name="Google Shape;146;p15"/>
          <p:cNvSpPr txBox="1"/>
          <p:nvPr/>
        </p:nvSpPr>
        <p:spPr>
          <a:xfrm>
            <a:off x="5907575" y="2725325"/>
            <a:ext cx="2557200" cy="1947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Calibri"/>
                <a:ea typeface="Calibri"/>
                <a:cs typeface="Calibri"/>
                <a:sym typeface="Calibri"/>
              </a:rPr>
              <a:t>F</a:t>
            </a:r>
            <a:r>
              <a:rPr b="1" lang="en">
                <a:solidFill>
                  <a:schemeClr val="dk2"/>
                </a:solidFill>
                <a:latin typeface="Calibri"/>
                <a:ea typeface="Calibri"/>
                <a:cs typeface="Calibri"/>
                <a:sym typeface="Calibri"/>
              </a:rPr>
              <a:t>rustrated:</a:t>
            </a:r>
            <a:endParaRPr b="1">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b="1" lang="en">
                <a:solidFill>
                  <a:schemeClr val="dk2"/>
                </a:solidFill>
                <a:latin typeface="Calibri"/>
                <a:ea typeface="Calibri"/>
                <a:cs typeface="Calibri"/>
                <a:sym typeface="Calibri"/>
              </a:rPr>
              <a:t>I</a:t>
            </a:r>
            <a:r>
              <a:rPr b="1" lang="en">
                <a:solidFill>
                  <a:schemeClr val="dk2"/>
                </a:solidFill>
                <a:latin typeface="Calibri"/>
                <a:ea typeface="Calibri"/>
                <a:cs typeface="Calibri"/>
                <a:sym typeface="Calibri"/>
              </a:rPr>
              <a:t>t’s so hard to be efficient when everyone has issues finding what they’re looking for. </a:t>
            </a:r>
            <a:endParaRPr b="1">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b="1" lang="en">
                <a:solidFill>
                  <a:schemeClr val="dk2"/>
                </a:solidFill>
                <a:latin typeface="Calibri"/>
                <a:ea typeface="Calibri"/>
                <a:cs typeface="Calibri"/>
                <a:sym typeface="Calibri"/>
              </a:rPr>
              <a:t>Not everyone has access to the same files so they end up creating new ones, which causes problems</a:t>
            </a:r>
            <a:endParaRPr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aphicFrame>
        <p:nvGraphicFramePr>
          <p:cNvPr id="151" name="Google Shape;151;p16"/>
          <p:cNvGraphicFramePr/>
          <p:nvPr/>
        </p:nvGraphicFramePr>
        <p:xfrm>
          <a:off x="952500" y="1296525"/>
          <a:ext cx="3000000" cy="3000000"/>
        </p:xfrm>
        <a:graphic>
          <a:graphicData uri="http://schemas.openxmlformats.org/drawingml/2006/table">
            <a:tbl>
              <a:tblPr>
                <a:noFill/>
                <a:tableStyleId>{1BFD3BBB-16E1-4D68-BAF0-A973C76B35F3}</a:tableStyleId>
              </a:tblPr>
              <a:tblGrid>
                <a:gridCol w="1821750"/>
                <a:gridCol w="5417250"/>
              </a:tblGrid>
              <a:tr h="617100">
                <a:tc>
                  <a:txBody>
                    <a:bodyPr/>
                    <a:lstStyle/>
                    <a:p>
                      <a:pPr indent="0" lvl="0" marL="0" rtl="0" algn="l">
                        <a:spcBef>
                          <a:spcPts val="0"/>
                        </a:spcBef>
                        <a:spcAft>
                          <a:spcPts val="0"/>
                        </a:spcAft>
                        <a:buNone/>
                      </a:pPr>
                      <a:r>
                        <a:rPr b="1" lang="en"/>
                        <a:t>Meeting Dates</a:t>
                      </a:r>
                      <a:endParaRPr b="1"/>
                    </a:p>
                  </a:txBody>
                  <a:tcPr marT="91425" marB="91425" marR="91425" marL="91425"/>
                </a:tc>
                <a:tc>
                  <a:txBody>
                    <a:bodyPr/>
                    <a:lstStyle/>
                    <a:p>
                      <a:pPr indent="0" lvl="0" marL="0" rtl="0" algn="l">
                        <a:spcBef>
                          <a:spcPts val="0"/>
                        </a:spcBef>
                        <a:spcAft>
                          <a:spcPts val="0"/>
                        </a:spcAft>
                        <a:buNone/>
                      </a:pPr>
                      <a:r>
                        <a:rPr b="1" lang="en"/>
                        <a:t>Meeting Minutes</a:t>
                      </a:r>
                      <a:endParaRPr b="1"/>
                    </a:p>
                  </a:txBody>
                  <a:tcPr marT="91425" marB="91425" marR="91425" marL="91425"/>
                </a:tc>
              </a:tr>
              <a:tr h="733850">
                <a:tc>
                  <a:txBody>
                    <a:bodyPr/>
                    <a:lstStyle/>
                    <a:p>
                      <a:pPr indent="0" lvl="0" marL="0" rtl="0" algn="l">
                        <a:spcBef>
                          <a:spcPts val="0"/>
                        </a:spcBef>
                        <a:spcAft>
                          <a:spcPts val="0"/>
                        </a:spcAft>
                        <a:buNone/>
                      </a:pPr>
                      <a:r>
                        <a:rPr lang="en"/>
                        <a:t>09/21/2018</a:t>
                      </a:r>
                      <a:endParaRPr/>
                    </a:p>
                  </a:txBody>
                  <a:tcPr marT="91425" marB="91425" marR="91425" marL="91425"/>
                </a:tc>
                <a:tc>
                  <a:txBody>
                    <a:bodyPr/>
                    <a:lstStyle/>
                    <a:p>
                      <a:pPr indent="0" lvl="0" marL="0" rtl="0" algn="l">
                        <a:spcBef>
                          <a:spcPts val="0"/>
                        </a:spcBef>
                        <a:spcAft>
                          <a:spcPts val="0"/>
                        </a:spcAft>
                        <a:buNone/>
                      </a:pPr>
                      <a:r>
                        <a:rPr lang="en">
                          <a:solidFill>
                            <a:schemeClr val="dk2"/>
                          </a:solidFill>
                        </a:rPr>
                        <a:t>In our first meeting, we talked about techniques we're going to use to complete this project. Furthermore, we set up a PowerPoint that we will use to present our ideas in the class.</a:t>
                      </a:r>
                      <a:endParaRPr>
                        <a:solidFill>
                          <a:srgbClr val="233A44"/>
                        </a:solidFill>
                      </a:endParaRPr>
                    </a:p>
                  </a:txBody>
                  <a:tcPr marT="91425" marB="91425" marR="91425" marL="91425"/>
                </a:tc>
              </a:tr>
              <a:tr h="434225">
                <a:tc>
                  <a:txBody>
                    <a:bodyPr/>
                    <a:lstStyle/>
                    <a:p>
                      <a:pPr indent="0" lvl="0" marL="0" rtl="0" algn="l">
                        <a:spcBef>
                          <a:spcPts val="0"/>
                        </a:spcBef>
                        <a:spcAft>
                          <a:spcPts val="0"/>
                        </a:spcAft>
                        <a:buNone/>
                      </a:pPr>
                      <a:r>
                        <a:rPr lang="en"/>
                        <a:t>09/25/2018</a:t>
                      </a:r>
                      <a:endParaRPr/>
                    </a:p>
                  </a:txBody>
                  <a:tcPr marT="91425" marB="91425" marR="91425" marL="91425"/>
                </a:tc>
                <a:tc>
                  <a:txBody>
                    <a:bodyPr/>
                    <a:lstStyle/>
                    <a:p>
                      <a:pPr indent="0" lvl="0" marL="0" rtl="0" algn="l">
                        <a:spcBef>
                          <a:spcPts val="0"/>
                        </a:spcBef>
                        <a:spcAft>
                          <a:spcPts val="0"/>
                        </a:spcAft>
                        <a:buNone/>
                      </a:pPr>
                      <a:r>
                        <a:rPr lang="en"/>
                        <a:t>Started the first draft of the presentation.</a:t>
                      </a:r>
                      <a:endParaRPr/>
                    </a:p>
                  </a:txBody>
                  <a:tcPr marT="91425" marB="91425" marR="91425" marL="91425"/>
                </a:tc>
              </a:tr>
              <a:tr h="703875">
                <a:tc>
                  <a:txBody>
                    <a:bodyPr/>
                    <a:lstStyle/>
                    <a:p>
                      <a:pPr indent="0" lvl="0" marL="0" rtl="0" algn="l">
                        <a:spcBef>
                          <a:spcPts val="0"/>
                        </a:spcBef>
                        <a:spcAft>
                          <a:spcPts val="0"/>
                        </a:spcAft>
                        <a:buNone/>
                      </a:pPr>
                      <a:r>
                        <a:rPr lang="en"/>
                        <a:t>09/26/2018</a:t>
                      </a:r>
                      <a:endParaRPr/>
                    </a:p>
                  </a:txBody>
                  <a:tcPr marT="91425" marB="91425" marR="91425" marL="91425"/>
                </a:tc>
                <a:tc>
                  <a:txBody>
                    <a:bodyPr/>
                    <a:lstStyle/>
                    <a:p>
                      <a:pPr indent="0" lvl="0" marL="0" rtl="0" algn="l">
                        <a:spcBef>
                          <a:spcPts val="0"/>
                        </a:spcBef>
                        <a:spcAft>
                          <a:spcPts val="0"/>
                        </a:spcAft>
                        <a:buNone/>
                      </a:pPr>
                      <a:r>
                        <a:rPr lang="en"/>
                        <a:t>Prepare the presentation and set all the aspects of the project clear. Practice the presentation and make sure it meets the time limit.</a:t>
                      </a:r>
                      <a:endParaRPr/>
                    </a:p>
                  </a:txBody>
                  <a:tcPr marT="91425" marB="91425" marR="91425" marL="91425"/>
                </a:tc>
              </a:tr>
              <a:tr h="7038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52" name="Google Shape;152;p16"/>
          <p:cNvSpPr txBox="1"/>
          <p:nvPr>
            <p:ph type="title"/>
          </p:nvPr>
        </p:nvSpPr>
        <p:spPr>
          <a:xfrm>
            <a:off x="819150" y="471850"/>
            <a:ext cx="7505700" cy="9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Our Team:</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79500" y="845600"/>
            <a:ext cx="7505700" cy="7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Introduction</a:t>
            </a:r>
            <a:endParaRPr b="1">
              <a:latin typeface="Arial"/>
              <a:ea typeface="Arial"/>
              <a:cs typeface="Arial"/>
              <a:sym typeface="Arial"/>
            </a:endParaRPr>
          </a:p>
        </p:txBody>
      </p:sp>
      <p:sp>
        <p:nvSpPr>
          <p:cNvPr id="158" name="Google Shape;158;p17"/>
          <p:cNvSpPr txBox="1"/>
          <p:nvPr>
            <p:ph idx="1" type="body"/>
          </p:nvPr>
        </p:nvSpPr>
        <p:spPr>
          <a:xfrm>
            <a:off x="819150" y="1573100"/>
            <a:ext cx="7505700" cy="198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333333"/>
                </a:solidFill>
                <a:highlight>
                  <a:srgbClr val="FFFFFF"/>
                </a:highlight>
                <a:latin typeface="Arial"/>
                <a:ea typeface="Arial"/>
                <a:cs typeface="Arial"/>
                <a:sym typeface="Arial"/>
              </a:rPr>
              <a:t>The goal of this project is to improve the efficiency of the Engineering Department by making a better website. </a:t>
            </a:r>
            <a:r>
              <a:rPr lang="en" sz="1400">
                <a:solidFill>
                  <a:srgbClr val="000000"/>
                </a:solidFill>
                <a:latin typeface="Arial"/>
                <a:ea typeface="Arial"/>
                <a:cs typeface="Arial"/>
                <a:sym typeface="Arial"/>
              </a:rPr>
              <a:t>They communicated that i</a:t>
            </a:r>
            <a:r>
              <a:rPr lang="en" sz="1400">
                <a:solidFill>
                  <a:srgbClr val="000000"/>
                </a:solidFill>
                <a:latin typeface="Arial"/>
                <a:ea typeface="Arial"/>
                <a:cs typeface="Arial"/>
                <a:sym typeface="Arial"/>
              </a:rPr>
              <a:t>t is hard to find folders and access intranet in order to access and get information in and out. The naming of some folders are similar, which makes it difficult for people to find some folders and it ends up being multiple folders of similar names</a:t>
            </a:r>
            <a:r>
              <a:rPr lang="en" sz="1400">
                <a:solidFill>
                  <a:srgbClr val="333333"/>
                </a:solidFill>
                <a:highlight>
                  <a:srgbClr val="FFFFFF"/>
                </a:highlight>
                <a:latin typeface="Arial"/>
                <a:ea typeface="Arial"/>
                <a:cs typeface="Arial"/>
                <a:sym typeface="Arial"/>
              </a:rPr>
              <a:t>. </a:t>
            </a:r>
            <a:r>
              <a:rPr lang="en" sz="1400">
                <a:solidFill>
                  <a:srgbClr val="333333"/>
                </a:solidFill>
                <a:highlight>
                  <a:srgbClr val="FFFFFF"/>
                </a:highlight>
                <a:latin typeface="Arial"/>
                <a:ea typeface="Arial"/>
                <a:cs typeface="Arial"/>
                <a:sym typeface="Arial"/>
              </a:rPr>
              <a:t>This document explains the planning phase of the project and the goals we plan to achieve and will also serve as a logbook. In order to complete this project, </a:t>
            </a:r>
            <a:r>
              <a:rPr lang="en" sz="1400">
                <a:solidFill>
                  <a:srgbClr val="333333"/>
                </a:solidFill>
                <a:highlight>
                  <a:srgbClr val="FFFFFF"/>
                </a:highlight>
                <a:latin typeface="Arial"/>
                <a:ea typeface="Arial"/>
                <a:cs typeface="Arial"/>
                <a:sym typeface="Arial"/>
              </a:rPr>
              <a:t>we organize meetings, discuss ideas and document them to keep track of our progress.</a:t>
            </a:r>
            <a:endParaRPr sz="1400">
              <a:solidFill>
                <a:srgbClr val="333333"/>
              </a:solidFill>
              <a:highlight>
                <a:srgbClr val="FFFFFF"/>
              </a:highlight>
              <a:latin typeface="Arial"/>
              <a:ea typeface="Arial"/>
              <a:cs typeface="Arial"/>
              <a:sym typeface="Arial"/>
            </a:endParaRPr>
          </a:p>
          <a:p>
            <a:pPr indent="0" lvl="0" marL="0" rtl="0" algn="just">
              <a:spcBef>
                <a:spcPts val="800"/>
              </a:spcBef>
              <a:spcAft>
                <a:spcPts val="800"/>
              </a:spcAft>
              <a:buNone/>
            </a:pPr>
            <a:r>
              <a:t/>
            </a:r>
            <a:endParaRPr sz="1400">
              <a:solidFill>
                <a:srgbClr val="333333"/>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745800"/>
            <a:ext cx="75057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User </a:t>
            </a:r>
            <a:r>
              <a:rPr b="1" lang="en"/>
              <a:t>Requirements</a:t>
            </a:r>
            <a:endParaRPr b="1"/>
          </a:p>
        </p:txBody>
      </p:sp>
      <p:graphicFrame>
        <p:nvGraphicFramePr>
          <p:cNvPr id="164" name="Google Shape;164;p18"/>
          <p:cNvGraphicFramePr/>
          <p:nvPr/>
        </p:nvGraphicFramePr>
        <p:xfrm>
          <a:off x="952500" y="1600800"/>
          <a:ext cx="3000000" cy="3000000"/>
        </p:xfrm>
        <a:graphic>
          <a:graphicData uri="http://schemas.openxmlformats.org/drawingml/2006/table">
            <a:tbl>
              <a:tblPr>
                <a:noFill/>
                <a:tableStyleId>{1BFD3BBB-16E1-4D68-BAF0-A973C76B35F3}</a:tableStyleId>
              </a:tblPr>
              <a:tblGrid>
                <a:gridCol w="1702275"/>
                <a:gridCol w="5536725"/>
              </a:tblGrid>
              <a:tr h="262275">
                <a:tc>
                  <a:txBody>
                    <a:bodyPr/>
                    <a:lstStyle/>
                    <a:p>
                      <a:pPr indent="0" lvl="0" marL="0" rtl="0" algn="l">
                        <a:spcBef>
                          <a:spcPts val="0"/>
                        </a:spcBef>
                        <a:spcAft>
                          <a:spcPts val="0"/>
                        </a:spcAft>
                        <a:buNone/>
                      </a:pPr>
                      <a:r>
                        <a:rPr lang="en"/>
                        <a:t>Name</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Definition</a:t>
                      </a:r>
                      <a:endParaRPr/>
                    </a:p>
                  </a:txBody>
                  <a:tcPr marT="91425" marB="91425" marR="91425" marL="91425">
                    <a:solidFill>
                      <a:srgbClr val="C9DAF8"/>
                    </a:solidFill>
                  </a:tcPr>
                </a:tc>
              </a:tr>
              <a:tr h="542400">
                <a:tc>
                  <a:txBody>
                    <a:bodyPr/>
                    <a:lstStyle/>
                    <a:p>
                      <a:pPr indent="0" lvl="0" marL="0" rtl="0" algn="l">
                        <a:spcBef>
                          <a:spcPts val="0"/>
                        </a:spcBef>
                        <a:spcAft>
                          <a:spcPts val="0"/>
                        </a:spcAft>
                        <a:buNone/>
                      </a:pPr>
                      <a:r>
                        <a:rPr lang="en"/>
                        <a:t>R1- Upload/edit files</a:t>
                      </a:r>
                      <a:endParaRPr/>
                    </a:p>
                  </a:txBody>
                  <a:tcPr marT="91425" marB="91425" marR="91425" marL="91425"/>
                </a:tc>
                <a:tc>
                  <a:txBody>
                    <a:bodyPr/>
                    <a:lstStyle/>
                    <a:p>
                      <a:pPr indent="0" lvl="0" marL="0" rtl="0" algn="l">
                        <a:spcBef>
                          <a:spcPts val="0"/>
                        </a:spcBef>
                        <a:spcAft>
                          <a:spcPts val="0"/>
                        </a:spcAft>
                        <a:buNone/>
                      </a:pPr>
                      <a:r>
                        <a:rPr lang="en"/>
                        <a:t>Upload documents without generating duplicates, and without needing help from technical support.</a:t>
                      </a:r>
                      <a:endParaRPr/>
                    </a:p>
                  </a:txBody>
                  <a:tcPr marT="91425" marB="91425" marR="91425" marL="91425"/>
                </a:tc>
              </a:tr>
              <a:tr h="410350">
                <a:tc>
                  <a:txBody>
                    <a:bodyPr/>
                    <a:lstStyle/>
                    <a:p>
                      <a:pPr indent="0" lvl="0" marL="0" rtl="0" algn="l">
                        <a:spcBef>
                          <a:spcPts val="0"/>
                        </a:spcBef>
                        <a:spcAft>
                          <a:spcPts val="0"/>
                        </a:spcAft>
                        <a:buNone/>
                      </a:pPr>
                      <a:r>
                        <a:rPr lang="en"/>
                        <a:t>R2 - Intuitive </a:t>
                      </a:r>
                      <a:endParaRPr/>
                    </a:p>
                  </a:txBody>
                  <a:tcPr marT="91425" marB="91425" marR="91425" marL="91425"/>
                </a:tc>
                <a:tc>
                  <a:txBody>
                    <a:bodyPr/>
                    <a:lstStyle/>
                    <a:p>
                      <a:pPr indent="0" lvl="0" marL="0" rtl="0" algn="l">
                        <a:spcBef>
                          <a:spcPts val="0"/>
                        </a:spcBef>
                        <a:spcAft>
                          <a:spcPts val="0"/>
                        </a:spcAft>
                        <a:buNone/>
                      </a:pPr>
                      <a:r>
                        <a:rPr lang="en"/>
                        <a:t>Intuitive flow on the web page</a:t>
                      </a:r>
                      <a:endParaRPr/>
                    </a:p>
                  </a:txBody>
                  <a:tcPr marT="91425" marB="91425" marR="91425" marL="91425"/>
                </a:tc>
              </a:tr>
              <a:tr h="410350">
                <a:tc>
                  <a:txBody>
                    <a:bodyPr/>
                    <a:lstStyle/>
                    <a:p>
                      <a:pPr indent="0" lvl="0" marL="0" rtl="0" algn="l">
                        <a:spcBef>
                          <a:spcPts val="0"/>
                        </a:spcBef>
                        <a:spcAft>
                          <a:spcPts val="0"/>
                        </a:spcAft>
                        <a:buNone/>
                      </a:pPr>
                      <a:r>
                        <a:rPr lang="en"/>
                        <a:t>R3 - Secure access</a:t>
                      </a:r>
                      <a:endParaRPr/>
                    </a:p>
                  </a:txBody>
                  <a:tcPr marT="91425" marB="91425" marR="91425" marL="91425"/>
                </a:tc>
                <a:tc>
                  <a:txBody>
                    <a:bodyPr/>
                    <a:lstStyle/>
                    <a:p>
                      <a:pPr indent="0" lvl="0" marL="0" rtl="0" algn="l">
                        <a:spcBef>
                          <a:spcPts val="0"/>
                        </a:spcBef>
                        <a:spcAft>
                          <a:spcPts val="0"/>
                        </a:spcAft>
                        <a:buNone/>
                      </a:pPr>
                      <a:r>
                        <a:rPr lang="en"/>
                        <a:t>Accessibility based on the level of the user, following the Federal Privacy Act.</a:t>
                      </a:r>
                      <a:endParaRPr/>
                    </a:p>
                  </a:txBody>
                  <a:tcPr marT="91425" marB="91425" marR="91425" marL="91425"/>
                </a:tc>
              </a:tr>
              <a:tr h="410350">
                <a:tc>
                  <a:txBody>
                    <a:bodyPr/>
                    <a:lstStyle/>
                    <a:p>
                      <a:pPr indent="0" lvl="0" marL="0" rtl="0" algn="l">
                        <a:spcBef>
                          <a:spcPts val="0"/>
                        </a:spcBef>
                        <a:spcAft>
                          <a:spcPts val="0"/>
                        </a:spcAft>
                        <a:buNone/>
                      </a:pPr>
                      <a:r>
                        <a:rPr lang="en"/>
                        <a:t>R4 - Simplicity and efficiency</a:t>
                      </a:r>
                      <a:endParaRPr/>
                    </a:p>
                  </a:txBody>
                  <a:tcPr marT="91425" marB="91425" marR="91425" marL="91425"/>
                </a:tc>
                <a:tc>
                  <a:txBody>
                    <a:bodyPr/>
                    <a:lstStyle/>
                    <a:p>
                      <a:pPr indent="0" lvl="0" marL="0" rtl="0" algn="l">
                        <a:spcBef>
                          <a:spcPts val="0"/>
                        </a:spcBef>
                        <a:spcAft>
                          <a:spcPts val="0"/>
                        </a:spcAft>
                        <a:buNone/>
                      </a:pPr>
                      <a:r>
                        <a:rPr lang="en"/>
                        <a:t>Each user requires easy access to their files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9"/>
          <p:cNvPicPr preferRelativeResize="0"/>
          <p:nvPr/>
        </p:nvPicPr>
        <p:blipFill>
          <a:blip r:embed="rId3">
            <a:alphaModFix/>
          </a:blip>
          <a:stretch>
            <a:fillRect/>
          </a:stretch>
        </p:blipFill>
        <p:spPr>
          <a:xfrm>
            <a:off x="152400" y="152400"/>
            <a:ext cx="8849350" cy="4838700"/>
          </a:xfrm>
          <a:prstGeom prst="rect">
            <a:avLst/>
          </a:prstGeom>
          <a:noFill/>
          <a:ln>
            <a:noFill/>
          </a:ln>
        </p:spPr>
      </p:pic>
      <p:sp>
        <p:nvSpPr>
          <p:cNvPr id="170" name="Google Shape;170;p19"/>
          <p:cNvSpPr txBox="1"/>
          <p:nvPr/>
        </p:nvSpPr>
        <p:spPr>
          <a:xfrm>
            <a:off x="152400" y="2748400"/>
            <a:ext cx="1980600" cy="68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rPr>
              <a:t>Files</a:t>
            </a:r>
            <a:endParaRPr sz="30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000"/>
              <a:t>Security and Privacy</a:t>
            </a:r>
            <a:endParaRPr b="1" sz="6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aphicFrame>
        <p:nvGraphicFramePr>
          <p:cNvPr id="180" name="Google Shape;180;p21"/>
          <p:cNvGraphicFramePr/>
          <p:nvPr/>
        </p:nvGraphicFramePr>
        <p:xfrm>
          <a:off x="261613" y="246350"/>
          <a:ext cx="3000000" cy="3000000"/>
        </p:xfrm>
        <a:graphic>
          <a:graphicData uri="http://schemas.openxmlformats.org/drawingml/2006/table">
            <a:tbl>
              <a:tblPr>
                <a:noFill/>
                <a:tableStyleId>{1BFD3BBB-16E1-4D68-BAF0-A973C76B35F3}</a:tableStyleId>
              </a:tblPr>
              <a:tblGrid>
                <a:gridCol w="3488050"/>
                <a:gridCol w="5195125"/>
              </a:tblGrid>
              <a:tr h="888775">
                <a:tc>
                  <a:txBody>
                    <a:bodyPr/>
                    <a:lstStyle/>
                    <a:p>
                      <a:pPr indent="0" lvl="0" marL="0" rtl="0" algn="l">
                        <a:lnSpc>
                          <a:spcPct val="100000"/>
                        </a:lnSpc>
                        <a:spcBef>
                          <a:spcPts val="0"/>
                        </a:spcBef>
                        <a:spcAft>
                          <a:spcPts val="0"/>
                        </a:spcAft>
                        <a:buNone/>
                      </a:pPr>
                      <a:r>
                        <a:rPr b="1" lang="en" sz="1600"/>
                        <a:t>Breach of Security</a:t>
                      </a:r>
                      <a:endParaRPr b="1" sz="1600"/>
                    </a:p>
                  </a:txBody>
                  <a:tcPr marT="91425" marB="91425" marR="91425" marL="91425">
                    <a:solidFill>
                      <a:srgbClr val="C9DAF8"/>
                    </a:solidFill>
                  </a:tcPr>
                </a:tc>
                <a:tc>
                  <a:txBody>
                    <a:bodyPr/>
                    <a:lstStyle/>
                    <a:p>
                      <a:pPr indent="0" lvl="0" marL="0" rtl="0" algn="l">
                        <a:lnSpc>
                          <a:spcPct val="100000"/>
                        </a:lnSpc>
                        <a:spcBef>
                          <a:spcPts val="0"/>
                        </a:spcBef>
                        <a:spcAft>
                          <a:spcPts val="0"/>
                        </a:spcAft>
                        <a:buNone/>
                      </a:pPr>
                      <a:r>
                        <a:rPr b="1" lang="en" sz="1600"/>
                        <a:t>Consequence</a:t>
                      </a:r>
                      <a:endParaRPr b="1" sz="1600"/>
                    </a:p>
                  </a:txBody>
                  <a:tcPr marT="91425" marB="91425" marR="91425" marL="91425">
                    <a:solidFill>
                      <a:srgbClr val="C9DAF8"/>
                    </a:solidFill>
                  </a:tcPr>
                </a:tc>
              </a:tr>
              <a:tr h="680450">
                <a:tc>
                  <a:txBody>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Loss/ corruption of data</a:t>
                      </a:r>
                      <a:endParaRPr b="1" sz="1600"/>
                    </a:p>
                  </a:txBody>
                  <a:tcPr marT="91425" marB="91425" marR="91425" marL="91425"/>
                </a:tc>
                <a:tc>
                  <a:txBody>
                    <a:bodyPr/>
                    <a:lstStyle/>
                    <a:p>
                      <a:pPr indent="-317500" lvl="0" marL="457200" rtl="0" algn="l">
                        <a:lnSpc>
                          <a:spcPct val="100000"/>
                        </a:lnSpc>
                        <a:spcBef>
                          <a:spcPts val="0"/>
                        </a:spcBef>
                        <a:spcAft>
                          <a:spcPts val="0"/>
                        </a:spcAft>
                        <a:buSzPts val="1400"/>
                        <a:buChar char="-"/>
                      </a:pPr>
                      <a:r>
                        <a:rPr lang="en"/>
                        <a:t>Time constraints</a:t>
                      </a:r>
                      <a:endParaRPr/>
                    </a:p>
                    <a:p>
                      <a:pPr indent="-317500" lvl="0" marL="457200" rtl="0" algn="l">
                        <a:lnSpc>
                          <a:spcPct val="100000"/>
                        </a:lnSpc>
                        <a:spcBef>
                          <a:spcPts val="0"/>
                        </a:spcBef>
                        <a:spcAft>
                          <a:spcPts val="0"/>
                        </a:spcAft>
                        <a:buSzPts val="1400"/>
                        <a:buChar char="-"/>
                      </a:pPr>
                      <a:r>
                        <a:rPr lang="en"/>
                        <a:t>Recovering corrupted data is costly</a:t>
                      </a:r>
                      <a:endParaRPr/>
                    </a:p>
                  </a:txBody>
                  <a:tcPr marT="91425" marB="91425" marR="91425" marL="91425"/>
                </a:tc>
              </a:tr>
              <a:tr h="947700">
                <a:tc>
                  <a:txBody>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Disclosure of secrets and sensitive information:</a:t>
                      </a:r>
                      <a:endParaRPr b="1" sz="1600"/>
                    </a:p>
                  </a:txBody>
                  <a:tcPr marT="91425" marB="91425" marR="91425" marL="91425"/>
                </a:tc>
                <a:tc>
                  <a:txBody>
                    <a:bodyPr/>
                    <a:lstStyle/>
                    <a:p>
                      <a:pPr indent="-317500" lvl="0" marL="457200" rtl="0" algn="l">
                        <a:lnSpc>
                          <a:spcPct val="100000"/>
                        </a:lnSpc>
                        <a:spcBef>
                          <a:spcPts val="0"/>
                        </a:spcBef>
                        <a:spcAft>
                          <a:spcPts val="0"/>
                        </a:spcAft>
                        <a:buSzPts val="1400"/>
                        <a:buChar char="-"/>
                      </a:pPr>
                      <a:r>
                        <a:rPr lang="en"/>
                        <a:t>Violations of user's privacy</a:t>
                      </a:r>
                      <a:endParaRPr/>
                    </a:p>
                    <a:p>
                      <a:pPr indent="-317500" lvl="0" marL="457200" rtl="0" algn="l">
                        <a:lnSpc>
                          <a:spcPct val="100000"/>
                        </a:lnSpc>
                        <a:spcBef>
                          <a:spcPts val="0"/>
                        </a:spcBef>
                        <a:spcAft>
                          <a:spcPts val="0"/>
                        </a:spcAft>
                        <a:buSzPts val="1400"/>
                        <a:buChar char="-"/>
                      </a:pPr>
                      <a:r>
                        <a:rPr lang="en"/>
                        <a:t>Bad reputation for the organization</a:t>
                      </a:r>
                      <a:endParaRPr/>
                    </a:p>
                    <a:p>
                      <a:pPr indent="-317500" lvl="0" marL="457200" rtl="0" algn="l">
                        <a:lnSpc>
                          <a:spcPct val="100000"/>
                        </a:lnSpc>
                        <a:spcBef>
                          <a:spcPts val="0"/>
                        </a:spcBef>
                        <a:spcAft>
                          <a:spcPts val="0"/>
                        </a:spcAft>
                        <a:buSzPts val="1400"/>
                        <a:buChar char="-"/>
                      </a:pPr>
                      <a:r>
                        <a:rPr lang="en"/>
                        <a:t>Threats</a:t>
                      </a:r>
                      <a:endParaRPr/>
                    </a:p>
                  </a:txBody>
                  <a:tcPr marT="91425" marB="91425" marR="91425" marL="91425"/>
                </a:tc>
              </a:tr>
              <a:tr h="947700">
                <a:tc>
                  <a:txBody>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Disclosure of privileged/privacy information about individuals:</a:t>
                      </a:r>
                      <a:endParaRPr b="1" sz="1600"/>
                    </a:p>
                  </a:txBody>
                  <a:tcPr marT="91425" marB="91425" marR="91425" marL="91425"/>
                </a:tc>
                <a:tc>
                  <a:txBody>
                    <a:bodyPr/>
                    <a:lstStyle/>
                    <a:p>
                      <a:pPr indent="-317500" lvl="0" marL="457200" rtl="0" algn="l">
                        <a:lnSpc>
                          <a:spcPct val="100000"/>
                        </a:lnSpc>
                        <a:spcBef>
                          <a:spcPts val="0"/>
                        </a:spcBef>
                        <a:spcAft>
                          <a:spcPts val="0"/>
                        </a:spcAft>
                        <a:buSzPts val="1400"/>
                        <a:buChar char="-"/>
                      </a:pPr>
                      <a:r>
                        <a:rPr lang="en"/>
                        <a:t>Private information may be used in bad activities like fraud</a:t>
                      </a:r>
                      <a:endParaRPr/>
                    </a:p>
                  </a:txBody>
                  <a:tcPr marT="91425" marB="91425" marR="91425" marL="91425"/>
                </a:tc>
              </a:tr>
              <a:tr h="1214950">
                <a:tc>
                  <a:txBody>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Corruption of software or introduction of malware, such as viruses</a:t>
                      </a:r>
                      <a:endParaRPr b="1" sz="1600">
                        <a:solidFill>
                          <a:schemeClr val="dk2"/>
                        </a:solidFill>
                        <a:latin typeface="Calibri"/>
                        <a:ea typeface="Calibri"/>
                        <a:cs typeface="Calibri"/>
                        <a:sym typeface="Calibri"/>
                      </a:endParaRPr>
                    </a:p>
                  </a:txBody>
                  <a:tcPr marT="91425" marB="91425" marR="91425" marL="91425"/>
                </a:tc>
                <a:tc>
                  <a:txBody>
                    <a:bodyPr/>
                    <a:lstStyle/>
                    <a:p>
                      <a:pPr indent="-317500" lvl="0" marL="457200" rtl="0" algn="l">
                        <a:lnSpc>
                          <a:spcPct val="100000"/>
                        </a:lnSpc>
                        <a:spcBef>
                          <a:spcPts val="0"/>
                        </a:spcBef>
                        <a:spcAft>
                          <a:spcPts val="0"/>
                        </a:spcAft>
                        <a:buSzPts val="1400"/>
                        <a:buChar char="-"/>
                      </a:pPr>
                      <a:r>
                        <a:rPr lang="en"/>
                        <a:t>Slows or shut down the server</a:t>
                      </a:r>
                      <a:endParaRPr/>
                    </a:p>
                    <a:p>
                      <a:pPr indent="-317500" lvl="0" marL="457200" rtl="0" algn="l">
                        <a:lnSpc>
                          <a:spcPct val="100000"/>
                        </a:lnSpc>
                        <a:spcBef>
                          <a:spcPts val="0"/>
                        </a:spcBef>
                        <a:spcAft>
                          <a:spcPts val="0"/>
                        </a:spcAft>
                        <a:buSzPts val="1400"/>
                        <a:buChar char="-"/>
                      </a:pPr>
                      <a:r>
                        <a:rPr lang="en"/>
                        <a:t>Damage files</a:t>
                      </a:r>
                      <a:endParaRPr/>
                    </a:p>
                    <a:p>
                      <a:pPr indent="-317500" lvl="0" marL="457200" rtl="0" algn="l">
                        <a:lnSpc>
                          <a:spcPct val="100000"/>
                        </a:lnSpc>
                        <a:spcBef>
                          <a:spcPts val="0"/>
                        </a:spcBef>
                        <a:spcAft>
                          <a:spcPts val="0"/>
                        </a:spcAft>
                        <a:buSzPts val="1400"/>
                        <a:buChar char="-"/>
                      </a:pPr>
                      <a:r>
                        <a:rPr lang="en"/>
                        <a:t>Private data leaks</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