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  <p:sldId id="284" r:id="rId5"/>
    <p:sldId id="286" r:id="rId6"/>
    <p:sldId id="268" r:id="rId7"/>
    <p:sldId id="287" r:id="rId8"/>
    <p:sldId id="291" r:id="rId9"/>
    <p:sldId id="280" r:id="rId10"/>
    <p:sldId id="267" r:id="rId11"/>
    <p:sldId id="266" r:id="rId12"/>
    <p:sldId id="294" r:id="rId13"/>
    <p:sldId id="303" r:id="rId14"/>
    <p:sldId id="288" r:id="rId15"/>
    <p:sldId id="272" r:id="rId16"/>
    <p:sldId id="27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EB7"/>
    <a:srgbClr val="B3896B"/>
    <a:srgbClr val="8E6B53"/>
    <a:srgbClr val="2C251A"/>
    <a:srgbClr val="19140F"/>
    <a:srgbClr val="736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3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00116-597D-4DB0-899A-F8B2293C25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ED32B-9BC8-4668-91A8-E638C6F58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129577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1"/>
          </p:nvPr>
        </p:nvSpPr>
        <p:spPr>
          <a:xfrm flipH="1">
            <a:off x="10062423" y="0"/>
            <a:ext cx="2129577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8"/>
          <p:cNvSpPr>
            <a:spLocks noGrp="1"/>
          </p:cNvSpPr>
          <p:nvPr>
            <p:ph type="pic" sz="quarter" idx="10"/>
          </p:nvPr>
        </p:nvSpPr>
        <p:spPr>
          <a:xfrm>
            <a:off x="964837" y="882650"/>
            <a:ext cx="1981563" cy="3937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8"/>
          <p:cNvSpPr>
            <a:spLocks noGrp="1"/>
          </p:cNvSpPr>
          <p:nvPr>
            <p:ph type="pic" sz="quarter" idx="11"/>
          </p:nvPr>
        </p:nvSpPr>
        <p:spPr>
          <a:xfrm>
            <a:off x="3384444" y="2266950"/>
            <a:ext cx="1612516" cy="3181509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440500" y="800100"/>
            <a:ext cx="2793363" cy="55499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49788" y="1955800"/>
            <a:ext cx="1833562" cy="36449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768021" y="3092594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4058008" y="3092594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347995" y="3092594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637982" y="3092594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1768021" y="4569005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4058008" y="4569005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6347995" y="4569005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4"/>
          <p:cNvSpPr>
            <a:spLocks noGrp="1"/>
          </p:cNvSpPr>
          <p:nvPr>
            <p:ph type="pic" sz="quarter" idx="17"/>
          </p:nvPr>
        </p:nvSpPr>
        <p:spPr>
          <a:xfrm>
            <a:off x="8637982" y="4569005"/>
            <a:ext cx="1495425" cy="84282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F5861-2BBB-4E86-8547-9713869F7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A9CF-8997-4478-8683-07A507EE91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5.xml"/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9.xml"/><Relationship Id="rId4" Type="http://schemas.openxmlformats.org/officeDocument/2006/relationships/image" Target="../media/image14.jpe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image" Target="../media/image6.jpeg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9" Type="http://schemas.openxmlformats.org/officeDocument/2006/relationships/tags" Target="../tags/tag20.xml"/><Relationship Id="rId18" Type="http://schemas.openxmlformats.org/officeDocument/2006/relationships/image" Target="../media/image7.jpeg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V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5105" y="137160"/>
            <a:ext cx="8773160" cy="1845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sz="6000" b="1" u="sng">
                <a:solidFill>
                  <a:schemeClr val="bg1"/>
                </a:solidFill>
              </a:rPr>
              <a:t>FINAL PROJECT</a:t>
            </a:r>
            <a:endParaRPr lang="en-IN" altLang="en-US" sz="6000" b="1" u="sng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34340" y="1172845"/>
            <a:ext cx="11833860" cy="2256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 sz="5400" b="1">
                <a:solidFill>
                  <a:srgbClr val="00B0F0"/>
                </a:solidFill>
              </a:rPr>
              <a:t>NAME:</a:t>
            </a:r>
            <a:endParaRPr lang="en-IN" altLang="en-US" sz="5400" b="1">
              <a:solidFill>
                <a:srgbClr val="00B0F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6000" b="1">
                <a:solidFill>
                  <a:srgbClr val="FFFF00"/>
                </a:solidFill>
                <a:latin typeface="Arial Rounded MT Bold" panose="020F0704030504030204" charset="0"/>
                <a:cs typeface="Arial Rounded MT Bold" panose="020F0704030504030204" charset="0"/>
              </a:rPr>
              <a:t>GANNEM KRUPA VARSHINI</a:t>
            </a:r>
            <a:endParaRPr lang="en-IN" altLang="en-US" sz="6000" b="1">
              <a:solidFill>
                <a:srgbClr val="FFFF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  <p:custDataLst>
      <p:tags r:id="rId2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6"/>
          <p:cNvPicPr>
            <a:picLocks noChangeAspect="1"/>
          </p:cNvPicPr>
          <p:nvPr/>
        </p:nvPicPr>
        <p:blipFill>
          <a:blip r:embed="rId1"/>
          <a:srcRect l="3199" b="21459"/>
          <a:stretch>
            <a:fillRect/>
          </a:stretch>
        </p:blipFill>
        <p:spPr>
          <a:xfrm>
            <a:off x="83820" y="845820"/>
            <a:ext cx="12026900" cy="58858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1605" y="1105535"/>
            <a:ext cx="11195050" cy="435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sz="3600" b="1" i="1" u="sng" dirty="0">
                <a:solidFill>
                  <a:srgbClr val="FFFF00"/>
                </a:solidFill>
                <a:latin typeface="Bodoni MT" panose="02070603080606020203" charset="0"/>
                <a:cs typeface="Bodoni MT" panose="02070603080606020203" charset="0"/>
                <a:sym typeface="+mn-ea"/>
              </a:rPr>
              <a:t>Installing Required Libraries :</a:t>
            </a:r>
            <a:endParaRPr lang="en-IN" sz="3600" b="1" i="1" u="sng" dirty="0">
              <a:solidFill>
                <a:srgbClr val="FFFF00"/>
              </a:solidFill>
              <a:latin typeface="Bodoni MT" panose="02070603080606020203" charset="0"/>
              <a:cs typeface="Bodoni MT" panose="02070603080606020203" charset="0"/>
              <a:sym typeface="+mn-ea"/>
            </a:endParaRPr>
          </a:p>
          <a:p>
            <a:endParaRPr lang="en-IN" sz="3600" b="1" i="1" u="sng" dirty="0">
              <a:solidFill>
                <a:srgbClr val="FFFF00"/>
              </a:solidFill>
              <a:latin typeface="Bodoni MT" panose="02070603080606020203" charset="0"/>
              <a:cs typeface="Bodoni MT" panose="02070603080606020203" charset="0"/>
              <a:sym typeface="+mn-ea"/>
            </a:endParaRPr>
          </a:p>
          <a:p>
            <a:endParaRPr lang="en-IN" sz="2400" b="1" i="1" u="sng" dirty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Before we begin, we need to install a particular library, which we can do with the </a:t>
            </a:r>
            <a:r>
              <a:rPr lang="en-US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  <a:hlinkClick r:id="rId2"/>
              </a:rPr>
              <a:t>pip command</a:t>
            </a:r>
            <a:r>
              <a:rPr lang="en-US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:</a:t>
            </a:r>
            <a:r>
              <a:rPr lang="en-IN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 pip install </a:t>
            </a:r>
            <a:r>
              <a:rPr lang="en-IN" sz="24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pynput</a:t>
            </a:r>
            <a:r>
              <a:rPr lang="en-IN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 and pip install </a:t>
            </a:r>
            <a:r>
              <a:rPr lang="en-IN" sz="24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jsonlib</a:t>
            </a:r>
            <a:r>
              <a:rPr lang="en-IN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.</a:t>
            </a:r>
            <a:endParaRPr lang="en-IN" sz="2400" dirty="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Importing Required Libraries</a:t>
            </a:r>
            <a:endParaRPr lang="en-IN" sz="2400" dirty="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pynput</a:t>
            </a:r>
            <a:r>
              <a:rPr lang="en-US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: This will help us read the keystrokes as the user types in stuff</a:t>
            </a:r>
            <a:endParaRPr lang="en-US" sz="2400" dirty="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2400" dirty="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endParaRPr lang="en-IN" sz="2400" dirty="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endParaRPr lang="en-IN" sz="2400" dirty="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185" y="91440"/>
            <a:ext cx="6388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4800" b="1" u="sng">
                <a:solidFill>
                  <a:schemeClr val="bg1"/>
                </a:solidFill>
              </a:rPr>
              <a:t>MODELLING</a:t>
            </a:r>
            <a:endParaRPr lang="en-IN" altLang="en-US" sz="4800" b="1" u="sng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R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4781" r="1858"/>
          <a:stretch>
            <a:fillRect/>
          </a:stretch>
        </p:blipFill>
        <p:spPr>
          <a:xfrm>
            <a:off x="-278765" y="0"/>
            <a:ext cx="1271714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-180340" y="414655"/>
            <a:ext cx="12115800" cy="467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 dirty="0">
                <a:sym typeface="+mn-ea"/>
              </a:rPr>
              <a:t>In</a:t>
            </a:r>
            <a:r>
              <a:rPr lang="en-US" sz="2400" b="1" i="1" dirty="0">
                <a:solidFill>
                  <a:srgbClr val="FF0000"/>
                </a:solidFill>
                <a:sym typeface="+mn-ea"/>
              </a:rPr>
              <a:t>itialization:</a:t>
            </a:r>
            <a:br>
              <a:rPr lang="en-US" sz="2400" b="1" dirty="0">
                <a:solidFill>
                  <a:srgbClr val="FF0000"/>
                </a:solidFill>
                <a:sym typeface="+mn-ea"/>
              </a:rPr>
            </a:br>
            <a:r>
              <a:rPr lang="en-US" sz="28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8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</a:br>
            <a:r>
              <a:rPr lang="en-US" sz="28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</a:br>
            <a:r>
              <a:rPr lang="en-US" sz="1600" i="1" dirty="0">
                <a:sym typeface="+mn-ea"/>
              </a:rPr>
              <a:t>E</a:t>
            </a:r>
            <a:r>
              <a:rPr lang="en-US" sz="2400" b="1" i="1" dirty="0">
                <a:solidFill>
                  <a:srgbClr val="FF0000"/>
                </a:solidFill>
                <a:sym typeface="+mn-ea"/>
              </a:rPr>
              <a:t>vent Capture:</a:t>
            </a:r>
            <a:br>
              <a:rPr lang="en-US" sz="2400" b="1" i="1" dirty="0">
                <a:solidFill>
                  <a:srgbClr val="FF0000"/>
                </a:solidFill>
                <a:sym typeface="+mn-ea"/>
              </a:rPr>
            </a:br>
            <a:r>
              <a:rPr lang="en-US" sz="28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8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</a:br>
            <a:r>
              <a:rPr lang="en-US" sz="28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</a:br>
            <a:r>
              <a:rPr lang="en-IN" altLang="en-US" sz="3600" b="1" i="1" dirty="0">
                <a:solidFill>
                  <a:srgbClr val="FF0000"/>
                </a:solidFill>
                <a:sym typeface="+mn-ea"/>
              </a:rPr>
              <a:t>Data</a:t>
            </a:r>
            <a:r>
              <a:rPr lang="en-US" sz="4000" i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sym typeface="+mn-ea"/>
              </a:rPr>
              <a:t>Logging:</a:t>
            </a:r>
            <a:br>
              <a:rPr lang="en-US" sz="2800" b="1" i="1" dirty="0">
                <a:solidFill>
                  <a:srgbClr val="FF0000"/>
                </a:solidFill>
                <a:sym typeface="+mn-ea"/>
              </a:rPr>
            </a:br>
            <a:r>
              <a:rPr lang="en-US" sz="24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br>
              <a:rPr lang="en-US" sz="2400" b="1" dirty="0">
                <a:solidFill>
                  <a:srgbClr val="FFC000"/>
                </a:solidFill>
                <a:sym typeface="+mn-ea"/>
              </a:rPr>
            </a:br>
            <a:r>
              <a:rPr lang="en-US" sz="1600" i="1" dirty="0">
                <a:sym typeface="+mn-ea"/>
              </a:rPr>
              <a:t>S</a:t>
            </a:r>
            <a:r>
              <a:rPr lang="en-US" sz="3200" b="1" i="1" dirty="0">
                <a:solidFill>
                  <a:srgbClr val="FF0000"/>
                </a:solidFill>
                <a:sym typeface="+mn-ea"/>
              </a:rPr>
              <a:t>top</a:t>
            </a:r>
            <a:r>
              <a:rPr lang="en-US" sz="4400" b="1" i="1" dirty="0">
                <a:solidFill>
                  <a:srgbClr val="FF0000"/>
                </a:solidFill>
                <a:sym typeface="+mn-ea"/>
              </a:rPr>
              <a:t> L</a:t>
            </a:r>
            <a:r>
              <a:rPr lang="en-US" sz="2400" b="1" i="1" dirty="0">
                <a:solidFill>
                  <a:srgbClr val="FF0000"/>
                </a:solidFill>
                <a:sym typeface="+mn-ea"/>
              </a:rPr>
              <a:t>ogging:</a:t>
            </a:r>
            <a:br>
              <a:rPr lang="en-US" sz="2400" b="1" dirty="0">
                <a:solidFill>
                  <a:srgbClr val="FF0000"/>
                </a:solidFill>
                <a:sym typeface="+mn-ea"/>
              </a:rPr>
            </a:br>
            <a:r>
              <a:rPr lang="en-US" sz="24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</a:br>
            <a:r>
              <a:rPr lang="en-US" sz="24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Update the GUI status to indic</a:t>
            </a:r>
            <a:r>
              <a:rPr lang="en-US" sz="2800" b="1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ate the keylogger is stopped.</a:t>
            </a:r>
            <a:endParaRPr lang="en-US" sz="2800" b="1" dirty="0">
              <a:solidFill>
                <a:srgbClr val="FFC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37575" y="-382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4419600" y="1295399"/>
            <a:ext cx="33528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/>
              <a:lightRig rig="threePt" dir="t"/>
            </a:scene3d>
          </a:bodyPr>
          <a:lstStyle/>
          <a:p>
            <a:pPr algn="ctr"/>
            <a:r>
              <a:rPr lang="en-US" altLang="zh-CN" sz="4400" dirty="0">
                <a:solidFill>
                  <a:srgbClr val="B3896B"/>
                </a:solidFill>
                <a:cs typeface="+mn-ea"/>
                <a:sym typeface="+mn-lt"/>
              </a:rPr>
              <a:t>INTELLIGENT LIFE</a:t>
            </a:r>
            <a:endParaRPr lang="en-US" altLang="zh-CN" sz="4400" dirty="0">
              <a:solidFill>
                <a:srgbClr val="B3896B"/>
              </a:solidFill>
              <a:cs typeface="+mn-ea"/>
              <a:sym typeface="+mn-lt"/>
            </a:endParaRPr>
          </a:p>
        </p:txBody>
      </p:sp>
      <p:sp>
        <p:nvSpPr>
          <p:cNvPr id="12" name="PA-文本框 8"/>
          <p:cNvSpPr txBox="1"/>
          <p:nvPr>
            <p:custDataLst>
              <p:tags r:id="rId2"/>
            </p:custDataLst>
          </p:nvPr>
        </p:nvSpPr>
        <p:spPr>
          <a:xfrm>
            <a:off x="4419600" y="1295399"/>
            <a:ext cx="33528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/>
              <a:lightRig rig="threePt" dir="t"/>
            </a:scene3d>
          </a:bodyPr>
          <a:lstStyle/>
          <a:p>
            <a:pPr algn="ctr"/>
            <a:r>
              <a:rPr lang="en-US" altLang="zh-CN" sz="4400">
                <a:solidFill>
                  <a:srgbClr val="B3896B"/>
                </a:solidFill>
                <a:cs typeface="+mn-ea"/>
                <a:sym typeface="+mn-lt"/>
              </a:rPr>
              <a:t>INTELLIGENT LIFE</a:t>
            </a:r>
            <a:endParaRPr lang="en-US" altLang="zh-CN" sz="4400" dirty="0">
              <a:solidFill>
                <a:srgbClr val="B3896B"/>
              </a:solidFill>
              <a:cs typeface="+mn-ea"/>
              <a:sym typeface="+mn-lt"/>
            </a:endParaRPr>
          </a:p>
        </p:txBody>
      </p:sp>
      <p:sp>
        <p:nvSpPr>
          <p:cNvPr id="13" name="PA-文本框 8"/>
          <p:cNvSpPr txBox="1"/>
          <p:nvPr>
            <p:custDataLst>
              <p:tags r:id="rId3"/>
            </p:custDataLst>
          </p:nvPr>
        </p:nvSpPr>
        <p:spPr>
          <a:xfrm>
            <a:off x="4419600" y="1295399"/>
            <a:ext cx="3352800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Below"/>
              <a:lightRig rig="threePt" dir="t"/>
            </a:scene3d>
          </a:bodyPr>
          <a:lstStyle/>
          <a:p>
            <a:pPr algn="ctr"/>
            <a:r>
              <a:rPr lang="en-US" altLang="zh-CN" sz="4400">
                <a:solidFill>
                  <a:srgbClr val="B3896B"/>
                </a:solidFill>
                <a:cs typeface="+mn-ea"/>
                <a:sym typeface="+mn-lt"/>
              </a:rPr>
              <a:t>ELLIGENT LIFE</a:t>
            </a:r>
            <a:endParaRPr lang="en-US" altLang="zh-CN" sz="4400" dirty="0">
              <a:solidFill>
                <a:srgbClr val="B3896B"/>
              </a:solidFill>
              <a:cs typeface="+mn-ea"/>
              <a:sym typeface="+mn-lt"/>
            </a:endParaRPr>
          </a:p>
        </p:txBody>
      </p:sp>
      <p:pic>
        <p:nvPicPr>
          <p:cNvPr id="2" name="Picture Placeholder 1" descr="r1"/>
          <p:cNvPicPr>
            <a:picLocks noChangeAspect="1"/>
          </p:cNvPicPr>
          <p:nvPr>
            <p:ph type="pic" sz="quarter" idx="11"/>
          </p:nvPr>
        </p:nvPicPr>
        <p:blipFill>
          <a:blip r:embed="rId4"/>
          <a:srcRect l="5349" t="20800" r="15126" b="18509"/>
          <a:stretch>
            <a:fillRect/>
          </a:stretch>
        </p:blipFill>
        <p:spPr>
          <a:xfrm>
            <a:off x="430530" y="419735"/>
            <a:ext cx="11761470" cy="6344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4785" y="78740"/>
            <a:ext cx="4321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3600" b="1" u="sng">
                <a:solidFill>
                  <a:schemeClr val="bg1"/>
                </a:solidFill>
              </a:rPr>
              <a:t>RESUIT</a:t>
            </a:r>
            <a:endParaRPr lang="en-IN" altLang="en-US" sz="3600" b="1" u="sng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1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2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35" y="541020"/>
            <a:ext cx="11991975" cy="6202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1104900" y="2059300"/>
            <a:ext cx="998220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kern="0" spc="300" dirty="0">
                <a:solidFill>
                  <a:srgbClr val="B3896B"/>
                </a:solidFill>
                <a:cs typeface="+mn-ea"/>
                <a:sym typeface="+mn-lt"/>
              </a:rPr>
              <a:t>.</a:t>
            </a:r>
            <a:endParaRPr lang="zh-CN" altLang="en-US" sz="1100" spc="300" dirty="0">
              <a:solidFill>
                <a:srgbClr val="B3896B"/>
              </a:solidFill>
              <a:cs typeface="+mn-ea"/>
              <a:sym typeface="+mn-lt"/>
            </a:endParaRPr>
          </a:p>
        </p:txBody>
      </p:sp>
      <p:pic>
        <p:nvPicPr>
          <p:cNvPr id="2" name="Picture 1" descr="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12192000" cy="3810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27660" y="845820"/>
            <a:ext cx="1156716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600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THANK YOU</a:t>
            </a:r>
            <a:endParaRPr lang="en-IN" altLang="en-US" sz="16600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W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93345" y="0"/>
            <a:ext cx="12190730" cy="68592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77215" y="116840"/>
            <a:ext cx="9620885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sz="6000" u="sng">
                <a:solidFill>
                  <a:schemeClr val="bg1"/>
                </a:solidFill>
              </a:rPr>
              <a:t>KEYLOGGER AND SECURITY</a:t>
            </a:r>
            <a:endParaRPr lang="en-IN" altLang="en-US" sz="6000" u="sng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44220" y="1837690"/>
            <a:ext cx="11177905" cy="2776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3200" b="1">
                <a:solidFill>
                  <a:schemeClr val="bg1"/>
                </a:solidFill>
              </a:rPr>
              <a:t>keylogger or keystroke logger /keyboard capturing is a form of malware or hardware that keeps track of and records your keystrokes as you type. It takes the information and sends it to a hacker using a command-and-control (C&amp;C) serve</a:t>
            </a:r>
            <a:r>
              <a:rPr lang="en-US" sz="3200" b="1">
                <a:solidFill>
                  <a:schemeClr val="bg1"/>
                </a:solidFill>
                <a:sym typeface="+mn-ea"/>
              </a:rPr>
              <a:t>A </a:t>
            </a:r>
            <a:r>
              <a:rPr lang="en-US" sz="3200" b="1">
                <a:solidFill>
                  <a:schemeClr val="bg1"/>
                </a:solidFill>
              </a:rPr>
              <a:t>r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44220" y="3758565"/>
            <a:ext cx="10039985" cy="2552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ü"/>
            </a:pPr>
            <a:endParaRPr lang="en-US" sz="2800" b="1" i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p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728845" y="-49530"/>
            <a:ext cx="10140315" cy="69081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-1016000" y="-635"/>
            <a:ext cx="6096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69950" indent="-857250" algn="ctr">
              <a:lnSpc>
                <a:spcPct val="100000"/>
              </a:lnSpc>
              <a:spcBef>
                <a:spcPts val="105"/>
              </a:spcBef>
              <a:buFont typeface="Wingdings" panose="05000000000000000000" charset="0"/>
              <a:buChar char="q"/>
            </a:pPr>
            <a:r>
              <a:rPr sz="6000" u="sng" spc="25" dirty="0">
                <a:solidFill>
                  <a:schemeClr val="bg1"/>
                </a:solidFill>
                <a:sym typeface="+mn-ea"/>
              </a:rPr>
              <a:t>A</a:t>
            </a:r>
            <a:r>
              <a:rPr sz="6000" u="sng" spc="-5" dirty="0">
                <a:solidFill>
                  <a:schemeClr val="bg1"/>
                </a:solidFill>
                <a:sym typeface="+mn-ea"/>
              </a:rPr>
              <a:t>G</a:t>
            </a:r>
            <a:r>
              <a:rPr sz="6000" u="sng" spc="-35" dirty="0">
                <a:solidFill>
                  <a:schemeClr val="bg1"/>
                </a:solidFill>
                <a:sym typeface="+mn-ea"/>
              </a:rPr>
              <a:t>E</a:t>
            </a:r>
            <a:r>
              <a:rPr sz="6000" u="sng" spc="15" dirty="0">
                <a:solidFill>
                  <a:schemeClr val="bg1"/>
                </a:solidFill>
                <a:sym typeface="+mn-ea"/>
              </a:rPr>
              <a:t>N</a:t>
            </a:r>
            <a:r>
              <a:rPr sz="6000" u="sng" dirty="0">
                <a:solidFill>
                  <a:schemeClr val="bg1"/>
                </a:solidFill>
                <a:sym typeface="+mn-ea"/>
              </a:rPr>
              <a:t>DA</a:t>
            </a:r>
            <a:endParaRPr lang="en-US" sz="6000" u="sng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7005" y="1402080"/>
            <a:ext cx="6096000" cy="38569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Introduction 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Problem Statement 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Project Overview 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End Users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Solution &amp; Value its Proposition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WOW in the solutions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Modelling 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Results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</a:pPr>
            <a:r>
              <a:rPr lang="en-US" sz="3200" b="1" spc="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  <a:sym typeface="+mn-ea"/>
              </a:rPr>
              <a:t>Conclusion and Q&amp;A</a:t>
            </a:r>
            <a:endParaRPr lang="en-US" sz="3200" b="1" spc="10" dirty="0">
              <a:solidFill>
                <a:schemeClr val="bg1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p6"/>
          <p:cNvPicPr>
            <a:picLocks noChangeAspect="1"/>
          </p:cNvPicPr>
          <p:nvPr>
            <p:ph type="pic" sz="quarter" idx="12"/>
          </p:nvPr>
        </p:nvPicPr>
        <p:blipFill>
          <a:blip r:embed="rId2"/>
          <a:srcRect l="8451" b="3047"/>
          <a:stretch>
            <a:fillRect/>
          </a:stretch>
        </p:blipFill>
        <p:spPr>
          <a:xfrm>
            <a:off x="-1264920" y="70485"/>
            <a:ext cx="16099790" cy="94564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-864870" y="216535"/>
            <a:ext cx="7118985" cy="1108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6000" u="sng">
                <a:solidFill>
                  <a:schemeClr val="bg1"/>
                </a:solidFill>
              </a:rPr>
              <a:t>N</a:t>
            </a:r>
            <a:r>
              <a:rPr lang="en-IN" altLang="en-US" sz="6000" u="sng">
                <a:solidFill>
                  <a:schemeClr val="bg1"/>
                </a:solidFill>
                <a:sym typeface="+mn-ea"/>
              </a:rPr>
              <a:t>I</a:t>
            </a:r>
            <a:r>
              <a:rPr lang="en-IN" altLang="en-US" sz="6000" u="sng">
                <a:solidFill>
                  <a:schemeClr val="bg1"/>
                </a:solidFill>
              </a:rPr>
              <a:t>TRODUCTION</a:t>
            </a:r>
            <a:endParaRPr lang="en-IN" altLang="en-US" sz="6000" u="sng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-864870" y="1324610"/>
            <a:ext cx="15300325" cy="781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keylogger, sometimes called a keystroke logger, is a type of surveillance technology used to monitor and record each keystroke on a specific device, such as a computer or smartphone. It can be either hardware- or software-based. The latt</a:t>
            </a:r>
            <a:r>
              <a:rPr lang="en-US" sz="3200">
                <a:solidFill>
                  <a:schemeClr val="bg1"/>
                </a:solidFill>
                <a:sym typeface="+mn-ea"/>
              </a:rPr>
              <a:t>A </a:t>
            </a:r>
            <a:r>
              <a:rPr lang="en-US" sz="3200">
                <a:solidFill>
                  <a:schemeClr val="bg1"/>
                </a:solidFill>
              </a:rPr>
              <a:t>er type is also known as system monitoring software or keyboard capture software.</a:t>
            </a: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Why are keyloggers used?</a:t>
            </a: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Keyloggers are often used as a spyware tool by cybercriminals to steal personally identifiable information, login credentials and sensitive enterprise data.</a:t>
            </a: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That said, some uses of keyloggers could be considered ethical or appropriate in varying degrees. For instance, keyloggers can also be used for the following reasons:</a:t>
            </a: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By employers to observe employees' computer activities.</a:t>
            </a: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By parents to supervise their children's internet usage.</a:t>
            </a: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By device owners to track possible unauthorized activity on their devices.</a:t>
            </a:r>
            <a:endParaRPr lang="en-US" sz="32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3200">
                <a:solidFill>
                  <a:schemeClr val="bg1"/>
                </a:solidFill>
              </a:rPr>
              <a:t>By law enforcement agencies to analyze incidents involving computer use</a:t>
            </a:r>
            <a:endParaRPr 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p6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510530" y="0"/>
            <a:ext cx="6681470" cy="6858635"/>
          </a:xfrm>
          <a:prstGeom prst="rect">
            <a:avLst/>
          </a:prstGeom>
        </p:spPr>
      </p:pic>
      <p:sp>
        <p:nvSpPr>
          <p:cNvPr id="7" name="PA-矩形 6"/>
          <p:cNvSpPr/>
          <p:nvPr>
            <p:custDataLst>
              <p:tags r:id="rId3"/>
            </p:custDataLst>
          </p:nvPr>
        </p:nvSpPr>
        <p:spPr>
          <a:xfrm>
            <a:off x="5226776" y="2766119"/>
            <a:ext cx="502920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 spc="300" dirty="0">
                <a:solidFill>
                  <a:srgbClr val="B3896B"/>
                </a:solidFill>
                <a:cs typeface="+mn-ea"/>
                <a:sym typeface="+mn-lt"/>
              </a:rPr>
              <a:t>. </a:t>
            </a:r>
            <a:endParaRPr lang="en-US" altLang="zh-CN" sz="1200" kern="0" spc="300" dirty="0">
              <a:solidFill>
                <a:srgbClr val="B3896B"/>
              </a:solidFill>
              <a:cs typeface="+mn-ea"/>
              <a:sym typeface="+mn-lt"/>
            </a:endParaRPr>
          </a:p>
        </p:txBody>
      </p:sp>
      <p:grpSp>
        <p:nvGrpSpPr>
          <p:cNvPr id="35" name="PA-组合 34"/>
          <p:cNvGrpSpPr/>
          <p:nvPr>
            <p:custDataLst>
              <p:tags r:id="rId4"/>
            </p:custDataLst>
          </p:nvPr>
        </p:nvGrpSpPr>
        <p:grpSpPr>
          <a:xfrm flipH="1">
            <a:off x="10256157" y="0"/>
            <a:ext cx="1743529" cy="1143000"/>
            <a:chOff x="7463971" y="5319723"/>
            <a:chExt cx="1743529" cy="1143000"/>
          </a:xfrm>
        </p:grpSpPr>
        <p:cxnSp>
          <p:nvCxnSpPr>
            <p:cNvPr id="29" name="PA-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7463971" y="5319723"/>
              <a:ext cx="0" cy="114300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A-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7463971" y="6462723"/>
              <a:ext cx="1739901" cy="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A-直接连接符 30"/>
            <p:cNvCxnSpPr/>
            <p:nvPr>
              <p:custDataLst>
                <p:tags r:id="rId7"/>
              </p:custDataLst>
            </p:nvPr>
          </p:nvCxnSpPr>
          <p:spPr>
            <a:xfrm>
              <a:off x="7826828" y="5319723"/>
              <a:ext cx="0" cy="73660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A-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7826829" y="6056323"/>
              <a:ext cx="1380671" cy="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A-直接连接符 32"/>
            <p:cNvCxnSpPr/>
            <p:nvPr>
              <p:custDataLst>
                <p:tags r:id="rId9"/>
              </p:custDataLst>
            </p:nvPr>
          </p:nvCxnSpPr>
          <p:spPr>
            <a:xfrm flipH="1">
              <a:off x="8176985" y="5319723"/>
              <a:ext cx="1" cy="38100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A-直接连接符 33"/>
            <p:cNvCxnSpPr/>
            <p:nvPr>
              <p:custDataLst>
                <p:tags r:id="rId10"/>
              </p:custDataLst>
            </p:nvPr>
          </p:nvCxnSpPr>
          <p:spPr>
            <a:xfrm flipH="1">
              <a:off x="8176987" y="5700723"/>
              <a:ext cx="1030513" cy="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6" name="PA-组合 35"/>
          <p:cNvGrpSpPr/>
          <p:nvPr>
            <p:custDataLst>
              <p:tags r:id="rId11"/>
            </p:custDataLst>
          </p:nvPr>
        </p:nvGrpSpPr>
        <p:grpSpPr>
          <a:xfrm>
            <a:off x="6970486" y="0"/>
            <a:ext cx="1743529" cy="1143000"/>
            <a:chOff x="7463971" y="5319723"/>
            <a:chExt cx="1743529" cy="1143000"/>
          </a:xfrm>
        </p:grpSpPr>
        <p:cxnSp>
          <p:nvCxnSpPr>
            <p:cNvPr id="37" name="PA-直接连接符 36"/>
            <p:cNvCxnSpPr/>
            <p:nvPr>
              <p:custDataLst>
                <p:tags r:id="rId12"/>
              </p:custDataLst>
            </p:nvPr>
          </p:nvCxnSpPr>
          <p:spPr>
            <a:xfrm>
              <a:off x="7463971" y="5319723"/>
              <a:ext cx="0" cy="114300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A-直接连接符 37"/>
            <p:cNvCxnSpPr/>
            <p:nvPr>
              <p:custDataLst>
                <p:tags r:id="rId13"/>
              </p:custDataLst>
            </p:nvPr>
          </p:nvCxnSpPr>
          <p:spPr>
            <a:xfrm flipH="1">
              <a:off x="7463971" y="6462723"/>
              <a:ext cx="1739901" cy="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A-直接连接符 38"/>
            <p:cNvCxnSpPr/>
            <p:nvPr>
              <p:custDataLst>
                <p:tags r:id="rId14"/>
              </p:custDataLst>
            </p:nvPr>
          </p:nvCxnSpPr>
          <p:spPr>
            <a:xfrm>
              <a:off x="7826828" y="5319723"/>
              <a:ext cx="0" cy="73660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A-直接连接符 39"/>
            <p:cNvCxnSpPr/>
            <p:nvPr>
              <p:custDataLst>
                <p:tags r:id="rId15"/>
              </p:custDataLst>
            </p:nvPr>
          </p:nvCxnSpPr>
          <p:spPr>
            <a:xfrm flipH="1">
              <a:off x="7826829" y="6056323"/>
              <a:ext cx="1380671" cy="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A-直接连接符 40"/>
            <p:cNvCxnSpPr/>
            <p:nvPr>
              <p:custDataLst>
                <p:tags r:id="rId16"/>
              </p:custDataLst>
            </p:nvPr>
          </p:nvCxnSpPr>
          <p:spPr>
            <a:xfrm flipH="1">
              <a:off x="8176985" y="5319723"/>
              <a:ext cx="1" cy="38100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PA-直接连接符 41"/>
            <p:cNvCxnSpPr/>
            <p:nvPr>
              <p:custDataLst>
                <p:tags r:id="rId17"/>
              </p:custDataLst>
            </p:nvPr>
          </p:nvCxnSpPr>
          <p:spPr>
            <a:xfrm flipH="1">
              <a:off x="8176987" y="5700723"/>
              <a:ext cx="1030513" cy="0"/>
            </a:xfrm>
            <a:prstGeom prst="line">
              <a:avLst/>
            </a:prstGeom>
            <a:ln>
              <a:solidFill>
                <a:srgbClr val="B389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Placeholder 1" descr="p3"/>
          <p:cNvPicPr>
            <a:picLocks noChangeAspect="1"/>
          </p:cNvPicPr>
          <p:nvPr>
            <p:ph type="pic" sz="quarter" idx="11"/>
          </p:nvPr>
        </p:nvPicPr>
        <p:blipFill>
          <a:blip r:embed="rId1"/>
          <a:srcRect r="2979" b="1535"/>
          <a:stretch>
            <a:fillRect/>
          </a:stretch>
        </p:blipFill>
        <p:spPr>
          <a:xfrm>
            <a:off x="-635" y="2938780"/>
            <a:ext cx="6106795" cy="37877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06160" y="91440"/>
            <a:ext cx="5876290" cy="6284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US" sz="2800" dirty="0">
                <a:solidFill>
                  <a:schemeClr val="bg1"/>
                </a:solidFill>
                <a:sym typeface="+mn-ea"/>
              </a:rPr>
              <a:t>A keylogger is a software or hardware tool that secretly records every keystroke made on a computer or mobile device. 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 dirty="0">
                <a:solidFill>
                  <a:schemeClr val="bg1"/>
                </a:solidFill>
                <a:sym typeface="+mn-ea"/>
              </a:rPr>
              <a:t>t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Is primary purpose  is  to monitor and capture the keys pressed on  a keyboard, including  letters, including letters, numbers, symbols, and special characters .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IN" sz="2800" dirty="0">
                <a:solidFill>
                  <a:schemeClr val="bg1"/>
                </a:solidFill>
                <a:sym typeface="+mn-ea"/>
              </a:rPr>
              <a:t>Keyloggers can be used for  legitimate purposes (such as monitoring 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IN" sz="2800" dirty="0">
                <a:solidFill>
                  <a:schemeClr val="bg1"/>
                </a:solidFill>
                <a:sym typeface="+mn-ea"/>
              </a:rPr>
              <a:t>employee productivity) or maliciously (for  stealing sensitive information). </a:t>
            </a:r>
            <a:endParaRPr lang="en-I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8" name="Picture Placeholder 17" descr="p7"/>
          <p:cNvPicPr>
            <a:picLocks noChangeAspect="1"/>
          </p:cNvPicPr>
          <p:nvPr>
            <p:ph type="pic" sz="quarter" idx="12"/>
          </p:nvPr>
        </p:nvPicPr>
        <p:blipFill>
          <a:blip r:embed="rId18"/>
          <a:stretch>
            <a:fillRect/>
          </a:stretch>
        </p:blipFill>
        <p:spPr>
          <a:xfrm>
            <a:off x="-34290" y="0"/>
            <a:ext cx="6140450" cy="304165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0" y="91440"/>
            <a:ext cx="5638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4000" u="sng">
                <a:solidFill>
                  <a:schemeClr val="bg1"/>
                </a:solidFill>
              </a:rPr>
              <a:t>PROBLEM STATEMENT</a:t>
            </a:r>
            <a:endParaRPr lang="en-IN" altLang="en-US" sz="4000" u="sng">
              <a:solidFill>
                <a:schemeClr val="bg1"/>
              </a:solidFill>
            </a:endParaRPr>
          </a:p>
        </p:txBody>
      </p:sp>
    </p:spTree>
    <p:custDataLst>
      <p:tags r:id="rId19"/>
    </p:custData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0" y="0"/>
            <a:ext cx="8077200" cy="3700145"/>
          </a:xfrm>
          <a:prstGeom prst="rect">
            <a:avLst/>
          </a:prstGeom>
        </p:spPr>
      </p:pic>
      <p:pic>
        <p:nvPicPr>
          <p:cNvPr id="3" name="Picture 2" descr="p4"/>
          <p:cNvPicPr>
            <a:picLocks noChangeAspect="1"/>
          </p:cNvPicPr>
          <p:nvPr/>
        </p:nvPicPr>
        <p:blipFill>
          <a:blip r:embed="rId2"/>
          <a:srcRect r="4322" b="991"/>
          <a:stretch>
            <a:fillRect/>
          </a:stretch>
        </p:blipFill>
        <p:spPr>
          <a:xfrm>
            <a:off x="4050665" y="3429635"/>
            <a:ext cx="8141335" cy="34283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181610"/>
            <a:ext cx="5638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 sz="4400" u="sng">
                <a:solidFill>
                  <a:schemeClr val="bg1"/>
                </a:solidFill>
              </a:rPr>
              <a:t>PROJECT OVERVIEW</a:t>
            </a:r>
            <a:endParaRPr lang="en-IN" altLang="en-US" sz="4400" u="sng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" y="1361440"/>
            <a:ext cx="4064000" cy="5285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 a comprehensive understanding of keyloggers, their  type , how to work , and effective security measures to prevent keylogging attacks.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Scope: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Development Phase: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implement a basic keylogger using  programming languages and libraries.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Testing Phase: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keylogger in a controlled environment to evaluate its functionality.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Analysis Phase: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Analyze the captured data to understand the keylogger’s effectiveness.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3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4135" y="3848735"/>
            <a:ext cx="6213475" cy="3009265"/>
          </a:xfrm>
          <a:prstGeom prst="rect">
            <a:avLst/>
          </a:prstGeom>
        </p:spPr>
      </p:pic>
      <p:pic>
        <p:nvPicPr>
          <p:cNvPr id="5" name="Picture Placeholder 4" descr="RR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277610" y="-635"/>
            <a:ext cx="5914390" cy="40468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135" y="69215"/>
            <a:ext cx="5905500" cy="902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IN" altLang="en-US" sz="4000">
                <a:solidFill>
                  <a:schemeClr val="bg1"/>
                </a:solidFill>
              </a:rPr>
              <a:t> END USERS:</a:t>
            </a:r>
            <a:r>
              <a:rPr lang="en-US" sz="1600" dirty="0">
                <a:sym typeface="+mn-ea"/>
              </a:rPr>
              <a:t> </a:t>
            </a:r>
            <a:r>
              <a:rPr lang="en-US" dirty="0">
                <a:solidFill>
                  <a:schemeClr val="bg1"/>
                </a:solidFill>
                <a:sym typeface="+mn-ea"/>
              </a:rPr>
              <a:t>Users  are the individuals  within an organization who regularly engage with digital platforms, applications, and  devices . They play a crucial role as the first line of defense against cyber threats.</a:t>
            </a:r>
            <a:endParaRPr lang="en-US" dirty="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277610" y="4397375"/>
            <a:ext cx="5679440" cy="1160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rgbClr val="FF0000"/>
                </a:solidFill>
                <a:sym typeface="+mn-ea"/>
              </a:rPr>
              <a:t>Organizations</a:t>
            </a:r>
            <a:r>
              <a:rPr lang="en-US" sz="2800" b="1" dirty="0">
                <a:solidFill>
                  <a:schemeClr val="bg1"/>
                </a:solidFill>
                <a:sym typeface="+mn-ea"/>
              </a:rPr>
              <a:t> : 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Companies and institutions that need to ensure compliance with usage policies, enhance security, and monitor employee productivity.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97815" y="1604645"/>
            <a:ext cx="5463540" cy="1824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3200" b="1" i="1" dirty="0">
                <a:solidFill>
                  <a:srgbClr val="FF0000"/>
                </a:solidFill>
                <a:sym typeface="+mn-ea"/>
              </a:rPr>
              <a:t>System Administrators</a:t>
            </a:r>
            <a:r>
              <a:rPr lang="en-US" sz="28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IT professionals responsible for managing  and securing computing environments within an organization.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149860"/>
            <a:ext cx="8738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o"/>
            </a:pPr>
            <a:r>
              <a:rPr lang="en-IN" altLang="en-US" sz="3600" u="sng">
                <a:solidFill>
                  <a:schemeClr val="bg1"/>
                </a:solidFill>
              </a:rPr>
              <a:t>SOLUTION AND  ITS VALUE PROPOSITION</a:t>
            </a:r>
            <a:endParaRPr lang="en-IN" altLang="en-US" sz="3600" u="sng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3090" y="1083310"/>
            <a:ext cx="103498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520"/>
              </a:lnSpc>
            </a:pPr>
            <a:r>
              <a:rPr lang="en-US" sz="2400" b="1" dirty="0">
                <a:solidFill>
                  <a:srgbClr val="FF0000"/>
                </a:solidFill>
                <a:latin typeface="Open Sans"/>
                <a:sym typeface="+mn-ea"/>
              </a:rPr>
              <a:t>reation for Educational and Defensive Purposes:</a:t>
            </a:r>
            <a:endParaRPr lang="en-US" sz="2400" b="1" dirty="0">
              <a:solidFill>
                <a:srgbClr val="FF0000"/>
              </a:solidFill>
              <a:latin typeface="Open Sans"/>
            </a:endParaRPr>
          </a:p>
          <a:p>
            <a:pPr marL="388620" lvl="1" indent="-194310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b="1" dirty="0">
                <a:solidFill>
                  <a:srgbClr val="FFFF00"/>
                </a:solidFill>
                <a:latin typeface="Open Sans"/>
                <a:sym typeface="+mn-ea"/>
              </a:rPr>
              <a:t>Purpose: </a:t>
            </a:r>
            <a:r>
              <a:rPr lang="en-US" dirty="0">
                <a:solidFill>
                  <a:srgbClr val="FFFF00"/>
                </a:solidFill>
                <a:latin typeface="Open Sans"/>
                <a:sym typeface="+mn-ea"/>
              </a:rPr>
              <a:t>An ethical keylogger is designed to be used as a tool for educational and defensive cybersecurity purposes.</a:t>
            </a:r>
            <a:endParaRPr lang="en-US" dirty="0">
              <a:solidFill>
                <a:srgbClr val="FFFF00"/>
              </a:solidFill>
              <a:latin typeface="Open Sans"/>
            </a:endParaRPr>
          </a:p>
          <a:p>
            <a:pPr marL="388620" lvl="1" indent="-194310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b="1" dirty="0">
                <a:solidFill>
                  <a:srgbClr val="FFFF00"/>
                </a:solidFill>
                <a:latin typeface="Open Sans"/>
                <a:sym typeface="+mn-ea"/>
              </a:rPr>
              <a:t>Educational Use:</a:t>
            </a:r>
            <a:endParaRPr lang="en-US" b="1" dirty="0">
              <a:solidFill>
                <a:srgbClr val="FFFF00"/>
              </a:solidFill>
              <a:latin typeface="Open Sans"/>
            </a:endParaRPr>
          </a:p>
          <a:p>
            <a:pPr marL="777240" lvl="2" indent="-259080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dirty="0">
                <a:solidFill>
                  <a:srgbClr val="FFFF00"/>
                </a:solidFill>
                <a:latin typeface="Open Sans"/>
                <a:sym typeface="+mn-ea"/>
              </a:rPr>
              <a:t>Demonstrates how keyloggers operate, providing insights into their mechanisms and behaviors.</a:t>
            </a:r>
            <a:endParaRPr lang="en-US" dirty="0">
              <a:solidFill>
                <a:srgbClr val="FFFF00"/>
              </a:solidFill>
              <a:latin typeface="Open Sans"/>
            </a:endParaRPr>
          </a:p>
          <a:p>
            <a:pPr marL="388620" lvl="1" indent="-194310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Open Sans"/>
                <a:sym typeface="+mn-ea"/>
              </a:rPr>
              <a:t>Defensive Use:</a:t>
            </a:r>
            <a:endParaRPr lang="en-US" sz="2400" b="1" dirty="0">
              <a:solidFill>
                <a:srgbClr val="FF0000"/>
              </a:solidFill>
              <a:latin typeface="Open Sans"/>
            </a:endParaRPr>
          </a:p>
          <a:p>
            <a:pPr marL="777240" lvl="2" indent="-259080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dirty="0">
                <a:solidFill>
                  <a:srgbClr val="FFFF00"/>
                </a:solidFill>
                <a:latin typeface="Open Sans"/>
                <a:sym typeface="+mn-ea"/>
              </a:rPr>
              <a:t>Assists in developing robust security measures by understanding potential vulnerabilities exploited by malicious keyloggers</a:t>
            </a:r>
            <a:r>
              <a:rPr lang="en-US" dirty="0">
                <a:solidFill>
                  <a:srgbClr val="FFFF00"/>
                </a:solidFill>
                <a:latin typeface="Trebuchet MS" panose="020B0603020202020204"/>
                <a:sym typeface="+mn-ea"/>
              </a:rPr>
              <a:t>.</a:t>
            </a:r>
            <a:endParaRPr lang="en-US" dirty="0">
              <a:solidFill>
                <a:srgbClr val="FFFF00"/>
              </a:solidFill>
              <a:latin typeface="Trebuchet MS" panose="020B0603020202020204"/>
            </a:endParaRPr>
          </a:p>
          <a:p>
            <a:pPr algn="l">
              <a:lnSpc>
                <a:spcPts val="2520"/>
              </a:lnSpc>
            </a:pPr>
            <a:r>
              <a:rPr lang="en-US" b="1" dirty="0">
                <a:solidFill>
                  <a:srgbClr val="FFFF00"/>
                </a:solidFill>
                <a:latin typeface="Open Sans"/>
                <a:sym typeface="+mn-ea"/>
              </a:rPr>
              <a:t>Defensive Strategies:</a:t>
            </a:r>
            <a:endParaRPr lang="en-US" b="1" dirty="0">
              <a:solidFill>
                <a:srgbClr val="FFFF00"/>
              </a:solidFill>
              <a:latin typeface="Open Sans"/>
            </a:endParaRPr>
          </a:p>
          <a:p>
            <a:pPr marL="388620" lvl="1" indent="-194310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Open Sans"/>
                <a:sym typeface="+mn-ea"/>
              </a:rPr>
              <a:t>Building Resilience:</a:t>
            </a:r>
            <a:endParaRPr lang="en-US" sz="2400" b="1" dirty="0">
              <a:solidFill>
                <a:srgbClr val="FF0000"/>
              </a:solidFill>
              <a:latin typeface="Open Sans"/>
            </a:endParaRPr>
          </a:p>
          <a:p>
            <a:pPr marL="1691640" lvl="4" indent="-259080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dirty="0">
                <a:solidFill>
                  <a:srgbClr val="FFFF00"/>
                </a:solidFill>
                <a:latin typeface="Open Sans"/>
                <a:sym typeface="+mn-ea"/>
              </a:rPr>
              <a:t>Helps in creating more resilient security systems by knowing the tactics and techniques used by attackers.</a:t>
            </a:r>
            <a:endParaRPr lang="en-US" dirty="0">
              <a:solidFill>
                <a:srgbClr val="FFFF00"/>
              </a:solidFill>
              <a:latin typeface="Open Sans"/>
            </a:endParaRPr>
          </a:p>
          <a:p>
            <a:pPr marL="388620" lvl="1" indent="-194310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Open Sans"/>
                <a:sym typeface="+mn-ea"/>
              </a:rPr>
              <a:t>Enhanced Detection:</a:t>
            </a:r>
            <a:endParaRPr lang="en-US" b="1" dirty="0">
              <a:solidFill>
                <a:schemeClr val="bg1"/>
              </a:solidFill>
              <a:latin typeface="Open Sans"/>
            </a:endParaRPr>
          </a:p>
          <a:p>
            <a:pPr marL="777240" lvl="2" indent="-259080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dirty="0">
                <a:solidFill>
                  <a:srgbClr val="FFFF00"/>
                </a:solidFill>
                <a:latin typeface="Open Sans"/>
                <a:sym typeface="+mn-ea"/>
              </a:rPr>
              <a:t>Contributes to the development of advanced detection tools and methods to identify and neutralize keyloggers.</a:t>
            </a:r>
            <a:endParaRPr lang="en-US" dirty="0">
              <a:solidFill>
                <a:srgbClr val="FFFF00"/>
              </a:solidFill>
              <a:latin typeface="Open San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173980" y="908050"/>
            <a:ext cx="6913880" cy="59499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0" y="77470"/>
            <a:ext cx="8774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q"/>
            </a:pPr>
            <a:r>
              <a:rPr lang="en-IN" altLang="en-US" sz="4800" u="sng">
                <a:solidFill>
                  <a:schemeClr val="bg1"/>
                </a:solidFill>
              </a:rPr>
              <a:t>WOW IN OUR SOLUTION</a:t>
            </a:r>
            <a:endParaRPr lang="en-IN" altLang="en-US" sz="4800" u="sng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38455" y="1216660"/>
            <a:ext cx="4508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  <a:sym typeface="+mn-ea"/>
              </a:rPr>
              <a:t>Steps for  process of keylogger  and security 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38455" y="1531620"/>
            <a:ext cx="4241800" cy="15875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342900" indent="-342900" algn="ctr">
              <a:lnSpc>
                <a:spcPts val="2295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dirty="0">
                <a:sym typeface="+mn-ea"/>
              </a:rPr>
              <a:t>User input Device keyloggers)</a:t>
            </a:r>
            <a:endParaRPr lang="en-US" dirty="0"/>
          </a:p>
          <a:p>
            <a:pPr algn="ctr">
              <a:lnSpc>
                <a:spcPts val="2295"/>
              </a:lnSpc>
              <a:spcBef>
                <a:spcPct val="0"/>
              </a:spcBef>
            </a:pPr>
            <a:r>
              <a:rPr lang="en-US" dirty="0">
                <a:sym typeface="+mn-ea"/>
              </a:rPr>
              <a:t>6.Attacher’s Server.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-455295" y="1541780"/>
            <a:ext cx="6096000" cy="4682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ctr">
              <a:lnSpc>
                <a:spcPts val="2295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altLang="en-US" dirty="0">
                <a:solidFill>
                  <a:schemeClr val="bg1"/>
                </a:solidFill>
                <a:sym typeface="+mn-ea"/>
              </a:rPr>
              <a:t>  </a:t>
            </a:r>
            <a:r>
              <a:rPr lang="en-US" dirty="0">
                <a:solidFill>
                  <a:schemeClr val="bg1"/>
                </a:solidFill>
                <a:sym typeface="+mn-ea"/>
              </a:rPr>
              <a:t>(keyboard)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+mn-ea"/>
              </a:rPr>
              <a:t>2.Keylogger (software/Hardware)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+mn-ea"/>
              </a:rPr>
              <a:t>3.Data capture  Module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+mn-ea"/>
              </a:rPr>
              <a:t>4. Data Storage Module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+mn-ea"/>
              </a:rPr>
              <a:t>5.Data Transmission module (for remote </a:t>
            </a:r>
            <a:r>
              <a:rPr lang="en-IN" altLang="en-US" dirty="0">
                <a:solidFill>
                  <a:schemeClr val="bg1"/>
                </a:solidFill>
                <a:sym typeface="+mn-ea"/>
              </a:rPr>
              <a:t>keyloggers</a:t>
            </a: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ts val="2295"/>
              </a:lnSpc>
              <a:spcBef>
                <a:spcPct val="0"/>
              </a:spcBef>
            </a:pPr>
            <a:endParaRPr lang="en-I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14375" y="3119120"/>
            <a:ext cx="5238750" cy="83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chemeClr val="bg1"/>
                </a:solidFill>
                <a:sym typeface="+mn-ea"/>
              </a:rPr>
              <a:t>6.Attacher’s Server.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43100" y="3411855"/>
            <a:ext cx="1248410" cy="73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1845" y="3509010"/>
            <a:ext cx="1127125" cy="715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10820" y="4150995"/>
            <a:ext cx="1745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  <a:sym typeface="+mn-ea"/>
              </a:rPr>
              <a:t>Store Locally (local file)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564765" y="4224020"/>
            <a:ext cx="1962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dirty="0">
                <a:sym typeface="+mn-ea"/>
              </a:rPr>
              <a:t>t</a:t>
            </a:r>
            <a:r>
              <a:rPr lang="en-US" dirty="0">
                <a:solidFill>
                  <a:schemeClr val="bg1"/>
                </a:solidFill>
                <a:sym typeface="+mn-ea"/>
              </a:rPr>
              <a:t>Transmit to Remote Server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07340" y="5326380"/>
            <a:ext cx="2193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  <a:sym typeface="+mn-ea"/>
              </a:rPr>
              <a:t>Continue Capturing  Keystrokes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8675" y="4768850"/>
            <a:ext cx="36195" cy="739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29260" y="6381115"/>
            <a:ext cx="1527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chemeClr val="bg1"/>
                </a:solidFill>
              </a:rPr>
              <a:t>stop</a:t>
            </a:r>
            <a:endParaRPr lang="en-IN" altLang="en-US" sz="200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55650" y="5859780"/>
            <a:ext cx="60960" cy="65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LINKREPLACED" val="True"/>
  <p:tag name="RESOURCELIBID_LIB" val="308831"/>
  <p:tag name="WHOLEPAGETYPE" val="Page_Head"/>
</p:tagLst>
</file>

<file path=ppt/tags/tag10.xml><?xml version="1.0" encoding="utf-8"?>
<p:tagLst xmlns:p="http://schemas.openxmlformats.org/presentationml/2006/main">
  <p:tag name="PA" val="v5.2.7"/>
</p:tagLst>
</file>

<file path=ppt/tags/tag11.xml><?xml version="1.0" encoding="utf-8"?>
<p:tagLst xmlns:p="http://schemas.openxmlformats.org/presentationml/2006/main">
  <p:tag name="PA" val="v5.2.7"/>
</p:tagLst>
</file>

<file path=ppt/tags/tag12.xml><?xml version="1.0" encoding="utf-8"?>
<p:tagLst xmlns:p="http://schemas.openxmlformats.org/presentationml/2006/main">
  <p:tag name="PA" val="v5.2.7"/>
</p:tagLst>
</file>

<file path=ppt/tags/tag13.xml><?xml version="1.0" encoding="utf-8"?>
<p:tagLst xmlns:p="http://schemas.openxmlformats.org/presentationml/2006/main">
  <p:tag name="PA" val="v5.2.7"/>
  <p:tag name="WHOLESPTYPE" val="Shape_Other"/>
</p:tagLst>
</file>

<file path=ppt/tags/tag14.xml><?xml version="1.0" encoding="utf-8"?>
<p:tagLst xmlns:p="http://schemas.openxmlformats.org/presentationml/2006/main">
  <p:tag name="PA" val="v5.2.7"/>
</p:tagLst>
</file>

<file path=ppt/tags/tag15.xml><?xml version="1.0" encoding="utf-8"?>
<p:tagLst xmlns:p="http://schemas.openxmlformats.org/presentationml/2006/main">
  <p:tag name="PA" val="v5.2.7"/>
</p:tagLst>
</file>

<file path=ppt/tags/tag16.xml><?xml version="1.0" encoding="utf-8"?>
<p:tagLst xmlns:p="http://schemas.openxmlformats.org/presentationml/2006/main">
  <p:tag name="PA" val="v5.2.7"/>
</p:tagLst>
</file>

<file path=ppt/tags/tag17.xml><?xml version="1.0" encoding="utf-8"?>
<p:tagLst xmlns:p="http://schemas.openxmlformats.org/presentationml/2006/main">
  <p:tag name="PA" val="v5.2.7"/>
</p:tagLst>
</file>

<file path=ppt/tags/tag18.xml><?xml version="1.0" encoding="utf-8"?>
<p:tagLst xmlns:p="http://schemas.openxmlformats.org/presentationml/2006/main">
  <p:tag name="PA" val="v5.2.7"/>
</p:tagLst>
</file>

<file path=ppt/tags/tag19.xml><?xml version="1.0" encoding="utf-8"?>
<p:tagLst xmlns:p="http://schemas.openxmlformats.org/presentationml/2006/main">
  <p:tag name="PA" val="v5.2.7"/>
</p:tagLst>
</file>

<file path=ppt/tags/tag2.xml><?xml version="1.0" encoding="utf-8"?>
<p:tagLst xmlns:p="http://schemas.openxmlformats.org/presentationml/2006/main">
  <p:tag name="RESOURCELIBID_LIB" val="308831"/>
  <p:tag name="WHOLEPAGETYPE" val="Page_Head"/>
</p:tagLst>
</file>

<file path=ppt/tags/tag20.xml><?xml version="1.0" encoding="utf-8"?>
<p:tagLst xmlns:p="http://schemas.openxmlformats.org/presentationml/2006/main">
  <p:tag name="LINKREPLACED" val="True"/>
  <p:tag name="RESOURCELIBID_LIB" val="308831"/>
  <p:tag name="WHOLEPAGETYPE" val="Page_Head"/>
</p:tagLst>
</file>

<file path=ppt/tags/tag21.xml><?xml version="1.0" encoding="utf-8"?>
<p:tagLst xmlns:p="http://schemas.openxmlformats.org/presentationml/2006/main">
  <p:tag name="RESOURCELIBID_LIB" val="308831"/>
  <p:tag name="WHOLEPAGETYPE" val="Page_Head"/>
  <p:tag name="LINKREPLACED" val="True"/>
</p:tagLst>
</file>

<file path=ppt/tags/tag22.xml><?xml version="1.0" encoding="utf-8"?>
<p:tagLst xmlns:p="http://schemas.openxmlformats.org/presentationml/2006/main">
  <p:tag name="RESOURCELIBID_LIB" val="308831"/>
  <p:tag name="WHOLEPAGETYPE" val="Page_Head"/>
  <p:tag name="LINKREPLACED" val="True"/>
</p:tagLst>
</file>

<file path=ppt/tags/tag23.xml><?xml version="1.0" encoding="utf-8"?>
<p:tagLst xmlns:p="http://schemas.openxmlformats.org/presentationml/2006/main">
  <p:tag name="RESOURCELIBID_LIB" val="308831"/>
  <p:tag name="WHOLEPAGETYPE" val="Page_Head"/>
</p:tagLst>
</file>

<file path=ppt/tags/tag24.xml><?xml version="1.0" encoding="utf-8"?>
<p:tagLst xmlns:p="http://schemas.openxmlformats.org/presentationml/2006/main">
  <p:tag name="LINKREPLACED" val="True"/>
  <p:tag name="RESOURCELIBID_LIB" val="308831"/>
  <p:tag name="WHOLEPAGETYPE" val="Page_Head"/>
</p:tagLst>
</file>

<file path=ppt/tags/tag25.xml><?xml version="1.0" encoding="utf-8"?>
<p:tagLst xmlns:p="http://schemas.openxmlformats.org/presentationml/2006/main">
  <p:tag name="LINKREPLACED" val="True"/>
  <p:tag name="RESOURCELIBID_LIB" val="308831"/>
  <p:tag name="WHOLEPAGETYPE" val="Page_Head"/>
</p:tagLst>
</file>

<file path=ppt/tags/tag26.xml><?xml version="1.0" encoding="utf-8"?>
<p:tagLst xmlns:p="http://schemas.openxmlformats.org/presentationml/2006/main">
  <p:tag name="PA" val="v5.2.7"/>
  <p:tag name="WHOLESPTYPE" val="Shape_Title"/>
  <p:tag name="SHADOWSRC" val="true"/>
  <p:tag name="SCENESHAPETYPE" val="SceneShape"/>
  <p:tag name="SCENESHAPESUBTYPE" val="ScenePicShape"/>
  <p:tag name="SCENESHAPENAME" val="幻影图形"/>
  <p:tag name="LOOPID" val="637074391253132334"/>
  <p:tag name="SCANEADDTIONSP" val="false"/>
  <p:tag name="RESOURCEID" val="637074391253182255"/>
  <p:tag name="SCENEID" val="Unkown"/>
  <p:tag name="SCENELINKIDS" val="9|12|13|14"/>
  <p:tag name="ANIMSTRING" val="97dc195e9db14a91331b8d825796bfd8"/>
</p:tagLst>
</file>

<file path=ppt/tags/tag27.xml><?xml version="1.0" encoding="utf-8"?>
<p:tagLst xmlns:p="http://schemas.openxmlformats.org/presentationml/2006/main">
  <p:tag name="PA" val="v5.2.7"/>
  <p:tag name="WHOLESPTYPE" val="Shape_Title"/>
  <p:tag name="SHADOWSRC" val="true"/>
  <p:tag name="SCANEADDTIONSP" val="true"/>
  <p:tag name="SCENESHAPETYPE" val="SceneShape"/>
  <p:tag name="SCENESHAPESUBTYPE" val="ScenePicShape"/>
  <p:tag name="SCENESHAPENAME" val="幻影图形"/>
  <p:tag name="LOOPID" val="637074391253132334"/>
  <p:tag name="RESOURCEID" val="637074391253182255"/>
  <p:tag name="SCENEID" val="Unkown"/>
  <p:tag name="SCENELINKIDS" val="9|12|13|14"/>
  <p:tag name="ANIMSTRING" val="97dc195e9db14a91331b8d825796bfd8"/>
</p:tagLst>
</file>

<file path=ppt/tags/tag28.xml><?xml version="1.0" encoding="utf-8"?>
<p:tagLst xmlns:p="http://schemas.openxmlformats.org/presentationml/2006/main">
  <p:tag name="PA" val="v5.2.7"/>
  <p:tag name="WHOLESPTYPE" val="Shape_Title"/>
  <p:tag name="SHADOWSRC" val="true"/>
  <p:tag name="SCANEADDTIONSP" val="true"/>
  <p:tag name="SCENESHAPETYPE" val="SceneShape"/>
  <p:tag name="SCENESHAPESUBTYPE" val="ScenePicShape"/>
  <p:tag name="SCENESHAPENAME" val="幻影图形"/>
  <p:tag name="LOOPID" val="637074391253132334"/>
  <p:tag name="RESOURCEID" val="637074391253182255"/>
  <p:tag name="SCENEID" val="Unkown"/>
  <p:tag name="SCENELINKIDS" val="9|12|13|14"/>
  <p:tag name="ANIMSTRING" val="97dc195e9db14a91331b8d825796bfd8"/>
</p:tagLst>
</file>

<file path=ppt/tags/tag29.xml><?xml version="1.0" encoding="utf-8"?>
<p:tagLst xmlns:p="http://schemas.openxmlformats.org/presentationml/2006/main">
  <p:tag name="RESOURCELIBID_LIB" val="308831"/>
  <p:tag name="WHOLEPAGETYPE" val="Page_Head"/>
  <p:tag name="LINKREPLACED" val="True"/>
</p:tagLst>
</file>

<file path=ppt/tags/tag3.xml><?xml version="1.0" encoding="utf-8"?>
<p:tagLst xmlns:p="http://schemas.openxmlformats.org/presentationml/2006/main">
  <p:tag name="RESOURCELIBID_LIB" val="308831"/>
  <p:tag name="WHOLEPAGETYPE" val="Page_Head"/>
</p:tagLst>
</file>

<file path=ppt/tags/tag30.xml><?xml version="1.0" encoding="utf-8"?>
<p:tagLst xmlns:p="http://schemas.openxmlformats.org/presentationml/2006/main">
  <p:tag name="RESOURCELIBID_LIB" val="308831"/>
  <p:tag name="WHOLEPAGETYPE" val="Page_Head"/>
</p:tagLst>
</file>

<file path=ppt/tags/tag31.xml><?xml version="1.0" encoding="utf-8"?>
<p:tagLst xmlns:p="http://schemas.openxmlformats.org/presentationml/2006/main">
  <p:tag name="PA" val="v5.2.7"/>
  <p:tag name="WHOLESPTYPE" val="Shape_Title"/>
</p:tagLst>
</file>

<file path=ppt/tags/tag32.xml><?xml version="1.0" encoding="utf-8"?>
<p:tagLst xmlns:p="http://schemas.openxmlformats.org/presentationml/2006/main">
  <p:tag name="RESOURCELIBID_LIB" val="308831"/>
  <p:tag name="WHOLEPAGETYPE" val="Page_Head"/>
  <p:tag name="LINKREPLACED" val="True"/>
</p:tagLst>
</file>

<file path=ppt/tags/tag33.xml><?xml version="1.0" encoding="utf-8"?>
<p:tagLst xmlns:p="http://schemas.openxmlformats.org/presentationml/2006/main">
  <p:tag name="RESOURCELIBID_PRE" val="308831"/>
</p:tagLst>
</file>

<file path=ppt/tags/tag4.xml><?xml version="1.0" encoding="utf-8"?>
<p:tagLst xmlns:p="http://schemas.openxmlformats.org/presentationml/2006/main">
  <p:tag name="LINKREPLACED" val="True"/>
  <p:tag name="RESOURCELIBID_LIB" val="308831"/>
  <p:tag name="WHOLEPAGETYPE" val="Page_Head"/>
</p:tagLst>
</file>

<file path=ppt/tags/tag5.xml><?xml version="1.0" encoding="utf-8"?>
<p:tagLst xmlns:p="http://schemas.openxmlformats.org/presentationml/2006/main">
  <p:tag name="PA" val="v5.2.7"/>
  <p:tag name="WHOLESPTYPE" val="Shape_Title"/>
  <p:tag name="SHADOWSRC" val="true"/>
  <p:tag name="SCENESHAPETYPE" val="SceneShape"/>
  <p:tag name="SCENESHAPESUBTYPE" val="ScenePicShape"/>
  <p:tag name="SCENESHAPENAME" val="幻影图形"/>
  <p:tag name="LOOPID" val="637074391146797026"/>
  <p:tag name="SCANEADDTIONSP" val="false"/>
  <p:tag name="RESOURCEID" val="637074391146846902"/>
  <p:tag name="SCENEID" val="Unkown"/>
  <p:tag name="SCENELINKIDS" val="7|43|44|45"/>
  <p:tag name="ANIMSTRING" val="97dc195e9db14a91331b8d825796bfd8"/>
</p:tagLst>
</file>

<file path=ppt/tags/tag6.xml><?xml version="1.0" encoding="utf-8"?>
<p:tagLst xmlns:p="http://schemas.openxmlformats.org/presentationml/2006/main">
  <p:tag name="PA" val="v5.2.7"/>
  <p:tag name="WHOLESPTYPE" val="Shape_Other"/>
</p:tagLst>
</file>

<file path=ppt/tags/tag7.xml><?xml version="1.0" encoding="utf-8"?>
<p:tagLst xmlns:p="http://schemas.openxmlformats.org/presentationml/2006/main">
  <p:tag name="PA" val="v5.2.7"/>
</p:tagLst>
</file>

<file path=ppt/tags/tag8.xml><?xml version="1.0" encoding="utf-8"?>
<p:tagLst xmlns:p="http://schemas.openxmlformats.org/presentationml/2006/main">
  <p:tag name="PA" val="v5.2.7"/>
</p:tagLst>
</file>

<file path=ppt/tags/tag9.xml><?xml version="1.0" encoding="utf-8"?>
<p:tagLst xmlns:p="http://schemas.openxmlformats.org/presentationml/2006/main">
  <p:tag name="PA" val="v5.2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0cqqcca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4706</Words>
  <Application>WPS Presentation</Application>
  <PresentationFormat>宽屏</PresentationFormat>
  <Paragraphs>149</Paragraphs>
  <Slides>14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Wingdings</vt:lpstr>
      <vt:lpstr>Arial Rounded MT Bold</vt:lpstr>
      <vt:lpstr>Trebuchet MS</vt:lpstr>
      <vt:lpstr>Times New Roman</vt:lpstr>
      <vt:lpstr>Open Sans</vt:lpstr>
      <vt:lpstr>Segoe Print</vt:lpstr>
      <vt:lpstr>Arial</vt:lpstr>
      <vt:lpstr>Bodoni MT</vt:lpstr>
      <vt:lpstr>Courier New</vt:lpstr>
      <vt:lpstr>Algerian</vt:lpstr>
      <vt:lpstr>Calibri</vt:lpstr>
      <vt:lpstr>Microsoft YaHei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ganne</cp:lastModifiedBy>
  <cp:revision>59</cp:revision>
  <dcterms:created xsi:type="dcterms:W3CDTF">2018-11-16T10:24:00Z</dcterms:created>
  <dcterms:modified xsi:type="dcterms:W3CDTF">2024-06-18T18:47:48Z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DE1F46A4FB0343E7AF59DBBDAF3CAE5A_13</vt:lpwstr>
  </property>
  <property fmtid="{D5CDD505-2E9C-101B-9397-08002B2CF9AE}" pid="3" name="KSOProductBuildVer">
    <vt:lpwstr>1033-12.2.0.17119</vt:lpwstr>
  </property>
</Properties>
</file>