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3" autoAdjust="0"/>
  </p:normalViewPr>
  <p:slideViewPr>
    <p:cSldViewPr>
      <p:cViewPr varScale="1">
        <p:scale>
          <a:sx n="81" d="100"/>
          <a:sy n="81" d="100"/>
        </p:scale>
        <p:origin x="149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04C70C-EC2E-4FD5-A50C-64474FD52292}" type="datetimeFigureOut">
              <a:rPr lang="en-US" smtClean="0"/>
              <a:pPr/>
              <a:t>4/23/2023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46B8DD-E25C-4983-9460-95F1325DF47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246B8DD-E25C-4983-9460-95F1325DF47B}"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7C36BF27-F150-47F9-B29F-BBB8B6B0726C}" type="datetimeFigureOut">
              <a:rPr lang="en-US" smtClean="0"/>
              <a:pPr/>
              <a:t>4/23/2023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8D1FC2A-4348-474E-BB68-8A388B3C18D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C36BF27-F150-47F9-B29F-BBB8B6B0726C}"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1FC2A-4348-474E-BB68-8A388B3C18D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C36BF27-F150-47F9-B29F-BBB8B6B0726C}"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1FC2A-4348-474E-BB68-8A388B3C18D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7C36BF27-F150-47F9-B29F-BBB8B6B0726C}" type="datetimeFigureOut">
              <a:rPr lang="en-US" smtClean="0"/>
              <a:pPr/>
              <a:t>4/23/2023</a:t>
            </a:fld>
            <a:endParaRPr lang="en-US"/>
          </a:p>
        </p:txBody>
      </p:sp>
      <p:sp>
        <p:nvSpPr>
          <p:cNvPr id="9" name="Slide Number Placeholder 8"/>
          <p:cNvSpPr>
            <a:spLocks noGrp="1"/>
          </p:cNvSpPr>
          <p:nvPr>
            <p:ph type="sldNum" sz="quarter" idx="15"/>
          </p:nvPr>
        </p:nvSpPr>
        <p:spPr/>
        <p:txBody>
          <a:bodyPr rtlCol="0"/>
          <a:lstStyle/>
          <a:p>
            <a:fld id="{88D1FC2A-4348-474E-BB68-8A388B3C18DD}"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C36BF27-F150-47F9-B29F-BBB8B6B0726C}" type="datetimeFigureOut">
              <a:rPr lang="en-US" smtClean="0"/>
              <a:pPr/>
              <a:t>4/23/2023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8D1FC2A-4348-474E-BB68-8A388B3C18D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C36BF27-F150-47F9-B29F-BBB8B6B0726C}" type="datetimeFigureOut">
              <a:rPr lang="en-US" smtClean="0"/>
              <a:pPr/>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D1FC2A-4348-474E-BB68-8A388B3C18D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7C36BF27-F150-47F9-B29F-BBB8B6B0726C}" type="datetimeFigureOut">
              <a:rPr lang="en-US" smtClean="0"/>
              <a:pPr/>
              <a:t>4/23/2023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D1FC2A-4348-474E-BB68-8A388B3C18DD}"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7C36BF27-F150-47F9-B29F-BBB8B6B0726C}" type="datetimeFigureOut">
              <a:rPr lang="en-US" smtClean="0"/>
              <a:pPr/>
              <a:t>4/23/2023</a:t>
            </a:fld>
            <a:endParaRPr lang="en-US"/>
          </a:p>
        </p:txBody>
      </p:sp>
      <p:sp>
        <p:nvSpPr>
          <p:cNvPr id="7" name="Slide Number Placeholder 6"/>
          <p:cNvSpPr>
            <a:spLocks noGrp="1"/>
          </p:cNvSpPr>
          <p:nvPr>
            <p:ph type="sldNum" sz="quarter" idx="11"/>
          </p:nvPr>
        </p:nvSpPr>
        <p:spPr/>
        <p:txBody>
          <a:bodyPr rtlCol="0"/>
          <a:lstStyle/>
          <a:p>
            <a:fld id="{88D1FC2A-4348-474E-BB68-8A388B3C18DD}"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36BF27-F150-47F9-B29F-BBB8B6B0726C}" type="datetimeFigureOut">
              <a:rPr lang="en-US" smtClean="0"/>
              <a:pPr/>
              <a:t>4/23/2023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D1FC2A-4348-474E-BB68-8A388B3C18D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C36BF27-F150-47F9-B29F-BBB8B6B0726C}" type="datetimeFigureOut">
              <a:rPr lang="en-US" smtClean="0"/>
              <a:pPr/>
              <a:t>4/23/2023</a:t>
            </a:fld>
            <a:endParaRPr lang="en-US"/>
          </a:p>
        </p:txBody>
      </p:sp>
      <p:sp>
        <p:nvSpPr>
          <p:cNvPr id="22" name="Slide Number Placeholder 21"/>
          <p:cNvSpPr>
            <a:spLocks noGrp="1"/>
          </p:cNvSpPr>
          <p:nvPr>
            <p:ph type="sldNum" sz="quarter" idx="15"/>
          </p:nvPr>
        </p:nvSpPr>
        <p:spPr/>
        <p:txBody>
          <a:bodyPr rtlCol="0"/>
          <a:lstStyle/>
          <a:p>
            <a:fld id="{88D1FC2A-4348-474E-BB68-8A388B3C18DD}"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C36BF27-F150-47F9-B29F-BBB8B6B0726C}" type="datetimeFigureOut">
              <a:rPr lang="en-US" smtClean="0"/>
              <a:pPr/>
              <a:t>4/23/2023</a:t>
            </a:fld>
            <a:endParaRPr lang="en-US"/>
          </a:p>
        </p:txBody>
      </p:sp>
      <p:sp>
        <p:nvSpPr>
          <p:cNvPr id="18" name="Slide Number Placeholder 17"/>
          <p:cNvSpPr>
            <a:spLocks noGrp="1"/>
          </p:cNvSpPr>
          <p:nvPr>
            <p:ph type="sldNum" sz="quarter" idx="11"/>
          </p:nvPr>
        </p:nvSpPr>
        <p:spPr/>
        <p:txBody>
          <a:bodyPr rtlCol="0"/>
          <a:lstStyle/>
          <a:p>
            <a:fld id="{88D1FC2A-4348-474E-BB68-8A388B3C18DD}"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C36BF27-F150-47F9-B29F-BBB8B6B0726C}" type="datetimeFigureOut">
              <a:rPr lang="en-US" smtClean="0"/>
              <a:pPr/>
              <a:t>4/23/2023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8D1FC2A-4348-474E-BB68-8A388B3C18D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828800"/>
            <a:ext cx="6172200" cy="1219200"/>
          </a:xfrm>
        </p:spPr>
        <p:txBody>
          <a:bodyPr>
            <a:normAutofit fontScale="90000"/>
          </a:bodyPr>
          <a:lstStyle/>
          <a:p>
            <a:pPr algn="r"/>
            <a:r>
              <a:rPr lang="en-US" sz="6000" b="0" dirty="0">
                <a:latin typeface="Arial" pitchFamily="34" charset="0"/>
                <a:cs typeface="Arial" pitchFamily="34" charset="0"/>
              </a:rPr>
              <a:t>DS670 Project Presentation</a:t>
            </a:r>
            <a:r>
              <a:rPr lang="en-US" b="0" dirty="0"/>
              <a:t> </a:t>
            </a:r>
            <a:endParaRPr lang="en-US" dirty="0"/>
          </a:p>
        </p:txBody>
      </p:sp>
      <p:sp>
        <p:nvSpPr>
          <p:cNvPr id="3" name="Subtitle 2"/>
          <p:cNvSpPr>
            <a:spLocks noGrp="1"/>
          </p:cNvSpPr>
          <p:nvPr>
            <p:ph type="subTitle" idx="1"/>
          </p:nvPr>
        </p:nvSpPr>
        <p:spPr>
          <a:xfrm>
            <a:off x="2971800" y="4495800"/>
            <a:ext cx="6172200" cy="1371600"/>
          </a:xfrm>
        </p:spPr>
        <p:txBody>
          <a:bodyPr/>
          <a:lstStyle/>
          <a:p>
            <a:pPr algn="ctr"/>
            <a:endParaRPr lang="en-US"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2857-2F56-810D-ACFC-AB8D8CC8DC43}"/>
              </a:ext>
            </a:extLst>
          </p:cNvPr>
          <p:cNvSpPr>
            <a:spLocks noGrp="1"/>
          </p:cNvSpPr>
          <p:nvPr>
            <p:ph type="title"/>
          </p:nvPr>
        </p:nvSpPr>
        <p:spPr>
          <a:xfrm>
            <a:off x="457200" y="152400"/>
            <a:ext cx="7467600" cy="762000"/>
          </a:xfrm>
        </p:spPr>
        <p:txBody>
          <a:bodyPr>
            <a:normAutofit/>
          </a:bodyPr>
          <a:lstStyle/>
          <a:p>
            <a:r>
              <a:rPr lang="en-US" sz="3200" dirty="0">
                <a:latin typeface="Times New Roman" panose="02020603050405020304" pitchFamily="18" charset="0"/>
                <a:cs typeface="Times New Roman" panose="02020603050405020304" pitchFamily="18" charset="0"/>
              </a:rPr>
              <a:t>Problem statement</a:t>
            </a:r>
            <a:endParaRPr lang="en-GB"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8B73FD-980A-C28C-A928-CD6CD89D00A0}"/>
              </a:ext>
            </a:extLst>
          </p:cNvPr>
          <p:cNvSpPr>
            <a:spLocks noGrp="1"/>
          </p:cNvSpPr>
          <p:nvPr>
            <p:ph sz="quarter" idx="1"/>
          </p:nvPr>
        </p:nvSpPr>
        <p:spPr>
          <a:xfrm>
            <a:off x="457200" y="1219200"/>
            <a:ext cx="7467600" cy="5715000"/>
          </a:xfrm>
        </p:spPr>
        <p:txBody>
          <a:bodyPr>
            <a:normAutofit/>
          </a:bodyPr>
          <a:lstStyle/>
          <a:p>
            <a:r>
              <a:rPr lang="en-US" sz="1600" b="0" i="0" dirty="0">
                <a:solidFill>
                  <a:srgbClr val="374151"/>
                </a:solidFill>
                <a:effectLst/>
                <a:latin typeface="Times New Roman" panose="02020603050405020304" pitchFamily="18" charset="0"/>
                <a:cs typeface="Times New Roman" panose="02020603050405020304" pitchFamily="18" charset="0"/>
              </a:rPr>
              <a:t>Solar energy is becoming increasingly important as a renewable energy source due to its abundant availability and environmental benefits. However, the generation of solar energy is highly dependent on the amount of solar radiation received at a particular location, which can vary due to changes in weather patterns, cloud cover, and other environmental factors. Accurately predicting the amount of solar radiation that will be received at a particular location is therefore crucial for effective solar energy planning and management.</a:t>
            </a:r>
          </a:p>
          <a:p>
            <a:r>
              <a:rPr lang="en-US" sz="1600" dirty="0">
                <a:solidFill>
                  <a:srgbClr val="374151"/>
                </a:solidFill>
                <a:latin typeface="Times New Roman" panose="02020603050405020304" pitchFamily="18" charset="0"/>
                <a:cs typeface="Times New Roman" panose="02020603050405020304" pitchFamily="18" charset="0"/>
              </a:rPr>
              <a:t>Machine learning presents an alternative approach to solar radiation prediction that can address some of the limitations of traditional methods. By analyzing historical data on solar radiation levels and environmental factors, machine learning algorithms can identify patterns and relationships that can be used to predict future solar radiation levels with greater accuracy and efficiency.</a:t>
            </a:r>
          </a:p>
          <a:p>
            <a:r>
              <a:rPr lang="en-US" sz="1600" dirty="0">
                <a:solidFill>
                  <a:srgbClr val="374151"/>
                </a:solidFill>
                <a:latin typeface="Times New Roman" panose="02020603050405020304" pitchFamily="18" charset="0"/>
                <a:cs typeface="Times New Roman" panose="02020603050405020304" pitchFamily="18" charset="0"/>
              </a:rPr>
              <a:t>The objective of this project is to develop a machine learning model that can accurately predict solar radiation levels at a particular location based on historical data on solar radiation and environmental factors. The model should be able to account for changes in weather patterns and other environmental factors that can affect solar radiation levels, and should provide accurate predictions with minimal computational resources.</a:t>
            </a:r>
          </a:p>
          <a:p>
            <a:endParaRPr lang="en-GB" sz="1600"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210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46B5-EB1E-2391-AC4A-9DE467E537F3}"/>
              </a:ext>
            </a:extLst>
          </p:cNvPr>
          <p:cNvSpPr>
            <a:spLocks noGrp="1"/>
          </p:cNvSpPr>
          <p:nvPr>
            <p:ph type="title"/>
          </p:nvPr>
        </p:nvSpPr>
        <p:spPr>
          <a:xfrm>
            <a:off x="457200" y="274638"/>
            <a:ext cx="7467600" cy="334962"/>
          </a:xfrm>
        </p:spPr>
        <p:txBody>
          <a:bodyPr>
            <a:normAutofit fontScale="90000"/>
          </a:bodyPr>
          <a:lstStyle/>
          <a:p>
            <a:endParaRPr lang="en-GB" dirty="0"/>
          </a:p>
        </p:txBody>
      </p:sp>
      <p:sp>
        <p:nvSpPr>
          <p:cNvPr id="3" name="Content Placeholder 2">
            <a:extLst>
              <a:ext uri="{FF2B5EF4-FFF2-40B4-BE49-F238E27FC236}">
                <a16:creationId xmlns:a16="http://schemas.microsoft.com/office/drawing/2014/main" id="{4A1CBD6D-330C-EE36-EC72-BEA4BE0451E4}"/>
              </a:ext>
            </a:extLst>
          </p:cNvPr>
          <p:cNvSpPr>
            <a:spLocks noGrp="1"/>
          </p:cNvSpPr>
          <p:nvPr>
            <p:ph sz="quarter" idx="1"/>
          </p:nvPr>
        </p:nvSpPr>
        <p:spPr>
          <a:xfrm>
            <a:off x="457200" y="990600"/>
            <a:ext cx="7467600" cy="5483352"/>
          </a:xfrm>
        </p:spPr>
        <p:txBody>
          <a:bodyPr/>
          <a:lstStyle/>
          <a:p>
            <a:pPr algn="l"/>
            <a:r>
              <a:rPr lang="en-US" sz="1600" b="0" i="0" dirty="0">
                <a:solidFill>
                  <a:srgbClr val="374151"/>
                </a:solidFill>
                <a:effectLst/>
                <a:latin typeface="Times New Roman" panose="02020603050405020304" pitchFamily="18" charset="0"/>
                <a:cs typeface="Times New Roman" panose="02020603050405020304" pitchFamily="18" charset="0"/>
              </a:rPr>
              <a:t>To achieve this objective, the following research questions will be addressed:</a:t>
            </a:r>
          </a:p>
          <a:p>
            <a:pPr algn="l">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What machine learning algorithms are most effective for predicting solar radiation levels based on historical data?</a:t>
            </a:r>
          </a:p>
          <a:p>
            <a:pPr algn="l">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What environmental factors have the most significant impact on solar radiation levels, and how can they be incorporated into the machine learning model?</a:t>
            </a:r>
          </a:p>
          <a:p>
            <a:pPr algn="l">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How can the machine learning model be optimized to provide accurate predictions with minimal computational resources?</a:t>
            </a:r>
          </a:p>
          <a:p>
            <a:pPr>
              <a:buFont typeface="+mj-lt"/>
              <a:buAutoNum type="arabicPeriod"/>
            </a:pPr>
            <a:r>
              <a:rPr lang="en-US" sz="1600" dirty="0">
                <a:solidFill>
                  <a:srgbClr val="374151"/>
                </a:solidFill>
                <a:latin typeface="Times New Roman" panose="02020603050405020304" pitchFamily="18" charset="0"/>
                <a:cs typeface="Times New Roman" panose="02020603050405020304" pitchFamily="18" charset="0"/>
              </a:rPr>
              <a:t>The outcomes of this project will be a machine learning model that can accurately predict solar radiation levels at a particular location based on historical data and environmental factors, and insights into the most effective machine learning algorithms and environmental factors for solar radiation prediction. These outcomes will be useful for solar energy planning and management, and can contribute to the development of more efficient and sustainable renewable energy systems.</a:t>
            </a:r>
            <a:endParaRPr lang="en-GB" sz="1600"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8538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2F1B0-45CB-6056-1582-A5B31712B605}"/>
              </a:ext>
            </a:extLst>
          </p:cNvPr>
          <p:cNvSpPr>
            <a:spLocks noGrp="1"/>
          </p:cNvSpPr>
          <p:nvPr>
            <p:ph type="title"/>
          </p:nvPr>
        </p:nvSpPr>
        <p:spPr>
          <a:xfrm>
            <a:off x="457200" y="76200"/>
            <a:ext cx="7467600" cy="609600"/>
          </a:xfrm>
        </p:spPr>
        <p:txBody>
          <a:bodyPr>
            <a:normAutofit/>
          </a:bodyPr>
          <a:lstStyle/>
          <a:p>
            <a:r>
              <a:rPr lang="en-US" sz="2800" dirty="0">
                <a:latin typeface="Times New Roman" panose="02020603050405020304" pitchFamily="18" charset="0"/>
                <a:cs typeface="Times New Roman" panose="02020603050405020304" pitchFamily="18" charset="0"/>
              </a:rPr>
              <a:t>Abstract</a:t>
            </a:r>
            <a:endParaRPr lang="en-GB"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55A163-8A7D-A665-5AB0-1979EDF8E0BB}"/>
              </a:ext>
            </a:extLst>
          </p:cNvPr>
          <p:cNvSpPr>
            <a:spLocks noGrp="1"/>
          </p:cNvSpPr>
          <p:nvPr>
            <p:ph sz="quarter" idx="1"/>
          </p:nvPr>
        </p:nvSpPr>
        <p:spPr>
          <a:xfrm>
            <a:off x="457200" y="990600"/>
            <a:ext cx="7467600" cy="5483352"/>
          </a:xfrm>
        </p:spPr>
        <p:txBody>
          <a:bodyPr>
            <a:normAutofit/>
          </a:bodyPr>
          <a:lstStyle/>
          <a:p>
            <a:r>
              <a:rPr lang="en-US" sz="1600" b="0" i="0" dirty="0">
                <a:solidFill>
                  <a:srgbClr val="374151"/>
                </a:solidFill>
                <a:effectLst/>
                <a:latin typeface="Times New Roman" panose="02020603050405020304" pitchFamily="18" charset="0"/>
                <a:cs typeface="Times New Roman" panose="02020603050405020304" pitchFamily="18" charset="0"/>
              </a:rPr>
              <a:t>Solar radiation is an important factor in the generation of solar energy, which is becoming increasingly important as a renewable energy source. Accurately predicting solar radiation levels is crucial for effective solar energy planning and management, and traditional methods rely on physical models that can be computationally intensive and require a lot of data input.</a:t>
            </a:r>
          </a:p>
          <a:p>
            <a:r>
              <a:rPr lang="en-US" sz="1600" dirty="0">
                <a:solidFill>
                  <a:srgbClr val="374151"/>
                </a:solidFill>
                <a:latin typeface="Times New Roman" panose="02020603050405020304" pitchFamily="18" charset="0"/>
                <a:cs typeface="Times New Roman" panose="02020603050405020304" pitchFamily="18" charset="0"/>
              </a:rPr>
              <a:t>This project proposes an alternative approach using machine learning to predict solar radiation levels based on historical data and environmental factors. The objective of this project is to develop a machine learning model that can accurately predict solar radiation levels at a particular location with minimal computational resources. Research questions will be addressed to determine the most effective machine learning algorithms and environmental factors for solar radiation prediction.  </a:t>
            </a:r>
          </a:p>
          <a:p>
            <a:r>
              <a:rPr lang="en-US" sz="1600" dirty="0">
                <a:solidFill>
                  <a:srgbClr val="374151"/>
                </a:solidFill>
                <a:latin typeface="Times New Roman" panose="02020603050405020304" pitchFamily="18" charset="0"/>
                <a:cs typeface="Times New Roman" panose="02020603050405020304" pitchFamily="18" charset="0"/>
              </a:rPr>
              <a:t>The outcomes of this project will be a machine learning model that can provide accurate predictions and insights into the most effective methods for solar radiation prediction. This can contribute to the development of more efficient and sustainable renewable energy systems</a:t>
            </a:r>
            <a:r>
              <a:rPr lang="en-US" sz="1200" b="0" i="0" dirty="0">
                <a:solidFill>
                  <a:srgbClr val="374151"/>
                </a:solidFill>
                <a:effectLst/>
                <a:latin typeface="Söhne"/>
              </a:rPr>
              <a:t>.</a:t>
            </a:r>
          </a:p>
          <a:p>
            <a:r>
              <a:rPr lang="en-US" sz="1600" dirty="0">
                <a:solidFill>
                  <a:srgbClr val="374151"/>
                </a:solidFill>
                <a:latin typeface="Times New Roman" panose="02020603050405020304" pitchFamily="18" charset="0"/>
                <a:cs typeface="Times New Roman" panose="02020603050405020304" pitchFamily="18" charset="0"/>
              </a:rPr>
              <a:t>Predicting future renewable energy generation is important, since the power grid must use fossil fuel based energy as demand varies. We explore prediction models for solar power generation from NSRDB database using machine learning techniques. We compare multiple regression techniques for generating prediction models.</a:t>
            </a:r>
            <a:endParaRPr lang="en-GB" sz="1600"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054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1FD2-9E48-AAE0-555F-64965D07358C}"/>
              </a:ext>
            </a:extLst>
          </p:cNvPr>
          <p:cNvSpPr>
            <a:spLocks noGrp="1"/>
          </p:cNvSpPr>
          <p:nvPr>
            <p:ph type="title"/>
          </p:nvPr>
        </p:nvSpPr>
        <p:spPr>
          <a:xfrm>
            <a:off x="457200" y="274638"/>
            <a:ext cx="7467600" cy="1020762"/>
          </a:xfrm>
        </p:spPr>
        <p:txBody>
          <a:bodyPr>
            <a:normAutofit/>
          </a:bodyPr>
          <a:lstStyle/>
          <a:p>
            <a:r>
              <a:rPr lang="en-US" sz="2400" dirty="0">
                <a:latin typeface="Times New Roman" panose="02020603050405020304" pitchFamily="18" charset="0"/>
                <a:cs typeface="Times New Roman" panose="02020603050405020304" pitchFamily="18" charset="0"/>
              </a:rPr>
              <a:t>Motivation </a:t>
            </a:r>
            <a:endParaRPr lang="en-GB"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A665D19-E2DC-8A21-62AD-FD3A0971A6E8}"/>
              </a:ext>
            </a:extLst>
          </p:cNvPr>
          <p:cNvSpPr>
            <a:spLocks noGrp="1"/>
          </p:cNvSpPr>
          <p:nvPr>
            <p:ph sz="quarter" idx="1"/>
          </p:nvPr>
        </p:nvSpPr>
        <p:spPr>
          <a:xfrm>
            <a:off x="457200" y="1752600"/>
            <a:ext cx="7467600" cy="4721352"/>
          </a:xfrm>
        </p:spPr>
        <p:txBody>
          <a:bodyPr>
            <a:normAutofit/>
          </a:bodyPr>
          <a:lstStyle/>
          <a:p>
            <a:r>
              <a:rPr lang="en-US" sz="1600" dirty="0">
                <a:latin typeface="Times New Roman" panose="02020603050405020304" pitchFamily="18" charset="0"/>
                <a:cs typeface="Times New Roman" panose="02020603050405020304" pitchFamily="18" charset="0"/>
              </a:rPr>
              <a:t>The sun is a non-depletable source of energy that produces very little to no pollution. However, the quantity of solar energy that can be captured and stored using present technologies to transform solar energy into electricity is very limited. </a:t>
            </a:r>
          </a:p>
          <a:p>
            <a:r>
              <a:rPr lang="en-US" sz="1600" dirty="0">
                <a:latin typeface="Times New Roman" panose="02020603050405020304" pitchFamily="18" charset="0"/>
                <a:cs typeface="Times New Roman" panose="02020603050405020304" pitchFamily="18" charset="0"/>
              </a:rPr>
              <a:t>The production of solar energy is highly unpredictable, which puts pressure on fossil fuel-based power generation. With the aid of regional time-series weather data, we hope to forecast sun intensity for a specific area 48 hours in advance. </a:t>
            </a:r>
          </a:p>
          <a:p>
            <a:r>
              <a:rPr lang="en-US" sz="1600" dirty="0">
                <a:latin typeface="Times New Roman" panose="02020603050405020304" pitchFamily="18" charset="0"/>
                <a:cs typeface="Times New Roman" panose="02020603050405020304" pitchFamily="18" charset="0"/>
              </a:rPr>
              <a:t>Our objective is to use widely accessible weather data to create high-confidence forecasts of solar generation (through solar intensity). This will make it possible for fossil fuel-based power generation to be better regulated. </a:t>
            </a:r>
          </a:p>
          <a:p>
            <a:r>
              <a:rPr lang="en-US" sz="1600" dirty="0">
                <a:latin typeface="Times New Roman" panose="02020603050405020304" pitchFamily="18" charset="0"/>
                <a:cs typeface="Times New Roman" panose="02020603050405020304" pitchFamily="18" charset="0"/>
              </a:rPr>
              <a:t>We have obtained meteorological information as well as sun intensity from NSRDB and Sunrise-Sunset-API. </a:t>
            </a:r>
          </a:p>
          <a:p>
            <a:r>
              <a:rPr lang="en-US" sz="1600" dirty="0">
                <a:latin typeface="Times New Roman" panose="02020603050405020304" pitchFamily="18" charset="0"/>
                <a:cs typeface="Times New Roman" panose="02020603050405020304" pitchFamily="18" charset="0"/>
              </a:rPr>
              <a:t>This project aligns with our sustainable development goals and deploying machine learning techniques to solve real world problems.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7154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66C18-D0DA-80FC-3E8F-92E8167DDFF9}"/>
              </a:ext>
            </a:extLst>
          </p:cNvPr>
          <p:cNvSpPr>
            <a:spLocks noGrp="1"/>
          </p:cNvSpPr>
          <p:nvPr>
            <p:ph type="title"/>
          </p:nvPr>
        </p:nvSpPr>
        <p:spPr/>
        <p:txBody>
          <a:bodyPr/>
          <a:lstStyle/>
          <a:p>
            <a:r>
              <a:rPr lang="en-GB" sz="2400" dirty="0">
                <a:latin typeface="Times New Roman" panose="02020603050405020304" pitchFamily="18" charset="0"/>
                <a:cs typeface="Times New Roman" panose="02020603050405020304" pitchFamily="18" charset="0"/>
              </a:rPr>
              <a:t>Dataset Description</a:t>
            </a:r>
            <a:br>
              <a:rPr lang="en-GB" b="1" i="0" dirty="0">
                <a:solidFill>
                  <a:srgbClr val="1F2328"/>
                </a:solidFill>
                <a:effectLst/>
                <a:latin typeface="-apple-system"/>
              </a:rPr>
            </a:br>
            <a:endParaRPr lang="en-GB" dirty="0"/>
          </a:p>
        </p:txBody>
      </p:sp>
      <p:sp>
        <p:nvSpPr>
          <p:cNvPr id="3" name="Content Placeholder 2">
            <a:extLst>
              <a:ext uri="{FF2B5EF4-FFF2-40B4-BE49-F238E27FC236}">
                <a16:creationId xmlns:a16="http://schemas.microsoft.com/office/drawing/2014/main" id="{A97C3F6A-0428-A86A-0E77-2CB85DDCCA74}"/>
              </a:ext>
            </a:extLst>
          </p:cNvPr>
          <p:cNvSpPr>
            <a:spLocks noGrp="1"/>
          </p:cNvSpPr>
          <p:nvPr>
            <p:ph sz="quarter" idx="1"/>
          </p:nvPr>
        </p:nvSpPr>
        <p:spPr>
          <a:xfrm>
            <a:off x="457200" y="1219200"/>
            <a:ext cx="7467600" cy="5254752"/>
          </a:xfrm>
        </p:spPr>
        <p:txBody>
          <a:bodyPr/>
          <a:lstStyle/>
          <a:p>
            <a:r>
              <a:rPr lang="en-GB" sz="1600" dirty="0">
                <a:latin typeface="Times New Roman" panose="02020603050405020304" pitchFamily="18" charset="0"/>
                <a:cs typeface="Times New Roman" panose="02020603050405020304" pitchFamily="18" charset="0"/>
              </a:rPr>
              <a:t>The NSRDB dataset includes both observed weather data (temperature, pressure, cloud cover, solar zenith angle ,etc.) and solar intensity data measured in watts per square meter. The dataset includes several solar radiation measures such as Diffused Normal Irradiance (DNI), Diffused Horizontal Irradiance (DHI) and Global Horizontal Irradiance (GHI). We choose to include GHI measurements since it incorporates DHI, DNI and ambient solar radiation reflected from nearby surfaces. This makes it a good indicator for solar panel readings.</a:t>
            </a:r>
          </a:p>
          <a:p>
            <a:r>
              <a:rPr lang="en-US" sz="1600" dirty="0">
                <a:latin typeface="Times New Roman" panose="02020603050405020304" pitchFamily="18" charset="0"/>
                <a:cs typeface="Times New Roman" panose="02020603050405020304" pitchFamily="18" charset="0"/>
              </a:rPr>
              <a:t>Our dataset contains more than 50,000 distinct observations, each with 16 features (including Time values such as Month, Day, Hour and Minute) shown in table 1 with corresponding measure of GHI.</a:t>
            </a:r>
          </a:p>
          <a:p>
            <a:r>
              <a:rPr lang="en-US" sz="1600" b="1" dirty="0">
                <a:latin typeface="Times New Roman" panose="02020603050405020304" pitchFamily="18" charset="0"/>
                <a:cs typeface="Times New Roman" panose="02020603050405020304" pitchFamily="18" charset="0"/>
              </a:rPr>
              <a:t>Dataset link:</a:t>
            </a:r>
            <a:endParaRPr lang="en-GB"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8389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6EC6-F81B-C850-026C-A8718C93C47A}"/>
              </a:ext>
            </a:extLst>
          </p:cNvPr>
          <p:cNvSpPr>
            <a:spLocks noGrp="1"/>
          </p:cNvSpPr>
          <p:nvPr>
            <p:ph type="title"/>
          </p:nvPr>
        </p:nvSpPr>
        <p:spPr/>
        <p:txBody>
          <a:bodyPr/>
          <a:lstStyle/>
          <a:p>
            <a:r>
              <a:rPr lang="en-GB" sz="2400" i="0" dirty="0">
                <a:solidFill>
                  <a:srgbClr val="1F2328"/>
                </a:solidFill>
                <a:effectLst/>
                <a:latin typeface="Times New Roman" panose="02020603050405020304" pitchFamily="18" charset="0"/>
                <a:cs typeface="Times New Roman" panose="02020603050405020304" pitchFamily="18" charset="0"/>
              </a:rPr>
              <a:t>Libraries Used</a:t>
            </a:r>
            <a:br>
              <a:rPr lang="en-GB" b="1" i="0" dirty="0">
                <a:solidFill>
                  <a:srgbClr val="1F2328"/>
                </a:solidFill>
                <a:effectLst/>
                <a:latin typeface="-apple-system"/>
              </a:rPr>
            </a:br>
            <a:endParaRPr lang="en-GB" dirty="0"/>
          </a:p>
        </p:txBody>
      </p:sp>
      <p:sp>
        <p:nvSpPr>
          <p:cNvPr id="3" name="Content Placeholder 2">
            <a:extLst>
              <a:ext uri="{FF2B5EF4-FFF2-40B4-BE49-F238E27FC236}">
                <a16:creationId xmlns:a16="http://schemas.microsoft.com/office/drawing/2014/main" id="{B99133C1-AD19-7594-3D6F-A88D9E43027E}"/>
              </a:ext>
            </a:extLst>
          </p:cNvPr>
          <p:cNvSpPr>
            <a:spLocks noGrp="1"/>
          </p:cNvSpPr>
          <p:nvPr>
            <p:ph sz="quarter" idx="1"/>
          </p:nvPr>
        </p:nvSpPr>
        <p:spPr/>
        <p:txBody>
          <a:bodyPr/>
          <a:lstStyle/>
          <a:p>
            <a:r>
              <a:rPr lang="en-US" dirty="0" err="1">
                <a:latin typeface="Times New Roman" panose="02020603050405020304" pitchFamily="18" charset="0"/>
                <a:cs typeface="Times New Roman" panose="02020603050405020304" pitchFamily="18" charset="0"/>
              </a:rPr>
              <a:t>Numpy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Pandas</a:t>
            </a:r>
          </a:p>
          <a:p>
            <a:r>
              <a:rPr lang="en-US" dirty="0">
                <a:latin typeface="Times New Roman" panose="02020603050405020304" pitchFamily="18" charset="0"/>
                <a:cs typeface="Times New Roman" panose="02020603050405020304" pitchFamily="18" charset="0"/>
              </a:rPr>
              <a:t>Matplotlib</a:t>
            </a:r>
          </a:p>
          <a:p>
            <a:r>
              <a:rPr lang="en-US" dirty="0">
                <a:latin typeface="Times New Roman" panose="02020603050405020304" pitchFamily="18" charset="0"/>
                <a:cs typeface="Times New Roman" panose="02020603050405020304" pitchFamily="18" charset="0"/>
              </a:rPr>
              <a:t>Seaborn</a:t>
            </a:r>
          </a:p>
          <a:p>
            <a:r>
              <a:rPr lang="en-US" dirty="0" err="1">
                <a:latin typeface="Times New Roman" panose="02020603050405020304" pitchFamily="18" charset="0"/>
                <a:cs typeface="Times New Roman" panose="02020603050405020304" pitchFamily="18" charset="0"/>
              </a:rPr>
              <a:t>SciKit</a:t>
            </a:r>
            <a:r>
              <a:rPr lang="en-US" dirty="0">
                <a:latin typeface="Times New Roman" panose="02020603050405020304" pitchFamily="18" charset="0"/>
                <a:cs typeface="Times New Roman" panose="02020603050405020304" pitchFamily="18" charset="0"/>
              </a:rPr>
              <a:t>-learn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Data visualization tools:</a:t>
            </a:r>
          </a:p>
          <a:p>
            <a:r>
              <a:rPr lang="en-US" dirty="0" err="1">
                <a:latin typeface="Times New Roman" panose="02020603050405020304" pitchFamily="18" charset="0"/>
                <a:cs typeface="Times New Roman" panose="02020603050405020304" pitchFamily="18" charset="0"/>
              </a:rPr>
              <a:t>PowerBI</a:t>
            </a:r>
            <a:endParaRPr lang="en-US"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8085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45E0B-98D4-B461-7CB4-13202EE3024B}"/>
              </a:ext>
            </a:extLst>
          </p:cNvPr>
          <p:cNvSpPr>
            <a:spLocks noGrp="1"/>
          </p:cNvSpPr>
          <p:nvPr>
            <p:ph type="title"/>
          </p:nvPr>
        </p:nvSpPr>
        <p:spPr/>
        <p:txBody>
          <a:bodyPr/>
          <a:lstStyle/>
          <a:p>
            <a:r>
              <a:rPr lang="en-GB" sz="2400" i="0" dirty="0">
                <a:solidFill>
                  <a:srgbClr val="1F2328"/>
                </a:solidFill>
                <a:effectLst/>
                <a:latin typeface="Times New Roman" panose="02020603050405020304" pitchFamily="18" charset="0"/>
                <a:cs typeface="Times New Roman" panose="02020603050405020304" pitchFamily="18" charset="0"/>
              </a:rPr>
              <a:t>Models &amp; Techniques Used</a:t>
            </a:r>
            <a:br>
              <a:rPr lang="en-GB" b="1" i="0" dirty="0">
                <a:solidFill>
                  <a:srgbClr val="1F2328"/>
                </a:solidFill>
                <a:effectLst/>
                <a:latin typeface="-apple-system"/>
              </a:rPr>
            </a:br>
            <a:endParaRPr lang="en-GB" dirty="0"/>
          </a:p>
        </p:txBody>
      </p:sp>
      <p:sp>
        <p:nvSpPr>
          <p:cNvPr id="3" name="Content Placeholder 2">
            <a:extLst>
              <a:ext uri="{FF2B5EF4-FFF2-40B4-BE49-F238E27FC236}">
                <a16:creationId xmlns:a16="http://schemas.microsoft.com/office/drawing/2014/main" id="{73EF5EC0-6B76-5194-73E0-E7FCB888FA10}"/>
              </a:ext>
            </a:extLst>
          </p:cNvPr>
          <p:cNvSpPr>
            <a:spLocks noGrp="1"/>
          </p:cNvSpPr>
          <p:nvPr>
            <p:ph sz="quarter" idx="1"/>
          </p:nvPr>
        </p:nvSpPr>
        <p:spPr>
          <a:xfrm>
            <a:off x="457200" y="1295400"/>
            <a:ext cx="7467600" cy="5178552"/>
          </a:xfrm>
        </p:spPr>
        <p:txBody>
          <a:bodyPr>
            <a:normAutofit fontScale="92500" lnSpcReduction="10000"/>
          </a:bodyPr>
          <a:lstStyle/>
          <a:p>
            <a:pPr algn="l">
              <a:buFont typeface="+mj-lt"/>
              <a:buAutoNum type="arabicPeriod"/>
            </a:pPr>
            <a:r>
              <a:rPr lang="en-GB" sz="2200" b="0" i="0" dirty="0">
                <a:solidFill>
                  <a:srgbClr val="1F2328"/>
                </a:solidFill>
                <a:effectLst/>
                <a:latin typeface="Times New Roman" panose="02020603050405020304" pitchFamily="18" charset="0"/>
                <a:cs typeface="Times New Roman" panose="02020603050405020304" pitchFamily="18" charset="0"/>
              </a:rPr>
              <a:t>Linear Regression &amp; its subtypes</a:t>
            </a:r>
            <a:br>
              <a:rPr lang="en-GB" sz="2200" b="0" i="0" dirty="0">
                <a:solidFill>
                  <a:srgbClr val="1F2328"/>
                </a:solidFill>
                <a:effectLst/>
                <a:latin typeface="Times New Roman" panose="02020603050405020304" pitchFamily="18" charset="0"/>
                <a:cs typeface="Times New Roman" panose="02020603050405020304" pitchFamily="18" charset="0"/>
              </a:rPr>
            </a:br>
            <a:endParaRPr lang="en-GB" sz="2200" b="0" i="0" dirty="0">
              <a:solidFill>
                <a:srgbClr val="1F2328"/>
              </a:solidFill>
              <a:effectLst/>
              <a:latin typeface="Times New Roman" panose="02020603050405020304" pitchFamily="18" charset="0"/>
              <a:cs typeface="Times New Roman" panose="02020603050405020304" pitchFamily="18" charset="0"/>
            </a:endParaRPr>
          </a:p>
          <a:p>
            <a:pPr algn="l">
              <a:buFont typeface="+mj-lt"/>
              <a:buAutoNum type="arabicPeriod"/>
            </a:pPr>
            <a:r>
              <a:rPr lang="en-GB" sz="2200" b="0" i="0" dirty="0">
                <a:solidFill>
                  <a:srgbClr val="1F2328"/>
                </a:solidFill>
                <a:effectLst/>
                <a:latin typeface="Times New Roman" panose="02020603050405020304" pitchFamily="18" charset="0"/>
                <a:cs typeface="Times New Roman" panose="02020603050405020304" pitchFamily="18" charset="0"/>
              </a:rPr>
              <a:t>Polynomial Regression</a:t>
            </a:r>
            <a:br>
              <a:rPr lang="en-GB" sz="2200" b="0" i="0" dirty="0">
                <a:solidFill>
                  <a:srgbClr val="1F2328"/>
                </a:solidFill>
                <a:effectLst/>
                <a:latin typeface="Times New Roman" panose="02020603050405020304" pitchFamily="18" charset="0"/>
                <a:cs typeface="Times New Roman" panose="02020603050405020304" pitchFamily="18" charset="0"/>
              </a:rPr>
            </a:br>
            <a:endParaRPr lang="en-GB" sz="2200" b="0" i="0" dirty="0">
              <a:solidFill>
                <a:srgbClr val="1F2328"/>
              </a:solidFill>
              <a:effectLst/>
              <a:latin typeface="Times New Roman" panose="02020603050405020304" pitchFamily="18" charset="0"/>
              <a:cs typeface="Times New Roman" panose="02020603050405020304" pitchFamily="18" charset="0"/>
            </a:endParaRPr>
          </a:p>
          <a:p>
            <a:pPr algn="l">
              <a:buFont typeface="+mj-lt"/>
              <a:buAutoNum type="arabicPeriod"/>
            </a:pPr>
            <a:r>
              <a:rPr lang="en-GB" sz="2200" b="0" i="0" dirty="0">
                <a:solidFill>
                  <a:srgbClr val="1F2328"/>
                </a:solidFill>
                <a:effectLst/>
                <a:latin typeface="Times New Roman" panose="02020603050405020304" pitchFamily="18" charset="0"/>
                <a:cs typeface="Times New Roman" panose="02020603050405020304" pitchFamily="18" charset="0"/>
              </a:rPr>
              <a:t>SVM Regression</a:t>
            </a:r>
            <a:br>
              <a:rPr lang="en-GB" sz="2200" b="0" i="0" dirty="0">
                <a:solidFill>
                  <a:srgbClr val="1F2328"/>
                </a:solidFill>
                <a:effectLst/>
                <a:latin typeface="Times New Roman" panose="02020603050405020304" pitchFamily="18" charset="0"/>
                <a:cs typeface="Times New Roman" panose="02020603050405020304" pitchFamily="18" charset="0"/>
              </a:rPr>
            </a:br>
            <a:endParaRPr lang="en-GB" sz="2200" b="0" i="0" dirty="0">
              <a:solidFill>
                <a:srgbClr val="1F2328"/>
              </a:solidFill>
              <a:effectLst/>
              <a:latin typeface="Times New Roman" panose="02020603050405020304" pitchFamily="18" charset="0"/>
              <a:cs typeface="Times New Roman" panose="02020603050405020304" pitchFamily="18" charset="0"/>
            </a:endParaRPr>
          </a:p>
          <a:p>
            <a:pPr algn="l">
              <a:buFont typeface="+mj-lt"/>
              <a:buAutoNum type="arabicPeriod"/>
            </a:pPr>
            <a:r>
              <a:rPr lang="en-GB" sz="2200" b="0" i="0" dirty="0">
                <a:solidFill>
                  <a:srgbClr val="1F2328"/>
                </a:solidFill>
                <a:effectLst/>
                <a:latin typeface="Times New Roman" panose="02020603050405020304" pitchFamily="18" charset="0"/>
                <a:cs typeface="Times New Roman" panose="02020603050405020304" pitchFamily="18" charset="0"/>
              </a:rPr>
              <a:t>Regression Trees</a:t>
            </a:r>
            <a:br>
              <a:rPr lang="en-GB" sz="2200" b="0" i="0" dirty="0">
                <a:solidFill>
                  <a:srgbClr val="1F2328"/>
                </a:solidFill>
                <a:effectLst/>
                <a:latin typeface="Times New Roman" panose="02020603050405020304" pitchFamily="18" charset="0"/>
                <a:cs typeface="Times New Roman" panose="02020603050405020304" pitchFamily="18" charset="0"/>
              </a:rPr>
            </a:br>
            <a:endParaRPr lang="en-GB" sz="2200" b="0" i="0" dirty="0">
              <a:solidFill>
                <a:srgbClr val="1F2328"/>
              </a:solidFill>
              <a:effectLst/>
              <a:latin typeface="Times New Roman" panose="02020603050405020304" pitchFamily="18" charset="0"/>
              <a:cs typeface="Times New Roman" panose="02020603050405020304" pitchFamily="18" charset="0"/>
            </a:endParaRPr>
          </a:p>
          <a:p>
            <a:pPr algn="l">
              <a:buFont typeface="+mj-lt"/>
              <a:buAutoNum type="arabicPeriod"/>
            </a:pPr>
            <a:r>
              <a:rPr lang="en-GB" sz="2200" b="0" i="0" dirty="0">
                <a:solidFill>
                  <a:srgbClr val="1F2328"/>
                </a:solidFill>
                <a:effectLst/>
                <a:latin typeface="Times New Roman" panose="02020603050405020304" pitchFamily="18" charset="0"/>
                <a:cs typeface="Times New Roman" panose="02020603050405020304" pitchFamily="18" charset="0"/>
              </a:rPr>
              <a:t>Artificial Neural Networks</a:t>
            </a:r>
            <a:br>
              <a:rPr lang="en-GB" sz="2200" b="0" i="0" dirty="0">
                <a:solidFill>
                  <a:srgbClr val="1F2328"/>
                </a:solidFill>
                <a:effectLst/>
                <a:latin typeface="Times New Roman" panose="02020603050405020304" pitchFamily="18" charset="0"/>
                <a:cs typeface="Times New Roman" panose="02020603050405020304" pitchFamily="18" charset="0"/>
              </a:rPr>
            </a:br>
            <a:endParaRPr lang="en-GB" sz="2200" b="0" i="0" dirty="0">
              <a:solidFill>
                <a:srgbClr val="1F2328"/>
              </a:solidFill>
              <a:effectLst/>
              <a:latin typeface="Times New Roman" panose="02020603050405020304" pitchFamily="18" charset="0"/>
              <a:cs typeface="Times New Roman" panose="02020603050405020304" pitchFamily="18" charset="0"/>
            </a:endParaRPr>
          </a:p>
          <a:p>
            <a:pPr algn="l">
              <a:buFont typeface="+mj-lt"/>
              <a:buAutoNum type="arabicPeriod"/>
            </a:pPr>
            <a:r>
              <a:rPr lang="en-GB" sz="2200" b="0" i="0" dirty="0">
                <a:solidFill>
                  <a:srgbClr val="1F2328"/>
                </a:solidFill>
                <a:effectLst/>
                <a:latin typeface="Times New Roman" panose="02020603050405020304" pitchFamily="18" charset="0"/>
                <a:cs typeface="Times New Roman" panose="02020603050405020304" pitchFamily="18" charset="0"/>
              </a:rPr>
              <a:t>Alpha Pruning</a:t>
            </a:r>
            <a:br>
              <a:rPr lang="en-GB" sz="2200" b="0" i="0" dirty="0">
                <a:solidFill>
                  <a:srgbClr val="1F2328"/>
                </a:solidFill>
                <a:effectLst/>
                <a:latin typeface="Times New Roman" panose="02020603050405020304" pitchFamily="18" charset="0"/>
                <a:cs typeface="Times New Roman" panose="02020603050405020304" pitchFamily="18" charset="0"/>
              </a:rPr>
            </a:br>
            <a:endParaRPr lang="en-GB" sz="2200" b="0" i="0" dirty="0">
              <a:solidFill>
                <a:srgbClr val="1F2328"/>
              </a:solidFill>
              <a:effectLst/>
              <a:latin typeface="Times New Roman" panose="02020603050405020304" pitchFamily="18" charset="0"/>
              <a:cs typeface="Times New Roman" panose="02020603050405020304" pitchFamily="18" charset="0"/>
            </a:endParaRPr>
          </a:p>
          <a:p>
            <a:pPr algn="l">
              <a:buFont typeface="+mj-lt"/>
              <a:buAutoNum type="arabicPeriod"/>
            </a:pPr>
            <a:r>
              <a:rPr lang="en-GB" sz="2200" b="0" i="0" dirty="0">
                <a:solidFill>
                  <a:srgbClr val="1F2328"/>
                </a:solidFill>
                <a:effectLst/>
                <a:latin typeface="Times New Roman" panose="02020603050405020304" pitchFamily="18" charset="0"/>
                <a:cs typeface="Times New Roman" panose="02020603050405020304" pitchFamily="18" charset="0"/>
              </a:rPr>
              <a:t>Feature Expansion</a:t>
            </a:r>
            <a:br>
              <a:rPr lang="en-GB" sz="2200" b="0" i="0" dirty="0">
                <a:solidFill>
                  <a:srgbClr val="1F2328"/>
                </a:solidFill>
                <a:effectLst/>
                <a:latin typeface="Times New Roman" panose="02020603050405020304" pitchFamily="18" charset="0"/>
                <a:cs typeface="Times New Roman" panose="02020603050405020304" pitchFamily="18" charset="0"/>
              </a:rPr>
            </a:br>
            <a:endParaRPr lang="en-GB" sz="2200" b="0" i="0" dirty="0">
              <a:solidFill>
                <a:srgbClr val="1F2328"/>
              </a:solidFill>
              <a:effectLst/>
              <a:latin typeface="Times New Roman" panose="02020603050405020304" pitchFamily="18" charset="0"/>
              <a:cs typeface="Times New Roman" panose="02020603050405020304" pitchFamily="18" charset="0"/>
            </a:endParaRPr>
          </a:p>
          <a:p>
            <a:pPr algn="l">
              <a:buFont typeface="+mj-lt"/>
              <a:buAutoNum type="arabicPeriod"/>
            </a:pPr>
            <a:r>
              <a:rPr lang="en-GB" sz="2200" b="0" i="0" dirty="0">
                <a:solidFill>
                  <a:srgbClr val="1F2328"/>
                </a:solidFill>
                <a:effectLst/>
                <a:latin typeface="Times New Roman" panose="02020603050405020304" pitchFamily="18" charset="0"/>
                <a:cs typeface="Times New Roman" panose="02020603050405020304" pitchFamily="18" charset="0"/>
              </a:rPr>
              <a:t>PCA</a:t>
            </a:r>
          </a:p>
          <a:p>
            <a:endParaRPr lang="en-GB" dirty="0"/>
          </a:p>
        </p:txBody>
      </p:sp>
    </p:spTree>
    <p:extLst>
      <p:ext uri="{BB962C8B-B14F-4D97-AF65-F5344CB8AC3E}">
        <p14:creationId xmlns:p14="http://schemas.microsoft.com/office/powerpoint/2010/main" val="12256587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20241</TotalTime>
  <Words>919</Words>
  <Application>Microsoft Office PowerPoint</Application>
  <PresentationFormat>On-screen Show (4:3)</PresentationFormat>
  <Paragraphs>44</Paragraphs>
  <Slides>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-apple-system</vt:lpstr>
      <vt:lpstr>Arial</vt:lpstr>
      <vt:lpstr>Calibri</vt:lpstr>
      <vt:lpstr>Century Schoolbook</vt:lpstr>
      <vt:lpstr>Söhne</vt:lpstr>
      <vt:lpstr>Times New Roman</vt:lpstr>
      <vt:lpstr>Wingdings</vt:lpstr>
      <vt:lpstr>Wingdings 2</vt:lpstr>
      <vt:lpstr>Oriel</vt:lpstr>
      <vt:lpstr>DS670 Project Presentation </vt:lpstr>
      <vt:lpstr>Problem statement</vt:lpstr>
      <vt:lpstr>PowerPoint Presentation</vt:lpstr>
      <vt:lpstr>Abstract</vt:lpstr>
      <vt:lpstr>Motivation </vt:lpstr>
      <vt:lpstr>Dataset Description </vt:lpstr>
      <vt:lpstr>Libraries Used </vt:lpstr>
      <vt:lpstr>Models &amp; Techniques Used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510</dc:title>
  <dc:creator>Nilang Patel</dc:creator>
  <cp:lastModifiedBy>Nilang Patel</cp:lastModifiedBy>
  <cp:revision>28</cp:revision>
  <dcterms:created xsi:type="dcterms:W3CDTF">2021-11-09T09:58:53Z</dcterms:created>
  <dcterms:modified xsi:type="dcterms:W3CDTF">2023-04-23T21:02:31Z</dcterms:modified>
</cp:coreProperties>
</file>