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96" r:id="rId3"/>
    <p:sldId id="256" r:id="rId4"/>
    <p:sldId id="346" r:id="rId5"/>
    <p:sldId id="361" r:id="rId6"/>
    <p:sldId id="260" r:id="rId7"/>
    <p:sldId id="332" r:id="rId8"/>
    <p:sldId id="266" r:id="rId9"/>
    <p:sldId id="360" r:id="rId10"/>
    <p:sldId id="357" r:id="rId11"/>
    <p:sldId id="314" r:id="rId12"/>
    <p:sldId id="351" r:id="rId13"/>
    <p:sldId id="347" r:id="rId14"/>
    <p:sldId id="352" r:id="rId15"/>
    <p:sldId id="353" r:id="rId16"/>
    <p:sldId id="354" r:id="rId17"/>
    <p:sldId id="358" r:id="rId18"/>
    <p:sldId id="355" r:id="rId19"/>
    <p:sldId id="289" r:id="rId20"/>
    <p:sldId id="292" r:id="rId21"/>
    <p:sldId id="304" r:id="rId22"/>
    <p:sldId id="356" r:id="rId23"/>
    <p:sldId id="359" r:id="rId24"/>
    <p:sldId id="284" r:id="rId25"/>
    <p:sldId id="337" r:id="rId26"/>
    <p:sldId id="282" r:id="rId27"/>
    <p:sldId id="286" r:id="rId28"/>
    <p:sldId id="287" r:id="rId29"/>
    <p:sldId id="338" r:id="rId30"/>
    <p:sldId id="258" r:id="rId31"/>
    <p:sldId id="362" r:id="rId32"/>
    <p:sldId id="299" r:id="rId33"/>
    <p:sldId id="29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DF9732B-47DC-A145-9E36-F787A6DCE80B}">
          <p14:sldIdLst>
            <p14:sldId id="296"/>
            <p14:sldId id="256"/>
            <p14:sldId id="346"/>
            <p14:sldId id="361"/>
            <p14:sldId id="260"/>
            <p14:sldId id="332"/>
            <p14:sldId id="266"/>
            <p14:sldId id="360"/>
          </p14:sldIdLst>
        </p14:section>
        <p14:section name="Recommendations" id="{B1C18085-6326-1940-B481-23282DF0E8F9}">
          <p14:sldIdLst>
            <p14:sldId id="357"/>
            <p14:sldId id="314"/>
            <p14:sldId id="351"/>
            <p14:sldId id="347"/>
            <p14:sldId id="352"/>
            <p14:sldId id="353"/>
            <p14:sldId id="354"/>
            <p14:sldId id="358"/>
            <p14:sldId id="355"/>
            <p14:sldId id="289"/>
            <p14:sldId id="292"/>
          </p14:sldIdLst>
        </p14:section>
        <p14:section name="Conclusion" id="{2122F336-8AC3-9643-9624-1B8108AD9B80}">
          <p14:sldIdLst>
            <p14:sldId id="304"/>
            <p14:sldId id="356"/>
            <p14:sldId id="359"/>
            <p14:sldId id="284"/>
            <p14:sldId id="337"/>
            <p14:sldId id="282"/>
            <p14:sldId id="286"/>
            <p14:sldId id="287"/>
            <p14:sldId id="338"/>
            <p14:sldId id="258"/>
            <p14:sldId id="362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F03"/>
    <a:srgbClr val="51FC44"/>
    <a:srgbClr val="FB5F45"/>
    <a:srgbClr val="F6BD4A"/>
    <a:srgbClr val="4FD2F1"/>
    <a:srgbClr val="4B4FF5"/>
    <a:srgbClr val="7E58E8"/>
    <a:srgbClr val="FFAB40"/>
    <a:srgbClr val="9B9A9A"/>
    <a:srgbClr val="DE8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46B4E1-CADA-42A7-8D14-D795C885B594}">
  <a:tblStyle styleId="{1646B4E1-CADA-42A7-8D14-D795C885B5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4817"/>
  </p:normalViewPr>
  <p:slideViewPr>
    <p:cSldViewPr snapToGrid="0">
      <p:cViewPr varScale="1">
        <p:scale>
          <a:sx n="108" d="100"/>
          <a:sy n="108" d="100"/>
        </p:scale>
        <p:origin x="57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419660893173"/>
          <c:y val="0.10846340660500997"/>
          <c:w val="0.54101237345331832"/>
          <c:h val="0.891536593394990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4476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38-4717-B0F4-0CABAD07298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638-4717-B0F4-0CABAD07298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8-4717-B0F4-0CABAD072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419660893173"/>
          <c:y val="0.10846340660500997"/>
          <c:w val="0.54101237345331832"/>
          <c:h val="0.891536593394990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4476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4-43D4-AEEB-3BD0ECF3A95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34-43D4-AEEB-3BD0ECF3A95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34-43D4-AEEB-3BD0ECF3A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419660893173"/>
          <c:y val="0.10846340660500997"/>
          <c:w val="0.54101237345331832"/>
          <c:h val="0.891536593394990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D7452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D9-4644-BCF6-09109712B8E9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D9-4644-BCF6-09109712B8E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0.66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9-4644-BCF6-09109712B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419660893173"/>
          <c:y val="0.10846340660500997"/>
          <c:w val="0.54101237345331832"/>
          <c:h val="0.891536593394990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D7452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30-440A-BF7F-58A8561E6493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30-440A-BF7F-58A8561E64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0.59</c:v>
                </c:pt>
                <c:pt idx="1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30-440A-BF7F-58A8561E6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419660893173"/>
          <c:y val="0.10846340660500997"/>
          <c:w val="0.54101237345331832"/>
          <c:h val="0.891536593394990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D7452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EE-41DC-BADD-D03BB9138EF1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EE-41DC-BADD-D03BB9138EF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E-41DC-BADD-D03BB9138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419660893173"/>
          <c:y val="0.10846340660500997"/>
          <c:w val="0.54101237345331832"/>
          <c:h val="0.891536593394990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4476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22-4FDC-A1CA-875896F753B3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22-4FDC-A1CA-875896F753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22-4FDC-A1CA-875896F75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F8CF4-39B6-B24E-9CC0-8098D5AAF89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62CA2D-005A-EC49-B4E3-3BDBE2D22BD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Creation of an enhanced dataset</a:t>
          </a:r>
        </a:p>
      </dgm:t>
    </dgm:pt>
    <dgm:pt modelId="{6C2E177E-0921-F546-9E06-35F343F1796B}" type="parTrans" cxnId="{4F082BB8-74CB-494B-B8BC-16032AD5825A}">
      <dgm:prSet/>
      <dgm:spPr/>
      <dgm:t>
        <a:bodyPr/>
        <a:lstStyle/>
        <a:p>
          <a:endParaRPr lang="en-US"/>
        </a:p>
      </dgm:t>
    </dgm:pt>
    <dgm:pt modelId="{67761E21-1A58-5C4A-A965-E3A1D6C67DBC}" type="sibTrans" cxnId="{4F082BB8-74CB-494B-B8BC-16032AD5825A}">
      <dgm:prSet/>
      <dgm:spPr/>
      <dgm:t>
        <a:bodyPr/>
        <a:lstStyle/>
        <a:p>
          <a:endParaRPr lang="en-US"/>
        </a:p>
      </dgm:t>
    </dgm:pt>
    <dgm:pt modelId="{14AD35A6-9832-BF4F-B04A-9FA085F86555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Original data</a:t>
          </a:r>
        </a:p>
      </dgm:t>
    </dgm:pt>
    <dgm:pt modelId="{1F7855AB-3ED9-B747-ACDA-CF8B80E5C1AF}" type="parTrans" cxnId="{6A21DB05-2BC6-9B48-A728-3F94025DC066}">
      <dgm:prSet/>
      <dgm:spPr/>
      <dgm:t>
        <a:bodyPr/>
        <a:lstStyle/>
        <a:p>
          <a:endParaRPr lang="en-US"/>
        </a:p>
      </dgm:t>
    </dgm:pt>
    <dgm:pt modelId="{9ECADE04-1541-B643-8D1E-9C9B5BAAFD5D}" type="sibTrans" cxnId="{6A21DB05-2BC6-9B48-A728-3F94025DC066}">
      <dgm:prSet/>
      <dgm:spPr/>
      <dgm:t>
        <a:bodyPr/>
        <a:lstStyle/>
        <a:p>
          <a:endParaRPr lang="en-US"/>
        </a:p>
      </dgm:t>
    </dgm:pt>
    <dgm:pt modelId="{3D80DA76-02A2-8B4A-9830-256EC6FE8AF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Research focus</a:t>
          </a:r>
        </a:p>
      </dgm:t>
    </dgm:pt>
    <dgm:pt modelId="{E492FFEC-712E-2344-80C7-5BCE23709804}" type="parTrans" cxnId="{72CECB0C-E8FE-284D-92F8-2301FC4CF6F3}">
      <dgm:prSet/>
      <dgm:spPr/>
      <dgm:t>
        <a:bodyPr/>
        <a:lstStyle/>
        <a:p>
          <a:endParaRPr lang="en-US"/>
        </a:p>
      </dgm:t>
    </dgm:pt>
    <dgm:pt modelId="{FD3A59AC-7350-C34F-A795-7052542B700D}" type="sibTrans" cxnId="{72CECB0C-E8FE-284D-92F8-2301FC4CF6F3}">
      <dgm:prSet/>
      <dgm:spPr/>
      <dgm:t>
        <a:bodyPr/>
        <a:lstStyle/>
        <a:p>
          <a:endParaRPr lang="en-US"/>
        </a:p>
      </dgm:t>
    </dgm:pt>
    <dgm:pt modelId="{B8A705A4-A7C6-3E46-B349-3ECFD5D8DC9E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Can we predict employee performance?</a:t>
          </a:r>
        </a:p>
      </dgm:t>
    </dgm:pt>
    <dgm:pt modelId="{655815A6-B159-BA4A-955B-D25A512E7A82}" type="parTrans" cxnId="{1225E91E-DC32-7240-B368-891F7D14A60C}">
      <dgm:prSet/>
      <dgm:spPr/>
      <dgm:t>
        <a:bodyPr/>
        <a:lstStyle/>
        <a:p>
          <a:endParaRPr lang="en-US"/>
        </a:p>
      </dgm:t>
    </dgm:pt>
    <dgm:pt modelId="{67E63198-ADA2-AC40-BD70-1363F6B9E61D}" type="sibTrans" cxnId="{1225E91E-DC32-7240-B368-891F7D14A60C}">
      <dgm:prSet/>
      <dgm:spPr/>
      <dgm:t>
        <a:bodyPr/>
        <a:lstStyle/>
        <a:p>
          <a:endParaRPr lang="en-US"/>
        </a:p>
      </dgm:t>
    </dgm:pt>
    <dgm:pt modelId="{B84DD797-3B58-524E-99E0-1563F0FF1381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Use of 5 predictive models and a clustering analysis</a:t>
          </a:r>
        </a:p>
      </dgm:t>
    </dgm:pt>
    <dgm:pt modelId="{47BBA922-F731-5643-A664-0D5E762FE339}" type="parTrans" cxnId="{99F840B7-24B3-E14A-BB34-32C2D16E625F}">
      <dgm:prSet/>
      <dgm:spPr/>
      <dgm:t>
        <a:bodyPr/>
        <a:lstStyle/>
        <a:p>
          <a:endParaRPr lang="en-US"/>
        </a:p>
      </dgm:t>
    </dgm:pt>
    <dgm:pt modelId="{3EFBC0BA-4DC8-904A-8495-5BA6AB3010E0}" type="sibTrans" cxnId="{99F840B7-24B3-E14A-BB34-32C2D16E625F}">
      <dgm:prSet/>
      <dgm:spPr/>
      <dgm:t>
        <a:bodyPr/>
        <a:lstStyle/>
        <a:p>
          <a:endParaRPr lang="en-US"/>
        </a:p>
      </dgm:t>
    </dgm:pt>
    <dgm:pt modelId="{09D33C12-7570-5843-9960-846392654CC8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Regression</a:t>
          </a:r>
        </a:p>
      </dgm:t>
    </dgm:pt>
    <dgm:pt modelId="{026756FC-282C-5546-8AF5-D6535341A3F9}" type="parTrans" cxnId="{F73C48EA-82AD-0B43-8CE8-0C519B85B09C}">
      <dgm:prSet/>
      <dgm:spPr/>
      <dgm:t>
        <a:bodyPr/>
        <a:lstStyle/>
        <a:p>
          <a:endParaRPr lang="en-US"/>
        </a:p>
      </dgm:t>
    </dgm:pt>
    <dgm:pt modelId="{B5B2ADEE-04DB-064A-9082-42C5675B9466}" type="sibTrans" cxnId="{F73C48EA-82AD-0B43-8CE8-0C519B85B09C}">
      <dgm:prSet/>
      <dgm:spPr/>
      <dgm:t>
        <a:bodyPr/>
        <a:lstStyle/>
        <a:p>
          <a:endParaRPr lang="en-US"/>
        </a:p>
      </dgm:t>
    </dgm:pt>
    <dgm:pt modelId="{D2A01F9B-C2EE-434F-9A09-C7A71E533D8F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Decision tree</a:t>
          </a:r>
        </a:p>
      </dgm:t>
    </dgm:pt>
    <dgm:pt modelId="{BB79DE55-0FD3-D64B-B144-8F742D72DB44}" type="parTrans" cxnId="{D7F3E8A9-7CC1-3140-BC12-F956BCCBEEF9}">
      <dgm:prSet/>
      <dgm:spPr/>
      <dgm:t>
        <a:bodyPr/>
        <a:lstStyle/>
        <a:p>
          <a:endParaRPr lang="en-US"/>
        </a:p>
      </dgm:t>
    </dgm:pt>
    <dgm:pt modelId="{C3F5AC4D-C479-7D4C-81C7-1AF1679D3B7A}" type="sibTrans" cxnId="{D7F3E8A9-7CC1-3140-BC12-F956BCCBEEF9}">
      <dgm:prSet/>
      <dgm:spPr/>
      <dgm:t>
        <a:bodyPr/>
        <a:lstStyle/>
        <a:p>
          <a:endParaRPr lang="en-US"/>
        </a:p>
      </dgm:t>
    </dgm:pt>
    <dgm:pt modelId="{EA46282A-1908-194A-AE7D-F4CAEF338524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Engineered data</a:t>
          </a:r>
        </a:p>
      </dgm:t>
    </dgm:pt>
    <dgm:pt modelId="{15EB3727-2E68-2640-AFAE-13C93B8BD6A7}" type="parTrans" cxnId="{72BF0DD2-2C82-8248-9552-9C279E3F9CF5}">
      <dgm:prSet/>
      <dgm:spPr/>
      <dgm:t>
        <a:bodyPr/>
        <a:lstStyle/>
        <a:p>
          <a:endParaRPr lang="en-US"/>
        </a:p>
      </dgm:t>
    </dgm:pt>
    <dgm:pt modelId="{7E28809B-5231-D748-9793-B3D7EA968C0A}" type="sibTrans" cxnId="{72BF0DD2-2C82-8248-9552-9C279E3F9CF5}">
      <dgm:prSet/>
      <dgm:spPr/>
      <dgm:t>
        <a:bodyPr/>
        <a:lstStyle/>
        <a:p>
          <a:endParaRPr lang="en-US"/>
        </a:p>
      </dgm:t>
    </dgm:pt>
    <dgm:pt modelId="{F2D98656-0CAE-F64F-8CA6-928A59EF3F67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External data</a:t>
          </a:r>
        </a:p>
      </dgm:t>
    </dgm:pt>
    <dgm:pt modelId="{01F993E7-5B66-2C4A-84AF-D20DE98DA94A}" type="parTrans" cxnId="{00555557-6B1E-8947-AD00-DDAAEE0D76A6}">
      <dgm:prSet/>
      <dgm:spPr/>
      <dgm:t>
        <a:bodyPr/>
        <a:lstStyle/>
        <a:p>
          <a:endParaRPr lang="en-US"/>
        </a:p>
      </dgm:t>
    </dgm:pt>
    <dgm:pt modelId="{1CC0C79B-1473-5147-A026-72DB929C0A58}" type="sibTrans" cxnId="{00555557-6B1E-8947-AD00-DDAAEE0D76A6}">
      <dgm:prSet/>
      <dgm:spPr/>
      <dgm:t>
        <a:bodyPr/>
        <a:lstStyle/>
        <a:p>
          <a:endParaRPr lang="en-US"/>
        </a:p>
      </dgm:t>
    </dgm:pt>
    <dgm:pt modelId="{912FDF7A-937C-1A47-B8E8-90771286D8BD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Historical data</a:t>
          </a:r>
        </a:p>
      </dgm:t>
    </dgm:pt>
    <dgm:pt modelId="{B04619A9-98A2-BC4F-95B1-2612DE119D1E}" type="parTrans" cxnId="{94DC2004-F8BD-5C44-9021-BBA5EF396C2C}">
      <dgm:prSet/>
      <dgm:spPr/>
      <dgm:t>
        <a:bodyPr/>
        <a:lstStyle/>
        <a:p>
          <a:endParaRPr lang="en-US"/>
        </a:p>
      </dgm:t>
    </dgm:pt>
    <dgm:pt modelId="{8F3042C2-4F41-7B4F-8513-6ACB443125F3}" type="sibTrans" cxnId="{94DC2004-F8BD-5C44-9021-BBA5EF396C2C}">
      <dgm:prSet/>
      <dgm:spPr/>
      <dgm:t>
        <a:bodyPr/>
        <a:lstStyle/>
        <a:p>
          <a:endParaRPr lang="en-US"/>
        </a:p>
      </dgm:t>
    </dgm:pt>
    <dgm:pt modelId="{FD675799-5991-4D44-9D90-1987B663A51D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Can we identify factors that influence employee performance?</a:t>
          </a:r>
        </a:p>
      </dgm:t>
    </dgm:pt>
    <dgm:pt modelId="{C6490C10-E1B1-C04E-963D-ED7196A799F3}" type="parTrans" cxnId="{1300D2BA-7190-C441-955A-F7E078246E0E}">
      <dgm:prSet/>
      <dgm:spPr/>
      <dgm:t>
        <a:bodyPr/>
        <a:lstStyle/>
        <a:p>
          <a:endParaRPr lang="en-US"/>
        </a:p>
      </dgm:t>
    </dgm:pt>
    <dgm:pt modelId="{0160FBE1-F73A-0F4D-8EBD-C3119EA27FAB}" type="sibTrans" cxnId="{1300D2BA-7190-C441-955A-F7E078246E0E}">
      <dgm:prSet/>
      <dgm:spPr/>
      <dgm:t>
        <a:bodyPr/>
        <a:lstStyle/>
        <a:p>
          <a:endParaRPr lang="en-US"/>
        </a:p>
      </dgm:t>
    </dgm:pt>
    <dgm:pt modelId="{7AB50B26-1FEF-2E4A-8764-AB76559FD02C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Random forest</a:t>
          </a:r>
        </a:p>
      </dgm:t>
    </dgm:pt>
    <dgm:pt modelId="{5CCF592A-ABEF-8D4B-B226-E07AA83738BF}" type="parTrans" cxnId="{11B58255-0760-0841-8A06-F9549BAEE391}">
      <dgm:prSet/>
      <dgm:spPr/>
      <dgm:t>
        <a:bodyPr/>
        <a:lstStyle/>
        <a:p>
          <a:endParaRPr lang="en-US"/>
        </a:p>
      </dgm:t>
    </dgm:pt>
    <dgm:pt modelId="{CFDF161A-6461-6048-82CB-A4912113FFB6}" type="sibTrans" cxnId="{11B58255-0760-0841-8A06-F9549BAEE391}">
      <dgm:prSet/>
      <dgm:spPr/>
      <dgm:t>
        <a:bodyPr/>
        <a:lstStyle/>
        <a:p>
          <a:endParaRPr lang="en-US"/>
        </a:p>
      </dgm:t>
    </dgm:pt>
    <dgm:pt modelId="{B7D19E34-650A-8B4E-A0D1-8B078534C112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Neural network</a:t>
          </a:r>
        </a:p>
      </dgm:t>
    </dgm:pt>
    <dgm:pt modelId="{1F9BE4A9-CDBC-EA4B-B8B7-B1D64AD35A9F}" type="parTrans" cxnId="{F4850DA6-19C8-B74D-91BE-E3FCDECD7F71}">
      <dgm:prSet/>
      <dgm:spPr/>
      <dgm:t>
        <a:bodyPr/>
        <a:lstStyle/>
        <a:p>
          <a:endParaRPr lang="en-US"/>
        </a:p>
      </dgm:t>
    </dgm:pt>
    <dgm:pt modelId="{B561A0AA-8EDE-1C47-9447-12BF277DB8C7}" type="sibTrans" cxnId="{F4850DA6-19C8-B74D-91BE-E3FCDECD7F71}">
      <dgm:prSet/>
      <dgm:spPr/>
      <dgm:t>
        <a:bodyPr/>
        <a:lstStyle/>
        <a:p>
          <a:endParaRPr lang="en-US"/>
        </a:p>
      </dgm:t>
    </dgm:pt>
    <dgm:pt modelId="{52742BEC-C87C-6F44-B6D0-E674FB9F69F0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 err="1"/>
            <a:t>XGBoost</a:t>
          </a:r>
          <a:endParaRPr lang="en-US" sz="1000" dirty="0"/>
        </a:p>
      </dgm:t>
    </dgm:pt>
    <dgm:pt modelId="{C7F73EF5-432B-0F43-80C0-BB825A65C716}" type="parTrans" cxnId="{967BEB15-1C0C-8144-AFEF-76CF3AE03B22}">
      <dgm:prSet/>
      <dgm:spPr/>
      <dgm:t>
        <a:bodyPr/>
        <a:lstStyle/>
        <a:p>
          <a:endParaRPr lang="en-US"/>
        </a:p>
      </dgm:t>
    </dgm:pt>
    <dgm:pt modelId="{7D08730E-0356-0149-A804-F88AEEBC0801}" type="sibTrans" cxnId="{967BEB15-1C0C-8144-AFEF-76CF3AE03B22}">
      <dgm:prSet/>
      <dgm:spPr/>
      <dgm:t>
        <a:bodyPr/>
        <a:lstStyle/>
        <a:p>
          <a:endParaRPr lang="en-US"/>
        </a:p>
      </dgm:t>
    </dgm:pt>
    <dgm:pt modelId="{973F1562-59C2-6943-91CE-B23BA64801A3}">
      <dgm:prSet custT="1"/>
      <dgm:spPr>
        <a:solidFill>
          <a:srgbClr val="00206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0960" tIns="30480" rIns="60960" bIns="30480" numCol="1" spcCol="1270" anchor="ctr" anchorCtr="0"/>
        <a:lstStyle/>
        <a:p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Evaluation</a:t>
          </a:r>
          <a:r>
            <a:rPr lang="en-US" sz="1700" kern="1200" dirty="0"/>
            <a:t> of models</a:t>
          </a:r>
        </a:p>
      </dgm:t>
    </dgm:pt>
    <dgm:pt modelId="{3C08ED02-4BC8-FA4F-A520-7E79FD26238C}" type="parTrans" cxnId="{0C8D10AA-88A1-F844-B9A4-232CB0682871}">
      <dgm:prSet/>
      <dgm:spPr/>
      <dgm:t>
        <a:bodyPr/>
        <a:lstStyle/>
        <a:p>
          <a:endParaRPr lang="en-US"/>
        </a:p>
      </dgm:t>
    </dgm:pt>
    <dgm:pt modelId="{54E71606-8D0E-B14E-BEEB-5258C2D24A01}" type="sibTrans" cxnId="{0C8D10AA-88A1-F844-B9A4-232CB0682871}">
      <dgm:prSet/>
      <dgm:spPr/>
      <dgm:t>
        <a:bodyPr/>
        <a:lstStyle/>
        <a:p>
          <a:endParaRPr lang="en-US"/>
        </a:p>
      </dgm:t>
    </dgm:pt>
    <dgm:pt modelId="{E8D57208-49A4-4949-9E1F-724FEDED6211}">
      <dgm:prSet custT="1"/>
      <dgm:spPr>
        <a:solidFill>
          <a:srgbClr val="00206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0960" tIns="30480" rIns="60960" bIns="30480" numCol="1" spcCol="1270" anchor="ctr" anchorCtr="0"/>
        <a:lstStyle/>
        <a:p>
          <a:r>
            <a:rPr lang="en-US" sz="1700" kern="1200" dirty="0"/>
            <a:t>Recommendations based </a:t>
          </a:r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on</a:t>
          </a:r>
          <a:r>
            <a:rPr lang="en-US" sz="1700" kern="1200" dirty="0"/>
            <a:t> </a:t>
          </a:r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insights</a:t>
          </a:r>
        </a:p>
      </dgm:t>
    </dgm:pt>
    <dgm:pt modelId="{D0334564-7E70-CD40-852D-21CA9964C223}" type="parTrans" cxnId="{D4F15212-242F-A940-AE6D-48E211DBA6B0}">
      <dgm:prSet/>
      <dgm:spPr/>
      <dgm:t>
        <a:bodyPr/>
        <a:lstStyle/>
        <a:p>
          <a:endParaRPr lang="en-US"/>
        </a:p>
      </dgm:t>
    </dgm:pt>
    <dgm:pt modelId="{863DFC6A-3552-1F4C-BFF9-69E169384350}" type="sibTrans" cxnId="{D4F15212-242F-A940-AE6D-48E211DBA6B0}">
      <dgm:prSet/>
      <dgm:spPr/>
      <dgm:t>
        <a:bodyPr/>
        <a:lstStyle/>
        <a:p>
          <a:endParaRPr lang="en-US"/>
        </a:p>
      </dgm:t>
    </dgm:pt>
    <dgm:pt modelId="{82E56CF9-8E41-BB48-ADC8-74546C5CAEA3}">
      <dgm:prSet custT="1"/>
      <dgm:spPr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gm:spPr>
      <dgm:t>
        <a:bodyPr spcFirstLastPara="0" vert="horz" wrap="square" lIns="26670" tIns="13335" rIns="26670" bIns="13335" numCol="1" spcCol="1270" anchor="ctr" anchorCtr="0"/>
        <a:lstStyle/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Based on Accuracy</a:t>
          </a:r>
        </a:p>
      </dgm:t>
    </dgm:pt>
    <dgm:pt modelId="{E5EEB5E8-3B0A-2341-B339-FC5A66860200}" type="parTrans" cxnId="{B90224C7-1116-7541-9406-30D5973A11C2}">
      <dgm:prSet/>
      <dgm:spPr/>
      <dgm:t>
        <a:bodyPr/>
        <a:lstStyle/>
        <a:p>
          <a:endParaRPr lang="en-US"/>
        </a:p>
      </dgm:t>
    </dgm:pt>
    <dgm:pt modelId="{CF54E992-0BDF-8E43-89FD-927246CC8B66}" type="sibTrans" cxnId="{B90224C7-1116-7541-9406-30D5973A11C2}">
      <dgm:prSet/>
      <dgm:spPr/>
      <dgm:t>
        <a:bodyPr/>
        <a:lstStyle/>
        <a:p>
          <a:endParaRPr lang="en-US"/>
        </a:p>
      </dgm:t>
    </dgm:pt>
    <dgm:pt modelId="{13B20107-74F9-1749-8CC1-BC74C3910087}">
      <dgm:prSet custT="1"/>
      <dgm:spPr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gm:spPr>
      <dgm:t>
        <a:bodyPr spcFirstLastPara="0" vert="horz" wrap="square" lIns="26670" tIns="13335" rIns="26670" bIns="13335" numCol="1" spcCol="1270" anchor="ctr" anchorCtr="0"/>
        <a:lstStyle/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Based on Mean-squared error</a:t>
          </a:r>
        </a:p>
      </dgm:t>
    </dgm:pt>
    <dgm:pt modelId="{857B3320-3165-A546-BFF8-522E11CF9D95}" type="parTrans" cxnId="{44941F09-8DEF-CB42-9162-A3D581494843}">
      <dgm:prSet/>
      <dgm:spPr/>
      <dgm:t>
        <a:bodyPr/>
        <a:lstStyle/>
        <a:p>
          <a:endParaRPr lang="en-US"/>
        </a:p>
      </dgm:t>
    </dgm:pt>
    <dgm:pt modelId="{C2BE761B-50EB-4543-B2BB-A341C8DB55A9}" type="sibTrans" cxnId="{44941F09-8DEF-CB42-9162-A3D581494843}">
      <dgm:prSet/>
      <dgm:spPr/>
      <dgm:t>
        <a:bodyPr/>
        <a:lstStyle/>
        <a:p>
          <a:endParaRPr lang="en-US"/>
        </a:p>
      </dgm:t>
    </dgm:pt>
    <dgm:pt modelId="{937C6F00-0A3A-3C43-BB6C-D4698A3359A9}">
      <dgm:prSet custT="1"/>
      <dgm:spPr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gm:spPr>
      <dgm:t>
        <a:bodyPr spcFirstLastPara="0" vert="horz" wrap="square" lIns="26670" tIns="13335" rIns="26670" bIns="13335" numCol="1" spcCol="1270" anchor="ctr" anchorCtr="0"/>
        <a:lstStyle/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Collection of insights from the prediction's results</a:t>
          </a:r>
        </a:p>
      </dgm:t>
    </dgm:pt>
    <dgm:pt modelId="{A501ED9B-745C-C94C-BAD2-C29BBC9D176D}" type="parTrans" cxnId="{35F35C2A-D0F1-FD4B-85B6-05736A038330}">
      <dgm:prSet/>
      <dgm:spPr/>
      <dgm:t>
        <a:bodyPr/>
        <a:lstStyle/>
        <a:p>
          <a:endParaRPr lang="en-US"/>
        </a:p>
      </dgm:t>
    </dgm:pt>
    <dgm:pt modelId="{A6747116-B9C4-9649-948F-5114C59D6A30}" type="sibTrans" cxnId="{35F35C2A-D0F1-FD4B-85B6-05736A038330}">
      <dgm:prSet/>
      <dgm:spPr/>
      <dgm:t>
        <a:bodyPr/>
        <a:lstStyle/>
        <a:p>
          <a:endParaRPr lang="en-US"/>
        </a:p>
      </dgm:t>
    </dgm:pt>
    <dgm:pt modelId="{95C189F8-199F-7E42-9856-196233862BA9}">
      <dgm:prSet custT="1"/>
      <dgm:spPr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gm:spPr>
      <dgm:t>
        <a:bodyPr spcFirstLastPara="0" vert="horz" wrap="square" lIns="26670" tIns="13335" rIns="26670" bIns="13335" numCol="1" spcCol="1270" anchor="ctr" anchorCtr="0"/>
        <a:lstStyle/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2 main derived recommendations</a:t>
          </a:r>
        </a:p>
      </dgm:t>
    </dgm:pt>
    <dgm:pt modelId="{8887BF6A-AC07-E746-8EE5-89EE76F73558}" type="parTrans" cxnId="{4A21DC14-8129-9C49-95E2-6AB993633989}">
      <dgm:prSet/>
      <dgm:spPr/>
      <dgm:t>
        <a:bodyPr/>
        <a:lstStyle/>
        <a:p>
          <a:endParaRPr lang="en-US"/>
        </a:p>
      </dgm:t>
    </dgm:pt>
    <dgm:pt modelId="{379F91F4-6CB5-0849-8586-90874950268F}" type="sibTrans" cxnId="{4A21DC14-8129-9C49-95E2-6AB993633989}">
      <dgm:prSet/>
      <dgm:spPr/>
      <dgm:t>
        <a:bodyPr/>
        <a:lstStyle/>
        <a:p>
          <a:endParaRPr lang="en-US"/>
        </a:p>
      </dgm:t>
    </dgm:pt>
    <dgm:pt modelId="{5ED0C87F-4809-48A3-BF33-AE2446431960}">
      <dgm:prSet phldrT="[Text]" custT="1"/>
      <dgm:spPr>
        <a:solidFill>
          <a:srgbClr val="001F60">
            <a:alpha val="12941"/>
          </a:srgbClr>
        </a:solidFill>
        <a:ln>
          <a:solidFill>
            <a:srgbClr val="D0D3DC"/>
          </a:solidFill>
        </a:ln>
      </dgm:spPr>
      <dgm:t>
        <a:bodyPr/>
        <a:lstStyle/>
        <a:p>
          <a:r>
            <a:rPr lang="en-US" sz="1000" dirty="0"/>
            <a:t>Managerial data</a:t>
          </a:r>
        </a:p>
      </dgm:t>
    </dgm:pt>
    <dgm:pt modelId="{73B2D19C-EE88-4EDE-A4FF-054A6E440AC5}" type="parTrans" cxnId="{3BA843D4-DCEE-4BD0-84A9-C4C6F9332F39}">
      <dgm:prSet/>
      <dgm:spPr/>
      <dgm:t>
        <a:bodyPr/>
        <a:lstStyle/>
        <a:p>
          <a:endParaRPr lang="en-FI"/>
        </a:p>
      </dgm:t>
    </dgm:pt>
    <dgm:pt modelId="{1F77F74A-44DB-47E8-ABA2-33B8E43D779E}" type="sibTrans" cxnId="{3BA843D4-DCEE-4BD0-84A9-C4C6F9332F39}">
      <dgm:prSet/>
      <dgm:spPr/>
      <dgm:t>
        <a:bodyPr/>
        <a:lstStyle/>
        <a:p>
          <a:endParaRPr lang="en-FI"/>
        </a:p>
      </dgm:t>
    </dgm:pt>
    <dgm:pt modelId="{B8B8CE61-448C-7545-9C71-D45E3A6F6323}" type="pres">
      <dgm:prSet presAssocID="{6BAF8CF4-39B6-B24E-9CC0-8098D5AAF89A}" presName="Name0" presStyleCnt="0">
        <dgm:presLayoutVars>
          <dgm:dir/>
          <dgm:animLvl val="lvl"/>
          <dgm:resizeHandles val="exact"/>
        </dgm:presLayoutVars>
      </dgm:prSet>
      <dgm:spPr/>
    </dgm:pt>
    <dgm:pt modelId="{0DBFF32F-7B5A-C14C-BD7A-6AE120CBD3BD}" type="pres">
      <dgm:prSet presAssocID="{0062CA2D-005A-EC49-B4E3-3BDBE2D22BD0}" presName="linNode" presStyleCnt="0"/>
      <dgm:spPr/>
    </dgm:pt>
    <dgm:pt modelId="{2116A8D8-C353-C04A-897A-F7D4D6A73BA7}" type="pres">
      <dgm:prSet presAssocID="{0062CA2D-005A-EC49-B4E3-3BDBE2D22BD0}" presName="parentText" presStyleLbl="node1" presStyleIdx="0" presStyleCnt="5" custScaleX="105725">
        <dgm:presLayoutVars>
          <dgm:chMax val="1"/>
          <dgm:bulletEnabled val="1"/>
        </dgm:presLayoutVars>
      </dgm:prSet>
      <dgm:spPr/>
    </dgm:pt>
    <dgm:pt modelId="{DF75E59F-66AF-2F4A-9841-F0D504AFABE6}" type="pres">
      <dgm:prSet presAssocID="{0062CA2D-005A-EC49-B4E3-3BDBE2D22BD0}" presName="descendantText" presStyleLbl="alignAccFollowNode1" presStyleIdx="0" presStyleCnt="5" custScaleX="110000" custScaleY="145471">
        <dgm:presLayoutVars>
          <dgm:bulletEnabled val="1"/>
        </dgm:presLayoutVars>
      </dgm:prSet>
      <dgm:spPr/>
    </dgm:pt>
    <dgm:pt modelId="{C3A54D94-C609-F444-8B64-84F30FF5A9C0}" type="pres">
      <dgm:prSet presAssocID="{67761E21-1A58-5C4A-A965-E3A1D6C67DBC}" presName="sp" presStyleCnt="0"/>
      <dgm:spPr/>
    </dgm:pt>
    <dgm:pt modelId="{F08C1FB2-1C50-6E4A-9003-E0EC2E80DFF0}" type="pres">
      <dgm:prSet presAssocID="{3D80DA76-02A2-8B4A-9830-256EC6FE8AF8}" presName="linNode" presStyleCnt="0"/>
      <dgm:spPr/>
    </dgm:pt>
    <dgm:pt modelId="{62A63575-DD13-2546-8D64-39FE767BA00F}" type="pres">
      <dgm:prSet presAssocID="{3D80DA76-02A2-8B4A-9830-256EC6FE8AF8}" presName="parentText" presStyleLbl="node1" presStyleIdx="1" presStyleCnt="5" custScaleX="105725">
        <dgm:presLayoutVars>
          <dgm:chMax val="1"/>
          <dgm:bulletEnabled val="1"/>
        </dgm:presLayoutVars>
      </dgm:prSet>
      <dgm:spPr/>
    </dgm:pt>
    <dgm:pt modelId="{0977A3FB-B2E4-594C-9A18-8F877D6D5041}" type="pres">
      <dgm:prSet presAssocID="{3D80DA76-02A2-8B4A-9830-256EC6FE8AF8}" presName="descendantText" presStyleLbl="alignAccFollowNode1" presStyleIdx="1" presStyleCnt="5" custScaleX="110000" custScaleY="110000">
        <dgm:presLayoutVars>
          <dgm:bulletEnabled val="1"/>
        </dgm:presLayoutVars>
      </dgm:prSet>
      <dgm:spPr/>
    </dgm:pt>
    <dgm:pt modelId="{E33004BA-879E-FC4D-9384-9102CA94A499}" type="pres">
      <dgm:prSet presAssocID="{FD3A59AC-7350-C34F-A795-7052542B700D}" presName="sp" presStyleCnt="0"/>
      <dgm:spPr/>
    </dgm:pt>
    <dgm:pt modelId="{2FCD2B57-E3BB-8047-AF69-A11D9937E314}" type="pres">
      <dgm:prSet presAssocID="{B84DD797-3B58-524E-99E0-1563F0FF1381}" presName="linNode" presStyleCnt="0"/>
      <dgm:spPr/>
    </dgm:pt>
    <dgm:pt modelId="{B0EC6374-17DD-6143-A4C0-F31019DD12D0}" type="pres">
      <dgm:prSet presAssocID="{B84DD797-3B58-524E-99E0-1563F0FF1381}" presName="parentText" presStyleLbl="node1" presStyleIdx="2" presStyleCnt="5" custScaleX="105725">
        <dgm:presLayoutVars>
          <dgm:chMax val="1"/>
          <dgm:bulletEnabled val="1"/>
        </dgm:presLayoutVars>
      </dgm:prSet>
      <dgm:spPr/>
    </dgm:pt>
    <dgm:pt modelId="{79AA7667-7AC4-DC43-A8D9-68E4EBA77128}" type="pres">
      <dgm:prSet presAssocID="{B84DD797-3B58-524E-99E0-1563F0FF1381}" presName="descendantText" presStyleLbl="alignAccFollowNode1" presStyleIdx="2" presStyleCnt="5" custScaleX="110000" custScaleY="142655">
        <dgm:presLayoutVars>
          <dgm:bulletEnabled val="1"/>
        </dgm:presLayoutVars>
      </dgm:prSet>
      <dgm:spPr/>
    </dgm:pt>
    <dgm:pt modelId="{FB1ED258-A4A0-8446-A292-53378D935404}" type="pres">
      <dgm:prSet presAssocID="{3EFBC0BA-4DC8-904A-8495-5BA6AB3010E0}" presName="sp" presStyleCnt="0"/>
      <dgm:spPr/>
    </dgm:pt>
    <dgm:pt modelId="{478EE81B-307B-E645-8805-D0DC76FE813D}" type="pres">
      <dgm:prSet presAssocID="{973F1562-59C2-6943-91CE-B23BA64801A3}" presName="linNode" presStyleCnt="0"/>
      <dgm:spPr/>
    </dgm:pt>
    <dgm:pt modelId="{B194DB57-D13A-6748-A9CE-5FD918E8A637}" type="pres">
      <dgm:prSet presAssocID="{973F1562-59C2-6943-91CE-B23BA64801A3}" presName="parentText" presStyleLbl="node1" presStyleIdx="3" presStyleCnt="5" custScaleX="105725">
        <dgm:presLayoutVars>
          <dgm:chMax val="1"/>
          <dgm:bulletEnabled val="1"/>
        </dgm:presLayoutVars>
      </dgm:prSet>
      <dgm:spPr>
        <a:xfrm>
          <a:off x="0" y="2461468"/>
          <a:ext cx="2194560" cy="780851"/>
        </a:xfrm>
        <a:prstGeom prst="roundRect">
          <a:avLst/>
        </a:prstGeom>
      </dgm:spPr>
    </dgm:pt>
    <dgm:pt modelId="{B74C7C10-EDE5-C14F-BCBD-2BF76CE1085B}" type="pres">
      <dgm:prSet presAssocID="{973F1562-59C2-6943-91CE-B23BA64801A3}" presName="descendantText" presStyleLbl="alignAccFollowNode1" presStyleIdx="3" presStyleCnt="5" custScaleX="110000" custScaleY="110000">
        <dgm:presLayoutVars>
          <dgm:bulletEnabled val="1"/>
        </dgm:presLayoutVars>
      </dgm:prSet>
      <dgm:spPr>
        <a:xfrm rot="5400000">
          <a:off x="3832939" y="901174"/>
          <a:ext cx="624681" cy="3901440"/>
        </a:xfrm>
        <a:prstGeom prst="round2SameRect">
          <a:avLst/>
        </a:prstGeom>
      </dgm:spPr>
    </dgm:pt>
    <dgm:pt modelId="{6F1AA519-3026-0D4A-ABD7-C7184C83AE64}" type="pres">
      <dgm:prSet presAssocID="{54E71606-8D0E-B14E-BEEB-5258C2D24A01}" presName="sp" presStyleCnt="0"/>
      <dgm:spPr/>
    </dgm:pt>
    <dgm:pt modelId="{0C321EDD-4B93-9A42-8186-1D42D234F3AF}" type="pres">
      <dgm:prSet presAssocID="{E8D57208-49A4-4949-9E1F-724FEDED6211}" presName="linNode" presStyleCnt="0"/>
      <dgm:spPr/>
    </dgm:pt>
    <dgm:pt modelId="{7D1A1FE9-86CE-5D4E-809C-7AE2EC3B219A}" type="pres">
      <dgm:prSet presAssocID="{E8D57208-49A4-4949-9E1F-724FEDED6211}" presName="parentText" presStyleLbl="node1" presStyleIdx="4" presStyleCnt="5" custScaleX="105725">
        <dgm:presLayoutVars>
          <dgm:chMax val="1"/>
          <dgm:bulletEnabled val="1"/>
        </dgm:presLayoutVars>
      </dgm:prSet>
      <dgm:spPr>
        <a:xfrm>
          <a:off x="0" y="3281362"/>
          <a:ext cx="2194560" cy="780851"/>
        </a:xfrm>
        <a:prstGeom prst="roundRect">
          <a:avLst/>
        </a:prstGeom>
      </dgm:spPr>
    </dgm:pt>
    <dgm:pt modelId="{A7371F34-BB50-5E40-A6CD-846A51B31820}" type="pres">
      <dgm:prSet presAssocID="{E8D57208-49A4-4949-9E1F-724FEDED6211}" presName="descendantText" presStyleLbl="alignAccFollowNode1" presStyleIdx="4" presStyleCnt="5" custScaleX="110000" custScaleY="110000">
        <dgm:presLayoutVars>
          <dgm:bulletEnabled val="1"/>
        </dgm:presLayoutVars>
      </dgm:prSet>
      <dgm:spPr>
        <a:xfrm rot="5400000">
          <a:off x="3832939" y="1721068"/>
          <a:ext cx="624681" cy="3901440"/>
        </a:xfrm>
        <a:prstGeom prst="round2SameRect">
          <a:avLst/>
        </a:prstGeom>
      </dgm:spPr>
    </dgm:pt>
  </dgm:ptLst>
  <dgm:cxnLst>
    <dgm:cxn modelId="{94DC2004-F8BD-5C44-9021-BBA5EF396C2C}" srcId="{0062CA2D-005A-EC49-B4E3-3BDBE2D22BD0}" destId="{912FDF7A-937C-1A47-B8E8-90771286D8BD}" srcOrd="3" destOrd="0" parTransId="{B04619A9-98A2-BC4F-95B1-2612DE119D1E}" sibTransId="{8F3042C2-4F41-7B4F-8513-6ACB443125F3}"/>
    <dgm:cxn modelId="{6A21DB05-2BC6-9B48-A728-3F94025DC066}" srcId="{0062CA2D-005A-EC49-B4E3-3BDBE2D22BD0}" destId="{14AD35A6-9832-BF4F-B04A-9FA085F86555}" srcOrd="0" destOrd="0" parTransId="{1F7855AB-3ED9-B747-ACDA-CF8B80E5C1AF}" sibTransId="{9ECADE04-1541-B643-8D1E-9C9B5BAAFD5D}"/>
    <dgm:cxn modelId="{F7953507-622B-0244-AB5E-6B0B18E893A9}" type="presOf" srcId="{FD675799-5991-4D44-9D90-1987B663A51D}" destId="{0977A3FB-B2E4-594C-9A18-8F877D6D5041}" srcOrd="0" destOrd="1" presId="urn:microsoft.com/office/officeart/2005/8/layout/vList5"/>
    <dgm:cxn modelId="{44941F09-8DEF-CB42-9162-A3D581494843}" srcId="{82E56CF9-8E41-BB48-ADC8-74546C5CAEA3}" destId="{13B20107-74F9-1749-8CC1-BC74C3910087}" srcOrd="0" destOrd="0" parTransId="{857B3320-3165-A546-BFF8-522E11CF9D95}" sibTransId="{C2BE761B-50EB-4543-B2BB-A341C8DB55A9}"/>
    <dgm:cxn modelId="{72CECB0C-E8FE-284D-92F8-2301FC4CF6F3}" srcId="{6BAF8CF4-39B6-B24E-9CC0-8098D5AAF89A}" destId="{3D80DA76-02A2-8B4A-9830-256EC6FE8AF8}" srcOrd="1" destOrd="0" parTransId="{E492FFEC-712E-2344-80C7-5BCE23709804}" sibTransId="{FD3A59AC-7350-C34F-A795-7052542B700D}"/>
    <dgm:cxn modelId="{D4F15212-242F-A940-AE6D-48E211DBA6B0}" srcId="{6BAF8CF4-39B6-B24E-9CC0-8098D5AAF89A}" destId="{E8D57208-49A4-4949-9E1F-724FEDED6211}" srcOrd="4" destOrd="0" parTransId="{D0334564-7E70-CD40-852D-21CA9964C223}" sibTransId="{863DFC6A-3552-1F4C-BFF9-69E169384350}"/>
    <dgm:cxn modelId="{4A21DC14-8129-9C49-95E2-6AB993633989}" srcId="{937C6F00-0A3A-3C43-BB6C-D4698A3359A9}" destId="{95C189F8-199F-7E42-9856-196233862BA9}" srcOrd="0" destOrd="0" parTransId="{8887BF6A-AC07-E746-8EE5-89EE76F73558}" sibTransId="{379F91F4-6CB5-0849-8586-90874950268F}"/>
    <dgm:cxn modelId="{967BEB15-1C0C-8144-AFEF-76CF3AE03B22}" srcId="{B84DD797-3B58-524E-99E0-1563F0FF1381}" destId="{52742BEC-C87C-6F44-B6D0-E674FB9F69F0}" srcOrd="4" destOrd="0" parTransId="{C7F73EF5-432B-0F43-80C0-BB825A65C716}" sibTransId="{7D08730E-0356-0149-A804-F88AEEBC0801}"/>
    <dgm:cxn modelId="{1225E91E-DC32-7240-B368-891F7D14A60C}" srcId="{3D80DA76-02A2-8B4A-9830-256EC6FE8AF8}" destId="{B8A705A4-A7C6-3E46-B349-3ECFD5D8DC9E}" srcOrd="0" destOrd="0" parTransId="{655815A6-B159-BA4A-955B-D25A512E7A82}" sibTransId="{67E63198-ADA2-AC40-BD70-1363F6B9E61D}"/>
    <dgm:cxn modelId="{88C98F21-B354-4C40-9793-36B3D1A5B9FE}" type="presOf" srcId="{B84DD797-3B58-524E-99E0-1563F0FF1381}" destId="{B0EC6374-17DD-6143-A4C0-F31019DD12D0}" srcOrd="0" destOrd="0" presId="urn:microsoft.com/office/officeart/2005/8/layout/vList5"/>
    <dgm:cxn modelId="{32362B28-B683-AD48-99AC-5EEDD51610A1}" type="presOf" srcId="{D2A01F9B-C2EE-434F-9A09-C7A71E533D8F}" destId="{79AA7667-7AC4-DC43-A8D9-68E4EBA77128}" srcOrd="0" destOrd="1" presId="urn:microsoft.com/office/officeart/2005/8/layout/vList5"/>
    <dgm:cxn modelId="{11DCC628-C4FE-E342-86A0-0A97FA6F66BC}" type="presOf" srcId="{B8A705A4-A7C6-3E46-B349-3ECFD5D8DC9E}" destId="{0977A3FB-B2E4-594C-9A18-8F877D6D5041}" srcOrd="0" destOrd="0" presId="urn:microsoft.com/office/officeart/2005/8/layout/vList5"/>
    <dgm:cxn modelId="{35F35C2A-D0F1-FD4B-85B6-05736A038330}" srcId="{E8D57208-49A4-4949-9E1F-724FEDED6211}" destId="{937C6F00-0A3A-3C43-BB6C-D4698A3359A9}" srcOrd="0" destOrd="0" parTransId="{A501ED9B-745C-C94C-BAD2-C29BBC9D176D}" sibTransId="{A6747116-B9C4-9649-948F-5114C59D6A30}"/>
    <dgm:cxn modelId="{87212130-0F54-7B45-847A-1E3BA0395FC3}" type="presOf" srcId="{937C6F00-0A3A-3C43-BB6C-D4698A3359A9}" destId="{A7371F34-BB50-5E40-A6CD-846A51B31820}" srcOrd="0" destOrd="0" presId="urn:microsoft.com/office/officeart/2005/8/layout/vList5"/>
    <dgm:cxn modelId="{666D3A34-B0A0-F04C-A2FC-7CB8AFEA08CC}" type="presOf" srcId="{B7D19E34-650A-8B4E-A0D1-8B078534C112}" destId="{79AA7667-7AC4-DC43-A8D9-68E4EBA77128}" srcOrd="0" destOrd="3" presId="urn:microsoft.com/office/officeart/2005/8/layout/vList5"/>
    <dgm:cxn modelId="{C0A3A83C-241E-2B4A-A6C8-94C2DDD01249}" type="presOf" srcId="{3D80DA76-02A2-8B4A-9830-256EC6FE8AF8}" destId="{62A63575-DD13-2546-8D64-39FE767BA00F}" srcOrd="0" destOrd="0" presId="urn:microsoft.com/office/officeart/2005/8/layout/vList5"/>
    <dgm:cxn modelId="{07599B5D-C51B-3B4B-91EB-FFCCB0733E8D}" type="presOf" srcId="{912FDF7A-937C-1A47-B8E8-90771286D8BD}" destId="{DF75E59F-66AF-2F4A-9841-F0D504AFABE6}" srcOrd="0" destOrd="3" presId="urn:microsoft.com/office/officeart/2005/8/layout/vList5"/>
    <dgm:cxn modelId="{69657547-3566-4429-BA58-3F6EF1F3CD68}" type="presOf" srcId="{5ED0C87F-4809-48A3-BF33-AE2446431960}" destId="{DF75E59F-66AF-2F4A-9841-F0D504AFABE6}" srcOrd="0" destOrd="4" presId="urn:microsoft.com/office/officeart/2005/8/layout/vList5"/>
    <dgm:cxn modelId="{16069B53-B072-F34F-BBE2-2B60585C9D1C}" type="presOf" srcId="{82E56CF9-8E41-BB48-ADC8-74546C5CAEA3}" destId="{B74C7C10-EDE5-C14F-BCBD-2BF76CE1085B}" srcOrd="0" destOrd="0" presId="urn:microsoft.com/office/officeart/2005/8/layout/vList5"/>
    <dgm:cxn modelId="{11B58255-0760-0841-8A06-F9549BAEE391}" srcId="{B84DD797-3B58-524E-99E0-1563F0FF1381}" destId="{7AB50B26-1FEF-2E4A-8764-AB76559FD02C}" srcOrd="2" destOrd="0" parTransId="{5CCF592A-ABEF-8D4B-B226-E07AA83738BF}" sibTransId="{CFDF161A-6461-6048-82CB-A4912113FFB6}"/>
    <dgm:cxn modelId="{00555557-6B1E-8947-AD00-DDAAEE0D76A6}" srcId="{0062CA2D-005A-EC49-B4E3-3BDBE2D22BD0}" destId="{F2D98656-0CAE-F64F-8CA6-928A59EF3F67}" srcOrd="2" destOrd="0" parTransId="{01F993E7-5B66-2C4A-84AF-D20DE98DA94A}" sibTransId="{1CC0C79B-1473-5147-A026-72DB929C0A58}"/>
    <dgm:cxn modelId="{40476959-F43C-0447-9B23-4FD81CCC3841}" type="presOf" srcId="{E8D57208-49A4-4949-9E1F-724FEDED6211}" destId="{7D1A1FE9-86CE-5D4E-809C-7AE2EC3B219A}" srcOrd="0" destOrd="0" presId="urn:microsoft.com/office/officeart/2005/8/layout/vList5"/>
    <dgm:cxn modelId="{FDAFC97E-037F-5148-9DB2-9134F700A93A}" type="presOf" srcId="{F2D98656-0CAE-F64F-8CA6-928A59EF3F67}" destId="{DF75E59F-66AF-2F4A-9841-F0D504AFABE6}" srcOrd="0" destOrd="2" presId="urn:microsoft.com/office/officeart/2005/8/layout/vList5"/>
    <dgm:cxn modelId="{F4E4678C-D011-E74E-A77A-BA6C5A80CF33}" type="presOf" srcId="{14AD35A6-9832-BF4F-B04A-9FA085F86555}" destId="{DF75E59F-66AF-2F4A-9841-F0D504AFABE6}" srcOrd="0" destOrd="0" presId="urn:microsoft.com/office/officeart/2005/8/layout/vList5"/>
    <dgm:cxn modelId="{9E0D989B-9EB6-0F4D-BF53-2D39F997A2E3}" type="presOf" srcId="{13B20107-74F9-1749-8CC1-BC74C3910087}" destId="{B74C7C10-EDE5-C14F-BCBD-2BF76CE1085B}" srcOrd="0" destOrd="1" presId="urn:microsoft.com/office/officeart/2005/8/layout/vList5"/>
    <dgm:cxn modelId="{F4850DA6-19C8-B74D-91BE-E3FCDECD7F71}" srcId="{B84DD797-3B58-524E-99E0-1563F0FF1381}" destId="{B7D19E34-650A-8B4E-A0D1-8B078534C112}" srcOrd="3" destOrd="0" parTransId="{1F9BE4A9-CDBC-EA4B-B8B7-B1D64AD35A9F}" sibTransId="{B561A0AA-8EDE-1C47-9447-12BF277DB8C7}"/>
    <dgm:cxn modelId="{D7F3E8A9-7CC1-3140-BC12-F956BCCBEEF9}" srcId="{B84DD797-3B58-524E-99E0-1563F0FF1381}" destId="{D2A01F9B-C2EE-434F-9A09-C7A71E533D8F}" srcOrd="1" destOrd="0" parTransId="{BB79DE55-0FD3-D64B-B144-8F742D72DB44}" sibTransId="{C3F5AC4D-C479-7D4C-81C7-1AF1679D3B7A}"/>
    <dgm:cxn modelId="{0C8D10AA-88A1-F844-B9A4-232CB0682871}" srcId="{6BAF8CF4-39B6-B24E-9CC0-8098D5AAF89A}" destId="{973F1562-59C2-6943-91CE-B23BA64801A3}" srcOrd="3" destOrd="0" parTransId="{3C08ED02-4BC8-FA4F-A520-7E79FD26238C}" sibTransId="{54E71606-8D0E-B14E-BEEB-5258C2D24A01}"/>
    <dgm:cxn modelId="{7F5215B4-CBC6-3049-8135-F3A551F2821C}" type="presOf" srcId="{95C189F8-199F-7E42-9856-196233862BA9}" destId="{A7371F34-BB50-5E40-A6CD-846A51B31820}" srcOrd="0" destOrd="1" presId="urn:microsoft.com/office/officeart/2005/8/layout/vList5"/>
    <dgm:cxn modelId="{99F840B7-24B3-E14A-BB34-32C2D16E625F}" srcId="{6BAF8CF4-39B6-B24E-9CC0-8098D5AAF89A}" destId="{B84DD797-3B58-524E-99E0-1563F0FF1381}" srcOrd="2" destOrd="0" parTransId="{47BBA922-F731-5643-A664-0D5E762FE339}" sibTransId="{3EFBC0BA-4DC8-904A-8495-5BA6AB3010E0}"/>
    <dgm:cxn modelId="{4F082BB8-74CB-494B-B8BC-16032AD5825A}" srcId="{6BAF8CF4-39B6-B24E-9CC0-8098D5AAF89A}" destId="{0062CA2D-005A-EC49-B4E3-3BDBE2D22BD0}" srcOrd="0" destOrd="0" parTransId="{6C2E177E-0921-F546-9E06-35F343F1796B}" sibTransId="{67761E21-1A58-5C4A-A965-E3A1D6C67DBC}"/>
    <dgm:cxn modelId="{9490D2B9-C35B-BC4D-BBFC-E7E2E8A9A63B}" type="presOf" srcId="{52742BEC-C87C-6F44-B6D0-E674FB9F69F0}" destId="{79AA7667-7AC4-DC43-A8D9-68E4EBA77128}" srcOrd="0" destOrd="4" presId="urn:microsoft.com/office/officeart/2005/8/layout/vList5"/>
    <dgm:cxn modelId="{1300D2BA-7190-C441-955A-F7E078246E0E}" srcId="{3D80DA76-02A2-8B4A-9830-256EC6FE8AF8}" destId="{FD675799-5991-4D44-9D90-1987B663A51D}" srcOrd="1" destOrd="0" parTransId="{C6490C10-E1B1-C04E-963D-ED7196A799F3}" sibTransId="{0160FBE1-F73A-0F4D-8EBD-C3119EA27FAB}"/>
    <dgm:cxn modelId="{54660EC0-9BCA-1C49-A3A6-CBE2065F86FF}" type="presOf" srcId="{09D33C12-7570-5843-9960-846392654CC8}" destId="{79AA7667-7AC4-DC43-A8D9-68E4EBA77128}" srcOrd="0" destOrd="0" presId="urn:microsoft.com/office/officeart/2005/8/layout/vList5"/>
    <dgm:cxn modelId="{B90224C7-1116-7541-9406-30D5973A11C2}" srcId="{973F1562-59C2-6943-91CE-B23BA64801A3}" destId="{82E56CF9-8E41-BB48-ADC8-74546C5CAEA3}" srcOrd="0" destOrd="0" parTransId="{E5EEB5E8-3B0A-2341-B339-FC5A66860200}" sibTransId="{CF54E992-0BDF-8E43-89FD-927246CC8B66}"/>
    <dgm:cxn modelId="{72BF0DD2-2C82-8248-9552-9C279E3F9CF5}" srcId="{0062CA2D-005A-EC49-B4E3-3BDBE2D22BD0}" destId="{EA46282A-1908-194A-AE7D-F4CAEF338524}" srcOrd="1" destOrd="0" parTransId="{15EB3727-2E68-2640-AFAE-13C93B8BD6A7}" sibTransId="{7E28809B-5231-D748-9793-B3D7EA968C0A}"/>
    <dgm:cxn modelId="{D86ABAD2-1CCE-8748-866F-7E90F11E7577}" type="presOf" srcId="{6BAF8CF4-39B6-B24E-9CC0-8098D5AAF89A}" destId="{B8B8CE61-448C-7545-9C71-D45E3A6F6323}" srcOrd="0" destOrd="0" presId="urn:microsoft.com/office/officeart/2005/8/layout/vList5"/>
    <dgm:cxn modelId="{3BA843D4-DCEE-4BD0-84A9-C4C6F9332F39}" srcId="{0062CA2D-005A-EC49-B4E3-3BDBE2D22BD0}" destId="{5ED0C87F-4809-48A3-BF33-AE2446431960}" srcOrd="4" destOrd="0" parTransId="{73B2D19C-EE88-4EDE-A4FF-054A6E440AC5}" sibTransId="{1F77F74A-44DB-47E8-ABA2-33B8E43D779E}"/>
    <dgm:cxn modelId="{EC5BB0D8-FCBE-A745-A11B-C44920222C79}" type="presOf" srcId="{973F1562-59C2-6943-91CE-B23BA64801A3}" destId="{B194DB57-D13A-6748-A9CE-5FD918E8A637}" srcOrd="0" destOrd="0" presId="urn:microsoft.com/office/officeart/2005/8/layout/vList5"/>
    <dgm:cxn modelId="{F73C48EA-82AD-0B43-8CE8-0C519B85B09C}" srcId="{B84DD797-3B58-524E-99E0-1563F0FF1381}" destId="{09D33C12-7570-5843-9960-846392654CC8}" srcOrd="0" destOrd="0" parTransId="{026756FC-282C-5546-8AF5-D6535341A3F9}" sibTransId="{B5B2ADEE-04DB-064A-9082-42C5675B9466}"/>
    <dgm:cxn modelId="{31B107F2-69CD-2942-AA2E-5DC46F081E15}" type="presOf" srcId="{7AB50B26-1FEF-2E4A-8764-AB76559FD02C}" destId="{79AA7667-7AC4-DC43-A8D9-68E4EBA77128}" srcOrd="0" destOrd="2" presId="urn:microsoft.com/office/officeart/2005/8/layout/vList5"/>
    <dgm:cxn modelId="{3EB9A2F7-F488-0A46-8B2B-F1CD70D603C8}" type="presOf" srcId="{EA46282A-1908-194A-AE7D-F4CAEF338524}" destId="{DF75E59F-66AF-2F4A-9841-F0D504AFABE6}" srcOrd="0" destOrd="1" presId="urn:microsoft.com/office/officeart/2005/8/layout/vList5"/>
    <dgm:cxn modelId="{B9A98BFE-970C-8245-98DA-F64CDBB78F80}" type="presOf" srcId="{0062CA2D-005A-EC49-B4E3-3BDBE2D22BD0}" destId="{2116A8D8-C353-C04A-897A-F7D4D6A73BA7}" srcOrd="0" destOrd="0" presId="urn:microsoft.com/office/officeart/2005/8/layout/vList5"/>
    <dgm:cxn modelId="{2EE85AC6-0D1C-514D-BDB4-D8AF8E256982}" type="presParOf" srcId="{B8B8CE61-448C-7545-9C71-D45E3A6F6323}" destId="{0DBFF32F-7B5A-C14C-BD7A-6AE120CBD3BD}" srcOrd="0" destOrd="0" presId="urn:microsoft.com/office/officeart/2005/8/layout/vList5"/>
    <dgm:cxn modelId="{9BE2A613-CE80-7348-BF7A-96B56FBA8F13}" type="presParOf" srcId="{0DBFF32F-7B5A-C14C-BD7A-6AE120CBD3BD}" destId="{2116A8D8-C353-C04A-897A-F7D4D6A73BA7}" srcOrd="0" destOrd="0" presId="urn:microsoft.com/office/officeart/2005/8/layout/vList5"/>
    <dgm:cxn modelId="{F49A26E3-5E74-6547-96F3-F73DAAFE8DAA}" type="presParOf" srcId="{0DBFF32F-7B5A-C14C-BD7A-6AE120CBD3BD}" destId="{DF75E59F-66AF-2F4A-9841-F0D504AFABE6}" srcOrd="1" destOrd="0" presId="urn:microsoft.com/office/officeart/2005/8/layout/vList5"/>
    <dgm:cxn modelId="{644B87E3-4C86-B746-9130-BEF3581E5FC1}" type="presParOf" srcId="{B8B8CE61-448C-7545-9C71-D45E3A6F6323}" destId="{C3A54D94-C609-F444-8B64-84F30FF5A9C0}" srcOrd="1" destOrd="0" presId="urn:microsoft.com/office/officeart/2005/8/layout/vList5"/>
    <dgm:cxn modelId="{82DAA220-C94A-2B44-841E-C538C3C4E31C}" type="presParOf" srcId="{B8B8CE61-448C-7545-9C71-D45E3A6F6323}" destId="{F08C1FB2-1C50-6E4A-9003-E0EC2E80DFF0}" srcOrd="2" destOrd="0" presId="urn:microsoft.com/office/officeart/2005/8/layout/vList5"/>
    <dgm:cxn modelId="{4BE2B6A3-05A0-E345-B2DB-31A25A910AEF}" type="presParOf" srcId="{F08C1FB2-1C50-6E4A-9003-E0EC2E80DFF0}" destId="{62A63575-DD13-2546-8D64-39FE767BA00F}" srcOrd="0" destOrd="0" presId="urn:microsoft.com/office/officeart/2005/8/layout/vList5"/>
    <dgm:cxn modelId="{10A5906B-9BA7-3D45-A436-16BD468F264E}" type="presParOf" srcId="{F08C1FB2-1C50-6E4A-9003-E0EC2E80DFF0}" destId="{0977A3FB-B2E4-594C-9A18-8F877D6D5041}" srcOrd="1" destOrd="0" presId="urn:microsoft.com/office/officeart/2005/8/layout/vList5"/>
    <dgm:cxn modelId="{CCF335E5-44E4-7C48-A22A-7EFD636BCDEB}" type="presParOf" srcId="{B8B8CE61-448C-7545-9C71-D45E3A6F6323}" destId="{E33004BA-879E-FC4D-9384-9102CA94A499}" srcOrd="3" destOrd="0" presId="urn:microsoft.com/office/officeart/2005/8/layout/vList5"/>
    <dgm:cxn modelId="{0DDE8C71-F0CD-5E46-BBEC-7CCD956239D4}" type="presParOf" srcId="{B8B8CE61-448C-7545-9C71-D45E3A6F6323}" destId="{2FCD2B57-E3BB-8047-AF69-A11D9937E314}" srcOrd="4" destOrd="0" presId="urn:microsoft.com/office/officeart/2005/8/layout/vList5"/>
    <dgm:cxn modelId="{35BB4D4F-A07D-5E43-8BA6-12890C66843E}" type="presParOf" srcId="{2FCD2B57-E3BB-8047-AF69-A11D9937E314}" destId="{B0EC6374-17DD-6143-A4C0-F31019DD12D0}" srcOrd="0" destOrd="0" presId="urn:microsoft.com/office/officeart/2005/8/layout/vList5"/>
    <dgm:cxn modelId="{329F365D-0CD7-634B-8380-9A1AB5725BE4}" type="presParOf" srcId="{2FCD2B57-E3BB-8047-AF69-A11D9937E314}" destId="{79AA7667-7AC4-DC43-A8D9-68E4EBA77128}" srcOrd="1" destOrd="0" presId="urn:microsoft.com/office/officeart/2005/8/layout/vList5"/>
    <dgm:cxn modelId="{4131395F-739C-544F-81E9-40A6AB25C341}" type="presParOf" srcId="{B8B8CE61-448C-7545-9C71-D45E3A6F6323}" destId="{FB1ED258-A4A0-8446-A292-53378D935404}" srcOrd="5" destOrd="0" presId="urn:microsoft.com/office/officeart/2005/8/layout/vList5"/>
    <dgm:cxn modelId="{8CB63BB6-78A2-D945-9FD6-B7D53607FA28}" type="presParOf" srcId="{B8B8CE61-448C-7545-9C71-D45E3A6F6323}" destId="{478EE81B-307B-E645-8805-D0DC76FE813D}" srcOrd="6" destOrd="0" presId="urn:microsoft.com/office/officeart/2005/8/layout/vList5"/>
    <dgm:cxn modelId="{ED1E09A8-9E77-9841-A4C9-8E84B034ED79}" type="presParOf" srcId="{478EE81B-307B-E645-8805-D0DC76FE813D}" destId="{B194DB57-D13A-6748-A9CE-5FD918E8A637}" srcOrd="0" destOrd="0" presId="urn:microsoft.com/office/officeart/2005/8/layout/vList5"/>
    <dgm:cxn modelId="{2B8653C3-AA61-CC48-B897-77EC13071D63}" type="presParOf" srcId="{478EE81B-307B-E645-8805-D0DC76FE813D}" destId="{B74C7C10-EDE5-C14F-BCBD-2BF76CE1085B}" srcOrd="1" destOrd="0" presId="urn:microsoft.com/office/officeart/2005/8/layout/vList5"/>
    <dgm:cxn modelId="{24A99AF4-BF6E-1043-8BC5-6D717A8B437B}" type="presParOf" srcId="{B8B8CE61-448C-7545-9C71-D45E3A6F6323}" destId="{6F1AA519-3026-0D4A-ABD7-C7184C83AE64}" srcOrd="7" destOrd="0" presId="urn:microsoft.com/office/officeart/2005/8/layout/vList5"/>
    <dgm:cxn modelId="{CBF89693-8CDF-EF44-84F4-B3012817787E}" type="presParOf" srcId="{B8B8CE61-448C-7545-9C71-D45E3A6F6323}" destId="{0C321EDD-4B93-9A42-8186-1D42D234F3AF}" srcOrd="8" destOrd="0" presId="urn:microsoft.com/office/officeart/2005/8/layout/vList5"/>
    <dgm:cxn modelId="{BA4F7D0C-BA87-DB49-B984-611F00369A8B}" type="presParOf" srcId="{0C321EDD-4B93-9A42-8186-1D42D234F3AF}" destId="{7D1A1FE9-86CE-5D4E-809C-7AE2EC3B219A}" srcOrd="0" destOrd="0" presId="urn:microsoft.com/office/officeart/2005/8/layout/vList5"/>
    <dgm:cxn modelId="{4048B7A8-48B4-3146-ABE9-72EB4AEC799F}" type="presParOf" srcId="{0C321EDD-4B93-9A42-8186-1D42D234F3AF}" destId="{A7371F34-BB50-5E40-A6CD-846A51B318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5E59F-66AF-2F4A-9841-F0D504AFABE6}">
      <dsp:nvSpPr>
        <dsp:cNvPr id="0" name=""/>
        <dsp:cNvSpPr/>
      </dsp:nvSpPr>
      <dsp:spPr>
        <a:xfrm rot="5400000">
          <a:off x="3914387" y="-1657274"/>
          <a:ext cx="859078" cy="4173900"/>
        </a:xfrm>
        <a:prstGeom prst="round2SameRect">
          <a:avLst/>
        </a:prstGeom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Original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Engineered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External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Historical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Managerial data</a:t>
          </a:r>
        </a:p>
      </dsp:txBody>
      <dsp:txXfrm rot="-5400000">
        <a:off x="2256977" y="42073"/>
        <a:ext cx="4131963" cy="775204"/>
      </dsp:txXfrm>
    </dsp:sp>
    <dsp:sp modelId="{2116A8D8-C353-C04A-897A-F7D4D6A73BA7}">
      <dsp:nvSpPr>
        <dsp:cNvPr id="0" name=""/>
        <dsp:cNvSpPr/>
      </dsp:nvSpPr>
      <dsp:spPr>
        <a:xfrm>
          <a:off x="402" y="60581"/>
          <a:ext cx="2256574" cy="738187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Creation of an enhanced dataset</a:t>
          </a:r>
        </a:p>
      </dsp:txBody>
      <dsp:txXfrm>
        <a:off x="36437" y="96616"/>
        <a:ext cx="2184504" cy="666117"/>
      </dsp:txXfrm>
    </dsp:sp>
    <dsp:sp modelId="{0977A3FB-B2E4-594C-9A18-8F877D6D5041}">
      <dsp:nvSpPr>
        <dsp:cNvPr id="0" name=""/>
        <dsp:cNvSpPr/>
      </dsp:nvSpPr>
      <dsp:spPr>
        <a:xfrm rot="5400000">
          <a:off x="4019124" y="-821732"/>
          <a:ext cx="649604" cy="4173900"/>
        </a:xfrm>
        <a:prstGeom prst="round2SameRect">
          <a:avLst/>
        </a:prstGeom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Can we predict employee performance?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Can we identify factors that influence employee performance?</a:t>
          </a:r>
        </a:p>
      </dsp:txBody>
      <dsp:txXfrm rot="-5400000">
        <a:off x="2256977" y="972126"/>
        <a:ext cx="4142189" cy="586182"/>
      </dsp:txXfrm>
    </dsp:sp>
    <dsp:sp modelId="{62A63575-DD13-2546-8D64-39FE767BA00F}">
      <dsp:nvSpPr>
        <dsp:cNvPr id="0" name=""/>
        <dsp:cNvSpPr/>
      </dsp:nvSpPr>
      <dsp:spPr>
        <a:xfrm>
          <a:off x="402" y="896124"/>
          <a:ext cx="2256574" cy="738187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focus</a:t>
          </a:r>
        </a:p>
      </dsp:txBody>
      <dsp:txXfrm>
        <a:off x="36437" y="932159"/>
        <a:ext cx="2184504" cy="666117"/>
      </dsp:txXfrm>
    </dsp:sp>
    <dsp:sp modelId="{79AA7667-7AC4-DC43-A8D9-68E4EBA77128}">
      <dsp:nvSpPr>
        <dsp:cNvPr id="0" name=""/>
        <dsp:cNvSpPr/>
      </dsp:nvSpPr>
      <dsp:spPr>
        <a:xfrm rot="5400000">
          <a:off x="3922702" y="5495"/>
          <a:ext cx="842449" cy="4173900"/>
        </a:xfrm>
        <a:prstGeom prst="round2SameRect">
          <a:avLst/>
        </a:prstGeom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Regression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Decision tree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Random forest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Neural network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XGBoost</a:t>
          </a:r>
          <a:endParaRPr lang="en-US" sz="1000" kern="1200" dirty="0"/>
        </a:p>
      </dsp:txBody>
      <dsp:txXfrm rot="-5400000">
        <a:off x="2256977" y="1712346"/>
        <a:ext cx="4132775" cy="760199"/>
      </dsp:txXfrm>
    </dsp:sp>
    <dsp:sp modelId="{B0EC6374-17DD-6143-A4C0-F31019DD12D0}">
      <dsp:nvSpPr>
        <dsp:cNvPr id="0" name=""/>
        <dsp:cNvSpPr/>
      </dsp:nvSpPr>
      <dsp:spPr>
        <a:xfrm>
          <a:off x="402" y="1723351"/>
          <a:ext cx="2256574" cy="738187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of 5 predictive models and a clustering analysis</a:t>
          </a:r>
        </a:p>
      </dsp:txBody>
      <dsp:txXfrm>
        <a:off x="36437" y="1759386"/>
        <a:ext cx="2184504" cy="666117"/>
      </dsp:txXfrm>
    </dsp:sp>
    <dsp:sp modelId="{B74C7C10-EDE5-C14F-BCBD-2BF76CE1085B}">
      <dsp:nvSpPr>
        <dsp:cNvPr id="0" name=""/>
        <dsp:cNvSpPr/>
      </dsp:nvSpPr>
      <dsp:spPr>
        <a:xfrm rot="5400000">
          <a:off x="4019124" y="832723"/>
          <a:ext cx="649604" cy="4173900"/>
        </a:xfrm>
        <a:prstGeom prst="round2SameRect">
          <a:avLst/>
        </a:prstGeom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Based on Accuracy</a:t>
          </a:r>
        </a:p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Based on Mean-squared error</a:t>
          </a:r>
        </a:p>
      </dsp:txBody>
      <dsp:txXfrm rot="-5400000">
        <a:off x="2256977" y="2626582"/>
        <a:ext cx="4142189" cy="586182"/>
      </dsp:txXfrm>
    </dsp:sp>
    <dsp:sp modelId="{B194DB57-D13A-6748-A9CE-5FD918E8A637}">
      <dsp:nvSpPr>
        <dsp:cNvPr id="0" name=""/>
        <dsp:cNvSpPr/>
      </dsp:nvSpPr>
      <dsp:spPr>
        <a:xfrm>
          <a:off x="402" y="2550579"/>
          <a:ext cx="2256574" cy="738187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Evaluation</a:t>
          </a:r>
          <a:r>
            <a:rPr lang="en-US" sz="1700" kern="1200" dirty="0"/>
            <a:t> of models</a:t>
          </a:r>
        </a:p>
      </dsp:txBody>
      <dsp:txXfrm>
        <a:off x="36437" y="2586614"/>
        <a:ext cx="2184504" cy="666117"/>
      </dsp:txXfrm>
    </dsp:sp>
    <dsp:sp modelId="{A7371F34-BB50-5E40-A6CD-846A51B31820}">
      <dsp:nvSpPr>
        <dsp:cNvPr id="0" name=""/>
        <dsp:cNvSpPr/>
      </dsp:nvSpPr>
      <dsp:spPr>
        <a:xfrm rot="5400000">
          <a:off x="4019124" y="1607819"/>
          <a:ext cx="649604" cy="4173900"/>
        </a:xfrm>
        <a:prstGeom prst="round2SameRect">
          <a:avLst/>
        </a:prstGeom>
        <a:solidFill>
          <a:srgbClr val="001F60">
            <a:alpha val="12941"/>
          </a:srgbClr>
        </a:solidFill>
        <a:ln w="25400" cap="flat" cmpd="sng" algn="ctr">
          <a:solidFill>
            <a:srgbClr val="D0D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Collection of insights from the prediction's results</a:t>
          </a:r>
        </a:p>
        <a:p>
          <a:pPr marL="57150" lvl="1" indent="169863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	2 main derived recommendations</a:t>
          </a:r>
        </a:p>
      </dsp:txBody>
      <dsp:txXfrm rot="-5400000">
        <a:off x="2256977" y="3401678"/>
        <a:ext cx="4142189" cy="586182"/>
      </dsp:txXfrm>
    </dsp:sp>
    <dsp:sp modelId="{7D1A1FE9-86CE-5D4E-809C-7AE2EC3B219A}">
      <dsp:nvSpPr>
        <dsp:cNvPr id="0" name=""/>
        <dsp:cNvSpPr/>
      </dsp:nvSpPr>
      <dsp:spPr>
        <a:xfrm>
          <a:off x="402" y="3325676"/>
          <a:ext cx="2256574" cy="738187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Recommendations based </a:t>
          </a:r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on</a:t>
          </a:r>
          <a:r>
            <a:rPr lang="en-US" sz="1700" kern="1200" dirty="0"/>
            <a:t> </a:t>
          </a:r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insights</a:t>
          </a:r>
        </a:p>
      </dsp:txBody>
      <dsp:txXfrm>
        <a:off x="36437" y="3361711"/>
        <a:ext cx="2184504" cy="666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938172-BF4D-ED4D-AC1C-70585FF160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EE65-EC72-F14D-8984-6734FD4384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9DABE-743A-9043-9A4C-7776E685E66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DA16-E349-254B-8A6B-C13B7357B2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2D884-BAF8-F04C-B2EF-F7E0AAD6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EFEFE-82D2-6945-8BED-FAC87A90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C2BDA-3746-FC41-8714-75818A4A034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12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fb254ac1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9fb254ac1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9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C2BDA-3746-FC41-8714-75818A4A034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048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6f3e883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16f3e883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72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9fb254ac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9fb254ac1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88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6f3e883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6f3e883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27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16f3e883d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16f3e883d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01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fb254ac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fb254ac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6ea843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6ea843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6ea843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6ea843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7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fb254ac1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fb254ac1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fb254ac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9fb254ac1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997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9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fb254ac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9fb254ac1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286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fb254ac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9fb254ac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1B1-A4EC-B34A-96E0-EFB869F7E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A9290-AC9B-3643-B6EF-BD9B44844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C746-05E1-BB41-A3DD-D54B1390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ACE2-E74C-7B4C-B482-ACB9269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7162-65F8-6741-8058-0F43EDFB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BC-DAFE-43A4-AFA9-B3E2A2C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7625-C308-4769-BE37-C9CDCE8D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18C1-D5AD-47B5-9E27-3B8F0666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C652-70D4-4168-AA86-86721294B796}" type="datetimeFigureOut">
              <a:rPr lang="en-FI" smtClean="0"/>
              <a:t>04/11/2019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F922-7A30-4351-AB5F-EB5ABD63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4752A-EAC4-4C89-8081-0637C9A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1CB2-9BAC-4BFB-B97D-D8BA68088F2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4413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1B1-A4EC-B34A-96E0-EFB869F7E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A9290-AC9B-3643-B6EF-BD9B44844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C746-05E1-BB41-A3DD-D54B1390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ACE2-E74C-7B4C-B482-ACB9269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7162-65F8-6741-8058-0F43EDFB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B891-9747-8E4A-B66A-A64F7779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DE1E-20C6-2A45-9A88-8B297C1C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26FC-BD56-EE45-9FB4-7AA73316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8256-8B84-8E45-A12A-93D9D07E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5D8A-F7D8-404E-87E1-FD2E40D3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C18E-FB5D-6D46-AA11-C2EA92CA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83C64-933B-7C40-BCD6-3C8AFCD3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F8E2-13FD-7644-B160-021F2783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272B-C69B-5443-B863-8A27BD5E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6BFB-DEF2-1F4A-A4A4-BCEFB89B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1411-339D-A243-9A4B-F11C6FD5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10B4-5CDC-F843-A077-93B986573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EC3A3-52D5-BC4C-B45E-10A13828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26361-5959-614F-9863-F1DE083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A0F7-9D09-D941-95DF-54C20D7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D835-D9B9-F74B-A6D5-51E9AD01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2B5A-6415-EC49-A114-4D2D40F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F3EB-8253-E048-A7A3-69B1C2BD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0E5FC-E675-7844-9F1D-E80A9811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B4D30-F8D1-7A42-B185-2FDE83BB2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5F353-79DE-7346-B09F-C1301E0F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9AD58-7B4A-2942-8FB0-C90163A8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17367-09B1-2F4F-9EB4-FAC3DDE7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8A04-04D3-E34F-9285-D467111B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352E-5A7B-8543-B387-2B64AC9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2A1DF-D8AC-1448-BC67-EE1476A4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E6A30-CB86-314B-9AC8-9C1711E5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3E7D1-AD40-994D-ADB2-0BBEF3A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5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58805-401A-6A41-9ADB-5B79E5D9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526E7-EB3F-D843-8803-7E56DCD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D91D-2584-6145-B298-685021FB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EABB-09CE-B643-8808-528234DF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1B55-B537-5641-B620-862F3936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2732-E146-8246-AEE8-A3B387E6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2AF1-D828-3346-89DE-0741D8FE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DE82-2A04-7B48-8735-BDD26EA9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2F5F-92EB-6344-8C47-D77E2FB1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8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636C-1BD2-F54B-AE38-706AEDD7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4CAA6-8426-F245-9775-21DE0BBB9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B8477-9A73-134C-BE44-807395F6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805D-C838-5C48-BD9C-15B93A95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1AEB-C49D-3444-B426-66A59623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2FE7-52AF-D04D-8F6F-F6FE015E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3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82AE-8EE0-5944-885A-77F63C1E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CCAA6-60BD-C44A-A19D-4E4924F3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7209-D38C-0349-9FBC-0BDCAF5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C577-1297-204C-B0D9-B49E8E1B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603D-A737-0F4E-9A20-17667F38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4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9573B-1915-094C-8E85-5DA0561F3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FC8EA-44D4-B849-883D-B694FD44F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9EF9-2C96-E747-9A46-1D99B233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2DF0-BBE4-CE49-8EEA-5D8AD9EF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503F-4C07-0048-82C6-EC15337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F5741-4385-1A4C-93FC-53B4F867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6FFE-A491-B144-8A53-124954E7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BDF5-185C-094C-9E17-AF2AB79D2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3EA2-2EBF-534F-8B08-DF8032775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103D-EB18-E547-BF48-FF73E518E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6082-6B1C-034A-9A8D-474C7F58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victorlipman/2016/03/04/why-are-employee-performance-reviews-such-a-chronic-problem/#5afa43e22f3d" TargetMode="External"/><Relationship Id="rId2" Type="http://schemas.openxmlformats.org/officeDocument/2006/relationships/hyperlink" Target="http://rh-us.mediaroom.com/2017-04-12-THANKS-BUT-NO-THANKS-Survey-Reveals-Strangest-Forms-of-Workplace-Recognition-Research-Also-Finds-Two-in-Three-Employees-Would-Leave-Their-Job-If-They-Didnt-Feel-Appreciate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nlinelibrary.wiley.com/doi/abs/10.1111/j.1744-6570.1999.tb00166.x" TargetMode="External"/><Relationship Id="rId5" Type="http://schemas.openxmlformats.org/officeDocument/2006/relationships/hyperlink" Target="https://www.atlassian.com/blog/leadership/how-to-give-manager-feedback" TargetMode="External"/><Relationship Id="rId4" Type="http://schemas.openxmlformats.org/officeDocument/2006/relationships/hyperlink" Target="https://www.forbes.com/sites/joshbersin/2013/05/06/time-to-scrap-performance-appraisals/#451ad68031c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1" y="241300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50B0F-BBC6-4F44-9972-96E3C91E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2130028"/>
          </a:xfrm>
        </p:spPr>
        <p:txBody>
          <a:bodyPr>
            <a:normAutofit/>
          </a:bodyPr>
          <a:lstStyle/>
          <a:p>
            <a:r>
              <a:rPr lang="en-US" sz="4350" dirty="0"/>
              <a:t>Unlocking the Full Potential of Solvay Employees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A7A1A-AEF5-A84E-A105-262763310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QTEM DATA CHALLENGE</a:t>
            </a:r>
          </a:p>
          <a:p>
            <a:r>
              <a:rPr lang="en-US" dirty="0">
                <a:solidFill>
                  <a:schemeClr val="accent1"/>
                </a:solidFill>
              </a:rPr>
              <a:t>TEAM 6: ON OUR WAY TO SOLVAY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3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5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id="{5032F7D7-1E5A-4672-8699-1DE294D1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15580"/>
              </p:ext>
            </p:extLst>
          </p:nvPr>
        </p:nvGraphicFramePr>
        <p:xfrm>
          <a:off x="311700" y="582250"/>
          <a:ext cx="8593515" cy="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013">
                  <a:extLst>
                    <a:ext uri="{9D8B030D-6E8A-4147-A177-3AD203B41FA5}">
                      <a16:colId xmlns:a16="http://schemas.microsoft.com/office/drawing/2014/main" val="4070186970"/>
                    </a:ext>
                  </a:extLst>
                </a:gridCol>
                <a:gridCol w="7284502">
                  <a:extLst>
                    <a:ext uri="{9D8B030D-6E8A-4147-A177-3AD203B41FA5}">
                      <a16:colId xmlns:a16="http://schemas.microsoft.com/office/drawing/2014/main" val="31038194"/>
                    </a:ext>
                  </a:extLst>
                </a:gridCol>
              </a:tblGrid>
              <a:tr h="66192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Insight</a:t>
                      </a:r>
                      <a:endParaRPr lang="en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u="none" strike="noStrike" cap="none" dirty="0">
                          <a:solidFill>
                            <a:srgbClr val="002060"/>
                          </a:solidFill>
                          <a:sym typeface="Arial"/>
                        </a:rPr>
                        <a:t>Past performance is the strongest indicator of future performance</a:t>
                      </a:r>
                      <a:endParaRPr lang="en-FI" sz="1400" b="0" i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6830"/>
                  </a:ext>
                </a:extLst>
              </a:tr>
            </a:tbl>
          </a:graphicData>
        </a:graphic>
      </p:graphicFrame>
      <p:pic>
        <p:nvPicPr>
          <p:cNvPr id="316" name="Google Shape;316;p4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3172"/>
            <a:ext cx="5335142" cy="14660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graphicFrame>
        <p:nvGraphicFramePr>
          <p:cNvPr id="318" name="Google Shape;318;p45"/>
          <p:cNvGraphicFramePr/>
          <p:nvPr>
            <p:extLst>
              <p:ext uri="{D42A27DB-BD31-4B8C-83A1-F6EECF244321}">
                <p14:modId xmlns:p14="http://schemas.microsoft.com/office/powerpoint/2010/main" val="3946795060"/>
              </p:ext>
            </p:extLst>
          </p:nvPr>
        </p:nvGraphicFramePr>
        <p:xfrm>
          <a:off x="5893143" y="1433172"/>
          <a:ext cx="3012072" cy="164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6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 experiencing bad performance</a:t>
                      </a:r>
                      <a:endParaRPr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</a:t>
                      </a:r>
                      <a:r>
                        <a:rPr lang="fr" sz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improving</a:t>
                      </a:r>
                      <a:r>
                        <a:rPr lang="fr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" sz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r>
                        <a:rPr lang="fr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" sz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15%</a:t>
                      </a:r>
                      <a:endParaRPr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70529-E4C5-B649-B1F7-8802A3A832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 dirty="0"/>
          </a:p>
        </p:txBody>
      </p:sp>
      <p:sp>
        <p:nvSpPr>
          <p:cNvPr id="19" name="Google Shape;81;p17">
            <a:extLst>
              <a:ext uri="{FF2B5EF4-FFF2-40B4-BE49-F238E27FC236}">
                <a16:creationId xmlns:a16="http://schemas.microsoft.com/office/drawing/2014/main" id="{B741F0E9-17E0-4FF1-B935-7F57FD48FC01}"/>
              </a:ext>
            </a:extLst>
          </p:cNvPr>
          <p:cNvSpPr txBox="1">
            <a:spLocks/>
          </p:cNvSpPr>
          <p:nvPr/>
        </p:nvSpPr>
        <p:spPr>
          <a:xfrm>
            <a:off x="3565206" y="3186896"/>
            <a:ext cx="31778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stagnating employee</a:t>
            </a:r>
          </a:p>
        </p:txBody>
      </p:sp>
      <p:sp>
        <p:nvSpPr>
          <p:cNvPr id="20" name="Google Shape;81;p17">
            <a:extLst>
              <a:ext uri="{FF2B5EF4-FFF2-40B4-BE49-F238E27FC236}">
                <a16:creationId xmlns:a16="http://schemas.microsoft.com/office/drawing/2014/main" id="{B932B080-29B5-426A-B1D3-0708E1F0CCD0}"/>
              </a:ext>
            </a:extLst>
          </p:cNvPr>
          <p:cNvSpPr txBox="1">
            <a:spLocks/>
          </p:cNvSpPr>
          <p:nvPr/>
        </p:nvSpPr>
        <p:spPr>
          <a:xfrm>
            <a:off x="311700" y="3165498"/>
            <a:ext cx="44001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perfect employee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7E362F-F97B-4944-8139-27228B55984D}"/>
              </a:ext>
            </a:extLst>
          </p:cNvPr>
          <p:cNvCxnSpPr>
            <a:cxnSpLocks/>
          </p:cNvCxnSpPr>
          <p:nvPr/>
        </p:nvCxnSpPr>
        <p:spPr>
          <a:xfrm flipV="1">
            <a:off x="415683" y="3600553"/>
            <a:ext cx="1746611" cy="63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F32281-F0F8-445F-B025-DE7E8CCCA5DC}"/>
              </a:ext>
            </a:extLst>
          </p:cNvPr>
          <p:cNvCxnSpPr>
            <a:cxnSpLocks/>
          </p:cNvCxnSpPr>
          <p:nvPr/>
        </p:nvCxnSpPr>
        <p:spPr>
          <a:xfrm>
            <a:off x="3631904" y="3599659"/>
            <a:ext cx="203100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44;p26">
            <a:extLst>
              <a:ext uri="{FF2B5EF4-FFF2-40B4-BE49-F238E27FC236}">
                <a16:creationId xmlns:a16="http://schemas.microsoft.com/office/drawing/2014/main" id="{124C5334-E1DA-4184-B9BE-49AE5892F7F4}"/>
              </a:ext>
            </a:extLst>
          </p:cNvPr>
          <p:cNvSpPr txBox="1">
            <a:spLocks/>
          </p:cNvSpPr>
          <p:nvPr/>
        </p:nvSpPr>
        <p:spPr>
          <a:xfrm>
            <a:off x="1124320" y="3601211"/>
            <a:ext cx="2243666" cy="154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rgbClr val="002060"/>
              </a:buClr>
              <a:buSzPct val="75000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37 years old</a:t>
            </a: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en-GB" sz="1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Exceeds all expectations </a:t>
            </a:r>
            <a:r>
              <a:rPr lang="en-GB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in OBJ and NOC</a:t>
            </a: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en-GB" sz="1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 </a:t>
            </a:r>
            <a:r>
              <a:rPr lang="en-GB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her excellent performance</a:t>
            </a:r>
          </a:p>
        </p:txBody>
      </p:sp>
      <p:pic>
        <p:nvPicPr>
          <p:cNvPr id="24" name="Google Shape;142;p26">
            <a:extLst>
              <a:ext uri="{FF2B5EF4-FFF2-40B4-BE49-F238E27FC236}">
                <a16:creationId xmlns:a16="http://schemas.microsoft.com/office/drawing/2014/main" id="{D27AD91C-15C8-4496-BFAF-16D35D9300B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000" r="92625">
                        <a14:foregroundMark x1="9000" y1="18250" x2="9500" y2="20250"/>
                        <a14:foregroundMark x1="92625" y1="66500" x2="88750" y2="67625"/>
                        <a14:foregroundMark x1="11375" y1="16875" x2="11375" y2="16875"/>
                        <a14:foregroundMark x1="11375" y1="16375" x2="11375" y2="16375"/>
                        <a14:foregroundMark x1="11375" y1="16125" x2="11375" y2="16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367" y="3661620"/>
            <a:ext cx="887837" cy="93182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16;p36">
            <a:extLst>
              <a:ext uri="{FF2B5EF4-FFF2-40B4-BE49-F238E27FC236}">
                <a16:creationId xmlns:a16="http://schemas.microsoft.com/office/drawing/2014/main" id="{689BE47C-08A4-476D-98A7-690E88DD17CC}"/>
              </a:ext>
            </a:extLst>
          </p:cNvPr>
          <p:cNvSpPr txBox="1">
            <a:spLocks/>
          </p:cNvSpPr>
          <p:nvPr/>
        </p:nvSpPr>
        <p:spPr>
          <a:xfrm>
            <a:off x="4338049" y="3601211"/>
            <a:ext cx="2031002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rgbClr val="002060"/>
              </a:buClr>
              <a:buSzPct val="750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46 years old</a:t>
            </a: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en-US" sz="1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performance </a:t>
            </a:r>
            <a:r>
              <a:rPr lang="en-US" sz="1200" dirty="0">
                <a:solidFill>
                  <a:srgbClr val="5A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year</a:t>
            </a: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en-US" sz="1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low probability of promotion</a:t>
            </a:r>
          </a:p>
        </p:txBody>
      </p:sp>
      <p:pic>
        <p:nvPicPr>
          <p:cNvPr id="18" name="Google Shape;215;p36">
            <a:extLst>
              <a:ext uri="{FF2B5EF4-FFF2-40B4-BE49-F238E27FC236}">
                <a16:creationId xmlns:a16="http://schemas.microsoft.com/office/drawing/2014/main" id="{7031953F-0165-4654-98F3-1D64965C202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l="12654" t="23818" r="37714" b="9590"/>
          <a:stretch/>
        </p:blipFill>
        <p:spPr>
          <a:xfrm>
            <a:off x="3616349" y="3787897"/>
            <a:ext cx="759156" cy="7160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C14C8-B784-43BB-8D8A-710862A3E86D}"/>
              </a:ext>
            </a:extLst>
          </p:cNvPr>
          <p:cNvSpPr txBox="1"/>
          <p:nvPr/>
        </p:nvSpPr>
        <p:spPr>
          <a:xfrm>
            <a:off x="268574" y="7090"/>
            <a:ext cx="5108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1E5508-DAA6-4B5F-9F2E-7051354405B0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Quarterly coaching</a:t>
            </a:r>
            <a:endParaRPr lang="en-FI" sz="9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6C8EC4-6CFB-40A5-BAD7-2F6EE154720C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508D30-B9A8-47D7-AF5F-7D4CD2B35466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2905C-241A-42E4-B079-39B69D3B28CB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rgbClr val="4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783849-8A1D-4004-A611-B00314C96C21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715AD1-6A72-44D4-9A76-D092489F33B7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C7A31A-332D-49BF-8D07-4299189E3FAE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902EF8-9BFD-4D6E-9357-8BD8C9611AE0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84599B-FE8B-4F6D-BA7B-2356DF9EB3B4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E397E98-7CD0-4DE4-B735-9E4A4822755B}"/>
              </a:ext>
            </a:extLst>
          </p:cNvPr>
          <p:cNvSpPr/>
          <p:nvPr/>
        </p:nvSpPr>
        <p:spPr>
          <a:xfrm>
            <a:off x="8362601" y="2218663"/>
            <a:ext cx="156155" cy="620289"/>
          </a:xfrm>
          <a:prstGeom prst="down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B8770-30B4-43C6-BB49-6986FE0CCC00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33B5E-DA68-774C-966D-98983A23B51C}"/>
              </a:ext>
            </a:extLst>
          </p:cNvPr>
          <p:cNvSpPr/>
          <p:nvPr/>
        </p:nvSpPr>
        <p:spPr>
          <a:xfrm>
            <a:off x="6755219" y="3744666"/>
            <a:ext cx="2112117" cy="572700"/>
          </a:xfrm>
          <a:prstGeom prst="rect">
            <a:avLst/>
          </a:prstGeom>
          <a:solidFill>
            <a:schemeClr val="tx2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These employees are fictional and were obtained by a clustering analysis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C3B9E7-58B3-4A95-80C4-F37D3F50827E}"/>
              </a:ext>
            </a:extLst>
          </p:cNvPr>
          <p:cNvSpPr/>
          <p:nvPr/>
        </p:nvSpPr>
        <p:spPr>
          <a:xfrm>
            <a:off x="370142" y="2275595"/>
            <a:ext cx="745953" cy="260300"/>
          </a:xfrm>
          <a:prstGeom prst="ellipse">
            <a:avLst/>
          </a:prstGeom>
          <a:solidFill>
            <a:srgbClr val="FB5F45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DF02FA-089D-49C8-B61C-B6178477A953}"/>
              </a:ext>
            </a:extLst>
          </p:cNvPr>
          <p:cNvSpPr/>
          <p:nvPr/>
        </p:nvSpPr>
        <p:spPr>
          <a:xfrm>
            <a:off x="854133" y="2491632"/>
            <a:ext cx="745953" cy="260300"/>
          </a:xfrm>
          <a:prstGeom prst="ellipse">
            <a:avLst/>
          </a:prstGeom>
          <a:solidFill>
            <a:srgbClr val="FB5F45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04C335-1B65-430B-A1F5-DA9BD32A723B}"/>
              </a:ext>
            </a:extLst>
          </p:cNvPr>
          <p:cNvSpPr/>
          <p:nvPr/>
        </p:nvSpPr>
        <p:spPr>
          <a:xfrm>
            <a:off x="2148118" y="2275595"/>
            <a:ext cx="745953" cy="260300"/>
          </a:xfrm>
          <a:prstGeom prst="ellipse">
            <a:avLst/>
          </a:prstGeom>
          <a:solidFill>
            <a:srgbClr val="FB5F45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9E6197-47DE-4ECC-8664-0BD99B0642A3}"/>
              </a:ext>
            </a:extLst>
          </p:cNvPr>
          <p:cNvSpPr/>
          <p:nvPr/>
        </p:nvSpPr>
        <p:spPr>
          <a:xfrm>
            <a:off x="3924000" y="2275595"/>
            <a:ext cx="745953" cy="260300"/>
          </a:xfrm>
          <a:prstGeom prst="ellipse">
            <a:avLst/>
          </a:prstGeom>
          <a:solidFill>
            <a:srgbClr val="0E9F03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0DE33676-AACC-435A-AD99-6DF56496B8CB}"/>
              </a:ext>
            </a:extLst>
          </p:cNvPr>
          <p:cNvSpPr txBox="1"/>
          <p:nvPr/>
        </p:nvSpPr>
        <p:spPr>
          <a:xfrm>
            <a:off x="355599" y="4694637"/>
            <a:ext cx="3221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employees will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to have an excellent performance</a:t>
            </a:r>
            <a:r>
              <a:rPr lang="en-US" sz="105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future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4765C3BA-7505-4BEB-BE09-9DF632B5A0EA}"/>
              </a:ext>
            </a:extLst>
          </p:cNvPr>
          <p:cNvSpPr txBox="1"/>
          <p:nvPr/>
        </p:nvSpPr>
        <p:spPr>
          <a:xfrm>
            <a:off x="3577403" y="4694637"/>
            <a:ext cx="3578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Stagnating employees will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to have average/low scores</a:t>
            </a:r>
            <a:r>
              <a:rPr lang="en-US" sz="105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future</a:t>
            </a:r>
          </a:p>
        </p:txBody>
      </p:sp>
    </p:spTree>
    <p:extLst>
      <p:ext uri="{BB962C8B-B14F-4D97-AF65-F5344CB8AC3E}">
        <p14:creationId xmlns:p14="http://schemas.microsoft.com/office/powerpoint/2010/main" val="95137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F412D-463C-4572-B85C-CBEFF9EC7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id="{492DC6AF-9387-4A56-ABEC-44B03EF5A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64858"/>
              </p:ext>
            </p:extLst>
          </p:nvPr>
        </p:nvGraphicFramePr>
        <p:xfrm>
          <a:off x="275242" y="1048309"/>
          <a:ext cx="8593515" cy="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659">
                  <a:extLst>
                    <a:ext uri="{9D8B030D-6E8A-4147-A177-3AD203B41FA5}">
                      <a16:colId xmlns:a16="http://schemas.microsoft.com/office/drawing/2014/main" val="4070186970"/>
                    </a:ext>
                  </a:extLst>
                </a:gridCol>
                <a:gridCol w="7001856">
                  <a:extLst>
                    <a:ext uri="{9D8B030D-6E8A-4147-A177-3AD203B41FA5}">
                      <a16:colId xmlns:a16="http://schemas.microsoft.com/office/drawing/2014/main" val="31038194"/>
                    </a:ext>
                  </a:extLst>
                </a:gridCol>
              </a:tblGrid>
              <a:tr h="66192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Recommendation</a:t>
                      </a:r>
                      <a:endParaRPr lang="en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F82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Conduct quarterly coaching to monitor the employee’s progress during the year</a:t>
                      </a:r>
                    </a:p>
                  </a:txBody>
                  <a:tcPr anchor="ctr">
                    <a:solidFill>
                      <a:srgbClr val="DE8246">
                        <a:alpha val="5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683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8A734B2-B018-493B-91CD-1AA23255B25A}"/>
              </a:ext>
            </a:extLst>
          </p:cNvPr>
          <p:cNvSpPr txBox="1"/>
          <p:nvPr/>
        </p:nvSpPr>
        <p:spPr>
          <a:xfrm>
            <a:off x="268574" y="7090"/>
            <a:ext cx="5049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469FA-F3F5-4418-AFFF-8C32CE15CFF8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Quarterly coaching</a:t>
            </a:r>
            <a:endParaRPr lang="en-FI" sz="9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29336-73C4-4A02-8C50-AF8CB5683893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7646F1-72F5-4C58-89E9-4245A3FA0A46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16080-7A7E-490C-954C-CFB285692903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27E2B6-00E8-48B9-881E-83DE844C6DF0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BC7B06-14EF-45B0-B3B7-43BF18F6226B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6D67D8-A80F-4092-A5E1-435716FB609C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8B50D4-4E59-4E85-873B-BBA58A5CDF2D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173272-B19A-4DAF-9A7C-CBFBE045DED7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CA3AEA-7322-48C3-B577-A17117D4DE6D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61A3B4F0-0181-42D0-8525-72ACBF5AE2BD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10</a:t>
            </a:fld>
            <a:endParaRPr lang="fr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C67401-78CD-4A3C-970A-2EE826253FDD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87445" y="2290881"/>
            <a:ext cx="324000" cy="324000"/>
            <a:chOff x="3757961" y="2051219"/>
            <a:chExt cx="1182030" cy="118203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6C9223A-DA46-48F6-B8C9-9E1C715FA0D8}"/>
                </a:ext>
              </a:extLst>
            </p:cNvPr>
            <p:cNvSpPr/>
            <p:nvPr/>
          </p:nvSpPr>
          <p:spPr>
            <a:xfrm>
              <a:off x="3757961" y="2051219"/>
              <a:ext cx="1182030" cy="11820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iangle 32">
              <a:extLst>
                <a:ext uri="{FF2B5EF4-FFF2-40B4-BE49-F238E27FC236}">
                  <a16:creationId xmlns:a16="http://schemas.microsoft.com/office/drawing/2014/main" id="{42477BD8-B781-4C83-913C-9ED68C88A482}"/>
                </a:ext>
              </a:extLst>
            </p:cNvPr>
            <p:cNvSpPr/>
            <p:nvPr/>
          </p:nvSpPr>
          <p:spPr>
            <a:xfrm rot="5400000">
              <a:off x="4064618" y="2396300"/>
              <a:ext cx="747132" cy="49186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EC7D0059-B984-4E67-982D-08079D5F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6500"/>
              </p:ext>
            </p:extLst>
          </p:nvPr>
        </p:nvGraphicFramePr>
        <p:xfrm>
          <a:off x="5830133" y="2874195"/>
          <a:ext cx="3038624" cy="1592677"/>
        </p:xfrm>
        <a:graphic>
          <a:graphicData uri="http://schemas.openxmlformats.org/drawingml/2006/table">
            <a:tbl>
              <a:tblPr firstRow="1" bandRow="1"/>
              <a:tblGrid>
                <a:gridCol w="3038624">
                  <a:extLst>
                    <a:ext uri="{9D8B030D-6E8A-4147-A177-3AD203B41FA5}">
                      <a16:colId xmlns:a16="http://schemas.microsoft.com/office/drawing/2014/main" val="3619686126"/>
                    </a:ext>
                  </a:extLst>
                </a:gridCol>
              </a:tblGrid>
              <a:tr h="31284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  <a:cs typeface="Times New Roman" panose="02020603050405020304" pitchFamily="18" charset="0"/>
                        </a:rPr>
                        <a:t>Benefits</a:t>
                      </a:r>
                      <a:endParaRPr lang="en-FI" sz="16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74298"/>
                  </a:ext>
                </a:extLst>
              </a:tr>
              <a:tr h="127983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Use the model prediction as a benchmark</a:t>
                      </a:r>
                      <a:endParaRPr lang="en-US" sz="1200" b="0" i="0" u="none" strike="noStrike" cap="none" dirty="0">
                        <a:solidFill>
                          <a:srgbClr val="002060"/>
                        </a:solidFill>
                        <a:latin typeface="Calibri" panose="020F0502020204030204"/>
                        <a:ea typeface="+mn-ea"/>
                        <a:cs typeface="Calibri Light" panose="020F030202020403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Wingdings" panose="05000000000000000000" pitchFamily="2" charset="2"/>
                        </a:rPr>
                        <a:t>Frequent assessments prevent </a:t>
                      </a: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repeating a bad performance at year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Annual appraisal is less complicated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2060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44169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C5FA9BC3-79B2-4630-80B9-BEC1BC201382}"/>
              </a:ext>
            </a:extLst>
          </p:cNvPr>
          <p:cNvSpPr/>
          <p:nvPr/>
        </p:nvSpPr>
        <p:spPr>
          <a:xfrm>
            <a:off x="275241" y="3124732"/>
            <a:ext cx="867350" cy="864783"/>
          </a:xfrm>
          <a:prstGeom prst="ellipse">
            <a:avLst/>
          </a:prstGeom>
          <a:solidFill>
            <a:srgbClr val="FF9911">
              <a:alpha val="49804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9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62A0CC-A0AE-4DCB-83BD-B4D027DFC818}"/>
              </a:ext>
            </a:extLst>
          </p:cNvPr>
          <p:cNvSpPr/>
          <p:nvPr/>
        </p:nvSpPr>
        <p:spPr>
          <a:xfrm>
            <a:off x="1409295" y="3124731"/>
            <a:ext cx="867350" cy="864783"/>
          </a:xfrm>
          <a:prstGeom prst="ellipse">
            <a:avLst/>
          </a:prstGeom>
          <a:solidFill>
            <a:srgbClr val="FF9911">
              <a:alpha val="49804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52FA00-E6B0-4732-AD07-66F377F3A896}"/>
              </a:ext>
            </a:extLst>
          </p:cNvPr>
          <p:cNvSpPr/>
          <p:nvPr/>
        </p:nvSpPr>
        <p:spPr>
          <a:xfrm>
            <a:off x="3677502" y="3131818"/>
            <a:ext cx="867350" cy="864783"/>
          </a:xfrm>
          <a:prstGeom prst="ellipse">
            <a:avLst/>
          </a:prstGeom>
          <a:solidFill>
            <a:srgbClr val="FF9911">
              <a:alpha val="49804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47825F-FF6E-40E4-8267-066D680EA9CA}"/>
              </a:ext>
            </a:extLst>
          </p:cNvPr>
          <p:cNvSpPr/>
          <p:nvPr/>
        </p:nvSpPr>
        <p:spPr>
          <a:xfrm>
            <a:off x="2543448" y="3131818"/>
            <a:ext cx="867350" cy="864783"/>
          </a:xfrm>
          <a:prstGeom prst="ellipse">
            <a:avLst/>
          </a:prstGeom>
          <a:solidFill>
            <a:srgbClr val="FF9911">
              <a:alpha val="49804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9458132-184E-4456-9B29-E88725A3723B}"/>
              </a:ext>
            </a:extLst>
          </p:cNvPr>
          <p:cNvSpPr/>
          <p:nvPr/>
        </p:nvSpPr>
        <p:spPr>
          <a:xfrm>
            <a:off x="1167323" y="3486455"/>
            <a:ext cx="237859" cy="16281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1BA086-33DE-47B0-BB2F-3A432F6E28FD}"/>
              </a:ext>
            </a:extLst>
          </p:cNvPr>
          <p:cNvSpPr/>
          <p:nvPr/>
        </p:nvSpPr>
        <p:spPr>
          <a:xfrm>
            <a:off x="4811556" y="3124730"/>
            <a:ext cx="867350" cy="864783"/>
          </a:xfrm>
          <a:prstGeom prst="ellipse">
            <a:avLst/>
          </a:prstGeom>
          <a:solidFill>
            <a:srgbClr val="FF9911">
              <a:alpha val="49804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43D07-53DC-4805-9BA8-87C324DBB7E4}"/>
              </a:ext>
            </a:extLst>
          </p:cNvPr>
          <p:cNvSpPr txBox="1"/>
          <p:nvPr/>
        </p:nvSpPr>
        <p:spPr>
          <a:xfrm>
            <a:off x="1308976" y="3409861"/>
            <a:ext cx="105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Coaching</a:t>
            </a:r>
            <a:endParaRPr lang="en-FI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D526F6-E3F0-46EB-B6FE-D941F650345E}"/>
              </a:ext>
            </a:extLst>
          </p:cNvPr>
          <p:cNvSpPr txBox="1"/>
          <p:nvPr/>
        </p:nvSpPr>
        <p:spPr>
          <a:xfrm>
            <a:off x="3590673" y="3408416"/>
            <a:ext cx="105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Coaching</a:t>
            </a:r>
            <a:endParaRPr lang="en-FI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CDA549-FD44-41BC-9AAC-E554B8C4CFB6}"/>
              </a:ext>
            </a:extLst>
          </p:cNvPr>
          <p:cNvSpPr txBox="1"/>
          <p:nvPr/>
        </p:nvSpPr>
        <p:spPr>
          <a:xfrm>
            <a:off x="2449685" y="3408416"/>
            <a:ext cx="105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Coaching</a:t>
            </a:r>
            <a:endParaRPr lang="en-FI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3629E4-F0F2-429C-B2DF-F048AA51BBDB}"/>
              </a:ext>
            </a:extLst>
          </p:cNvPr>
          <p:cNvSpPr txBox="1"/>
          <p:nvPr/>
        </p:nvSpPr>
        <p:spPr>
          <a:xfrm>
            <a:off x="4725778" y="3322963"/>
            <a:ext cx="105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Annual assessment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86F5B90-17A0-41BA-BBF5-CE8696AE127E}"/>
              </a:ext>
            </a:extLst>
          </p:cNvPr>
          <p:cNvSpPr/>
          <p:nvPr/>
        </p:nvSpPr>
        <p:spPr>
          <a:xfrm>
            <a:off x="3423186" y="3482801"/>
            <a:ext cx="237859" cy="16281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1E03002-B5D9-422E-BF54-AC2D5D9CDB11}"/>
              </a:ext>
            </a:extLst>
          </p:cNvPr>
          <p:cNvSpPr/>
          <p:nvPr/>
        </p:nvSpPr>
        <p:spPr>
          <a:xfrm>
            <a:off x="4569220" y="3484049"/>
            <a:ext cx="237859" cy="16281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6E7B796A-D813-486A-A54C-2353F50286F6}"/>
              </a:ext>
            </a:extLst>
          </p:cNvPr>
          <p:cNvSpPr/>
          <p:nvPr/>
        </p:nvSpPr>
        <p:spPr>
          <a:xfrm>
            <a:off x="2294401" y="3476039"/>
            <a:ext cx="237859" cy="16281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F91E24-3A4D-47D3-8104-24688FA949CC}"/>
              </a:ext>
            </a:extLst>
          </p:cNvPr>
          <p:cNvSpPr txBox="1"/>
          <p:nvPr/>
        </p:nvSpPr>
        <p:spPr>
          <a:xfrm>
            <a:off x="311886" y="4273048"/>
            <a:ext cx="97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Year start</a:t>
            </a:r>
            <a:endParaRPr lang="en-FI" sz="1200" dirty="0">
              <a:solidFill>
                <a:srgbClr val="00206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1A80B0-76B6-4FE2-A38B-F8A87838F5B0}"/>
              </a:ext>
            </a:extLst>
          </p:cNvPr>
          <p:cNvSpPr txBox="1"/>
          <p:nvPr/>
        </p:nvSpPr>
        <p:spPr>
          <a:xfrm>
            <a:off x="4850253" y="4280135"/>
            <a:ext cx="97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Year end</a:t>
            </a:r>
            <a:endParaRPr lang="en-FI" sz="1200" dirty="0">
              <a:solidFill>
                <a:srgbClr val="00206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9A349E2-2D0A-4857-8A0F-D6E1E1652ED7}"/>
              </a:ext>
            </a:extLst>
          </p:cNvPr>
          <p:cNvCxnSpPr>
            <a:cxnSpLocks/>
          </p:cNvCxnSpPr>
          <p:nvPr/>
        </p:nvCxnSpPr>
        <p:spPr>
          <a:xfrm flipV="1">
            <a:off x="1142437" y="4418635"/>
            <a:ext cx="3714904" cy="29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85490E7-AB2C-4AC6-AA2E-F90BC446A46D}"/>
              </a:ext>
            </a:extLst>
          </p:cNvPr>
          <p:cNvSpPr txBox="1"/>
          <p:nvPr/>
        </p:nvSpPr>
        <p:spPr>
          <a:xfrm>
            <a:off x="177211" y="3423507"/>
            <a:ext cx="105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Prediction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XGBoost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en-FI" sz="1200" dirty="0">
              <a:solidFill>
                <a:schemeClr val="bg1"/>
              </a:solidFill>
            </a:endParaRPr>
          </a:p>
          <a:p>
            <a:pPr algn="ctr"/>
            <a:endParaRPr lang="en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990C8-F781-4BF5-A11F-7969E0A7A22E}"/>
              </a:ext>
            </a:extLst>
          </p:cNvPr>
          <p:cNvSpPr txBox="1"/>
          <p:nvPr/>
        </p:nvSpPr>
        <p:spPr>
          <a:xfrm>
            <a:off x="1009079" y="1366281"/>
            <a:ext cx="2926257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Job change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2B7F3-4654-4629-A9E6-B6852495D433}"/>
              </a:ext>
            </a:extLst>
          </p:cNvPr>
          <p:cNvSpPr txBox="1"/>
          <p:nvPr/>
        </p:nvSpPr>
        <p:spPr>
          <a:xfrm>
            <a:off x="4934136" y="1365355"/>
            <a:ext cx="337490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Manager change</a:t>
            </a:r>
            <a:endParaRPr lang="en-FI" dirty="0"/>
          </a:p>
        </p:txBody>
      </p:sp>
      <p:sp>
        <p:nvSpPr>
          <p:cNvPr id="14" name="Google Shape;81;p17">
            <a:extLst>
              <a:ext uri="{FF2B5EF4-FFF2-40B4-BE49-F238E27FC236}">
                <a16:creationId xmlns:a16="http://schemas.microsoft.com/office/drawing/2014/main" id="{56E4B04B-CAE5-4187-9046-789846EB2577}"/>
              </a:ext>
            </a:extLst>
          </p:cNvPr>
          <p:cNvSpPr txBox="1">
            <a:spLocks/>
          </p:cNvSpPr>
          <p:nvPr/>
        </p:nvSpPr>
        <p:spPr>
          <a:xfrm>
            <a:off x="4932865" y="3707999"/>
            <a:ext cx="3194358" cy="35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one struggling with his new manager</a:t>
            </a:r>
          </a:p>
        </p:txBody>
      </p:sp>
      <p:sp>
        <p:nvSpPr>
          <p:cNvPr id="15" name="Google Shape;179;p31">
            <a:extLst>
              <a:ext uri="{FF2B5EF4-FFF2-40B4-BE49-F238E27FC236}">
                <a16:creationId xmlns:a16="http://schemas.microsoft.com/office/drawing/2014/main" id="{AFDD9116-734B-4563-B0B9-85F582C02BAA}"/>
              </a:ext>
            </a:extLst>
          </p:cNvPr>
          <p:cNvSpPr txBox="1">
            <a:spLocks/>
          </p:cNvSpPr>
          <p:nvPr/>
        </p:nvSpPr>
        <p:spPr>
          <a:xfrm>
            <a:off x="5647693" y="4019037"/>
            <a:ext cx="2563243" cy="87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rgbClr val="002060"/>
              </a:buClr>
              <a:buSzPct val="75000"/>
            </a:pPr>
            <a:r>
              <a:rPr lang="fr" sz="1100" dirty="0">
                <a:latin typeface="+mn-lt"/>
                <a:cs typeface="Calibri" panose="020F0502020204030204" pitchFamily="34" charset="0"/>
              </a:rPr>
              <a:t>Just </a:t>
            </a:r>
            <a:r>
              <a:rPr lang="fr" sz="1100" dirty="0" err="1">
                <a:latin typeface="+mn-lt"/>
                <a:cs typeface="Calibri" panose="020F0502020204030204" pitchFamily="34" charset="0"/>
              </a:rPr>
              <a:t>changed</a:t>
            </a:r>
            <a:r>
              <a:rPr lang="fr" sz="1100" dirty="0">
                <a:latin typeface="+mn-lt"/>
                <a:cs typeface="Calibri" panose="020F0502020204030204" pitchFamily="34" charset="0"/>
              </a:rPr>
              <a:t> manager</a:t>
            </a: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fr" sz="1100" dirty="0">
                <a:latin typeface="+mn-lt"/>
                <a:cs typeface="Calibri" panose="020F0502020204030204" pitchFamily="34" charset="0"/>
              </a:rPr>
              <a:t>In the </a:t>
            </a:r>
            <a:r>
              <a:rPr lang="fr" sz="1100" dirty="0" err="1">
                <a:latin typeface="+mn-lt"/>
                <a:cs typeface="Calibri" panose="020F0502020204030204" pitchFamily="34" charset="0"/>
              </a:rPr>
              <a:t>company</a:t>
            </a:r>
            <a:r>
              <a:rPr lang="fr" sz="1100" dirty="0">
                <a:latin typeface="+mn-lt"/>
                <a:cs typeface="Calibri" panose="020F0502020204030204" pitchFamily="34" charset="0"/>
              </a:rPr>
              <a:t> for 10 </a:t>
            </a:r>
            <a:r>
              <a:rPr lang="fr" sz="1100" dirty="0" err="1">
                <a:latin typeface="+mn-lt"/>
                <a:cs typeface="Calibri" panose="020F0502020204030204" pitchFamily="34" charset="0"/>
              </a:rPr>
              <a:t>years</a:t>
            </a:r>
            <a:endParaRPr lang="fr" sz="1100" dirty="0">
              <a:latin typeface="+mn-lt"/>
              <a:cs typeface="Calibri" panose="020F0502020204030204" pitchFamily="34" charset="0"/>
            </a:endParaRP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fr" sz="110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Drop in performance</a:t>
            </a:r>
          </a:p>
        </p:txBody>
      </p:sp>
      <p:pic>
        <p:nvPicPr>
          <p:cNvPr id="16" name="Google Shape;178;p31">
            <a:extLst>
              <a:ext uri="{FF2B5EF4-FFF2-40B4-BE49-F238E27FC236}">
                <a16:creationId xmlns:a16="http://schemas.microsoft.com/office/drawing/2014/main" id="{F2A64B4E-0C54-4D4A-88C8-8FD0E355171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7168" t="4922" r="4795"/>
          <a:stretch/>
        </p:blipFill>
        <p:spPr>
          <a:xfrm>
            <a:off x="4957387" y="4121349"/>
            <a:ext cx="802661" cy="66334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34CA93-AD71-429C-A1E3-EEFA807C205B}"/>
              </a:ext>
            </a:extLst>
          </p:cNvPr>
          <p:cNvCxnSpPr>
            <a:cxnSpLocks/>
          </p:cNvCxnSpPr>
          <p:nvPr/>
        </p:nvCxnSpPr>
        <p:spPr>
          <a:xfrm>
            <a:off x="4940562" y="4034466"/>
            <a:ext cx="327037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80BE9026-9ABA-4BC9-AAD2-E5ED3EC7D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61" y="1725966"/>
            <a:ext cx="3374902" cy="198000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81;p17">
            <a:extLst>
              <a:ext uri="{FF2B5EF4-FFF2-40B4-BE49-F238E27FC236}">
                <a16:creationId xmlns:a16="http://schemas.microsoft.com/office/drawing/2014/main" id="{7CB7EEF6-75D3-4C08-8A65-6F2D92B21DD2}"/>
              </a:ext>
            </a:extLst>
          </p:cNvPr>
          <p:cNvSpPr txBox="1">
            <a:spLocks/>
          </p:cNvSpPr>
          <p:nvPr/>
        </p:nvSpPr>
        <p:spPr>
          <a:xfrm>
            <a:off x="927046" y="3708925"/>
            <a:ext cx="2895315" cy="35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one experiencing a new job crisis</a:t>
            </a:r>
          </a:p>
        </p:txBody>
      </p:sp>
      <p:pic>
        <p:nvPicPr>
          <p:cNvPr id="26" name="Google Shape;156;p28">
            <a:extLst>
              <a:ext uri="{FF2B5EF4-FFF2-40B4-BE49-F238E27FC236}">
                <a16:creationId xmlns:a16="http://schemas.microsoft.com/office/drawing/2014/main" id="{DC885BC1-4A0A-4B43-8781-C49BBC9523A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26" b="89960" l="2385" r="94462">
                        <a14:foregroundMark x1="43692" y1="15951" x2="47077" y2="42753"/>
                        <a14:foregroundMark x1="47077" y1="42753" x2="72000" y2="65020"/>
                        <a14:foregroundMark x1="72000" y1="65020" x2="83769" y2="69960"/>
                        <a14:foregroundMark x1="83769" y1="69960" x2="91308" y2="25425"/>
                        <a14:foregroundMark x1="91308" y1="25425" x2="84846" y2="13927"/>
                        <a14:foregroundMark x1="84846" y1="13927" x2="45000" y2="15385"/>
                        <a14:foregroundMark x1="91077" y1="10364" x2="91077" y2="10364"/>
                        <a14:foregroundMark x1="88923" y1="10931" x2="88923" y2="13117"/>
                        <a14:foregroundMark x1="91308" y1="9474" x2="90538" y2="28178"/>
                        <a14:foregroundMark x1="90231" y1="8421" x2="94462" y2="21781"/>
                        <a14:foregroundMark x1="94462" y1="21781" x2="94231" y2="39028"/>
                        <a14:foregroundMark x1="92923" y1="7287" x2="90231" y2="7854"/>
                        <a14:foregroundMark x1="47077" y1="41296" x2="50000" y2="54170"/>
                        <a14:foregroundMark x1="50000" y1="54170" x2="64769" y2="50850"/>
                        <a14:foregroundMark x1="64769" y1="50850" x2="61692" y2="36842"/>
                        <a14:foregroundMark x1="61692" y1="36842" x2="48462" y2="40405"/>
                        <a14:foregroundMark x1="48462" y1="40405" x2="48462" y2="40405"/>
                        <a14:foregroundMark x1="45769" y1="41296" x2="55615" y2="53765"/>
                        <a14:foregroundMark x1="55615" y1="53765" x2="58000" y2="53846"/>
                        <a14:foregroundMark x1="44769" y1="40972" x2="42615" y2="54170"/>
                        <a14:foregroundMark x1="42615" y1="54170" x2="46846" y2="59676"/>
                        <a14:foregroundMark x1="40231" y1="41296" x2="40615" y2="54737"/>
                        <a14:foregroundMark x1="40615" y1="54737" x2="47077" y2="57733"/>
                        <a14:foregroundMark x1="39693" y1="41331" x2="44231" y2="41538"/>
                        <a14:foregroundMark x1="39693" y1="40796" x2="43692" y2="41296"/>
                        <a14:foregroundMark x1="7154" y1="61296" x2="11923" y2="71903"/>
                        <a14:foregroundMark x1="2385" y1="61296" x2="9538" y2="72227"/>
                        <a14:foregroundMark x1="9538" y1="72227" x2="12154" y2="73279"/>
                        <a14:foregroundMark x1="9231" y1="66883" x2="12692" y2="75547"/>
                        <a14:foregroundMark x1="9000" y1="88340" x2="25692" y2="81700"/>
                        <a14:foregroundMark x1="35462" y1="88664" x2="25923" y2="84696"/>
                        <a14:foregroundMark x1="36000" y1="88907" x2="33077" y2="88097"/>
                        <a14:foregroundMark x1="36000" y1="88097" x2="31462" y2="85263"/>
                        <a14:foregroundMark x1="32538" y1="27045" x2="32000" y2="26478"/>
                        <a14:foregroundMark x1="33077" y1="27368" x2="34154" y2="30688"/>
                        <a14:foregroundMark x1="50846" y1="27045" x2="57615" y2="14980"/>
                        <a14:foregroundMark x1="57615" y1="14980" x2="80692" y2="25911"/>
                        <a14:foregroundMark x1="81000" y1="20081" x2="81000" y2="28178"/>
                        <a14:foregroundMark x1="75692" y1="19271" x2="66154" y2="18704"/>
                        <a14:foregroundMark x1="20000" y1="34575" x2="31000" y2="33603"/>
                        <a14:backgroundMark x1="5538" y1="76356" x2="4769" y2="73279"/>
                        <a14:backgroundMark x1="3154" y1="71903" x2="5000" y2="73036"/>
                        <a14:backgroundMark x1="30462" y1="84453" x2="30462" y2="84453"/>
                        <a14:backgroundMark x1="38385" y1="39352" x2="38385" y2="4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865" y="4113772"/>
            <a:ext cx="696977" cy="6718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58;p28">
            <a:extLst>
              <a:ext uri="{FF2B5EF4-FFF2-40B4-BE49-F238E27FC236}">
                <a16:creationId xmlns:a16="http://schemas.microsoft.com/office/drawing/2014/main" id="{45CC98A5-0DEA-45FC-AB0F-382E5FEAEE57}"/>
              </a:ext>
            </a:extLst>
          </p:cNvPr>
          <p:cNvSpPr txBox="1">
            <a:spLocks/>
          </p:cNvSpPr>
          <p:nvPr/>
        </p:nvSpPr>
        <p:spPr>
          <a:xfrm>
            <a:off x="1477489" y="4122275"/>
            <a:ext cx="2344872" cy="72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rgbClr val="002060"/>
              </a:buClr>
              <a:buSzPct val="75000"/>
            </a:pPr>
            <a:r>
              <a:rPr lang="fr" sz="110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40 </a:t>
            </a:r>
            <a:r>
              <a:rPr lang="fr" sz="1100" b="1" dirty="0" err="1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years</a:t>
            </a:r>
            <a:r>
              <a:rPr lang="fr" sz="110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fr" sz="1100" b="1" dirty="0" err="1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old</a:t>
            </a:r>
            <a:endParaRPr lang="fr" sz="1100" b="1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fr" sz="1100" dirty="0">
                <a:latin typeface="+mn-lt"/>
                <a:cs typeface="Calibri" panose="020F0502020204030204" pitchFamily="34" charset="0"/>
              </a:rPr>
              <a:t>Just </a:t>
            </a:r>
            <a:r>
              <a:rPr lang="fr" sz="1100" dirty="0" err="1">
                <a:latin typeface="+mn-lt"/>
                <a:cs typeface="Calibri" panose="020F0502020204030204" pitchFamily="34" charset="0"/>
              </a:rPr>
              <a:t>changed</a:t>
            </a:r>
            <a:r>
              <a:rPr lang="fr" sz="1100" dirty="0">
                <a:latin typeface="+mn-lt"/>
                <a:cs typeface="Calibri" panose="020F0502020204030204" pitchFamily="34" charset="0"/>
              </a:rPr>
              <a:t> job</a:t>
            </a:r>
          </a:p>
          <a:p>
            <a:pPr marL="425450" indent="-285750">
              <a:buClr>
                <a:srgbClr val="002060"/>
              </a:buClr>
              <a:buSzPct val="75000"/>
            </a:pPr>
            <a:r>
              <a:rPr lang="en-US" sz="110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Doesn’t meet his personal objective goals</a:t>
            </a:r>
            <a:endParaRPr lang="fr" sz="1100" b="1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66B52F-6104-42D7-BFDD-D70364918DF5}"/>
              </a:ext>
            </a:extLst>
          </p:cNvPr>
          <p:cNvCxnSpPr>
            <a:cxnSpLocks/>
          </p:cNvCxnSpPr>
          <p:nvPr/>
        </p:nvCxnSpPr>
        <p:spPr>
          <a:xfrm>
            <a:off x="957641" y="4035392"/>
            <a:ext cx="298539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41BF08C-D253-4D8C-9336-5330D52434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F5ABE-B46F-43F9-BCCA-B0E5E0B04A05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Quarterly coaching</a:t>
            </a:r>
            <a:endParaRPr lang="en-FI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723A5F-3FF0-4FDD-BCDE-1C7950785598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EA6499-B15A-449C-9BF3-ABE6EF14FBA0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9F5C3C-1D9D-410D-9961-EC0E5D01EC0C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C0F2E9-26F5-4C19-BE76-7FFCE9CD6BC2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B3E4A9-7746-4A5B-920D-2DDB47C8984E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8285F4-10F7-4FA1-B3AE-1D6AF9B1EEA9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3DDB5D-F5AA-4051-AAA1-0A82BA2F33EC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9F9166-FA00-4292-84AF-86CBE03ABB8E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9" name="Table 19">
            <a:extLst>
              <a:ext uri="{FF2B5EF4-FFF2-40B4-BE49-F238E27FC236}">
                <a16:creationId xmlns:a16="http://schemas.microsoft.com/office/drawing/2014/main" id="{8A13F415-88A8-46DD-A410-08627C7F1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78491"/>
              </p:ext>
            </p:extLst>
          </p:nvPr>
        </p:nvGraphicFramePr>
        <p:xfrm>
          <a:off x="275243" y="572729"/>
          <a:ext cx="8593515" cy="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013">
                  <a:extLst>
                    <a:ext uri="{9D8B030D-6E8A-4147-A177-3AD203B41FA5}">
                      <a16:colId xmlns:a16="http://schemas.microsoft.com/office/drawing/2014/main" val="4070186970"/>
                    </a:ext>
                  </a:extLst>
                </a:gridCol>
                <a:gridCol w="7284502">
                  <a:extLst>
                    <a:ext uri="{9D8B030D-6E8A-4147-A177-3AD203B41FA5}">
                      <a16:colId xmlns:a16="http://schemas.microsoft.com/office/drawing/2014/main" val="31038194"/>
                    </a:ext>
                  </a:extLst>
                </a:gridCol>
              </a:tblGrid>
              <a:tr h="66192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Insight</a:t>
                      </a:r>
                      <a:endParaRPr lang="en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u="none" strike="noStrike" cap="none" dirty="0">
                          <a:solidFill>
                            <a:srgbClr val="002060"/>
                          </a:solidFill>
                          <a:sym typeface="Arial"/>
                        </a:rPr>
                        <a:t>Changes at work can influence employee performance</a:t>
                      </a:r>
                      <a:endParaRPr lang="en-FI" sz="1400" b="0" i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D0D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6830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85EACFCD-5E7B-458F-868D-9616343B7416}"/>
              </a:ext>
            </a:extLst>
          </p:cNvPr>
          <p:cNvSpPr/>
          <p:nvPr/>
        </p:nvSpPr>
        <p:spPr>
          <a:xfrm>
            <a:off x="5317927" y="2295627"/>
            <a:ext cx="115648" cy="191386"/>
          </a:xfrm>
          <a:prstGeom prst="down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AFCBC7D-C4CC-4C6D-AC12-31AC38F0AE9C}"/>
              </a:ext>
            </a:extLst>
          </p:cNvPr>
          <p:cNvSpPr/>
          <p:nvPr/>
        </p:nvSpPr>
        <p:spPr>
          <a:xfrm>
            <a:off x="5789328" y="2155107"/>
            <a:ext cx="115648" cy="191386"/>
          </a:xfrm>
          <a:prstGeom prst="down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570C383-E122-409F-BB3C-BC6F562B6B15}"/>
              </a:ext>
            </a:extLst>
          </p:cNvPr>
          <p:cNvSpPr/>
          <p:nvPr/>
        </p:nvSpPr>
        <p:spPr>
          <a:xfrm>
            <a:off x="6318852" y="2014790"/>
            <a:ext cx="115648" cy="191386"/>
          </a:xfrm>
          <a:prstGeom prst="down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D456A1D-AD5B-4744-A0CB-0950103DB084}"/>
              </a:ext>
            </a:extLst>
          </p:cNvPr>
          <p:cNvSpPr/>
          <p:nvPr/>
        </p:nvSpPr>
        <p:spPr>
          <a:xfrm>
            <a:off x="6785643" y="1823404"/>
            <a:ext cx="115648" cy="191386"/>
          </a:xfrm>
          <a:prstGeom prst="down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DCE1013-2ABA-40BA-8680-DEA8DE4E9EB8}"/>
              </a:ext>
            </a:extLst>
          </p:cNvPr>
          <p:cNvSpPr/>
          <p:nvPr/>
        </p:nvSpPr>
        <p:spPr>
          <a:xfrm>
            <a:off x="7332514" y="1720727"/>
            <a:ext cx="115648" cy="191386"/>
          </a:xfrm>
          <a:prstGeom prst="down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977992-AB39-AC4E-9E79-EA6E975B912F}"/>
              </a:ext>
            </a:extLst>
          </p:cNvPr>
          <p:cNvSpPr/>
          <p:nvPr/>
        </p:nvSpPr>
        <p:spPr>
          <a:xfrm>
            <a:off x="4083882" y="4847354"/>
            <a:ext cx="4585589" cy="226756"/>
          </a:xfrm>
          <a:prstGeom prst="rect">
            <a:avLst/>
          </a:prstGeom>
          <a:solidFill>
            <a:schemeClr val="tx2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These employees are fictional and were obtained by a clustering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7DB9BA-827D-BD44-93DB-FFCD6CBE6E6B}"/>
              </a:ext>
            </a:extLst>
          </p:cNvPr>
          <p:cNvSpPr txBox="1"/>
          <p:nvPr/>
        </p:nvSpPr>
        <p:spPr>
          <a:xfrm>
            <a:off x="268574" y="7090"/>
            <a:ext cx="5049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AFC101-C544-DD42-8ECE-E10300AD28D4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FDC10-E523-4A7D-9247-5DCE594EC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079" y="1723963"/>
            <a:ext cx="2927625" cy="19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0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CE2D7-D586-4303-B5CF-431622B98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12</a:t>
            </a:fld>
            <a:endParaRPr lang="fr" dirty="0"/>
          </a:p>
        </p:txBody>
      </p:sp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id="{2BB04AB7-47EC-4594-900A-3955FDD87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82315"/>
              </p:ext>
            </p:extLst>
          </p:nvPr>
        </p:nvGraphicFramePr>
        <p:xfrm>
          <a:off x="296506" y="753799"/>
          <a:ext cx="8593515" cy="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702">
                  <a:extLst>
                    <a:ext uri="{9D8B030D-6E8A-4147-A177-3AD203B41FA5}">
                      <a16:colId xmlns:a16="http://schemas.microsoft.com/office/drawing/2014/main" val="4070186970"/>
                    </a:ext>
                  </a:extLst>
                </a:gridCol>
                <a:gridCol w="7012813">
                  <a:extLst>
                    <a:ext uri="{9D8B030D-6E8A-4147-A177-3AD203B41FA5}">
                      <a16:colId xmlns:a16="http://schemas.microsoft.com/office/drawing/2014/main" val="31038194"/>
                    </a:ext>
                  </a:extLst>
                </a:gridCol>
              </a:tblGrid>
              <a:tr h="66192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Recommendation</a:t>
                      </a:r>
                      <a:endParaRPr lang="en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F82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Send automatic check-up questions to employees experiencing changes at work through the HR mobile application</a:t>
                      </a:r>
                    </a:p>
                  </a:txBody>
                  <a:tcPr anchor="ctr">
                    <a:solidFill>
                      <a:srgbClr val="E5B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683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83F7509-1D0F-438B-9DB3-EAA666B0CEC0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Quarterly coaching</a:t>
            </a:r>
            <a:endParaRPr lang="en-FI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5CC28A-7A15-4F8E-ABAB-08D56B1ED214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BC3E8-07FC-40A8-97AC-C553FA7A73C4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08B8F6-8DDE-40EF-A321-128E0C3EA939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A8F5F9-7CBA-4F93-B9C4-1FAAD9FD4950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5ABFE3-6995-469C-93F8-FA15782E89F0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14581E-930D-4E32-B525-7CD154D368B0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F14E0E-B9D2-4BF6-8CE3-0D1D06FF73EC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ED6B547-392E-4BC3-8BD9-F8B256C96B9C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0E194-5A5C-6C48-A8FF-5FFB88D0E81A}"/>
              </a:ext>
            </a:extLst>
          </p:cNvPr>
          <p:cNvSpPr txBox="1"/>
          <p:nvPr/>
        </p:nvSpPr>
        <p:spPr>
          <a:xfrm>
            <a:off x="268574" y="7090"/>
            <a:ext cx="5049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BB1FB-8A62-BE4B-A3FB-3F367953D0D4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8532EE-794E-4129-9127-ACFF8DECCF25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87445" y="2006727"/>
            <a:ext cx="324000" cy="324000"/>
            <a:chOff x="3757961" y="2051219"/>
            <a:chExt cx="1182030" cy="118203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05EC3C-F10E-4627-B5B7-F040B2A1DD03}"/>
                </a:ext>
              </a:extLst>
            </p:cNvPr>
            <p:cNvSpPr/>
            <p:nvPr/>
          </p:nvSpPr>
          <p:spPr>
            <a:xfrm>
              <a:off x="3757961" y="2051219"/>
              <a:ext cx="1182030" cy="11820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32">
              <a:extLst>
                <a:ext uri="{FF2B5EF4-FFF2-40B4-BE49-F238E27FC236}">
                  <a16:creationId xmlns:a16="http://schemas.microsoft.com/office/drawing/2014/main" id="{1C3E0B64-31B5-476B-A05D-164D8B2A7E30}"/>
                </a:ext>
              </a:extLst>
            </p:cNvPr>
            <p:cNvSpPr/>
            <p:nvPr/>
          </p:nvSpPr>
          <p:spPr>
            <a:xfrm rot="5400000">
              <a:off x="4064618" y="2396300"/>
              <a:ext cx="747132" cy="49186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CAA3BCE-2AB9-48E3-8E21-B623557B9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36929"/>
              </p:ext>
            </p:extLst>
          </p:nvPr>
        </p:nvGraphicFramePr>
        <p:xfrm>
          <a:off x="5830133" y="2542112"/>
          <a:ext cx="3038624" cy="1855868"/>
        </p:xfrm>
        <a:graphic>
          <a:graphicData uri="http://schemas.openxmlformats.org/drawingml/2006/table">
            <a:tbl>
              <a:tblPr firstRow="1" bandRow="1"/>
              <a:tblGrid>
                <a:gridCol w="3038624">
                  <a:extLst>
                    <a:ext uri="{9D8B030D-6E8A-4147-A177-3AD203B41FA5}">
                      <a16:colId xmlns:a16="http://schemas.microsoft.com/office/drawing/2014/main" val="3619686126"/>
                    </a:ext>
                  </a:extLst>
                </a:gridCol>
              </a:tblGrid>
              <a:tr h="33580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  <a:cs typeface="Times New Roman" panose="02020603050405020304" pitchFamily="18" charset="0"/>
                        </a:rPr>
                        <a:t>Benefits</a:t>
                      </a:r>
                      <a:endParaRPr lang="en-FI" sz="16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74298"/>
                  </a:ext>
                </a:extLst>
              </a:tr>
              <a:tr h="152006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Encourage employees to discuss their problems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Automatic actions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Customized questions and notification frequency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44169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DB4C0E-4CF0-464C-8824-E2DA4422A9C0}"/>
              </a:ext>
            </a:extLst>
          </p:cNvPr>
          <p:cNvSpPr/>
          <p:nvPr/>
        </p:nvSpPr>
        <p:spPr>
          <a:xfrm>
            <a:off x="297712" y="2647152"/>
            <a:ext cx="3253563" cy="1750828"/>
          </a:xfrm>
          <a:prstGeom prst="roundRect">
            <a:avLst/>
          </a:prstGeom>
          <a:solidFill>
            <a:srgbClr val="CC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A1B95-9B44-4B4B-960B-A24B573199F9}"/>
              </a:ext>
            </a:extLst>
          </p:cNvPr>
          <p:cNvSpPr txBox="1"/>
          <p:nvPr/>
        </p:nvSpPr>
        <p:spPr>
          <a:xfrm>
            <a:off x="616688" y="2760569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was challenging about the tasks you’re assigned to?</a:t>
            </a:r>
            <a:endParaRPr lang="en-FI" sz="12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84D061-D309-41BF-A17F-B7F18D8D3B96}"/>
              </a:ext>
            </a:extLst>
          </p:cNvPr>
          <p:cNvSpPr txBox="1"/>
          <p:nvPr/>
        </p:nvSpPr>
        <p:spPr>
          <a:xfrm>
            <a:off x="616688" y="3501304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Was there any challenge collaborating with your team?</a:t>
            </a:r>
            <a:endParaRPr lang="en-FI" sz="12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B1CEDF-2BB5-47F4-B242-BD775072A7AD}"/>
              </a:ext>
            </a:extLst>
          </p:cNvPr>
          <p:cNvSpPr/>
          <p:nvPr/>
        </p:nvSpPr>
        <p:spPr>
          <a:xfrm>
            <a:off x="730102" y="3283789"/>
            <a:ext cx="2324986" cy="2175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 reply…</a:t>
            </a:r>
            <a:endParaRPr lang="en-FI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EBDF71-6A5C-46A6-84E3-255228E7C3C3}"/>
              </a:ext>
            </a:extLst>
          </p:cNvPr>
          <p:cNvSpPr/>
          <p:nvPr/>
        </p:nvSpPr>
        <p:spPr>
          <a:xfrm>
            <a:off x="730102" y="4029430"/>
            <a:ext cx="2324986" cy="2175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 reply…</a:t>
            </a:r>
            <a:endParaRPr lang="en-FI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51B1DF-9C44-42A8-8399-59CF615F0167}"/>
              </a:ext>
            </a:extLst>
          </p:cNvPr>
          <p:cNvSpPr txBox="1"/>
          <p:nvPr/>
        </p:nvSpPr>
        <p:spPr>
          <a:xfrm>
            <a:off x="4404481" y="2807146"/>
            <a:ext cx="1273251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Employee receives notification each month for 6 months</a:t>
            </a:r>
            <a:endParaRPr lang="en-FI" sz="1000" dirty="0">
              <a:solidFill>
                <a:srgbClr val="002060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519F7CE-95BB-4234-936C-D38265CC5583}"/>
              </a:ext>
            </a:extLst>
          </p:cNvPr>
          <p:cNvSpPr/>
          <p:nvPr/>
        </p:nvSpPr>
        <p:spPr>
          <a:xfrm rot="10800000">
            <a:off x="3652082" y="2846200"/>
            <a:ext cx="651592" cy="204991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8D463A81-45C8-40C4-9330-6A0D58140EB7}"/>
              </a:ext>
            </a:extLst>
          </p:cNvPr>
          <p:cNvSpPr/>
          <p:nvPr/>
        </p:nvSpPr>
        <p:spPr>
          <a:xfrm rot="5400000">
            <a:off x="3084461" y="3948157"/>
            <a:ext cx="380729" cy="1318436"/>
          </a:xfrm>
          <a:prstGeom prst="bent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FI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A8246A-55F3-4EFC-9D63-31D71BCC738A}"/>
              </a:ext>
            </a:extLst>
          </p:cNvPr>
          <p:cNvSpPr txBox="1"/>
          <p:nvPr/>
        </p:nvSpPr>
        <p:spPr>
          <a:xfrm>
            <a:off x="3977878" y="4251600"/>
            <a:ext cx="1273251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Answers are forwarded to the manager</a:t>
            </a:r>
            <a:endParaRPr lang="en-FI" sz="1000" dirty="0">
              <a:solidFill>
                <a:srgbClr val="002060"/>
              </a:solidFill>
            </a:endParaRPr>
          </a:p>
        </p:txBody>
      </p:sp>
      <p:pic>
        <p:nvPicPr>
          <p:cNvPr id="41" name="Google Shape;156;p28">
            <a:extLst>
              <a:ext uri="{FF2B5EF4-FFF2-40B4-BE49-F238E27FC236}">
                <a16:creationId xmlns:a16="http://schemas.microsoft.com/office/drawing/2014/main" id="{C4512810-2BD0-47CA-B1CB-19C1CEF2A99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6" b="89960" l="2385" r="94462">
                        <a14:foregroundMark x1="43692" y1="15951" x2="47077" y2="42753"/>
                        <a14:foregroundMark x1="47077" y1="42753" x2="72000" y2="65020"/>
                        <a14:foregroundMark x1="72000" y1="65020" x2="83769" y2="69960"/>
                        <a14:foregroundMark x1="83769" y1="69960" x2="91308" y2="25425"/>
                        <a14:foregroundMark x1="91308" y1="25425" x2="84846" y2="13927"/>
                        <a14:foregroundMark x1="84846" y1="13927" x2="45000" y2="15385"/>
                        <a14:foregroundMark x1="91077" y1="10364" x2="91077" y2="10364"/>
                        <a14:foregroundMark x1="88923" y1="10931" x2="88923" y2="13117"/>
                        <a14:foregroundMark x1="91308" y1="9474" x2="90538" y2="28178"/>
                        <a14:foregroundMark x1="90231" y1="8421" x2="94462" y2="21781"/>
                        <a14:foregroundMark x1="94462" y1="21781" x2="94231" y2="39028"/>
                        <a14:foregroundMark x1="92923" y1="7287" x2="90231" y2="7854"/>
                        <a14:foregroundMark x1="47077" y1="41296" x2="50000" y2="54170"/>
                        <a14:foregroundMark x1="50000" y1="54170" x2="64769" y2="50850"/>
                        <a14:foregroundMark x1="64769" y1="50850" x2="61692" y2="36842"/>
                        <a14:foregroundMark x1="61692" y1="36842" x2="48462" y2="40405"/>
                        <a14:foregroundMark x1="48462" y1="40405" x2="48462" y2="40405"/>
                        <a14:foregroundMark x1="45769" y1="41296" x2="55615" y2="53765"/>
                        <a14:foregroundMark x1="55615" y1="53765" x2="58000" y2="53846"/>
                        <a14:foregroundMark x1="44769" y1="40972" x2="42615" y2="54170"/>
                        <a14:foregroundMark x1="42615" y1="54170" x2="46846" y2="59676"/>
                        <a14:foregroundMark x1="40231" y1="41296" x2="40615" y2="54737"/>
                        <a14:foregroundMark x1="40615" y1="54737" x2="47077" y2="57733"/>
                        <a14:foregroundMark x1="39693" y1="41331" x2="44231" y2="41538"/>
                        <a14:foregroundMark x1="39693" y1="40796" x2="43692" y2="41296"/>
                        <a14:foregroundMark x1="7154" y1="61296" x2="11923" y2="71903"/>
                        <a14:foregroundMark x1="2385" y1="61296" x2="9538" y2="72227"/>
                        <a14:foregroundMark x1="9538" y1="72227" x2="12154" y2="73279"/>
                        <a14:foregroundMark x1="9231" y1="66883" x2="12692" y2="75547"/>
                        <a14:foregroundMark x1="9000" y1="88340" x2="25692" y2="81700"/>
                        <a14:foregroundMark x1="35462" y1="88664" x2="25923" y2="84696"/>
                        <a14:foregroundMark x1="36000" y1="88907" x2="33077" y2="88097"/>
                        <a14:foregroundMark x1="36000" y1="88097" x2="31462" y2="85263"/>
                        <a14:foregroundMark x1="32538" y1="27045" x2="32000" y2="26478"/>
                        <a14:foregroundMark x1="33077" y1="27368" x2="34154" y2="30688"/>
                        <a14:foregroundMark x1="50846" y1="27045" x2="57615" y2="14980"/>
                        <a14:foregroundMark x1="57615" y1="14980" x2="80692" y2="25911"/>
                        <a14:foregroundMark x1="81000" y1="20081" x2="81000" y2="28178"/>
                        <a14:foregroundMark x1="75692" y1="19271" x2="66154" y2="18704"/>
                        <a14:foregroundMark x1="20000" y1="34575" x2="31000" y2="33603"/>
                        <a14:backgroundMark x1="5538" y1="76356" x2="4769" y2="73279"/>
                        <a14:backgroundMark x1="3154" y1="71903" x2="5000" y2="73036"/>
                        <a14:backgroundMark x1="30462" y1="84453" x2="30462" y2="84453"/>
                        <a14:backgroundMark x1="38385" y1="39352" x2="38385" y2="4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1530" y="3413378"/>
            <a:ext cx="696977" cy="67184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C75D25-60AD-4F70-BF6C-6AB204F10494}"/>
              </a:ext>
            </a:extLst>
          </p:cNvPr>
          <p:cNvSpPr txBox="1"/>
          <p:nvPr/>
        </p:nvSpPr>
        <p:spPr>
          <a:xfrm>
            <a:off x="4334928" y="3519026"/>
            <a:ext cx="1360529" cy="4308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Example: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job check-up</a:t>
            </a:r>
            <a:endParaRPr lang="en-FI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9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85;p32">
            <a:extLst>
              <a:ext uri="{FF2B5EF4-FFF2-40B4-BE49-F238E27FC236}">
                <a16:creationId xmlns:a16="http://schemas.microsoft.com/office/drawing/2014/main" id="{323EF592-3E7A-4C65-B8C3-8CBBE150C0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8234" y="2168793"/>
            <a:ext cx="1672298" cy="22641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9" name="Google Shape;186;p32">
            <a:extLst>
              <a:ext uri="{FF2B5EF4-FFF2-40B4-BE49-F238E27FC236}">
                <a16:creationId xmlns:a16="http://schemas.microsoft.com/office/drawing/2014/main" id="{6BBF6557-7ED4-4D1B-AC24-B4C5BFC25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6251" y="2168793"/>
            <a:ext cx="2293228" cy="1949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100000"/>
              </a:lnSpc>
              <a:buClr>
                <a:srgbClr val="002060"/>
              </a:buClr>
              <a:buSzPct val="75000"/>
            </a:pPr>
            <a:r>
              <a:rPr lang="fr" sz="1400" dirty="0">
                <a:solidFill>
                  <a:schemeClr val="bg2"/>
                </a:solidFill>
                <a:latin typeface="Calibri" charset="0"/>
                <a:cs typeface="Calibri" charset="0"/>
              </a:rPr>
              <a:t>36 </a:t>
            </a:r>
            <a:r>
              <a:rPr lang="fr" sz="1400" dirty="0" err="1">
                <a:solidFill>
                  <a:schemeClr val="bg2"/>
                </a:solidFill>
                <a:latin typeface="Calibri" charset="0"/>
                <a:cs typeface="Calibri" charset="0"/>
              </a:rPr>
              <a:t>years</a:t>
            </a:r>
            <a:r>
              <a:rPr lang="fr" sz="1400" dirty="0">
                <a:solidFill>
                  <a:schemeClr val="bg2"/>
                </a:solidFill>
                <a:latin typeface="Calibri" charset="0"/>
                <a:cs typeface="Calibri" charset="0"/>
              </a:rPr>
              <a:t> </a:t>
            </a:r>
            <a:r>
              <a:rPr lang="fr" sz="1400" dirty="0" err="1">
                <a:solidFill>
                  <a:schemeClr val="bg2"/>
                </a:solidFill>
                <a:latin typeface="Calibri" charset="0"/>
                <a:cs typeface="Calibri" charset="0"/>
              </a:rPr>
              <a:t>old</a:t>
            </a:r>
            <a:endParaRPr sz="1400" dirty="0">
              <a:solidFill>
                <a:schemeClr val="bg2"/>
              </a:solidFill>
              <a:latin typeface="Calibri" charset="0"/>
              <a:cs typeface="Calibri" charset="0"/>
            </a:endParaRPr>
          </a:p>
          <a:p>
            <a:pPr marL="425450" indent="-285750">
              <a:lnSpc>
                <a:spcPct val="100000"/>
              </a:lnSpc>
              <a:buClr>
                <a:srgbClr val="002060"/>
              </a:buClr>
              <a:buSzPct val="75000"/>
            </a:pPr>
            <a:r>
              <a:rPr lang="fr" sz="1400" dirty="0">
                <a:solidFill>
                  <a:schemeClr val="bg2"/>
                </a:solidFill>
                <a:latin typeface="Calibri" charset="0"/>
                <a:cs typeface="Calibri" charset="0"/>
              </a:rPr>
              <a:t>Leads a team of 3 people</a:t>
            </a:r>
            <a:endParaRPr sz="1400" dirty="0">
              <a:solidFill>
                <a:schemeClr val="bg2"/>
              </a:solidFill>
              <a:latin typeface="Calibri" charset="0"/>
              <a:cs typeface="Calibri" charset="0"/>
            </a:endParaRPr>
          </a:p>
          <a:p>
            <a:pPr marL="425450" indent="-285750">
              <a:lnSpc>
                <a:spcPct val="100000"/>
              </a:lnSpc>
              <a:buClr>
                <a:srgbClr val="002060"/>
              </a:buClr>
              <a:buSzPct val="75000"/>
            </a:pPr>
            <a:r>
              <a:rPr lang="fr" sz="1400" b="1" dirty="0">
                <a:solidFill>
                  <a:srgbClr val="002060"/>
                </a:solidFill>
                <a:latin typeface="Calibri" charset="0"/>
                <a:cs typeface="Calibri" charset="0"/>
              </a:rPr>
              <a:t>Excellent performance </a:t>
            </a:r>
            <a:endParaRPr sz="1400" b="1" dirty="0">
              <a:solidFill>
                <a:srgbClr val="002060"/>
              </a:solidFill>
              <a:latin typeface="Calibri" charset="0"/>
              <a:cs typeface="Calibri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7F136-85EC-4239-BB8B-991C951ACF59}"/>
              </a:ext>
            </a:extLst>
          </p:cNvPr>
          <p:cNvSpPr txBox="1"/>
          <p:nvPr/>
        </p:nvSpPr>
        <p:spPr>
          <a:xfrm>
            <a:off x="4715081" y="1722956"/>
            <a:ext cx="42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Meet the Excellent Manager</a:t>
            </a:r>
            <a:endParaRPr lang="en-US" sz="1800" baseline="300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CCE48E-9334-481B-BD30-E3F4CBECF1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A2CF9-B88C-45AB-AA0C-2308237B590D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Quarterly coaching</a:t>
            </a:r>
            <a:endParaRPr lang="en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AEB71-0003-4C3C-B877-A93F7EE62180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A0807-42E3-4FDA-B45A-EE3F53BDA816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4767A7-FDDE-49EE-B598-8CEB555B79B8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E9A79-3D4C-4178-81FC-7AAA1FB1FEB6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FC8D71-6615-45B3-A6C3-3B7098239DB2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F7E814-BA35-42C0-A448-37E3FE79BADF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EA433E-27D4-467C-8197-F180B60F2A56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4BA66F-CECB-4B73-A4B8-A18D4CA9AF49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id="{380CEA9C-4044-4B4A-B91A-B5231591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24039"/>
              </p:ext>
            </p:extLst>
          </p:nvPr>
        </p:nvGraphicFramePr>
        <p:xfrm>
          <a:off x="329462" y="749839"/>
          <a:ext cx="8593515" cy="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013">
                  <a:extLst>
                    <a:ext uri="{9D8B030D-6E8A-4147-A177-3AD203B41FA5}">
                      <a16:colId xmlns:a16="http://schemas.microsoft.com/office/drawing/2014/main" val="4070186970"/>
                    </a:ext>
                  </a:extLst>
                </a:gridCol>
                <a:gridCol w="7284502">
                  <a:extLst>
                    <a:ext uri="{9D8B030D-6E8A-4147-A177-3AD203B41FA5}">
                      <a16:colId xmlns:a16="http://schemas.microsoft.com/office/drawing/2014/main" val="31038194"/>
                    </a:ext>
                  </a:extLst>
                </a:gridCol>
              </a:tblGrid>
              <a:tr h="66192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Insight</a:t>
                      </a:r>
                      <a:endParaRPr lang="en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u="none" strike="noStrike" cap="none" dirty="0">
                          <a:solidFill>
                            <a:srgbClr val="002060"/>
                          </a:solidFill>
                          <a:sym typeface="Arial"/>
                        </a:rPr>
                        <a:t>Manager performance has a positive correlation with employee’s performance</a:t>
                      </a:r>
                      <a:endParaRPr lang="en-FI" sz="1400" b="0" i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6830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DE9A4-1C84-49C1-898B-C0819368CA48}"/>
              </a:ext>
            </a:extLst>
          </p:cNvPr>
          <p:cNvCxnSpPr>
            <a:cxnSpLocks/>
          </p:cNvCxnSpPr>
          <p:nvPr/>
        </p:nvCxnSpPr>
        <p:spPr>
          <a:xfrm>
            <a:off x="4824548" y="2092288"/>
            <a:ext cx="265520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0F3DA9C-17A7-4119-A521-B1A77676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2" y="1659340"/>
            <a:ext cx="4151736" cy="320067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16DBAEB-0B4F-1643-A74F-B7DB99F61FC6}"/>
              </a:ext>
            </a:extLst>
          </p:cNvPr>
          <p:cNvSpPr/>
          <p:nvPr/>
        </p:nvSpPr>
        <p:spPr>
          <a:xfrm>
            <a:off x="6634692" y="3818111"/>
            <a:ext cx="2014788" cy="572700"/>
          </a:xfrm>
          <a:prstGeom prst="rect">
            <a:avLst/>
          </a:prstGeom>
          <a:solidFill>
            <a:schemeClr val="tx2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This employees is fictional and was obtained by a clustering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2BBF29-589F-834B-B0F6-A132631FE670}"/>
              </a:ext>
            </a:extLst>
          </p:cNvPr>
          <p:cNvSpPr txBox="1"/>
          <p:nvPr/>
        </p:nvSpPr>
        <p:spPr>
          <a:xfrm>
            <a:off x="268574" y="7090"/>
            <a:ext cx="5049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FB0AB0-371B-E745-972F-AE52903A1F28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6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id="{492DC6AF-9387-4A56-ABEC-44B03EF5A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63132"/>
              </p:ext>
            </p:extLst>
          </p:nvPr>
        </p:nvGraphicFramePr>
        <p:xfrm>
          <a:off x="320962" y="956355"/>
          <a:ext cx="8593515" cy="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038">
                  <a:extLst>
                    <a:ext uri="{9D8B030D-6E8A-4147-A177-3AD203B41FA5}">
                      <a16:colId xmlns:a16="http://schemas.microsoft.com/office/drawing/2014/main" val="4070186970"/>
                    </a:ext>
                  </a:extLst>
                </a:gridCol>
                <a:gridCol w="7009477">
                  <a:extLst>
                    <a:ext uri="{9D8B030D-6E8A-4147-A177-3AD203B41FA5}">
                      <a16:colId xmlns:a16="http://schemas.microsoft.com/office/drawing/2014/main" val="31038194"/>
                    </a:ext>
                  </a:extLst>
                </a:gridCol>
              </a:tblGrid>
              <a:tr h="66192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Recommendation</a:t>
                      </a:r>
                      <a:endParaRPr lang="en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F82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Implement anonymous employee survey on manager’s effectiveness</a:t>
                      </a:r>
                    </a:p>
                  </a:txBody>
                  <a:tcPr anchor="ctr">
                    <a:solidFill>
                      <a:srgbClr val="E5B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683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70EB523-E726-4EF9-9054-E487E4772148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Quarterly coaching</a:t>
            </a:r>
            <a:endParaRPr lang="en-F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5E81C5-8ACF-46F3-8F25-C28D23C3D49E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99C16-CBCB-40AA-8BE6-8FF1F1E1DE9E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33F48F-C78C-48E7-BEB5-782B1E533ABE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CD3C-5C6E-49E7-A316-5002E7FCE8BE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031BF2-9D55-4DA8-B9B4-B6E2FFE52C9A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45FC14-78F9-4EE4-8765-F98320FC443D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F435A0-B5A7-46CA-9603-0DBCCB08103F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DC1B2E-1D03-4A10-8CA6-0546A059F57F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BA564-EBED-214D-838D-5273ECF4B4CE}"/>
              </a:ext>
            </a:extLst>
          </p:cNvPr>
          <p:cNvSpPr txBox="1"/>
          <p:nvPr/>
        </p:nvSpPr>
        <p:spPr>
          <a:xfrm>
            <a:off x="268574" y="7090"/>
            <a:ext cx="5049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B46C20-7A77-1C4E-9C31-0243559C01BE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D668208-1D51-4CA8-A94E-9687B0E2D8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57DBD4-C72A-4545-BE63-B7E8988B834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87445" y="1939852"/>
            <a:ext cx="324000" cy="324000"/>
            <a:chOff x="3757961" y="2051219"/>
            <a:chExt cx="1182030" cy="118203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E28371B-69C4-483C-ADA8-8189029AEF33}"/>
                </a:ext>
              </a:extLst>
            </p:cNvPr>
            <p:cNvSpPr/>
            <p:nvPr/>
          </p:nvSpPr>
          <p:spPr>
            <a:xfrm>
              <a:off x="3757961" y="2051219"/>
              <a:ext cx="1182030" cy="118203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32">
              <a:extLst>
                <a:ext uri="{FF2B5EF4-FFF2-40B4-BE49-F238E27FC236}">
                  <a16:creationId xmlns:a16="http://schemas.microsoft.com/office/drawing/2014/main" id="{A5F04D27-12CF-444E-97FE-12017D7C6B45}"/>
                </a:ext>
              </a:extLst>
            </p:cNvPr>
            <p:cNvSpPr/>
            <p:nvPr/>
          </p:nvSpPr>
          <p:spPr>
            <a:xfrm rot="5400000">
              <a:off x="4064618" y="2396300"/>
              <a:ext cx="747132" cy="49186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2894CF8-1E75-4AA5-AD5F-29045F2D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1572"/>
              </p:ext>
            </p:extLst>
          </p:nvPr>
        </p:nvGraphicFramePr>
        <p:xfrm>
          <a:off x="5830133" y="2518540"/>
          <a:ext cx="3038624" cy="1592677"/>
        </p:xfrm>
        <a:graphic>
          <a:graphicData uri="http://schemas.openxmlformats.org/drawingml/2006/table">
            <a:tbl>
              <a:tblPr firstRow="1" bandRow="1"/>
              <a:tblGrid>
                <a:gridCol w="3038624">
                  <a:extLst>
                    <a:ext uri="{9D8B030D-6E8A-4147-A177-3AD203B41FA5}">
                      <a16:colId xmlns:a16="http://schemas.microsoft.com/office/drawing/2014/main" val="3619686126"/>
                    </a:ext>
                  </a:extLst>
                </a:gridCol>
              </a:tblGrid>
              <a:tr h="31284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  <a:cs typeface="Times New Roman" panose="02020603050405020304" pitchFamily="18" charset="0"/>
                        </a:rPr>
                        <a:t>Benefits</a:t>
                      </a:r>
                      <a:endParaRPr lang="en-FI" sz="16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74298"/>
                  </a:ext>
                </a:extLst>
              </a:tr>
              <a:tr h="127983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Employee feedback is beneficial to manager’s improvement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Integration with a peer feedback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A valuable source of information to be used in quarterly / annual assessments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44169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ECB6ACC7-F2D5-4054-8CB2-28D7101C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34" y="2740194"/>
            <a:ext cx="1481471" cy="148147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CD101B6-DE11-4597-BB49-0046F5AA4D20}"/>
              </a:ext>
            </a:extLst>
          </p:cNvPr>
          <p:cNvSpPr txBox="1"/>
          <p:nvPr/>
        </p:nvSpPr>
        <p:spPr>
          <a:xfrm>
            <a:off x="3421199" y="2507791"/>
            <a:ext cx="1977602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defRPr sz="1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Manager and peer employees are assigned to their own group</a:t>
            </a:r>
            <a:endParaRPr lang="en-FI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41B71F-8E1E-4D69-BBF0-0B28F29AF020}"/>
              </a:ext>
            </a:extLst>
          </p:cNvPr>
          <p:cNvSpPr txBox="1"/>
          <p:nvPr/>
        </p:nvSpPr>
        <p:spPr>
          <a:xfrm>
            <a:off x="3544240" y="4144596"/>
            <a:ext cx="1977602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rgbClr val="002060"/>
                </a:solidFill>
              </a:defRPr>
            </a:lvl1pPr>
          </a:lstStyle>
          <a:p>
            <a:pPr algn="just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Active feedback</a:t>
            </a:r>
            <a:r>
              <a:rPr lang="en-US" dirty="0">
                <a:solidFill>
                  <a:schemeClr val="tx1"/>
                </a:solidFill>
              </a:rPr>
              <a:t>: employee can actively select a group member to give praise / suggestion</a:t>
            </a:r>
            <a:endParaRPr lang="en-FI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943CDF-8950-4A22-8FE5-22E67C9D28E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158922" y="3480930"/>
            <a:ext cx="953412" cy="66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075CCA-A6AC-420A-83B0-76A17AE419F6}"/>
              </a:ext>
            </a:extLst>
          </p:cNvPr>
          <p:cNvCxnSpPr>
            <a:stCxn id="48" idx="0"/>
            <a:endCxn id="46" idx="3"/>
          </p:cNvCxnSpPr>
          <p:nvPr/>
        </p:nvCxnSpPr>
        <p:spPr>
          <a:xfrm flipH="1" flipV="1">
            <a:off x="3593805" y="3480930"/>
            <a:ext cx="939236" cy="66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617B19-91D5-4086-ABF8-56CD006E508A}"/>
              </a:ext>
            </a:extLst>
          </p:cNvPr>
          <p:cNvSpPr txBox="1"/>
          <p:nvPr/>
        </p:nvSpPr>
        <p:spPr>
          <a:xfrm>
            <a:off x="170121" y="4144596"/>
            <a:ext cx="1977602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rgbClr val="002060"/>
                </a:solidFill>
              </a:defRPr>
            </a:lvl1pPr>
          </a:lstStyle>
          <a:p>
            <a:pPr algn="just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Passive feedback</a:t>
            </a:r>
            <a:r>
              <a:rPr lang="en-US" dirty="0">
                <a:solidFill>
                  <a:schemeClr val="tx1"/>
                </a:solidFill>
              </a:rPr>
              <a:t>: employees are notified to assess their managers and peers</a:t>
            </a:r>
            <a:endParaRPr lang="en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7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6F3CC-64EC-1946-A09C-12992DE47194}"/>
              </a:ext>
            </a:extLst>
          </p:cNvPr>
          <p:cNvSpPr/>
          <p:nvPr/>
        </p:nvSpPr>
        <p:spPr>
          <a:xfrm>
            <a:off x="1662412" y="1879252"/>
            <a:ext cx="5819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Measure Performance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7BF66-23FA-9242-B69D-B62E24A07838}"/>
              </a:ext>
            </a:extLst>
          </p:cNvPr>
          <p:cNvSpPr/>
          <p:nvPr/>
        </p:nvSpPr>
        <p:spPr>
          <a:xfrm>
            <a:off x="2542386" y="1988462"/>
            <a:ext cx="304800" cy="304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812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B18D73-8A35-4296-BCAC-0EE174E73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89254"/>
              </p:ext>
            </p:extLst>
          </p:nvPr>
        </p:nvGraphicFramePr>
        <p:xfrm>
          <a:off x="1562100" y="1897036"/>
          <a:ext cx="6096000" cy="2372360"/>
        </p:xfrm>
        <a:graphic>
          <a:graphicData uri="http://schemas.openxmlformats.org/drawingml/2006/table">
            <a:tbl>
              <a:tblPr firstRow="1" bandRow="1">
                <a:tableStyleId>{1646B4E1-CADA-42A7-8D14-D795C885B594}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212893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48755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Multitude of indicators of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score 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each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9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comprehensive 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Allows 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ranking</a:t>
                      </a:r>
                      <a:r>
                        <a:rPr lang="en-GB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</a:t>
                      </a:r>
                      <a:endParaRPr lang="en-GB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Comparisons between employees are 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to track the employee 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2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 different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4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Employees are 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motivated</a:t>
                      </a:r>
                      <a:endParaRPr lang="en-GB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09349"/>
                  </a:ext>
                </a:extLst>
              </a:tr>
            </a:tbl>
          </a:graphicData>
        </a:graphic>
      </p:graphicFrame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5D6D2980-D9E1-40BA-B1DA-2A196C2138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1360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16</a:t>
            </a:fld>
            <a:endParaRPr lang="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F338D-8DE5-495D-A7A9-A4D89FE954E6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Quarterly coaching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9F133-7A48-4B41-9DE3-AECA7C64214E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9A9F8-9434-48EC-ACB5-0314F673718F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0A37C5-4CEF-4F0A-B63C-F2911A1C34EB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B17F1-AEB4-4F69-B03E-238DF4DC3F34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DDE897-1FEA-4019-B65E-F957BC50B544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EB91D4-742C-44EF-BA38-873E6880D3F6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6EB4A-5FEA-454E-A1B7-4B997EAC6145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59CCD3-BC31-426F-86B2-0AA572E9E735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7F8D5B8A-0BA0-4E07-9390-23DD1FD41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48923"/>
              </p:ext>
            </p:extLst>
          </p:nvPr>
        </p:nvGraphicFramePr>
        <p:xfrm>
          <a:off x="313343" y="736789"/>
          <a:ext cx="8593515" cy="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038">
                  <a:extLst>
                    <a:ext uri="{9D8B030D-6E8A-4147-A177-3AD203B41FA5}">
                      <a16:colId xmlns:a16="http://schemas.microsoft.com/office/drawing/2014/main" val="4070186970"/>
                    </a:ext>
                  </a:extLst>
                </a:gridCol>
                <a:gridCol w="7009477">
                  <a:extLst>
                    <a:ext uri="{9D8B030D-6E8A-4147-A177-3AD203B41FA5}">
                      <a16:colId xmlns:a16="http://schemas.microsoft.com/office/drawing/2014/main" val="31038194"/>
                    </a:ext>
                  </a:extLst>
                </a:gridCol>
              </a:tblGrid>
              <a:tr h="66192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Recommendation</a:t>
                      </a:r>
                      <a:endParaRPr lang="en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F82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Create one indicator of performance for the entire managerial population of Solvay </a:t>
                      </a:r>
                    </a:p>
                  </a:txBody>
                  <a:tcPr anchor="ctr">
                    <a:solidFill>
                      <a:srgbClr val="E5B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68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18C1A9F-18F0-8146-A0E1-5E5805C4FE0E}"/>
              </a:ext>
            </a:extLst>
          </p:cNvPr>
          <p:cNvSpPr txBox="1"/>
          <p:nvPr/>
        </p:nvSpPr>
        <p:spPr>
          <a:xfrm>
            <a:off x="268574" y="7090"/>
            <a:ext cx="5049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9B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rgbClr val="9B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61C1E-C3B0-6649-9FB2-82292549618E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3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E0517-348D-B746-94D7-5DD80B13A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17</a:t>
            </a:fld>
            <a:endParaRPr lang="fr"/>
          </a:p>
        </p:txBody>
      </p:sp>
      <p:sp>
        <p:nvSpPr>
          <p:cNvPr id="21" name="Google Shape;278;p46">
            <a:extLst>
              <a:ext uri="{FF2B5EF4-FFF2-40B4-BE49-F238E27FC236}">
                <a16:creationId xmlns:a16="http://schemas.microsoft.com/office/drawing/2014/main" id="{3E946197-FB4F-4693-A5CE-FC16F7CD6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51654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score </a:t>
            </a:r>
            <a:r>
              <a:rPr lang="fr" sz="24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would</a:t>
            </a:r>
            <a:r>
              <a:rPr lang="fr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" sz="24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</a:t>
            </a:r>
            <a:r>
              <a:rPr lang="fr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" sz="24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different</a:t>
            </a:r>
            <a:r>
              <a:rPr lang="fr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</a:t>
            </a:r>
            <a:r>
              <a:rPr lang="fr" sz="24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sz="11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1534D1-2C34-4E0E-825A-8B77FBEA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96609"/>
              </p:ext>
            </p:extLst>
          </p:nvPr>
        </p:nvGraphicFramePr>
        <p:xfrm>
          <a:off x="76142" y="1115377"/>
          <a:ext cx="8978131" cy="309675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46045">
                  <a:extLst>
                    <a:ext uri="{9D8B030D-6E8A-4147-A177-3AD203B41FA5}">
                      <a16:colId xmlns:a16="http://schemas.microsoft.com/office/drawing/2014/main" val="3288930146"/>
                    </a:ext>
                  </a:extLst>
                </a:gridCol>
                <a:gridCol w="1585609">
                  <a:extLst>
                    <a:ext uri="{9D8B030D-6E8A-4147-A177-3AD203B41FA5}">
                      <a16:colId xmlns:a16="http://schemas.microsoft.com/office/drawing/2014/main" val="388833810"/>
                    </a:ext>
                  </a:extLst>
                </a:gridCol>
                <a:gridCol w="1624519">
                  <a:extLst>
                    <a:ext uri="{9D8B030D-6E8A-4147-A177-3AD203B41FA5}">
                      <a16:colId xmlns:a16="http://schemas.microsoft.com/office/drawing/2014/main" val="1431187392"/>
                    </a:ext>
                  </a:extLst>
                </a:gridCol>
                <a:gridCol w="1626332">
                  <a:extLst>
                    <a:ext uri="{9D8B030D-6E8A-4147-A177-3AD203B41FA5}">
                      <a16:colId xmlns:a16="http://schemas.microsoft.com/office/drawing/2014/main" val="418804697"/>
                    </a:ext>
                  </a:extLst>
                </a:gridCol>
                <a:gridCol w="1795626">
                  <a:extLst>
                    <a:ext uri="{9D8B030D-6E8A-4147-A177-3AD203B41FA5}">
                      <a16:colId xmlns:a16="http://schemas.microsoft.com/office/drawing/2014/main" val="2039592338"/>
                    </a:ext>
                  </a:extLst>
                </a:gridCol>
              </a:tblGrid>
              <a:tr h="2666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it works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49708"/>
                  </a:ext>
                </a:extLst>
              </a:tr>
              <a:tr h="31596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Objective score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1 point</a:t>
                      </a:r>
                      <a:endParaRPr lang="en-US"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2 points</a:t>
                      </a:r>
                      <a:endParaRPr lang="en-US"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4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3 points</a:t>
                      </a:r>
                      <a:endParaRPr lang="en-US"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5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4 points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064673"/>
                  </a:ext>
                </a:extLst>
              </a:tr>
              <a:tr h="29251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NOC score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1 point</a:t>
                      </a:r>
                      <a:endParaRPr lang="en-US"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2 points</a:t>
                      </a:r>
                      <a:endParaRPr lang="en-US"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4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3 points</a:t>
                      </a:r>
                      <a:endParaRPr lang="en-US"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noc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5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4 points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961852"/>
                  </a:ext>
                </a:extLst>
              </a:tr>
              <a:tr h="3425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Good performance streak (</a:t>
                      </a:r>
                      <a:r>
                        <a:rPr lang="en-US" sz="1200" b="0" i="0" u="none" strike="noStrike" cap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obj</a:t>
                      </a: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point for each year with objective score &gt; 3. The maximum is 2 points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14629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Good performance streak (</a:t>
                      </a:r>
                      <a:r>
                        <a:rPr lang="en-US" sz="1200" b="0" i="0" u="none" strike="noStrike" cap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noc</a:t>
                      </a: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point for each year with objective score &gt; 3. The maximum is 2 points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2411"/>
                  </a:ext>
                </a:extLst>
              </a:tr>
              <a:tr h="3425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Promotion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point if performance of this year leads to a promotion next year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26086"/>
                  </a:ext>
                </a:extLst>
              </a:tr>
              <a:tr h="3425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Fast progress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point if the employee will be promoted in less time than the average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78187"/>
                  </a:ext>
                </a:extLst>
              </a:tr>
              <a:tr h="4444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Good adaptation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point if the employee changed job and still achieved an average of NOC and OBJ score higher than 3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31756"/>
                  </a:ext>
                </a:extLst>
              </a:tr>
              <a:tr h="46744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Good manager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DB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 manager’s team achieved an average of OBJ and NOC score higher than 3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1 point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 manager’s team achieved an average of OBJ and NOC score higher than 4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 2 points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5847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1B4EB3A-7C7F-478C-A691-327D8F43D138}"/>
              </a:ext>
            </a:extLst>
          </p:cNvPr>
          <p:cNvSpPr/>
          <p:nvPr/>
        </p:nvSpPr>
        <p:spPr>
          <a:xfrm>
            <a:off x="75148" y="4284683"/>
            <a:ext cx="8978130" cy="3936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sum of all the points give the score of the employee for that year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EC6860-543D-43E1-B0C7-2187451DE455}"/>
              </a:ext>
            </a:extLst>
          </p:cNvPr>
          <p:cNvSpPr txBox="1"/>
          <p:nvPr/>
        </p:nvSpPr>
        <p:spPr>
          <a:xfrm>
            <a:off x="573883" y="196360"/>
            <a:ext cx="1107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Quarterly coaching</a:t>
            </a:r>
            <a:endParaRPr lang="en-FI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B6EDD7-46BE-4686-8095-FC6C28E6A21B}"/>
              </a:ext>
            </a:extLst>
          </p:cNvPr>
          <p:cNvSpPr txBox="1"/>
          <p:nvPr/>
        </p:nvSpPr>
        <p:spPr>
          <a:xfrm>
            <a:off x="3943333" y="191816"/>
            <a:ext cx="1241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feedback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3860E-0A50-407A-98EB-07E364D30368}"/>
              </a:ext>
            </a:extLst>
          </p:cNvPr>
          <p:cNvSpPr txBox="1"/>
          <p:nvPr/>
        </p:nvSpPr>
        <p:spPr>
          <a:xfrm>
            <a:off x="2272679" y="188662"/>
            <a:ext cx="11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Check-up questions</a:t>
            </a:r>
            <a:endParaRPr lang="en-FI" sz="9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66B2-9F1A-4BF7-B779-6F945D386506}"/>
              </a:ext>
            </a:extLst>
          </p:cNvPr>
          <p:cNvCxnSpPr>
            <a:cxnSpLocks/>
          </p:cNvCxnSpPr>
          <p:nvPr/>
        </p:nvCxnSpPr>
        <p:spPr>
          <a:xfrm>
            <a:off x="26857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5B3330-BAE1-4CDD-84EF-CF2B020EAB65}"/>
              </a:ext>
            </a:extLst>
          </p:cNvPr>
          <p:cNvCxnSpPr>
            <a:cxnSpLocks/>
          </p:cNvCxnSpPr>
          <p:nvPr/>
        </p:nvCxnSpPr>
        <p:spPr>
          <a:xfrm>
            <a:off x="197545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6419AE-0972-4BDF-A099-6B2A6AC3EA2F}"/>
              </a:ext>
            </a:extLst>
          </p:cNvPr>
          <p:cNvCxnSpPr>
            <a:cxnSpLocks/>
          </p:cNvCxnSpPr>
          <p:nvPr/>
        </p:nvCxnSpPr>
        <p:spPr>
          <a:xfrm>
            <a:off x="368233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97754F-5B29-49B2-B720-4F1D47686CF0}"/>
              </a:ext>
            </a:extLst>
          </p:cNvPr>
          <p:cNvCxnSpPr>
            <a:cxnSpLocks/>
          </p:cNvCxnSpPr>
          <p:nvPr/>
        </p:nvCxnSpPr>
        <p:spPr>
          <a:xfrm>
            <a:off x="5427314" y="238461"/>
            <a:ext cx="169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A7A6A6-3268-4C0A-9B06-0CA4A4338BAD}"/>
              </a:ext>
            </a:extLst>
          </p:cNvPr>
          <p:cNvCxnSpPr>
            <a:cxnSpLocks/>
          </p:cNvCxnSpPr>
          <p:nvPr/>
        </p:nvCxnSpPr>
        <p:spPr>
          <a:xfrm>
            <a:off x="7172294" y="238461"/>
            <a:ext cx="169504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BCBA1D-5B80-414F-AAB8-DA47BC132EB4}"/>
              </a:ext>
            </a:extLst>
          </p:cNvPr>
          <p:cNvSpPr txBox="1"/>
          <p:nvPr/>
        </p:nvSpPr>
        <p:spPr>
          <a:xfrm>
            <a:off x="7705427" y="6580"/>
            <a:ext cx="767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FI" sz="9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3DA74-789D-A240-A9E3-B288DC59425C}"/>
              </a:ext>
            </a:extLst>
          </p:cNvPr>
          <p:cNvSpPr txBox="1"/>
          <p:nvPr/>
        </p:nvSpPr>
        <p:spPr>
          <a:xfrm>
            <a:off x="268574" y="7090"/>
            <a:ext cx="5049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9B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Improve Performance</a:t>
            </a:r>
            <a:endParaRPr lang="en-FI" sz="900" b="1" dirty="0">
              <a:solidFill>
                <a:srgbClr val="9B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A82C0-34DA-A440-BC74-B186BDAB92B4}"/>
              </a:ext>
            </a:extLst>
          </p:cNvPr>
          <p:cNvSpPr txBox="1"/>
          <p:nvPr/>
        </p:nvSpPr>
        <p:spPr>
          <a:xfrm>
            <a:off x="5633017" y="0"/>
            <a:ext cx="175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Measure Performance</a:t>
            </a:r>
            <a:endParaRPr lang="en-FI" sz="9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9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b="24051"/>
          <a:stretch/>
        </p:blipFill>
        <p:spPr>
          <a:xfrm>
            <a:off x="5972106" y="2442717"/>
            <a:ext cx="2952210" cy="2283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7" name="Google Shape;293;p48">
            <a:extLst>
              <a:ext uri="{FF2B5EF4-FFF2-40B4-BE49-F238E27FC236}">
                <a16:creationId xmlns:a16="http://schemas.microsoft.com/office/drawing/2014/main" id="{BD2EC08B-8556-134C-9EBF-04FAE27F8E82}"/>
              </a:ext>
            </a:extLst>
          </p:cNvPr>
          <p:cNvSpPr txBox="1"/>
          <p:nvPr/>
        </p:nvSpPr>
        <p:spPr>
          <a:xfrm>
            <a:off x="95259" y="950976"/>
            <a:ext cx="4614027" cy="14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Char char="Ø"/>
            </a:pPr>
            <a:r>
              <a:rPr lang="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4th department</a:t>
            </a:r>
            <a:r>
              <a:rPr lang="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represents 1.4% of all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almost 6% of the top performers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Char char="Ø"/>
            </a:pPr>
            <a:endParaRPr lang="fr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Char char="Ø"/>
            </a:pPr>
            <a:r>
              <a:rPr lang="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3rd</a:t>
            </a:r>
            <a:r>
              <a:rPr lang="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represents 8% of all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almost 19% of top performers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AF8DF-CC8A-2C4C-B330-96162AA35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374"/>
          <a:stretch/>
        </p:blipFill>
        <p:spPr>
          <a:xfrm>
            <a:off x="4933596" y="417454"/>
            <a:ext cx="3990720" cy="197360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Google Shape;278;p46">
            <a:extLst>
              <a:ext uri="{FF2B5EF4-FFF2-40B4-BE49-F238E27FC236}">
                <a16:creationId xmlns:a16="http://schemas.microsoft.com/office/drawing/2014/main" id="{B50373CE-30A2-1349-92AB-CA0D74CAA8E8}"/>
              </a:ext>
            </a:extLst>
          </p:cNvPr>
          <p:cNvSpPr txBox="1">
            <a:spLocks/>
          </p:cNvSpPr>
          <p:nvPr/>
        </p:nvSpPr>
        <p:spPr>
          <a:xfrm>
            <a:off x="293178" y="88910"/>
            <a:ext cx="4536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 the top 500 employees (2010-17) using the scoring system </a:t>
            </a:r>
            <a:endParaRPr lang="en-US" sz="11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6D32C-2EED-1F4D-9714-1E2BD5400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18</a:t>
            </a:fld>
            <a:endParaRPr lang="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9E52C-A9A9-904D-B286-016299421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42" y="2442718"/>
            <a:ext cx="5755751" cy="2628000"/>
          </a:xfrm>
          <a:prstGeom prst="rect">
            <a:avLst/>
          </a:pr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E3FF39-F982-3D44-B437-5E28963FDE7B}"/>
              </a:ext>
            </a:extLst>
          </p:cNvPr>
          <p:cNvSpPr/>
          <p:nvPr/>
        </p:nvSpPr>
        <p:spPr>
          <a:xfrm>
            <a:off x="3256383" y="2995127"/>
            <a:ext cx="541175" cy="270587"/>
          </a:xfrm>
          <a:prstGeom prst="rect">
            <a:avLst/>
          </a:prstGeom>
          <a:noFill/>
          <a:ln w="19050">
            <a:solidFill>
              <a:srgbClr val="DE8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49F91-1B8D-E143-B9AD-3AA1FC413E45}"/>
              </a:ext>
            </a:extLst>
          </p:cNvPr>
          <p:cNvSpPr/>
          <p:nvPr/>
        </p:nvSpPr>
        <p:spPr>
          <a:xfrm>
            <a:off x="4805269" y="3007567"/>
            <a:ext cx="466527" cy="270587"/>
          </a:xfrm>
          <a:prstGeom prst="rect">
            <a:avLst/>
          </a:prstGeom>
          <a:noFill/>
          <a:ln w="19050">
            <a:solidFill>
              <a:srgbClr val="DE8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F69842-9449-0442-839D-C1B546D70894}"/>
              </a:ext>
            </a:extLst>
          </p:cNvPr>
          <p:cNvSpPr/>
          <p:nvPr/>
        </p:nvSpPr>
        <p:spPr>
          <a:xfrm>
            <a:off x="6430144" y="3265714"/>
            <a:ext cx="488966" cy="1511986"/>
          </a:xfrm>
          <a:prstGeom prst="ellipse">
            <a:avLst/>
          </a:prstGeom>
          <a:noFill/>
          <a:ln w="12700">
            <a:solidFill>
              <a:srgbClr val="DE8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169CA2-EAED-5044-A087-5877D8FD0686}"/>
              </a:ext>
            </a:extLst>
          </p:cNvPr>
          <p:cNvSpPr/>
          <p:nvPr/>
        </p:nvSpPr>
        <p:spPr>
          <a:xfrm>
            <a:off x="5560053" y="1649337"/>
            <a:ext cx="541644" cy="741725"/>
          </a:xfrm>
          <a:prstGeom prst="ellipse">
            <a:avLst/>
          </a:prstGeom>
          <a:noFill/>
          <a:ln w="12700">
            <a:solidFill>
              <a:srgbClr val="DE8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574B15-C829-D340-AC9C-7BF81AA35986}"/>
              </a:ext>
            </a:extLst>
          </p:cNvPr>
          <p:cNvSpPr/>
          <p:nvPr/>
        </p:nvSpPr>
        <p:spPr>
          <a:xfrm>
            <a:off x="1679739" y="2030466"/>
            <a:ext cx="545458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‘Our people are the lifeblood of our Group. And in a fast-changing world, disrupted by digital, they are the key enablers of Solvay’s success.’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7D8B0E-066F-5540-8DD7-23B64AAA0F89}"/>
              </a:ext>
            </a:extLst>
          </p:cNvPr>
          <p:cNvCxnSpPr>
            <a:cxnSpLocks/>
          </p:cNvCxnSpPr>
          <p:nvPr/>
        </p:nvCxnSpPr>
        <p:spPr>
          <a:xfrm>
            <a:off x="1875934" y="1847654"/>
            <a:ext cx="506219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6E0848-6E06-CB41-94D5-3619912ED50A}"/>
              </a:ext>
            </a:extLst>
          </p:cNvPr>
          <p:cNvCxnSpPr>
            <a:cxnSpLocks/>
          </p:cNvCxnSpPr>
          <p:nvPr/>
        </p:nvCxnSpPr>
        <p:spPr>
          <a:xfrm>
            <a:off x="1875934" y="2736498"/>
            <a:ext cx="506219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8ADCB-9AA8-8F4E-867D-10011BAE3700}"/>
              </a:ext>
            </a:extLst>
          </p:cNvPr>
          <p:cNvSpPr/>
          <p:nvPr/>
        </p:nvSpPr>
        <p:spPr>
          <a:xfrm>
            <a:off x="5684362" y="2919311"/>
            <a:ext cx="34596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Solvay Annual Integrated Report, 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B8A6B-33F6-364F-8A0F-905A5DF23E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</a:t>
            </a:fld>
            <a:endParaRPr lang="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6F3CC-64EC-1946-A09C-12992DE47194}"/>
              </a:ext>
            </a:extLst>
          </p:cNvPr>
          <p:cNvSpPr/>
          <p:nvPr/>
        </p:nvSpPr>
        <p:spPr>
          <a:xfrm>
            <a:off x="111835" y="2050856"/>
            <a:ext cx="89266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 conclusion…</a:t>
            </a:r>
          </a:p>
          <a:p>
            <a:pPr lvl="0" algn="ctr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How can Solvay use HR data and improve employee performance? </a:t>
            </a:r>
          </a:p>
        </p:txBody>
      </p:sp>
    </p:spTree>
    <p:extLst>
      <p:ext uri="{BB962C8B-B14F-4D97-AF65-F5344CB8AC3E}">
        <p14:creationId xmlns:p14="http://schemas.microsoft.com/office/powerpoint/2010/main" val="121409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08DF62-71F5-274C-B8A7-460733B8F5A8}"/>
              </a:ext>
            </a:extLst>
          </p:cNvPr>
          <p:cNvSpPr/>
          <p:nvPr/>
        </p:nvSpPr>
        <p:spPr>
          <a:xfrm>
            <a:off x="0" y="0"/>
            <a:ext cx="3124200" cy="5143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78176-8550-804B-9E64-F8205FFD8A36}"/>
              </a:ext>
            </a:extLst>
          </p:cNvPr>
          <p:cNvSpPr/>
          <p:nvPr/>
        </p:nvSpPr>
        <p:spPr>
          <a:xfrm>
            <a:off x="281770" y="1618656"/>
            <a:ext cx="2560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Improving Solvay’s performance management process in 2 steps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84EEF5-70C0-0F45-8698-7CA88C205445}"/>
              </a:ext>
            </a:extLst>
          </p:cNvPr>
          <p:cNvSpPr/>
          <p:nvPr/>
        </p:nvSpPr>
        <p:spPr>
          <a:xfrm>
            <a:off x="3591983" y="1126066"/>
            <a:ext cx="304800" cy="304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C2DF4-7F45-A649-AE84-5081336355B4}"/>
              </a:ext>
            </a:extLst>
          </p:cNvPr>
          <p:cNvSpPr txBox="1"/>
          <p:nvPr/>
        </p:nvSpPr>
        <p:spPr>
          <a:xfrm>
            <a:off x="3953933" y="1126066"/>
            <a:ext cx="462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Improve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Conduct </a:t>
            </a:r>
            <a:r>
              <a:rPr lang="en-US" b="1" dirty="0">
                <a:solidFill>
                  <a:srgbClr val="002060"/>
                </a:solidFill>
              </a:rPr>
              <a:t>quarterly assessments </a:t>
            </a:r>
            <a:r>
              <a:rPr lang="en-US" dirty="0">
                <a:solidFill>
                  <a:schemeClr val="bg2"/>
                </a:solidFill>
              </a:rPr>
              <a:t>in between annual assessments to avoid employees falling into a streak of bad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Send </a:t>
            </a:r>
            <a:r>
              <a:rPr lang="en-US" b="1" dirty="0">
                <a:solidFill>
                  <a:srgbClr val="002060"/>
                </a:solidFill>
              </a:rPr>
              <a:t>automatic check-up questions </a:t>
            </a:r>
            <a:r>
              <a:rPr lang="en-US" dirty="0">
                <a:solidFill>
                  <a:schemeClr val="bg2"/>
                </a:solidFill>
              </a:rPr>
              <a:t>to targeted groups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Implement </a:t>
            </a:r>
            <a:r>
              <a:rPr lang="en-US" b="1" dirty="0">
                <a:solidFill>
                  <a:srgbClr val="002060"/>
                </a:solidFill>
              </a:rPr>
              <a:t>anonymous manager feedback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F2A582-3894-C340-A63A-EEA3F227F77D}"/>
              </a:ext>
            </a:extLst>
          </p:cNvPr>
          <p:cNvSpPr/>
          <p:nvPr/>
        </p:nvSpPr>
        <p:spPr>
          <a:xfrm>
            <a:off x="3591983" y="3281577"/>
            <a:ext cx="304800" cy="304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63F83-07D3-D045-8800-997A663A1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20</a:t>
            </a:fld>
            <a:endParaRPr lang="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DE0F4-483D-4BCE-BBF6-68035C92CA38}"/>
              </a:ext>
            </a:extLst>
          </p:cNvPr>
          <p:cNvSpPr/>
          <p:nvPr/>
        </p:nvSpPr>
        <p:spPr>
          <a:xfrm>
            <a:off x="3953933" y="327692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Develop a holistic scoring system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Analyze performance </a:t>
            </a:r>
            <a:r>
              <a:rPr lang="en-US" dirty="0">
                <a:solidFill>
                  <a:schemeClr val="bg2"/>
                </a:solidFill>
              </a:rPr>
              <a:t>as a whole in the company and identify over/under-performing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Allow </a:t>
            </a:r>
            <a:r>
              <a:rPr lang="en-US" b="1" dirty="0">
                <a:solidFill>
                  <a:srgbClr val="002060"/>
                </a:solidFill>
              </a:rPr>
              <a:t>global view </a:t>
            </a:r>
            <a:r>
              <a:rPr lang="en-US" dirty="0">
                <a:solidFill>
                  <a:schemeClr val="bg2"/>
                </a:solidFill>
              </a:rPr>
              <a:t>on employee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5268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0B0F-BBC6-4F44-9972-96E3C91E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2130028"/>
          </a:xfrm>
        </p:spPr>
        <p:txBody>
          <a:bodyPr>
            <a:normAutofit/>
          </a:bodyPr>
          <a:lstStyle/>
          <a:p>
            <a:r>
              <a:rPr lang="en-US" sz="435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34622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158850" y="3928000"/>
            <a:ext cx="6348954" cy="9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793">
              <a:buClr>
                <a:srgbClr val="000000"/>
              </a:buClr>
              <a:buSzPts val="1200"/>
            </a:pP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train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04793">
              <a:buClr>
                <a:srgbClr val="000000"/>
              </a:buClr>
              <a:buSzPts val="1200"/>
            </a:pP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new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 in a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managerial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position.</a:t>
            </a:r>
            <a:endParaRPr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04793">
              <a:buClr>
                <a:srgbClr val="000000"/>
              </a:buClr>
              <a:buSzPts val="1200"/>
            </a:pP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concise,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in </a:t>
            </a:r>
            <a:r>
              <a:rPr lang="f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report.</a:t>
            </a:r>
            <a:endParaRPr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1356725" y="925500"/>
            <a:ext cx="1753500" cy="722700"/>
          </a:xfrm>
          <a:prstGeom prst="rect">
            <a:avLst/>
          </a:prstGeom>
          <a:solidFill>
            <a:srgbClr val="0097A7">
              <a:alpha val="72941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/>
              <a:t>Dataset 1: basic features</a:t>
            </a:r>
            <a:endParaRPr sz="1800"/>
          </a:p>
        </p:txBody>
      </p:sp>
      <p:sp>
        <p:nvSpPr>
          <p:cNvPr id="266" name="Google Shape;266;p41"/>
          <p:cNvSpPr/>
          <p:nvPr/>
        </p:nvSpPr>
        <p:spPr>
          <a:xfrm>
            <a:off x="6006400" y="925500"/>
            <a:ext cx="1753500" cy="722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 dirty="0" err="1"/>
              <a:t>Dataset</a:t>
            </a:r>
            <a:r>
              <a:rPr lang="fr" sz="1800" dirty="0"/>
              <a:t> 2: all </a:t>
            </a:r>
            <a:r>
              <a:rPr lang="fr" sz="1800" dirty="0" err="1"/>
              <a:t>features</a:t>
            </a:r>
            <a:endParaRPr sz="1800" dirty="0"/>
          </a:p>
        </p:txBody>
      </p:sp>
      <p:sp>
        <p:nvSpPr>
          <p:cNvPr id="267" name="Google Shape;267;p41"/>
          <p:cNvSpPr/>
          <p:nvPr/>
        </p:nvSpPr>
        <p:spPr>
          <a:xfrm>
            <a:off x="32200" y="2115725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 dirty="0"/>
              <a:t>Original Data</a:t>
            </a:r>
            <a:endParaRPr sz="1800" dirty="0"/>
          </a:p>
        </p:txBody>
      </p:sp>
      <p:sp>
        <p:nvSpPr>
          <p:cNvPr id="268" name="Google Shape;268;p41"/>
          <p:cNvSpPr/>
          <p:nvPr/>
        </p:nvSpPr>
        <p:spPr>
          <a:xfrm>
            <a:off x="1564025" y="2115725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/>
              <a:t>Engineered Data</a:t>
            </a:r>
            <a:endParaRPr sz="1800"/>
          </a:p>
        </p:txBody>
      </p:sp>
      <p:sp>
        <p:nvSpPr>
          <p:cNvPr id="269" name="Google Shape;269;p41"/>
          <p:cNvSpPr/>
          <p:nvPr/>
        </p:nvSpPr>
        <p:spPr>
          <a:xfrm>
            <a:off x="3095850" y="2115725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/>
              <a:t>External Data</a:t>
            </a:r>
            <a:endParaRPr sz="1800"/>
          </a:p>
        </p:txBody>
      </p:sp>
      <p:sp>
        <p:nvSpPr>
          <p:cNvPr id="270" name="Google Shape;270;p41"/>
          <p:cNvSpPr/>
          <p:nvPr/>
        </p:nvSpPr>
        <p:spPr>
          <a:xfrm>
            <a:off x="6213700" y="2115725"/>
            <a:ext cx="1338900" cy="850200"/>
          </a:xfrm>
          <a:prstGeom prst="roundRect">
            <a:avLst>
              <a:gd name="adj" fmla="val 16667"/>
            </a:avLst>
          </a:prstGeom>
          <a:solidFill>
            <a:srgbClr val="00B4C6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/>
              <a:t>Historical Data</a:t>
            </a:r>
            <a:endParaRPr sz="1800"/>
          </a:p>
        </p:txBody>
      </p:sp>
      <p:sp>
        <p:nvSpPr>
          <p:cNvPr id="271" name="Google Shape;271;p41"/>
          <p:cNvSpPr/>
          <p:nvPr/>
        </p:nvSpPr>
        <p:spPr>
          <a:xfrm>
            <a:off x="4667500" y="2115725"/>
            <a:ext cx="1338900" cy="8502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/>
              <a:t>Dataset 1</a:t>
            </a:r>
            <a:endParaRPr sz="1800"/>
          </a:p>
        </p:txBody>
      </p:sp>
      <p:sp>
        <p:nvSpPr>
          <p:cNvPr id="272" name="Google Shape;272;p41"/>
          <p:cNvSpPr/>
          <p:nvPr/>
        </p:nvSpPr>
        <p:spPr>
          <a:xfrm>
            <a:off x="7759900" y="2115725"/>
            <a:ext cx="1338900" cy="850200"/>
          </a:xfrm>
          <a:prstGeom prst="roundRect">
            <a:avLst>
              <a:gd name="adj" fmla="val 16667"/>
            </a:avLst>
          </a:prstGeom>
          <a:solidFill>
            <a:srgbClr val="91D1DA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1800"/>
              <a:t>Managerial Data</a:t>
            </a:r>
            <a:endParaRPr sz="1800"/>
          </a:p>
        </p:txBody>
      </p:sp>
      <p:cxnSp>
        <p:nvCxnSpPr>
          <p:cNvPr id="273" name="Google Shape;273;p41"/>
          <p:cNvCxnSpPr>
            <a:stCxn id="265" idx="1"/>
            <a:endCxn id="267" idx="0"/>
          </p:cNvCxnSpPr>
          <p:nvPr/>
        </p:nvCxnSpPr>
        <p:spPr>
          <a:xfrm flipH="1">
            <a:off x="701525" y="1286850"/>
            <a:ext cx="655200" cy="828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41"/>
          <p:cNvCxnSpPr>
            <a:stCxn id="265" idx="2"/>
            <a:endCxn id="268" idx="0"/>
          </p:cNvCxnSpPr>
          <p:nvPr/>
        </p:nvCxnSpPr>
        <p:spPr>
          <a:xfrm rot="-5400000" flipH="1">
            <a:off x="2000075" y="1881600"/>
            <a:ext cx="4674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41"/>
          <p:cNvCxnSpPr>
            <a:stCxn id="265" idx="3"/>
            <a:endCxn id="269" idx="0"/>
          </p:cNvCxnSpPr>
          <p:nvPr/>
        </p:nvCxnSpPr>
        <p:spPr>
          <a:xfrm>
            <a:off x="3110225" y="1286850"/>
            <a:ext cx="655200" cy="828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41"/>
          <p:cNvCxnSpPr>
            <a:stCxn id="266" idx="1"/>
            <a:endCxn id="271" idx="0"/>
          </p:cNvCxnSpPr>
          <p:nvPr/>
        </p:nvCxnSpPr>
        <p:spPr>
          <a:xfrm flipH="1">
            <a:off x="5337100" y="1286850"/>
            <a:ext cx="669300" cy="828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1"/>
          <p:cNvCxnSpPr>
            <a:stCxn id="266" idx="2"/>
            <a:endCxn id="270" idx="0"/>
          </p:cNvCxnSpPr>
          <p:nvPr/>
        </p:nvCxnSpPr>
        <p:spPr>
          <a:xfrm rot="-5400000" flipH="1">
            <a:off x="6649750" y="1881600"/>
            <a:ext cx="4674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1"/>
          <p:cNvCxnSpPr>
            <a:stCxn id="266" idx="3"/>
            <a:endCxn id="272" idx="0"/>
          </p:cNvCxnSpPr>
          <p:nvPr/>
        </p:nvCxnSpPr>
        <p:spPr>
          <a:xfrm>
            <a:off x="7759900" y="1286850"/>
            <a:ext cx="669600" cy="828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41"/>
          <p:cNvCxnSpPr>
            <a:stCxn id="268" idx="2"/>
          </p:cNvCxnSpPr>
          <p:nvPr/>
        </p:nvCxnSpPr>
        <p:spPr>
          <a:xfrm>
            <a:off x="2233475" y="2965925"/>
            <a:ext cx="300" cy="3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41"/>
          <p:cNvSpPr txBox="1"/>
          <p:nvPr/>
        </p:nvSpPr>
        <p:spPr>
          <a:xfrm>
            <a:off x="1483100" y="3233375"/>
            <a:ext cx="1338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000"/>
              <a:t>E.g: did the employee change job?</a:t>
            </a:r>
            <a:endParaRPr sz="1000"/>
          </a:p>
        </p:txBody>
      </p:sp>
      <p:cxnSp>
        <p:nvCxnSpPr>
          <p:cNvPr id="281" name="Google Shape;281;p41"/>
          <p:cNvCxnSpPr/>
          <p:nvPr/>
        </p:nvCxnSpPr>
        <p:spPr>
          <a:xfrm>
            <a:off x="3785050" y="2965925"/>
            <a:ext cx="300" cy="3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6937875" y="2965925"/>
            <a:ext cx="300" cy="3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41"/>
          <p:cNvCxnSpPr/>
          <p:nvPr/>
        </p:nvCxnSpPr>
        <p:spPr>
          <a:xfrm>
            <a:off x="8524925" y="2965925"/>
            <a:ext cx="300" cy="3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41"/>
          <p:cNvSpPr txBox="1"/>
          <p:nvPr/>
        </p:nvSpPr>
        <p:spPr>
          <a:xfrm>
            <a:off x="3216700" y="3233375"/>
            <a:ext cx="1137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000"/>
              <a:t>E.g: GDP growth</a:t>
            </a:r>
            <a:endParaRPr sz="1000"/>
          </a:p>
        </p:txBody>
      </p:sp>
      <p:sp>
        <p:nvSpPr>
          <p:cNvPr id="285" name="Google Shape;285;p41"/>
          <p:cNvSpPr txBox="1"/>
          <p:nvPr/>
        </p:nvSpPr>
        <p:spPr>
          <a:xfrm>
            <a:off x="6433275" y="3204850"/>
            <a:ext cx="10095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000"/>
              <a:t>E.g: past performance</a:t>
            </a:r>
            <a:endParaRPr sz="1000"/>
          </a:p>
        </p:txBody>
      </p:sp>
      <p:sp>
        <p:nvSpPr>
          <p:cNvPr id="286" name="Google Shape;286;p41"/>
          <p:cNvSpPr txBox="1"/>
          <p:nvPr/>
        </p:nvSpPr>
        <p:spPr>
          <a:xfrm>
            <a:off x="7993825" y="3219175"/>
            <a:ext cx="10095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000"/>
              <a:t>E.g: function class</a:t>
            </a:r>
            <a:endParaRPr sz="1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7A9CA-25C7-8540-B8D4-29454BFEF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22</a:t>
            </a:fld>
            <a:endParaRPr lang="fr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6A0ED9-C9C2-2045-81A8-286D9A11E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15"/>
          <a:stretch/>
        </p:blipFill>
        <p:spPr>
          <a:xfrm>
            <a:off x="8596800" y="66654"/>
            <a:ext cx="547200" cy="472700"/>
          </a:xfrm>
          <a:prstGeom prst="rect">
            <a:avLst/>
          </a:prstGeom>
        </p:spPr>
      </p:pic>
      <p:sp>
        <p:nvSpPr>
          <p:cNvPr id="30" name="Google Shape;81;p17">
            <a:extLst>
              <a:ext uri="{FF2B5EF4-FFF2-40B4-BE49-F238E27FC236}">
                <a16:creationId xmlns:a16="http://schemas.microsoft.com/office/drawing/2014/main" id="{A96F9260-9073-674B-BB9C-4C5A730D0C2B}"/>
              </a:ext>
            </a:extLst>
          </p:cNvPr>
          <p:cNvSpPr txBox="1">
            <a:spLocks/>
          </p:cNvSpPr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the models</a:t>
            </a:r>
          </a:p>
        </p:txBody>
      </p:sp>
    </p:spTree>
    <p:extLst>
      <p:ext uri="{BB962C8B-B14F-4D97-AF65-F5344CB8AC3E}">
        <p14:creationId xmlns:p14="http://schemas.microsoft.com/office/powerpoint/2010/main" val="285657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923-9F78-4A36-BC48-0161C345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59" y="205328"/>
            <a:ext cx="2841016" cy="572700"/>
          </a:xfrm>
        </p:spPr>
        <p:txBody>
          <a:bodyPr/>
          <a:lstStyle/>
          <a:p>
            <a:r>
              <a:rPr lang="en-US" dirty="0"/>
              <a:t>Modelling Process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3D765-BAE2-4CBB-B803-466BB01ED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23</a:t>
            </a:fld>
            <a:endParaRPr lang="fr"/>
          </a:p>
        </p:txBody>
      </p:sp>
      <p:sp>
        <p:nvSpPr>
          <p:cNvPr id="5" name="Google Shape;265;p41">
            <a:extLst>
              <a:ext uri="{FF2B5EF4-FFF2-40B4-BE49-F238E27FC236}">
                <a16:creationId xmlns:a16="http://schemas.microsoft.com/office/drawing/2014/main" id="{15170400-1902-4205-A8C2-FB61D8CFB59C}"/>
              </a:ext>
            </a:extLst>
          </p:cNvPr>
          <p:cNvSpPr/>
          <p:nvPr/>
        </p:nvSpPr>
        <p:spPr>
          <a:xfrm>
            <a:off x="3569154" y="426130"/>
            <a:ext cx="2005693" cy="918836"/>
          </a:xfrm>
          <a:prstGeom prst="rect">
            <a:avLst/>
          </a:prstGeom>
          <a:solidFill>
            <a:srgbClr val="0097A7">
              <a:alpha val="72941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00" dirty="0"/>
              <a:t>Specifying the model parameters</a:t>
            </a:r>
            <a:endParaRPr sz="1500" dirty="0"/>
          </a:p>
        </p:txBody>
      </p:sp>
      <p:sp>
        <p:nvSpPr>
          <p:cNvPr id="6" name="Google Shape;267;p41">
            <a:extLst>
              <a:ext uri="{FF2B5EF4-FFF2-40B4-BE49-F238E27FC236}">
                <a16:creationId xmlns:a16="http://schemas.microsoft.com/office/drawing/2014/main" id="{63046091-3621-4AB1-A785-727FD5D3970B}"/>
              </a:ext>
            </a:extLst>
          </p:cNvPr>
          <p:cNvSpPr/>
          <p:nvPr/>
        </p:nvSpPr>
        <p:spPr>
          <a:xfrm>
            <a:off x="557956" y="1721550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Regression</a:t>
            </a:r>
            <a:endParaRPr sz="1200" dirty="0"/>
          </a:p>
        </p:txBody>
      </p:sp>
      <p:sp>
        <p:nvSpPr>
          <p:cNvPr id="7" name="Google Shape;267;p41">
            <a:extLst>
              <a:ext uri="{FF2B5EF4-FFF2-40B4-BE49-F238E27FC236}">
                <a16:creationId xmlns:a16="http://schemas.microsoft.com/office/drawing/2014/main" id="{ED3B18D4-75FC-45CE-8E45-1D623A9B35A6}"/>
              </a:ext>
            </a:extLst>
          </p:cNvPr>
          <p:cNvSpPr/>
          <p:nvPr/>
        </p:nvSpPr>
        <p:spPr>
          <a:xfrm>
            <a:off x="7226924" y="1721550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Deep Learning</a:t>
            </a:r>
          </a:p>
          <a:p>
            <a:pPr algn="ctr"/>
            <a:r>
              <a:rPr lang="en-US" sz="600" dirty="0"/>
              <a:t>optimizer = </a:t>
            </a:r>
            <a:r>
              <a:rPr lang="en-US" sz="600" dirty="0" err="1"/>
              <a:t>adam</a:t>
            </a:r>
            <a:r>
              <a:rPr lang="en-US" sz="600" dirty="0"/>
              <a:t>, epochs=30, </a:t>
            </a:r>
            <a:r>
              <a:rPr lang="en-US" sz="600" dirty="0" err="1"/>
              <a:t>batch_size</a:t>
            </a:r>
            <a:r>
              <a:rPr lang="en-US" sz="600" dirty="0"/>
              <a:t>=10</a:t>
            </a:r>
            <a:endParaRPr sz="600" dirty="0"/>
          </a:p>
        </p:txBody>
      </p:sp>
      <p:sp>
        <p:nvSpPr>
          <p:cNvPr id="8" name="Google Shape;267;p41">
            <a:extLst>
              <a:ext uri="{FF2B5EF4-FFF2-40B4-BE49-F238E27FC236}">
                <a16:creationId xmlns:a16="http://schemas.microsoft.com/office/drawing/2014/main" id="{261D8C88-AF6B-4B63-BA86-DC95AA545D72}"/>
              </a:ext>
            </a:extLst>
          </p:cNvPr>
          <p:cNvSpPr/>
          <p:nvPr/>
        </p:nvSpPr>
        <p:spPr>
          <a:xfrm>
            <a:off x="5574846" y="1721550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/>
              <a:t>XGBoost</a:t>
            </a:r>
            <a:endParaRPr lang="en-US" sz="1200" dirty="0"/>
          </a:p>
          <a:p>
            <a:pPr algn="ctr"/>
            <a:r>
              <a:rPr lang="en-US" sz="600" dirty="0"/>
              <a:t>objective=</a:t>
            </a:r>
            <a:r>
              <a:rPr lang="en-US" sz="600" dirty="0" err="1"/>
              <a:t>reg:linear</a:t>
            </a:r>
            <a:r>
              <a:rPr lang="en-US" sz="600" dirty="0"/>
              <a:t>, </a:t>
            </a:r>
            <a:r>
              <a:rPr lang="en-US" sz="600" dirty="0" err="1"/>
              <a:t>colsample_bytree</a:t>
            </a:r>
            <a:r>
              <a:rPr lang="en-US" sz="600" dirty="0"/>
              <a:t>=0.3, </a:t>
            </a:r>
            <a:r>
              <a:rPr lang="en-US" sz="600" dirty="0" err="1"/>
              <a:t>learning_rate</a:t>
            </a:r>
            <a:r>
              <a:rPr lang="en-US" sz="600" dirty="0"/>
              <a:t>={0.05, 0.1, 0.2},    </a:t>
            </a:r>
            <a:r>
              <a:rPr lang="en-US" sz="600" dirty="0" err="1"/>
              <a:t>max_depth</a:t>
            </a:r>
            <a:r>
              <a:rPr lang="en-US" sz="600" dirty="0"/>
              <a:t>=4, </a:t>
            </a:r>
          </a:p>
          <a:p>
            <a:pPr algn="ctr"/>
            <a:r>
              <a:rPr lang="en-US" sz="600" dirty="0"/>
              <a:t>alpha=10</a:t>
            </a:r>
            <a:endParaRPr sz="600" dirty="0"/>
          </a:p>
        </p:txBody>
      </p:sp>
      <p:sp>
        <p:nvSpPr>
          <p:cNvPr id="9" name="Google Shape;267;p41">
            <a:extLst>
              <a:ext uri="{FF2B5EF4-FFF2-40B4-BE49-F238E27FC236}">
                <a16:creationId xmlns:a16="http://schemas.microsoft.com/office/drawing/2014/main" id="{D75F6AA5-45FF-4175-8559-D3DA634C8AC1}"/>
              </a:ext>
            </a:extLst>
          </p:cNvPr>
          <p:cNvSpPr/>
          <p:nvPr/>
        </p:nvSpPr>
        <p:spPr>
          <a:xfrm>
            <a:off x="3902549" y="1721550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Random Forest</a:t>
            </a:r>
          </a:p>
          <a:p>
            <a:pPr algn="ctr"/>
            <a:r>
              <a:rPr lang="en-US" sz="600" dirty="0" err="1"/>
              <a:t>max_depth</a:t>
            </a:r>
            <a:r>
              <a:rPr lang="en-US" sz="600" dirty="0"/>
              <a:t> = 3</a:t>
            </a:r>
          </a:p>
          <a:p>
            <a:pPr algn="ctr"/>
            <a:r>
              <a:rPr lang="en-US" sz="600" dirty="0" err="1"/>
              <a:t>n_estimators</a:t>
            </a:r>
            <a:r>
              <a:rPr lang="en-US" sz="600" dirty="0"/>
              <a:t> = {25, 50, 100, 200}</a:t>
            </a:r>
            <a:endParaRPr sz="600" dirty="0"/>
          </a:p>
        </p:txBody>
      </p:sp>
      <p:sp>
        <p:nvSpPr>
          <p:cNvPr id="10" name="Google Shape;267;p41">
            <a:extLst>
              <a:ext uri="{FF2B5EF4-FFF2-40B4-BE49-F238E27FC236}">
                <a16:creationId xmlns:a16="http://schemas.microsoft.com/office/drawing/2014/main" id="{3FB6D912-93D1-4535-8994-D1D69F6D2B58}"/>
              </a:ext>
            </a:extLst>
          </p:cNvPr>
          <p:cNvSpPr/>
          <p:nvPr/>
        </p:nvSpPr>
        <p:spPr>
          <a:xfrm>
            <a:off x="2230253" y="1721550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Decision Tree</a:t>
            </a:r>
          </a:p>
          <a:p>
            <a:pPr algn="ctr"/>
            <a:r>
              <a:rPr lang="en-US" sz="600" dirty="0" err="1"/>
              <a:t>max_depth</a:t>
            </a:r>
            <a:r>
              <a:rPr lang="en-US" sz="600" dirty="0"/>
              <a:t> = {3 – 10}</a:t>
            </a:r>
            <a:endParaRPr sz="600" dirty="0"/>
          </a:p>
        </p:txBody>
      </p:sp>
      <p:sp>
        <p:nvSpPr>
          <p:cNvPr id="12" name="Google Shape;271;p41">
            <a:extLst>
              <a:ext uri="{FF2B5EF4-FFF2-40B4-BE49-F238E27FC236}">
                <a16:creationId xmlns:a16="http://schemas.microsoft.com/office/drawing/2014/main" id="{A0F2E71F-FC1A-47BA-83FB-9F4CCAE8FD24}"/>
              </a:ext>
            </a:extLst>
          </p:cNvPr>
          <p:cNvSpPr/>
          <p:nvPr/>
        </p:nvSpPr>
        <p:spPr>
          <a:xfrm>
            <a:off x="1813816" y="2963951"/>
            <a:ext cx="1338900" cy="8502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/>
              <a:t>Train</a:t>
            </a:r>
            <a:endParaRPr sz="1800" dirty="0"/>
          </a:p>
        </p:txBody>
      </p:sp>
      <p:sp>
        <p:nvSpPr>
          <p:cNvPr id="13" name="Google Shape;271;p41">
            <a:extLst>
              <a:ext uri="{FF2B5EF4-FFF2-40B4-BE49-F238E27FC236}">
                <a16:creationId xmlns:a16="http://schemas.microsoft.com/office/drawing/2014/main" id="{D49A157B-0183-4C45-B7CE-FFE15774A4A9}"/>
              </a:ext>
            </a:extLst>
          </p:cNvPr>
          <p:cNvSpPr/>
          <p:nvPr/>
        </p:nvSpPr>
        <p:spPr>
          <a:xfrm>
            <a:off x="5991283" y="2963951"/>
            <a:ext cx="1338900" cy="8502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/>
              <a:t>Test (20%)</a:t>
            </a:r>
            <a:endParaRPr sz="1800" dirty="0"/>
          </a:p>
        </p:txBody>
      </p:sp>
      <p:sp>
        <p:nvSpPr>
          <p:cNvPr id="14" name="Google Shape;271;p41">
            <a:extLst>
              <a:ext uri="{FF2B5EF4-FFF2-40B4-BE49-F238E27FC236}">
                <a16:creationId xmlns:a16="http://schemas.microsoft.com/office/drawing/2014/main" id="{E9CBC24C-6A25-4F23-9D89-54042127B16E}"/>
              </a:ext>
            </a:extLst>
          </p:cNvPr>
          <p:cNvSpPr/>
          <p:nvPr/>
        </p:nvSpPr>
        <p:spPr>
          <a:xfrm>
            <a:off x="3902549" y="2963951"/>
            <a:ext cx="1338900" cy="8502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/>
              <a:t>Validation</a:t>
            </a:r>
            <a:endParaRPr sz="1800" dirty="0"/>
          </a:p>
        </p:txBody>
      </p:sp>
      <p:sp>
        <p:nvSpPr>
          <p:cNvPr id="15" name="Google Shape;268;p41">
            <a:extLst>
              <a:ext uri="{FF2B5EF4-FFF2-40B4-BE49-F238E27FC236}">
                <a16:creationId xmlns:a16="http://schemas.microsoft.com/office/drawing/2014/main" id="{E0CBE488-F287-41D4-8E2F-8BED033C466F}"/>
              </a:ext>
            </a:extLst>
          </p:cNvPr>
          <p:cNvSpPr/>
          <p:nvPr/>
        </p:nvSpPr>
        <p:spPr>
          <a:xfrm>
            <a:off x="2729219" y="4103034"/>
            <a:ext cx="1338900" cy="8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/>
              <a:t>Cross-validation</a:t>
            </a:r>
            <a:endParaRPr sz="1800" dirty="0"/>
          </a:p>
        </p:txBody>
      </p:sp>
      <p:sp>
        <p:nvSpPr>
          <p:cNvPr id="16" name="Google Shape;266;p41">
            <a:extLst>
              <a:ext uri="{FF2B5EF4-FFF2-40B4-BE49-F238E27FC236}">
                <a16:creationId xmlns:a16="http://schemas.microsoft.com/office/drawing/2014/main" id="{037F097E-98BA-445D-A063-3BE0C75A9B25}"/>
              </a:ext>
            </a:extLst>
          </p:cNvPr>
          <p:cNvSpPr/>
          <p:nvPr/>
        </p:nvSpPr>
        <p:spPr>
          <a:xfrm>
            <a:off x="5783983" y="4166784"/>
            <a:ext cx="1753500" cy="722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/>
              <a:t>Prediction</a:t>
            </a:r>
            <a:endParaRPr sz="1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E0E27F1-4F3F-4278-9542-2E0AE0C995CD}"/>
              </a:ext>
            </a:extLst>
          </p:cNvPr>
          <p:cNvSpPr/>
          <p:nvPr/>
        </p:nvSpPr>
        <p:spPr>
          <a:xfrm>
            <a:off x="4469351" y="2638531"/>
            <a:ext cx="205297" cy="292964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05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CCFF7F-0A56-44AF-A2BD-C8AA29788D4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152716" y="3389051"/>
            <a:ext cx="749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CBFAE1-C45B-4CAC-BEDA-90478B4CC0D4}"/>
              </a:ext>
            </a:extLst>
          </p:cNvPr>
          <p:cNvCxnSpPr/>
          <p:nvPr/>
        </p:nvCxnSpPr>
        <p:spPr>
          <a:xfrm>
            <a:off x="5241449" y="3389051"/>
            <a:ext cx="749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848564-963D-46E8-B055-6066C18B07CE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flipV="1">
            <a:off x="1227406" y="885549"/>
            <a:ext cx="2341748" cy="836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A90B5B-D448-4EAD-9A46-762153AEBFC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899703" y="1336029"/>
            <a:ext cx="669450" cy="385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C81F0B-D260-49C1-B927-769713013FF3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572000" y="1344966"/>
            <a:ext cx="1" cy="37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81991B-D630-41FA-8748-15136416AF3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74846" y="1344966"/>
            <a:ext cx="669450" cy="37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24353B-B68D-43AE-A2AA-B74EB0816C7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5574846" y="885549"/>
            <a:ext cx="2321528" cy="836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4ED8904-E2AF-4F1F-86D1-23BAEC1F9DAB}"/>
              </a:ext>
            </a:extLst>
          </p:cNvPr>
          <p:cNvSpPr/>
          <p:nvPr/>
        </p:nvSpPr>
        <p:spPr>
          <a:xfrm>
            <a:off x="3278182" y="3895084"/>
            <a:ext cx="290971" cy="16986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05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E36BAB-5075-4925-A45B-46C255403A5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068119" y="4528134"/>
            <a:ext cx="171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9ECAA6-B14E-434E-AE5B-FA6A60EE1316}"/>
              </a:ext>
            </a:extLst>
          </p:cNvPr>
          <p:cNvSpPr txBox="1"/>
          <p:nvPr/>
        </p:nvSpPr>
        <p:spPr>
          <a:xfrm>
            <a:off x="4258807" y="4307288"/>
            <a:ext cx="118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Best parameters</a:t>
            </a:r>
            <a:endParaRPr lang="en-FI" sz="105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594231-CA9C-4C66-A038-28E878ED80C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6660733" y="3814150"/>
            <a:ext cx="0" cy="35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122E495-CBEE-9546-895A-52C2706CF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15"/>
          <a:stretch/>
        </p:blipFill>
        <p:spPr>
          <a:xfrm>
            <a:off x="8596800" y="66654"/>
            <a:ext cx="547200" cy="4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9"/>
          <p:cNvGraphicFramePr/>
          <p:nvPr/>
        </p:nvGraphicFramePr>
        <p:xfrm>
          <a:off x="1814512" y="1812528"/>
          <a:ext cx="5912645" cy="2971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8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5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Model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Objective score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Nature of Contribution score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</a:t>
                      </a:r>
                      <a:endParaRPr sz="11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Mean-squared</a:t>
                      </a:r>
                      <a:r>
                        <a:rPr lang="fr" sz="11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" sz="11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error</a:t>
                      </a:r>
                      <a:endParaRPr sz="11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</a:t>
                      </a:r>
                      <a:endParaRPr sz="11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Mean-squared</a:t>
                      </a:r>
                      <a:r>
                        <a:rPr lang="fr" sz="11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" sz="11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error</a:t>
                      </a:r>
                      <a:endParaRPr sz="11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Regression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73.72%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E7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0.2786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73.64%</a:t>
                      </a:r>
                      <a:endParaRPr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83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0.2919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Decision</a:t>
                      </a:r>
                      <a:r>
                        <a:rPr lang="fr" sz="11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" sz="1100" b="1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Tree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73.92%</a:t>
                      </a:r>
                      <a:endParaRPr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383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0.2788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73.12%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1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0.3001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Random</a:t>
                      </a:r>
                      <a:r>
                        <a:rPr lang="fr" sz="11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Forest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72.67%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1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0.2966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3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73.2%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88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0.3039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E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XGBoost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73.77%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505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0.2758</a:t>
                      </a:r>
                      <a:endParaRPr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73.47%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505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0.2885</a:t>
                      </a:r>
                      <a:endParaRPr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Neural Network</a:t>
                      </a:r>
                      <a:endParaRPr sz="11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73.49%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88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0.2859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" sz="11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fr" sz="1100" b="0" i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3.39%</a:t>
                      </a:r>
                      <a:endParaRPr sz="1100" b="0" i="0" u="none" strike="noStrike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6E7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rgbClr val="FFFFFF"/>
                          </a:solidFill>
                        </a:rPr>
                        <a:t>0.2992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Base Rate</a:t>
                      </a:r>
                      <a:endParaRPr sz="11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70.71%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0.3284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63.85%</a:t>
                      </a:r>
                      <a:endParaRPr sz="11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0.4259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98720"/>
                  </a:ext>
                </a:extLst>
              </a:tr>
            </a:tbl>
          </a:graphicData>
        </a:graphic>
      </p:graphicFrame>
      <p:sp>
        <p:nvSpPr>
          <p:cNvPr id="5" name="Google Shape;214;p36">
            <a:extLst>
              <a:ext uri="{FF2B5EF4-FFF2-40B4-BE49-F238E27FC236}">
                <a16:creationId xmlns:a16="http://schemas.microsoft.com/office/drawing/2014/main" id="{FB9BD123-D1AB-214A-A25B-3B4642EA71B8}"/>
              </a:ext>
            </a:extLst>
          </p:cNvPr>
          <p:cNvSpPr txBox="1">
            <a:spLocks/>
          </p:cNvSpPr>
          <p:nvPr/>
        </p:nvSpPr>
        <p:spPr>
          <a:xfrm>
            <a:off x="96983" y="66654"/>
            <a:ext cx="8171529" cy="118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Predicting employee performance: model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287D-07A7-1546-A5A2-4C002C961C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24</a:t>
            </a:fld>
            <a:endParaRPr lang="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26978-6FDF-234C-93BA-45D588C99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15"/>
          <a:stretch/>
        </p:blipFill>
        <p:spPr>
          <a:xfrm>
            <a:off x="8596800" y="66654"/>
            <a:ext cx="547200" cy="4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43"/>
          <p:cNvGraphicFramePr/>
          <p:nvPr/>
        </p:nvGraphicFramePr>
        <p:xfrm>
          <a:off x="3086100" y="1398656"/>
          <a:ext cx="3534306" cy="33068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Model</a:t>
                      </a:r>
                      <a:endParaRPr sz="19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1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</a:t>
                      </a:r>
                      <a:endParaRPr sz="19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Regression</a:t>
                      </a:r>
                      <a:endParaRPr sz="19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solidFill>
                            <a:srgbClr val="FFFF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89.1%</a:t>
                      </a:r>
                      <a:endParaRPr sz="1900" b="0" i="0" dirty="0">
                        <a:solidFill>
                          <a:srgbClr val="FFFF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Decision Tree</a:t>
                      </a:r>
                      <a:endParaRPr sz="19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solidFill>
                            <a:srgbClr val="FFFF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89.1%</a:t>
                      </a:r>
                      <a:endParaRPr sz="1900" b="0" i="0" dirty="0">
                        <a:solidFill>
                          <a:srgbClr val="FFFF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Random Forest</a:t>
                      </a:r>
                      <a:endParaRPr sz="19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solidFill>
                            <a:srgbClr val="FFFF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89.1%</a:t>
                      </a:r>
                      <a:endParaRPr sz="1900" b="0" i="0" dirty="0">
                        <a:solidFill>
                          <a:srgbClr val="FFFF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XGBoost</a:t>
                      </a:r>
                      <a:endParaRPr sz="19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solidFill>
                            <a:srgbClr val="FFFF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89.21%</a:t>
                      </a:r>
                      <a:endParaRPr sz="1900" b="0" i="0" dirty="0">
                        <a:solidFill>
                          <a:srgbClr val="FFFF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Neural Network</a:t>
                      </a:r>
                      <a:endParaRPr sz="19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 b="0" i="0" dirty="0">
                          <a:solidFill>
                            <a:srgbClr val="FFFF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88.92%</a:t>
                      </a:r>
                      <a:endParaRPr sz="1900" b="0" i="0" dirty="0">
                        <a:solidFill>
                          <a:srgbClr val="FFFF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B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Base Rate</a:t>
                      </a:r>
                      <a:endParaRPr sz="1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89.01%</a:t>
                      </a:r>
                      <a:endParaRPr sz="1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897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C8693-BB86-F94F-9310-A345E0DDB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25</a:t>
            </a:fld>
            <a:endParaRPr lang="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ACEEB-7AA5-F24E-9458-3B5B8D5A9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15"/>
          <a:stretch/>
        </p:blipFill>
        <p:spPr>
          <a:xfrm>
            <a:off x="8596800" y="66654"/>
            <a:ext cx="547200" cy="472700"/>
          </a:xfrm>
          <a:prstGeom prst="rect">
            <a:avLst/>
          </a:prstGeom>
        </p:spPr>
      </p:pic>
      <p:sp>
        <p:nvSpPr>
          <p:cNvPr id="6" name="Google Shape;214;p36">
            <a:extLst>
              <a:ext uri="{FF2B5EF4-FFF2-40B4-BE49-F238E27FC236}">
                <a16:creationId xmlns:a16="http://schemas.microsoft.com/office/drawing/2014/main" id="{518639CB-C0DB-C04F-99F9-4177FC4EB59E}"/>
              </a:ext>
            </a:extLst>
          </p:cNvPr>
          <p:cNvSpPr txBox="1">
            <a:spLocks/>
          </p:cNvSpPr>
          <p:nvPr/>
        </p:nvSpPr>
        <p:spPr>
          <a:xfrm>
            <a:off x="96983" y="66654"/>
            <a:ext cx="8171529" cy="54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Predicting promotion: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7085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4;p36">
            <a:extLst>
              <a:ext uri="{FF2B5EF4-FFF2-40B4-BE49-F238E27FC236}">
                <a16:creationId xmlns:a16="http://schemas.microsoft.com/office/drawing/2014/main" id="{F9C618F2-F58E-934C-BB4B-5EC54F2C43D4}"/>
              </a:ext>
            </a:extLst>
          </p:cNvPr>
          <p:cNvSpPr txBox="1">
            <a:spLocks/>
          </p:cNvSpPr>
          <p:nvPr/>
        </p:nvSpPr>
        <p:spPr>
          <a:xfrm>
            <a:off x="251563" y="66654"/>
            <a:ext cx="8171529" cy="54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influential factors</a:t>
            </a:r>
          </a:p>
        </p:txBody>
      </p:sp>
      <p:graphicFrame>
        <p:nvGraphicFramePr>
          <p:cNvPr id="304" name="Google Shape;304;p44"/>
          <p:cNvGraphicFramePr/>
          <p:nvPr/>
        </p:nvGraphicFramePr>
        <p:xfrm>
          <a:off x="251563" y="788409"/>
          <a:ext cx="8686425" cy="350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Predicting</a:t>
                      </a:r>
                    </a:p>
                  </a:txBody>
                  <a:tcPr marL="91425" marR="91425" marT="91425" marB="91425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 score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Noc score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Promotion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Previous performances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D12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Previous performances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D12C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employee’s function class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 performance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D12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 in manager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manager’s function class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D12C">
                        <a:alpha val="5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spent in the current function class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employee’s function class</a:t>
                      </a:r>
                      <a:endParaRPr lang="en-GB" sz="140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D12C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Noc score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D12C">
                        <a:alpha val="5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1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spent in the current function class</a:t>
                      </a:r>
                      <a:endParaRPr lang="en-GB" sz="140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1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employee’s function class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5D12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spent in the current job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spent in the current function class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5" name="Google Shape;305;p44"/>
          <p:cNvSpPr/>
          <p:nvPr/>
        </p:nvSpPr>
        <p:spPr>
          <a:xfrm>
            <a:off x="2469424" y="4503643"/>
            <a:ext cx="4250700" cy="467700"/>
          </a:xfrm>
          <a:prstGeom prst="left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38000">
                <a:srgbClr val="CCCDCC"/>
              </a:gs>
              <a:gs pos="62000">
                <a:srgbClr val="CCCDCC"/>
              </a:gs>
              <a:gs pos="50000">
                <a:srgbClr val="CCCDCC">
                  <a:lumMod val="99000"/>
                </a:srgbClr>
              </a:gs>
              <a:gs pos="0">
                <a:srgbClr val="FF0000">
                  <a:alpha val="74902"/>
                </a:srgbClr>
              </a:gs>
              <a:gs pos="100000">
                <a:srgbClr val="55D12C">
                  <a:alpha val="50980"/>
                </a:srgbClr>
              </a:gs>
            </a:gsLst>
            <a:lin ang="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GB" sz="1800"/>
          </a:p>
        </p:txBody>
      </p:sp>
      <p:sp>
        <p:nvSpPr>
          <p:cNvPr id="306" name="Google Shape;306;p44"/>
          <p:cNvSpPr txBox="1"/>
          <p:nvPr/>
        </p:nvSpPr>
        <p:spPr>
          <a:xfrm>
            <a:off x="1001566" y="4518017"/>
            <a:ext cx="1568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Negative effect</a:t>
            </a:r>
          </a:p>
        </p:txBody>
      </p:sp>
      <p:sp>
        <p:nvSpPr>
          <p:cNvPr id="307" name="Google Shape;307;p44"/>
          <p:cNvSpPr txBox="1"/>
          <p:nvPr/>
        </p:nvSpPr>
        <p:spPr>
          <a:xfrm>
            <a:off x="6700282" y="4511975"/>
            <a:ext cx="1487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Positive effect</a:t>
            </a:r>
          </a:p>
        </p:txBody>
      </p:sp>
      <p:sp>
        <p:nvSpPr>
          <p:cNvPr id="308" name="Google Shape;308;p44"/>
          <p:cNvSpPr txBox="1"/>
          <p:nvPr/>
        </p:nvSpPr>
        <p:spPr>
          <a:xfrm>
            <a:off x="4113012" y="4262919"/>
            <a:ext cx="14123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Inconclusive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BC2105-110A-944A-8C30-73DD7180F6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DF8D0-A57F-D140-9D83-F38F4815F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15"/>
          <a:stretch/>
        </p:blipFill>
        <p:spPr>
          <a:xfrm>
            <a:off x="8596800" y="66654"/>
            <a:ext cx="547200" cy="4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B3C1-67E9-4953-B925-577F3EC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Analysis Process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0CD85-823D-4CAD-B92F-DBCA89386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27</a:t>
            </a:fld>
            <a:endParaRPr lang="fr"/>
          </a:p>
        </p:txBody>
      </p:sp>
      <p:sp>
        <p:nvSpPr>
          <p:cNvPr id="5" name="Google Shape;271;p41">
            <a:extLst>
              <a:ext uri="{FF2B5EF4-FFF2-40B4-BE49-F238E27FC236}">
                <a16:creationId xmlns:a16="http://schemas.microsoft.com/office/drawing/2014/main" id="{92409024-37D1-465F-B8AD-072EA1FD777A}"/>
              </a:ext>
            </a:extLst>
          </p:cNvPr>
          <p:cNvSpPr/>
          <p:nvPr/>
        </p:nvSpPr>
        <p:spPr>
          <a:xfrm>
            <a:off x="522114" y="1685565"/>
            <a:ext cx="2154503" cy="1463786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50" dirty="0"/>
              <a:t>Include the most influential variables from prediction models</a:t>
            </a:r>
            <a:endParaRPr sz="1050" dirty="0"/>
          </a:p>
        </p:txBody>
      </p:sp>
      <p:sp>
        <p:nvSpPr>
          <p:cNvPr id="6" name="Google Shape;271;p41">
            <a:extLst>
              <a:ext uri="{FF2B5EF4-FFF2-40B4-BE49-F238E27FC236}">
                <a16:creationId xmlns:a16="http://schemas.microsoft.com/office/drawing/2014/main" id="{7364EF7B-8F32-4378-8B70-8D1A9E3E835D}"/>
              </a:ext>
            </a:extLst>
          </p:cNvPr>
          <p:cNvSpPr/>
          <p:nvPr/>
        </p:nvSpPr>
        <p:spPr>
          <a:xfrm>
            <a:off x="6467383" y="1685565"/>
            <a:ext cx="2154503" cy="1463786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50" dirty="0"/>
              <a:t>Search for 50 clusters</a:t>
            </a:r>
            <a:endParaRPr sz="1050" dirty="0"/>
          </a:p>
        </p:txBody>
      </p:sp>
      <p:sp>
        <p:nvSpPr>
          <p:cNvPr id="7" name="Google Shape;271;p41">
            <a:extLst>
              <a:ext uri="{FF2B5EF4-FFF2-40B4-BE49-F238E27FC236}">
                <a16:creationId xmlns:a16="http://schemas.microsoft.com/office/drawing/2014/main" id="{8BCCFB81-0A3F-4856-BC4F-9E91FA761B4E}"/>
              </a:ext>
            </a:extLst>
          </p:cNvPr>
          <p:cNvSpPr/>
          <p:nvPr/>
        </p:nvSpPr>
        <p:spPr>
          <a:xfrm>
            <a:off x="3494749" y="1685565"/>
            <a:ext cx="2154503" cy="1463786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50" dirty="0"/>
              <a:t>Multiply obj and </a:t>
            </a:r>
            <a:r>
              <a:rPr lang="en-US" sz="1050" dirty="0" err="1"/>
              <a:t>noc</a:t>
            </a:r>
            <a:r>
              <a:rPr lang="en-US" sz="1050" dirty="0"/>
              <a:t> score by 10</a:t>
            </a:r>
            <a:endParaRPr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80EFEA-BBEB-4362-A01B-C7620996ABB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676616" y="2417458"/>
            <a:ext cx="818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9640E-FC21-4154-8DE0-08234907EDE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649251" y="2417458"/>
            <a:ext cx="818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5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D30EFE-0257-4B50-99BC-1A5142681475}"/>
              </a:ext>
            </a:extLst>
          </p:cNvPr>
          <p:cNvSpPr/>
          <p:nvPr/>
        </p:nvSpPr>
        <p:spPr>
          <a:xfrm>
            <a:off x="0" y="0"/>
            <a:ext cx="4314825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608E3-B7BC-4993-B961-137C7838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6" y="157267"/>
            <a:ext cx="3429000" cy="37623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Quarterly Coaching</a:t>
            </a:r>
            <a:endParaRPr lang="en-FI" b="1" u="sng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748833-16B9-42B8-B83B-3BEDF508BB7E}"/>
              </a:ext>
            </a:extLst>
          </p:cNvPr>
          <p:cNvGraphicFramePr/>
          <p:nvPr/>
        </p:nvGraphicFramePr>
        <p:xfrm>
          <a:off x="100012" y="750094"/>
          <a:ext cx="1778794" cy="119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DA084A-3545-40FB-B1FD-9B00B9FCBC65}"/>
              </a:ext>
            </a:extLst>
          </p:cNvPr>
          <p:cNvSpPr txBox="1"/>
          <p:nvPr/>
        </p:nvSpPr>
        <p:spPr>
          <a:xfrm>
            <a:off x="616767" y="1249149"/>
            <a:ext cx="6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Lucida Console" panose="020B0609040504020204" pitchFamily="49" charset="0"/>
                <a:cs typeface="Arial" panose="020B0604020202020204" pitchFamily="34" charset="0"/>
              </a:rPr>
              <a:t>48%</a:t>
            </a:r>
            <a:endParaRPr lang="en-FI" sz="1800" b="1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E2857E7-C1E6-497F-AC64-CC290014D703}"/>
              </a:ext>
            </a:extLst>
          </p:cNvPr>
          <p:cNvGraphicFramePr/>
          <p:nvPr/>
        </p:nvGraphicFramePr>
        <p:xfrm>
          <a:off x="2214562" y="750094"/>
          <a:ext cx="1778794" cy="119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DEC38A-6EAB-4247-B2BF-CBBE75D9A3A4}"/>
              </a:ext>
            </a:extLst>
          </p:cNvPr>
          <p:cNvSpPr txBox="1"/>
          <p:nvPr/>
        </p:nvSpPr>
        <p:spPr>
          <a:xfrm>
            <a:off x="2669975" y="124892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Lucida Console" panose="020B0609040504020204" pitchFamily="49" charset="0"/>
                <a:cs typeface="Arial" panose="020B0604020202020204" pitchFamily="34" charset="0"/>
              </a:rPr>
              <a:t>16%</a:t>
            </a:r>
            <a:endParaRPr lang="en-FI" sz="1800" b="1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0336FEB-3ECC-4D46-A3AD-B71EFAC7BE4E}"/>
              </a:ext>
            </a:extLst>
          </p:cNvPr>
          <p:cNvGraphicFramePr/>
          <p:nvPr/>
        </p:nvGraphicFramePr>
        <p:xfrm>
          <a:off x="100012" y="2521744"/>
          <a:ext cx="1778794" cy="119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CDAC0E9-C2A0-40CD-A3A8-28DB8210D82A}"/>
              </a:ext>
            </a:extLst>
          </p:cNvPr>
          <p:cNvSpPr txBox="1"/>
          <p:nvPr/>
        </p:nvSpPr>
        <p:spPr>
          <a:xfrm>
            <a:off x="592929" y="3014663"/>
            <a:ext cx="70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Lucida Console" panose="020B0609040504020204" pitchFamily="49" charset="0"/>
                <a:cs typeface="Arial" panose="020B0604020202020204" pitchFamily="34" charset="0"/>
              </a:rPr>
              <a:t>66%</a:t>
            </a:r>
            <a:endParaRPr lang="en-FI" sz="1800" b="1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1E5C97B-C25F-476B-9175-DF84C8A1C195}"/>
              </a:ext>
            </a:extLst>
          </p:cNvPr>
          <p:cNvGraphicFramePr/>
          <p:nvPr/>
        </p:nvGraphicFramePr>
        <p:xfrm>
          <a:off x="2214562" y="2521744"/>
          <a:ext cx="1778794" cy="119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243A4D0-E861-4F6B-8F8C-C1DD7616F6E4}"/>
              </a:ext>
            </a:extLst>
          </p:cNvPr>
          <p:cNvSpPr txBox="1"/>
          <p:nvPr/>
        </p:nvSpPr>
        <p:spPr>
          <a:xfrm>
            <a:off x="2719984" y="3014663"/>
            <a:ext cx="6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Lucida Console" panose="020B0609040504020204" pitchFamily="49" charset="0"/>
                <a:cs typeface="Arial" panose="020B0604020202020204" pitchFamily="34" charset="0"/>
              </a:rPr>
              <a:t>59%</a:t>
            </a:r>
            <a:endParaRPr lang="en-FI" sz="1800" b="1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BE5C5-C847-47CB-9667-6D9C7A59B7D7}"/>
              </a:ext>
            </a:extLst>
          </p:cNvPr>
          <p:cNvSpPr txBox="1"/>
          <p:nvPr/>
        </p:nvSpPr>
        <p:spPr>
          <a:xfrm>
            <a:off x="89298" y="1930353"/>
            <a:ext cx="170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Employees like quarterly discuss</a:t>
            </a:r>
            <a:endParaRPr lang="en-FI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F0AE8-6E22-4D90-AE86-4FB33479DE57}"/>
              </a:ext>
            </a:extLst>
          </p:cNvPr>
          <p:cNvSpPr txBox="1"/>
          <p:nvPr/>
        </p:nvSpPr>
        <p:spPr>
          <a:xfrm>
            <a:off x="2202061" y="1930354"/>
            <a:ext cx="170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Managers do quarterly discuss</a:t>
            </a:r>
            <a:endParaRPr lang="en-FI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043CB-C53D-4612-A6B7-4D592A9D0E43}"/>
              </a:ext>
            </a:extLst>
          </p:cNvPr>
          <p:cNvSpPr txBox="1"/>
          <p:nvPr/>
        </p:nvSpPr>
        <p:spPr>
          <a:xfrm>
            <a:off x="89298" y="3765783"/>
            <a:ext cx="170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Employees would leave for lack of recognition</a:t>
            </a:r>
            <a:endParaRPr lang="en-FI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9A588-FBE4-490B-BA22-73EB9DD1AC3F}"/>
              </a:ext>
            </a:extLst>
          </p:cNvPr>
          <p:cNvSpPr txBox="1"/>
          <p:nvPr/>
        </p:nvSpPr>
        <p:spPr>
          <a:xfrm>
            <a:off x="2202061" y="3765783"/>
            <a:ext cx="170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Solvay’s employees left after a poor score</a:t>
            </a:r>
            <a:endParaRPr lang="en-FI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641A5-DA09-4E74-941E-B9E39158B793}"/>
              </a:ext>
            </a:extLst>
          </p:cNvPr>
          <p:cNvSpPr txBox="1"/>
          <p:nvPr/>
        </p:nvSpPr>
        <p:spPr>
          <a:xfrm>
            <a:off x="878681" y="4393406"/>
            <a:ext cx="2343150" cy="415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Lack of frequent feedback and recognition </a:t>
            </a:r>
            <a:endParaRPr lang="en-FI" sz="1050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02DE65C-D218-4FBB-B8C9-7E270FDCA249}"/>
              </a:ext>
            </a:extLst>
          </p:cNvPr>
          <p:cNvSpPr/>
          <p:nvPr/>
        </p:nvSpPr>
        <p:spPr>
          <a:xfrm>
            <a:off x="1960959" y="4041711"/>
            <a:ext cx="178594" cy="278606"/>
          </a:xfrm>
          <a:prstGeom prst="downArrow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27D12C-620A-46D1-BEF0-D3A3F81C8618}"/>
              </a:ext>
            </a:extLst>
          </p:cNvPr>
          <p:cNvSpPr txBox="1"/>
          <p:nvPr/>
        </p:nvSpPr>
        <p:spPr>
          <a:xfrm>
            <a:off x="6634066" y="4878155"/>
            <a:ext cx="2495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Robert Half Research, Forbes</a:t>
            </a:r>
            <a:endParaRPr lang="en-FI" sz="900" i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E2899E-5C91-4AA2-8987-E569D9B8F335}"/>
              </a:ext>
            </a:extLst>
          </p:cNvPr>
          <p:cNvSpPr/>
          <p:nvPr/>
        </p:nvSpPr>
        <p:spPr>
          <a:xfrm>
            <a:off x="5000626" y="889398"/>
            <a:ext cx="1278731" cy="1257300"/>
          </a:xfrm>
          <a:prstGeom prst="ellipse">
            <a:avLst/>
          </a:prstGeom>
          <a:solidFill>
            <a:srgbClr val="5F9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31%</a:t>
            </a:r>
            <a:endParaRPr lang="en-FI" sz="24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350524-0FC4-44B2-8EC0-787527A1ED42}"/>
              </a:ext>
            </a:extLst>
          </p:cNvPr>
          <p:cNvSpPr/>
          <p:nvPr/>
        </p:nvSpPr>
        <p:spPr>
          <a:xfrm>
            <a:off x="7343776" y="2699198"/>
            <a:ext cx="1278731" cy="1257300"/>
          </a:xfrm>
          <a:prstGeom prst="ellipse">
            <a:avLst/>
          </a:prstGeom>
          <a:solidFill>
            <a:srgbClr val="F09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31%</a:t>
            </a:r>
            <a:endParaRPr lang="en-FI" sz="24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48718D28-3ADF-4F75-A465-0B9CFF827EE4}"/>
              </a:ext>
            </a:extLst>
          </p:cNvPr>
          <p:cNvSpPr/>
          <p:nvPr/>
        </p:nvSpPr>
        <p:spPr>
          <a:xfrm>
            <a:off x="7322344" y="467917"/>
            <a:ext cx="1528763" cy="890936"/>
          </a:xfrm>
          <a:prstGeom prst="borderCallout2">
            <a:avLst>
              <a:gd name="adj1" fmla="val 49129"/>
              <a:gd name="adj2" fmla="val 1046"/>
              <a:gd name="adj3" fmla="val 48328"/>
              <a:gd name="adj4" fmla="val -58568"/>
              <a:gd name="adj5" fmla="val 78253"/>
              <a:gd name="adj6" fmla="val -75195"/>
            </a:avLst>
          </a:prstGeom>
          <a:solidFill>
            <a:srgbClr val="5F94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Tahoma" panose="020B0604030504040204" pitchFamily="34" charset="0"/>
                <a:cs typeface="Tahoma" panose="020B0604030504040204" pitchFamily="34" charset="0"/>
              </a:rPr>
              <a:t>Of managers think annual reviews are too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 consuming</a:t>
            </a:r>
            <a:endParaRPr lang="en-FI" sz="1200" b="1" dirty="0">
              <a:solidFill>
                <a:schemeClr val="bg2">
                  <a:lumMod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567E560E-53EB-47C7-ACB1-0C2DF3D85122}"/>
              </a:ext>
            </a:extLst>
          </p:cNvPr>
          <p:cNvSpPr/>
          <p:nvPr/>
        </p:nvSpPr>
        <p:spPr>
          <a:xfrm>
            <a:off x="4868465" y="3497882"/>
            <a:ext cx="1425179" cy="890936"/>
          </a:xfrm>
          <a:prstGeom prst="borderCallout2">
            <a:avLst>
              <a:gd name="adj1" fmla="val 53940"/>
              <a:gd name="adj2" fmla="val 100019"/>
              <a:gd name="adj3" fmla="val 53138"/>
              <a:gd name="adj4" fmla="val 165360"/>
              <a:gd name="adj5" fmla="val 23728"/>
              <a:gd name="adj6" fmla="val 182010"/>
            </a:avLst>
          </a:prstGeom>
          <a:solidFill>
            <a:srgbClr val="F09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Higher returns </a:t>
            </a:r>
            <a:r>
              <a:rPr lang="en-US" sz="1200" dirty="0">
                <a:ea typeface="Tahoma" panose="020B0604030504040204" pitchFamily="34" charset="0"/>
                <a:cs typeface="Tahoma" panose="020B0604030504040204" pitchFamily="34" charset="0"/>
              </a:rPr>
              <a:t>when goals are set quarterly versus annually</a:t>
            </a:r>
            <a:endParaRPr lang="en-FI" sz="1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2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1;p17">
            <a:extLst>
              <a:ext uri="{FF2B5EF4-FFF2-40B4-BE49-F238E27FC236}">
                <a16:creationId xmlns:a16="http://schemas.microsoft.com/office/drawing/2014/main" id="{B5EA47AE-7DD1-7647-B8DC-79B43AF6E7BA}"/>
              </a:ext>
            </a:extLst>
          </p:cNvPr>
          <p:cNvSpPr txBox="1">
            <a:spLocks/>
          </p:cNvSpPr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Summary of analytical process</a:t>
            </a:r>
          </a:p>
        </p:txBody>
      </p: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EE841872-7845-A243-8CCE-216D075E1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608825"/>
              </p:ext>
            </p:extLst>
          </p:nvPr>
        </p:nvGraphicFramePr>
        <p:xfrm>
          <a:off x="311700" y="786077"/>
          <a:ext cx="64312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" name="Line Callout 1 58">
            <a:extLst>
              <a:ext uri="{FF2B5EF4-FFF2-40B4-BE49-F238E27FC236}">
                <a16:creationId xmlns:a16="http://schemas.microsoft.com/office/drawing/2014/main" id="{244E3E2C-BC59-7D4B-A37E-ACB663190DDD}"/>
              </a:ext>
            </a:extLst>
          </p:cNvPr>
          <p:cNvSpPr/>
          <p:nvPr/>
        </p:nvSpPr>
        <p:spPr>
          <a:xfrm>
            <a:off x="6998937" y="786076"/>
            <a:ext cx="1833363" cy="865441"/>
          </a:xfrm>
          <a:prstGeom prst="borderCallout1">
            <a:avLst>
              <a:gd name="adj1" fmla="val 49519"/>
              <a:gd name="adj2" fmla="val -707"/>
              <a:gd name="adj3" fmla="val 86104"/>
              <a:gd name="adj4" fmla="val -166146"/>
            </a:avLst>
          </a:prstGeom>
          <a:solidFill>
            <a:schemeClr val="tx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Focuses on the managerial population</a:t>
            </a: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107903B7-0330-394C-9B34-AF4CCFA74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87623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A422-33DA-4A3F-B15D-6CA68EEB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"/>
            <a:ext cx="4729163" cy="994172"/>
          </a:xfr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Check-up Questions: Other target groups of interest</a:t>
            </a:r>
            <a:endParaRPr lang="en-FI" sz="2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Google Shape;104;p20">
            <a:extLst>
              <a:ext uri="{FF2B5EF4-FFF2-40B4-BE49-F238E27FC236}">
                <a16:creationId xmlns:a16="http://schemas.microsoft.com/office/drawing/2014/main" id="{C59FFAE2-17D7-42F0-B0D4-A9531E6629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308" r="-1502" b="21264"/>
          <a:stretch/>
        </p:blipFill>
        <p:spPr>
          <a:xfrm>
            <a:off x="343494" y="1042988"/>
            <a:ext cx="4892875" cy="357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FB662F-E410-4603-92A5-ECE94D9B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45" y="1039416"/>
            <a:ext cx="3505816" cy="2675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FCCF7-E4A0-4A37-9ABA-256F60E6959B}"/>
              </a:ext>
            </a:extLst>
          </p:cNvPr>
          <p:cNvSpPr txBox="1"/>
          <p:nvPr/>
        </p:nvSpPr>
        <p:spPr>
          <a:xfrm>
            <a:off x="6065101" y="3475395"/>
            <a:ext cx="267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Years spent in the same job</a:t>
            </a:r>
            <a:endParaRPr lang="en-FI" sz="1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4F785C-B060-49CD-AB90-8A68DE23FCA5}"/>
              </a:ext>
            </a:extLst>
          </p:cNvPr>
          <p:cNvSpPr/>
          <p:nvPr/>
        </p:nvSpPr>
        <p:spPr>
          <a:xfrm rot="20884326">
            <a:off x="989528" y="1607344"/>
            <a:ext cx="1653660" cy="736111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2135C5-9002-4CEA-BEBB-EF9B7174DA76}"/>
              </a:ext>
            </a:extLst>
          </p:cNvPr>
          <p:cNvSpPr/>
          <p:nvPr/>
        </p:nvSpPr>
        <p:spPr>
          <a:xfrm rot="248630">
            <a:off x="2939772" y="3265810"/>
            <a:ext cx="2032279" cy="592853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3F04B8-978B-4165-8350-FC8760AC8A28}"/>
              </a:ext>
            </a:extLst>
          </p:cNvPr>
          <p:cNvSpPr/>
          <p:nvPr/>
        </p:nvSpPr>
        <p:spPr>
          <a:xfrm rot="20467785">
            <a:off x="5647245" y="1615170"/>
            <a:ext cx="1120874" cy="594073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9B8887-96EE-413C-836A-BABDEB4E2369}"/>
              </a:ext>
            </a:extLst>
          </p:cNvPr>
          <p:cNvSpPr/>
          <p:nvPr/>
        </p:nvSpPr>
        <p:spPr>
          <a:xfrm rot="862798">
            <a:off x="7649049" y="1740275"/>
            <a:ext cx="966058" cy="52248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D2227-4566-4DD3-84E3-12775AC04630}"/>
              </a:ext>
            </a:extLst>
          </p:cNvPr>
          <p:cNvSpPr txBox="1"/>
          <p:nvPr/>
        </p:nvSpPr>
        <p:spPr>
          <a:xfrm>
            <a:off x="5292545" y="3914775"/>
            <a:ext cx="3505816" cy="57708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Age</a:t>
            </a:r>
            <a:r>
              <a:rPr lang="en-US" sz="1050" dirty="0"/>
              <a:t>: younger than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1050" dirty="0"/>
              <a:t> and older than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50</a:t>
            </a:r>
            <a:r>
              <a:rPr lang="en-US" sz="1050" dirty="0"/>
              <a:t> years old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Job length</a:t>
            </a:r>
            <a:r>
              <a:rPr lang="en-US" sz="1050" dirty="0"/>
              <a:t>: shorter than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2 years </a:t>
            </a:r>
            <a:r>
              <a:rPr lang="en-US" sz="1050" dirty="0"/>
              <a:t>and longer than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5 years</a:t>
            </a:r>
            <a:endParaRPr lang="en-FI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3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57418B-1D0F-4FDE-A85D-E2E9A549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"/>
            <a:ext cx="4729163" cy="994172"/>
          </a:xfr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Manager Feedback</a:t>
            </a:r>
            <a:endParaRPr lang="en-FI" sz="2400" b="1" u="sng" dirty="0">
              <a:solidFill>
                <a:srgbClr val="002060"/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B19C21E-0F48-485B-9925-3B70B2850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424063"/>
              </p:ext>
            </p:extLst>
          </p:nvPr>
        </p:nvGraphicFramePr>
        <p:xfrm>
          <a:off x="4954770" y="1441185"/>
          <a:ext cx="2371725" cy="159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2891B41-8141-45C1-B82D-F6B53B50D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712119"/>
              </p:ext>
            </p:extLst>
          </p:nvPr>
        </p:nvGraphicFramePr>
        <p:xfrm>
          <a:off x="1940107" y="1441185"/>
          <a:ext cx="2371725" cy="159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4CFD2C3-A4D1-41E8-AD9F-1F0A9A4D6D8B}"/>
              </a:ext>
            </a:extLst>
          </p:cNvPr>
          <p:cNvSpPr txBox="1"/>
          <p:nvPr/>
        </p:nvSpPr>
        <p:spPr>
          <a:xfrm>
            <a:off x="2692583" y="2098410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ucida Console" panose="020B0609040504020204" pitchFamily="49" charset="0"/>
                <a:cs typeface="Arial" panose="020B0604020202020204" pitchFamily="34" charset="0"/>
              </a:rPr>
              <a:t>57%</a:t>
            </a:r>
            <a:endParaRPr lang="en-FI" sz="2400" b="1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E9333C-63EC-4BE9-B906-D17F5DAD2D40}"/>
              </a:ext>
            </a:extLst>
          </p:cNvPr>
          <p:cNvSpPr txBox="1"/>
          <p:nvPr/>
        </p:nvSpPr>
        <p:spPr>
          <a:xfrm>
            <a:off x="1925821" y="3014864"/>
            <a:ext cx="227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47682"/>
                </a:solidFill>
              </a:rPr>
              <a:t>High-achieving</a:t>
            </a:r>
            <a:r>
              <a:rPr lang="en-US" sz="1600" dirty="0"/>
              <a:t> teams encourage upward feedback</a:t>
            </a:r>
            <a:endParaRPr lang="en-FI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A6E31-3640-4995-A86A-24656CFEFC9E}"/>
              </a:ext>
            </a:extLst>
          </p:cNvPr>
          <p:cNvSpPr txBox="1"/>
          <p:nvPr/>
        </p:nvSpPr>
        <p:spPr>
          <a:xfrm>
            <a:off x="5721532" y="2098410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ucida Console" panose="020B0609040504020204" pitchFamily="49" charset="0"/>
                <a:cs typeface="Arial" panose="020B0604020202020204" pitchFamily="34" charset="0"/>
              </a:rPr>
              <a:t>15%</a:t>
            </a:r>
            <a:endParaRPr lang="en-FI" sz="2400" b="1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B9ED8-36DA-4521-A0EE-DBF902A9B5B4}"/>
              </a:ext>
            </a:extLst>
          </p:cNvPr>
          <p:cNvSpPr txBox="1"/>
          <p:nvPr/>
        </p:nvSpPr>
        <p:spPr>
          <a:xfrm>
            <a:off x="4954770" y="3014864"/>
            <a:ext cx="227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D7452D"/>
                </a:solidFill>
              </a:rPr>
              <a:t>Low-achieving</a:t>
            </a:r>
            <a:r>
              <a:rPr lang="en-US" sz="1600" dirty="0"/>
              <a:t> teams encourage upward feedback</a:t>
            </a:r>
            <a:endParaRPr lang="en-FI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1D1E5D-AEEB-4DCD-9B7D-E21611FC5700}"/>
              </a:ext>
            </a:extLst>
          </p:cNvPr>
          <p:cNvSpPr txBox="1"/>
          <p:nvPr/>
        </p:nvSpPr>
        <p:spPr>
          <a:xfrm>
            <a:off x="6758929" y="4186649"/>
            <a:ext cx="198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Atlassian Research</a:t>
            </a:r>
            <a:endParaRPr lang="en-FI" sz="1100" i="1" dirty="0"/>
          </a:p>
        </p:txBody>
      </p:sp>
    </p:spTree>
    <p:extLst>
      <p:ext uri="{BB962C8B-B14F-4D97-AF65-F5344CB8AC3E}">
        <p14:creationId xmlns:p14="http://schemas.microsoft.com/office/powerpoint/2010/main" val="342205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P spid="20" grpId="0"/>
      <p:bldP spid="21" grpId="0"/>
      <p:bldP spid="23" grpId="0"/>
      <p:bldP spid="24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DF10-B588-4FDF-A65D-D1EE1CFF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F53B-EF04-4A03-B548-4CE0876E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http://rh-us.mediaroom.com/2015-10-22-Many-Employees-Left-In-The-Dark-About-Growth-Prospects-At-Work</a:t>
            </a:r>
          </a:p>
          <a:p>
            <a:r>
              <a:rPr lang="en-US" dirty="0">
                <a:hlinkClick r:id="rId2"/>
              </a:rPr>
              <a:t>http://rh-us.mediaroom.com/2017-04-12-THANKS-BUT-NO-THANKS-Survey-Reveals-Strangest-Forms-of-Workplace-Recognition-Research-Also-Finds-Two-in-Three-Employees-Would-Leave-Their-Job-If-They-Didnt-Feel-Appreciated</a:t>
            </a:r>
            <a:endParaRPr lang="en-US" dirty="0"/>
          </a:p>
          <a:p>
            <a:r>
              <a:rPr lang="en-US" dirty="0">
                <a:hlinkClick r:id="rId3"/>
              </a:rPr>
              <a:t>https://www.forbes.com/sites/victorlipman/2016/03/04/why-are-employee-performance-reviews-such-a-chronic-problem/#5afa43e22f3d</a:t>
            </a:r>
            <a:endParaRPr lang="en-US" dirty="0"/>
          </a:p>
          <a:p>
            <a:r>
              <a:rPr lang="en-US" dirty="0">
                <a:hlinkClick r:id="rId4"/>
              </a:rPr>
              <a:t>https://www.forbes.com/sites/joshbersin/2013/05/06/time-to-scrap-performance-appraisals/#451ad68031c3</a:t>
            </a:r>
            <a:endParaRPr lang="en-US" dirty="0"/>
          </a:p>
          <a:p>
            <a:r>
              <a:rPr lang="en-US" dirty="0">
                <a:hlinkClick r:id="rId5"/>
              </a:rPr>
              <a:t>https://www.atlassian.com/blog/leadership/how-to-give-manager-feedback</a:t>
            </a:r>
            <a:endParaRPr lang="en-US" dirty="0"/>
          </a:p>
          <a:p>
            <a:r>
              <a:rPr lang="en-US" dirty="0">
                <a:hlinkClick r:id="rId6"/>
              </a:rPr>
              <a:t>https://onlinelibrary.wiley.com/doi/abs/10.1111/j.1744-6570.1999.tb00166.x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5127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21696B-60B3-4F3C-AFF0-95E71E1D67F3}"/>
              </a:ext>
            </a:extLst>
          </p:cNvPr>
          <p:cNvSpPr/>
          <p:nvPr/>
        </p:nvSpPr>
        <p:spPr>
          <a:xfrm>
            <a:off x="1662412" y="1879252"/>
            <a:ext cx="5819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3445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C449DBE-929A-A945-90A6-F45863B91207}"/>
              </a:ext>
            </a:extLst>
          </p:cNvPr>
          <p:cNvSpPr/>
          <p:nvPr/>
        </p:nvSpPr>
        <p:spPr>
          <a:xfrm>
            <a:off x="3411021" y="4507379"/>
            <a:ext cx="2212350" cy="549438"/>
          </a:xfrm>
          <a:prstGeom prst="rect">
            <a:avLst/>
          </a:prstGeom>
          <a:solidFill>
            <a:srgbClr val="002060"/>
          </a:solidFill>
          <a:ln w="952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7"/>
          <p:cNvSpPr txBox="1"/>
          <p:nvPr/>
        </p:nvSpPr>
        <p:spPr>
          <a:xfrm>
            <a:off x="3488608" y="4484117"/>
            <a:ext cx="21347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chemeClr val="bg1"/>
                </a:solidFill>
              </a:rPr>
              <a:t>Employees</a:t>
            </a:r>
            <a:r>
              <a:rPr lang="fr" dirty="0">
                <a:solidFill>
                  <a:schemeClr val="bg1"/>
                </a:solidFill>
              </a:rPr>
              <a:t> are </a:t>
            </a:r>
            <a:r>
              <a:rPr lang="fr" dirty="0" err="1">
                <a:solidFill>
                  <a:schemeClr val="bg1"/>
                </a:solidFill>
              </a:rPr>
              <a:t>usually</a:t>
            </a:r>
            <a:r>
              <a:rPr lang="fr" dirty="0">
                <a:solidFill>
                  <a:schemeClr val="bg1"/>
                </a:solidFill>
              </a:rPr>
              <a:t> </a:t>
            </a:r>
            <a:r>
              <a:rPr lang="fr" dirty="0" err="1">
                <a:solidFill>
                  <a:schemeClr val="bg1"/>
                </a:solidFill>
              </a:rPr>
              <a:t>given</a:t>
            </a:r>
            <a:r>
              <a:rPr lang="fr" dirty="0">
                <a:solidFill>
                  <a:schemeClr val="bg1"/>
                </a:solidFill>
              </a:rPr>
              <a:t> an </a:t>
            </a:r>
            <a:r>
              <a:rPr lang="fr" dirty="0" err="1">
                <a:solidFill>
                  <a:schemeClr val="bg1"/>
                </a:solidFill>
              </a:rPr>
              <a:t>average</a:t>
            </a:r>
            <a:r>
              <a:rPr lang="fr" dirty="0">
                <a:solidFill>
                  <a:schemeClr val="bg1"/>
                </a:solidFill>
              </a:rPr>
              <a:t> score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49" y="769754"/>
            <a:ext cx="5852349" cy="37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Recap</a:t>
            </a:r>
            <a:r>
              <a:rPr lang="fr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fr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</a:t>
            </a:r>
            <a:r>
              <a:rPr lang="fr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</a:t>
            </a:r>
            <a:r>
              <a:rPr lang="fr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currently</a:t>
            </a:r>
            <a:r>
              <a:rPr lang="fr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</a:t>
            </a:r>
            <a:r>
              <a:rPr lang="fr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</a:t>
            </a:r>
            <a:r>
              <a:rPr lang="fr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3" name="Google Shape;83;p17"/>
          <p:cNvCxnSpPr>
            <a:cxnSpLocks/>
            <a:stCxn id="85" idx="0"/>
          </p:cNvCxnSpPr>
          <p:nvPr/>
        </p:nvCxnSpPr>
        <p:spPr>
          <a:xfrm flipH="1" flipV="1">
            <a:off x="3622697" y="2895906"/>
            <a:ext cx="933293" cy="1588211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7"/>
          <p:cNvCxnSpPr>
            <a:cxnSpLocks/>
            <a:stCxn id="85" idx="0"/>
          </p:cNvCxnSpPr>
          <p:nvPr/>
        </p:nvCxnSpPr>
        <p:spPr>
          <a:xfrm flipV="1">
            <a:off x="4555990" y="2895906"/>
            <a:ext cx="751079" cy="1588211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A9D10-7EF4-7E47-9EA9-E7C1E9808A5B}"/>
              </a:ext>
            </a:extLst>
          </p:cNvPr>
          <p:cNvSpPr txBox="1"/>
          <p:nvPr/>
        </p:nvSpPr>
        <p:spPr>
          <a:xfrm>
            <a:off x="32557" y="853897"/>
            <a:ext cx="15681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 Score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(OBJ)</a:t>
            </a:r>
          </a:p>
          <a:p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well the employee achieved their personal goals for the year.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D1F9D-C309-1A45-A656-8205932E269F}"/>
              </a:ext>
            </a:extLst>
          </p:cNvPr>
          <p:cNvSpPr txBox="1"/>
          <p:nvPr/>
        </p:nvSpPr>
        <p:spPr>
          <a:xfrm>
            <a:off x="7399998" y="894464"/>
            <a:ext cx="17440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 of Contribution score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(NOC) </a:t>
            </a:r>
          </a:p>
          <a:p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well the employee’s performance influenced the company’s results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D3FE3-1CC6-3345-B57E-BF409380F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88" y="616103"/>
            <a:ext cx="7325224" cy="35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1;p17">
            <a:extLst>
              <a:ext uri="{FF2B5EF4-FFF2-40B4-BE49-F238E27FC236}">
                <a16:creationId xmlns:a16="http://schemas.microsoft.com/office/drawing/2014/main" id="{F5F7CBAB-AE5D-A941-B819-ADECFC818B3C}"/>
              </a:ext>
            </a:extLst>
          </p:cNvPr>
          <p:cNvSpPr txBox="1">
            <a:spLocks/>
          </p:cNvSpPr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Demographics: cont.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63922B-0069-4C40-BEBB-0262FE9803DA}"/>
              </a:ext>
            </a:extLst>
          </p:cNvPr>
          <p:cNvSpPr/>
          <p:nvPr/>
        </p:nvSpPr>
        <p:spPr>
          <a:xfrm>
            <a:off x="1142834" y="4313192"/>
            <a:ext cx="2212350" cy="549438"/>
          </a:xfrm>
          <a:prstGeom prst="rect">
            <a:avLst/>
          </a:prstGeom>
          <a:solidFill>
            <a:schemeClr val="accent5"/>
          </a:solidFill>
          <a:ln w="952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employees are in a junior 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EB24-F40A-4F48-86F1-3834139A0435}"/>
              </a:ext>
            </a:extLst>
          </p:cNvPr>
          <p:cNvSpPr/>
          <p:nvPr/>
        </p:nvSpPr>
        <p:spPr>
          <a:xfrm>
            <a:off x="5866410" y="4112969"/>
            <a:ext cx="2606047" cy="895850"/>
          </a:xfrm>
          <a:prstGeom prst="rect">
            <a:avLst/>
          </a:prstGeom>
          <a:solidFill>
            <a:schemeClr val="accent5"/>
          </a:solidFill>
          <a:ln w="952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people are recent hires but there is a sizeable population who’s been serving the company for a long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1ECF2-4EBF-8142-B49F-8262BEE15ABA}"/>
              </a:ext>
            </a:extLst>
          </p:cNvPr>
          <p:cNvSpPr/>
          <p:nvPr/>
        </p:nvSpPr>
        <p:spPr>
          <a:xfrm>
            <a:off x="3625271" y="4312933"/>
            <a:ext cx="2134261" cy="549438"/>
          </a:xfrm>
          <a:prstGeom prst="rect">
            <a:avLst/>
          </a:prstGeom>
          <a:solidFill>
            <a:schemeClr val="accent5"/>
          </a:solidFill>
          <a:ln w="952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40-60 years old is common at Solvay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762DB5-DCAC-F744-B694-A71243BD8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07"/>
          <a:stretch/>
        </p:blipFill>
        <p:spPr>
          <a:xfrm>
            <a:off x="8700126" y="48208"/>
            <a:ext cx="423326" cy="36276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F5E540-BA22-2648-80A5-7E46963D78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2443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r="8324" b="10217"/>
          <a:stretch/>
        </p:blipFill>
        <p:spPr>
          <a:xfrm>
            <a:off x="339100" y="763676"/>
            <a:ext cx="8465789" cy="123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r="8625" b="17088"/>
          <a:stretch/>
        </p:blipFill>
        <p:spPr>
          <a:xfrm>
            <a:off x="339114" y="2071176"/>
            <a:ext cx="8465776" cy="14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5">
            <a:alphaModFix/>
          </a:blip>
          <a:srcRect r="9600" b="15994"/>
          <a:stretch/>
        </p:blipFill>
        <p:spPr>
          <a:xfrm>
            <a:off x="339101" y="3567601"/>
            <a:ext cx="8382799" cy="14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1;p17">
            <a:extLst>
              <a:ext uri="{FF2B5EF4-FFF2-40B4-BE49-F238E27FC236}">
                <a16:creationId xmlns:a16="http://schemas.microsoft.com/office/drawing/2014/main" id="{B84FA843-25B9-BA46-AEC7-9F6A18741C9A}"/>
              </a:ext>
            </a:extLst>
          </p:cNvPr>
          <p:cNvSpPr txBox="1">
            <a:spLocks/>
          </p:cNvSpPr>
          <p:nvPr/>
        </p:nvSpPr>
        <p:spPr>
          <a:xfrm>
            <a:off x="290975" y="101308"/>
            <a:ext cx="8520600" cy="100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Department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F7921-647F-9645-A1EA-84AAF06BF0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307"/>
          <a:stretch/>
        </p:blipFill>
        <p:spPr>
          <a:xfrm>
            <a:off x="8700127" y="48208"/>
            <a:ext cx="423326" cy="362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350FF-2291-5B43-AB20-07E168699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6</a:t>
            </a:fld>
            <a:endParaRPr lang="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7C047-0226-485C-84C5-CB4795ED8599}"/>
              </a:ext>
            </a:extLst>
          </p:cNvPr>
          <p:cNvSpPr txBox="1"/>
          <p:nvPr/>
        </p:nvSpPr>
        <p:spPr>
          <a:xfrm>
            <a:off x="1425157" y="1353585"/>
            <a:ext cx="5575172" cy="664838"/>
          </a:xfrm>
          <a:prstGeom prst="rect">
            <a:avLst/>
          </a:prstGeom>
          <a:solidFill>
            <a:srgbClr val="001F60">
              <a:alpha val="12941"/>
            </a:srgbClr>
          </a:solidFill>
          <a:ln w="25400" cap="flat" cmpd="sng" algn="ctr">
            <a:solidFill>
              <a:srgbClr val="D0D3DC"/>
            </a:solidFill>
            <a:prstDash val="solid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>
            <a:lvl1pPr>
              <a:defRPr sz="1000"/>
            </a:lvl1pPr>
          </a:lstStyle>
          <a:p>
            <a:pPr algn="ctr"/>
            <a:r>
              <a:rPr lang="en-US" sz="1400" dirty="0"/>
              <a:t>Improving employee performance </a:t>
            </a:r>
            <a:endParaRPr lang="en-FI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6B1E9-EF92-42D9-A4CA-AF5A8C422181}"/>
              </a:ext>
            </a:extLst>
          </p:cNvPr>
          <p:cNvSpPr txBox="1"/>
          <p:nvPr/>
        </p:nvSpPr>
        <p:spPr>
          <a:xfrm>
            <a:off x="7151244" y="1353586"/>
            <a:ext cx="1757779" cy="664837"/>
          </a:xfrm>
          <a:prstGeom prst="rect">
            <a:avLst/>
          </a:prstGeom>
          <a:solidFill>
            <a:srgbClr val="001F60">
              <a:alpha val="12941"/>
            </a:srgbClr>
          </a:solidFill>
          <a:ln w="25400" cap="flat" cmpd="sng" algn="ctr">
            <a:solidFill>
              <a:srgbClr val="D0D3DC"/>
            </a:solidFill>
            <a:prstDash val="solid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/>
            </a:lvl1pPr>
          </a:lstStyle>
          <a:p>
            <a:r>
              <a:rPr lang="en-US" sz="1400" dirty="0"/>
              <a:t>Improving performance measurement</a:t>
            </a:r>
            <a:endParaRPr lang="en-FI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C5F4E-7610-401C-ABAD-90BD613C04A8}"/>
              </a:ext>
            </a:extLst>
          </p:cNvPr>
          <p:cNvSpPr txBox="1"/>
          <p:nvPr/>
        </p:nvSpPr>
        <p:spPr>
          <a:xfrm>
            <a:off x="133164" y="1516727"/>
            <a:ext cx="1065321" cy="338554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60960" tIns="30480" rIns="60960" bIns="30480" numCol="1" spcCol="1270" anchor="ctr" anchorCtr="0">
            <a:noAutofit/>
          </a:bodyPr>
          <a:lstStyle>
            <a:lvl1pPr>
              <a:defRPr sz="160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Goals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0F9D0-246D-4BF5-A255-51E8B89C4697}"/>
              </a:ext>
            </a:extLst>
          </p:cNvPr>
          <p:cNvSpPr txBox="1"/>
          <p:nvPr/>
        </p:nvSpPr>
        <p:spPr>
          <a:xfrm>
            <a:off x="133165" y="2671765"/>
            <a:ext cx="1065321" cy="338554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60960" tIns="30480" rIns="60960" bIns="30480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Tactics</a:t>
            </a:r>
            <a:endParaRPr lang="en-FI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743D9A9-07AA-4CF9-942A-190614028D85}"/>
              </a:ext>
            </a:extLst>
          </p:cNvPr>
          <p:cNvGraphicFramePr>
            <a:graphicFrameLocks noGrp="1"/>
          </p:cNvGraphicFramePr>
          <p:nvPr/>
        </p:nvGraphicFramePr>
        <p:xfrm>
          <a:off x="1425157" y="2420230"/>
          <a:ext cx="17577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780">
                  <a:extLst>
                    <a:ext uri="{9D8B030D-6E8A-4147-A177-3AD203B41FA5}">
                      <a16:colId xmlns:a16="http://schemas.microsoft.com/office/drawing/2014/main" val="361968612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Conducting </a:t>
                      </a:r>
                      <a:r>
                        <a:rPr lang="en-US" sz="9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quarterly coaching </a:t>
                      </a: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in between annual assessments</a:t>
                      </a:r>
                      <a:endParaRPr lang="en-FI" sz="900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FFA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7429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" panose="05000000000000000000" pitchFamily="2" charset="2"/>
                        </a:rPr>
                        <a:t></a:t>
                      </a:r>
                    </a:p>
                    <a:p>
                      <a:pPr algn="ctr"/>
                      <a:r>
                        <a:rPr lang="en-US" sz="900" dirty="0"/>
                        <a:t>Reduce the probability of repeating bad performance</a:t>
                      </a:r>
                    </a:p>
                    <a:p>
                      <a:pPr algn="ctr"/>
                      <a:endParaRPr lang="en-FI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0244169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E80E46AD-7B77-415C-8E37-A3DC3BBAC602}"/>
              </a:ext>
            </a:extLst>
          </p:cNvPr>
          <p:cNvGraphicFramePr>
            <a:graphicFrameLocks noGrp="1"/>
          </p:cNvGraphicFramePr>
          <p:nvPr/>
        </p:nvGraphicFramePr>
        <p:xfrm>
          <a:off x="3333853" y="2420230"/>
          <a:ext cx="17577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780">
                  <a:extLst>
                    <a:ext uri="{9D8B030D-6E8A-4147-A177-3AD203B41FA5}">
                      <a16:colId xmlns:a16="http://schemas.microsoft.com/office/drawing/2014/main" val="361968612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Sending automatic </a:t>
                      </a:r>
                      <a:r>
                        <a:rPr lang="en-US" sz="9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check-up</a:t>
                      </a: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 questions to employees</a:t>
                      </a:r>
                    </a:p>
                  </a:txBody>
                  <a:tcPr marL="68580" marR="68580" marT="34290" marB="34290">
                    <a:solidFill>
                      <a:srgbClr val="FFA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7429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" panose="05000000000000000000" pitchFamily="2" charset="2"/>
                        </a:rPr>
                        <a:t></a:t>
                      </a:r>
                    </a:p>
                    <a:p>
                      <a:pPr algn="ctr"/>
                      <a:r>
                        <a:rPr lang="en-US" sz="900" dirty="0">
                          <a:sym typeface="Wingdings" panose="05000000000000000000" pitchFamily="2" charset="2"/>
                        </a:rPr>
                        <a:t>Encourage employees to discuss struggles at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0244169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BF707A04-B5C2-4058-8645-28B21A76C75F}"/>
              </a:ext>
            </a:extLst>
          </p:cNvPr>
          <p:cNvGraphicFramePr>
            <a:graphicFrameLocks noGrp="1"/>
          </p:cNvGraphicFramePr>
          <p:nvPr/>
        </p:nvGraphicFramePr>
        <p:xfrm>
          <a:off x="5242549" y="2420230"/>
          <a:ext cx="17577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780">
                  <a:extLst>
                    <a:ext uri="{9D8B030D-6E8A-4147-A177-3AD203B41FA5}">
                      <a16:colId xmlns:a16="http://schemas.microsoft.com/office/drawing/2014/main" val="361968612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Implementing anonymous </a:t>
                      </a:r>
                      <a:r>
                        <a:rPr lang="en-US" sz="9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manager feedback </a:t>
                      </a: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collection</a:t>
                      </a:r>
                    </a:p>
                  </a:txBody>
                  <a:tcPr marL="68580" marR="68580" marT="34290" marB="34290">
                    <a:solidFill>
                      <a:srgbClr val="FFA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7429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" panose="05000000000000000000" pitchFamily="2" charset="2"/>
                        </a:rPr>
                        <a:t></a:t>
                      </a:r>
                    </a:p>
                    <a:p>
                      <a:pPr algn="ctr"/>
                      <a:r>
                        <a:rPr lang="en-US" sz="900" dirty="0"/>
                        <a:t>Improve leadership quality and team synergy</a:t>
                      </a:r>
                    </a:p>
                    <a:p>
                      <a:pPr algn="ctr"/>
                      <a:endParaRPr lang="en-FI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0244169"/>
                  </a:ext>
                </a:extLst>
              </a:tr>
            </a:tbl>
          </a:graphicData>
        </a:graphic>
      </p:graphicFrame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540DEF43-7F5E-4572-BA1B-555C6C7D98FB}"/>
              </a:ext>
            </a:extLst>
          </p:cNvPr>
          <p:cNvGraphicFramePr>
            <a:graphicFrameLocks noGrp="1"/>
          </p:cNvGraphicFramePr>
          <p:nvPr/>
        </p:nvGraphicFramePr>
        <p:xfrm>
          <a:off x="7151245" y="2420230"/>
          <a:ext cx="17577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780">
                  <a:extLst>
                    <a:ext uri="{9D8B030D-6E8A-4147-A177-3AD203B41FA5}">
                      <a16:colId xmlns:a16="http://schemas.microsoft.com/office/drawing/2014/main" val="361968612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Creating a </a:t>
                      </a:r>
                      <a:r>
                        <a:rPr lang="en-US" sz="9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holistic</a:t>
                      </a:r>
                      <a:r>
                        <a:rPr lang="en-US" sz="900" b="0" dirty="0">
                          <a:latin typeface="+mn-lt"/>
                          <a:cs typeface="Times New Roman" panose="02020603050405020304" pitchFamily="18" charset="0"/>
                        </a:rPr>
                        <a:t> employee’s performance 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rgbClr val="FFA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7429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" panose="05000000000000000000" pitchFamily="2" charset="2"/>
                        </a:rPr>
                        <a:t></a:t>
                      </a:r>
                    </a:p>
                    <a:p>
                      <a:pPr algn="ctr"/>
                      <a:r>
                        <a:rPr lang="en-US" sz="900" dirty="0">
                          <a:sym typeface="Wingdings" panose="05000000000000000000" pitchFamily="2" charset="2"/>
                        </a:rPr>
                        <a:t>Assist HR in identifying top and bottom performers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024416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EC3DAC1-658C-43AA-B1BD-7689F3E4EE92}"/>
              </a:ext>
            </a:extLst>
          </p:cNvPr>
          <p:cNvSpPr txBox="1"/>
          <p:nvPr/>
        </p:nvSpPr>
        <p:spPr>
          <a:xfrm>
            <a:off x="1425158" y="3897533"/>
            <a:ext cx="2196506" cy="645595"/>
          </a:xfrm>
          <a:prstGeom prst="rect">
            <a:avLst/>
          </a:prstGeom>
          <a:solidFill>
            <a:schemeClr val="tx1">
              <a:alpha val="12941"/>
            </a:schemeClr>
          </a:solidFill>
          <a:ln w="25400" cap="flat" cmpd="sng" algn="ctr">
            <a:solidFill>
              <a:srgbClr val="D0D3DC"/>
            </a:solidFill>
            <a:prstDash val="solid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600"/>
            </a:lvl1pPr>
          </a:lstStyle>
          <a:p>
            <a:r>
              <a:rPr lang="en-US" sz="1400" dirty="0"/>
              <a:t>Machine learning performance predictor</a:t>
            </a:r>
            <a:endParaRPr lang="en-FI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AC842-1D45-4894-B1E0-91D9C0AC08C1}"/>
              </a:ext>
            </a:extLst>
          </p:cNvPr>
          <p:cNvSpPr txBox="1"/>
          <p:nvPr/>
        </p:nvSpPr>
        <p:spPr>
          <a:xfrm>
            <a:off x="133165" y="3970868"/>
            <a:ext cx="1065321" cy="480634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60960" tIns="30480" rIns="60960" bIns="30480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200" dirty="0"/>
              <a:t>Supporting Technology</a:t>
            </a:r>
            <a:endParaRPr lang="en-FI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EEB0DD-DAF4-4699-A722-A26858B892D5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304047" y="3517510"/>
            <a:ext cx="0" cy="36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17985F-AE6A-43B0-A575-2743C8DCBBDD}"/>
              </a:ext>
            </a:extLst>
          </p:cNvPr>
          <p:cNvCxnSpPr>
            <a:cxnSpLocks/>
            <a:stCxn id="39" idx="0"/>
            <a:endCxn id="17" idx="2"/>
          </p:cNvCxnSpPr>
          <p:nvPr/>
        </p:nvCxnSpPr>
        <p:spPr>
          <a:xfrm flipH="1" flipV="1">
            <a:off x="4212743" y="3517510"/>
            <a:ext cx="939925" cy="3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5BE3C4-F831-41F7-80D1-1FCFF7FABF16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V="1">
            <a:off x="5152668" y="3517510"/>
            <a:ext cx="968771" cy="38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5C67C9-6660-466F-8B89-61739D861FC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030135" y="3517510"/>
            <a:ext cx="0" cy="36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906BF8-C311-45F3-9DBB-F66F93FFEEF0}"/>
              </a:ext>
            </a:extLst>
          </p:cNvPr>
          <p:cNvSpPr txBox="1"/>
          <p:nvPr/>
        </p:nvSpPr>
        <p:spPr>
          <a:xfrm>
            <a:off x="4054415" y="3897533"/>
            <a:ext cx="2196506" cy="645595"/>
          </a:xfrm>
          <a:prstGeom prst="rect">
            <a:avLst/>
          </a:prstGeom>
          <a:solidFill>
            <a:schemeClr val="tx1">
              <a:alpha val="12941"/>
            </a:schemeClr>
          </a:solidFill>
          <a:ln w="25400" cap="flat" cmpd="sng" algn="ctr">
            <a:solidFill>
              <a:srgbClr val="D0D3DC"/>
            </a:solidFill>
            <a:prstDash val="solid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600"/>
            </a:lvl1pPr>
          </a:lstStyle>
          <a:p>
            <a:r>
              <a:rPr lang="en-US" sz="1400" dirty="0"/>
              <a:t>Mobile application functionalities</a:t>
            </a:r>
            <a:endParaRPr lang="en-FI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0E004-E8AF-41E6-8E2A-AD1DDA2303A6}"/>
              </a:ext>
            </a:extLst>
          </p:cNvPr>
          <p:cNvSpPr txBox="1"/>
          <p:nvPr/>
        </p:nvSpPr>
        <p:spPr>
          <a:xfrm>
            <a:off x="6683672" y="3883875"/>
            <a:ext cx="2225353" cy="645595"/>
          </a:xfrm>
          <a:prstGeom prst="rect">
            <a:avLst/>
          </a:prstGeom>
          <a:solidFill>
            <a:schemeClr val="tx1">
              <a:alpha val="12941"/>
            </a:schemeClr>
          </a:solidFill>
          <a:ln w="25400" cap="flat" cmpd="sng" algn="ctr">
            <a:solidFill>
              <a:srgbClr val="D0D3DC"/>
            </a:solidFill>
            <a:prstDash val="solid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600"/>
            </a:lvl1pPr>
          </a:lstStyle>
          <a:p>
            <a:r>
              <a:rPr lang="en-US" sz="1400" dirty="0"/>
              <a:t>Performance ranking system</a:t>
            </a:r>
            <a:endParaRPr lang="en-FI" sz="1400" dirty="0"/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68D8C8FA-2D27-42D3-9253-4A96960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fld id="{D5910887-DC1B-4D08-9999-6DB1B95DB2BC}" type="slidenum">
              <a:rPr lang="en-FI" smtClean="0"/>
              <a:t>7</a:t>
            </a:fld>
            <a:endParaRPr lang="en-FI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A285255-DF94-4EC3-8334-75A5A07F1476}"/>
              </a:ext>
            </a:extLst>
          </p:cNvPr>
          <p:cNvSpPr/>
          <p:nvPr/>
        </p:nvSpPr>
        <p:spPr>
          <a:xfrm>
            <a:off x="2190633" y="2090707"/>
            <a:ext cx="226828" cy="279023"/>
          </a:xfrm>
          <a:prstGeom prst="downArrow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C6E65AD-470E-4A02-9724-2DC0479A7971}"/>
              </a:ext>
            </a:extLst>
          </p:cNvPr>
          <p:cNvSpPr/>
          <p:nvPr/>
        </p:nvSpPr>
        <p:spPr>
          <a:xfrm>
            <a:off x="6008025" y="2094770"/>
            <a:ext cx="226828" cy="279023"/>
          </a:xfrm>
          <a:prstGeom prst="downArrow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D8FC428-6F0C-45CA-B28F-449AF6AFBFEC}"/>
              </a:ext>
            </a:extLst>
          </p:cNvPr>
          <p:cNvSpPr/>
          <p:nvPr/>
        </p:nvSpPr>
        <p:spPr>
          <a:xfrm>
            <a:off x="7916719" y="2097795"/>
            <a:ext cx="226828" cy="279023"/>
          </a:xfrm>
          <a:prstGeom prst="downArrow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C8DD283-CD2B-486F-BDF9-FE0AE97D132F}"/>
              </a:ext>
            </a:extLst>
          </p:cNvPr>
          <p:cNvSpPr/>
          <p:nvPr/>
        </p:nvSpPr>
        <p:spPr>
          <a:xfrm>
            <a:off x="4099329" y="2090707"/>
            <a:ext cx="226828" cy="279023"/>
          </a:xfrm>
          <a:prstGeom prst="downArrow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119CDA-BA67-4E37-8534-EB2C0A29574C}"/>
              </a:ext>
            </a:extLst>
          </p:cNvPr>
          <p:cNvSpPr/>
          <p:nvPr/>
        </p:nvSpPr>
        <p:spPr>
          <a:xfrm>
            <a:off x="85059" y="382770"/>
            <a:ext cx="6764277" cy="5883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i="1" u="sng" dirty="0"/>
              <a:t>Setting goals and tactics to improve Solvay’s performance management process</a:t>
            </a:r>
            <a:endParaRPr lang="en-FI" i="1" u="sng" dirty="0"/>
          </a:p>
        </p:txBody>
      </p:sp>
    </p:spTree>
    <p:extLst>
      <p:ext uri="{BB962C8B-B14F-4D97-AF65-F5344CB8AC3E}">
        <p14:creationId xmlns:p14="http://schemas.microsoft.com/office/powerpoint/2010/main" val="165297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6F3CC-64EC-1946-A09C-12992DE47194}"/>
              </a:ext>
            </a:extLst>
          </p:cNvPr>
          <p:cNvSpPr/>
          <p:nvPr/>
        </p:nvSpPr>
        <p:spPr>
          <a:xfrm>
            <a:off x="1662412" y="1879252"/>
            <a:ext cx="5819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Improve performance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7BF66-23FA-9242-B69D-B62E24A07838}"/>
              </a:ext>
            </a:extLst>
          </p:cNvPr>
          <p:cNvSpPr/>
          <p:nvPr/>
        </p:nvSpPr>
        <p:spPr>
          <a:xfrm>
            <a:off x="2542386" y="1988462"/>
            <a:ext cx="304800" cy="304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94732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48154</TotalTime>
  <Words>1854</Words>
  <Application>Microsoft Office PowerPoint</Application>
  <PresentationFormat>On-screen Show (16:9)</PresentationFormat>
  <Paragraphs>423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Lucida Console</vt:lpstr>
      <vt:lpstr>Tahoma</vt:lpstr>
      <vt:lpstr>Wingdings</vt:lpstr>
      <vt:lpstr>Simple Light</vt:lpstr>
      <vt:lpstr>Office Theme</vt:lpstr>
      <vt:lpstr>Unlocking the Full Potential of Solvay Employees </vt:lpstr>
      <vt:lpstr>PowerPoint Presentation</vt:lpstr>
      <vt:lpstr>PowerPoint Presentation</vt:lpstr>
      <vt:lpstr>PowerPoint Presentation</vt:lpstr>
      <vt:lpstr>Recap: there are currently two performance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score would include different performance metrics</vt:lpstr>
      <vt:lpstr>PowerPoint Presentation</vt:lpstr>
      <vt:lpstr>PowerPoint Presentation</vt:lpstr>
      <vt:lpstr>PowerPoint Presentation</vt:lpstr>
      <vt:lpstr>Appendix</vt:lpstr>
      <vt:lpstr>PowerPoint Presentation</vt:lpstr>
      <vt:lpstr>Modelling Process</vt:lpstr>
      <vt:lpstr>PowerPoint Presentation</vt:lpstr>
      <vt:lpstr>PowerPoint Presentation</vt:lpstr>
      <vt:lpstr>PowerPoint Presentation</vt:lpstr>
      <vt:lpstr>Clustering Analysis Process</vt:lpstr>
      <vt:lpstr>Quarterly Coaching</vt:lpstr>
      <vt:lpstr>Check-up Questions: Other target groups of interest</vt:lpstr>
      <vt:lpstr>Manager Feedback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Full Potential of Solvay Employees</dc:title>
  <dc:creator>kr</dc:creator>
  <cp:lastModifiedBy>Son Huynh</cp:lastModifiedBy>
  <cp:revision>210</cp:revision>
  <cp:lastPrinted>2019-09-10T19:38:19Z</cp:lastPrinted>
  <dcterms:modified xsi:type="dcterms:W3CDTF">2019-11-04T18:22:54Z</dcterms:modified>
</cp:coreProperties>
</file>