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46"/>
  </p:notesMasterIdLst>
  <p:handoutMasterIdLst>
    <p:handoutMasterId r:id="rId47"/>
  </p:handoutMasterIdLst>
  <p:sldIdLst>
    <p:sldId id="256" r:id="rId2"/>
    <p:sldId id="366" r:id="rId3"/>
    <p:sldId id="368" r:id="rId4"/>
    <p:sldId id="312" r:id="rId5"/>
    <p:sldId id="337" r:id="rId6"/>
    <p:sldId id="362" r:id="rId7"/>
    <p:sldId id="334" r:id="rId8"/>
    <p:sldId id="332" r:id="rId9"/>
    <p:sldId id="384" r:id="rId10"/>
    <p:sldId id="390" r:id="rId11"/>
    <p:sldId id="385" r:id="rId12"/>
    <p:sldId id="336" r:id="rId13"/>
    <p:sldId id="338" r:id="rId14"/>
    <p:sldId id="393" r:id="rId15"/>
    <p:sldId id="335" r:id="rId16"/>
    <p:sldId id="363" r:id="rId17"/>
    <p:sldId id="340" r:id="rId18"/>
    <p:sldId id="339" r:id="rId19"/>
    <p:sldId id="389" r:id="rId20"/>
    <p:sldId id="394" r:id="rId21"/>
    <p:sldId id="343" r:id="rId22"/>
    <p:sldId id="344" r:id="rId23"/>
    <p:sldId id="345" r:id="rId24"/>
    <p:sldId id="341" r:id="rId25"/>
    <p:sldId id="347" r:id="rId26"/>
    <p:sldId id="349" r:id="rId27"/>
    <p:sldId id="392" r:id="rId28"/>
    <p:sldId id="346" r:id="rId29"/>
    <p:sldId id="350" r:id="rId30"/>
    <p:sldId id="367" r:id="rId31"/>
    <p:sldId id="351" r:id="rId32"/>
    <p:sldId id="353" r:id="rId33"/>
    <p:sldId id="352" r:id="rId34"/>
    <p:sldId id="355" r:id="rId35"/>
    <p:sldId id="357" r:id="rId36"/>
    <p:sldId id="354" r:id="rId37"/>
    <p:sldId id="356" r:id="rId38"/>
    <p:sldId id="358" r:id="rId39"/>
    <p:sldId id="391" r:id="rId40"/>
    <p:sldId id="359" r:id="rId41"/>
    <p:sldId id="333" r:id="rId42"/>
    <p:sldId id="361" r:id="rId43"/>
    <p:sldId id="360" r:id="rId44"/>
    <p:sldId id="328" r:id="rId4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457C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D600"/>
    <a:srgbClr val="22B400"/>
    <a:srgbClr val="000066"/>
    <a:srgbClr val="003968"/>
    <a:srgbClr val="CC0000"/>
    <a:srgbClr val="336699"/>
    <a:srgbClr val="00457C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1" autoAdjust="0"/>
    <p:restoredTop sz="96433" autoAdjust="0"/>
  </p:normalViewPr>
  <p:slideViewPr>
    <p:cSldViewPr>
      <p:cViewPr varScale="1">
        <p:scale>
          <a:sx n="113" d="100"/>
          <a:sy n="113" d="100"/>
        </p:scale>
        <p:origin x="7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19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637CD2C-E9E4-4B83-A2B9-16425C2B61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733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39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84048CE-C0DC-4E93-AD41-1A910151EB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3735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fld id="{2535EEC9-0224-437D-82B2-C354DF4079CD}" type="slidenum">
              <a:rPr lang="en-US" altLang="en-US" b="0" smtClean="0">
                <a:solidFill>
                  <a:schemeClr val="tx1"/>
                </a:solidFill>
              </a:rPr>
              <a:pPr/>
              <a:t>1</a:t>
            </a:fld>
            <a:endParaRPr lang="en-US" altLang="en-US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0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en-US" altLang="en-US" sz="2400" b="0">
              <a:solidFill>
                <a:schemeClr val="tx1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2"/>
          <p:cNvSpPr>
            <a:spLocks noChangeArrowheads="1"/>
          </p:cNvSpPr>
          <p:nvPr userDrawn="1"/>
        </p:nvSpPr>
        <p:spPr bwMode="auto">
          <a:xfrm>
            <a:off x="0" y="2209800"/>
            <a:ext cx="9144000" cy="1219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 userDrawn="1"/>
        </p:nvSpPr>
        <p:spPr bwMode="auto">
          <a:xfrm>
            <a:off x="0" y="22098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4"/>
          <p:cNvSpPr>
            <a:spLocks noChangeShapeType="1"/>
          </p:cNvSpPr>
          <p:nvPr userDrawn="1"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47625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133600" y="1371600"/>
            <a:ext cx="6477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33600" y="3733800"/>
            <a:ext cx="64770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698B4DC-2212-4173-B860-532F4E32D3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80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07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340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143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58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207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11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625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36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635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395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9ABCB"/>
              </a:gs>
              <a:gs pos="100000">
                <a:srgbClr val="F3F5F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6"/>
          <p:cNvSpPr>
            <a:spLocks noChangeArrowheads="1"/>
          </p:cNvSpPr>
          <p:nvPr userDrawn="1"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Rectangle 12"/>
          <p:cNvSpPr>
            <a:spLocks noChangeArrowheads="1"/>
          </p:cNvSpPr>
          <p:nvPr userDrawn="1"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0356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pic>
        <p:nvPicPr>
          <p:cNvPr id="1029" name="Picture 16" descr="HORZB-W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6324600"/>
            <a:ext cx="4359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Line 22"/>
          <p:cNvSpPr>
            <a:spLocks noChangeShapeType="1"/>
          </p:cNvSpPr>
          <p:nvPr userDrawn="1"/>
        </p:nvSpPr>
        <p:spPr bwMode="auto">
          <a:xfrm>
            <a:off x="0" y="1219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23"/>
          <p:cNvSpPr>
            <a:spLocks noChangeShapeType="1"/>
          </p:cNvSpPr>
          <p:nvPr userDrawn="1"/>
        </p:nvSpPr>
        <p:spPr bwMode="auto">
          <a:xfrm>
            <a:off x="0" y="838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27"/>
          <p:cNvSpPr>
            <a:spLocks noChangeShapeType="1"/>
          </p:cNvSpPr>
          <p:nvPr userDrawn="1"/>
        </p:nvSpPr>
        <p:spPr bwMode="auto">
          <a:xfrm>
            <a:off x="0" y="6172200"/>
            <a:ext cx="9144000" cy="0"/>
          </a:xfrm>
          <a:prstGeom prst="line">
            <a:avLst/>
          </a:prstGeom>
          <a:noFill/>
          <a:ln w="47625">
            <a:solidFill>
              <a:srgbClr val="B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6248400"/>
            <a:ext cx="6400800" cy="3810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100"/>
          </a:p>
        </p:txBody>
      </p:sp>
      <p:sp>
        <p:nvSpPr>
          <p:cNvPr id="5123" name="Rectangle 6"/>
          <p:cNvSpPr>
            <a:spLocks noChangeArrowheads="1"/>
          </p:cNvSpPr>
          <p:nvPr/>
        </p:nvSpPr>
        <p:spPr bwMode="auto">
          <a:xfrm>
            <a:off x="0" y="6248400"/>
            <a:ext cx="9144000" cy="609600"/>
          </a:xfrm>
          <a:prstGeom prst="rect">
            <a:avLst/>
          </a:prstGeom>
          <a:solidFill>
            <a:srgbClr val="0035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5124" name="Picture 7" descr="UNIVCO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09600"/>
            <a:ext cx="2590800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 Box 16"/>
          <p:cNvSpPr txBox="1">
            <a:spLocks noChangeArrowheads="1"/>
          </p:cNvSpPr>
          <p:nvPr/>
        </p:nvSpPr>
        <p:spPr bwMode="auto">
          <a:xfrm>
            <a:off x="76199" y="4442034"/>
            <a:ext cx="89916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 b="0" dirty="0">
                <a:solidFill>
                  <a:srgbClr val="000066"/>
                </a:solidFill>
                <a:latin typeface="+mn-lt"/>
              </a:rPr>
              <a:t>Relational Data Model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0" y="2565042"/>
            <a:ext cx="914400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500" b="0" dirty="0">
                <a:solidFill>
                  <a:schemeClr val="bg1"/>
                </a:solidFill>
                <a:latin typeface="+mn-lt"/>
              </a:rPr>
              <a:t>COP 6731: Theory and Implementation of Database Systems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371" y="1683841"/>
            <a:ext cx="5953259" cy="5172062"/>
          </a:xfrm>
          <a:prstGeom prst="rect">
            <a:avLst/>
          </a:prstGeom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AFF6CA08-AEFF-4F8C-9D5F-237989F5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762CC-BAC8-40CA-A60F-0A9BB8CF3BC1}"/>
              </a:ext>
            </a:extLst>
          </p:cNvPr>
          <p:cNvSpPr txBox="1"/>
          <p:nvPr/>
        </p:nvSpPr>
        <p:spPr>
          <a:xfrm>
            <a:off x="0" y="863367"/>
            <a:ext cx="9143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value in a row (or tuple) is an </a:t>
            </a: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two rows in a relational table are </a:t>
            </a: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identical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74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72" y="811953"/>
            <a:ext cx="6914257" cy="6013759"/>
          </a:xfrm>
          <a:prstGeom prst="rect">
            <a:avLst/>
          </a:prstGeom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72FB0B23-7F05-4F83-9E50-CE6ECC5D5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34616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 Model Constraints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18" y="838200"/>
            <a:ext cx="9124682" cy="26670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All rows in a relation must be </a:t>
            </a:r>
            <a:r>
              <a:rPr lang="en-US" sz="3200" b="1" i="1" dirty="0"/>
              <a:t>distinct</a:t>
            </a:r>
            <a:r>
              <a:rPr lang="en-US" sz="3200" dirty="0"/>
              <a:t>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i="1" dirty="0">
                <a:solidFill>
                  <a:srgbClr val="0070C0"/>
                </a:solidFill>
              </a:rPr>
              <a:t>superkey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is a set of attributes that must be </a:t>
            </a:r>
            <a:r>
              <a:rPr lang="en-US" b="1" dirty="0"/>
              <a:t>distinct</a:t>
            </a:r>
            <a:r>
              <a:rPr lang="en-US" dirty="0"/>
              <a:t> in a relation.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i="1" dirty="0">
                <a:solidFill>
                  <a:srgbClr val="0070C0"/>
                </a:solidFill>
              </a:rPr>
              <a:t>minimal superkey </a:t>
            </a:r>
            <a:r>
              <a:rPr lang="en-US" dirty="0"/>
              <a:t>is a </a:t>
            </a:r>
            <a:r>
              <a:rPr lang="en-US" b="1" dirty="0"/>
              <a:t>minimum</a:t>
            </a:r>
            <a:r>
              <a:rPr lang="en-US" dirty="0"/>
              <a:t> </a:t>
            </a:r>
            <a:r>
              <a:rPr lang="en-US" b="1" dirty="0"/>
              <a:t>set</a:t>
            </a:r>
            <a:r>
              <a:rPr lang="en-US" dirty="0"/>
              <a:t> of attributes necessary to be </a:t>
            </a:r>
            <a:r>
              <a:rPr lang="en-US" b="1" dirty="0"/>
              <a:t>distinct</a:t>
            </a:r>
            <a:r>
              <a:rPr lang="en-US" dirty="0"/>
              <a:t> in a relation.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EE3CE7-BD6E-989C-7C59-15C87BBF7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58625"/>
            <a:ext cx="8229600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0F8A4-8E49-A113-5A24-6DC550FB38FB}"/>
              </a:ext>
            </a:extLst>
          </p:cNvPr>
          <p:cNvSpPr txBox="1"/>
          <p:nvPr/>
        </p:nvSpPr>
        <p:spPr>
          <a:xfrm>
            <a:off x="440267" y="3429000"/>
            <a:ext cx="85150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400" b="0" dirty="0">
                <a:solidFill>
                  <a:schemeClr val="tx2"/>
                </a:solidFill>
                <a:latin typeface="+mn-lt"/>
              </a:rPr>
              <a:t>The CAR relation, with two candidate keys: </a:t>
            </a:r>
            <a:r>
              <a:rPr lang="en-US" altLang="en-US" sz="1400" b="0" dirty="0" err="1">
                <a:solidFill>
                  <a:schemeClr val="tx2"/>
                </a:solidFill>
                <a:latin typeface="+mn-lt"/>
              </a:rPr>
              <a:t>License_number</a:t>
            </a:r>
            <a:r>
              <a:rPr lang="en-US" altLang="en-US" sz="1400" b="0" dirty="0">
                <a:solidFill>
                  <a:schemeClr val="tx2"/>
                </a:solidFill>
                <a:latin typeface="+mn-lt"/>
              </a:rPr>
              <a:t> and </a:t>
            </a:r>
            <a:r>
              <a:rPr lang="en-US" altLang="en-US" sz="1400" b="0" dirty="0" err="1">
                <a:solidFill>
                  <a:schemeClr val="tx2"/>
                </a:solidFill>
                <a:latin typeface="+mn-lt"/>
              </a:rPr>
              <a:t>Engine_serial_number</a:t>
            </a:r>
            <a:r>
              <a:rPr lang="en-US" altLang="en-US" sz="1400" b="0" dirty="0">
                <a:solidFill>
                  <a:schemeClr val="tx2"/>
                </a:solidFill>
                <a:latin typeface="+mn-lt"/>
              </a:rPr>
              <a:t>.</a:t>
            </a:r>
            <a:endParaRPr lang="en-US" sz="14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6898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 Model Constraints (Primary Key)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18" y="838200"/>
            <a:ext cx="9124682" cy="43434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A </a:t>
            </a:r>
            <a:r>
              <a:rPr lang="en-US" sz="3200" i="1" dirty="0">
                <a:solidFill>
                  <a:srgbClr val="002060"/>
                </a:solidFill>
              </a:rPr>
              <a:t>minimum </a:t>
            </a:r>
            <a:r>
              <a:rPr lang="en-US" sz="3200" i="1" dirty="0" err="1">
                <a:solidFill>
                  <a:srgbClr val="002060"/>
                </a:solidFill>
              </a:rPr>
              <a:t>superkey</a:t>
            </a:r>
            <a:r>
              <a:rPr lang="en-US" sz="3200" i="1" dirty="0">
                <a:solidFill>
                  <a:srgbClr val="002060"/>
                </a:solidFill>
              </a:rPr>
              <a:t> (or candidate key) </a:t>
            </a:r>
            <a:r>
              <a:rPr lang="en-US" sz="3200" dirty="0"/>
              <a:t>can be used to identify </a:t>
            </a:r>
            <a:r>
              <a:rPr lang="en-US" sz="3200" u="sng" dirty="0"/>
              <a:t>uniquely</a:t>
            </a:r>
            <a:r>
              <a:rPr lang="en-US" sz="3200" dirty="0"/>
              <a:t> each row (or tuple) in the relation.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A relation may have more than one </a:t>
            </a:r>
            <a:r>
              <a:rPr lang="en-US" sz="3200" i="1" dirty="0">
                <a:solidFill>
                  <a:srgbClr val="002060"/>
                </a:solidFill>
              </a:rPr>
              <a:t>minimum superkey </a:t>
            </a:r>
            <a:r>
              <a:rPr lang="en-US" sz="3200" dirty="0"/>
              <a:t>(i.e., </a:t>
            </a:r>
            <a:r>
              <a:rPr lang="en-US" sz="3200" b="1" i="1" dirty="0">
                <a:solidFill>
                  <a:srgbClr val="0070C0"/>
                </a:solidFill>
              </a:rPr>
              <a:t>candidate key</a:t>
            </a:r>
            <a:r>
              <a:rPr lang="en-US" sz="3200" dirty="0"/>
              <a:t>).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We can choose one of the </a:t>
            </a:r>
            <a:r>
              <a:rPr lang="en-US" sz="3200" i="1" dirty="0"/>
              <a:t>candidate keys </a:t>
            </a:r>
            <a:r>
              <a:rPr lang="en-US" sz="3200" dirty="0"/>
              <a:t>as the </a:t>
            </a:r>
            <a:r>
              <a:rPr lang="en-US" sz="3200" b="1" i="1" dirty="0">
                <a:solidFill>
                  <a:srgbClr val="0070C0"/>
                </a:solidFill>
              </a:rPr>
              <a:t>primary key</a:t>
            </a:r>
            <a:r>
              <a:rPr lang="en-US" sz="3200" b="1" dirty="0"/>
              <a:t> </a:t>
            </a:r>
            <a:r>
              <a:rPr lang="en-US" sz="3200" dirty="0"/>
              <a:t>(PK).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2060"/>
                </a:solidFill>
              </a:rPr>
              <a:t>No </a:t>
            </a:r>
            <a:r>
              <a:rPr lang="en-US" sz="3200" i="1" dirty="0">
                <a:solidFill>
                  <a:srgbClr val="002060"/>
                </a:solidFill>
              </a:rPr>
              <a:t>primary key </a:t>
            </a:r>
            <a:r>
              <a:rPr lang="en-US" sz="3200" dirty="0">
                <a:solidFill>
                  <a:srgbClr val="002060"/>
                </a:solidFill>
              </a:rPr>
              <a:t>value can be NULL.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99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6">
            <a:extLst>
              <a:ext uri="{FF2B5EF4-FFF2-40B4-BE49-F238E27FC236}">
                <a16:creationId xmlns:a16="http://schemas.microsoft.com/office/drawing/2014/main" id="{8BF7D8E5-A548-19A7-FB5C-4B2C16133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Domain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7EB400-FAFF-B42B-7F40-9A2E789693DD}"/>
              </a:ext>
            </a:extLst>
          </p:cNvPr>
          <p:cNvSpPr txBox="1"/>
          <p:nvPr/>
        </p:nvSpPr>
        <p:spPr>
          <a:xfrm>
            <a:off x="0" y="914400"/>
            <a:ext cx="910774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A domain is a set of values that can be assigned to an attribute.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A simple definition of a database domain is the data type used by a column in a database.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b="0" dirty="0">
                <a:solidFill>
                  <a:schemeClr val="tx2"/>
                </a:solidFill>
                <a:latin typeface="+mn-lt"/>
              </a:rPr>
              <a:t>Oracle examples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CHAR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VARCHAR2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NUMBER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DATE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TIMESTAMP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5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 Model Constraints (Foreign Key)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318" y="838199"/>
            <a:ext cx="9124682" cy="2743201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800" dirty="0"/>
              <a:t>Foreign Key (FK)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attributes in Foreign Key (FK) of R1 have the </a:t>
            </a:r>
            <a:r>
              <a:rPr lang="en-US" sz="2400" b="1" dirty="0">
                <a:solidFill>
                  <a:srgbClr val="002060"/>
                </a:solidFill>
              </a:rPr>
              <a:t>same domain(s)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as the attributes in Primary Key (PK) of R2.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Foreign Key (FK) of R1 refers to Primary Key (PK) of R2.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The value of Foreign Key(FK) can be NULL.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Foreign Key can refer to its own relation</a:t>
            </a:r>
            <a:r>
              <a:rPr lang="en-US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72434"/>
              </p:ext>
            </p:extLst>
          </p:nvPr>
        </p:nvGraphicFramePr>
        <p:xfrm>
          <a:off x="533400" y="4238413"/>
          <a:ext cx="38862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12344555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Z02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32322322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21323111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31224321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501623"/>
              </p:ext>
            </p:extLst>
          </p:nvPr>
        </p:nvGraphicFramePr>
        <p:xfrm>
          <a:off x="5715000" y="4246880"/>
          <a:ext cx="25518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rgbClr val="002060"/>
                          </a:solidFill>
                        </a:rPr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 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853573" y="3782813"/>
            <a:ext cx="1245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2107" y="3782813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University</a:t>
            </a:r>
          </a:p>
        </p:txBody>
      </p:sp>
      <p:cxnSp>
        <p:nvCxnSpPr>
          <p:cNvPr id="18" name="Elbow Connector 11">
            <a:extLst>
              <a:ext uri="{FF2B5EF4-FFF2-40B4-BE49-F238E27FC236}">
                <a16:creationId xmlns:a16="http://schemas.microsoft.com/office/drawing/2014/main" id="{EA7A7563-C4AC-429B-1ADA-18E2D260893D}"/>
              </a:ext>
            </a:extLst>
          </p:cNvPr>
          <p:cNvCxnSpPr/>
          <p:nvPr/>
        </p:nvCxnSpPr>
        <p:spPr bwMode="auto">
          <a:xfrm rot="5400000" flipH="1" flipV="1">
            <a:off x="4989724" y="3106516"/>
            <a:ext cx="12700" cy="202926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422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ig05_0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8" y="838200"/>
            <a:ext cx="9124682" cy="545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 Model Constraints (Primary Key)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38B824-E446-434F-A05F-D21946C96C63}"/>
              </a:ext>
            </a:extLst>
          </p:cNvPr>
          <p:cNvSpPr txBox="1"/>
          <p:nvPr/>
        </p:nvSpPr>
        <p:spPr>
          <a:xfrm>
            <a:off x="1143000" y="778788"/>
            <a:ext cx="684803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Ssn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196DA-E1E6-4A30-9B2E-92DE43265CD4}"/>
              </a:ext>
            </a:extLst>
          </p:cNvPr>
          <p:cNvSpPr txBox="1"/>
          <p:nvPr/>
        </p:nvSpPr>
        <p:spPr>
          <a:xfrm>
            <a:off x="1394850" y="17061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Dnumber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BBD2A-D138-42B6-A625-0ECB42B26B47}"/>
              </a:ext>
            </a:extLst>
          </p:cNvPr>
          <p:cNvSpPr txBox="1"/>
          <p:nvPr/>
        </p:nvSpPr>
        <p:spPr>
          <a:xfrm>
            <a:off x="1831678" y="2651488"/>
            <a:ext cx="2330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110248-FD67-4A8B-8A68-C59190A0B9C5}"/>
              </a:ext>
            </a:extLst>
          </p:cNvPr>
          <p:cNvSpPr txBox="1"/>
          <p:nvPr/>
        </p:nvSpPr>
        <p:spPr>
          <a:xfrm>
            <a:off x="918275" y="355741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Pnumber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B1B24-2124-4BCA-96A1-E6D58FE5A471}"/>
              </a:ext>
            </a:extLst>
          </p:cNvPr>
          <p:cNvSpPr txBox="1"/>
          <p:nvPr/>
        </p:nvSpPr>
        <p:spPr>
          <a:xfrm>
            <a:off x="1203700" y="452605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Essn</a:t>
            </a:r>
            <a:r>
              <a:rPr lang="en-US" dirty="0"/>
              <a:t>, </a:t>
            </a:r>
            <a:r>
              <a:rPr lang="en-US" dirty="0" err="1"/>
              <a:t>Pno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AB1F9D-6654-4F30-93CD-756CABB74B16}"/>
              </a:ext>
            </a:extLst>
          </p:cNvPr>
          <p:cNvSpPr txBox="1"/>
          <p:nvPr/>
        </p:nvSpPr>
        <p:spPr>
          <a:xfrm>
            <a:off x="1283775" y="5481775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Essn</a:t>
            </a:r>
            <a:r>
              <a:rPr lang="en-US" dirty="0"/>
              <a:t>, </a:t>
            </a:r>
            <a:r>
              <a:rPr lang="en-US" dirty="0" err="1"/>
              <a:t>Dependent_name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6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 Model Constraints (Foreign Key)</a:t>
            </a:r>
          </a:p>
        </p:txBody>
      </p:sp>
      <p:pic>
        <p:nvPicPr>
          <p:cNvPr id="6" name="Picture 2" descr="fig05_0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6" y="552253"/>
            <a:ext cx="8873428" cy="6305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2DF083-B9DF-467A-85E8-C14BAB0814DC}"/>
              </a:ext>
            </a:extLst>
          </p:cNvPr>
          <p:cNvSpPr txBox="1"/>
          <p:nvPr/>
        </p:nvSpPr>
        <p:spPr>
          <a:xfrm>
            <a:off x="5943600" y="6546961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Essn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Ssn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9AB88F-86DF-4CEB-95EA-FEC64A64AB0E}"/>
              </a:ext>
            </a:extLst>
          </p:cNvPr>
          <p:cNvSpPr txBox="1"/>
          <p:nvPr/>
        </p:nvSpPr>
        <p:spPr>
          <a:xfrm>
            <a:off x="156892" y="5744117"/>
            <a:ext cx="12442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Essn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Ssn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D5360-8500-412A-895A-67E5716C2791}"/>
              </a:ext>
            </a:extLst>
          </p:cNvPr>
          <p:cNvSpPr txBox="1"/>
          <p:nvPr/>
        </p:nvSpPr>
        <p:spPr>
          <a:xfrm>
            <a:off x="3646178" y="4617071"/>
            <a:ext cx="1870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Dnum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Dnumber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1A2B0-FB28-4063-8507-9E25C611A78E}"/>
              </a:ext>
            </a:extLst>
          </p:cNvPr>
          <p:cNvSpPr txBox="1"/>
          <p:nvPr/>
        </p:nvSpPr>
        <p:spPr>
          <a:xfrm>
            <a:off x="685800" y="3465352"/>
            <a:ext cx="2127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Dnumber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Dnumber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7F582F-C909-4B3F-A484-089927E96B1D}"/>
              </a:ext>
            </a:extLst>
          </p:cNvPr>
          <p:cNvSpPr txBox="1"/>
          <p:nvPr/>
        </p:nvSpPr>
        <p:spPr>
          <a:xfrm>
            <a:off x="2047663" y="2232462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Mgr_ssn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Ssn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F2DFB-D02E-4DD3-88CE-6D1CEA546C08}"/>
              </a:ext>
            </a:extLst>
          </p:cNvPr>
          <p:cNvSpPr txBox="1"/>
          <p:nvPr/>
        </p:nvSpPr>
        <p:spPr>
          <a:xfrm>
            <a:off x="2667000" y="5420816"/>
            <a:ext cx="167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Pno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Pnumber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40AB4-43C1-48CF-A9DB-8C25E4DD3E09}"/>
              </a:ext>
            </a:extLst>
          </p:cNvPr>
          <p:cNvSpPr txBox="1"/>
          <p:nvPr/>
        </p:nvSpPr>
        <p:spPr>
          <a:xfrm>
            <a:off x="7543800" y="1214626"/>
            <a:ext cx="1712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Dno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Dnumber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 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FA1F33-175D-4F12-9815-8181C3136603}"/>
              </a:ext>
            </a:extLst>
          </p:cNvPr>
          <p:cNvSpPr txBox="1"/>
          <p:nvPr/>
        </p:nvSpPr>
        <p:spPr>
          <a:xfrm>
            <a:off x="6160827" y="1522774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( </a:t>
            </a:r>
            <a:r>
              <a:rPr lang="en-US" sz="1400" dirty="0" err="1">
                <a:solidFill>
                  <a:srgbClr val="FF0000"/>
                </a:solidFill>
              </a:rPr>
              <a:t>Super_ssn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Ssn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D4597-9E2A-4C6B-8F08-3CAB14494084}"/>
              </a:ext>
            </a:extLst>
          </p:cNvPr>
          <p:cNvSpPr txBox="1"/>
          <p:nvPr/>
        </p:nvSpPr>
        <p:spPr>
          <a:xfrm>
            <a:off x="4975535" y="491055"/>
            <a:ext cx="404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foreign key refers to a candidate key</a:t>
            </a:r>
          </a:p>
        </p:txBody>
      </p:sp>
    </p:spTree>
    <p:extLst>
      <p:ext uri="{BB962C8B-B14F-4D97-AF65-F5344CB8AC3E}">
        <p14:creationId xmlns:p14="http://schemas.microsoft.com/office/powerpoint/2010/main" val="421415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How many FKs can we find here?</a:t>
            </a:r>
          </a:p>
        </p:txBody>
      </p:sp>
      <p:pic>
        <p:nvPicPr>
          <p:cNvPr id="6" name="Picture 3" descr="fig05_06continue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52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74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How many FKs can we find here?</a:t>
            </a:r>
          </a:p>
        </p:txBody>
      </p:sp>
      <p:pic>
        <p:nvPicPr>
          <p:cNvPr id="6" name="Picture 3" descr="fig05_06continue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528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8AE8A62-2142-4C22-BF78-98182CBA1DC4}"/>
              </a:ext>
            </a:extLst>
          </p:cNvPr>
          <p:cNvSpPr/>
          <p:nvPr/>
        </p:nvSpPr>
        <p:spPr bwMode="auto">
          <a:xfrm>
            <a:off x="2800025" y="4419600"/>
            <a:ext cx="1066800" cy="3048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3D37F4-2DFA-4A4C-B17E-D78BC2B39C3D}"/>
              </a:ext>
            </a:extLst>
          </p:cNvPr>
          <p:cNvSpPr/>
          <p:nvPr/>
        </p:nvSpPr>
        <p:spPr bwMode="auto">
          <a:xfrm>
            <a:off x="6781800" y="4407976"/>
            <a:ext cx="1066800" cy="3048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C3DA86-020E-4636-93AE-9DB1C588BE8E}"/>
              </a:ext>
            </a:extLst>
          </p:cNvPr>
          <p:cNvSpPr/>
          <p:nvPr/>
        </p:nvSpPr>
        <p:spPr bwMode="auto">
          <a:xfrm>
            <a:off x="7543800" y="1066800"/>
            <a:ext cx="1066800" cy="3048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59F51E-B103-4E21-B2B2-3145F7B54B05}"/>
              </a:ext>
            </a:extLst>
          </p:cNvPr>
          <p:cNvSpPr/>
          <p:nvPr/>
        </p:nvSpPr>
        <p:spPr bwMode="auto">
          <a:xfrm>
            <a:off x="8610600" y="1066800"/>
            <a:ext cx="457200" cy="3048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rgbClr val="00457C"/>
              </a:solidFill>
              <a:effectLst/>
              <a:latin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930831-613A-4ACC-A164-DAE3297B16EB}"/>
              </a:ext>
            </a:extLst>
          </p:cNvPr>
          <p:cNvCxnSpPr/>
          <p:nvPr/>
        </p:nvCxnSpPr>
        <p:spPr bwMode="auto">
          <a:xfrm flipH="1">
            <a:off x="2209800" y="4876800"/>
            <a:ext cx="51054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29D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22910-6FDD-4EC0-BBBF-D2A4A15D640C}"/>
              </a:ext>
            </a:extLst>
          </p:cNvPr>
          <p:cNvCxnSpPr/>
          <p:nvPr/>
        </p:nvCxnSpPr>
        <p:spPr bwMode="auto">
          <a:xfrm flipH="1" flipV="1">
            <a:off x="3048000" y="1905000"/>
            <a:ext cx="818825" cy="2985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29D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86CC58-18DF-4479-B229-FC2AC246C5A3}"/>
              </a:ext>
            </a:extLst>
          </p:cNvPr>
          <p:cNvCxnSpPr/>
          <p:nvPr/>
        </p:nvCxnSpPr>
        <p:spPr bwMode="auto">
          <a:xfrm flipH="1">
            <a:off x="2362201" y="1548825"/>
            <a:ext cx="6400799" cy="3327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29D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9AA635-EEF3-4260-BCDA-DE476885649A}"/>
              </a:ext>
            </a:extLst>
          </p:cNvPr>
          <p:cNvCxnSpPr/>
          <p:nvPr/>
        </p:nvCxnSpPr>
        <p:spPr bwMode="auto">
          <a:xfrm flipH="1">
            <a:off x="3200400" y="1548825"/>
            <a:ext cx="4343400" cy="279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29D6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405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Outline of the Lecture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318" y="838200"/>
            <a:ext cx="9124682" cy="556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Goal: 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b="0" dirty="0"/>
              <a:t>Understand </a:t>
            </a:r>
            <a:r>
              <a:rPr lang="en-US" sz="2200" dirty="0"/>
              <a:t>Relational Data Model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b="0" dirty="0"/>
              <a:t>Introduction to </a:t>
            </a:r>
            <a:r>
              <a:rPr lang="en-US" sz="2200" dirty="0"/>
              <a:t>Structured Query Language (SQL) Language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Relational Model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Conceptual Model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Logical Model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Model Constraints (e.g., Primary Key, Foreign Key, NULL, UNIQUE, etc.)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Operations (e.g., selection, projection, cross product join, etc.)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2400" dirty="0"/>
              <a:t>Oracle SQL Tutorial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b="0" dirty="0"/>
              <a:t> DDL/DML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sz="2200" b="0" dirty="0"/>
              <a:t> Data Type</a:t>
            </a:r>
          </a:p>
        </p:txBody>
      </p:sp>
    </p:spTree>
    <p:extLst>
      <p:ext uri="{BB962C8B-B14F-4D97-AF65-F5344CB8AC3E}">
        <p14:creationId xmlns:p14="http://schemas.microsoft.com/office/powerpoint/2010/main" val="4001898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>
            <a:extLst>
              <a:ext uri="{FF2B5EF4-FFF2-40B4-BE49-F238E27FC236}">
                <a16:creationId xmlns:a16="http://schemas.microsoft.com/office/drawing/2014/main" id="{AE322D74-5EC8-DCA2-16F8-BE7426DC8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How many FKs can we find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EF214-C17C-44E6-F01E-D954750A3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90588"/>
            <a:ext cx="8229600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399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Constraint Violations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299473"/>
              </p:ext>
            </p:extLst>
          </p:nvPr>
        </p:nvGraphicFramePr>
        <p:xfrm>
          <a:off x="533400" y="1707857"/>
          <a:ext cx="41148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7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111-11-1111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Z02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22-22-2222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33-33-3333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44-44-4444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18111"/>
              </p:ext>
            </p:extLst>
          </p:nvPr>
        </p:nvGraphicFramePr>
        <p:xfrm>
          <a:off x="5715000" y="1716324"/>
          <a:ext cx="25518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 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83820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0" y="838200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596" y="131275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14333" y="13256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13256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cxnSp>
        <p:nvCxnSpPr>
          <p:cNvPr id="12" name="Elbow Connector 11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5181600" y="311006"/>
            <a:ext cx="12700" cy="2029267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0" y="4114800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Insert &lt;Z03, 555-55-555, Robert, 2&gt; into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table.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Insert &lt;NULL, 777-77-777, Elizabeth, 3&gt; into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table.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Insert &lt;Z05, 888-88-888, Sam, 5&gt; into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table.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Insert &lt;Z07, 999-99-999, Paul, 4&gt; into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table.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Insert &lt;Z09, 555-55-555, Paul, NULL&gt; into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table.</a:t>
            </a:r>
            <a:endParaRPr lang="en-US" sz="2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3657600"/>
            <a:ext cx="912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+mn-lt"/>
              </a:rPr>
              <a:t>Which one violates constraints ?</a:t>
            </a:r>
          </a:p>
        </p:txBody>
      </p:sp>
    </p:spTree>
    <p:extLst>
      <p:ext uri="{BB962C8B-B14F-4D97-AF65-F5344CB8AC3E}">
        <p14:creationId xmlns:p14="http://schemas.microsoft.com/office/powerpoint/2010/main" val="8923090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Constraint Violations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536149"/>
              </p:ext>
            </p:extLst>
          </p:nvPr>
        </p:nvGraphicFramePr>
        <p:xfrm>
          <a:off x="533400" y="1753818"/>
          <a:ext cx="4038601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5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10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111-11-1111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Z02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22222222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44444444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218657"/>
              </p:ext>
            </p:extLst>
          </p:nvPr>
        </p:nvGraphicFramePr>
        <p:xfrm>
          <a:off x="5715000" y="1762285"/>
          <a:ext cx="25518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 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83820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60490" y="838200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596" y="1434593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33800" y="137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13716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cxnSp>
        <p:nvCxnSpPr>
          <p:cNvPr id="12" name="Elbow Connector 11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5091334" y="266700"/>
            <a:ext cx="12700" cy="220980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19318" y="4267200"/>
            <a:ext cx="912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Delete from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University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where UID = 1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Delete from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University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where UID = 2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Delete from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University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where UID =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18" y="3733800"/>
            <a:ext cx="912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violates constraints ?</a:t>
            </a:r>
          </a:p>
        </p:txBody>
      </p:sp>
    </p:spTree>
    <p:extLst>
      <p:ext uri="{BB962C8B-B14F-4D97-AF65-F5344CB8AC3E}">
        <p14:creationId xmlns:p14="http://schemas.microsoft.com/office/powerpoint/2010/main" val="2208313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Constraint Violations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662132"/>
              </p:ext>
            </p:extLst>
          </p:nvPr>
        </p:nvGraphicFramePr>
        <p:xfrm>
          <a:off x="533400" y="1658313"/>
          <a:ext cx="43434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SID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SSN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UID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111-11-1111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James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Z02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222-22-222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Mike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333-33-333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Z04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444-44-444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837123"/>
              </p:ext>
            </p:extLst>
          </p:nvPr>
        </p:nvGraphicFramePr>
        <p:xfrm>
          <a:off x="5715000" y="1666780"/>
          <a:ext cx="255181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u="sng" dirty="0">
                          <a:solidFill>
                            <a:schemeClr val="tx2"/>
                          </a:solidFill>
                        </a:rPr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C College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838200"/>
            <a:ext cx="1212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Student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81800" y="838200"/>
            <a:ext cx="15703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University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9596" y="12632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12760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127609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</a:p>
        </p:txBody>
      </p:sp>
      <p:cxnSp>
        <p:nvCxnSpPr>
          <p:cNvPr id="12" name="Elbow Connector 11"/>
          <p:cNvCxnSpPr>
            <a:stCxn id="10" idx="0"/>
            <a:endCxn id="11" idx="0"/>
          </p:cNvCxnSpPr>
          <p:nvPr/>
        </p:nvCxnSpPr>
        <p:spPr bwMode="auto">
          <a:xfrm rot="5400000" flipH="1" flipV="1">
            <a:off x="5281834" y="361695"/>
            <a:ext cx="12700" cy="182880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0" y="4144798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Update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University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set UID=2 where UID = 1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Update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University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set UID=2 where UID = 5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Update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set UID=5 where SID = ‘Z04’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Update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Student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table set UID=2 where SID = ‘Z04’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18" y="3657600"/>
            <a:ext cx="9124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one violates constraints ?</a:t>
            </a:r>
          </a:p>
        </p:txBody>
      </p:sp>
    </p:spTree>
    <p:extLst>
      <p:ext uri="{BB962C8B-B14F-4D97-AF65-F5344CB8AC3E}">
        <p14:creationId xmlns:p14="http://schemas.microsoft.com/office/powerpoint/2010/main" val="2482810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Basic SQL Syntax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093293"/>
              </p:ext>
            </p:extLst>
          </p:nvPr>
        </p:nvGraphicFramePr>
        <p:xfrm>
          <a:off x="342900" y="1143000"/>
          <a:ext cx="8458201" cy="445008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Insert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INSERT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INTO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table_name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(column1, column2, column3,...)</a:t>
                      </a:r>
                      <a:br>
                        <a:rPr lang="en-US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VALUES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 (value1, value2, value3, ...);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Retrieve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SELECT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column1, column2, column3,...</a:t>
                      </a:r>
                      <a:br>
                        <a:rPr lang="en-US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FROM 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table_name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;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UPDATE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table_name</a:t>
                      </a:r>
                      <a:br>
                        <a:rPr lang="en-US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SET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column1=value1, column2=value2,...</a:t>
                      </a:r>
                      <a:br>
                        <a:rPr lang="en-US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some_column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=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some_value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;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DELETE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 FROM 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table_name</a:t>
                      </a:r>
                      <a:br>
                        <a:rPr lang="en-US" dirty="0">
                          <a:solidFill>
                            <a:schemeClr val="tx2"/>
                          </a:solidFill>
                        </a:rPr>
                      </a:br>
                      <a:r>
                        <a:rPr lang="en-US" sz="1800" b="1" kern="1200" dirty="0">
                          <a:solidFill>
                            <a:schemeClr val="tx2"/>
                          </a:solidFill>
                          <a:effectLst/>
                        </a:rPr>
                        <a:t>WHERE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some_column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=</a:t>
                      </a:r>
                      <a:r>
                        <a:rPr lang="en-US" sz="1800" kern="1200" dirty="0" err="1">
                          <a:solidFill>
                            <a:schemeClr val="tx2"/>
                          </a:solidFill>
                          <a:effectLst/>
                        </a:rPr>
                        <a:t>some_value</a:t>
                      </a:r>
                      <a:r>
                        <a:rPr lang="en-US" sz="1800" kern="1200" dirty="0">
                          <a:solidFill>
                            <a:schemeClr val="tx2"/>
                          </a:solidFill>
                          <a:effectLst/>
                        </a:rPr>
                        <a:t>;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084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0" y="304800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200" b="0" dirty="0">
                <a:solidFill>
                  <a:schemeClr val="tx2"/>
                </a:solidFill>
                <a:latin typeface="+mn-lt"/>
              </a:rPr>
              <a:t>Oracle Database Tutorial</a:t>
            </a:r>
          </a:p>
        </p:txBody>
      </p:sp>
    </p:spTree>
    <p:extLst>
      <p:ext uri="{BB962C8B-B14F-4D97-AF65-F5344CB8AC3E}">
        <p14:creationId xmlns:p14="http://schemas.microsoft.com/office/powerpoint/2010/main" val="1004633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Data Definition Language (DDL) -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A language that allows the DBA or user to describe and name the entities, attributes, and relationships required for the application, together with any associated integrity and security constraints.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dirty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Data Manipulation Language (DML) -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A language that provides </a:t>
            </a:r>
            <a:r>
              <a:rPr lang="en-US" sz="2800" b="0" i="1" dirty="0">
                <a:solidFill>
                  <a:schemeClr val="tx2"/>
                </a:solidFill>
                <a:latin typeface="+mn-lt"/>
              </a:rPr>
              <a:t>a set of operations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to support the basic data manipulation operations on the data held in the database.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4008786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14400"/>
            <a:ext cx="914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Data Definition Language (DDL)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Create Table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Drop Table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endParaRPr lang="en-US" sz="2800" b="0" dirty="0">
              <a:solidFill>
                <a:schemeClr val="tx2"/>
              </a:solidFill>
              <a:latin typeface="+mn-lt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2"/>
                </a:solidFill>
                <a:latin typeface="+mn-lt"/>
              </a:rPr>
              <a:t>Data Manipulation Language (DML)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Insert row(s) (or tuple(s))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Retrieve row(s) (or tuple(s))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Update row(s) (or tuple(s))</a:t>
            </a:r>
          </a:p>
          <a:p>
            <a:pPr marL="1028700" lvl="1" indent="-571500">
              <a:buFont typeface="Wingdings" panose="05000000000000000000" pitchFamily="2" charset="2"/>
              <a:buChar char="§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Delete row(s) (or tuple(s))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86093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Create Table Statement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838200"/>
            <a:ext cx="9144000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70C0"/>
                </a:solidFill>
                <a:latin typeface="+mn-lt"/>
                <a:cs typeface="Arial" panose="020B0604020202020204" pitchFamily="34" charset="0"/>
              </a:rPr>
              <a:t>CREATE TABLE   </a:t>
            </a:r>
            <a:r>
              <a:rPr lang="en-US" sz="2500" dirty="0" err="1">
                <a:latin typeface="+mn-lt"/>
                <a:cs typeface="Arial" panose="020B0604020202020204" pitchFamily="34" charset="0"/>
              </a:rPr>
              <a:t>table_name</a:t>
            </a:r>
            <a:r>
              <a:rPr lang="en-US" sz="2500" dirty="0">
                <a:latin typeface="+mn-lt"/>
                <a:cs typeface="Arial" panose="020B0604020202020204" pitchFamily="34" charset="0"/>
              </a:rPr>
              <a:t>   </a:t>
            </a:r>
            <a:r>
              <a:rPr lang="en-US" sz="25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n-US" sz="2500" dirty="0">
                <a:latin typeface="+mn-lt"/>
                <a:cs typeface="Arial" panose="020B0604020202020204" pitchFamily="34" charset="0"/>
              </a:rPr>
              <a:t> </a:t>
            </a:r>
          </a:p>
          <a:p>
            <a:r>
              <a:rPr lang="en-US" sz="2500" dirty="0">
                <a:latin typeface="+mn-lt"/>
                <a:cs typeface="Arial" panose="020B0604020202020204" pitchFamily="34" charset="0"/>
              </a:rPr>
              <a:t> 	</a:t>
            </a:r>
            <a:r>
              <a:rPr lang="en-US" sz="2500" b="0" dirty="0" err="1">
                <a:latin typeface="+mn-lt"/>
                <a:cs typeface="Arial" panose="020B0604020202020204" pitchFamily="34" charset="0"/>
              </a:rPr>
              <a:t>column_name</a:t>
            </a:r>
            <a:r>
              <a:rPr lang="en-US" sz="2500" b="0" dirty="0">
                <a:latin typeface="+mn-lt"/>
                <a:cs typeface="Arial" panose="020B0604020202020204" pitchFamily="34" charset="0"/>
              </a:rPr>
              <a:t>       datatype</a:t>
            </a:r>
            <a:r>
              <a:rPr lang="en-US" sz="25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,</a:t>
            </a:r>
          </a:p>
          <a:p>
            <a:r>
              <a:rPr lang="en-US" sz="2500" b="0" dirty="0">
                <a:latin typeface="+mn-lt"/>
                <a:cs typeface="Arial" panose="020B0604020202020204" pitchFamily="34" charset="0"/>
              </a:rPr>
              <a:t>  	</a:t>
            </a:r>
            <a:r>
              <a:rPr lang="en-US" sz="2500" b="0" dirty="0" err="1">
                <a:latin typeface="+mn-lt"/>
                <a:cs typeface="Arial" panose="020B0604020202020204" pitchFamily="34" charset="0"/>
              </a:rPr>
              <a:t>column_name</a:t>
            </a:r>
            <a:r>
              <a:rPr lang="en-US" sz="2500" b="0" dirty="0">
                <a:latin typeface="+mn-lt"/>
                <a:cs typeface="Arial" panose="020B0604020202020204" pitchFamily="34" charset="0"/>
              </a:rPr>
              <a:t>       datatype</a:t>
            </a:r>
            <a:r>
              <a:rPr lang="en-US" sz="25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,</a:t>
            </a:r>
          </a:p>
          <a:p>
            <a:r>
              <a:rPr lang="en-US" sz="2500" b="0" dirty="0">
                <a:latin typeface="+mn-lt"/>
                <a:cs typeface="Arial" panose="020B0604020202020204" pitchFamily="34" charset="0"/>
              </a:rPr>
              <a:t>  	...</a:t>
            </a:r>
          </a:p>
          <a:p>
            <a:r>
              <a:rPr lang="en-US" sz="2500" b="0" dirty="0">
                <a:latin typeface="+mn-lt"/>
                <a:cs typeface="Arial" panose="020B0604020202020204" pitchFamily="34" charset="0"/>
              </a:rPr>
              <a:t>  	</a:t>
            </a:r>
            <a:r>
              <a:rPr lang="en-US" sz="2500" b="0" dirty="0" err="1">
                <a:latin typeface="+mn-lt"/>
                <a:cs typeface="Arial" panose="020B0604020202020204" pitchFamily="34" charset="0"/>
              </a:rPr>
              <a:t>column_name</a:t>
            </a:r>
            <a:r>
              <a:rPr lang="en-US" sz="2500" b="0" dirty="0">
                <a:latin typeface="+mn-lt"/>
                <a:cs typeface="Arial" panose="020B0604020202020204" pitchFamily="34" charset="0"/>
              </a:rPr>
              <a:t>       datatype</a:t>
            </a:r>
            <a:r>
              <a:rPr lang="en-US" sz="2500" b="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,</a:t>
            </a:r>
          </a:p>
          <a:p>
            <a:r>
              <a:rPr lang="en-US" sz="25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  	</a:t>
            </a:r>
            <a:r>
              <a:rPr lang="en-US" sz="2500" b="0" i="0" dirty="0">
                <a:solidFill>
                  <a:schemeClr val="tx2"/>
                </a:solidFill>
                <a:effectLst/>
                <a:latin typeface="+mn-lt"/>
              </a:rPr>
              <a:t>Entity Integrity Constraints,</a:t>
            </a:r>
            <a:br>
              <a:rPr lang="en-US" sz="2500" b="0" i="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en-US" sz="2500" b="0" i="0" dirty="0">
                <a:solidFill>
                  <a:srgbClr val="FF0000"/>
                </a:solidFill>
                <a:effectLst/>
                <a:latin typeface="+mn-lt"/>
              </a:rPr>
              <a:t>	</a:t>
            </a:r>
            <a:r>
              <a:rPr lang="en-US" sz="2500" b="0" i="0" dirty="0">
                <a:solidFill>
                  <a:schemeClr val="tx2"/>
                </a:solidFill>
                <a:effectLst/>
                <a:latin typeface="+mn-lt"/>
              </a:rPr>
              <a:t>Referential Integrity Constraints </a:t>
            </a:r>
            <a:r>
              <a:rPr lang="en-US" sz="25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8D828-5D83-4FDF-83FB-BCC96C15D76F}"/>
              </a:ext>
            </a:extLst>
          </p:cNvPr>
          <p:cNvSpPr txBox="1"/>
          <p:nvPr/>
        </p:nvSpPr>
        <p:spPr>
          <a:xfrm>
            <a:off x="0" y="3758386"/>
            <a:ext cx="9144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 Constraints </a:t>
            </a:r>
            <a:r>
              <a:rPr lang="en-US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defined as the definition of a valid set of values for an attribute.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Integrity Constraints</a:t>
            </a:r>
            <a:r>
              <a:rPr lang="en-US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each table in the database can have at most one PRIMARY KEY constraint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Referential Integrity Constraints</a:t>
            </a:r>
            <a:r>
              <a:rPr lang="en-US" sz="1600" b="0" i="0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if a foreign key in Table B refers to the Primary Key of Table A, then every value of the Foreign Key in Table B must be null or be available in Table A.</a:t>
            </a:r>
          </a:p>
          <a:p>
            <a:pPr marL="342900" indent="-342900">
              <a:buFont typeface="+mj-lt"/>
              <a:buAutoNum type="arabicParenR"/>
            </a:pPr>
            <a:r>
              <a:rPr lang="en-US" sz="1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Constraints</a:t>
            </a:r>
            <a:r>
              <a:rPr lang="en-US" sz="16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Keys can be used to uniquely identify a row. A table can have multiple keys, but out of which, one key will be the primary key.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986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83939"/>
              </p:ext>
            </p:extLst>
          </p:nvPr>
        </p:nvGraphicFramePr>
        <p:xfrm>
          <a:off x="228600" y="1143000"/>
          <a:ext cx="8686800" cy="476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VARCHAR2(size)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Variable-length character 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string having maximum length size bytes (or characters). The maximum size is 4000 bytes.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The CHAR datatype specifies a </a:t>
                      </a:r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fixed-length character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NUMBER[(precision [, scale]])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2060"/>
                          </a:solidFill>
                        </a:rPr>
                        <a:t>Number having precision p and scale 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.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If a value exceeds the precision, then Oracle returns an error. If a value exceeds the scale, then Oracle rounds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Valid date range from January 1, 4712 BC to December 31, 9999 AD.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TIMESTAMP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Year, month, and day values of date, as well as hour, minute, and second values of 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BLOB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 binary large object.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Oracle DB Data Type (Domain Constraints)</a:t>
            </a:r>
          </a:p>
        </p:txBody>
      </p:sp>
    </p:spTree>
    <p:extLst>
      <p:ext uri="{BB962C8B-B14F-4D97-AF65-F5344CB8AC3E}">
        <p14:creationId xmlns:p14="http://schemas.microsoft.com/office/powerpoint/2010/main" val="241184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0"/>
            <a:ext cx="9144000" cy="3464719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10611"/>
            <a:ext cx="9144000" cy="82759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533400" indent="-533400"/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Database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706AE-022E-41F3-8710-D503EAF11761}"/>
              </a:ext>
            </a:extLst>
          </p:cNvPr>
          <p:cNvSpPr txBox="1"/>
          <p:nvPr/>
        </p:nvSpPr>
        <p:spPr>
          <a:xfrm>
            <a:off x="0" y="855134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2"/>
                </a:solidFill>
                <a:latin typeface="+mn-lt"/>
              </a:rPr>
              <a:t>Requirement analysis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is the process of determining the needs and expectations for a new or modified product.</a:t>
            </a:r>
          </a:p>
        </p:txBody>
      </p:sp>
    </p:spTree>
    <p:extLst>
      <p:ext uri="{BB962C8B-B14F-4D97-AF65-F5344CB8AC3E}">
        <p14:creationId xmlns:p14="http://schemas.microsoft.com/office/powerpoint/2010/main" val="3417376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0" y="1472802"/>
            <a:ext cx="4267200" cy="3861198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b="1" dirty="0"/>
              <a:t>CREATE TABLE </a:t>
            </a:r>
            <a:r>
              <a:rPr lang="en-US" sz="1700" dirty="0"/>
              <a:t>Employee (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dirty="0"/>
              <a:t>     </a:t>
            </a:r>
            <a:r>
              <a:rPr lang="en-US" sz="1700" b="1" dirty="0" err="1">
                <a:solidFill>
                  <a:srgbClr val="0070C0"/>
                </a:solidFill>
              </a:rPr>
              <a:t>Ssn</a:t>
            </a:r>
            <a:r>
              <a:rPr lang="en-US" sz="1700" dirty="0"/>
              <a:t> 		</a:t>
            </a:r>
            <a:r>
              <a:rPr lang="en-US" sz="1700" b="1" dirty="0"/>
              <a:t>CHAR </a:t>
            </a:r>
            <a:r>
              <a:rPr lang="en-US" sz="1700" dirty="0"/>
              <a:t>(9),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dirty="0"/>
              <a:t>     </a:t>
            </a:r>
            <a:r>
              <a:rPr lang="en-US" sz="1700" dirty="0" err="1"/>
              <a:t>Fname</a:t>
            </a:r>
            <a:r>
              <a:rPr lang="en-US" sz="1700" dirty="0"/>
              <a:t>	</a:t>
            </a:r>
            <a:r>
              <a:rPr lang="en-US" sz="1700" b="1" dirty="0"/>
              <a:t>VARCHAR2 </a:t>
            </a:r>
            <a:r>
              <a:rPr lang="en-US" sz="1700" dirty="0"/>
              <a:t>(15),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dirty="0"/>
              <a:t>     </a:t>
            </a:r>
            <a:r>
              <a:rPr lang="en-US" sz="1700" dirty="0" err="1"/>
              <a:t>Minit</a:t>
            </a:r>
            <a:r>
              <a:rPr lang="en-US" sz="1700" dirty="0"/>
              <a:t> 		</a:t>
            </a:r>
            <a:r>
              <a:rPr lang="en-US" sz="1700" b="1" dirty="0"/>
              <a:t>VARCHAR2</a:t>
            </a:r>
            <a:r>
              <a:rPr lang="en-US" sz="1700" dirty="0"/>
              <a:t> (15),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dirty="0"/>
              <a:t>     </a:t>
            </a:r>
            <a:r>
              <a:rPr lang="en-US" sz="1700" dirty="0" err="1"/>
              <a:t>Lname</a:t>
            </a:r>
            <a:r>
              <a:rPr lang="en-US" sz="1700" dirty="0"/>
              <a:t> 	</a:t>
            </a:r>
            <a:r>
              <a:rPr lang="en-US" sz="1700" b="1" dirty="0"/>
              <a:t>VARCHAR2</a:t>
            </a:r>
            <a:r>
              <a:rPr lang="en-US" sz="1700" dirty="0"/>
              <a:t> (15),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dirty="0"/>
              <a:t>     </a:t>
            </a:r>
            <a:r>
              <a:rPr lang="en-US" sz="1700" dirty="0" err="1"/>
              <a:t>Bdate</a:t>
            </a:r>
            <a:r>
              <a:rPr lang="en-US" sz="1700" dirty="0"/>
              <a:t>  	</a:t>
            </a:r>
            <a:r>
              <a:rPr lang="en-US" sz="1700" b="1" dirty="0"/>
              <a:t>DATE</a:t>
            </a:r>
            <a:r>
              <a:rPr lang="en-US" sz="1700" dirty="0"/>
              <a:t>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dirty="0"/>
              <a:t>     Address 	</a:t>
            </a:r>
            <a:r>
              <a:rPr lang="en-US" sz="1700" b="1" dirty="0"/>
              <a:t>VARCHAR2 (30</a:t>
            </a:r>
            <a:r>
              <a:rPr lang="en-US" sz="1700" dirty="0"/>
              <a:t>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dirty="0"/>
              <a:t>     Sex 		</a:t>
            </a:r>
            <a:r>
              <a:rPr lang="en-US" sz="1700" b="1" dirty="0"/>
              <a:t>CHAR </a:t>
            </a:r>
            <a:r>
              <a:rPr lang="en-US" sz="1700" dirty="0"/>
              <a:t>(1),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dirty="0"/>
              <a:t>     Salary 	</a:t>
            </a:r>
            <a:r>
              <a:rPr lang="en-US" sz="1700" b="1" dirty="0"/>
              <a:t>NUMBER </a:t>
            </a:r>
            <a:r>
              <a:rPr lang="en-US" sz="1700" dirty="0"/>
              <a:t>(10,2),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dirty="0"/>
              <a:t>     </a:t>
            </a:r>
            <a:r>
              <a:rPr lang="en-US" sz="1700" dirty="0" err="1"/>
              <a:t>Super_ssn</a:t>
            </a:r>
            <a:r>
              <a:rPr lang="en-US" sz="1700" dirty="0"/>
              <a:t> 	</a:t>
            </a:r>
            <a:r>
              <a:rPr lang="en-US" sz="1700" b="1" dirty="0"/>
              <a:t>CHAR </a:t>
            </a:r>
            <a:r>
              <a:rPr lang="en-US" sz="1700" dirty="0"/>
              <a:t>(9),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dirty="0"/>
              <a:t>     </a:t>
            </a:r>
            <a:r>
              <a:rPr lang="en-US" sz="1700" dirty="0" err="1"/>
              <a:t>Dno</a:t>
            </a:r>
            <a:r>
              <a:rPr lang="en-US" sz="1700" dirty="0"/>
              <a:t> 		</a:t>
            </a:r>
            <a:r>
              <a:rPr lang="en-US" sz="1700" b="1" dirty="0"/>
              <a:t>NUMBER,</a:t>
            </a:r>
          </a:p>
          <a:p>
            <a:pPr marL="0" indent="0" eaLnBrk="1" fontAlgn="auto" hangingPunct="1"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r>
              <a:rPr lang="en-US" sz="1700" b="1" dirty="0"/>
              <a:t>     </a:t>
            </a:r>
            <a:r>
              <a:rPr lang="en-US" sz="1700" b="1" dirty="0">
                <a:solidFill>
                  <a:srgbClr val="FF0000"/>
                </a:solidFill>
              </a:rPr>
              <a:t>PRIMARY KEY </a:t>
            </a:r>
            <a:r>
              <a:rPr lang="en-US" sz="1700" b="1" dirty="0"/>
              <a:t>(</a:t>
            </a:r>
            <a:r>
              <a:rPr lang="en-US" sz="1700" b="1" dirty="0" err="1">
                <a:solidFill>
                  <a:srgbClr val="0070C0"/>
                </a:solidFill>
              </a:rPr>
              <a:t>Ssn</a:t>
            </a:r>
            <a:r>
              <a:rPr lang="en-US" sz="1700" b="1" dirty="0"/>
              <a:t>) </a:t>
            </a:r>
            <a:r>
              <a:rPr lang="en-US" sz="1700" dirty="0"/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None/>
              <a:defRPr/>
            </a:pPr>
            <a:endParaRPr lang="en-US" sz="17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447313" y="2533013"/>
            <a:ext cx="4696687" cy="196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182563" indent="-182563" algn="l" rtl="0" fontAlgn="base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563" algn="l" rtl="0" fontAlgn="base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250" indent="-182563" algn="l" rtl="0" fontAlgn="base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4888" indent="-182563" algn="l" rtl="0" fontAlgn="base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fontAlgn="base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dirty="0">
                <a:solidFill>
                  <a:schemeClr val="tx2"/>
                </a:solidFill>
              </a:rPr>
              <a:t>CREATE TABLE </a:t>
            </a:r>
            <a:r>
              <a:rPr lang="en-US" sz="1700" b="0" dirty="0">
                <a:solidFill>
                  <a:schemeClr val="tx2"/>
                </a:solidFill>
              </a:rPr>
              <a:t>Department(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en-US" sz="1700" b="0" dirty="0">
                <a:solidFill>
                  <a:schemeClr val="tx2"/>
                </a:solidFill>
              </a:rPr>
              <a:t>    </a:t>
            </a:r>
            <a:r>
              <a:rPr lang="en-US" sz="1700" dirty="0" err="1">
                <a:solidFill>
                  <a:srgbClr val="0070C0"/>
                </a:solidFill>
              </a:rPr>
              <a:t>Dnumber</a:t>
            </a:r>
            <a:r>
              <a:rPr lang="en-US" sz="1700" b="0" dirty="0">
                <a:solidFill>
                  <a:schemeClr val="tx2"/>
                </a:solidFill>
              </a:rPr>
              <a:t>  		</a:t>
            </a:r>
            <a:r>
              <a:rPr lang="en-US" sz="1700" dirty="0">
                <a:solidFill>
                  <a:schemeClr val="tx2"/>
                </a:solidFill>
              </a:rPr>
              <a:t>NUMBER</a:t>
            </a:r>
            <a:r>
              <a:rPr lang="en-US" sz="1700" b="0" dirty="0">
                <a:solidFill>
                  <a:schemeClr val="tx2"/>
                </a:solidFill>
              </a:rPr>
              <a:t>,    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1700" b="0" dirty="0">
                <a:solidFill>
                  <a:schemeClr val="tx2"/>
                </a:solidFill>
              </a:rPr>
              <a:t>    </a:t>
            </a:r>
            <a:r>
              <a:rPr lang="en-US" sz="1700" b="0" dirty="0" err="1">
                <a:solidFill>
                  <a:schemeClr val="tx2"/>
                </a:solidFill>
              </a:rPr>
              <a:t>Dname</a:t>
            </a:r>
            <a:r>
              <a:rPr lang="en-US" sz="1700" b="0" dirty="0">
                <a:solidFill>
                  <a:schemeClr val="tx2"/>
                </a:solidFill>
              </a:rPr>
              <a:t>    		</a:t>
            </a:r>
            <a:r>
              <a:rPr lang="en-US" sz="1700" dirty="0">
                <a:solidFill>
                  <a:schemeClr val="tx2"/>
                </a:solidFill>
              </a:rPr>
              <a:t>VARCHAR2 </a:t>
            </a:r>
            <a:r>
              <a:rPr lang="en-US" sz="1700" b="0" dirty="0">
                <a:solidFill>
                  <a:schemeClr val="tx2"/>
                </a:solidFill>
              </a:rPr>
              <a:t>(15),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1700" b="0" dirty="0">
                <a:solidFill>
                  <a:schemeClr val="tx2"/>
                </a:solidFill>
              </a:rPr>
              <a:t>    </a:t>
            </a:r>
            <a:r>
              <a:rPr lang="en-US" sz="1700" b="0" dirty="0" err="1">
                <a:solidFill>
                  <a:schemeClr val="tx2"/>
                </a:solidFill>
              </a:rPr>
              <a:t>Mgr_ssn</a:t>
            </a:r>
            <a:r>
              <a:rPr lang="en-US" sz="1700" b="0" dirty="0">
                <a:solidFill>
                  <a:schemeClr val="tx2"/>
                </a:solidFill>
              </a:rPr>
              <a:t>  		</a:t>
            </a:r>
            <a:r>
              <a:rPr lang="en-US" sz="1700" dirty="0">
                <a:solidFill>
                  <a:schemeClr val="tx2"/>
                </a:solidFill>
              </a:rPr>
              <a:t>CHAR </a:t>
            </a:r>
            <a:r>
              <a:rPr lang="en-US" sz="1700" b="0" dirty="0">
                <a:solidFill>
                  <a:schemeClr val="tx2"/>
                </a:solidFill>
              </a:rPr>
              <a:t>(9),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1700" b="0" dirty="0">
                <a:solidFill>
                  <a:schemeClr val="tx2"/>
                </a:solidFill>
              </a:rPr>
              <a:t>    </a:t>
            </a:r>
            <a:r>
              <a:rPr lang="en-US" sz="1700" b="0" dirty="0" err="1">
                <a:solidFill>
                  <a:schemeClr val="tx2"/>
                </a:solidFill>
              </a:rPr>
              <a:t>Mgr_start_date</a:t>
            </a:r>
            <a:r>
              <a:rPr lang="en-US" sz="1700" b="0" dirty="0">
                <a:solidFill>
                  <a:schemeClr val="tx2"/>
                </a:solidFill>
              </a:rPr>
              <a:t>  		</a:t>
            </a:r>
            <a:r>
              <a:rPr lang="en-US" sz="1700" dirty="0">
                <a:solidFill>
                  <a:schemeClr val="tx2"/>
                </a:solidFill>
              </a:rPr>
              <a:t>DATE,</a:t>
            </a:r>
          </a:p>
          <a:p>
            <a:pPr marL="0" indent="0" eaLnBrk="1" fontAlgn="auto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Wingdings" pitchFamily="2" charset="2"/>
              <a:buNone/>
              <a:defRPr/>
            </a:pPr>
            <a:r>
              <a:rPr lang="en-US" sz="1700" dirty="0">
                <a:solidFill>
                  <a:schemeClr val="tx2"/>
                </a:solidFill>
              </a:rPr>
              <a:t>    </a:t>
            </a:r>
            <a:r>
              <a:rPr lang="en-US" sz="1700" dirty="0">
                <a:solidFill>
                  <a:srgbClr val="FF0000"/>
                </a:solidFill>
              </a:rPr>
              <a:t>PRIMARY KEY </a:t>
            </a:r>
            <a:r>
              <a:rPr lang="en-US" sz="1700" dirty="0">
                <a:solidFill>
                  <a:schemeClr val="tx2"/>
                </a:solidFill>
              </a:rPr>
              <a:t>(</a:t>
            </a:r>
            <a:r>
              <a:rPr lang="en-US" sz="1700" dirty="0" err="1">
                <a:solidFill>
                  <a:srgbClr val="0070C0"/>
                </a:solidFill>
              </a:rPr>
              <a:t>Dnumber</a:t>
            </a:r>
            <a:r>
              <a:rPr lang="en-US" sz="1700" dirty="0">
                <a:solidFill>
                  <a:schemeClr val="tx2"/>
                </a:solidFill>
              </a:rPr>
              <a:t>) </a:t>
            </a:r>
            <a:r>
              <a:rPr lang="en-US" sz="1700" b="0" dirty="0">
                <a:solidFill>
                  <a:schemeClr val="tx2"/>
                </a:solidFill>
              </a:rPr>
              <a:t>);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6343918" cy="484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377" y="1905000"/>
            <a:ext cx="3181082" cy="554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Create Table with 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Integrity Constraints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3093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035784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… );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30480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CONSTRAINT  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key_name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list of </a:t>
            </a:r>
            <a:r>
              <a:rPr lang="en-US" sz="2000" b="0" dirty="0" err="1">
                <a:latin typeface="Arial" panose="020B0604020202020204" pitchFamily="34" charset="0"/>
                <a:cs typeface="Arial" panose="020B0604020202020204" pitchFamily="34" charset="0"/>
              </a:rPr>
              <a:t>column_names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Entity Integrity Constraints</a:t>
            </a: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 (Primary Key)</a:t>
            </a:r>
          </a:p>
        </p:txBody>
      </p:sp>
    </p:spTree>
    <p:extLst>
      <p:ext uri="{BB962C8B-B14F-4D97-AF65-F5344CB8AC3E}">
        <p14:creationId xmlns:p14="http://schemas.microsoft.com/office/powerpoint/2010/main" val="3298927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309878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table_name_B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…</a:t>
            </a:r>
          </a:p>
          <a:p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CONSTRAINT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fk_name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KEY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column_name_B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table_name_A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column_name_A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986909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NULL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column_name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data_type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UNIQUE</a:t>
            </a:r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b="0" dirty="0">
                <a:latin typeface="Arial" panose="020B0604020202020204" pitchFamily="34" charset="0"/>
                <a:cs typeface="Arial" panose="020B0604020202020204" pitchFamily="34" charset="0"/>
              </a:rPr>
              <a:t>    …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Constraints </a:t>
            </a:r>
            <a:r>
              <a:rPr lang="en-US" altLang="en-US" sz="2800" b="0" dirty="0">
                <a:solidFill>
                  <a:schemeClr val="bg1"/>
                </a:solidFill>
                <a:latin typeface="+mn-lt"/>
              </a:rPr>
              <a:t>(NOT NULL, UNIQUE, FOREIGN KEY)</a:t>
            </a:r>
          </a:p>
        </p:txBody>
      </p:sp>
    </p:spTree>
    <p:extLst>
      <p:ext uri="{BB962C8B-B14F-4D97-AF65-F5344CB8AC3E}">
        <p14:creationId xmlns:p14="http://schemas.microsoft.com/office/powerpoint/2010/main" val="1490950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Examples (Primary Key)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838200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id 		NUMBER(10)   		NOT NULL,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name 	VARCHAR2 (50)  	 	NOT NULL,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city 		VARCHAR2 (50)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52800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	NUMBER(10)  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NOT NULL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	VARCHAR2(50)  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NOT NULL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city 		VARCHAR2(50),</a:t>
            </a: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  </a:t>
            </a:r>
            <a:r>
              <a:rPr lang="en-US" sz="2400" b="0" dirty="0" err="1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cust_pk</a:t>
            </a:r>
            <a:r>
              <a:rPr lang="en-US" sz="2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400" b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en-US" sz="2400" b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7759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Examples (NOT NULL, FOREIGN KEY)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887611"/>
            <a:ext cx="9144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departments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id 		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NUMBER(10)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NOT NULL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NOT NULL DEFAULT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‘FAU’,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CONSTRAINT	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dept_pk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(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05800" y="3657600"/>
            <a:ext cx="7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73427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id 		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NUMBER(10)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NOT NULL,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VARCHAR2(50)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NOT NULL,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dept_id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NUMBER(10),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NUMBER(6)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CONSTRAINT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emp_pk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PRIMARY KEY (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CONSTRAINT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emp_fk_dept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FOREIGN KEY ( </a:t>
            </a:r>
            <a:r>
              <a:rPr lang="en-US" sz="20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dept_id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</a:p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REFERENCES </a:t>
            </a:r>
            <a:r>
              <a:rPr lang="en-US" sz="20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departments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000" dirty="0">
                <a:solidFill>
                  <a:srgbClr val="29D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);</a:t>
            </a:r>
          </a:p>
        </p:txBody>
      </p:sp>
    </p:spTree>
    <p:extLst>
      <p:ext uri="{BB962C8B-B14F-4D97-AF65-F5344CB8AC3E}">
        <p14:creationId xmlns:p14="http://schemas.microsoft.com/office/powerpoint/2010/main" val="3181921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29422"/>
            <a:ext cx="914400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 </a:t>
            </a:r>
            <a:r>
              <a:rPr lang="en-US" sz="2500" b="0" dirty="0" err="1">
                <a:latin typeface="Arial" panose="020B0604020202020204" pitchFamily="34" charset="0"/>
                <a:cs typeface="Arial" panose="020B0604020202020204" pitchFamily="34" charset="0"/>
              </a:rPr>
              <a:t>new_table</a:t>
            </a:r>
            <a:r>
              <a:rPr lang="en-US" sz="2500" b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SELECT   *   FROM  </a:t>
            </a:r>
            <a:r>
              <a:rPr lang="en-US" sz="2500" b="0" dirty="0" err="1">
                <a:latin typeface="Arial" panose="020B0604020202020204" pitchFamily="34" charset="0"/>
                <a:cs typeface="Arial" panose="020B0604020202020204" pitchFamily="34" charset="0"/>
              </a:rPr>
              <a:t>old_table</a:t>
            </a:r>
            <a:r>
              <a:rPr lang="en-US" sz="25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 </a:t>
            </a:r>
            <a:r>
              <a:rPr lang="en-US" sz="2500" b="0" dirty="0">
                <a:latin typeface="Arial" panose="020B0604020202020204" pitchFamily="34" charset="0"/>
                <a:cs typeface="Arial" panose="020B0604020202020204" pitchFamily="34" charset="0"/>
              </a:rPr>
              <a:t>suppliers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(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SELECT   *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FROM 	</a:t>
            </a:r>
            <a:r>
              <a:rPr lang="en-US" sz="2500" b="0" dirty="0">
                <a:latin typeface="Arial" panose="020B0604020202020204" pitchFamily="34" charset="0"/>
                <a:cs typeface="Arial" panose="020B0604020202020204" pitchFamily="34" charset="0"/>
              </a:rPr>
              <a:t>companies</a:t>
            </a:r>
          </a:p>
          <a:p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   WHERE 	</a:t>
            </a:r>
            <a:r>
              <a:rPr lang="en-US" sz="2500" b="0" dirty="0">
                <a:latin typeface="Arial" panose="020B0604020202020204" pitchFamily="34" charset="0"/>
                <a:cs typeface="Arial" panose="020B0604020202020204" pitchFamily="34" charset="0"/>
              </a:rPr>
              <a:t>id &lt; 5000 </a:t>
            </a:r>
            <a:r>
              <a:rPr lang="en-US" sz="2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Create table from another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0BC74E-3840-4B8B-A777-039B74149439}"/>
              </a:ext>
            </a:extLst>
          </p:cNvPr>
          <p:cNvSpPr txBox="1"/>
          <p:nvPr/>
        </p:nvSpPr>
        <p:spPr>
          <a:xfrm>
            <a:off x="0" y="4495800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asterisk ‘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’ is used in conjunction with the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keyword to select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columns (or fields)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a table or a query.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729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Drop Table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18" y="1143000"/>
            <a:ext cx="91246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+mn-lt"/>
              </a:rPr>
              <a:t>DROP TABLE </a:t>
            </a:r>
            <a:r>
              <a:rPr lang="en-US" sz="3600" b="0" dirty="0" err="1">
                <a:latin typeface="+mn-lt"/>
              </a:rPr>
              <a:t>table_name</a:t>
            </a:r>
            <a:r>
              <a:rPr lang="en-US" sz="3600" dirty="0">
                <a:latin typeface="+mn-lt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2590800"/>
            <a:ext cx="91246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schemeClr val="tx2"/>
                </a:solidFill>
                <a:latin typeface="+mn-lt"/>
              </a:rPr>
              <a:t>Examples)</a:t>
            </a:r>
          </a:p>
          <a:p>
            <a:pPr lvl="1"/>
            <a:endParaRPr lang="en-US" sz="3200" dirty="0">
              <a:solidFill>
                <a:schemeClr val="tx2"/>
              </a:solidFill>
              <a:latin typeface="+mn-lt"/>
            </a:endParaRPr>
          </a:p>
          <a:p>
            <a:pPr lvl="2"/>
            <a:r>
              <a:rPr lang="en-US" sz="3200" dirty="0">
                <a:solidFill>
                  <a:schemeClr val="tx2"/>
                </a:solidFill>
                <a:latin typeface="+mn-lt"/>
              </a:rPr>
              <a:t>DROP TABLE </a:t>
            </a:r>
            <a:r>
              <a:rPr lang="en-US" sz="3200" b="0" dirty="0">
                <a:solidFill>
                  <a:schemeClr val="tx2"/>
                </a:solidFill>
                <a:latin typeface="+mn-lt"/>
              </a:rPr>
              <a:t>departments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;</a:t>
            </a:r>
          </a:p>
          <a:p>
            <a:pPr lvl="2"/>
            <a:r>
              <a:rPr lang="en-US" sz="3200" dirty="0">
                <a:solidFill>
                  <a:schemeClr val="tx2"/>
                </a:solidFill>
                <a:latin typeface="+mn-lt"/>
              </a:rPr>
              <a:t>DROP TABLE </a:t>
            </a:r>
            <a:r>
              <a:rPr lang="en-US" sz="3200" b="0" dirty="0">
                <a:solidFill>
                  <a:schemeClr val="tx2"/>
                </a:solidFill>
                <a:latin typeface="+mn-lt"/>
              </a:rPr>
              <a:t>employees</a:t>
            </a:r>
            <a:r>
              <a:rPr lang="en-US" sz="3200" dirty="0">
                <a:solidFill>
                  <a:schemeClr val="tx2"/>
                </a:solidFill>
                <a:latin typeface="+mn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442802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Insert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219200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table_name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column1, column2, ...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column_n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value1, value2, ... </a:t>
            </a:r>
            <a:r>
              <a:rPr lang="en-US" sz="2400" b="0" dirty="0" err="1">
                <a:latin typeface="Arial" panose="020B0604020202020204" pitchFamily="34" charset="0"/>
                <a:cs typeface="Arial" panose="020B0604020202020204" pitchFamily="34" charset="0"/>
              </a:rPr>
              <a:t>value_n</a:t>
            </a:r>
            <a:r>
              <a:rPr 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3429000"/>
            <a:ext cx="912468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Example)</a:t>
            </a:r>
          </a:p>
          <a:p>
            <a:endParaRPr lang="en-US" sz="28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+mn-lt"/>
              </a:rPr>
              <a:t>INSERT INTO </a:t>
            </a:r>
            <a:r>
              <a:rPr lang="en-US" sz="2000" b="0" dirty="0">
                <a:latin typeface="+mn-lt"/>
              </a:rPr>
              <a:t>suppliers (id, name)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VALUES</a:t>
            </a:r>
            <a:r>
              <a:rPr lang="en-US" sz="2000" dirty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(5000, 'Apple');</a:t>
            </a:r>
          </a:p>
          <a:p>
            <a:pPr lvl="1"/>
            <a:endParaRPr lang="en-US" sz="2000" dirty="0">
              <a:latin typeface="+mn-lt"/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  <a:latin typeface="+mn-lt"/>
              </a:rPr>
              <a:t>INSERT INTO </a:t>
            </a:r>
            <a:r>
              <a:rPr lang="en-US" sz="2000" b="0" dirty="0">
                <a:latin typeface="+mn-lt"/>
              </a:rPr>
              <a:t>suppliers (id, name, </a:t>
            </a:r>
            <a:r>
              <a:rPr lang="en-US" sz="2000" b="0" dirty="0">
                <a:solidFill>
                  <a:srgbClr val="22B400"/>
                </a:solidFill>
                <a:latin typeface="+mn-lt"/>
              </a:rPr>
              <a:t>age</a:t>
            </a:r>
            <a:r>
              <a:rPr lang="en-US" sz="2000" b="0" dirty="0">
                <a:latin typeface="+mn-lt"/>
              </a:rPr>
              <a:t>) </a:t>
            </a:r>
            <a:r>
              <a:rPr lang="en-US" sz="2000" dirty="0">
                <a:solidFill>
                  <a:schemeClr val="tx2"/>
                </a:solidFill>
                <a:latin typeface="+mn-lt"/>
              </a:rPr>
              <a:t>VALUES</a:t>
            </a:r>
            <a:r>
              <a:rPr lang="en-US" sz="2000" dirty="0">
                <a:latin typeface="+mn-lt"/>
              </a:rPr>
              <a:t> </a:t>
            </a:r>
            <a:r>
              <a:rPr lang="en-US" sz="2000" b="0" dirty="0">
                <a:latin typeface="+mn-lt"/>
              </a:rPr>
              <a:t>(5000, 'Apple', </a:t>
            </a:r>
            <a:r>
              <a:rPr lang="en-US" sz="2000" b="0" dirty="0">
                <a:solidFill>
                  <a:srgbClr val="22B400"/>
                </a:solidFill>
                <a:latin typeface="+mn-lt"/>
              </a:rPr>
              <a:t>NULL</a:t>
            </a:r>
            <a:r>
              <a:rPr lang="en-US" sz="2000" b="0" dirty="0">
                <a:latin typeface="+mn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539039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Update Row(s)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447800"/>
            <a:ext cx="912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UPDATE</a:t>
            </a:r>
            <a:r>
              <a:rPr lang="en-US" dirty="0">
                <a:latin typeface="+mn-lt"/>
              </a:rPr>
              <a:t> 	</a:t>
            </a:r>
            <a:r>
              <a:rPr lang="en-US" b="0" dirty="0" err="1">
                <a:latin typeface="+mn-lt"/>
              </a:rPr>
              <a:t>table_name</a:t>
            </a:r>
            <a:endParaRPr lang="en-US" b="0" dirty="0"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SET		</a:t>
            </a:r>
            <a:r>
              <a:rPr lang="en-US" b="0" dirty="0">
                <a:latin typeface="+mn-lt"/>
              </a:rPr>
              <a:t>column1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US" b="0" dirty="0">
                <a:latin typeface="+mn-lt"/>
              </a:rPr>
              <a:t> value1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b="0" dirty="0">
                <a:latin typeface="+mn-lt"/>
              </a:rPr>
              <a:t>  column2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US" b="0" dirty="0">
                <a:latin typeface="+mn-lt"/>
              </a:rPr>
              <a:t> value2, ...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b="0" dirty="0">
                <a:latin typeface="+mn-lt"/>
              </a:rPr>
              <a:t> </a:t>
            </a:r>
            <a:r>
              <a:rPr lang="en-US" b="0" dirty="0" err="1">
                <a:latin typeface="+mn-lt"/>
              </a:rPr>
              <a:t>column_n</a:t>
            </a:r>
            <a:r>
              <a:rPr lang="en-US" b="0" dirty="0">
                <a:latin typeface="+mn-lt"/>
              </a:rPr>
              <a:t> </a:t>
            </a:r>
            <a:r>
              <a:rPr lang="en-US" b="0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US" b="0" dirty="0">
                <a:latin typeface="+mn-lt"/>
              </a:rPr>
              <a:t> </a:t>
            </a:r>
            <a:r>
              <a:rPr lang="en-US" b="0" dirty="0" err="1">
                <a:latin typeface="+mn-lt"/>
              </a:rPr>
              <a:t>value_n</a:t>
            </a:r>
            <a:endParaRPr lang="en-US" b="0" dirty="0">
              <a:latin typeface="+mn-lt"/>
            </a:endParaRP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WHERE</a:t>
            </a:r>
            <a:r>
              <a:rPr lang="en-US" dirty="0">
                <a:latin typeface="+mn-lt"/>
              </a:rPr>
              <a:t> 	</a:t>
            </a:r>
            <a:r>
              <a:rPr lang="en-US" b="0" dirty="0">
                <a:latin typeface="+mn-lt"/>
              </a:rPr>
              <a:t>conditions;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2743200"/>
            <a:ext cx="91246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Example)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n-lt"/>
              </a:rPr>
              <a:t>UPDATE 		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customers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</a:rPr>
              <a:t>SET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		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name = 'James'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n-lt"/>
              </a:rPr>
              <a:t>WHERE 		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id = 3000;</a:t>
            </a:r>
          </a:p>
          <a:p>
            <a:pPr lvl="1"/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lvl="1"/>
            <a:r>
              <a:rPr lang="en-US" sz="2400" dirty="0">
                <a:solidFill>
                  <a:schemeClr val="tx2"/>
                </a:solidFill>
                <a:latin typeface="+mn-lt"/>
              </a:rPr>
              <a:t>UPDATE 		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customers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</a:rPr>
              <a:t>SET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		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id =5000, home='Boca Raton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' </a:t>
            </a:r>
          </a:p>
          <a:p>
            <a:pPr lvl="1"/>
            <a:r>
              <a:rPr lang="en-US" sz="2400" dirty="0">
                <a:solidFill>
                  <a:schemeClr val="tx2"/>
                </a:solidFill>
                <a:latin typeface="+mn-lt"/>
              </a:rPr>
              <a:t>WHERE 		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id &gt; 100;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2851F-5E89-438C-8A57-A6EFEC6232B5}"/>
              </a:ext>
            </a:extLst>
          </p:cNvPr>
          <p:cNvSpPr txBox="1"/>
          <p:nvPr/>
        </p:nvSpPr>
        <p:spPr>
          <a:xfrm>
            <a:off x="19317" y="880145"/>
            <a:ext cx="91246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chemeClr val="tx2"/>
                </a:solidFill>
              </a:rPr>
              <a:t>The UPDATE </a:t>
            </a:r>
            <a:r>
              <a:rPr lang="en-US" sz="2000" dirty="0">
                <a:solidFill>
                  <a:schemeClr val="tx2"/>
                </a:solidFill>
              </a:rPr>
              <a:t>command is used to change or modify data values in a table.</a:t>
            </a:r>
          </a:p>
        </p:txBody>
      </p:sp>
    </p:spTree>
    <p:extLst>
      <p:ext uri="{BB962C8B-B14F-4D97-AF65-F5344CB8AC3E}">
        <p14:creationId xmlns:p14="http://schemas.microsoft.com/office/powerpoint/2010/main" val="3624813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Delete Row(s)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828800"/>
            <a:ext cx="9124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DELETE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FROM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table_name</a:t>
            </a:r>
            <a:endParaRPr lang="en-US" sz="2400" dirty="0">
              <a:latin typeface="+mn-lt"/>
            </a:endParaRPr>
          </a:p>
          <a:p>
            <a:r>
              <a:rPr lang="en-US" sz="2400" dirty="0">
                <a:solidFill>
                  <a:srgbClr val="FF0000"/>
                </a:solidFill>
                <a:latin typeface="+mn-lt"/>
              </a:rPr>
              <a:t>WHERE</a:t>
            </a:r>
            <a:r>
              <a:rPr lang="en-US" sz="2400" dirty="0">
                <a:latin typeface="+mn-lt"/>
              </a:rPr>
              <a:t> conditions;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18" y="3124200"/>
            <a:ext cx="9124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n-lt"/>
              </a:rPr>
              <a:t>Example)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</a:rPr>
              <a:t>DELETE FROM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		customers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			id = 3000;</a:t>
            </a:r>
          </a:p>
          <a:p>
            <a:pPr lvl="1"/>
            <a:endParaRPr lang="en-US" sz="2400" dirty="0">
              <a:solidFill>
                <a:schemeClr val="tx2"/>
              </a:solidFill>
              <a:latin typeface="+mn-lt"/>
            </a:endParaRP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</a:rPr>
              <a:t>DELETE FROM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		customers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  <a:latin typeface="+mn-lt"/>
              </a:rPr>
              <a:t>WHERE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 			id &gt; 100;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CA7DD-5583-4591-869E-A70F012871ED}"/>
              </a:ext>
            </a:extLst>
          </p:cNvPr>
          <p:cNvSpPr txBox="1"/>
          <p:nvPr/>
        </p:nvSpPr>
        <p:spPr>
          <a:xfrm>
            <a:off x="19317" y="880145"/>
            <a:ext cx="9124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The DELECT command deletes rows (or tuples) from the tables that satisfies the condition provided by the WHERE clause.</a:t>
            </a:r>
          </a:p>
        </p:txBody>
      </p:sp>
    </p:spTree>
    <p:extLst>
      <p:ext uri="{BB962C8B-B14F-4D97-AF65-F5344CB8AC3E}">
        <p14:creationId xmlns:p14="http://schemas.microsoft.com/office/powerpoint/2010/main" val="260378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Relational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318" y="990600"/>
            <a:ext cx="9124682" cy="40386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 Edgar F. Codd </a:t>
            </a:r>
            <a:r>
              <a:rPr lang="en-US" sz="3200" dirty="0"/>
              <a:t>proposed the </a:t>
            </a:r>
            <a:r>
              <a:rPr lang="en-US" sz="3200" i="1" dirty="0"/>
              <a:t>relational model</a:t>
            </a:r>
            <a:r>
              <a:rPr lang="en-US" sz="3200" dirty="0"/>
              <a:t> in   1970 (IBM Research)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b="1" dirty="0"/>
              <a:t> Relational model</a:t>
            </a:r>
            <a:r>
              <a:rPr lang="en-US" sz="3200" dirty="0"/>
              <a:t> represents the </a:t>
            </a:r>
            <a:r>
              <a:rPr lang="en-US" sz="3200" dirty="0">
                <a:solidFill>
                  <a:srgbClr val="FF0000"/>
                </a:solidFill>
              </a:rPr>
              <a:t>database</a:t>
            </a:r>
            <a:r>
              <a:rPr lang="en-US" sz="3200" dirty="0"/>
              <a:t> as a </a:t>
            </a:r>
            <a:r>
              <a:rPr lang="en-US" sz="3200" i="1" dirty="0">
                <a:solidFill>
                  <a:srgbClr val="FF0000"/>
                </a:solidFill>
              </a:rPr>
              <a:t>collection</a:t>
            </a:r>
            <a:r>
              <a:rPr lang="en-US" sz="3200" dirty="0">
                <a:solidFill>
                  <a:srgbClr val="FF0000"/>
                </a:solidFill>
              </a:rPr>
              <a:t> of </a:t>
            </a:r>
            <a:r>
              <a:rPr lang="en-US" sz="3200" i="1" dirty="0">
                <a:solidFill>
                  <a:srgbClr val="FF0000"/>
                </a:solidFill>
              </a:rPr>
              <a:t>relations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b="1" dirty="0"/>
              <a:t> Relation</a:t>
            </a:r>
            <a:r>
              <a:rPr lang="en-US" sz="3200" dirty="0"/>
              <a:t> represents </a:t>
            </a:r>
            <a:r>
              <a:rPr lang="en-US" sz="3200" b="1" i="1" dirty="0"/>
              <a:t>entity</a:t>
            </a:r>
            <a:r>
              <a:rPr lang="en-US" sz="3200" dirty="0"/>
              <a:t> or </a:t>
            </a:r>
            <a:r>
              <a:rPr lang="en-US" sz="3200" b="1" i="1" dirty="0"/>
              <a:t>relationship</a:t>
            </a:r>
            <a:r>
              <a:rPr lang="en-US" sz="3200" dirty="0"/>
              <a:t>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Relation is defined as </a:t>
            </a:r>
            <a:r>
              <a:rPr lang="en-US" sz="3200" i="1" dirty="0"/>
              <a:t>a set of rows (or tuples).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All </a:t>
            </a:r>
            <a:r>
              <a:rPr lang="en-US" sz="3200" dirty="0">
                <a:solidFill>
                  <a:srgbClr val="FF0000"/>
                </a:solidFill>
              </a:rPr>
              <a:t>rows</a:t>
            </a:r>
            <a:r>
              <a:rPr lang="en-US" sz="3200" dirty="0"/>
              <a:t> in a relation must be </a:t>
            </a:r>
            <a:r>
              <a:rPr lang="en-US" sz="3200" b="1" dirty="0">
                <a:solidFill>
                  <a:srgbClr val="FF0000"/>
                </a:solidFill>
              </a:rPr>
              <a:t>distinct</a:t>
            </a:r>
            <a:r>
              <a:rPr lang="en-US" sz="32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409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9906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SELECT	</a:t>
            </a:r>
            <a:r>
              <a:rPr lang="en-US" sz="3200" b="0" dirty="0">
                <a:latin typeface="+mn-lt"/>
              </a:rPr>
              <a:t>list of column names</a:t>
            </a:r>
          </a:p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FROM	</a:t>
            </a:r>
            <a:r>
              <a:rPr lang="en-US" sz="3200" b="0" dirty="0">
                <a:latin typeface="+mn-lt"/>
              </a:rPr>
              <a:t>list of table names</a:t>
            </a:r>
          </a:p>
          <a:p>
            <a:r>
              <a:rPr lang="en-US" sz="3200" dirty="0">
                <a:solidFill>
                  <a:srgbClr val="FF0000"/>
                </a:solidFill>
                <a:latin typeface="+mn-lt"/>
              </a:rPr>
              <a:t>WHERE	</a:t>
            </a:r>
            <a:r>
              <a:rPr lang="en-US" sz="3200" b="0" dirty="0">
                <a:latin typeface="+mn-lt"/>
              </a:rPr>
              <a:t>conditions</a:t>
            </a:r>
            <a:r>
              <a:rPr lang="en-US" sz="3200" dirty="0">
                <a:latin typeface="+mn-lt"/>
              </a:rPr>
              <a:t>;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Retrieve Row(s)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743200"/>
            <a:ext cx="4953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Example)</a:t>
            </a:r>
          </a:p>
          <a:p>
            <a:endParaRPr lang="en-US" sz="2800" dirty="0">
              <a:solidFill>
                <a:schemeClr val="tx2"/>
              </a:solidFill>
              <a:latin typeface="+mn-lt"/>
            </a:endParaRP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SELECT  *</a:t>
            </a: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FROM     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student</a:t>
            </a: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WHERE  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age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&gt;=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18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05400" y="3604974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SELECT 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name, id</a:t>
            </a:r>
          </a:p>
          <a:p>
            <a:r>
              <a:rPr lang="en-US" sz="2800" dirty="0">
                <a:solidFill>
                  <a:schemeClr val="tx2"/>
                </a:solidFill>
                <a:latin typeface="+mn-lt"/>
              </a:rPr>
              <a:t>FROM      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student</a:t>
            </a:r>
          </a:p>
          <a:p>
            <a:r>
              <a:rPr lang="en-US" sz="2800">
                <a:solidFill>
                  <a:schemeClr val="tx2"/>
                </a:solidFill>
                <a:latin typeface="+mn-lt"/>
              </a:rPr>
              <a:t>WHERE   </a:t>
            </a:r>
            <a:r>
              <a:rPr lang="en-US" sz="2800" b="0">
                <a:solidFill>
                  <a:schemeClr val="tx2"/>
                </a:solidFill>
                <a:latin typeface="+mn-lt"/>
              </a:rPr>
              <a:t>age </a:t>
            </a:r>
            <a:r>
              <a:rPr lang="en-US" sz="2800" b="0" dirty="0">
                <a:solidFill>
                  <a:srgbClr val="FF0000"/>
                </a:solidFill>
                <a:latin typeface="+mn-lt"/>
              </a:rPr>
              <a:t>&gt;=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18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A4D48-D676-4951-B9CB-D1827654BDAC}"/>
              </a:ext>
            </a:extLst>
          </p:cNvPr>
          <p:cNvSpPr txBox="1"/>
          <p:nvPr/>
        </p:nvSpPr>
        <p:spPr>
          <a:xfrm>
            <a:off x="6991" y="5430559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The asterisk ‘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’ is used in conjunction with the </a:t>
            </a:r>
            <a:r>
              <a:rPr lang="en-US" b="1" i="0" dirty="0">
                <a:solidFill>
                  <a:srgbClr val="000000"/>
                </a:solidFill>
                <a:effectLst/>
                <a:latin typeface="+mj-lt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 keyword to select </a:t>
            </a:r>
            <a:r>
              <a:rPr lang="en-US" i="0" dirty="0">
                <a:solidFill>
                  <a:srgbClr val="000000"/>
                </a:solidFill>
                <a:effectLst/>
                <a:latin typeface="+mj-lt"/>
              </a:rPr>
              <a:t>all columns (or fields) </a:t>
            </a:r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from a table or a query.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4033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Cartesian product (or Cross product)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18" y="913655"/>
            <a:ext cx="912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chemeClr val="tx2"/>
                </a:solidFill>
                <a:latin typeface="+mn-lt"/>
              </a:rPr>
              <a:t>Given two relations (or tables) R and S, Cartesian product of R and S (i.e., R </a:t>
            </a:r>
            <a:r>
              <a:rPr lang="en-US" sz="2400" b="0" dirty="0">
                <a:solidFill>
                  <a:schemeClr val="tx2"/>
                </a:solidFill>
              </a:rPr>
              <a:t>✕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S) returns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all possible combinations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of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pic>
        <p:nvPicPr>
          <p:cNvPr id="3" name="Picture 2" descr="A picture containing table&#10;&#10;Description automatically generated">
            <a:extLst>
              <a:ext uri="{FF2B5EF4-FFF2-40B4-BE49-F238E27FC236}">
                <a16:creationId xmlns:a16="http://schemas.microsoft.com/office/drawing/2014/main" id="{2478D3FF-A768-4A5E-844D-1A955843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27" y="1981200"/>
            <a:ext cx="760234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8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Quiz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913655"/>
            <a:ext cx="91246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Given two relations (e.g., R and S), where |R| = n and |S| = m, the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cardinality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of R </a:t>
            </a:r>
            <a:r>
              <a:rPr lang="en-US" sz="2400" b="0" dirty="0">
                <a:solidFill>
                  <a:schemeClr val="tx2"/>
                </a:solidFill>
              </a:rPr>
              <a:t>✕ 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S (i.e., |R </a:t>
            </a:r>
            <a:r>
              <a:rPr lang="en-US" sz="2400" b="0" dirty="0">
                <a:solidFill>
                  <a:schemeClr val="tx2"/>
                </a:solidFill>
              </a:rPr>
              <a:t>✕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S|) is ______.</a:t>
            </a: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endParaRPr lang="en-US" sz="24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b="0" dirty="0">
                <a:solidFill>
                  <a:schemeClr val="tx2"/>
                </a:solidFill>
                <a:latin typeface="+mn-lt"/>
              </a:rPr>
              <a:t>What is the difference between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relation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and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database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2"/>
                </a:solidFill>
                <a:latin typeface="+mn-lt"/>
              </a:rPr>
              <a:t>table</a:t>
            </a:r>
            <a:r>
              <a:rPr lang="en-US" sz="2400" b="0" dirty="0">
                <a:solidFill>
                  <a:schemeClr val="tx2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701390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18" y="838200"/>
            <a:ext cx="91246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0" dirty="0">
                <a:solidFill>
                  <a:schemeClr val="tx2"/>
                </a:solidFill>
                <a:latin typeface="+mn-lt"/>
              </a:rPr>
              <a:t>How to access Oracle database</a:t>
            </a:r>
          </a:p>
          <a:p>
            <a:pPr marL="457200" indent="-457200">
              <a:buFont typeface="+mj-lt"/>
              <a:buAutoNum type="arabicParenR"/>
            </a:pPr>
            <a:endParaRPr lang="en-US" sz="2500" b="0" dirty="0">
              <a:solidFill>
                <a:schemeClr val="tx2"/>
              </a:solidFill>
              <a:latin typeface="+mn-lt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5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 VMware through https://portal.eng.fau.edu</a:t>
            </a:r>
            <a:endParaRPr lang="en-US" sz="25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 terminal emulator (e.g., </a:t>
            </a:r>
            <a:r>
              <a:rPr lang="en-US" sz="25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Putty).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to 'oraclelinux.eng.fau.edu' using id and password.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the SQL*Plus command: </a:t>
            </a:r>
            <a:r>
              <a:rPr lang="en-US" sz="2500" b="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sqlplus</a:t>
            </a:r>
            <a:r>
              <a:rPr lang="en-US" sz="25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500" b="0" i="0" dirty="0">
                <a:solidFill>
                  <a:srgbClr val="2D3B4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prompted, enter your Oracle Database username and password. </a:t>
            </a:r>
            <a:endParaRPr lang="en-US" sz="25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073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Take home message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121920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Relational Data 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Constraints and Violations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Oracle SQL syntax 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 Create Table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 Drop Table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 Create Row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 Retrieve Row(s)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 Update Row(s)</a:t>
            </a:r>
          </a:p>
          <a:p>
            <a:pPr marL="576263" lvl="1" indent="-119063">
              <a:buFont typeface="Arial" panose="020B0604020202020204" pitchFamily="34" charset="0"/>
              <a:buChar char="•"/>
            </a:pPr>
            <a:r>
              <a:rPr lang="en-US" sz="3000" b="0" dirty="0">
                <a:solidFill>
                  <a:schemeClr val="tx2"/>
                </a:solidFill>
                <a:latin typeface="+mn-lt"/>
              </a:rPr>
              <a:t> Delete Row(s)</a:t>
            </a:r>
          </a:p>
        </p:txBody>
      </p:sp>
    </p:spTree>
    <p:extLst>
      <p:ext uri="{BB962C8B-B14F-4D97-AF65-F5344CB8AC3E}">
        <p14:creationId xmlns:p14="http://schemas.microsoft.com/office/powerpoint/2010/main" val="41736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Conceptual Data model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9318" y="838200"/>
            <a:ext cx="9124682" cy="3886200"/>
          </a:xfrm>
        </p:spPr>
        <p:txBody>
          <a:bodyPr/>
          <a:lstStyle/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Entity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Real-world object (e.g., employee)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Attribute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Property of entity (e.g., id, name, age, etc.)</a:t>
            </a:r>
          </a:p>
          <a:p>
            <a:pPr>
              <a:buClrTx/>
              <a:buSzPct val="100000"/>
              <a:buFont typeface="Wingdings" panose="05000000000000000000" pitchFamily="2" charset="2"/>
              <a:buChar char="q"/>
            </a:pPr>
            <a:r>
              <a:rPr lang="en-US" sz="3200" dirty="0"/>
              <a:t> Relationship</a:t>
            </a:r>
          </a:p>
          <a:p>
            <a:pPr lvl="1">
              <a:buClrTx/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 Association among two or more entities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2071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1163"/>
              </p:ext>
            </p:extLst>
          </p:nvPr>
        </p:nvGraphicFramePr>
        <p:xfrm>
          <a:off x="1524000" y="2667000"/>
          <a:ext cx="6096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Relational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Database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2"/>
                          </a:solidFill>
                        </a:rPr>
                        <a:t>row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Relational Data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0" y="4847089"/>
            <a:ext cx="6667500" cy="2019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09E30-834D-47F8-BFBA-76E086FE6B00}"/>
              </a:ext>
            </a:extLst>
          </p:cNvPr>
          <p:cNvSpPr txBox="1"/>
          <p:nvPr/>
        </p:nvSpPr>
        <p:spPr>
          <a:xfrm>
            <a:off x="19318" y="838200"/>
            <a:ext cx="91246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relational model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is a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record-based model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relational model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uses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a collection of table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s to represent both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data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and the </a:t>
            </a:r>
            <a:r>
              <a:rPr lang="en-US" sz="2800" dirty="0">
                <a:solidFill>
                  <a:schemeClr val="tx2"/>
                </a:solidFill>
                <a:latin typeface="+mn-lt"/>
              </a:rPr>
              <a:t>relationships</a:t>
            </a:r>
            <a:r>
              <a:rPr lang="en-US" sz="2800" b="0" dirty="0">
                <a:solidFill>
                  <a:schemeClr val="tx2"/>
                </a:solidFill>
                <a:latin typeface="+mn-lt"/>
              </a:rPr>
              <a:t> among those data.</a:t>
            </a:r>
          </a:p>
        </p:txBody>
      </p:sp>
    </p:spTree>
    <p:extLst>
      <p:ext uri="{BB962C8B-B14F-4D97-AF65-F5344CB8AC3E}">
        <p14:creationId xmlns:p14="http://schemas.microsoft.com/office/powerpoint/2010/main" val="40437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Cardinality and Degree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990600"/>
            <a:ext cx="91440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relation </a:t>
            </a: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Cardinality</a:t>
            </a:r>
            <a:r>
              <a:rPr lang="en-US" sz="2400" b="0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(|R|)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the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number of rows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tuples).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Degree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refers to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columns 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attributes) in a table (or relation).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value in a row (or tuple) is an </a:t>
            </a:r>
            <a:r>
              <a:rPr lang="en-US" sz="2400" b="0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 value</a:t>
            </a: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can be used in special cases (e.g., unknown, not available).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two rows (or tuples) in a relational table are identical.</a:t>
            </a:r>
          </a:p>
          <a:p>
            <a:pPr lvl="1"/>
            <a:endParaRPr lang="en-US" sz="32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20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6"/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017657"/>
            <a:ext cx="91558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2"/>
                </a:solidFill>
                <a:latin typeface="+mn-lt"/>
              </a:rPr>
              <a:t>Relational Schema</a:t>
            </a:r>
          </a:p>
          <a:p>
            <a:pPr lvl="1"/>
            <a:r>
              <a:rPr lang="en-US" sz="2000" b="0" dirty="0">
                <a:solidFill>
                  <a:schemeClr val="tx2"/>
                </a:solidFill>
                <a:latin typeface="+mn-lt"/>
              </a:rPr>
              <a:t>STUDENT(Name, </a:t>
            </a:r>
            <a:r>
              <a:rPr lang="en-US" sz="2000" b="0" dirty="0" err="1">
                <a:solidFill>
                  <a:schemeClr val="tx2"/>
                </a:solidFill>
                <a:latin typeface="+mn-lt"/>
              </a:rPr>
              <a:t>Ssn</a:t>
            </a:r>
            <a:r>
              <a:rPr lang="en-US" sz="2000" b="0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000" b="0" dirty="0" err="1">
                <a:solidFill>
                  <a:schemeClr val="tx2"/>
                </a:solidFill>
                <a:latin typeface="+mn-lt"/>
              </a:rPr>
              <a:t>Home_phone</a:t>
            </a:r>
            <a:r>
              <a:rPr lang="en-US" sz="2000" b="0" dirty="0">
                <a:solidFill>
                  <a:schemeClr val="tx2"/>
                </a:solidFill>
                <a:latin typeface="+mn-lt"/>
              </a:rPr>
              <a:t>, Address, </a:t>
            </a:r>
            <a:r>
              <a:rPr lang="en-US" sz="2000" b="0" dirty="0" err="1">
                <a:solidFill>
                  <a:schemeClr val="tx2"/>
                </a:solidFill>
                <a:latin typeface="+mn-lt"/>
              </a:rPr>
              <a:t>Office_phone</a:t>
            </a:r>
            <a:r>
              <a:rPr lang="en-US" sz="2000" b="0" dirty="0">
                <a:solidFill>
                  <a:schemeClr val="tx2"/>
                </a:solidFill>
                <a:latin typeface="+mn-lt"/>
              </a:rPr>
              <a:t>, Age, </a:t>
            </a:r>
            <a:r>
              <a:rPr lang="en-US" sz="2000" b="0" dirty="0" err="1">
                <a:solidFill>
                  <a:schemeClr val="tx2"/>
                </a:solidFill>
                <a:latin typeface="+mn-lt"/>
              </a:rPr>
              <a:t>Gpa</a:t>
            </a:r>
            <a:r>
              <a:rPr lang="en-US" sz="2000" b="0" dirty="0">
                <a:solidFill>
                  <a:schemeClr val="tx2"/>
                </a:solidFill>
                <a:latin typeface="+mn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28CA6-D09D-4854-AE3D-C4EF959DA20C}"/>
              </a:ext>
            </a:extLst>
          </p:cNvPr>
          <p:cNvSpPr txBox="1"/>
          <p:nvPr/>
        </p:nvSpPr>
        <p:spPr>
          <a:xfrm>
            <a:off x="0" y="4648200"/>
            <a:ext cx="91365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What is the cardinality of the STUDENT table?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0" dirty="0">
                <a:solidFill>
                  <a:schemeClr val="tx2"/>
                </a:solidFill>
                <a:latin typeface="+mn-lt"/>
              </a:rPr>
              <a:t>What is the degree of the STUDEN table?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9A0203-FD52-C0E7-BB66-1CEC8E36F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5000"/>
            <a:ext cx="9144000" cy="259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336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838200"/>
            <a:ext cx="6172200" cy="5362273"/>
          </a:xfrm>
          <a:prstGeom prst="rect">
            <a:avLst/>
          </a:prstGeom>
        </p:spPr>
      </p:pic>
      <p:sp>
        <p:nvSpPr>
          <p:cNvPr id="3" name="Text Box 16">
            <a:extLst>
              <a:ext uri="{FF2B5EF4-FFF2-40B4-BE49-F238E27FC236}">
                <a16:creationId xmlns:a16="http://schemas.microsoft.com/office/drawing/2014/main" id="{AFF6CA08-AEFF-4F8C-9D5F-237989F5A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8" y="0"/>
            <a:ext cx="912468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00457C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3200" b="0" dirty="0">
                <a:solidFill>
                  <a:schemeClr val="bg1"/>
                </a:solidFill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91441062"/>
      </p:ext>
    </p:extLst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457C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2724</Words>
  <Application>Microsoft Office PowerPoint</Application>
  <PresentationFormat>On-screen Show (4:3)</PresentationFormat>
  <Paragraphs>463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Times New Roman</vt:lpstr>
      <vt:lpstr>Wingdings</vt:lpstr>
      <vt:lpstr>Echo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Florida Atlantic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mbanks</dc:creator>
  <cp:lastModifiedBy>KwangSoo Yang</cp:lastModifiedBy>
  <cp:revision>425</cp:revision>
  <dcterms:created xsi:type="dcterms:W3CDTF">2005-09-12T13:56:44Z</dcterms:created>
  <dcterms:modified xsi:type="dcterms:W3CDTF">2023-08-14T13:28:08Z</dcterms:modified>
</cp:coreProperties>
</file>