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52"/>
  </p:notesMasterIdLst>
  <p:handoutMasterIdLst>
    <p:handoutMasterId r:id="rId53"/>
  </p:handoutMasterIdLst>
  <p:sldIdLst>
    <p:sldId id="256" r:id="rId2"/>
    <p:sldId id="328" r:id="rId3"/>
    <p:sldId id="427" r:id="rId4"/>
    <p:sldId id="463" r:id="rId5"/>
    <p:sldId id="438" r:id="rId6"/>
    <p:sldId id="439" r:id="rId7"/>
    <p:sldId id="440" r:id="rId8"/>
    <p:sldId id="441" r:id="rId9"/>
    <p:sldId id="442" r:id="rId10"/>
    <p:sldId id="443" r:id="rId11"/>
    <p:sldId id="444" r:id="rId12"/>
    <p:sldId id="453" r:id="rId13"/>
    <p:sldId id="404" r:id="rId14"/>
    <p:sldId id="403" r:id="rId15"/>
    <p:sldId id="411" r:id="rId16"/>
    <p:sldId id="406" r:id="rId17"/>
    <p:sldId id="407" r:id="rId18"/>
    <p:sldId id="462" r:id="rId19"/>
    <p:sldId id="408" r:id="rId20"/>
    <p:sldId id="409" r:id="rId21"/>
    <p:sldId id="412" r:id="rId22"/>
    <p:sldId id="410" r:id="rId23"/>
    <p:sldId id="413" r:id="rId24"/>
    <p:sldId id="414" r:id="rId25"/>
    <p:sldId id="415" r:id="rId26"/>
    <p:sldId id="445" r:id="rId27"/>
    <p:sldId id="416" r:id="rId28"/>
    <p:sldId id="417" r:id="rId29"/>
    <p:sldId id="464" r:id="rId30"/>
    <p:sldId id="465" r:id="rId31"/>
    <p:sldId id="418" r:id="rId32"/>
    <p:sldId id="419" r:id="rId33"/>
    <p:sldId id="420" r:id="rId34"/>
    <p:sldId id="449" r:id="rId35"/>
    <p:sldId id="421" r:id="rId36"/>
    <p:sldId id="422" r:id="rId37"/>
    <p:sldId id="450" r:id="rId38"/>
    <p:sldId id="423" r:id="rId39"/>
    <p:sldId id="451" r:id="rId40"/>
    <p:sldId id="452" r:id="rId41"/>
    <p:sldId id="426" r:id="rId42"/>
    <p:sldId id="454" r:id="rId43"/>
    <p:sldId id="455" r:id="rId44"/>
    <p:sldId id="456" r:id="rId45"/>
    <p:sldId id="457" r:id="rId46"/>
    <p:sldId id="460" r:id="rId47"/>
    <p:sldId id="402" r:id="rId48"/>
    <p:sldId id="458" r:id="rId49"/>
    <p:sldId id="461" r:id="rId50"/>
    <p:sldId id="459" r:id="rId51"/>
  </p:sldIdLst>
  <p:sldSz cx="9144000" cy="6858000" type="screen4x3"/>
  <p:notesSz cx="6858000" cy="9296400"/>
  <p:defaultTextStyle>
    <a:defPPr>
      <a:defRPr lang="en-US"/>
    </a:defPPr>
    <a:lvl1pPr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1pPr>
    <a:lvl2pPr marL="457200"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5pPr>
    <a:lvl6pPr marL="2286000" algn="l" defTabSz="914400" rtl="0" eaLnBrk="1" latinLnBrk="0" hangingPunct="1">
      <a:defRPr b="1" kern="1200">
        <a:solidFill>
          <a:srgbClr val="00457C"/>
        </a:solidFill>
        <a:latin typeface="Times New Roman" panose="02020603050405020304" pitchFamily="18" charset="0"/>
        <a:ea typeface="+mn-ea"/>
        <a:cs typeface="+mn-cs"/>
      </a:defRPr>
    </a:lvl6pPr>
    <a:lvl7pPr marL="2743200" algn="l" defTabSz="914400" rtl="0" eaLnBrk="1" latinLnBrk="0" hangingPunct="1">
      <a:defRPr b="1" kern="1200">
        <a:solidFill>
          <a:srgbClr val="00457C"/>
        </a:solidFill>
        <a:latin typeface="Times New Roman" panose="02020603050405020304" pitchFamily="18" charset="0"/>
        <a:ea typeface="+mn-ea"/>
        <a:cs typeface="+mn-cs"/>
      </a:defRPr>
    </a:lvl7pPr>
    <a:lvl8pPr marL="3200400" algn="l" defTabSz="914400" rtl="0" eaLnBrk="1" latinLnBrk="0" hangingPunct="1">
      <a:defRPr b="1" kern="1200">
        <a:solidFill>
          <a:srgbClr val="00457C"/>
        </a:solidFill>
        <a:latin typeface="Times New Roman" panose="02020603050405020304" pitchFamily="18" charset="0"/>
        <a:ea typeface="+mn-ea"/>
        <a:cs typeface="+mn-cs"/>
      </a:defRPr>
    </a:lvl8pPr>
    <a:lvl9pPr marL="3657600" algn="l" defTabSz="914400" rtl="0" eaLnBrk="1" latinLnBrk="0" hangingPunct="1">
      <a:defRPr b="1" kern="1200">
        <a:solidFill>
          <a:srgbClr val="00457C"/>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3968"/>
    <a:srgbClr val="CC0000"/>
    <a:srgbClr val="336699"/>
    <a:srgbClr val="00457C"/>
    <a:srgbClr val="969696"/>
    <a:srgbClr val="22B400"/>
    <a:srgbClr val="29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94664" autoAdjust="0"/>
  </p:normalViewPr>
  <p:slideViewPr>
    <p:cSldViewPr>
      <p:cViewPr varScale="1">
        <p:scale>
          <a:sx n="102" d="100"/>
          <a:sy n="102" d="100"/>
        </p:scale>
        <p:origin x="180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319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defRPr>
            </a:lvl1pPr>
          </a:lstStyle>
          <a:p>
            <a:pPr>
              <a:defRPr/>
            </a:pPr>
            <a:endParaRPr lang="en-US" altLang="en-US"/>
          </a:p>
        </p:txBody>
      </p:sp>
      <p:sp>
        <p:nvSpPr>
          <p:cNvPr id="65539"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pPr>
              <a:defRPr/>
            </a:pPr>
            <a:endParaRPr lang="en-US" altLang="en-US"/>
          </a:p>
        </p:txBody>
      </p:sp>
      <p:sp>
        <p:nvSpPr>
          <p:cNvPr id="65540"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defRPr>
            </a:lvl1pPr>
          </a:lstStyle>
          <a:p>
            <a:pPr>
              <a:defRPr/>
            </a:pPr>
            <a:endParaRPr lang="en-US" altLang="en-US"/>
          </a:p>
        </p:txBody>
      </p:sp>
      <p:sp>
        <p:nvSpPr>
          <p:cNvPr id="65541"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4637CD2C-E9E4-4B83-A2B9-16425C2B6184}" type="slidenum">
              <a:rPr lang="en-US" altLang="en-US"/>
              <a:pPr>
                <a:defRPr/>
              </a:pPr>
              <a:t>‹#›</a:t>
            </a:fld>
            <a:endParaRPr lang="en-US" altLang="en-US"/>
          </a:p>
        </p:txBody>
      </p:sp>
    </p:spTree>
    <p:extLst>
      <p:ext uri="{BB962C8B-B14F-4D97-AF65-F5344CB8AC3E}">
        <p14:creationId xmlns:p14="http://schemas.microsoft.com/office/powerpoint/2010/main" val="1898733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defRPr>
            </a:lvl1pPr>
          </a:lstStyle>
          <a:p>
            <a:pPr>
              <a:defRPr/>
            </a:pPr>
            <a:endParaRPr lang="en-US" altLang="en-US"/>
          </a:p>
        </p:txBody>
      </p:sp>
      <p:sp>
        <p:nvSpPr>
          <p:cNvPr id="83971" name="Rectangle 3"/>
          <p:cNvSpPr>
            <a:spLocks noGrp="1" noChangeArrowheads="1"/>
          </p:cNvSpPr>
          <p:nvPr>
            <p:ph type="dt"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3" name="Rectangle 5"/>
          <p:cNvSpPr>
            <a:spLocks noGrp="1" noChangeArrowheads="1"/>
          </p:cNvSpPr>
          <p:nvPr>
            <p:ph type="body" sz="quarter" idx="3"/>
          </p:nvPr>
        </p:nvSpPr>
        <p:spPr bwMode="auto">
          <a:xfrm>
            <a:off x="685800" y="4416425"/>
            <a:ext cx="54864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3974" name="Rectangle 6"/>
          <p:cNvSpPr>
            <a:spLocks noGrp="1" noChangeArrowheads="1"/>
          </p:cNvSpPr>
          <p:nvPr>
            <p:ph type="ftr" sz="quarter" idx="4"/>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defRPr>
            </a:lvl1pPr>
          </a:lstStyle>
          <a:p>
            <a:pPr>
              <a:defRPr/>
            </a:pPr>
            <a:endParaRPr lang="en-US" altLang="en-US"/>
          </a:p>
        </p:txBody>
      </p:sp>
      <p:sp>
        <p:nvSpPr>
          <p:cNvPr id="83975" name="Rectangle 7"/>
          <p:cNvSpPr>
            <a:spLocks noGrp="1" noChangeArrowheads="1"/>
          </p:cNvSpPr>
          <p:nvPr>
            <p:ph type="sldNum" sz="quarter" idx="5"/>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284048CE-C0DC-4E93-AD41-1A910151EB09}" type="slidenum">
              <a:rPr lang="en-US" altLang="en-US"/>
              <a:pPr>
                <a:defRPr/>
              </a:pPr>
              <a:t>‹#›</a:t>
            </a:fld>
            <a:endParaRPr lang="en-US" altLang="en-US"/>
          </a:p>
        </p:txBody>
      </p:sp>
    </p:spTree>
    <p:extLst>
      <p:ext uri="{BB962C8B-B14F-4D97-AF65-F5344CB8AC3E}">
        <p14:creationId xmlns:p14="http://schemas.microsoft.com/office/powerpoint/2010/main" val="2153735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fld id="{2535EEC9-0224-437D-82B2-C354DF4079CD}" type="slidenum">
              <a:rPr lang="en-US" altLang="en-US" b="0" smtClean="0">
                <a:solidFill>
                  <a:schemeClr val="tx1"/>
                </a:solidFill>
              </a:rPr>
              <a:pPr/>
              <a:t>1</a:t>
            </a:fld>
            <a:endParaRPr lang="en-US" altLang="en-US" b="0">
              <a:solidFill>
                <a:schemeClr val="tx1"/>
              </a:solidFill>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1916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1905000" y="1219200"/>
            <a:ext cx="0" cy="2057400"/>
          </a:xfrm>
          <a:prstGeom prst="line">
            <a:avLst/>
          </a:prstGeom>
          <a:noFill/>
          <a:ln w="349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Oval 8"/>
          <p:cNvSpPr>
            <a:spLocks noChangeArrowheads="1"/>
          </p:cNvSpPr>
          <p:nvPr/>
        </p:nvSpPr>
        <p:spPr bwMode="auto">
          <a:xfrm>
            <a:off x="163513" y="2103438"/>
            <a:ext cx="347662" cy="347662"/>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eaLnBrk="1" hangingPunct="1">
              <a:defRPr/>
            </a:pPr>
            <a:endParaRPr lang="en-US" altLang="en-US" sz="2400" b="0">
              <a:solidFill>
                <a:schemeClr val="tx1"/>
              </a:solidFill>
            </a:endParaRPr>
          </a:p>
        </p:txBody>
      </p:sp>
      <p:sp>
        <p:nvSpPr>
          <p:cNvPr id="6" name="Oval 9"/>
          <p:cNvSpPr>
            <a:spLocks noChangeArrowheads="1"/>
          </p:cNvSpPr>
          <p:nvPr/>
        </p:nvSpPr>
        <p:spPr bwMode="auto">
          <a:xfrm>
            <a:off x="739775" y="2105025"/>
            <a:ext cx="349250" cy="3476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eaLnBrk="1" hangingPunct="1">
              <a:defRPr/>
            </a:pPr>
            <a:endParaRPr lang="en-US" altLang="en-US" sz="2400" b="0">
              <a:solidFill>
                <a:schemeClr val="tx1"/>
              </a:solidFill>
            </a:endParaRPr>
          </a:p>
        </p:txBody>
      </p:sp>
      <p:sp>
        <p:nvSpPr>
          <p:cNvPr id="7" name="Oval 10"/>
          <p:cNvSpPr>
            <a:spLocks noChangeArrowheads="1"/>
          </p:cNvSpPr>
          <p:nvPr/>
        </p:nvSpPr>
        <p:spPr bwMode="auto">
          <a:xfrm>
            <a:off x="1317625" y="2105025"/>
            <a:ext cx="347663" cy="34766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eaLnBrk="1" hangingPunct="1">
              <a:defRPr/>
            </a:pPr>
            <a:endParaRPr lang="en-US" altLang="en-US" sz="2400" b="0">
              <a:solidFill>
                <a:schemeClr val="tx1"/>
              </a:solidFill>
            </a:endParaRPr>
          </a:p>
        </p:txBody>
      </p:sp>
      <p:sp>
        <p:nvSpPr>
          <p:cNvPr id="8" name="Rectangle 11"/>
          <p:cNvSpPr>
            <a:spLocks noChangeArrowheads="1"/>
          </p:cNvSpPr>
          <p:nvPr userDrawn="1"/>
        </p:nvSpPr>
        <p:spPr bwMode="auto">
          <a:xfrm>
            <a:off x="0" y="0"/>
            <a:ext cx="9144000" cy="6858000"/>
          </a:xfrm>
          <a:prstGeom prst="rect">
            <a:avLst/>
          </a:prstGeom>
          <a:gradFill rotWithShape="1">
            <a:gsLst>
              <a:gs pos="0">
                <a:srgbClr val="99ABCB"/>
              </a:gs>
              <a:gs pos="100000">
                <a:srgbClr val="F3F5F9"/>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sp>
        <p:nvSpPr>
          <p:cNvPr id="9" name="Rectangle 12"/>
          <p:cNvSpPr>
            <a:spLocks noChangeArrowheads="1"/>
          </p:cNvSpPr>
          <p:nvPr userDrawn="1"/>
        </p:nvSpPr>
        <p:spPr bwMode="auto">
          <a:xfrm>
            <a:off x="0" y="2209800"/>
            <a:ext cx="9144000" cy="1219200"/>
          </a:xfrm>
          <a:prstGeom prst="rect">
            <a:avLst/>
          </a:prstGeom>
          <a:solidFill>
            <a:srgbClr val="00356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sp>
        <p:nvSpPr>
          <p:cNvPr id="10" name="Line 13"/>
          <p:cNvSpPr>
            <a:spLocks noChangeShapeType="1"/>
          </p:cNvSpPr>
          <p:nvPr userDrawn="1"/>
        </p:nvSpPr>
        <p:spPr bwMode="auto">
          <a:xfrm>
            <a:off x="0" y="2209800"/>
            <a:ext cx="9144000" cy="0"/>
          </a:xfrm>
          <a:prstGeom prst="line">
            <a:avLst/>
          </a:prstGeom>
          <a:noFill/>
          <a:ln w="476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4"/>
          <p:cNvSpPr>
            <a:spLocks noChangeShapeType="1"/>
          </p:cNvSpPr>
          <p:nvPr userDrawn="1"/>
        </p:nvSpPr>
        <p:spPr bwMode="auto">
          <a:xfrm>
            <a:off x="0" y="3429000"/>
            <a:ext cx="9144000" cy="0"/>
          </a:xfrm>
          <a:prstGeom prst="line">
            <a:avLst/>
          </a:prstGeom>
          <a:noFill/>
          <a:ln w="476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8" name="Rectangle 2"/>
          <p:cNvSpPr>
            <a:spLocks noGrp="1" noChangeArrowheads="1"/>
          </p:cNvSpPr>
          <p:nvPr>
            <p:ph type="ctrTitle"/>
          </p:nvPr>
        </p:nvSpPr>
        <p:spPr bwMode="auto">
          <a:xfrm>
            <a:off x="-1" y="2209798"/>
            <a:ext cx="9143999" cy="121920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4000">
                <a:solidFill>
                  <a:schemeClr val="bg1"/>
                </a:solidFill>
              </a:defRPr>
            </a:lvl1pPr>
          </a:lstStyle>
          <a:p>
            <a:pPr lvl="0"/>
            <a:r>
              <a:rPr lang="en-US" altLang="en-US" noProof="0" dirty="0"/>
              <a:t>Click to edit Master title style</a:t>
            </a:r>
          </a:p>
        </p:txBody>
      </p:sp>
    </p:spTree>
    <p:extLst>
      <p:ext uri="{BB962C8B-B14F-4D97-AF65-F5344CB8AC3E}">
        <p14:creationId xmlns:p14="http://schemas.microsoft.com/office/powerpoint/2010/main" val="154980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811"/>
            <a:ext cx="9144000" cy="834390"/>
          </a:xfrm>
          <a:prstGeom prst="rect">
            <a:avLst/>
          </a:prstGeom>
        </p:spPr>
        <p:txBody>
          <a:bodyPr/>
          <a:lstStyle>
            <a:lvl1pP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864870"/>
            <a:ext cx="9144000" cy="5318759"/>
          </a:xfrm>
          <a:prstGeom prst="rect">
            <a:avLst/>
          </a:prstGeom>
        </p:spPr>
        <p:txBody>
          <a:bodyPr/>
          <a:lstStyle>
            <a:lvl1pPr marL="342900" indent="-342900">
              <a:buClrTx/>
              <a:buSzPct val="100000"/>
              <a:buFont typeface="Wingdings" panose="05000000000000000000" pitchFamily="2" charset="2"/>
              <a:buChar char="q"/>
              <a:defRPr>
                <a:latin typeface="+mn-lt"/>
              </a:defRPr>
            </a:lvl1pPr>
            <a:lvl2pPr marL="742950" indent="-285750">
              <a:buClrTx/>
              <a:buSzPct val="100000"/>
              <a:buFont typeface="Wingdings" panose="05000000000000000000" pitchFamily="2" charset="2"/>
              <a:buChar char="§"/>
              <a:defRPr>
                <a:latin typeface="+mn-lt"/>
              </a:defRPr>
            </a:lvl2pPr>
            <a:lvl3pPr>
              <a:buClrTx/>
              <a:defRPr>
                <a:latin typeface="+mn-lt"/>
              </a:defRPr>
            </a:lvl3pPr>
            <a:lvl4pPr marL="1371600" indent="0">
              <a:buFontTx/>
              <a:buNone/>
              <a:defRPr>
                <a:latin typeface="+mn-l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3">
            <a:extLst>
              <a:ext uri="{FF2B5EF4-FFF2-40B4-BE49-F238E27FC236}">
                <a16:creationId xmlns:a16="http://schemas.microsoft.com/office/drawing/2014/main" id="{0DB8E1A9-3CBF-4F82-BB0E-7E86EB9A43E3}"/>
              </a:ext>
            </a:extLst>
          </p:cNvPr>
          <p:cNvSpPr>
            <a:spLocks noGrp="1"/>
          </p:cNvSpPr>
          <p:nvPr>
            <p:ph type="sldNum" sz="quarter" idx="4"/>
          </p:nvPr>
        </p:nvSpPr>
        <p:spPr>
          <a:xfrm>
            <a:off x="7086600" y="6496685"/>
            <a:ext cx="2057400" cy="365125"/>
          </a:xfrm>
          <a:prstGeom prst="rect">
            <a:avLst/>
          </a:prstGeom>
        </p:spPr>
        <p:txBody>
          <a:bodyPr vert="horz" lIns="91440" tIns="45720" rIns="91440" bIns="45720" rtlCol="0" anchor="ctr"/>
          <a:lstStyle>
            <a:lvl1pPr algn="r">
              <a:defRPr sz="1200">
                <a:solidFill>
                  <a:schemeClr val="bg1"/>
                </a:solidFill>
                <a:latin typeface="+mn-lt"/>
              </a:defRPr>
            </a:lvl1pPr>
          </a:lstStyle>
          <a:p>
            <a:fld id="{14B06B54-3296-4AE8-A2E6-B97BB3A9F57A}" type="slidenum">
              <a:rPr lang="en-US" smtClean="0"/>
              <a:pPr/>
              <a:t>‹#›</a:t>
            </a:fld>
            <a:endParaRPr lang="en-US"/>
          </a:p>
        </p:txBody>
      </p:sp>
    </p:spTree>
    <p:extLst>
      <p:ext uri="{BB962C8B-B14F-4D97-AF65-F5344CB8AC3E}">
        <p14:creationId xmlns:p14="http://schemas.microsoft.com/office/powerpoint/2010/main" val="136143473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0"/>
            <a:ext cx="9144000" cy="6858000"/>
          </a:xfrm>
          <a:prstGeom prst="rect">
            <a:avLst/>
          </a:prstGeom>
          <a:gradFill rotWithShape="1">
            <a:gsLst>
              <a:gs pos="0">
                <a:srgbClr val="99ABCB"/>
              </a:gs>
              <a:gs pos="100000">
                <a:srgbClr val="F3F5F9"/>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sp>
        <p:nvSpPr>
          <p:cNvPr id="1027" name="Rectangle 26"/>
          <p:cNvSpPr>
            <a:spLocks noChangeArrowheads="1"/>
          </p:cNvSpPr>
          <p:nvPr userDrawn="1"/>
        </p:nvSpPr>
        <p:spPr bwMode="auto">
          <a:xfrm>
            <a:off x="0" y="6172200"/>
            <a:ext cx="9144000" cy="685800"/>
          </a:xfrm>
          <a:prstGeom prst="rect">
            <a:avLst/>
          </a:prstGeom>
          <a:solidFill>
            <a:srgbClr val="00356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sp>
        <p:nvSpPr>
          <p:cNvPr id="1028" name="Rectangle 12"/>
          <p:cNvSpPr>
            <a:spLocks noChangeArrowheads="1"/>
          </p:cNvSpPr>
          <p:nvPr userDrawn="1"/>
        </p:nvSpPr>
        <p:spPr bwMode="auto">
          <a:xfrm>
            <a:off x="0" y="0"/>
            <a:ext cx="9144000" cy="838200"/>
          </a:xfrm>
          <a:prstGeom prst="rect">
            <a:avLst/>
          </a:prstGeom>
          <a:solidFill>
            <a:srgbClr val="00356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pic>
        <p:nvPicPr>
          <p:cNvPr id="1029" name="Picture 16" descr="HORZB-W"/>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392363" y="6324600"/>
            <a:ext cx="4359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22"/>
          <p:cNvSpPr>
            <a:spLocks noChangeShapeType="1"/>
          </p:cNvSpPr>
          <p:nvPr userDrawn="1"/>
        </p:nvSpPr>
        <p:spPr bwMode="auto">
          <a:xfrm>
            <a:off x="0" y="1219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Line 23"/>
          <p:cNvSpPr>
            <a:spLocks noChangeShapeType="1"/>
          </p:cNvSpPr>
          <p:nvPr userDrawn="1"/>
        </p:nvSpPr>
        <p:spPr bwMode="auto">
          <a:xfrm>
            <a:off x="0" y="838200"/>
            <a:ext cx="9144000" cy="0"/>
          </a:xfrm>
          <a:prstGeom prst="line">
            <a:avLst/>
          </a:prstGeom>
          <a:noFill/>
          <a:ln w="47625">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Line 27"/>
          <p:cNvSpPr>
            <a:spLocks noChangeShapeType="1"/>
          </p:cNvSpPr>
          <p:nvPr userDrawn="1"/>
        </p:nvSpPr>
        <p:spPr bwMode="auto">
          <a:xfrm>
            <a:off x="0" y="6172200"/>
            <a:ext cx="9144000" cy="0"/>
          </a:xfrm>
          <a:prstGeom prst="line">
            <a:avLst/>
          </a:prstGeom>
          <a:noFill/>
          <a:ln w="47625">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Slide Number Placeholder 3">
            <a:extLst>
              <a:ext uri="{FF2B5EF4-FFF2-40B4-BE49-F238E27FC236}">
                <a16:creationId xmlns:a16="http://schemas.microsoft.com/office/drawing/2014/main" id="{DADDC60F-EC98-468F-ACC5-94E0CB2DC36E}"/>
              </a:ext>
            </a:extLst>
          </p:cNvPr>
          <p:cNvSpPr>
            <a:spLocks noGrp="1"/>
          </p:cNvSpPr>
          <p:nvPr>
            <p:ph type="sldNum" sz="quarter" idx="4"/>
          </p:nvPr>
        </p:nvSpPr>
        <p:spPr>
          <a:xfrm>
            <a:off x="7086600" y="6496685"/>
            <a:ext cx="2057400" cy="365125"/>
          </a:xfrm>
          <a:prstGeom prst="rect">
            <a:avLst/>
          </a:prstGeom>
        </p:spPr>
        <p:txBody>
          <a:bodyPr vert="horz" lIns="91440" tIns="45720" rIns="91440" bIns="45720" rtlCol="0" anchor="ctr"/>
          <a:lstStyle>
            <a:lvl1pPr algn="r">
              <a:defRPr sz="1200">
                <a:solidFill>
                  <a:schemeClr val="bg1"/>
                </a:solidFill>
                <a:latin typeface="+mn-lt"/>
              </a:defRPr>
            </a:lvl1pPr>
          </a:lstStyle>
          <a:p>
            <a:fld id="{14B06B54-3296-4AE8-A2E6-B97BB3A9F5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75" r:id="rId2"/>
  </p:sldLayoutIdLst>
  <p:hf hdr="0" ftr="0" dt="0"/>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defRPr>
      </a:lvl2pPr>
      <a:lvl3pPr algn="l" rtl="0" eaLnBrk="0" fontAlgn="base" hangingPunct="0">
        <a:spcBef>
          <a:spcPct val="0"/>
        </a:spcBef>
        <a:spcAft>
          <a:spcPct val="0"/>
        </a:spcAft>
        <a:defRPr sz="4200">
          <a:solidFill>
            <a:schemeClr val="tx2"/>
          </a:solidFill>
          <a:latin typeface="Times New Roman" panose="02020603050405020304" pitchFamily="18" charset="0"/>
        </a:defRPr>
      </a:lvl3pPr>
      <a:lvl4pPr algn="l" rtl="0" eaLnBrk="0" fontAlgn="base" hangingPunct="0">
        <a:spcBef>
          <a:spcPct val="0"/>
        </a:spcBef>
        <a:spcAft>
          <a:spcPct val="0"/>
        </a:spcAft>
        <a:defRPr sz="4200">
          <a:solidFill>
            <a:schemeClr val="tx2"/>
          </a:solidFill>
          <a:latin typeface="Times New Roman" panose="02020603050405020304" pitchFamily="18" charset="0"/>
        </a:defRPr>
      </a:lvl4pPr>
      <a:lvl5pPr algn="l" rtl="0" eaLnBrk="0" fontAlgn="base" hangingPunct="0">
        <a:spcBef>
          <a:spcPct val="0"/>
        </a:spcBef>
        <a:spcAft>
          <a:spcPct val="0"/>
        </a:spcAft>
        <a:defRPr sz="4200">
          <a:solidFill>
            <a:schemeClr val="tx2"/>
          </a:solidFill>
          <a:latin typeface="Times New Roman" panose="02020603050405020304" pitchFamily="18" charset="0"/>
        </a:defRPr>
      </a:lvl5pPr>
      <a:lvl6pPr marL="457200" algn="l" rtl="0" fontAlgn="base">
        <a:spcBef>
          <a:spcPct val="0"/>
        </a:spcBef>
        <a:spcAft>
          <a:spcPct val="0"/>
        </a:spcAft>
        <a:defRPr sz="4200">
          <a:solidFill>
            <a:schemeClr val="tx2"/>
          </a:solidFill>
          <a:latin typeface="Times New Roman" panose="02020603050405020304" pitchFamily="18" charset="0"/>
        </a:defRPr>
      </a:lvl6pPr>
      <a:lvl7pPr marL="914400" algn="l" rtl="0" fontAlgn="base">
        <a:spcBef>
          <a:spcPct val="0"/>
        </a:spcBef>
        <a:spcAft>
          <a:spcPct val="0"/>
        </a:spcAft>
        <a:defRPr sz="4200">
          <a:solidFill>
            <a:schemeClr val="tx2"/>
          </a:solidFill>
          <a:latin typeface="Times New Roman" panose="02020603050405020304" pitchFamily="18" charset="0"/>
        </a:defRPr>
      </a:lvl7pPr>
      <a:lvl8pPr marL="1371600" algn="l" rtl="0" fontAlgn="base">
        <a:spcBef>
          <a:spcPct val="0"/>
        </a:spcBef>
        <a:spcAft>
          <a:spcPct val="0"/>
        </a:spcAft>
        <a:defRPr sz="4200">
          <a:solidFill>
            <a:schemeClr val="tx2"/>
          </a:solidFill>
          <a:latin typeface="Times New Roman" panose="02020603050405020304" pitchFamily="18" charset="0"/>
        </a:defRPr>
      </a:lvl8pPr>
      <a:lvl9pPr marL="1828800" algn="l" rtl="0" fontAlgn="base">
        <a:spcBef>
          <a:spcPct val="0"/>
        </a:spcBef>
        <a:spcAft>
          <a:spcPct val="0"/>
        </a:spcAft>
        <a:defRPr sz="42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l"/>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subTitle" idx="4294967295"/>
          </p:nvPr>
        </p:nvSpPr>
        <p:spPr>
          <a:xfrm>
            <a:off x="1371600" y="6248400"/>
            <a:ext cx="6400800" cy="381000"/>
          </a:xfrm>
          <a:prstGeom prst="rect">
            <a:avLst/>
          </a:prstGeom>
          <a:noFill/>
        </p:spPr>
        <p:txBody>
          <a:bodyPr/>
          <a:lstStyle/>
          <a:p>
            <a:pPr eaLnBrk="1" hangingPunct="1">
              <a:lnSpc>
                <a:spcPct val="90000"/>
              </a:lnSpc>
            </a:pPr>
            <a:endParaRPr lang="en-US" altLang="en-US" sz="2100"/>
          </a:p>
        </p:txBody>
      </p:sp>
      <p:sp>
        <p:nvSpPr>
          <p:cNvPr id="5123" name="Rectangle 6"/>
          <p:cNvSpPr>
            <a:spLocks noChangeArrowheads="1"/>
          </p:cNvSpPr>
          <p:nvPr/>
        </p:nvSpPr>
        <p:spPr bwMode="auto">
          <a:xfrm>
            <a:off x="0" y="6248400"/>
            <a:ext cx="9144000" cy="609600"/>
          </a:xfrm>
          <a:prstGeom prst="rect">
            <a:avLst/>
          </a:prstGeom>
          <a:solidFill>
            <a:srgbClr val="0035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endParaRPr lang="en-US" altLang="en-US"/>
          </a:p>
        </p:txBody>
      </p:sp>
      <p:pic>
        <p:nvPicPr>
          <p:cNvPr id="5124" name="Picture 7" descr="UNIVC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609600"/>
            <a:ext cx="25908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16"/>
          <p:cNvSpPr txBox="1">
            <a:spLocks noChangeArrowheads="1"/>
          </p:cNvSpPr>
          <p:nvPr/>
        </p:nvSpPr>
        <p:spPr bwMode="auto">
          <a:xfrm>
            <a:off x="76199" y="4442034"/>
            <a:ext cx="899160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eaLnBrk="1" hangingPunct="1"/>
            <a:r>
              <a:rPr lang="en-US" altLang="en-US" sz="2800" b="0" dirty="0">
                <a:solidFill>
                  <a:srgbClr val="000066"/>
                </a:solidFill>
              </a:rPr>
              <a:t>Query Processing and Optimization</a:t>
            </a:r>
          </a:p>
          <a:p>
            <a:pPr algn="ctr" eaLnBrk="1" hangingPunct="1"/>
            <a:r>
              <a:rPr lang="en-US" sz="2800" dirty="0"/>
              <a:t>Execution Plan</a:t>
            </a:r>
          </a:p>
        </p:txBody>
      </p:sp>
      <p:sp>
        <p:nvSpPr>
          <p:cNvPr id="8" name="Text Box 16"/>
          <p:cNvSpPr txBox="1">
            <a:spLocks noChangeArrowheads="1"/>
          </p:cNvSpPr>
          <p:nvPr/>
        </p:nvSpPr>
        <p:spPr bwMode="auto">
          <a:xfrm>
            <a:off x="0" y="2565042"/>
            <a:ext cx="9144000"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a:spcBef>
                <a:spcPct val="50000"/>
              </a:spcBef>
            </a:pPr>
            <a:r>
              <a:rPr lang="en-US" altLang="en-US" sz="2500" b="0" dirty="0">
                <a:solidFill>
                  <a:schemeClr val="bg1"/>
                </a:solidFill>
                <a:latin typeface="Arial" panose="020B0604020202020204" pitchFamily="34" charset="0"/>
                <a:cs typeface="Arial" panose="020B0604020202020204" pitchFamily="34" charset="0"/>
              </a:rPr>
              <a:t>COP 6731: Theory and Implementation of Database Systems</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2BA2-8BFF-4988-9A8C-06693DA2DDBD}"/>
              </a:ext>
            </a:extLst>
          </p:cNvPr>
          <p:cNvSpPr>
            <a:spLocks noGrp="1"/>
          </p:cNvSpPr>
          <p:nvPr>
            <p:ph type="title"/>
          </p:nvPr>
        </p:nvSpPr>
        <p:spPr/>
        <p:txBody>
          <a:bodyPr/>
          <a:lstStyle/>
          <a:p>
            <a:r>
              <a:rPr lang="en-US" dirty="0"/>
              <a:t>Sorting and Grouping</a:t>
            </a:r>
          </a:p>
        </p:txBody>
      </p:sp>
      <p:sp>
        <p:nvSpPr>
          <p:cNvPr id="3" name="Content Placeholder 2">
            <a:extLst>
              <a:ext uri="{FF2B5EF4-FFF2-40B4-BE49-F238E27FC236}">
                <a16:creationId xmlns:a16="http://schemas.microsoft.com/office/drawing/2014/main" id="{0C962AED-53BB-4898-991F-40D7BFF36FF3}"/>
              </a:ext>
            </a:extLst>
          </p:cNvPr>
          <p:cNvSpPr>
            <a:spLocks noGrp="1"/>
          </p:cNvSpPr>
          <p:nvPr>
            <p:ph idx="1"/>
          </p:nvPr>
        </p:nvSpPr>
        <p:spPr/>
        <p:txBody>
          <a:bodyPr/>
          <a:lstStyle/>
          <a:p>
            <a:r>
              <a:rPr lang="en-US" dirty="0"/>
              <a:t>SORT GROUP BY</a:t>
            </a:r>
          </a:p>
          <a:p>
            <a:pPr lvl="1"/>
            <a:r>
              <a:rPr lang="en-US" sz="2200" dirty="0"/>
              <a:t>Sorts the result set on the </a:t>
            </a:r>
            <a:r>
              <a:rPr lang="en-US" sz="2200" b="1" dirty="0"/>
              <a:t>group by </a:t>
            </a:r>
            <a:r>
              <a:rPr lang="en-US" sz="2200" dirty="0"/>
              <a:t>columns and aggregates the sorted result in a second step. This operation needs large amounts of memory to </a:t>
            </a:r>
            <a:r>
              <a:rPr lang="en-US" sz="2200" dirty="0">
                <a:solidFill>
                  <a:srgbClr val="000066"/>
                </a:solidFill>
              </a:rPr>
              <a:t>materialize the intermediate result set </a:t>
            </a:r>
            <a:r>
              <a:rPr lang="en-US" sz="2200" dirty="0"/>
              <a:t>(not pipelined). </a:t>
            </a:r>
          </a:p>
          <a:p>
            <a:r>
              <a:rPr lang="en-US" dirty="0"/>
              <a:t>SORT GROUP BY NOSORT</a:t>
            </a:r>
          </a:p>
          <a:p>
            <a:pPr lvl="1"/>
            <a:r>
              <a:rPr lang="en-US" sz="2200" dirty="0"/>
              <a:t>Aggregates a presorted set according the </a:t>
            </a:r>
            <a:r>
              <a:rPr lang="en-US" sz="2200" b="1" dirty="0"/>
              <a:t>group by </a:t>
            </a:r>
            <a:r>
              <a:rPr lang="en-US" sz="2200" dirty="0"/>
              <a:t>clause. This operation does not buffer the intermediate result: it is executed in a </a:t>
            </a:r>
            <a:r>
              <a:rPr lang="en-US" sz="2200" dirty="0">
                <a:solidFill>
                  <a:srgbClr val="000066"/>
                </a:solidFill>
              </a:rPr>
              <a:t>pipelined manner</a:t>
            </a:r>
            <a:r>
              <a:rPr lang="en-US" sz="2200" dirty="0"/>
              <a:t>. </a:t>
            </a:r>
          </a:p>
          <a:p>
            <a:r>
              <a:rPr lang="en-US" dirty="0"/>
              <a:t>HASH GROUP BY</a:t>
            </a:r>
          </a:p>
          <a:p>
            <a:pPr lvl="1"/>
            <a:r>
              <a:rPr lang="en-US" sz="2200" dirty="0"/>
              <a:t>Groups the result using a hash table. This operation needs large amounts of memory to </a:t>
            </a:r>
            <a:r>
              <a:rPr lang="en-US" sz="2200" dirty="0">
                <a:solidFill>
                  <a:srgbClr val="000066"/>
                </a:solidFill>
              </a:rPr>
              <a:t>materialize the intermediate result set </a:t>
            </a:r>
            <a:r>
              <a:rPr lang="en-US" sz="2200" dirty="0"/>
              <a:t>(not pipelined). The output is not ordered in any meaningful way. </a:t>
            </a:r>
          </a:p>
        </p:txBody>
      </p:sp>
      <p:sp>
        <p:nvSpPr>
          <p:cNvPr id="4" name="Slide Number Placeholder 3">
            <a:extLst>
              <a:ext uri="{FF2B5EF4-FFF2-40B4-BE49-F238E27FC236}">
                <a16:creationId xmlns:a16="http://schemas.microsoft.com/office/drawing/2014/main" id="{AB85AB8E-2889-4547-9E01-F7F145949541}"/>
              </a:ext>
            </a:extLst>
          </p:cNvPr>
          <p:cNvSpPr>
            <a:spLocks noGrp="1"/>
          </p:cNvSpPr>
          <p:nvPr>
            <p:ph type="sldNum" sz="quarter" idx="4"/>
          </p:nvPr>
        </p:nvSpPr>
        <p:spPr/>
        <p:txBody>
          <a:bodyPr/>
          <a:lstStyle/>
          <a:p>
            <a:fld id="{14B06B54-3296-4AE8-A2E6-B97BB3A9F57A}" type="slidenum">
              <a:rPr lang="en-US" smtClean="0"/>
              <a:pPr/>
              <a:t>10</a:t>
            </a:fld>
            <a:endParaRPr lang="en-US"/>
          </a:p>
        </p:txBody>
      </p:sp>
    </p:spTree>
    <p:extLst>
      <p:ext uri="{BB962C8B-B14F-4D97-AF65-F5344CB8AC3E}">
        <p14:creationId xmlns:p14="http://schemas.microsoft.com/office/powerpoint/2010/main" val="4229974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2BA2-8BFF-4988-9A8C-06693DA2DDBD}"/>
              </a:ext>
            </a:extLst>
          </p:cNvPr>
          <p:cNvSpPr>
            <a:spLocks noGrp="1"/>
          </p:cNvSpPr>
          <p:nvPr>
            <p:ph type="title"/>
          </p:nvPr>
        </p:nvSpPr>
        <p:spPr/>
        <p:txBody>
          <a:bodyPr/>
          <a:lstStyle/>
          <a:p>
            <a:r>
              <a:rPr lang="en-US" dirty="0"/>
              <a:t>Access and Filter-Predicates</a:t>
            </a:r>
          </a:p>
        </p:txBody>
      </p:sp>
      <p:sp>
        <p:nvSpPr>
          <p:cNvPr id="3" name="Content Placeholder 2">
            <a:extLst>
              <a:ext uri="{FF2B5EF4-FFF2-40B4-BE49-F238E27FC236}">
                <a16:creationId xmlns:a16="http://schemas.microsoft.com/office/drawing/2014/main" id="{0C962AED-53BB-4898-991F-40D7BFF36FF3}"/>
              </a:ext>
            </a:extLst>
          </p:cNvPr>
          <p:cNvSpPr>
            <a:spLocks noGrp="1"/>
          </p:cNvSpPr>
          <p:nvPr>
            <p:ph idx="1"/>
          </p:nvPr>
        </p:nvSpPr>
        <p:spPr>
          <a:xfrm>
            <a:off x="0" y="864871"/>
            <a:ext cx="9144000" cy="4850130"/>
          </a:xfrm>
        </p:spPr>
        <p:txBody>
          <a:bodyPr/>
          <a:lstStyle/>
          <a:p>
            <a:r>
              <a:rPr lang="en-US" sz="2700" dirty="0"/>
              <a:t>Access predicate (“</a:t>
            </a:r>
            <a:r>
              <a:rPr lang="en-US" sz="2700" dirty="0">
                <a:solidFill>
                  <a:srgbClr val="000066"/>
                </a:solidFill>
              </a:rPr>
              <a:t>access</a:t>
            </a:r>
            <a:r>
              <a:rPr lang="en-US" sz="2700" dirty="0"/>
              <a:t>”)</a:t>
            </a:r>
          </a:p>
          <a:p>
            <a:pPr lvl="1"/>
            <a:r>
              <a:rPr lang="en-US" sz="2400" dirty="0"/>
              <a:t>The access predicates express the start and stop conditions of </a:t>
            </a:r>
            <a:r>
              <a:rPr lang="en-US" sz="2400" dirty="0">
                <a:solidFill>
                  <a:srgbClr val="000066"/>
                </a:solidFill>
              </a:rPr>
              <a:t>the</a:t>
            </a:r>
            <a:r>
              <a:rPr lang="en-US" sz="2400" dirty="0"/>
              <a:t> </a:t>
            </a:r>
            <a:r>
              <a:rPr lang="en-US" sz="2400" dirty="0">
                <a:solidFill>
                  <a:srgbClr val="000066"/>
                </a:solidFill>
              </a:rPr>
              <a:t>leaf node traversal</a:t>
            </a:r>
            <a:r>
              <a:rPr lang="en-US" sz="2400" dirty="0"/>
              <a:t>.</a:t>
            </a:r>
          </a:p>
          <a:p>
            <a:r>
              <a:rPr lang="en-US" sz="2700" dirty="0"/>
              <a:t>Index filter predicate (“</a:t>
            </a:r>
            <a:r>
              <a:rPr lang="en-US" sz="2700" dirty="0">
                <a:solidFill>
                  <a:srgbClr val="000066"/>
                </a:solidFill>
              </a:rPr>
              <a:t>filter</a:t>
            </a:r>
            <a:r>
              <a:rPr lang="en-US" sz="2700" dirty="0"/>
              <a:t>” for index operations)</a:t>
            </a:r>
          </a:p>
          <a:p>
            <a:pPr lvl="1"/>
            <a:r>
              <a:rPr lang="en-US" sz="2400" dirty="0"/>
              <a:t>Index filter predicates are applied during </a:t>
            </a:r>
            <a:r>
              <a:rPr lang="en-US" sz="2400" dirty="0">
                <a:solidFill>
                  <a:srgbClr val="000066"/>
                </a:solidFill>
              </a:rPr>
              <a:t>the leaf node traversal only</a:t>
            </a:r>
            <a:r>
              <a:rPr lang="en-US" sz="2400" dirty="0"/>
              <a:t>. They do not contribute to the start and stop conditions and do not narrow the scanned range.</a:t>
            </a:r>
          </a:p>
          <a:p>
            <a:r>
              <a:rPr lang="en-US" sz="2700" dirty="0"/>
              <a:t>Table level filter predicate (“</a:t>
            </a:r>
            <a:r>
              <a:rPr lang="en-US" sz="2700" dirty="0">
                <a:solidFill>
                  <a:srgbClr val="000066"/>
                </a:solidFill>
              </a:rPr>
              <a:t>filter</a:t>
            </a:r>
            <a:r>
              <a:rPr lang="en-US" sz="2700" dirty="0"/>
              <a:t>” for table operations)</a:t>
            </a:r>
          </a:p>
          <a:p>
            <a:pPr lvl="1"/>
            <a:r>
              <a:rPr lang="en-US" sz="2400" dirty="0"/>
              <a:t>Predicates on columns that are not part of the index are evaluated on </a:t>
            </a:r>
            <a:r>
              <a:rPr lang="en-US" sz="2400" dirty="0">
                <a:solidFill>
                  <a:srgbClr val="000066"/>
                </a:solidFill>
              </a:rPr>
              <a:t>table level</a:t>
            </a:r>
            <a:r>
              <a:rPr lang="en-US" sz="2400" dirty="0"/>
              <a:t>. For that to happen, the database must load the row from the table first.</a:t>
            </a:r>
          </a:p>
        </p:txBody>
      </p:sp>
      <p:sp>
        <p:nvSpPr>
          <p:cNvPr id="4" name="Slide Number Placeholder 3">
            <a:extLst>
              <a:ext uri="{FF2B5EF4-FFF2-40B4-BE49-F238E27FC236}">
                <a16:creationId xmlns:a16="http://schemas.microsoft.com/office/drawing/2014/main" id="{AB85AB8E-2889-4547-9E01-F7F145949541}"/>
              </a:ext>
            </a:extLst>
          </p:cNvPr>
          <p:cNvSpPr>
            <a:spLocks noGrp="1"/>
          </p:cNvSpPr>
          <p:nvPr>
            <p:ph type="sldNum" sz="quarter" idx="4"/>
          </p:nvPr>
        </p:nvSpPr>
        <p:spPr/>
        <p:txBody>
          <a:bodyPr/>
          <a:lstStyle/>
          <a:p>
            <a:fld id="{14B06B54-3296-4AE8-A2E6-B97BB3A9F57A}" type="slidenum">
              <a:rPr lang="en-US" smtClean="0"/>
              <a:pPr/>
              <a:t>11</a:t>
            </a:fld>
            <a:endParaRPr lang="en-US"/>
          </a:p>
        </p:txBody>
      </p:sp>
    </p:spTree>
    <p:extLst>
      <p:ext uri="{BB962C8B-B14F-4D97-AF65-F5344CB8AC3E}">
        <p14:creationId xmlns:p14="http://schemas.microsoft.com/office/powerpoint/2010/main" val="421965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7671-0B39-465F-85DB-2B42DFA7C7ED}"/>
              </a:ext>
            </a:extLst>
          </p:cNvPr>
          <p:cNvSpPr>
            <a:spLocks noGrp="1"/>
          </p:cNvSpPr>
          <p:nvPr>
            <p:ph type="title"/>
          </p:nvPr>
        </p:nvSpPr>
        <p:spPr/>
        <p:txBody>
          <a:bodyPr/>
          <a:lstStyle/>
          <a:p>
            <a:r>
              <a:rPr lang="en-US" dirty="0"/>
              <a:t>Constraints</a:t>
            </a:r>
          </a:p>
        </p:txBody>
      </p:sp>
      <p:sp>
        <p:nvSpPr>
          <p:cNvPr id="4" name="Slide Number Placeholder 3">
            <a:extLst>
              <a:ext uri="{FF2B5EF4-FFF2-40B4-BE49-F238E27FC236}">
                <a16:creationId xmlns:a16="http://schemas.microsoft.com/office/drawing/2014/main" id="{02E67095-3366-48CB-99D8-764720B99643}"/>
              </a:ext>
            </a:extLst>
          </p:cNvPr>
          <p:cNvSpPr>
            <a:spLocks noGrp="1"/>
          </p:cNvSpPr>
          <p:nvPr>
            <p:ph type="sldNum" sz="quarter" idx="4"/>
          </p:nvPr>
        </p:nvSpPr>
        <p:spPr/>
        <p:txBody>
          <a:bodyPr/>
          <a:lstStyle/>
          <a:p>
            <a:fld id="{14B06B54-3296-4AE8-A2E6-B97BB3A9F57A}" type="slidenum">
              <a:rPr lang="en-US" smtClean="0"/>
              <a:pPr/>
              <a:t>12</a:t>
            </a:fld>
            <a:endParaRPr lang="en-US"/>
          </a:p>
        </p:txBody>
      </p:sp>
      <p:sp>
        <p:nvSpPr>
          <p:cNvPr id="5" name="Rectangle 4">
            <a:extLst>
              <a:ext uri="{FF2B5EF4-FFF2-40B4-BE49-F238E27FC236}">
                <a16:creationId xmlns:a16="http://schemas.microsoft.com/office/drawing/2014/main" id="{135ABB69-F463-4A9B-9ABD-3F78801C1607}"/>
              </a:ext>
            </a:extLst>
          </p:cNvPr>
          <p:cNvSpPr/>
          <p:nvPr/>
        </p:nvSpPr>
        <p:spPr>
          <a:xfrm>
            <a:off x="0" y="990600"/>
            <a:ext cx="9144000" cy="2862322"/>
          </a:xfrm>
          <a:prstGeom prst="rect">
            <a:avLst/>
          </a:prstGeom>
        </p:spPr>
        <p:txBody>
          <a:bodyPr wrap="square">
            <a:spAutoFit/>
          </a:bodyPr>
          <a:lstStyle/>
          <a:p>
            <a:r>
              <a:rPr lang="en-US" dirty="0">
                <a:solidFill>
                  <a:schemeClr val="tx2"/>
                </a:solidFill>
                <a:latin typeface="+mj-lt"/>
              </a:rPr>
              <a:t>SELECT		</a:t>
            </a:r>
            <a:r>
              <a:rPr lang="en-US" b="0" dirty="0" err="1">
                <a:solidFill>
                  <a:schemeClr val="tx2"/>
                </a:solidFill>
                <a:latin typeface="+mj-lt"/>
              </a:rPr>
              <a:t>COLS.table_name</a:t>
            </a:r>
            <a:r>
              <a:rPr lang="en-US" b="0" dirty="0">
                <a:solidFill>
                  <a:schemeClr val="tx2"/>
                </a:solidFill>
                <a:latin typeface="+mj-lt"/>
              </a:rPr>
              <a:t> || ' ' || </a:t>
            </a:r>
            <a:br>
              <a:rPr lang="en-US" dirty="0">
                <a:solidFill>
                  <a:schemeClr val="tx2"/>
                </a:solidFill>
                <a:latin typeface="+mj-lt"/>
              </a:rPr>
            </a:br>
            <a:r>
              <a:rPr lang="en-US" dirty="0">
                <a:solidFill>
                  <a:schemeClr val="tx2"/>
                </a:solidFill>
                <a:latin typeface="+mj-lt"/>
              </a:rPr>
              <a:t>		</a:t>
            </a:r>
            <a:r>
              <a:rPr lang="en-US" b="0" dirty="0" err="1">
                <a:solidFill>
                  <a:schemeClr val="tx2"/>
                </a:solidFill>
                <a:latin typeface="+mj-lt"/>
              </a:rPr>
              <a:t>COLS.column_name</a:t>
            </a:r>
            <a:r>
              <a:rPr lang="en-US" b="0" dirty="0">
                <a:solidFill>
                  <a:schemeClr val="tx2"/>
                </a:solidFill>
                <a:latin typeface="+mj-lt"/>
              </a:rPr>
              <a:t> || ' ' ||   </a:t>
            </a:r>
            <a:br>
              <a:rPr lang="en-US" dirty="0">
                <a:solidFill>
                  <a:schemeClr val="tx2"/>
                </a:solidFill>
                <a:latin typeface="+mj-lt"/>
              </a:rPr>
            </a:br>
            <a:r>
              <a:rPr lang="en-US" dirty="0">
                <a:solidFill>
                  <a:schemeClr val="tx2"/>
                </a:solidFill>
                <a:latin typeface="+mj-lt"/>
              </a:rPr>
              <a:t>		</a:t>
            </a:r>
            <a:r>
              <a:rPr lang="en-US" b="0" dirty="0" err="1">
                <a:solidFill>
                  <a:schemeClr val="tx2"/>
                </a:solidFill>
                <a:latin typeface="+mj-lt"/>
              </a:rPr>
              <a:t>COLS.constraint_name</a:t>
            </a:r>
            <a:r>
              <a:rPr lang="en-US" b="0" dirty="0">
                <a:solidFill>
                  <a:schemeClr val="tx2"/>
                </a:solidFill>
                <a:latin typeface="+mj-lt"/>
              </a:rPr>
              <a:t> || ' ' ||  </a:t>
            </a:r>
            <a:br>
              <a:rPr lang="en-US" dirty="0">
                <a:solidFill>
                  <a:schemeClr val="tx2"/>
                </a:solidFill>
                <a:latin typeface="+mj-lt"/>
              </a:rPr>
            </a:br>
            <a:r>
              <a:rPr lang="en-US" dirty="0">
                <a:solidFill>
                  <a:schemeClr val="tx2"/>
                </a:solidFill>
                <a:latin typeface="+mj-lt"/>
              </a:rPr>
              <a:t>		</a:t>
            </a:r>
            <a:r>
              <a:rPr lang="en-US" b="0" dirty="0" err="1">
                <a:solidFill>
                  <a:schemeClr val="tx2"/>
                </a:solidFill>
                <a:latin typeface="+mj-lt"/>
              </a:rPr>
              <a:t>CONS.constraint_type</a:t>
            </a:r>
            <a:r>
              <a:rPr lang="en-US" b="0" dirty="0">
                <a:solidFill>
                  <a:schemeClr val="tx2"/>
                </a:solidFill>
                <a:latin typeface="+mj-lt"/>
              </a:rPr>
              <a:t> || ' ' || </a:t>
            </a:r>
            <a:br>
              <a:rPr lang="en-US" b="0" dirty="0">
                <a:solidFill>
                  <a:schemeClr val="tx2"/>
                </a:solidFill>
                <a:latin typeface="+mj-lt"/>
              </a:rPr>
            </a:br>
            <a:r>
              <a:rPr lang="en-US" dirty="0">
                <a:solidFill>
                  <a:schemeClr val="tx2"/>
                </a:solidFill>
                <a:latin typeface="+mj-lt"/>
              </a:rPr>
              <a:t>		</a:t>
            </a:r>
            <a:r>
              <a:rPr lang="en-US" b="0" dirty="0" err="1">
                <a:solidFill>
                  <a:schemeClr val="tx2"/>
                </a:solidFill>
                <a:latin typeface="+mj-lt"/>
              </a:rPr>
              <a:t>CONS.owner</a:t>
            </a:r>
            <a:endParaRPr lang="en-US" b="0" dirty="0">
              <a:solidFill>
                <a:schemeClr val="tx2"/>
              </a:solidFill>
              <a:latin typeface="+mj-lt"/>
            </a:endParaRPr>
          </a:p>
          <a:p>
            <a:r>
              <a:rPr lang="en-US" dirty="0">
                <a:solidFill>
                  <a:schemeClr val="tx2"/>
                </a:solidFill>
                <a:latin typeface="+mj-lt"/>
              </a:rPr>
              <a:t>FROM		</a:t>
            </a:r>
            <a:r>
              <a:rPr lang="en-US" b="0" dirty="0" err="1">
                <a:solidFill>
                  <a:schemeClr val="tx2"/>
                </a:solidFill>
                <a:latin typeface="+mj-lt"/>
              </a:rPr>
              <a:t>all_constraints</a:t>
            </a:r>
            <a:r>
              <a:rPr lang="en-US" b="0" dirty="0">
                <a:solidFill>
                  <a:schemeClr val="tx2"/>
                </a:solidFill>
                <a:latin typeface="+mj-lt"/>
              </a:rPr>
              <a:t> CONS, </a:t>
            </a:r>
            <a:r>
              <a:rPr lang="en-US" b="0" dirty="0" err="1">
                <a:solidFill>
                  <a:schemeClr val="tx2"/>
                </a:solidFill>
                <a:latin typeface="+mj-lt"/>
              </a:rPr>
              <a:t>all_cons_columns</a:t>
            </a:r>
            <a:r>
              <a:rPr lang="en-US" b="0" dirty="0">
                <a:solidFill>
                  <a:schemeClr val="tx2"/>
                </a:solidFill>
                <a:latin typeface="+mj-lt"/>
              </a:rPr>
              <a:t> COLS</a:t>
            </a:r>
          </a:p>
          <a:p>
            <a:r>
              <a:rPr lang="en-US" dirty="0">
                <a:solidFill>
                  <a:schemeClr val="tx2"/>
                </a:solidFill>
                <a:latin typeface="+mj-lt"/>
              </a:rPr>
              <a:t>WHERE		</a:t>
            </a:r>
            <a:r>
              <a:rPr lang="en-US" b="0" dirty="0" err="1">
                <a:solidFill>
                  <a:schemeClr val="tx2"/>
                </a:solidFill>
                <a:latin typeface="+mj-lt"/>
              </a:rPr>
              <a:t>CONS.constraint_name</a:t>
            </a:r>
            <a:r>
              <a:rPr lang="en-US" b="0" dirty="0">
                <a:solidFill>
                  <a:schemeClr val="tx2"/>
                </a:solidFill>
                <a:latin typeface="+mj-lt"/>
              </a:rPr>
              <a:t> = </a:t>
            </a:r>
            <a:r>
              <a:rPr lang="en-US" b="0" dirty="0" err="1">
                <a:solidFill>
                  <a:schemeClr val="tx2"/>
                </a:solidFill>
                <a:latin typeface="+mj-lt"/>
              </a:rPr>
              <a:t>COLS.constraint_name</a:t>
            </a:r>
            <a:r>
              <a:rPr lang="en-US" b="0" dirty="0">
                <a:solidFill>
                  <a:schemeClr val="tx2"/>
                </a:solidFill>
                <a:latin typeface="+mj-lt"/>
              </a:rPr>
              <a:t> </a:t>
            </a:r>
          </a:p>
          <a:p>
            <a:r>
              <a:rPr lang="en-US" dirty="0">
                <a:solidFill>
                  <a:schemeClr val="tx2"/>
                </a:solidFill>
                <a:latin typeface="+mj-lt"/>
              </a:rPr>
              <a:t>AND		</a:t>
            </a:r>
            <a:r>
              <a:rPr lang="en-US" b="0" dirty="0" err="1">
                <a:solidFill>
                  <a:schemeClr val="tx2"/>
                </a:solidFill>
                <a:latin typeface="+mj-lt"/>
              </a:rPr>
              <a:t>CONS.owner</a:t>
            </a:r>
            <a:r>
              <a:rPr lang="en-US" b="0" dirty="0">
                <a:solidFill>
                  <a:schemeClr val="tx2"/>
                </a:solidFill>
                <a:latin typeface="+mj-lt"/>
              </a:rPr>
              <a:t> = </a:t>
            </a:r>
            <a:r>
              <a:rPr lang="en-US" b="0" dirty="0" err="1">
                <a:solidFill>
                  <a:schemeClr val="tx2"/>
                </a:solidFill>
                <a:latin typeface="+mj-lt"/>
              </a:rPr>
              <a:t>cols.owner</a:t>
            </a:r>
            <a:endParaRPr lang="en-US" b="0" dirty="0">
              <a:solidFill>
                <a:schemeClr val="tx2"/>
              </a:solidFill>
              <a:latin typeface="+mj-lt"/>
            </a:endParaRPr>
          </a:p>
          <a:p>
            <a:r>
              <a:rPr lang="en-US" dirty="0">
                <a:solidFill>
                  <a:schemeClr val="tx2"/>
                </a:solidFill>
                <a:latin typeface="+mj-lt"/>
              </a:rPr>
              <a:t>AND		</a:t>
            </a:r>
            <a:r>
              <a:rPr lang="en-US" b="0" dirty="0" err="1">
                <a:solidFill>
                  <a:schemeClr val="tx2"/>
                </a:solidFill>
                <a:latin typeface="+mj-lt"/>
              </a:rPr>
              <a:t>COLS.table_name</a:t>
            </a:r>
            <a:r>
              <a:rPr lang="en-US" b="0" dirty="0">
                <a:solidFill>
                  <a:schemeClr val="tx2"/>
                </a:solidFill>
                <a:latin typeface="+mj-lt"/>
              </a:rPr>
              <a:t> = 'EMP'</a:t>
            </a:r>
          </a:p>
          <a:p>
            <a:r>
              <a:rPr lang="en-US" dirty="0">
                <a:solidFill>
                  <a:schemeClr val="tx2"/>
                </a:solidFill>
                <a:latin typeface="+mj-lt"/>
              </a:rPr>
              <a:t>ORDER BY	</a:t>
            </a:r>
            <a:r>
              <a:rPr lang="en-US" b="0" dirty="0" err="1">
                <a:solidFill>
                  <a:schemeClr val="tx2"/>
                </a:solidFill>
                <a:latin typeface="+mj-lt"/>
              </a:rPr>
              <a:t>COLS.position</a:t>
            </a:r>
            <a:r>
              <a:rPr lang="en-US" b="0" dirty="0">
                <a:solidFill>
                  <a:schemeClr val="tx2"/>
                </a:solidFill>
                <a:latin typeface="+mj-lt"/>
              </a:rPr>
              <a:t>;</a:t>
            </a:r>
          </a:p>
        </p:txBody>
      </p:sp>
      <p:pic>
        <p:nvPicPr>
          <p:cNvPr id="6" name="Picture 5">
            <a:extLst>
              <a:ext uri="{FF2B5EF4-FFF2-40B4-BE49-F238E27FC236}">
                <a16:creationId xmlns:a16="http://schemas.microsoft.com/office/drawing/2014/main" id="{D6D67ACD-E48A-4319-A7EE-6F03E5BE8903}"/>
              </a:ext>
            </a:extLst>
          </p:cNvPr>
          <p:cNvPicPr>
            <a:picLocks noChangeAspect="1"/>
          </p:cNvPicPr>
          <p:nvPr/>
        </p:nvPicPr>
        <p:blipFill>
          <a:blip r:embed="rId2"/>
          <a:stretch>
            <a:fillRect/>
          </a:stretch>
        </p:blipFill>
        <p:spPr>
          <a:xfrm>
            <a:off x="87121" y="4419600"/>
            <a:ext cx="8969758" cy="1143000"/>
          </a:xfrm>
          <a:prstGeom prst="rect">
            <a:avLst/>
          </a:prstGeom>
        </p:spPr>
      </p:pic>
    </p:spTree>
    <p:extLst>
      <p:ext uri="{BB962C8B-B14F-4D97-AF65-F5344CB8AC3E}">
        <p14:creationId xmlns:p14="http://schemas.microsoft.com/office/powerpoint/2010/main" val="3855793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F3D9C7-E840-46B6-9B3F-FCEDD05D92D2}"/>
              </a:ext>
            </a:extLst>
          </p:cNvPr>
          <p:cNvSpPr>
            <a:spLocks noGrp="1"/>
          </p:cNvSpPr>
          <p:nvPr>
            <p:ph type="sldNum" sz="quarter" idx="4"/>
          </p:nvPr>
        </p:nvSpPr>
        <p:spPr/>
        <p:txBody>
          <a:bodyPr/>
          <a:lstStyle/>
          <a:p>
            <a:fld id="{14B06B54-3296-4AE8-A2E6-B97BB3A9F57A}" type="slidenum">
              <a:rPr lang="en-US" smtClean="0"/>
              <a:pPr/>
              <a:t>13</a:t>
            </a:fld>
            <a:endParaRPr lang="en-US"/>
          </a:p>
        </p:txBody>
      </p:sp>
      <p:sp>
        <p:nvSpPr>
          <p:cNvPr id="6" name="Rectangle 13">
            <a:extLst>
              <a:ext uri="{FF2B5EF4-FFF2-40B4-BE49-F238E27FC236}">
                <a16:creationId xmlns:a16="http://schemas.microsoft.com/office/drawing/2014/main" id="{D8828B8A-4687-40D2-A44F-3E32AA942FA0}"/>
              </a:ext>
            </a:extLst>
          </p:cNvPr>
          <p:cNvSpPr>
            <a:spLocks noGrp="1" noChangeArrowheads="1"/>
          </p:cNvSpPr>
          <p:nvPr>
            <p:ph type="title"/>
          </p:nvPr>
        </p:nvSpPr>
        <p:spPr>
          <a:xfrm>
            <a:off x="0" y="0"/>
            <a:ext cx="9144000" cy="818515"/>
          </a:xfrm>
        </p:spPr>
        <p:txBody>
          <a:bodyPr/>
          <a:lstStyle/>
          <a:p>
            <a:pPr eaLnBrk="1" hangingPunct="1"/>
            <a:r>
              <a:rPr lang="en-US" dirty="0"/>
              <a:t>Table Examples</a:t>
            </a:r>
          </a:p>
        </p:txBody>
      </p:sp>
      <p:pic>
        <p:nvPicPr>
          <p:cNvPr id="7" name="Picture 6">
            <a:extLst>
              <a:ext uri="{FF2B5EF4-FFF2-40B4-BE49-F238E27FC236}">
                <a16:creationId xmlns:a16="http://schemas.microsoft.com/office/drawing/2014/main" id="{8886E9C0-49A1-4A38-8157-2AB817E2668C}"/>
              </a:ext>
            </a:extLst>
          </p:cNvPr>
          <p:cNvPicPr>
            <a:picLocks noChangeAspect="1"/>
          </p:cNvPicPr>
          <p:nvPr/>
        </p:nvPicPr>
        <p:blipFill>
          <a:blip r:embed="rId2"/>
          <a:stretch>
            <a:fillRect/>
          </a:stretch>
        </p:blipFill>
        <p:spPr>
          <a:xfrm>
            <a:off x="226811" y="1346076"/>
            <a:ext cx="4191232" cy="2235324"/>
          </a:xfrm>
          <a:prstGeom prst="rect">
            <a:avLst/>
          </a:prstGeom>
        </p:spPr>
      </p:pic>
      <p:pic>
        <p:nvPicPr>
          <p:cNvPr id="8" name="Picture 7">
            <a:extLst>
              <a:ext uri="{FF2B5EF4-FFF2-40B4-BE49-F238E27FC236}">
                <a16:creationId xmlns:a16="http://schemas.microsoft.com/office/drawing/2014/main" id="{36BE4E33-C36E-4A1F-A805-21BC51B2024A}"/>
              </a:ext>
            </a:extLst>
          </p:cNvPr>
          <p:cNvPicPr>
            <a:picLocks noChangeAspect="1"/>
          </p:cNvPicPr>
          <p:nvPr/>
        </p:nvPicPr>
        <p:blipFill>
          <a:blip r:embed="rId3"/>
          <a:stretch>
            <a:fillRect/>
          </a:stretch>
        </p:blipFill>
        <p:spPr>
          <a:xfrm>
            <a:off x="226811" y="4019510"/>
            <a:ext cx="1828894" cy="781090"/>
          </a:xfrm>
          <a:prstGeom prst="rect">
            <a:avLst/>
          </a:prstGeom>
        </p:spPr>
      </p:pic>
      <p:pic>
        <p:nvPicPr>
          <p:cNvPr id="9" name="Picture 8">
            <a:extLst>
              <a:ext uri="{FF2B5EF4-FFF2-40B4-BE49-F238E27FC236}">
                <a16:creationId xmlns:a16="http://schemas.microsoft.com/office/drawing/2014/main" id="{68D87461-B1C5-47B0-AA8C-C803C82F8D89}"/>
              </a:ext>
            </a:extLst>
          </p:cNvPr>
          <p:cNvPicPr>
            <a:picLocks noChangeAspect="1"/>
          </p:cNvPicPr>
          <p:nvPr/>
        </p:nvPicPr>
        <p:blipFill>
          <a:blip r:embed="rId4"/>
          <a:stretch>
            <a:fillRect/>
          </a:stretch>
        </p:blipFill>
        <p:spPr>
          <a:xfrm>
            <a:off x="226811" y="5238706"/>
            <a:ext cx="2749691" cy="857294"/>
          </a:xfrm>
          <a:prstGeom prst="rect">
            <a:avLst/>
          </a:prstGeom>
        </p:spPr>
      </p:pic>
      <p:pic>
        <p:nvPicPr>
          <p:cNvPr id="10" name="Picture 9">
            <a:extLst>
              <a:ext uri="{FF2B5EF4-FFF2-40B4-BE49-F238E27FC236}">
                <a16:creationId xmlns:a16="http://schemas.microsoft.com/office/drawing/2014/main" id="{9E470554-59F4-46C6-B62E-07B991DBFC02}"/>
              </a:ext>
            </a:extLst>
          </p:cNvPr>
          <p:cNvPicPr>
            <a:picLocks noChangeAspect="1"/>
          </p:cNvPicPr>
          <p:nvPr/>
        </p:nvPicPr>
        <p:blipFill>
          <a:blip r:embed="rId5"/>
          <a:stretch>
            <a:fillRect/>
          </a:stretch>
        </p:blipFill>
        <p:spPr>
          <a:xfrm>
            <a:off x="4997245" y="1346076"/>
            <a:ext cx="3994355" cy="3835597"/>
          </a:xfrm>
          <a:prstGeom prst="rect">
            <a:avLst/>
          </a:prstGeom>
        </p:spPr>
      </p:pic>
      <p:sp>
        <p:nvSpPr>
          <p:cNvPr id="11" name="TextBox 10">
            <a:extLst>
              <a:ext uri="{FF2B5EF4-FFF2-40B4-BE49-F238E27FC236}">
                <a16:creationId xmlns:a16="http://schemas.microsoft.com/office/drawing/2014/main" id="{0AA97ED0-4549-400A-82A2-3D38D4106131}"/>
              </a:ext>
            </a:extLst>
          </p:cNvPr>
          <p:cNvSpPr txBox="1"/>
          <p:nvPr/>
        </p:nvSpPr>
        <p:spPr>
          <a:xfrm>
            <a:off x="230893" y="907966"/>
            <a:ext cx="697627" cy="369332"/>
          </a:xfrm>
          <a:prstGeom prst="rect">
            <a:avLst/>
          </a:prstGeom>
          <a:noFill/>
        </p:spPr>
        <p:txBody>
          <a:bodyPr wrap="none" rtlCol="0">
            <a:spAutoFit/>
          </a:bodyPr>
          <a:lstStyle/>
          <a:p>
            <a:r>
              <a:rPr lang="en-US" dirty="0">
                <a:solidFill>
                  <a:schemeClr val="tx2"/>
                </a:solidFill>
              </a:rPr>
              <a:t>EMP</a:t>
            </a:r>
          </a:p>
        </p:txBody>
      </p:sp>
      <p:sp>
        <p:nvSpPr>
          <p:cNvPr id="12" name="TextBox 11">
            <a:extLst>
              <a:ext uri="{FF2B5EF4-FFF2-40B4-BE49-F238E27FC236}">
                <a16:creationId xmlns:a16="http://schemas.microsoft.com/office/drawing/2014/main" id="{2DB762F5-4A66-4A45-9991-8A9F86CBE4ED}"/>
              </a:ext>
            </a:extLst>
          </p:cNvPr>
          <p:cNvSpPr txBox="1"/>
          <p:nvPr/>
        </p:nvSpPr>
        <p:spPr>
          <a:xfrm>
            <a:off x="4951211" y="932887"/>
            <a:ext cx="1402948" cy="369332"/>
          </a:xfrm>
          <a:prstGeom prst="rect">
            <a:avLst/>
          </a:prstGeom>
          <a:noFill/>
        </p:spPr>
        <p:txBody>
          <a:bodyPr wrap="none" rtlCol="0">
            <a:spAutoFit/>
          </a:bodyPr>
          <a:lstStyle/>
          <a:p>
            <a:r>
              <a:rPr lang="en-US" dirty="0">
                <a:solidFill>
                  <a:schemeClr val="tx2"/>
                </a:solidFill>
              </a:rPr>
              <a:t>WORK_ON</a:t>
            </a:r>
          </a:p>
        </p:txBody>
      </p:sp>
      <p:sp>
        <p:nvSpPr>
          <p:cNvPr id="13" name="TextBox 12">
            <a:extLst>
              <a:ext uri="{FF2B5EF4-FFF2-40B4-BE49-F238E27FC236}">
                <a16:creationId xmlns:a16="http://schemas.microsoft.com/office/drawing/2014/main" id="{DE95DE23-BA52-411E-BC1D-00EE51ED8FE1}"/>
              </a:ext>
            </a:extLst>
          </p:cNvPr>
          <p:cNvSpPr txBox="1"/>
          <p:nvPr/>
        </p:nvSpPr>
        <p:spPr>
          <a:xfrm>
            <a:off x="198708" y="3615789"/>
            <a:ext cx="607859" cy="369332"/>
          </a:xfrm>
          <a:prstGeom prst="rect">
            <a:avLst/>
          </a:prstGeom>
          <a:noFill/>
        </p:spPr>
        <p:txBody>
          <a:bodyPr wrap="none" rtlCol="0">
            <a:spAutoFit/>
          </a:bodyPr>
          <a:lstStyle/>
          <a:p>
            <a:r>
              <a:rPr lang="en-US" dirty="0">
                <a:solidFill>
                  <a:schemeClr val="tx2"/>
                </a:solidFill>
              </a:rPr>
              <a:t>PRJ</a:t>
            </a:r>
          </a:p>
        </p:txBody>
      </p:sp>
      <p:sp>
        <p:nvSpPr>
          <p:cNvPr id="14" name="TextBox 13">
            <a:extLst>
              <a:ext uri="{FF2B5EF4-FFF2-40B4-BE49-F238E27FC236}">
                <a16:creationId xmlns:a16="http://schemas.microsoft.com/office/drawing/2014/main" id="{549B38E6-8556-41ED-95A9-7D207E7327A0}"/>
              </a:ext>
            </a:extLst>
          </p:cNvPr>
          <p:cNvSpPr txBox="1"/>
          <p:nvPr/>
        </p:nvSpPr>
        <p:spPr>
          <a:xfrm>
            <a:off x="226811" y="4862687"/>
            <a:ext cx="800219" cy="369332"/>
          </a:xfrm>
          <a:prstGeom prst="rect">
            <a:avLst/>
          </a:prstGeom>
          <a:noFill/>
        </p:spPr>
        <p:txBody>
          <a:bodyPr wrap="none" rtlCol="0">
            <a:spAutoFit/>
          </a:bodyPr>
          <a:lstStyle/>
          <a:p>
            <a:r>
              <a:rPr lang="en-US" dirty="0">
                <a:solidFill>
                  <a:schemeClr val="tx2"/>
                </a:solidFill>
              </a:rPr>
              <a:t>DEPT</a:t>
            </a:r>
          </a:p>
        </p:txBody>
      </p:sp>
    </p:spTree>
    <p:extLst>
      <p:ext uri="{BB962C8B-B14F-4D97-AF65-F5344CB8AC3E}">
        <p14:creationId xmlns:p14="http://schemas.microsoft.com/office/powerpoint/2010/main" val="2557059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9FBB50-786F-4A52-B74D-2203C796D9A0}"/>
              </a:ext>
            </a:extLst>
          </p:cNvPr>
          <p:cNvSpPr>
            <a:spLocks noGrp="1"/>
          </p:cNvSpPr>
          <p:nvPr>
            <p:ph type="sldNum" sz="quarter" idx="4"/>
          </p:nvPr>
        </p:nvSpPr>
        <p:spPr/>
        <p:txBody>
          <a:bodyPr/>
          <a:lstStyle/>
          <a:p>
            <a:fld id="{14B06B54-3296-4AE8-A2E6-B97BB3A9F57A}" type="slidenum">
              <a:rPr lang="en-US" smtClean="0"/>
              <a:pPr/>
              <a:t>14</a:t>
            </a:fld>
            <a:endParaRPr lang="en-US"/>
          </a:p>
        </p:txBody>
      </p:sp>
      <p:sp>
        <p:nvSpPr>
          <p:cNvPr id="3" name="Rectangle 13">
            <a:extLst>
              <a:ext uri="{FF2B5EF4-FFF2-40B4-BE49-F238E27FC236}">
                <a16:creationId xmlns:a16="http://schemas.microsoft.com/office/drawing/2014/main" id="{B1EBA270-843F-4C75-8CA6-1DBCC0ED83D5}"/>
              </a:ext>
            </a:extLst>
          </p:cNvPr>
          <p:cNvSpPr>
            <a:spLocks noGrp="1" noChangeArrowheads="1"/>
          </p:cNvSpPr>
          <p:nvPr>
            <p:ph type="title"/>
          </p:nvPr>
        </p:nvSpPr>
        <p:spPr>
          <a:xfrm>
            <a:off x="0" y="0"/>
            <a:ext cx="9144000" cy="818515"/>
          </a:xfrm>
        </p:spPr>
        <p:txBody>
          <a:bodyPr/>
          <a:lstStyle/>
          <a:p>
            <a:pPr eaLnBrk="1" hangingPunct="1"/>
            <a:r>
              <a:rPr lang="en-US" dirty="0"/>
              <a:t>INDEX UNIQUE SCAN (Primary Key)</a:t>
            </a:r>
          </a:p>
        </p:txBody>
      </p:sp>
      <p:sp>
        <p:nvSpPr>
          <p:cNvPr id="5" name="TextBox 4">
            <a:extLst>
              <a:ext uri="{FF2B5EF4-FFF2-40B4-BE49-F238E27FC236}">
                <a16:creationId xmlns:a16="http://schemas.microsoft.com/office/drawing/2014/main" id="{B2EE60F8-C824-4D7E-9884-50EF56B3676F}"/>
              </a:ext>
            </a:extLst>
          </p:cNvPr>
          <p:cNvSpPr txBox="1"/>
          <p:nvPr/>
        </p:nvSpPr>
        <p:spPr>
          <a:xfrm>
            <a:off x="0" y="874938"/>
            <a:ext cx="9144000" cy="1754326"/>
          </a:xfrm>
          <a:prstGeom prst="rect">
            <a:avLst/>
          </a:prstGeom>
          <a:noFill/>
        </p:spPr>
        <p:txBody>
          <a:bodyPr wrap="square" rtlCol="0">
            <a:spAutoFit/>
          </a:bodyPr>
          <a:lstStyle/>
          <a:p>
            <a:r>
              <a:rPr lang="en-US" dirty="0">
                <a:solidFill>
                  <a:srgbClr val="FF0000"/>
                </a:solidFill>
                <a:latin typeface="+mj-lt"/>
              </a:rPr>
              <a:t>EXPLAIN PLAN FOR</a:t>
            </a:r>
          </a:p>
          <a:p>
            <a:r>
              <a:rPr lang="en-US" dirty="0">
                <a:solidFill>
                  <a:schemeClr val="tx2"/>
                </a:solidFill>
                <a:latin typeface="+mj-lt"/>
              </a:rPr>
              <a:t>SELECT		</a:t>
            </a:r>
            <a:r>
              <a:rPr lang="en-US" b="0" dirty="0" err="1">
                <a:solidFill>
                  <a:schemeClr val="tx2"/>
                </a:solidFill>
                <a:latin typeface="+mj-lt"/>
              </a:rPr>
              <a:t>E.ename</a:t>
            </a:r>
            <a:endParaRPr lang="en-US" b="0" dirty="0">
              <a:solidFill>
                <a:schemeClr val="tx2"/>
              </a:solidFill>
              <a:latin typeface="+mj-lt"/>
            </a:endParaRPr>
          </a:p>
          <a:p>
            <a:r>
              <a:rPr lang="en-US" dirty="0">
                <a:solidFill>
                  <a:schemeClr val="tx2"/>
                </a:solidFill>
                <a:latin typeface="+mj-lt"/>
              </a:rPr>
              <a:t>FROM		</a:t>
            </a:r>
            <a:r>
              <a:rPr lang="en-US" b="0" dirty="0">
                <a:solidFill>
                  <a:schemeClr val="tx2"/>
                </a:solidFill>
                <a:latin typeface="+mj-lt"/>
              </a:rPr>
              <a:t>emp E </a:t>
            </a:r>
          </a:p>
          <a:p>
            <a:r>
              <a:rPr lang="en-US" dirty="0">
                <a:solidFill>
                  <a:schemeClr val="tx2"/>
                </a:solidFill>
                <a:latin typeface="+mj-lt"/>
              </a:rPr>
              <a:t>WHERE		</a:t>
            </a:r>
            <a:r>
              <a:rPr lang="en-US" dirty="0" err="1">
                <a:solidFill>
                  <a:schemeClr val="tx2"/>
                </a:solidFill>
                <a:latin typeface="+mj-lt"/>
              </a:rPr>
              <a:t>empno</a:t>
            </a:r>
            <a:r>
              <a:rPr lang="en-US" dirty="0">
                <a:solidFill>
                  <a:schemeClr val="tx2"/>
                </a:solidFill>
                <a:latin typeface="+mj-lt"/>
              </a:rPr>
              <a:t> = </a:t>
            </a:r>
            <a:r>
              <a:rPr lang="en-US" dirty="0">
                <a:solidFill>
                  <a:srgbClr val="00B050"/>
                </a:solidFill>
                <a:latin typeface="+mj-lt"/>
              </a:rPr>
              <a:t>1</a:t>
            </a:r>
            <a:r>
              <a:rPr lang="en-US" dirty="0">
                <a:solidFill>
                  <a:schemeClr val="tx2"/>
                </a:solidFill>
                <a:latin typeface="+mj-lt"/>
              </a:rPr>
              <a:t>; </a:t>
            </a:r>
          </a:p>
          <a:p>
            <a:endParaRPr lang="en-US" dirty="0">
              <a:solidFill>
                <a:schemeClr val="tx2"/>
              </a:solidFill>
              <a:latin typeface="+mj-lt"/>
            </a:endParaRPr>
          </a:p>
          <a:p>
            <a:r>
              <a:rPr lang="en-US" dirty="0">
                <a:solidFill>
                  <a:schemeClr val="tx2"/>
                </a:solidFill>
                <a:latin typeface="+mj-lt"/>
              </a:rPr>
              <a:t>SELECT * FROM TABLE (</a:t>
            </a:r>
            <a:r>
              <a:rPr lang="en-US" dirty="0" err="1">
                <a:solidFill>
                  <a:schemeClr val="tx2"/>
                </a:solidFill>
                <a:latin typeface="+mj-lt"/>
              </a:rPr>
              <a:t>DBMS_XPLAN.display</a:t>
            </a:r>
            <a:r>
              <a:rPr lang="en-US" dirty="0">
                <a:solidFill>
                  <a:schemeClr val="tx2"/>
                </a:solidFill>
                <a:latin typeface="+mj-lt"/>
              </a:rPr>
              <a:t>);</a:t>
            </a:r>
          </a:p>
        </p:txBody>
      </p:sp>
      <p:pic>
        <p:nvPicPr>
          <p:cNvPr id="10" name="Picture 9">
            <a:extLst>
              <a:ext uri="{FF2B5EF4-FFF2-40B4-BE49-F238E27FC236}">
                <a16:creationId xmlns:a16="http://schemas.microsoft.com/office/drawing/2014/main" id="{CEE6B6F1-9243-42C3-8EBD-BD90B5235A53}"/>
              </a:ext>
            </a:extLst>
          </p:cNvPr>
          <p:cNvPicPr>
            <a:picLocks noChangeAspect="1"/>
          </p:cNvPicPr>
          <p:nvPr/>
        </p:nvPicPr>
        <p:blipFill>
          <a:blip r:embed="rId2"/>
          <a:stretch>
            <a:fillRect/>
          </a:stretch>
        </p:blipFill>
        <p:spPr>
          <a:xfrm>
            <a:off x="324582" y="2590800"/>
            <a:ext cx="8494836" cy="3562639"/>
          </a:xfrm>
          <a:prstGeom prst="rect">
            <a:avLst/>
          </a:prstGeom>
        </p:spPr>
      </p:pic>
    </p:spTree>
    <p:extLst>
      <p:ext uri="{BB962C8B-B14F-4D97-AF65-F5344CB8AC3E}">
        <p14:creationId xmlns:p14="http://schemas.microsoft.com/office/powerpoint/2010/main" val="3143022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F3961-3776-46D7-8987-149A819683C9}"/>
              </a:ext>
            </a:extLst>
          </p:cNvPr>
          <p:cNvSpPr>
            <a:spLocks noGrp="1"/>
          </p:cNvSpPr>
          <p:nvPr>
            <p:ph type="title"/>
          </p:nvPr>
        </p:nvSpPr>
        <p:spPr/>
        <p:txBody>
          <a:bodyPr/>
          <a:lstStyle/>
          <a:p>
            <a:r>
              <a:rPr lang="en-US" dirty="0"/>
              <a:t>INDEX RANGE SCAN (Primary Key)</a:t>
            </a:r>
          </a:p>
        </p:txBody>
      </p:sp>
      <p:sp>
        <p:nvSpPr>
          <p:cNvPr id="4" name="Slide Number Placeholder 3">
            <a:extLst>
              <a:ext uri="{FF2B5EF4-FFF2-40B4-BE49-F238E27FC236}">
                <a16:creationId xmlns:a16="http://schemas.microsoft.com/office/drawing/2014/main" id="{8F325491-88A6-4F0E-8EBE-56C5620CD5BD}"/>
              </a:ext>
            </a:extLst>
          </p:cNvPr>
          <p:cNvSpPr>
            <a:spLocks noGrp="1"/>
          </p:cNvSpPr>
          <p:nvPr>
            <p:ph type="sldNum" sz="quarter" idx="4"/>
          </p:nvPr>
        </p:nvSpPr>
        <p:spPr/>
        <p:txBody>
          <a:bodyPr/>
          <a:lstStyle/>
          <a:p>
            <a:fld id="{14B06B54-3296-4AE8-A2E6-B97BB3A9F57A}" type="slidenum">
              <a:rPr lang="en-US" smtClean="0"/>
              <a:pPr/>
              <a:t>15</a:t>
            </a:fld>
            <a:endParaRPr lang="en-US"/>
          </a:p>
        </p:txBody>
      </p:sp>
      <p:sp>
        <p:nvSpPr>
          <p:cNvPr id="5" name="Rectangle 4">
            <a:extLst>
              <a:ext uri="{FF2B5EF4-FFF2-40B4-BE49-F238E27FC236}">
                <a16:creationId xmlns:a16="http://schemas.microsoft.com/office/drawing/2014/main" id="{4135B9BD-E5F2-45EC-BD60-4A7D66EF373D}"/>
              </a:ext>
            </a:extLst>
          </p:cNvPr>
          <p:cNvSpPr/>
          <p:nvPr/>
        </p:nvSpPr>
        <p:spPr>
          <a:xfrm>
            <a:off x="0" y="865416"/>
            <a:ext cx="9144000" cy="1754326"/>
          </a:xfrm>
          <a:prstGeom prst="rect">
            <a:avLst/>
          </a:prstGeom>
        </p:spPr>
        <p:txBody>
          <a:bodyPr wrap="square">
            <a:spAutoFit/>
          </a:bodyPr>
          <a:lstStyle/>
          <a:p>
            <a:r>
              <a:rPr lang="en-US" dirty="0">
                <a:solidFill>
                  <a:srgbClr val="FF0000"/>
                </a:solidFill>
                <a:latin typeface="+mn-lt"/>
              </a:rPr>
              <a:t>EXPLAIN PLAN FOR</a:t>
            </a:r>
          </a:p>
          <a:p>
            <a:r>
              <a:rPr lang="en-US" dirty="0">
                <a:solidFill>
                  <a:schemeClr val="tx2"/>
                </a:solidFill>
                <a:latin typeface="+mn-lt"/>
              </a:rPr>
              <a:t>SELECT		</a:t>
            </a:r>
            <a:r>
              <a:rPr lang="en-US" b="0" dirty="0" err="1">
                <a:solidFill>
                  <a:schemeClr val="tx2"/>
                </a:solidFill>
                <a:latin typeface="+mn-lt"/>
              </a:rPr>
              <a:t>E.ename</a:t>
            </a:r>
            <a:endParaRPr lang="en-US" b="0" dirty="0">
              <a:solidFill>
                <a:schemeClr val="tx2"/>
              </a:solidFill>
              <a:latin typeface="+mn-lt"/>
            </a:endParaRPr>
          </a:p>
          <a:p>
            <a:r>
              <a:rPr lang="en-US" dirty="0">
                <a:solidFill>
                  <a:schemeClr val="tx2"/>
                </a:solidFill>
                <a:latin typeface="+mn-lt"/>
              </a:rPr>
              <a:t>FROM		</a:t>
            </a:r>
            <a:r>
              <a:rPr lang="en-US" b="0" dirty="0">
                <a:solidFill>
                  <a:schemeClr val="tx2"/>
                </a:solidFill>
                <a:latin typeface="+mn-lt"/>
              </a:rPr>
              <a:t>emp E</a:t>
            </a:r>
          </a:p>
          <a:p>
            <a:r>
              <a:rPr lang="en-US" dirty="0">
                <a:solidFill>
                  <a:schemeClr val="tx2"/>
                </a:solidFill>
                <a:latin typeface="+mn-lt"/>
              </a:rPr>
              <a:t>WHERE		</a:t>
            </a:r>
            <a:r>
              <a:rPr lang="en-US" dirty="0" err="1">
                <a:solidFill>
                  <a:schemeClr val="tx2"/>
                </a:solidFill>
                <a:latin typeface="+mn-lt"/>
              </a:rPr>
              <a:t>empno</a:t>
            </a:r>
            <a:r>
              <a:rPr lang="en-US" dirty="0">
                <a:solidFill>
                  <a:schemeClr val="tx2"/>
                </a:solidFill>
                <a:latin typeface="+mn-lt"/>
              </a:rPr>
              <a:t> BETWEEN </a:t>
            </a:r>
            <a:r>
              <a:rPr lang="en-US" dirty="0">
                <a:solidFill>
                  <a:srgbClr val="00B050"/>
                </a:solidFill>
                <a:latin typeface="+mn-lt"/>
              </a:rPr>
              <a:t>1</a:t>
            </a:r>
            <a:r>
              <a:rPr lang="en-US" dirty="0">
                <a:solidFill>
                  <a:schemeClr val="tx2"/>
                </a:solidFill>
                <a:latin typeface="+mn-lt"/>
              </a:rPr>
              <a:t> AND </a:t>
            </a:r>
            <a:r>
              <a:rPr lang="en-US" dirty="0">
                <a:solidFill>
                  <a:srgbClr val="00B050"/>
                </a:solidFill>
                <a:latin typeface="+mn-lt"/>
              </a:rPr>
              <a:t>20</a:t>
            </a:r>
            <a:r>
              <a:rPr lang="en-US" dirty="0">
                <a:solidFill>
                  <a:schemeClr val="tx2"/>
                </a:solidFill>
                <a:latin typeface="+mn-lt"/>
              </a:rPr>
              <a:t>;</a:t>
            </a:r>
          </a:p>
          <a:p>
            <a:endParaRPr lang="en-US" dirty="0">
              <a:solidFill>
                <a:schemeClr val="tx2"/>
              </a:solidFill>
              <a:latin typeface="+mn-lt"/>
            </a:endParaRPr>
          </a:p>
          <a:p>
            <a:r>
              <a:rPr lang="en-US" dirty="0">
                <a:solidFill>
                  <a:schemeClr val="tx2"/>
                </a:solidFill>
                <a:latin typeface="+mn-lt"/>
              </a:rPr>
              <a:t>SELECT * FROM TABLE (</a:t>
            </a:r>
            <a:r>
              <a:rPr lang="en-US" dirty="0" err="1">
                <a:solidFill>
                  <a:schemeClr val="tx2"/>
                </a:solidFill>
                <a:latin typeface="+mn-lt"/>
              </a:rPr>
              <a:t>DBMS_XPLAN.display</a:t>
            </a:r>
            <a:r>
              <a:rPr lang="en-US" dirty="0">
                <a:solidFill>
                  <a:schemeClr val="tx2"/>
                </a:solidFill>
                <a:latin typeface="+mn-lt"/>
              </a:rPr>
              <a:t>);</a:t>
            </a:r>
          </a:p>
        </p:txBody>
      </p:sp>
      <p:pic>
        <p:nvPicPr>
          <p:cNvPr id="6" name="Picture 5">
            <a:extLst>
              <a:ext uri="{FF2B5EF4-FFF2-40B4-BE49-F238E27FC236}">
                <a16:creationId xmlns:a16="http://schemas.microsoft.com/office/drawing/2014/main" id="{0876576C-AFBD-4A3C-80DB-6BEFB1FE237B}"/>
              </a:ext>
            </a:extLst>
          </p:cNvPr>
          <p:cNvPicPr>
            <a:picLocks noChangeAspect="1"/>
          </p:cNvPicPr>
          <p:nvPr/>
        </p:nvPicPr>
        <p:blipFill>
          <a:blip r:embed="rId2"/>
          <a:stretch>
            <a:fillRect/>
          </a:stretch>
        </p:blipFill>
        <p:spPr>
          <a:xfrm>
            <a:off x="541331" y="2695942"/>
            <a:ext cx="8061338" cy="4162058"/>
          </a:xfrm>
          <a:prstGeom prst="rect">
            <a:avLst/>
          </a:prstGeom>
        </p:spPr>
      </p:pic>
    </p:spTree>
    <p:extLst>
      <p:ext uri="{BB962C8B-B14F-4D97-AF65-F5344CB8AC3E}">
        <p14:creationId xmlns:p14="http://schemas.microsoft.com/office/powerpoint/2010/main" val="2718396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073177-5196-4A9C-8558-7B78191909E5}"/>
              </a:ext>
            </a:extLst>
          </p:cNvPr>
          <p:cNvSpPr>
            <a:spLocks noGrp="1"/>
          </p:cNvSpPr>
          <p:nvPr>
            <p:ph type="sldNum" sz="quarter" idx="4"/>
          </p:nvPr>
        </p:nvSpPr>
        <p:spPr/>
        <p:txBody>
          <a:bodyPr/>
          <a:lstStyle/>
          <a:p>
            <a:fld id="{14B06B54-3296-4AE8-A2E6-B97BB3A9F57A}" type="slidenum">
              <a:rPr lang="en-US" smtClean="0"/>
              <a:pPr/>
              <a:t>16</a:t>
            </a:fld>
            <a:endParaRPr lang="en-US"/>
          </a:p>
        </p:txBody>
      </p:sp>
      <p:sp>
        <p:nvSpPr>
          <p:cNvPr id="6" name="Rectangle 13">
            <a:extLst>
              <a:ext uri="{FF2B5EF4-FFF2-40B4-BE49-F238E27FC236}">
                <a16:creationId xmlns:a16="http://schemas.microsoft.com/office/drawing/2014/main" id="{8B38A0BE-5A8C-47B5-A27F-268596374AE6}"/>
              </a:ext>
            </a:extLst>
          </p:cNvPr>
          <p:cNvSpPr>
            <a:spLocks noGrp="1" noChangeArrowheads="1"/>
          </p:cNvSpPr>
          <p:nvPr>
            <p:ph type="title"/>
          </p:nvPr>
        </p:nvSpPr>
        <p:spPr>
          <a:xfrm>
            <a:off x="0" y="0"/>
            <a:ext cx="9144000" cy="818515"/>
          </a:xfrm>
        </p:spPr>
        <p:txBody>
          <a:bodyPr/>
          <a:lstStyle/>
          <a:p>
            <a:pPr eaLnBrk="1" hangingPunct="1"/>
            <a:r>
              <a:rPr lang="en-US" dirty="0"/>
              <a:t>FULL TABLE SCAN (No Index)</a:t>
            </a:r>
          </a:p>
        </p:txBody>
      </p:sp>
      <p:sp>
        <p:nvSpPr>
          <p:cNvPr id="7" name="TextBox 6">
            <a:extLst>
              <a:ext uri="{FF2B5EF4-FFF2-40B4-BE49-F238E27FC236}">
                <a16:creationId xmlns:a16="http://schemas.microsoft.com/office/drawing/2014/main" id="{28F65908-85E4-4D58-AB1E-AF9D519964BB}"/>
              </a:ext>
            </a:extLst>
          </p:cNvPr>
          <p:cNvSpPr txBox="1"/>
          <p:nvPr/>
        </p:nvSpPr>
        <p:spPr>
          <a:xfrm>
            <a:off x="0" y="862692"/>
            <a:ext cx="9067800" cy="1754326"/>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EXPLAIN PLAN FOR</a:t>
            </a:r>
          </a:p>
          <a:p>
            <a:r>
              <a:rPr lang="en-US" dirty="0">
                <a:solidFill>
                  <a:schemeClr val="tx2"/>
                </a:solidFill>
                <a:latin typeface="Arial" panose="020B0604020202020204" pitchFamily="34" charset="0"/>
                <a:cs typeface="Arial" panose="020B0604020202020204" pitchFamily="34" charset="0"/>
              </a:rPr>
              <a:t>SELECT		</a:t>
            </a:r>
            <a:r>
              <a:rPr lang="en-US" b="0" dirty="0" err="1">
                <a:solidFill>
                  <a:schemeClr val="tx2"/>
                </a:solidFill>
                <a:latin typeface="Arial" panose="020B0604020202020204" pitchFamily="34" charset="0"/>
                <a:cs typeface="Arial" panose="020B0604020202020204" pitchFamily="34" charset="0"/>
              </a:rPr>
              <a:t>E.ename</a:t>
            </a:r>
            <a:endParaRPr lang="en-US" b="0" dirty="0">
              <a:solidFill>
                <a:schemeClr val="tx2"/>
              </a:solidFill>
              <a:latin typeface="Arial" panose="020B0604020202020204" pitchFamily="34" charset="0"/>
              <a:cs typeface="Arial" panose="020B0604020202020204" pitchFamily="34" charset="0"/>
            </a:endParaRPr>
          </a:p>
          <a:p>
            <a:r>
              <a:rPr lang="en-US" dirty="0">
                <a:solidFill>
                  <a:schemeClr val="tx2"/>
                </a:solidFill>
                <a:latin typeface="Arial" panose="020B0604020202020204" pitchFamily="34" charset="0"/>
                <a:cs typeface="Arial" panose="020B0604020202020204" pitchFamily="34" charset="0"/>
              </a:rPr>
              <a:t>FROM		</a:t>
            </a:r>
            <a:r>
              <a:rPr lang="en-US" b="0" dirty="0">
                <a:solidFill>
                  <a:schemeClr val="tx2"/>
                </a:solidFill>
                <a:latin typeface="Arial" panose="020B0604020202020204" pitchFamily="34" charset="0"/>
                <a:cs typeface="Arial" panose="020B0604020202020204" pitchFamily="34" charset="0"/>
              </a:rPr>
              <a:t>emp E</a:t>
            </a:r>
          </a:p>
          <a:p>
            <a:r>
              <a:rPr lang="en-US" dirty="0">
                <a:solidFill>
                  <a:schemeClr val="tx2"/>
                </a:solidFill>
                <a:latin typeface="Arial" panose="020B0604020202020204" pitchFamily="34" charset="0"/>
                <a:cs typeface="Arial" panose="020B0604020202020204" pitchFamily="34" charset="0"/>
              </a:rPr>
              <a:t>WHERE		job = </a:t>
            </a:r>
            <a:r>
              <a:rPr lang="en-US" dirty="0">
                <a:solidFill>
                  <a:srgbClr val="00B050"/>
                </a:solidFill>
                <a:latin typeface="Arial" panose="020B0604020202020204" pitchFamily="34" charset="0"/>
                <a:cs typeface="Arial" panose="020B0604020202020204" pitchFamily="34" charset="0"/>
              </a:rPr>
              <a:t>'MANAGER'</a:t>
            </a:r>
            <a:r>
              <a:rPr lang="en-US" dirty="0">
                <a:solidFill>
                  <a:schemeClr val="tx2"/>
                </a:solidFill>
                <a:latin typeface="Arial" panose="020B0604020202020204" pitchFamily="34" charset="0"/>
                <a:cs typeface="Arial" panose="020B0604020202020204" pitchFamily="34" charset="0"/>
              </a:rPr>
              <a:t>;</a:t>
            </a:r>
          </a:p>
          <a:p>
            <a:endParaRPr lang="en-US" dirty="0">
              <a:solidFill>
                <a:schemeClr val="tx2"/>
              </a:solidFill>
              <a:latin typeface="Arial" panose="020B0604020202020204" pitchFamily="34" charset="0"/>
              <a:cs typeface="Arial" panose="020B0604020202020204" pitchFamily="34" charset="0"/>
            </a:endParaRPr>
          </a:p>
          <a:p>
            <a:r>
              <a:rPr lang="en-US" dirty="0">
                <a:solidFill>
                  <a:schemeClr val="tx2"/>
                </a:solidFill>
                <a:latin typeface="Arial" panose="020B0604020202020204" pitchFamily="34" charset="0"/>
                <a:cs typeface="Arial" panose="020B0604020202020204" pitchFamily="34" charset="0"/>
              </a:rPr>
              <a:t>SELECT * FROM TABLE (</a:t>
            </a:r>
            <a:r>
              <a:rPr lang="en-US" dirty="0" err="1">
                <a:solidFill>
                  <a:schemeClr val="tx2"/>
                </a:solidFill>
                <a:latin typeface="Arial" panose="020B0604020202020204" pitchFamily="34" charset="0"/>
                <a:cs typeface="Arial" panose="020B0604020202020204" pitchFamily="34" charset="0"/>
              </a:rPr>
              <a:t>DBMS_XPLAN.display</a:t>
            </a:r>
            <a:r>
              <a:rPr lang="en-US" dirty="0">
                <a:solidFill>
                  <a:schemeClr val="tx2"/>
                </a:solidFill>
                <a:latin typeface="Arial" panose="020B0604020202020204" pitchFamily="34" charset="0"/>
                <a:cs typeface="Arial" panose="020B0604020202020204" pitchFamily="34" charset="0"/>
              </a:rPr>
              <a:t>);</a:t>
            </a:r>
          </a:p>
        </p:txBody>
      </p:sp>
      <p:pic>
        <p:nvPicPr>
          <p:cNvPr id="10" name="Picture 9">
            <a:extLst>
              <a:ext uri="{FF2B5EF4-FFF2-40B4-BE49-F238E27FC236}">
                <a16:creationId xmlns:a16="http://schemas.microsoft.com/office/drawing/2014/main" id="{AA54EBEC-4AD4-45BE-8339-28C808B7132A}"/>
              </a:ext>
            </a:extLst>
          </p:cNvPr>
          <p:cNvPicPr>
            <a:picLocks noChangeAspect="1"/>
          </p:cNvPicPr>
          <p:nvPr/>
        </p:nvPicPr>
        <p:blipFill>
          <a:blip r:embed="rId2"/>
          <a:stretch>
            <a:fillRect/>
          </a:stretch>
        </p:blipFill>
        <p:spPr>
          <a:xfrm>
            <a:off x="1083597" y="2903912"/>
            <a:ext cx="6976807" cy="3954088"/>
          </a:xfrm>
          <a:prstGeom prst="rect">
            <a:avLst/>
          </a:prstGeom>
        </p:spPr>
      </p:pic>
    </p:spTree>
    <p:extLst>
      <p:ext uri="{BB962C8B-B14F-4D97-AF65-F5344CB8AC3E}">
        <p14:creationId xmlns:p14="http://schemas.microsoft.com/office/powerpoint/2010/main" val="794960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796A23-83D5-4336-A690-586EDE416FEF}"/>
              </a:ext>
            </a:extLst>
          </p:cNvPr>
          <p:cNvSpPr>
            <a:spLocks noGrp="1"/>
          </p:cNvSpPr>
          <p:nvPr>
            <p:ph type="sldNum" sz="quarter" idx="4"/>
          </p:nvPr>
        </p:nvSpPr>
        <p:spPr/>
        <p:txBody>
          <a:bodyPr/>
          <a:lstStyle/>
          <a:p>
            <a:fld id="{14B06B54-3296-4AE8-A2E6-B97BB3A9F57A}" type="slidenum">
              <a:rPr lang="en-US" smtClean="0"/>
              <a:pPr/>
              <a:t>17</a:t>
            </a:fld>
            <a:endParaRPr lang="en-US"/>
          </a:p>
        </p:txBody>
      </p:sp>
      <p:sp>
        <p:nvSpPr>
          <p:cNvPr id="5" name="Rectangle 13">
            <a:extLst>
              <a:ext uri="{FF2B5EF4-FFF2-40B4-BE49-F238E27FC236}">
                <a16:creationId xmlns:a16="http://schemas.microsoft.com/office/drawing/2014/main" id="{C465A22C-85E1-4ECB-B017-49FC01B36E90}"/>
              </a:ext>
            </a:extLst>
          </p:cNvPr>
          <p:cNvSpPr>
            <a:spLocks noGrp="1" noChangeArrowheads="1"/>
          </p:cNvSpPr>
          <p:nvPr>
            <p:ph type="title"/>
          </p:nvPr>
        </p:nvSpPr>
        <p:spPr>
          <a:xfrm>
            <a:off x="0" y="0"/>
            <a:ext cx="9144000" cy="818515"/>
          </a:xfrm>
        </p:spPr>
        <p:txBody>
          <a:bodyPr/>
          <a:lstStyle/>
          <a:p>
            <a:pPr eaLnBrk="1" hangingPunct="1"/>
            <a:r>
              <a:rPr lang="en-US" dirty="0"/>
              <a:t>INDEX RANGE SCAN (Index)</a:t>
            </a:r>
          </a:p>
        </p:txBody>
      </p:sp>
      <p:sp>
        <p:nvSpPr>
          <p:cNvPr id="6" name="Rectangle 5">
            <a:extLst>
              <a:ext uri="{FF2B5EF4-FFF2-40B4-BE49-F238E27FC236}">
                <a16:creationId xmlns:a16="http://schemas.microsoft.com/office/drawing/2014/main" id="{A4A8DE3B-5396-4620-8F21-CB6D90E4C3C5}"/>
              </a:ext>
            </a:extLst>
          </p:cNvPr>
          <p:cNvSpPr/>
          <p:nvPr/>
        </p:nvSpPr>
        <p:spPr>
          <a:xfrm>
            <a:off x="0" y="858610"/>
            <a:ext cx="9144000" cy="2308324"/>
          </a:xfrm>
          <a:prstGeom prst="rect">
            <a:avLst/>
          </a:prstGeom>
        </p:spPr>
        <p:txBody>
          <a:bodyPr wrap="square">
            <a:spAutoFit/>
          </a:bodyPr>
          <a:lstStyle/>
          <a:p>
            <a:r>
              <a:rPr lang="en-US" dirty="0">
                <a:solidFill>
                  <a:srgbClr val="0070C0"/>
                </a:solidFill>
                <a:latin typeface="Arial" panose="020B0604020202020204" pitchFamily="34" charset="0"/>
                <a:cs typeface="Arial" panose="020B0604020202020204" pitchFamily="34" charset="0"/>
              </a:rPr>
              <a:t>CREATE INDEX    IDX_EMP_JOB    ON    EMP (job);</a:t>
            </a:r>
          </a:p>
          <a:p>
            <a:endParaRPr lang="en-US" dirty="0">
              <a:solidFill>
                <a:schemeClr val="tx2"/>
              </a:solidFill>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EXPLAIN PLAN FOR</a:t>
            </a:r>
          </a:p>
          <a:p>
            <a:r>
              <a:rPr lang="en-US" dirty="0">
                <a:solidFill>
                  <a:schemeClr val="tx2"/>
                </a:solidFill>
                <a:latin typeface="Arial" panose="020B0604020202020204" pitchFamily="34" charset="0"/>
                <a:cs typeface="Arial" panose="020B0604020202020204" pitchFamily="34" charset="0"/>
              </a:rPr>
              <a:t>SELECT		</a:t>
            </a:r>
            <a:r>
              <a:rPr lang="en-US" b="0" dirty="0" err="1">
                <a:solidFill>
                  <a:schemeClr val="tx2"/>
                </a:solidFill>
                <a:latin typeface="Arial" panose="020B0604020202020204" pitchFamily="34" charset="0"/>
                <a:cs typeface="Arial" panose="020B0604020202020204" pitchFamily="34" charset="0"/>
              </a:rPr>
              <a:t>E.ename</a:t>
            </a:r>
            <a:endParaRPr lang="en-US" b="0" dirty="0">
              <a:solidFill>
                <a:schemeClr val="tx2"/>
              </a:solidFill>
              <a:latin typeface="Arial" panose="020B0604020202020204" pitchFamily="34" charset="0"/>
              <a:cs typeface="Arial" panose="020B0604020202020204" pitchFamily="34" charset="0"/>
            </a:endParaRPr>
          </a:p>
          <a:p>
            <a:r>
              <a:rPr lang="en-US" dirty="0">
                <a:solidFill>
                  <a:schemeClr val="tx2"/>
                </a:solidFill>
                <a:latin typeface="Arial" panose="020B0604020202020204" pitchFamily="34" charset="0"/>
                <a:cs typeface="Arial" panose="020B0604020202020204" pitchFamily="34" charset="0"/>
              </a:rPr>
              <a:t>FROM		</a:t>
            </a:r>
            <a:r>
              <a:rPr lang="en-US" b="0" dirty="0">
                <a:solidFill>
                  <a:schemeClr val="tx2"/>
                </a:solidFill>
                <a:latin typeface="Arial" panose="020B0604020202020204" pitchFamily="34" charset="0"/>
                <a:cs typeface="Arial" panose="020B0604020202020204" pitchFamily="34" charset="0"/>
              </a:rPr>
              <a:t>emp E</a:t>
            </a:r>
          </a:p>
          <a:p>
            <a:r>
              <a:rPr lang="en-US" dirty="0">
                <a:solidFill>
                  <a:schemeClr val="tx2"/>
                </a:solidFill>
                <a:latin typeface="Arial" panose="020B0604020202020204" pitchFamily="34" charset="0"/>
                <a:cs typeface="Arial" panose="020B0604020202020204" pitchFamily="34" charset="0"/>
              </a:rPr>
              <a:t>WHERE		job = </a:t>
            </a:r>
            <a:r>
              <a:rPr lang="en-US" dirty="0">
                <a:solidFill>
                  <a:srgbClr val="00B050"/>
                </a:solidFill>
                <a:latin typeface="Arial" panose="020B0604020202020204" pitchFamily="34" charset="0"/>
                <a:cs typeface="Arial" panose="020B0604020202020204" pitchFamily="34" charset="0"/>
              </a:rPr>
              <a:t>'MANAGER'</a:t>
            </a:r>
            <a:r>
              <a:rPr lang="en-US" dirty="0">
                <a:solidFill>
                  <a:schemeClr val="tx2"/>
                </a:solidFill>
                <a:latin typeface="Arial" panose="020B0604020202020204" pitchFamily="34" charset="0"/>
                <a:cs typeface="Arial" panose="020B0604020202020204" pitchFamily="34" charset="0"/>
              </a:rPr>
              <a:t>;</a:t>
            </a:r>
          </a:p>
          <a:p>
            <a:endParaRPr lang="en-US" dirty="0">
              <a:solidFill>
                <a:schemeClr val="tx2"/>
              </a:solidFill>
              <a:latin typeface="Arial" panose="020B0604020202020204" pitchFamily="34" charset="0"/>
              <a:cs typeface="Arial" panose="020B0604020202020204" pitchFamily="34" charset="0"/>
            </a:endParaRPr>
          </a:p>
          <a:p>
            <a:r>
              <a:rPr lang="en-US" dirty="0">
                <a:solidFill>
                  <a:schemeClr val="tx2"/>
                </a:solidFill>
                <a:latin typeface="Arial" panose="020B0604020202020204" pitchFamily="34" charset="0"/>
                <a:cs typeface="Arial" panose="020B0604020202020204" pitchFamily="34" charset="0"/>
              </a:rPr>
              <a:t>SELECT * FROM TABLE (</a:t>
            </a:r>
            <a:r>
              <a:rPr lang="en-US" dirty="0" err="1">
                <a:solidFill>
                  <a:schemeClr val="tx2"/>
                </a:solidFill>
                <a:latin typeface="Arial" panose="020B0604020202020204" pitchFamily="34" charset="0"/>
                <a:cs typeface="Arial" panose="020B0604020202020204" pitchFamily="34" charset="0"/>
              </a:rPr>
              <a:t>DBMS_XPLAN.display</a:t>
            </a:r>
            <a:r>
              <a:rPr lang="en-US" dirty="0">
                <a:solidFill>
                  <a:schemeClr val="tx2"/>
                </a:solidFill>
                <a:latin typeface="Arial" panose="020B0604020202020204" pitchFamily="34" charset="0"/>
                <a:cs typeface="Arial" panose="020B0604020202020204" pitchFamily="34" charset="0"/>
              </a:rPr>
              <a:t>);</a:t>
            </a:r>
          </a:p>
        </p:txBody>
      </p:sp>
      <p:pic>
        <p:nvPicPr>
          <p:cNvPr id="7" name="Picture 6">
            <a:extLst>
              <a:ext uri="{FF2B5EF4-FFF2-40B4-BE49-F238E27FC236}">
                <a16:creationId xmlns:a16="http://schemas.microsoft.com/office/drawing/2014/main" id="{97C1AF2E-0554-4861-8B44-76AC654BCD6F}"/>
              </a:ext>
            </a:extLst>
          </p:cNvPr>
          <p:cNvPicPr>
            <a:picLocks noChangeAspect="1"/>
          </p:cNvPicPr>
          <p:nvPr/>
        </p:nvPicPr>
        <p:blipFill>
          <a:blip r:embed="rId2"/>
          <a:stretch>
            <a:fillRect/>
          </a:stretch>
        </p:blipFill>
        <p:spPr>
          <a:xfrm>
            <a:off x="816503" y="3207029"/>
            <a:ext cx="7510994" cy="3650971"/>
          </a:xfrm>
          <a:prstGeom prst="rect">
            <a:avLst/>
          </a:prstGeom>
        </p:spPr>
      </p:pic>
    </p:spTree>
    <p:extLst>
      <p:ext uri="{BB962C8B-B14F-4D97-AF65-F5344CB8AC3E}">
        <p14:creationId xmlns:p14="http://schemas.microsoft.com/office/powerpoint/2010/main" val="795193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FF4D-7ACC-48C9-B33D-A22A3452702F}"/>
              </a:ext>
            </a:extLst>
          </p:cNvPr>
          <p:cNvSpPr>
            <a:spLocks noGrp="1"/>
          </p:cNvSpPr>
          <p:nvPr>
            <p:ph type="title"/>
          </p:nvPr>
        </p:nvSpPr>
        <p:spPr/>
        <p:txBody>
          <a:bodyPr/>
          <a:lstStyle/>
          <a:p>
            <a:r>
              <a:rPr lang="en-US" dirty="0"/>
              <a:t>Optimizer Hints</a:t>
            </a:r>
          </a:p>
        </p:txBody>
      </p:sp>
      <p:sp>
        <p:nvSpPr>
          <p:cNvPr id="3" name="Content Placeholder 2">
            <a:extLst>
              <a:ext uri="{FF2B5EF4-FFF2-40B4-BE49-F238E27FC236}">
                <a16:creationId xmlns:a16="http://schemas.microsoft.com/office/drawing/2014/main" id="{377E3AAF-0621-4DD7-B673-803326E5B775}"/>
              </a:ext>
            </a:extLst>
          </p:cNvPr>
          <p:cNvSpPr>
            <a:spLocks noGrp="1"/>
          </p:cNvSpPr>
          <p:nvPr>
            <p:ph idx="1"/>
          </p:nvPr>
        </p:nvSpPr>
        <p:spPr/>
        <p:txBody>
          <a:bodyPr/>
          <a:lstStyle/>
          <a:p>
            <a:r>
              <a:rPr lang="en-US" b="0" i="0" dirty="0">
                <a:effectLst/>
                <a:latin typeface="Helvetica Neue"/>
              </a:rPr>
              <a:t>Optimizer</a:t>
            </a:r>
            <a:r>
              <a:rPr lang="en-US" b="0" i="0" dirty="0">
                <a:solidFill>
                  <a:srgbClr val="0070C0"/>
                </a:solidFill>
                <a:effectLst/>
                <a:latin typeface="Helvetica Neue"/>
              </a:rPr>
              <a:t> </a:t>
            </a:r>
            <a:r>
              <a:rPr lang="en-US" b="1" i="0" dirty="0">
                <a:solidFill>
                  <a:srgbClr val="002060"/>
                </a:solidFill>
                <a:effectLst/>
                <a:latin typeface="Helvetica Neue"/>
              </a:rPr>
              <a:t>hints</a:t>
            </a:r>
            <a:r>
              <a:rPr lang="en-US" b="0" i="0" dirty="0">
                <a:solidFill>
                  <a:srgbClr val="222222"/>
                </a:solidFill>
                <a:effectLst/>
                <a:latin typeface="Helvetica Neue"/>
              </a:rPr>
              <a:t> can be used with SQL statements to </a:t>
            </a:r>
            <a:r>
              <a:rPr lang="en-US" b="0" i="0" dirty="0">
                <a:solidFill>
                  <a:srgbClr val="002060"/>
                </a:solidFill>
                <a:effectLst/>
                <a:latin typeface="Helvetica Neue"/>
              </a:rPr>
              <a:t>alter</a:t>
            </a:r>
            <a:r>
              <a:rPr lang="en-US" b="0" i="0" dirty="0">
                <a:solidFill>
                  <a:srgbClr val="222222"/>
                </a:solidFill>
                <a:effectLst/>
                <a:latin typeface="Helvetica Neue"/>
              </a:rPr>
              <a:t> </a:t>
            </a:r>
            <a:r>
              <a:rPr lang="en-US" b="0" i="0" dirty="0">
                <a:solidFill>
                  <a:srgbClr val="002060"/>
                </a:solidFill>
                <a:effectLst/>
                <a:latin typeface="Helvetica Neue"/>
              </a:rPr>
              <a:t>execution plans</a:t>
            </a:r>
            <a:r>
              <a:rPr lang="en-US" b="0" i="0" dirty="0">
                <a:solidFill>
                  <a:srgbClr val="222222"/>
                </a:solidFill>
                <a:effectLst/>
                <a:latin typeface="Helvetica Neue"/>
              </a:rPr>
              <a:t>. </a:t>
            </a:r>
            <a:endParaRPr lang="en-US" dirty="0"/>
          </a:p>
        </p:txBody>
      </p:sp>
      <p:sp>
        <p:nvSpPr>
          <p:cNvPr id="4" name="Slide Number Placeholder 3">
            <a:extLst>
              <a:ext uri="{FF2B5EF4-FFF2-40B4-BE49-F238E27FC236}">
                <a16:creationId xmlns:a16="http://schemas.microsoft.com/office/drawing/2014/main" id="{E066EACC-4A3E-4326-89FB-34E17E6CCA31}"/>
              </a:ext>
            </a:extLst>
          </p:cNvPr>
          <p:cNvSpPr>
            <a:spLocks noGrp="1"/>
          </p:cNvSpPr>
          <p:nvPr>
            <p:ph type="sldNum" sz="quarter" idx="4"/>
          </p:nvPr>
        </p:nvSpPr>
        <p:spPr/>
        <p:txBody>
          <a:bodyPr/>
          <a:lstStyle/>
          <a:p>
            <a:fld id="{14B06B54-3296-4AE8-A2E6-B97BB3A9F57A}" type="slidenum">
              <a:rPr lang="en-US" smtClean="0"/>
              <a:pPr/>
              <a:t>18</a:t>
            </a:fld>
            <a:endParaRPr lang="en-US"/>
          </a:p>
        </p:txBody>
      </p:sp>
      <p:sp>
        <p:nvSpPr>
          <p:cNvPr id="6" name="Rectangle 5">
            <a:extLst>
              <a:ext uri="{FF2B5EF4-FFF2-40B4-BE49-F238E27FC236}">
                <a16:creationId xmlns:a16="http://schemas.microsoft.com/office/drawing/2014/main" id="{D3A4752F-32D7-4825-9C42-F386FB7F8A62}"/>
              </a:ext>
            </a:extLst>
          </p:cNvPr>
          <p:cNvSpPr/>
          <p:nvPr/>
        </p:nvSpPr>
        <p:spPr>
          <a:xfrm>
            <a:off x="0" y="2286000"/>
            <a:ext cx="9144000" cy="3416320"/>
          </a:xfrm>
          <a:prstGeom prst="rect">
            <a:avLst/>
          </a:prstGeom>
        </p:spPr>
        <p:txBody>
          <a:bodyPr wrap="square">
            <a:spAutoFit/>
          </a:bodyPr>
          <a:lstStyle/>
          <a:p>
            <a:r>
              <a:rPr lang="en-US" dirty="0">
                <a:solidFill>
                  <a:schemeClr val="tx2"/>
                </a:solidFill>
                <a:latin typeface="Arial" panose="020B0604020202020204" pitchFamily="34" charset="0"/>
                <a:cs typeface="Arial" panose="020B0604020202020204" pitchFamily="34" charset="0"/>
              </a:rPr>
              <a:t>SELECT</a:t>
            </a:r>
            <a:r>
              <a:rPr lang="en-US" b="0" dirty="0">
                <a:solidFill>
                  <a:schemeClr val="tx2"/>
                </a:solidFill>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 USE_MERGE(E D) */ </a:t>
            </a:r>
            <a:r>
              <a:rPr lang="en-US" dirty="0">
                <a:solidFill>
                  <a:schemeClr val="tx2"/>
                </a:solidFill>
                <a:latin typeface="Arial" panose="020B0604020202020204" pitchFamily="34" charset="0"/>
                <a:cs typeface="Arial" panose="020B0604020202020204" pitchFamily="34" charset="0"/>
              </a:rPr>
              <a:t>	</a:t>
            </a:r>
            <a:r>
              <a:rPr lang="en-US" b="0" dirty="0">
                <a:solidFill>
                  <a:schemeClr val="tx2"/>
                </a:solidFill>
                <a:latin typeface="Arial" panose="020B0604020202020204" pitchFamily="34" charset="0"/>
                <a:cs typeface="Arial" panose="020B0604020202020204" pitchFamily="34" charset="0"/>
              </a:rPr>
              <a:t>E.id, E.name, D.name </a:t>
            </a:r>
          </a:p>
          <a:p>
            <a:r>
              <a:rPr lang="en-US" dirty="0">
                <a:solidFill>
                  <a:schemeClr val="tx2"/>
                </a:solidFill>
                <a:latin typeface="Arial" panose="020B0604020202020204" pitchFamily="34" charset="0"/>
                <a:cs typeface="Arial" panose="020B0604020202020204" pitchFamily="34" charset="0"/>
              </a:rPr>
              <a:t>FROM</a:t>
            </a:r>
            <a:r>
              <a:rPr lang="en-US" b="0" dirty="0">
                <a:solidFill>
                  <a:schemeClr val="tx2"/>
                </a:solidFill>
                <a:latin typeface="Arial" panose="020B0604020202020204" pitchFamily="34" charset="0"/>
                <a:cs typeface="Arial" panose="020B0604020202020204" pitchFamily="34" charset="0"/>
              </a:rPr>
              <a:t> 		employees E, departments D</a:t>
            </a:r>
          </a:p>
          <a:p>
            <a:r>
              <a:rPr lang="en-US" dirty="0">
                <a:solidFill>
                  <a:schemeClr val="tx2"/>
                </a:solidFill>
                <a:latin typeface="Arial" panose="020B0604020202020204" pitchFamily="34" charset="0"/>
                <a:cs typeface="Arial" panose="020B0604020202020204" pitchFamily="34" charset="0"/>
              </a:rPr>
              <a:t>WHERE</a:t>
            </a:r>
            <a:r>
              <a:rPr lang="en-US" b="0" dirty="0">
                <a:solidFill>
                  <a:schemeClr val="tx2"/>
                </a:solidFill>
                <a:latin typeface="Arial" panose="020B0604020202020204" pitchFamily="34" charset="0"/>
                <a:cs typeface="Arial" panose="020B0604020202020204" pitchFamily="34" charset="0"/>
              </a:rPr>
              <a:t> 	</a:t>
            </a:r>
            <a:r>
              <a:rPr lang="en-US" b="0" dirty="0" err="1">
                <a:solidFill>
                  <a:schemeClr val="tx2"/>
                </a:solidFill>
                <a:latin typeface="Arial" panose="020B0604020202020204" pitchFamily="34" charset="0"/>
                <a:cs typeface="Arial" panose="020B0604020202020204" pitchFamily="34" charset="0"/>
              </a:rPr>
              <a:t>E.did</a:t>
            </a:r>
            <a:r>
              <a:rPr lang="en-US" b="0" dirty="0">
                <a:solidFill>
                  <a:schemeClr val="tx2"/>
                </a:solidFill>
                <a:latin typeface="Arial" panose="020B0604020202020204" pitchFamily="34" charset="0"/>
                <a:cs typeface="Arial" panose="020B0604020202020204" pitchFamily="34" charset="0"/>
              </a:rPr>
              <a:t> = D. id;</a:t>
            </a:r>
          </a:p>
          <a:p>
            <a:endParaRPr lang="en-US" b="0" dirty="0">
              <a:solidFill>
                <a:schemeClr val="tx2"/>
              </a:solidFill>
              <a:latin typeface="Arial" panose="020B0604020202020204" pitchFamily="34" charset="0"/>
              <a:cs typeface="Arial" panose="020B0604020202020204" pitchFamily="34" charset="0"/>
            </a:endParaRPr>
          </a:p>
          <a:p>
            <a:r>
              <a:rPr lang="en-US" dirty="0">
                <a:solidFill>
                  <a:schemeClr val="tx2"/>
                </a:solidFill>
                <a:latin typeface="Arial" panose="020B0604020202020204" pitchFamily="34" charset="0"/>
                <a:cs typeface="Arial" panose="020B0604020202020204" pitchFamily="34" charset="0"/>
              </a:rPr>
              <a:t>SELECT</a:t>
            </a:r>
            <a:r>
              <a:rPr lang="en-US" b="0" dirty="0">
                <a:solidFill>
                  <a:schemeClr val="tx2"/>
                </a:solidFill>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 USE_NL(l h) */ </a:t>
            </a:r>
            <a:r>
              <a:rPr lang="en-US" dirty="0">
                <a:solidFill>
                  <a:schemeClr val="tx2"/>
                </a:solidFill>
                <a:latin typeface="Arial" panose="020B0604020202020204" pitchFamily="34" charset="0"/>
                <a:cs typeface="Arial" panose="020B0604020202020204" pitchFamily="34" charset="0"/>
              </a:rPr>
              <a:t>	</a:t>
            </a:r>
            <a:r>
              <a:rPr lang="en-US" b="0" dirty="0" err="1">
                <a:solidFill>
                  <a:schemeClr val="tx2"/>
                </a:solidFill>
                <a:latin typeface="Arial" panose="020B0604020202020204" pitchFamily="34" charset="0"/>
                <a:cs typeface="Arial" panose="020B0604020202020204" pitchFamily="34" charset="0"/>
              </a:rPr>
              <a:t>h.customer_id</a:t>
            </a:r>
            <a:r>
              <a:rPr lang="en-US" b="0" dirty="0">
                <a:solidFill>
                  <a:schemeClr val="tx2"/>
                </a:solidFill>
                <a:latin typeface="Arial" panose="020B0604020202020204" pitchFamily="34" charset="0"/>
                <a:cs typeface="Arial" panose="020B0604020202020204" pitchFamily="34" charset="0"/>
              </a:rPr>
              <a:t>, </a:t>
            </a:r>
            <a:r>
              <a:rPr lang="en-US" b="0" dirty="0" err="1">
                <a:solidFill>
                  <a:schemeClr val="tx2"/>
                </a:solidFill>
                <a:latin typeface="Arial" panose="020B0604020202020204" pitchFamily="34" charset="0"/>
                <a:cs typeface="Arial" panose="020B0604020202020204" pitchFamily="34" charset="0"/>
              </a:rPr>
              <a:t>l.unit_price</a:t>
            </a:r>
            <a:r>
              <a:rPr lang="en-US" b="0" dirty="0">
                <a:solidFill>
                  <a:schemeClr val="tx2"/>
                </a:solidFill>
                <a:latin typeface="Arial" panose="020B0604020202020204" pitchFamily="34" charset="0"/>
                <a:cs typeface="Arial" panose="020B0604020202020204" pitchFamily="34" charset="0"/>
              </a:rPr>
              <a:t> * </a:t>
            </a:r>
            <a:r>
              <a:rPr lang="en-US" b="0" dirty="0" err="1">
                <a:solidFill>
                  <a:schemeClr val="tx2"/>
                </a:solidFill>
                <a:latin typeface="Arial" panose="020B0604020202020204" pitchFamily="34" charset="0"/>
                <a:cs typeface="Arial" panose="020B0604020202020204" pitchFamily="34" charset="0"/>
              </a:rPr>
              <a:t>l.quantity</a:t>
            </a:r>
            <a:r>
              <a:rPr lang="en-US" b="0" dirty="0">
                <a:solidFill>
                  <a:schemeClr val="tx2"/>
                </a:solidFill>
                <a:latin typeface="Arial" panose="020B0604020202020204" pitchFamily="34" charset="0"/>
                <a:cs typeface="Arial" panose="020B0604020202020204" pitchFamily="34" charset="0"/>
              </a:rPr>
              <a:t> </a:t>
            </a:r>
          </a:p>
          <a:p>
            <a:r>
              <a:rPr lang="en-US" dirty="0">
                <a:solidFill>
                  <a:schemeClr val="tx2"/>
                </a:solidFill>
                <a:latin typeface="Arial" panose="020B0604020202020204" pitchFamily="34" charset="0"/>
                <a:cs typeface="Arial" panose="020B0604020202020204" pitchFamily="34" charset="0"/>
              </a:rPr>
              <a:t>FROM</a:t>
            </a:r>
            <a:r>
              <a:rPr lang="en-US" b="0" dirty="0">
                <a:solidFill>
                  <a:schemeClr val="tx2"/>
                </a:solidFill>
                <a:latin typeface="Arial" panose="020B0604020202020204" pitchFamily="34" charset="0"/>
                <a:cs typeface="Arial" panose="020B0604020202020204" pitchFamily="34" charset="0"/>
              </a:rPr>
              <a:t> 		</a:t>
            </a:r>
            <a:r>
              <a:rPr lang="en-US" b="0" dirty="0" err="1">
                <a:solidFill>
                  <a:schemeClr val="tx2"/>
                </a:solidFill>
                <a:latin typeface="Arial" panose="020B0604020202020204" pitchFamily="34" charset="0"/>
                <a:cs typeface="Arial" panose="020B0604020202020204" pitchFamily="34" charset="0"/>
              </a:rPr>
              <a:t>order_items</a:t>
            </a:r>
            <a:r>
              <a:rPr lang="en-US" b="0" dirty="0">
                <a:solidFill>
                  <a:schemeClr val="tx2"/>
                </a:solidFill>
                <a:latin typeface="Arial" panose="020B0604020202020204" pitchFamily="34" charset="0"/>
                <a:cs typeface="Arial" panose="020B0604020202020204" pitchFamily="34" charset="0"/>
              </a:rPr>
              <a:t> l, orders h </a:t>
            </a:r>
          </a:p>
          <a:p>
            <a:r>
              <a:rPr lang="en-US" dirty="0">
                <a:solidFill>
                  <a:schemeClr val="tx2"/>
                </a:solidFill>
                <a:latin typeface="Arial" panose="020B0604020202020204" pitchFamily="34" charset="0"/>
                <a:cs typeface="Arial" panose="020B0604020202020204" pitchFamily="34" charset="0"/>
              </a:rPr>
              <a:t>WHERE</a:t>
            </a:r>
            <a:r>
              <a:rPr lang="en-US" b="0" dirty="0">
                <a:solidFill>
                  <a:schemeClr val="tx2"/>
                </a:solidFill>
                <a:latin typeface="Arial" panose="020B0604020202020204" pitchFamily="34" charset="0"/>
                <a:cs typeface="Arial" panose="020B0604020202020204" pitchFamily="34" charset="0"/>
              </a:rPr>
              <a:t> 	</a:t>
            </a:r>
            <a:r>
              <a:rPr lang="en-US" b="0" dirty="0" err="1">
                <a:solidFill>
                  <a:schemeClr val="tx2"/>
                </a:solidFill>
                <a:latin typeface="Arial" panose="020B0604020202020204" pitchFamily="34" charset="0"/>
                <a:cs typeface="Arial" panose="020B0604020202020204" pitchFamily="34" charset="0"/>
              </a:rPr>
              <a:t>l.order_id</a:t>
            </a:r>
            <a:r>
              <a:rPr lang="en-US" b="0" dirty="0">
                <a:solidFill>
                  <a:schemeClr val="tx2"/>
                </a:solidFill>
                <a:latin typeface="Arial" panose="020B0604020202020204" pitchFamily="34" charset="0"/>
                <a:cs typeface="Arial" panose="020B0604020202020204" pitchFamily="34" charset="0"/>
              </a:rPr>
              <a:t> = </a:t>
            </a:r>
            <a:r>
              <a:rPr lang="en-US" b="0" dirty="0" err="1">
                <a:solidFill>
                  <a:schemeClr val="tx2"/>
                </a:solidFill>
                <a:latin typeface="Arial" panose="020B0604020202020204" pitchFamily="34" charset="0"/>
                <a:cs typeface="Arial" panose="020B0604020202020204" pitchFamily="34" charset="0"/>
              </a:rPr>
              <a:t>h.order_id</a:t>
            </a:r>
            <a:r>
              <a:rPr lang="en-US" b="0" dirty="0">
                <a:solidFill>
                  <a:schemeClr val="tx2"/>
                </a:solidFill>
                <a:latin typeface="Arial" panose="020B0604020202020204" pitchFamily="34" charset="0"/>
                <a:cs typeface="Arial" panose="020B0604020202020204" pitchFamily="34" charset="0"/>
              </a:rPr>
              <a:t>;</a:t>
            </a:r>
          </a:p>
          <a:p>
            <a:endParaRPr lang="en-US" b="0" dirty="0">
              <a:solidFill>
                <a:schemeClr val="tx2"/>
              </a:solidFill>
              <a:latin typeface="Arial" panose="020B0604020202020204" pitchFamily="34" charset="0"/>
              <a:cs typeface="Arial" panose="020B0604020202020204" pitchFamily="34" charset="0"/>
            </a:endParaRPr>
          </a:p>
          <a:p>
            <a:r>
              <a:rPr lang="en-US" dirty="0">
                <a:solidFill>
                  <a:schemeClr val="tx2"/>
                </a:solidFill>
                <a:latin typeface="Arial" panose="020B0604020202020204" pitchFamily="34" charset="0"/>
                <a:cs typeface="Arial" panose="020B0604020202020204" pitchFamily="34" charset="0"/>
              </a:rPr>
              <a:t>SELECT</a:t>
            </a:r>
            <a:r>
              <a:rPr lang="en-US" b="0" dirty="0">
                <a:solidFill>
                  <a:schemeClr val="tx2"/>
                </a:solidFill>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 USE_NL_WITH_INDEX(l </a:t>
            </a:r>
            <a:r>
              <a:rPr lang="en-US" dirty="0" err="1">
                <a:solidFill>
                  <a:srgbClr val="FF0000"/>
                </a:solidFill>
                <a:latin typeface="Arial" panose="020B0604020202020204" pitchFamily="34" charset="0"/>
                <a:cs typeface="Arial" panose="020B0604020202020204" pitchFamily="34" charset="0"/>
              </a:rPr>
              <a:t>item_product_ix</a:t>
            </a:r>
            <a:r>
              <a:rPr lang="en-US" dirty="0">
                <a:solidFill>
                  <a:srgbClr val="FF0000"/>
                </a:solidFill>
                <a:latin typeface="Arial" panose="020B0604020202020204" pitchFamily="34" charset="0"/>
                <a:cs typeface="Arial" panose="020B0604020202020204" pitchFamily="34" charset="0"/>
              </a:rPr>
              <a:t>) */ 	</a:t>
            </a:r>
            <a:r>
              <a:rPr lang="en-US" b="0" dirty="0">
                <a:solidFill>
                  <a:schemeClr val="tx2"/>
                </a:solidFill>
                <a:latin typeface="Arial" panose="020B0604020202020204" pitchFamily="34" charset="0"/>
                <a:cs typeface="Arial" panose="020B0604020202020204" pitchFamily="34" charset="0"/>
              </a:rPr>
              <a:t>* </a:t>
            </a:r>
          </a:p>
          <a:p>
            <a:r>
              <a:rPr lang="en-US" dirty="0">
                <a:solidFill>
                  <a:schemeClr val="tx2"/>
                </a:solidFill>
                <a:latin typeface="Arial" panose="020B0604020202020204" pitchFamily="34" charset="0"/>
                <a:cs typeface="Arial" panose="020B0604020202020204" pitchFamily="34" charset="0"/>
              </a:rPr>
              <a:t>FROM</a:t>
            </a:r>
            <a:r>
              <a:rPr lang="en-US" b="0" dirty="0">
                <a:solidFill>
                  <a:schemeClr val="tx2"/>
                </a:solidFill>
                <a:latin typeface="Arial" panose="020B0604020202020204" pitchFamily="34" charset="0"/>
                <a:cs typeface="Arial" panose="020B0604020202020204" pitchFamily="34" charset="0"/>
              </a:rPr>
              <a:t> 		</a:t>
            </a:r>
            <a:r>
              <a:rPr lang="en-US" b="0" dirty="0" err="1">
                <a:solidFill>
                  <a:schemeClr val="tx2"/>
                </a:solidFill>
                <a:latin typeface="Arial" panose="020B0604020202020204" pitchFamily="34" charset="0"/>
                <a:cs typeface="Arial" panose="020B0604020202020204" pitchFamily="34" charset="0"/>
              </a:rPr>
              <a:t>order_items</a:t>
            </a:r>
            <a:r>
              <a:rPr lang="en-US" b="0" dirty="0">
                <a:solidFill>
                  <a:schemeClr val="tx2"/>
                </a:solidFill>
                <a:latin typeface="Arial" panose="020B0604020202020204" pitchFamily="34" charset="0"/>
                <a:cs typeface="Arial" panose="020B0604020202020204" pitchFamily="34" charset="0"/>
              </a:rPr>
              <a:t> l, orders h </a:t>
            </a:r>
          </a:p>
          <a:p>
            <a:r>
              <a:rPr lang="en-US" dirty="0">
                <a:solidFill>
                  <a:schemeClr val="tx2"/>
                </a:solidFill>
                <a:latin typeface="Arial" panose="020B0604020202020204" pitchFamily="34" charset="0"/>
                <a:cs typeface="Arial" panose="020B0604020202020204" pitchFamily="34" charset="0"/>
              </a:rPr>
              <a:t>WHERE</a:t>
            </a:r>
            <a:r>
              <a:rPr lang="en-US" b="0" dirty="0">
                <a:solidFill>
                  <a:schemeClr val="tx2"/>
                </a:solidFill>
                <a:latin typeface="Arial" panose="020B0604020202020204" pitchFamily="34" charset="0"/>
                <a:cs typeface="Arial" panose="020B0604020202020204" pitchFamily="34" charset="0"/>
              </a:rPr>
              <a:t> 	</a:t>
            </a:r>
            <a:r>
              <a:rPr lang="en-US" b="0" dirty="0" err="1">
                <a:solidFill>
                  <a:schemeClr val="tx2"/>
                </a:solidFill>
                <a:latin typeface="Arial" panose="020B0604020202020204" pitchFamily="34" charset="0"/>
                <a:cs typeface="Arial" panose="020B0604020202020204" pitchFamily="34" charset="0"/>
              </a:rPr>
              <a:t>l.order_id</a:t>
            </a:r>
            <a:r>
              <a:rPr lang="en-US" b="0" dirty="0">
                <a:solidFill>
                  <a:schemeClr val="tx2"/>
                </a:solidFill>
                <a:latin typeface="Arial" panose="020B0604020202020204" pitchFamily="34" charset="0"/>
                <a:cs typeface="Arial" panose="020B0604020202020204" pitchFamily="34" charset="0"/>
              </a:rPr>
              <a:t> = </a:t>
            </a:r>
            <a:r>
              <a:rPr lang="en-US" b="0" dirty="0" err="1">
                <a:solidFill>
                  <a:schemeClr val="tx2"/>
                </a:solidFill>
                <a:latin typeface="Arial" panose="020B0604020202020204" pitchFamily="34" charset="0"/>
                <a:cs typeface="Arial" panose="020B0604020202020204" pitchFamily="34" charset="0"/>
              </a:rPr>
              <a:t>h.order_id</a:t>
            </a:r>
            <a:r>
              <a:rPr lang="en-US" b="0" dirty="0">
                <a:solidFill>
                  <a:schemeClr val="tx2"/>
                </a:solidFill>
                <a:latin typeface="Arial" panose="020B0604020202020204" pitchFamily="34" charset="0"/>
                <a:cs typeface="Arial" panose="020B0604020202020204" pitchFamily="34" charset="0"/>
              </a:rPr>
              <a:t> </a:t>
            </a:r>
          </a:p>
          <a:p>
            <a:r>
              <a:rPr lang="en-US" dirty="0">
                <a:solidFill>
                  <a:schemeClr val="tx2"/>
                </a:solidFill>
                <a:latin typeface="Arial" panose="020B0604020202020204" pitchFamily="34" charset="0"/>
                <a:cs typeface="Arial" panose="020B0604020202020204" pitchFamily="34" charset="0"/>
              </a:rPr>
              <a:t>AND</a:t>
            </a:r>
            <a:r>
              <a:rPr lang="en-US" b="0" dirty="0">
                <a:solidFill>
                  <a:schemeClr val="tx2"/>
                </a:solidFill>
                <a:latin typeface="Arial" panose="020B0604020202020204" pitchFamily="34" charset="0"/>
                <a:cs typeface="Arial" panose="020B0604020202020204" pitchFamily="34" charset="0"/>
              </a:rPr>
              <a:t> 		</a:t>
            </a:r>
            <a:r>
              <a:rPr lang="en-US" b="0" dirty="0" err="1">
                <a:solidFill>
                  <a:schemeClr val="tx2"/>
                </a:solidFill>
                <a:latin typeface="Arial" panose="020B0604020202020204" pitchFamily="34" charset="0"/>
                <a:cs typeface="Arial" panose="020B0604020202020204" pitchFamily="34" charset="0"/>
              </a:rPr>
              <a:t>l.order_id</a:t>
            </a:r>
            <a:r>
              <a:rPr lang="en-US" b="0" dirty="0">
                <a:solidFill>
                  <a:schemeClr val="tx2"/>
                </a:solidFill>
                <a:latin typeface="Arial" panose="020B0604020202020204" pitchFamily="34" charset="0"/>
                <a:cs typeface="Arial" panose="020B0604020202020204" pitchFamily="34" charset="0"/>
              </a:rPr>
              <a:t> &gt; 3500;</a:t>
            </a:r>
          </a:p>
        </p:txBody>
      </p:sp>
    </p:spTree>
    <p:extLst>
      <p:ext uri="{BB962C8B-B14F-4D97-AF65-F5344CB8AC3E}">
        <p14:creationId xmlns:p14="http://schemas.microsoft.com/office/powerpoint/2010/main" val="783718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08DDC0-3E91-4B2B-9920-E1A748B0F9B6}"/>
              </a:ext>
            </a:extLst>
          </p:cNvPr>
          <p:cNvSpPr>
            <a:spLocks noGrp="1"/>
          </p:cNvSpPr>
          <p:nvPr>
            <p:ph type="sldNum" sz="quarter" idx="4"/>
          </p:nvPr>
        </p:nvSpPr>
        <p:spPr/>
        <p:txBody>
          <a:bodyPr/>
          <a:lstStyle/>
          <a:p>
            <a:fld id="{14B06B54-3296-4AE8-A2E6-B97BB3A9F57A}" type="slidenum">
              <a:rPr lang="en-US" smtClean="0"/>
              <a:pPr/>
              <a:t>19</a:t>
            </a:fld>
            <a:endParaRPr lang="en-US"/>
          </a:p>
        </p:txBody>
      </p:sp>
      <p:sp>
        <p:nvSpPr>
          <p:cNvPr id="5" name="Rectangle 13">
            <a:extLst>
              <a:ext uri="{FF2B5EF4-FFF2-40B4-BE49-F238E27FC236}">
                <a16:creationId xmlns:a16="http://schemas.microsoft.com/office/drawing/2014/main" id="{799BF62B-6213-463A-8B24-9387BB918735}"/>
              </a:ext>
            </a:extLst>
          </p:cNvPr>
          <p:cNvSpPr>
            <a:spLocks noGrp="1" noChangeArrowheads="1"/>
          </p:cNvSpPr>
          <p:nvPr>
            <p:ph type="title"/>
          </p:nvPr>
        </p:nvSpPr>
        <p:spPr>
          <a:xfrm>
            <a:off x="0" y="0"/>
            <a:ext cx="9144000" cy="818515"/>
          </a:xfrm>
        </p:spPr>
        <p:txBody>
          <a:bodyPr/>
          <a:lstStyle/>
          <a:p>
            <a:pPr eaLnBrk="1" hangingPunct="1"/>
            <a:r>
              <a:rPr lang="en-US" dirty="0"/>
              <a:t>NO_INDEX HINT (FULL TABLE SCAN)</a:t>
            </a:r>
          </a:p>
        </p:txBody>
      </p:sp>
      <p:sp>
        <p:nvSpPr>
          <p:cNvPr id="6" name="Rectangle 5">
            <a:extLst>
              <a:ext uri="{FF2B5EF4-FFF2-40B4-BE49-F238E27FC236}">
                <a16:creationId xmlns:a16="http://schemas.microsoft.com/office/drawing/2014/main" id="{1E1EB3F6-55D5-41E0-BE04-E9D5419EAF83}"/>
              </a:ext>
            </a:extLst>
          </p:cNvPr>
          <p:cNvSpPr/>
          <p:nvPr/>
        </p:nvSpPr>
        <p:spPr>
          <a:xfrm>
            <a:off x="1360" y="822597"/>
            <a:ext cx="9142639" cy="2308324"/>
          </a:xfrm>
          <a:prstGeom prst="rect">
            <a:avLst/>
          </a:prstGeom>
        </p:spPr>
        <p:txBody>
          <a:bodyPr wrap="square">
            <a:spAutoFit/>
          </a:bodyPr>
          <a:lstStyle/>
          <a:p>
            <a:r>
              <a:rPr lang="en-US" dirty="0">
                <a:solidFill>
                  <a:srgbClr val="0070C0"/>
                </a:solidFill>
                <a:latin typeface="Arial" panose="020B0604020202020204" pitchFamily="34" charset="0"/>
                <a:cs typeface="Arial" panose="020B0604020202020204" pitchFamily="34" charset="0"/>
              </a:rPr>
              <a:t>CREATE INDEX    IDX_EMP_JOB    ON    EMP (job);</a:t>
            </a:r>
          </a:p>
          <a:p>
            <a:endParaRPr lang="en-US" dirty="0">
              <a:solidFill>
                <a:schemeClr val="tx2"/>
              </a:solidFill>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EXPLAIN PLAN FOR</a:t>
            </a:r>
          </a:p>
          <a:p>
            <a:r>
              <a:rPr lang="en-US" dirty="0">
                <a:solidFill>
                  <a:schemeClr val="tx2"/>
                </a:solidFill>
                <a:latin typeface="Arial" panose="020B0604020202020204" pitchFamily="34" charset="0"/>
                <a:cs typeface="Arial" panose="020B0604020202020204" pitchFamily="34" charset="0"/>
              </a:rPr>
              <a:t>SELECT		</a:t>
            </a:r>
            <a:r>
              <a:rPr lang="en-US" dirty="0">
                <a:solidFill>
                  <a:srgbClr val="002060"/>
                </a:solidFill>
                <a:latin typeface="Arial" panose="020B0604020202020204" pitchFamily="34" charset="0"/>
                <a:cs typeface="Arial" panose="020B0604020202020204" pitchFamily="34" charset="0"/>
              </a:rPr>
              <a:t>/*+ NO_INDEX(E IDX_EMP_JOB) */</a:t>
            </a:r>
            <a:r>
              <a:rPr lang="en-US" dirty="0">
                <a:solidFill>
                  <a:schemeClr val="tx2"/>
                </a:solidFill>
                <a:latin typeface="Arial" panose="020B0604020202020204" pitchFamily="34" charset="0"/>
                <a:cs typeface="Arial" panose="020B0604020202020204" pitchFamily="34" charset="0"/>
              </a:rPr>
              <a:t>   </a:t>
            </a:r>
            <a:r>
              <a:rPr lang="en-US" b="0" dirty="0" err="1">
                <a:solidFill>
                  <a:schemeClr val="tx2"/>
                </a:solidFill>
                <a:latin typeface="Arial" panose="020B0604020202020204" pitchFamily="34" charset="0"/>
                <a:cs typeface="Arial" panose="020B0604020202020204" pitchFamily="34" charset="0"/>
              </a:rPr>
              <a:t>E.ename</a:t>
            </a:r>
            <a:endParaRPr lang="en-US" b="0" dirty="0">
              <a:solidFill>
                <a:schemeClr val="tx2"/>
              </a:solidFill>
              <a:latin typeface="Arial" panose="020B0604020202020204" pitchFamily="34" charset="0"/>
              <a:cs typeface="Arial" panose="020B0604020202020204" pitchFamily="34" charset="0"/>
            </a:endParaRPr>
          </a:p>
          <a:p>
            <a:r>
              <a:rPr lang="en-US" dirty="0">
                <a:solidFill>
                  <a:schemeClr val="tx2"/>
                </a:solidFill>
                <a:latin typeface="Arial" panose="020B0604020202020204" pitchFamily="34" charset="0"/>
                <a:cs typeface="Arial" panose="020B0604020202020204" pitchFamily="34" charset="0"/>
              </a:rPr>
              <a:t>FROM		</a:t>
            </a:r>
            <a:r>
              <a:rPr lang="en-US" b="0" dirty="0">
                <a:solidFill>
                  <a:schemeClr val="tx2"/>
                </a:solidFill>
                <a:latin typeface="Arial" panose="020B0604020202020204" pitchFamily="34" charset="0"/>
                <a:cs typeface="Arial" panose="020B0604020202020204" pitchFamily="34" charset="0"/>
              </a:rPr>
              <a:t>emp E</a:t>
            </a:r>
          </a:p>
          <a:p>
            <a:r>
              <a:rPr lang="en-US" dirty="0">
                <a:solidFill>
                  <a:schemeClr val="tx2"/>
                </a:solidFill>
                <a:latin typeface="Arial" panose="020B0604020202020204" pitchFamily="34" charset="0"/>
                <a:cs typeface="Arial" panose="020B0604020202020204" pitchFamily="34" charset="0"/>
              </a:rPr>
              <a:t>WHERE		job = </a:t>
            </a:r>
            <a:r>
              <a:rPr lang="en-US" dirty="0">
                <a:solidFill>
                  <a:srgbClr val="00B050"/>
                </a:solidFill>
                <a:latin typeface="Arial" panose="020B0604020202020204" pitchFamily="34" charset="0"/>
                <a:cs typeface="Arial" panose="020B0604020202020204" pitchFamily="34" charset="0"/>
              </a:rPr>
              <a:t>'MANAGER'</a:t>
            </a:r>
            <a:r>
              <a:rPr lang="en-US" dirty="0">
                <a:solidFill>
                  <a:schemeClr val="tx2"/>
                </a:solidFill>
                <a:latin typeface="Arial" panose="020B0604020202020204" pitchFamily="34" charset="0"/>
                <a:cs typeface="Arial" panose="020B0604020202020204" pitchFamily="34" charset="0"/>
              </a:rPr>
              <a:t>;</a:t>
            </a:r>
          </a:p>
          <a:p>
            <a:endParaRPr lang="en-US" dirty="0">
              <a:solidFill>
                <a:schemeClr val="tx2"/>
              </a:solidFill>
              <a:latin typeface="Arial" panose="020B0604020202020204" pitchFamily="34" charset="0"/>
              <a:cs typeface="Arial" panose="020B0604020202020204" pitchFamily="34" charset="0"/>
            </a:endParaRPr>
          </a:p>
          <a:p>
            <a:r>
              <a:rPr lang="en-US" dirty="0">
                <a:solidFill>
                  <a:schemeClr val="tx2"/>
                </a:solidFill>
                <a:latin typeface="Arial" panose="020B0604020202020204" pitchFamily="34" charset="0"/>
                <a:cs typeface="Arial" panose="020B0604020202020204" pitchFamily="34" charset="0"/>
              </a:rPr>
              <a:t>SELECT * FROM TABLE (</a:t>
            </a:r>
            <a:r>
              <a:rPr lang="en-US" dirty="0" err="1">
                <a:solidFill>
                  <a:schemeClr val="tx2"/>
                </a:solidFill>
                <a:latin typeface="Arial" panose="020B0604020202020204" pitchFamily="34" charset="0"/>
                <a:cs typeface="Arial" panose="020B0604020202020204" pitchFamily="34" charset="0"/>
              </a:rPr>
              <a:t>DBMS_XPLAN.display</a:t>
            </a:r>
            <a:r>
              <a:rPr lang="en-US" dirty="0">
                <a:solidFill>
                  <a:schemeClr val="tx2"/>
                </a:solidFill>
                <a:latin typeface="Arial" panose="020B0604020202020204" pitchFamily="34" charset="0"/>
                <a:cs typeface="Arial" panose="020B0604020202020204" pitchFamily="34" charset="0"/>
              </a:rPr>
              <a:t>);</a:t>
            </a:r>
          </a:p>
        </p:txBody>
      </p:sp>
      <p:pic>
        <p:nvPicPr>
          <p:cNvPr id="7" name="Picture 6">
            <a:extLst>
              <a:ext uri="{FF2B5EF4-FFF2-40B4-BE49-F238E27FC236}">
                <a16:creationId xmlns:a16="http://schemas.microsoft.com/office/drawing/2014/main" id="{F56B8685-FAA0-44B3-86E3-B87CC5B3C55D}"/>
              </a:ext>
            </a:extLst>
          </p:cNvPr>
          <p:cNvPicPr>
            <a:picLocks noChangeAspect="1"/>
          </p:cNvPicPr>
          <p:nvPr/>
        </p:nvPicPr>
        <p:blipFill>
          <a:blip r:embed="rId2"/>
          <a:stretch>
            <a:fillRect/>
          </a:stretch>
        </p:blipFill>
        <p:spPr>
          <a:xfrm>
            <a:off x="1328156" y="3119064"/>
            <a:ext cx="6487688" cy="3738936"/>
          </a:xfrm>
          <a:prstGeom prst="rect">
            <a:avLst/>
          </a:prstGeom>
        </p:spPr>
      </p:pic>
    </p:spTree>
    <p:extLst>
      <p:ext uri="{BB962C8B-B14F-4D97-AF65-F5344CB8AC3E}">
        <p14:creationId xmlns:p14="http://schemas.microsoft.com/office/powerpoint/2010/main" val="3776644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9FBB50-786F-4A52-B74D-2203C796D9A0}"/>
              </a:ext>
            </a:extLst>
          </p:cNvPr>
          <p:cNvSpPr>
            <a:spLocks noGrp="1"/>
          </p:cNvSpPr>
          <p:nvPr>
            <p:ph type="sldNum" sz="quarter" idx="4"/>
          </p:nvPr>
        </p:nvSpPr>
        <p:spPr/>
        <p:txBody>
          <a:bodyPr/>
          <a:lstStyle/>
          <a:p>
            <a:fld id="{14B06B54-3296-4AE8-A2E6-B97BB3A9F57A}" type="slidenum">
              <a:rPr lang="en-US" smtClean="0"/>
              <a:pPr/>
              <a:t>2</a:t>
            </a:fld>
            <a:endParaRPr lang="en-US"/>
          </a:p>
        </p:txBody>
      </p:sp>
      <p:sp>
        <p:nvSpPr>
          <p:cNvPr id="3" name="Rectangle 13">
            <a:extLst>
              <a:ext uri="{FF2B5EF4-FFF2-40B4-BE49-F238E27FC236}">
                <a16:creationId xmlns:a16="http://schemas.microsoft.com/office/drawing/2014/main" id="{B1EBA270-843F-4C75-8CA6-1DBCC0ED83D5}"/>
              </a:ext>
            </a:extLst>
          </p:cNvPr>
          <p:cNvSpPr>
            <a:spLocks noGrp="1" noChangeArrowheads="1"/>
          </p:cNvSpPr>
          <p:nvPr>
            <p:ph type="title"/>
          </p:nvPr>
        </p:nvSpPr>
        <p:spPr>
          <a:xfrm>
            <a:off x="0" y="0"/>
            <a:ext cx="9144000" cy="818515"/>
          </a:xfrm>
        </p:spPr>
        <p:txBody>
          <a:bodyPr/>
          <a:lstStyle/>
          <a:p>
            <a:pPr eaLnBrk="1" hangingPunct="1"/>
            <a:r>
              <a:rPr lang="en-US" dirty="0"/>
              <a:t>Outline </a:t>
            </a:r>
          </a:p>
        </p:txBody>
      </p:sp>
      <p:sp>
        <p:nvSpPr>
          <p:cNvPr id="4" name="Rectangle 14">
            <a:extLst>
              <a:ext uri="{FF2B5EF4-FFF2-40B4-BE49-F238E27FC236}">
                <a16:creationId xmlns:a16="http://schemas.microsoft.com/office/drawing/2014/main" id="{D971A567-F8F7-408F-BB3B-A5091CE29FF7}"/>
              </a:ext>
            </a:extLst>
          </p:cNvPr>
          <p:cNvSpPr txBox="1">
            <a:spLocks noChangeArrowheads="1"/>
          </p:cNvSpPr>
          <p:nvPr/>
        </p:nvSpPr>
        <p:spPr>
          <a:xfrm>
            <a:off x="0" y="1219200"/>
            <a:ext cx="9144000" cy="4114800"/>
          </a:xfrm>
          <a:prstGeom prst="rect">
            <a:avLst/>
          </a:prstGeom>
        </p:spPr>
        <p:txBody>
          <a:bodyPr/>
          <a:lstStyle>
            <a:lvl1pPr marL="342900" indent="-342900" algn="l" rtl="0" eaLnBrk="0" fontAlgn="base" hangingPunct="0">
              <a:spcBef>
                <a:spcPct val="20000"/>
              </a:spcBef>
              <a:spcAft>
                <a:spcPct val="0"/>
              </a:spcAft>
              <a:buClrTx/>
              <a:buSzPct val="100000"/>
              <a:buFont typeface="Wingdings" panose="05000000000000000000" pitchFamily="2" charset="2"/>
              <a:buChar char="q"/>
              <a:defRPr sz="3000" kern="1200">
                <a:solidFill>
                  <a:schemeClr val="tx2"/>
                </a:solidFill>
                <a:latin typeface="+mn-lt"/>
                <a:ea typeface="+mn-ea"/>
                <a:cs typeface="+mn-cs"/>
              </a:defRPr>
            </a:lvl1pPr>
            <a:lvl2pPr marL="742950" indent="-285750" algn="l" rtl="0" eaLnBrk="0" fontAlgn="base" hangingPunct="0">
              <a:spcBef>
                <a:spcPct val="20000"/>
              </a:spcBef>
              <a:spcAft>
                <a:spcPct val="0"/>
              </a:spcAft>
              <a:buClrTx/>
              <a:buSzPct val="100000"/>
              <a:buFont typeface="Wingdings" panose="05000000000000000000" pitchFamily="2"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Tx/>
              <a:buChar char="•"/>
              <a:defRPr sz="2400" kern="1200">
                <a:solidFill>
                  <a:schemeClr val="tx2"/>
                </a:solidFill>
                <a:latin typeface="+mn-lt"/>
                <a:ea typeface="+mn-ea"/>
                <a:cs typeface="+mn-cs"/>
              </a:defRPr>
            </a:lvl3pPr>
            <a:lvl4pPr marL="1371600" indent="0" algn="l" rtl="0" eaLnBrk="0" fontAlgn="base" hangingPunct="0">
              <a:spcBef>
                <a:spcPct val="20000"/>
              </a:spcBef>
              <a:spcAft>
                <a:spcPct val="0"/>
              </a:spcAft>
              <a:buClr>
                <a:schemeClr val="tx1"/>
              </a:buClr>
              <a:buFontTx/>
              <a:buNone/>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b="0" dirty="0"/>
              <a:t>Execution Plan</a:t>
            </a:r>
          </a:p>
        </p:txBody>
      </p:sp>
    </p:spTree>
    <p:extLst>
      <p:ext uri="{BB962C8B-B14F-4D97-AF65-F5344CB8AC3E}">
        <p14:creationId xmlns:p14="http://schemas.microsoft.com/office/powerpoint/2010/main" val="417360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7721-34A6-4AF3-9C08-B24AB1176C20}"/>
              </a:ext>
            </a:extLst>
          </p:cNvPr>
          <p:cNvSpPr>
            <a:spLocks noGrp="1"/>
          </p:cNvSpPr>
          <p:nvPr>
            <p:ph type="title"/>
          </p:nvPr>
        </p:nvSpPr>
        <p:spPr/>
        <p:txBody>
          <a:bodyPr/>
          <a:lstStyle/>
          <a:p>
            <a:r>
              <a:rPr lang="en-US" dirty="0"/>
              <a:t>Functions (FULL TABLE SCAN)</a:t>
            </a:r>
          </a:p>
        </p:txBody>
      </p:sp>
      <p:sp>
        <p:nvSpPr>
          <p:cNvPr id="4" name="Slide Number Placeholder 3">
            <a:extLst>
              <a:ext uri="{FF2B5EF4-FFF2-40B4-BE49-F238E27FC236}">
                <a16:creationId xmlns:a16="http://schemas.microsoft.com/office/drawing/2014/main" id="{D1A607B8-D4F9-49AA-8A71-3D0FAD8D9F50}"/>
              </a:ext>
            </a:extLst>
          </p:cNvPr>
          <p:cNvSpPr>
            <a:spLocks noGrp="1"/>
          </p:cNvSpPr>
          <p:nvPr>
            <p:ph type="sldNum" sz="quarter" idx="4"/>
          </p:nvPr>
        </p:nvSpPr>
        <p:spPr/>
        <p:txBody>
          <a:bodyPr/>
          <a:lstStyle/>
          <a:p>
            <a:fld id="{14B06B54-3296-4AE8-A2E6-B97BB3A9F57A}" type="slidenum">
              <a:rPr lang="en-US" smtClean="0"/>
              <a:pPr/>
              <a:t>20</a:t>
            </a:fld>
            <a:endParaRPr lang="en-US"/>
          </a:p>
        </p:txBody>
      </p:sp>
      <p:sp>
        <p:nvSpPr>
          <p:cNvPr id="7" name="Rectangle 6">
            <a:extLst>
              <a:ext uri="{FF2B5EF4-FFF2-40B4-BE49-F238E27FC236}">
                <a16:creationId xmlns:a16="http://schemas.microsoft.com/office/drawing/2014/main" id="{18647503-74FC-456E-B1D3-79EE415D2361}"/>
              </a:ext>
            </a:extLst>
          </p:cNvPr>
          <p:cNvSpPr/>
          <p:nvPr/>
        </p:nvSpPr>
        <p:spPr>
          <a:xfrm>
            <a:off x="-14968" y="858610"/>
            <a:ext cx="9158968" cy="2308324"/>
          </a:xfrm>
          <a:prstGeom prst="rect">
            <a:avLst/>
          </a:prstGeom>
        </p:spPr>
        <p:txBody>
          <a:bodyPr wrap="square">
            <a:spAutoFit/>
          </a:bodyPr>
          <a:lstStyle/>
          <a:p>
            <a:r>
              <a:rPr lang="en-US" dirty="0">
                <a:solidFill>
                  <a:srgbClr val="0070C0"/>
                </a:solidFill>
                <a:latin typeface="Arial" panose="020B0604020202020204" pitchFamily="34" charset="0"/>
                <a:cs typeface="Arial" panose="020B0604020202020204" pitchFamily="34" charset="0"/>
              </a:rPr>
              <a:t>CREATE INDEX    IDX_EMP_JOB    ON    EMP (job);</a:t>
            </a:r>
          </a:p>
          <a:p>
            <a:endParaRPr lang="en-US" dirty="0">
              <a:solidFill>
                <a:schemeClr val="tx2"/>
              </a:solidFill>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EXPLAIN PLAN FOR</a:t>
            </a:r>
          </a:p>
          <a:p>
            <a:r>
              <a:rPr lang="en-US" dirty="0">
                <a:solidFill>
                  <a:schemeClr val="tx2"/>
                </a:solidFill>
                <a:latin typeface="Arial" panose="020B0604020202020204" pitchFamily="34" charset="0"/>
                <a:cs typeface="Arial" panose="020B0604020202020204" pitchFamily="34" charset="0"/>
              </a:rPr>
              <a:t>SELECT		</a:t>
            </a:r>
            <a:r>
              <a:rPr lang="en-US" b="0" dirty="0" err="1">
                <a:solidFill>
                  <a:schemeClr val="tx2"/>
                </a:solidFill>
                <a:latin typeface="Arial" panose="020B0604020202020204" pitchFamily="34" charset="0"/>
                <a:cs typeface="Arial" panose="020B0604020202020204" pitchFamily="34" charset="0"/>
              </a:rPr>
              <a:t>E.ename</a:t>
            </a:r>
            <a:endParaRPr lang="en-US" b="0" dirty="0">
              <a:solidFill>
                <a:schemeClr val="tx2"/>
              </a:solidFill>
              <a:latin typeface="Arial" panose="020B0604020202020204" pitchFamily="34" charset="0"/>
              <a:cs typeface="Arial" panose="020B0604020202020204" pitchFamily="34" charset="0"/>
            </a:endParaRPr>
          </a:p>
          <a:p>
            <a:r>
              <a:rPr lang="en-US" dirty="0">
                <a:solidFill>
                  <a:schemeClr val="tx2"/>
                </a:solidFill>
                <a:latin typeface="Arial" panose="020B0604020202020204" pitchFamily="34" charset="0"/>
                <a:cs typeface="Arial" panose="020B0604020202020204" pitchFamily="34" charset="0"/>
              </a:rPr>
              <a:t>FROM		</a:t>
            </a:r>
            <a:r>
              <a:rPr lang="en-US" b="0" dirty="0">
                <a:solidFill>
                  <a:schemeClr val="tx2"/>
                </a:solidFill>
                <a:latin typeface="Arial" panose="020B0604020202020204" pitchFamily="34" charset="0"/>
                <a:cs typeface="Arial" panose="020B0604020202020204" pitchFamily="34" charset="0"/>
              </a:rPr>
              <a:t>emp E</a:t>
            </a:r>
          </a:p>
          <a:p>
            <a:r>
              <a:rPr lang="en-US" dirty="0">
                <a:solidFill>
                  <a:schemeClr val="tx2"/>
                </a:solidFill>
                <a:latin typeface="Arial" panose="020B0604020202020204" pitchFamily="34" charset="0"/>
                <a:cs typeface="Arial" panose="020B0604020202020204" pitchFamily="34" charset="0"/>
              </a:rPr>
              <a:t>WHERE		</a:t>
            </a:r>
            <a:r>
              <a:rPr lang="en-US" dirty="0">
                <a:solidFill>
                  <a:srgbClr val="00B050"/>
                </a:solidFill>
                <a:latin typeface="Arial" panose="020B0604020202020204" pitchFamily="34" charset="0"/>
                <a:cs typeface="Arial" panose="020B0604020202020204" pitchFamily="34" charset="0"/>
              </a:rPr>
              <a:t>lower(job) </a:t>
            </a:r>
            <a:r>
              <a:rPr lang="en-US" dirty="0">
                <a:solidFill>
                  <a:schemeClr val="tx2"/>
                </a:solidFill>
                <a:latin typeface="Arial" panose="020B0604020202020204" pitchFamily="34" charset="0"/>
                <a:cs typeface="Arial" panose="020B0604020202020204" pitchFamily="34" charset="0"/>
              </a:rPr>
              <a:t>= 'manager';</a:t>
            </a:r>
          </a:p>
          <a:p>
            <a:endParaRPr lang="en-US" dirty="0">
              <a:solidFill>
                <a:schemeClr val="tx2"/>
              </a:solidFill>
              <a:latin typeface="Arial" panose="020B0604020202020204" pitchFamily="34" charset="0"/>
              <a:cs typeface="Arial" panose="020B0604020202020204" pitchFamily="34" charset="0"/>
            </a:endParaRPr>
          </a:p>
          <a:p>
            <a:r>
              <a:rPr lang="en-US" dirty="0">
                <a:solidFill>
                  <a:schemeClr val="tx2"/>
                </a:solidFill>
                <a:latin typeface="Arial" panose="020B0604020202020204" pitchFamily="34" charset="0"/>
                <a:cs typeface="Arial" panose="020B0604020202020204" pitchFamily="34" charset="0"/>
              </a:rPr>
              <a:t>SELECT * FROM TABLE (</a:t>
            </a:r>
            <a:r>
              <a:rPr lang="en-US" dirty="0" err="1">
                <a:solidFill>
                  <a:schemeClr val="tx2"/>
                </a:solidFill>
                <a:latin typeface="Arial" panose="020B0604020202020204" pitchFamily="34" charset="0"/>
                <a:cs typeface="Arial" panose="020B0604020202020204" pitchFamily="34" charset="0"/>
              </a:rPr>
              <a:t>DBMS_XPLAN.display</a:t>
            </a:r>
            <a:r>
              <a:rPr lang="en-US" dirty="0">
                <a:solidFill>
                  <a:schemeClr val="tx2"/>
                </a:solidFill>
                <a:latin typeface="Arial" panose="020B0604020202020204" pitchFamily="34" charset="0"/>
                <a:cs typeface="Arial" panose="020B0604020202020204" pitchFamily="34" charset="0"/>
              </a:rPr>
              <a:t>);</a:t>
            </a:r>
          </a:p>
        </p:txBody>
      </p:sp>
      <p:pic>
        <p:nvPicPr>
          <p:cNvPr id="8" name="Picture 7">
            <a:extLst>
              <a:ext uri="{FF2B5EF4-FFF2-40B4-BE49-F238E27FC236}">
                <a16:creationId xmlns:a16="http://schemas.microsoft.com/office/drawing/2014/main" id="{A56F6850-BD32-45CB-9594-ECC76E85B1F1}"/>
              </a:ext>
            </a:extLst>
          </p:cNvPr>
          <p:cNvPicPr>
            <a:picLocks noChangeAspect="1"/>
          </p:cNvPicPr>
          <p:nvPr/>
        </p:nvPicPr>
        <p:blipFill>
          <a:blip r:embed="rId2"/>
          <a:stretch>
            <a:fillRect/>
          </a:stretch>
        </p:blipFill>
        <p:spPr>
          <a:xfrm>
            <a:off x="1359592" y="3191154"/>
            <a:ext cx="6424816" cy="3666846"/>
          </a:xfrm>
          <a:prstGeom prst="rect">
            <a:avLst/>
          </a:prstGeom>
        </p:spPr>
      </p:pic>
    </p:spTree>
    <p:extLst>
      <p:ext uri="{BB962C8B-B14F-4D97-AF65-F5344CB8AC3E}">
        <p14:creationId xmlns:p14="http://schemas.microsoft.com/office/powerpoint/2010/main" val="3502216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7721-34A6-4AF3-9C08-B24AB1176C20}"/>
              </a:ext>
            </a:extLst>
          </p:cNvPr>
          <p:cNvSpPr>
            <a:spLocks noGrp="1"/>
          </p:cNvSpPr>
          <p:nvPr>
            <p:ph type="title"/>
          </p:nvPr>
        </p:nvSpPr>
        <p:spPr/>
        <p:txBody>
          <a:bodyPr/>
          <a:lstStyle/>
          <a:p>
            <a:r>
              <a:rPr lang="en-US" dirty="0"/>
              <a:t>Functions (INDEX RANGE SCAN)</a:t>
            </a:r>
          </a:p>
        </p:txBody>
      </p:sp>
      <p:sp>
        <p:nvSpPr>
          <p:cNvPr id="4" name="Slide Number Placeholder 3">
            <a:extLst>
              <a:ext uri="{FF2B5EF4-FFF2-40B4-BE49-F238E27FC236}">
                <a16:creationId xmlns:a16="http://schemas.microsoft.com/office/drawing/2014/main" id="{D1A607B8-D4F9-49AA-8A71-3D0FAD8D9F50}"/>
              </a:ext>
            </a:extLst>
          </p:cNvPr>
          <p:cNvSpPr>
            <a:spLocks noGrp="1"/>
          </p:cNvSpPr>
          <p:nvPr>
            <p:ph type="sldNum" sz="quarter" idx="4"/>
          </p:nvPr>
        </p:nvSpPr>
        <p:spPr/>
        <p:txBody>
          <a:bodyPr/>
          <a:lstStyle/>
          <a:p>
            <a:fld id="{14B06B54-3296-4AE8-A2E6-B97BB3A9F57A}" type="slidenum">
              <a:rPr lang="en-US" smtClean="0"/>
              <a:pPr/>
              <a:t>21</a:t>
            </a:fld>
            <a:endParaRPr lang="en-US"/>
          </a:p>
        </p:txBody>
      </p:sp>
      <p:sp>
        <p:nvSpPr>
          <p:cNvPr id="7" name="Rectangle 6">
            <a:extLst>
              <a:ext uri="{FF2B5EF4-FFF2-40B4-BE49-F238E27FC236}">
                <a16:creationId xmlns:a16="http://schemas.microsoft.com/office/drawing/2014/main" id="{18647503-74FC-456E-B1D3-79EE415D2361}"/>
              </a:ext>
            </a:extLst>
          </p:cNvPr>
          <p:cNvSpPr/>
          <p:nvPr/>
        </p:nvSpPr>
        <p:spPr>
          <a:xfrm>
            <a:off x="-14968" y="858610"/>
            <a:ext cx="9158968" cy="2308324"/>
          </a:xfrm>
          <a:prstGeom prst="rect">
            <a:avLst/>
          </a:prstGeom>
        </p:spPr>
        <p:txBody>
          <a:bodyPr wrap="square">
            <a:spAutoFit/>
          </a:bodyPr>
          <a:lstStyle/>
          <a:p>
            <a:r>
              <a:rPr lang="en-US" dirty="0">
                <a:solidFill>
                  <a:srgbClr val="0070C0"/>
                </a:solidFill>
                <a:latin typeface="Arial" panose="020B0604020202020204" pitchFamily="34" charset="0"/>
                <a:cs typeface="Arial" panose="020B0604020202020204" pitchFamily="34" charset="0"/>
              </a:rPr>
              <a:t>CREATE INDEX    IDX_EMP_JOB    ON    EMP (job);</a:t>
            </a:r>
          </a:p>
          <a:p>
            <a:endParaRPr lang="en-US" dirty="0">
              <a:solidFill>
                <a:schemeClr val="tx2"/>
              </a:solidFill>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EXPLAIN PLAN FOR</a:t>
            </a:r>
          </a:p>
          <a:p>
            <a:r>
              <a:rPr lang="en-US" dirty="0">
                <a:solidFill>
                  <a:schemeClr val="tx2"/>
                </a:solidFill>
                <a:latin typeface="Arial" panose="020B0604020202020204" pitchFamily="34" charset="0"/>
                <a:cs typeface="Arial" panose="020B0604020202020204" pitchFamily="34" charset="0"/>
              </a:rPr>
              <a:t>SELECT		</a:t>
            </a:r>
            <a:r>
              <a:rPr lang="en-US" b="0" dirty="0" err="1">
                <a:solidFill>
                  <a:schemeClr val="tx2"/>
                </a:solidFill>
                <a:latin typeface="Arial" panose="020B0604020202020204" pitchFamily="34" charset="0"/>
                <a:cs typeface="Arial" panose="020B0604020202020204" pitchFamily="34" charset="0"/>
              </a:rPr>
              <a:t>E.ename</a:t>
            </a:r>
            <a:endParaRPr lang="en-US" b="0" dirty="0">
              <a:solidFill>
                <a:schemeClr val="tx2"/>
              </a:solidFill>
              <a:latin typeface="Arial" panose="020B0604020202020204" pitchFamily="34" charset="0"/>
              <a:cs typeface="Arial" panose="020B0604020202020204" pitchFamily="34" charset="0"/>
            </a:endParaRPr>
          </a:p>
          <a:p>
            <a:r>
              <a:rPr lang="en-US" dirty="0">
                <a:solidFill>
                  <a:schemeClr val="tx2"/>
                </a:solidFill>
                <a:latin typeface="Arial" panose="020B0604020202020204" pitchFamily="34" charset="0"/>
                <a:cs typeface="Arial" panose="020B0604020202020204" pitchFamily="34" charset="0"/>
              </a:rPr>
              <a:t>FROM		</a:t>
            </a:r>
            <a:r>
              <a:rPr lang="en-US" b="0" dirty="0">
                <a:solidFill>
                  <a:schemeClr val="tx2"/>
                </a:solidFill>
                <a:latin typeface="Arial" panose="020B0604020202020204" pitchFamily="34" charset="0"/>
                <a:cs typeface="Arial" panose="020B0604020202020204" pitchFamily="34" charset="0"/>
              </a:rPr>
              <a:t>emp E</a:t>
            </a:r>
          </a:p>
          <a:p>
            <a:r>
              <a:rPr lang="en-US" dirty="0">
                <a:solidFill>
                  <a:schemeClr val="tx2"/>
                </a:solidFill>
                <a:latin typeface="Arial" panose="020B0604020202020204" pitchFamily="34" charset="0"/>
                <a:cs typeface="Arial" panose="020B0604020202020204" pitchFamily="34" charset="0"/>
              </a:rPr>
              <a:t>WHERE		job = </a:t>
            </a:r>
            <a:r>
              <a:rPr lang="en-US" dirty="0">
                <a:solidFill>
                  <a:srgbClr val="00B050"/>
                </a:solidFill>
                <a:latin typeface="Arial" panose="020B0604020202020204" pitchFamily="34" charset="0"/>
                <a:cs typeface="Arial" panose="020B0604020202020204" pitchFamily="34" charset="0"/>
              </a:rPr>
              <a:t>upper('manager')</a:t>
            </a:r>
            <a:r>
              <a:rPr lang="en-US" dirty="0">
                <a:solidFill>
                  <a:schemeClr val="tx2"/>
                </a:solidFill>
                <a:latin typeface="Arial" panose="020B0604020202020204" pitchFamily="34" charset="0"/>
                <a:cs typeface="Arial" panose="020B0604020202020204" pitchFamily="34" charset="0"/>
              </a:rPr>
              <a:t>;</a:t>
            </a:r>
          </a:p>
          <a:p>
            <a:endParaRPr lang="en-US" dirty="0">
              <a:solidFill>
                <a:schemeClr val="tx2"/>
              </a:solidFill>
              <a:latin typeface="Arial" panose="020B0604020202020204" pitchFamily="34" charset="0"/>
              <a:cs typeface="Arial" panose="020B0604020202020204" pitchFamily="34" charset="0"/>
            </a:endParaRPr>
          </a:p>
          <a:p>
            <a:r>
              <a:rPr lang="en-US" dirty="0">
                <a:solidFill>
                  <a:schemeClr val="tx2"/>
                </a:solidFill>
                <a:latin typeface="Arial" panose="020B0604020202020204" pitchFamily="34" charset="0"/>
                <a:cs typeface="Arial" panose="020B0604020202020204" pitchFamily="34" charset="0"/>
              </a:rPr>
              <a:t>SELECT * FROM TABLE (</a:t>
            </a:r>
            <a:r>
              <a:rPr lang="en-US" dirty="0" err="1">
                <a:solidFill>
                  <a:schemeClr val="tx2"/>
                </a:solidFill>
                <a:latin typeface="Arial" panose="020B0604020202020204" pitchFamily="34" charset="0"/>
                <a:cs typeface="Arial" panose="020B0604020202020204" pitchFamily="34" charset="0"/>
              </a:rPr>
              <a:t>DBMS_XPLAN.display</a:t>
            </a:r>
            <a:r>
              <a:rPr lang="en-US" dirty="0">
                <a:solidFill>
                  <a:schemeClr val="tx2"/>
                </a:solidFill>
                <a:latin typeface="Arial" panose="020B0604020202020204" pitchFamily="34" charset="0"/>
                <a:cs typeface="Arial" panose="020B0604020202020204" pitchFamily="34" charset="0"/>
              </a:rPr>
              <a:t>);</a:t>
            </a:r>
          </a:p>
        </p:txBody>
      </p:sp>
      <p:pic>
        <p:nvPicPr>
          <p:cNvPr id="3" name="Picture 2">
            <a:extLst>
              <a:ext uri="{FF2B5EF4-FFF2-40B4-BE49-F238E27FC236}">
                <a16:creationId xmlns:a16="http://schemas.microsoft.com/office/drawing/2014/main" id="{3FF36DEA-081C-4A1B-9B2D-F372CD821C11}"/>
              </a:ext>
            </a:extLst>
          </p:cNvPr>
          <p:cNvPicPr>
            <a:picLocks noChangeAspect="1"/>
          </p:cNvPicPr>
          <p:nvPr/>
        </p:nvPicPr>
        <p:blipFill>
          <a:blip r:embed="rId2"/>
          <a:stretch>
            <a:fillRect/>
          </a:stretch>
        </p:blipFill>
        <p:spPr>
          <a:xfrm>
            <a:off x="742788" y="3135366"/>
            <a:ext cx="7658424" cy="3722634"/>
          </a:xfrm>
          <a:prstGeom prst="rect">
            <a:avLst/>
          </a:prstGeom>
        </p:spPr>
      </p:pic>
    </p:spTree>
    <p:extLst>
      <p:ext uri="{BB962C8B-B14F-4D97-AF65-F5344CB8AC3E}">
        <p14:creationId xmlns:p14="http://schemas.microsoft.com/office/powerpoint/2010/main" val="2857113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F26B60-8928-406B-9AE2-2F599EDDC432}"/>
              </a:ext>
            </a:extLst>
          </p:cNvPr>
          <p:cNvSpPr>
            <a:spLocks noGrp="1"/>
          </p:cNvSpPr>
          <p:nvPr>
            <p:ph type="sldNum" sz="quarter" idx="4"/>
          </p:nvPr>
        </p:nvSpPr>
        <p:spPr/>
        <p:txBody>
          <a:bodyPr/>
          <a:lstStyle/>
          <a:p>
            <a:fld id="{14B06B54-3296-4AE8-A2E6-B97BB3A9F57A}" type="slidenum">
              <a:rPr lang="en-US" smtClean="0"/>
              <a:pPr/>
              <a:t>22</a:t>
            </a:fld>
            <a:endParaRPr lang="en-US"/>
          </a:p>
        </p:txBody>
      </p:sp>
      <p:sp>
        <p:nvSpPr>
          <p:cNvPr id="5" name="Title 1">
            <a:extLst>
              <a:ext uri="{FF2B5EF4-FFF2-40B4-BE49-F238E27FC236}">
                <a16:creationId xmlns:a16="http://schemas.microsoft.com/office/drawing/2014/main" id="{3D69C321-D436-4712-AA36-AFA88443488F}"/>
              </a:ext>
            </a:extLst>
          </p:cNvPr>
          <p:cNvSpPr>
            <a:spLocks noGrp="1"/>
          </p:cNvSpPr>
          <p:nvPr>
            <p:ph type="title"/>
          </p:nvPr>
        </p:nvSpPr>
        <p:spPr>
          <a:xfrm>
            <a:off x="0" y="3811"/>
            <a:ext cx="9144000" cy="834390"/>
          </a:xfrm>
        </p:spPr>
        <p:txBody>
          <a:bodyPr/>
          <a:lstStyle/>
          <a:p>
            <a:r>
              <a:rPr lang="en-US" dirty="0"/>
              <a:t>INDEX RANGE SCAN is useful?</a:t>
            </a:r>
          </a:p>
        </p:txBody>
      </p:sp>
      <p:sp>
        <p:nvSpPr>
          <p:cNvPr id="6" name="Rectangle 5">
            <a:extLst>
              <a:ext uri="{FF2B5EF4-FFF2-40B4-BE49-F238E27FC236}">
                <a16:creationId xmlns:a16="http://schemas.microsoft.com/office/drawing/2014/main" id="{F7C668AD-ACC7-42CA-A81A-7A6120B71E87}"/>
              </a:ext>
            </a:extLst>
          </p:cNvPr>
          <p:cNvSpPr/>
          <p:nvPr/>
        </p:nvSpPr>
        <p:spPr>
          <a:xfrm>
            <a:off x="0" y="858610"/>
            <a:ext cx="9144000" cy="1508105"/>
          </a:xfrm>
          <a:prstGeom prst="rect">
            <a:avLst/>
          </a:prstGeom>
        </p:spPr>
        <p:txBody>
          <a:bodyPr wrap="square">
            <a:spAutoFit/>
          </a:bodyPr>
          <a:lstStyle/>
          <a:p>
            <a:r>
              <a:rPr lang="en-US" sz="1400" dirty="0">
                <a:solidFill>
                  <a:schemeClr val="tx2"/>
                </a:solidFill>
                <a:latin typeface="Arial" panose="020B0604020202020204" pitchFamily="34" charset="0"/>
                <a:cs typeface="Arial" panose="020B0604020202020204" pitchFamily="34" charset="0"/>
              </a:rPr>
              <a:t>CREATE	TABLE     </a:t>
            </a:r>
            <a:r>
              <a:rPr lang="en-US" sz="1400" dirty="0" err="1">
                <a:solidFill>
                  <a:schemeClr val="tx2"/>
                </a:solidFill>
                <a:latin typeface="Arial" panose="020B0604020202020204" pitchFamily="34" charset="0"/>
                <a:cs typeface="Arial" panose="020B0604020202020204" pitchFamily="34" charset="0"/>
              </a:rPr>
              <a:t>dummy_emp</a:t>
            </a:r>
            <a:r>
              <a:rPr lang="en-US" sz="1400" dirty="0">
                <a:solidFill>
                  <a:schemeClr val="tx2"/>
                </a:solidFill>
                <a:latin typeface="Arial" panose="020B0604020202020204" pitchFamily="34" charset="0"/>
                <a:cs typeface="Arial" panose="020B0604020202020204" pitchFamily="34" charset="0"/>
              </a:rPr>
              <a:t> AS </a:t>
            </a:r>
          </a:p>
          <a:p>
            <a:r>
              <a:rPr lang="en-US" sz="1400" dirty="0">
                <a:solidFill>
                  <a:schemeClr val="tx2"/>
                </a:solidFill>
                <a:latin typeface="Arial" panose="020B0604020202020204" pitchFamily="34" charset="0"/>
                <a:cs typeface="Arial" panose="020B0604020202020204" pitchFamily="34" charset="0"/>
              </a:rPr>
              <a:t>  SELECT	level AS id, ' name_' || level AS name, ' address_' || level AS address, ' job_' || level AS job</a:t>
            </a:r>
          </a:p>
          <a:p>
            <a:r>
              <a:rPr lang="en-US" sz="1400" dirty="0">
                <a:solidFill>
                  <a:schemeClr val="tx2"/>
                </a:solidFill>
                <a:latin typeface="Arial" panose="020B0604020202020204" pitchFamily="34" charset="0"/>
                <a:cs typeface="Arial" panose="020B0604020202020204" pitchFamily="34" charset="0"/>
              </a:rPr>
              <a:t>  FROM	DUAL</a:t>
            </a:r>
          </a:p>
          <a:p>
            <a:r>
              <a:rPr lang="en-US" sz="1400" dirty="0">
                <a:solidFill>
                  <a:schemeClr val="tx2"/>
                </a:solidFill>
                <a:latin typeface="Arial" panose="020B0604020202020204" pitchFamily="34" charset="0"/>
                <a:cs typeface="Arial" panose="020B0604020202020204" pitchFamily="34" charset="0"/>
              </a:rPr>
              <a:t>  CONNECT BY LEVEL &lt;= 1000000;</a:t>
            </a:r>
          </a:p>
          <a:p>
            <a:endParaRPr lang="en-US" dirty="0">
              <a:solidFill>
                <a:schemeClr val="tx2"/>
              </a:solidFill>
              <a:latin typeface="Arial" panose="020B0604020202020204" pitchFamily="34" charset="0"/>
              <a:cs typeface="Arial" panose="020B0604020202020204" pitchFamily="34" charset="0"/>
            </a:endParaRPr>
          </a:p>
          <a:p>
            <a:r>
              <a:rPr lang="en-US" dirty="0">
                <a:solidFill>
                  <a:srgbClr val="0070C0"/>
                </a:solidFill>
                <a:latin typeface="Arial" panose="020B0604020202020204" pitchFamily="34" charset="0"/>
                <a:cs typeface="Arial" panose="020B0604020202020204" pitchFamily="34" charset="0"/>
              </a:rPr>
              <a:t>CREATE INDEX    IDX_DUMMY_EMP_ID    ON    DUMMY_EMP (ID);</a:t>
            </a:r>
            <a:endParaRPr lang="en-US" dirty="0">
              <a:solidFill>
                <a:schemeClr val="tx2"/>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A0E6CFA-9E74-485C-A1B3-7E96832AFEDD}"/>
              </a:ext>
            </a:extLst>
          </p:cNvPr>
          <p:cNvSpPr/>
          <p:nvPr/>
        </p:nvSpPr>
        <p:spPr>
          <a:xfrm>
            <a:off x="-1362" y="2698298"/>
            <a:ext cx="9145362" cy="1569660"/>
          </a:xfrm>
          <a:prstGeom prst="rect">
            <a:avLst/>
          </a:prstGeom>
        </p:spPr>
        <p:txBody>
          <a:bodyPr wrap="square">
            <a:spAutoFit/>
          </a:bodyPr>
          <a:lstStyle/>
          <a:p>
            <a:r>
              <a:rPr lang="en-US" sz="1600" dirty="0">
                <a:solidFill>
                  <a:schemeClr val="tx2"/>
                </a:solidFill>
                <a:latin typeface="Arial" panose="020B0604020202020204" pitchFamily="34" charset="0"/>
                <a:cs typeface="Arial" panose="020B0604020202020204" pitchFamily="34" charset="0"/>
              </a:rPr>
              <a:t>EXPLAIN PLAN FOR</a:t>
            </a:r>
          </a:p>
          <a:p>
            <a:r>
              <a:rPr lang="en-US" sz="1600" dirty="0">
                <a:solidFill>
                  <a:schemeClr val="tx2"/>
                </a:solidFill>
                <a:latin typeface="Arial" panose="020B0604020202020204" pitchFamily="34" charset="0"/>
                <a:cs typeface="Arial" panose="020B0604020202020204" pitchFamily="34" charset="0"/>
              </a:rPr>
              <a:t>SELECT	</a:t>
            </a:r>
            <a:r>
              <a:rPr lang="en-US" sz="1600" b="0" dirty="0">
                <a:solidFill>
                  <a:schemeClr val="tx2"/>
                </a:solidFill>
                <a:latin typeface="Arial" panose="020B0604020202020204" pitchFamily="34" charset="0"/>
                <a:cs typeface="Arial" panose="020B0604020202020204" pitchFamily="34" charset="0"/>
              </a:rPr>
              <a:t>DE.id, DE.name, </a:t>
            </a:r>
            <a:r>
              <a:rPr lang="en-US" sz="1600" b="0" dirty="0" err="1">
                <a:solidFill>
                  <a:schemeClr val="tx2"/>
                </a:solidFill>
                <a:latin typeface="Arial" panose="020B0604020202020204" pitchFamily="34" charset="0"/>
                <a:cs typeface="Arial" panose="020B0604020202020204" pitchFamily="34" charset="0"/>
              </a:rPr>
              <a:t>DE.address</a:t>
            </a:r>
            <a:r>
              <a:rPr lang="en-US" sz="1600" b="0" dirty="0">
                <a:solidFill>
                  <a:schemeClr val="tx2"/>
                </a:solidFill>
                <a:latin typeface="Arial" panose="020B0604020202020204" pitchFamily="34" charset="0"/>
                <a:cs typeface="Arial" panose="020B0604020202020204" pitchFamily="34" charset="0"/>
              </a:rPr>
              <a:t>, </a:t>
            </a:r>
            <a:r>
              <a:rPr lang="en-US" sz="1600" b="0" dirty="0" err="1">
                <a:solidFill>
                  <a:schemeClr val="tx2"/>
                </a:solidFill>
                <a:latin typeface="Arial" panose="020B0604020202020204" pitchFamily="34" charset="0"/>
                <a:cs typeface="Arial" panose="020B0604020202020204" pitchFamily="34" charset="0"/>
              </a:rPr>
              <a:t>DE.job</a:t>
            </a:r>
            <a:endParaRPr lang="en-US" sz="1600" b="0" dirty="0">
              <a:solidFill>
                <a:schemeClr val="tx2"/>
              </a:solidFill>
              <a:latin typeface="Arial" panose="020B0604020202020204" pitchFamily="34" charset="0"/>
              <a:cs typeface="Arial" panose="020B0604020202020204" pitchFamily="34" charset="0"/>
            </a:endParaRPr>
          </a:p>
          <a:p>
            <a:r>
              <a:rPr lang="en-US" sz="1600" dirty="0">
                <a:solidFill>
                  <a:schemeClr val="tx2"/>
                </a:solidFill>
                <a:latin typeface="Arial" panose="020B0604020202020204" pitchFamily="34" charset="0"/>
                <a:cs typeface="Arial" panose="020B0604020202020204" pitchFamily="34" charset="0"/>
              </a:rPr>
              <a:t>FROM	</a:t>
            </a:r>
            <a:r>
              <a:rPr lang="en-US" sz="1600" b="0" dirty="0" err="1">
                <a:solidFill>
                  <a:schemeClr val="tx2"/>
                </a:solidFill>
                <a:latin typeface="Arial" panose="020B0604020202020204" pitchFamily="34" charset="0"/>
                <a:cs typeface="Arial" panose="020B0604020202020204" pitchFamily="34" charset="0"/>
              </a:rPr>
              <a:t>dummy_emp</a:t>
            </a:r>
            <a:r>
              <a:rPr lang="en-US" sz="1600" b="0" dirty="0">
                <a:solidFill>
                  <a:schemeClr val="tx2"/>
                </a:solidFill>
                <a:latin typeface="Arial" panose="020B0604020202020204" pitchFamily="34" charset="0"/>
                <a:cs typeface="Arial" panose="020B0604020202020204" pitchFamily="34" charset="0"/>
              </a:rPr>
              <a:t> DE</a:t>
            </a:r>
          </a:p>
          <a:p>
            <a:r>
              <a:rPr lang="en-US" sz="1600" dirty="0">
                <a:solidFill>
                  <a:schemeClr val="tx2"/>
                </a:solidFill>
                <a:latin typeface="Arial" panose="020B0604020202020204" pitchFamily="34" charset="0"/>
                <a:cs typeface="Arial" panose="020B0604020202020204" pitchFamily="34" charset="0"/>
              </a:rPr>
              <a:t>WHERE	</a:t>
            </a:r>
            <a:r>
              <a:rPr lang="en-US" sz="1600" dirty="0">
                <a:solidFill>
                  <a:srgbClr val="FF0000"/>
                </a:solidFill>
                <a:latin typeface="Arial" panose="020B0604020202020204" pitchFamily="34" charset="0"/>
                <a:cs typeface="Arial" panose="020B0604020202020204" pitchFamily="34" charset="0"/>
              </a:rPr>
              <a:t>DE.id = 10;</a:t>
            </a:r>
          </a:p>
          <a:p>
            <a:endParaRPr lang="en-US" sz="1600" dirty="0">
              <a:solidFill>
                <a:schemeClr val="tx2"/>
              </a:solidFill>
              <a:latin typeface="Arial" panose="020B0604020202020204" pitchFamily="34" charset="0"/>
              <a:cs typeface="Arial" panose="020B0604020202020204" pitchFamily="34" charset="0"/>
            </a:endParaRPr>
          </a:p>
          <a:p>
            <a:r>
              <a:rPr lang="en-US" sz="1600" dirty="0">
                <a:solidFill>
                  <a:schemeClr val="tx2"/>
                </a:solidFill>
                <a:latin typeface="Arial" panose="020B0604020202020204" pitchFamily="34" charset="0"/>
                <a:cs typeface="Arial" panose="020B0604020202020204" pitchFamily="34" charset="0"/>
              </a:rPr>
              <a:t>SELECT * FROM TABLE (</a:t>
            </a:r>
            <a:r>
              <a:rPr lang="en-US" sz="1600" dirty="0" err="1">
                <a:solidFill>
                  <a:schemeClr val="tx2"/>
                </a:solidFill>
                <a:latin typeface="Arial" panose="020B0604020202020204" pitchFamily="34" charset="0"/>
                <a:cs typeface="Arial" panose="020B0604020202020204" pitchFamily="34" charset="0"/>
              </a:rPr>
              <a:t>DBMS_XPLAN.display</a:t>
            </a:r>
            <a:r>
              <a:rPr lang="en-US" sz="1600" dirty="0">
                <a:solidFill>
                  <a:schemeClr val="tx2"/>
                </a:solidFill>
                <a:latin typeface="Arial" panose="020B0604020202020204" pitchFamily="34" charset="0"/>
                <a:cs typeface="Arial" panose="020B0604020202020204" pitchFamily="34" charset="0"/>
              </a:rPr>
              <a:t>);</a:t>
            </a:r>
          </a:p>
        </p:txBody>
      </p:sp>
      <p:sp>
        <p:nvSpPr>
          <p:cNvPr id="8" name="Rectangle 7">
            <a:extLst>
              <a:ext uri="{FF2B5EF4-FFF2-40B4-BE49-F238E27FC236}">
                <a16:creationId xmlns:a16="http://schemas.microsoft.com/office/drawing/2014/main" id="{79F4D3B1-2DBF-4F0C-93C5-841BC8B719FB}"/>
              </a:ext>
            </a:extLst>
          </p:cNvPr>
          <p:cNvSpPr/>
          <p:nvPr/>
        </p:nvSpPr>
        <p:spPr>
          <a:xfrm>
            <a:off x="-682" y="4542603"/>
            <a:ext cx="9144682" cy="1569660"/>
          </a:xfrm>
          <a:prstGeom prst="rect">
            <a:avLst/>
          </a:prstGeom>
        </p:spPr>
        <p:txBody>
          <a:bodyPr wrap="square">
            <a:spAutoFit/>
          </a:bodyPr>
          <a:lstStyle/>
          <a:p>
            <a:r>
              <a:rPr lang="en-US" sz="1600" dirty="0">
                <a:solidFill>
                  <a:schemeClr val="tx2"/>
                </a:solidFill>
                <a:latin typeface="Arial" panose="020B0604020202020204" pitchFamily="34" charset="0"/>
                <a:cs typeface="Arial" panose="020B0604020202020204" pitchFamily="34" charset="0"/>
              </a:rPr>
              <a:t>EXPLAIN PLAN FOR</a:t>
            </a:r>
          </a:p>
          <a:p>
            <a:r>
              <a:rPr lang="en-US" sz="1600" dirty="0">
                <a:solidFill>
                  <a:schemeClr val="tx2"/>
                </a:solidFill>
                <a:latin typeface="Arial" panose="020B0604020202020204" pitchFamily="34" charset="0"/>
                <a:cs typeface="Arial" panose="020B0604020202020204" pitchFamily="34" charset="0"/>
              </a:rPr>
              <a:t>SELECT	</a:t>
            </a:r>
            <a:r>
              <a:rPr lang="en-US" sz="1600" b="0" dirty="0">
                <a:solidFill>
                  <a:schemeClr val="tx2"/>
                </a:solidFill>
                <a:latin typeface="Arial" panose="020B0604020202020204" pitchFamily="34" charset="0"/>
                <a:cs typeface="Arial" panose="020B0604020202020204" pitchFamily="34" charset="0"/>
              </a:rPr>
              <a:t>DE.id, DE.name, </a:t>
            </a:r>
            <a:r>
              <a:rPr lang="en-US" sz="1600" b="0" dirty="0" err="1">
                <a:solidFill>
                  <a:schemeClr val="tx2"/>
                </a:solidFill>
                <a:latin typeface="Arial" panose="020B0604020202020204" pitchFamily="34" charset="0"/>
                <a:cs typeface="Arial" panose="020B0604020202020204" pitchFamily="34" charset="0"/>
              </a:rPr>
              <a:t>DE.address</a:t>
            </a:r>
            <a:r>
              <a:rPr lang="en-US" sz="1600" b="0" dirty="0">
                <a:solidFill>
                  <a:schemeClr val="tx2"/>
                </a:solidFill>
                <a:latin typeface="Arial" panose="020B0604020202020204" pitchFamily="34" charset="0"/>
                <a:cs typeface="Arial" panose="020B0604020202020204" pitchFamily="34" charset="0"/>
              </a:rPr>
              <a:t>, </a:t>
            </a:r>
            <a:r>
              <a:rPr lang="en-US" sz="1600" b="0" dirty="0" err="1">
                <a:solidFill>
                  <a:schemeClr val="tx2"/>
                </a:solidFill>
                <a:latin typeface="Arial" panose="020B0604020202020204" pitchFamily="34" charset="0"/>
                <a:cs typeface="Arial" panose="020B0604020202020204" pitchFamily="34" charset="0"/>
              </a:rPr>
              <a:t>DE.job</a:t>
            </a:r>
            <a:endParaRPr lang="en-US" sz="1600" b="0" dirty="0">
              <a:solidFill>
                <a:schemeClr val="tx2"/>
              </a:solidFill>
              <a:latin typeface="Arial" panose="020B0604020202020204" pitchFamily="34" charset="0"/>
              <a:cs typeface="Arial" panose="020B0604020202020204" pitchFamily="34" charset="0"/>
            </a:endParaRPr>
          </a:p>
          <a:p>
            <a:r>
              <a:rPr lang="en-US" sz="1600" dirty="0">
                <a:solidFill>
                  <a:schemeClr val="tx2"/>
                </a:solidFill>
                <a:latin typeface="Arial" panose="020B0604020202020204" pitchFamily="34" charset="0"/>
                <a:cs typeface="Arial" panose="020B0604020202020204" pitchFamily="34" charset="0"/>
              </a:rPr>
              <a:t>FROM	</a:t>
            </a:r>
            <a:r>
              <a:rPr lang="en-US" sz="1600" b="0" dirty="0" err="1">
                <a:solidFill>
                  <a:schemeClr val="tx2"/>
                </a:solidFill>
                <a:latin typeface="Arial" panose="020B0604020202020204" pitchFamily="34" charset="0"/>
                <a:cs typeface="Arial" panose="020B0604020202020204" pitchFamily="34" charset="0"/>
              </a:rPr>
              <a:t>dummy_emp</a:t>
            </a:r>
            <a:r>
              <a:rPr lang="en-US" sz="1600" b="0" dirty="0">
                <a:solidFill>
                  <a:schemeClr val="tx2"/>
                </a:solidFill>
                <a:latin typeface="Arial" panose="020B0604020202020204" pitchFamily="34" charset="0"/>
                <a:cs typeface="Arial" panose="020B0604020202020204" pitchFamily="34" charset="0"/>
              </a:rPr>
              <a:t> DE</a:t>
            </a:r>
          </a:p>
          <a:p>
            <a:r>
              <a:rPr lang="en-US" sz="1600" dirty="0">
                <a:solidFill>
                  <a:schemeClr val="tx2"/>
                </a:solidFill>
                <a:latin typeface="Arial" panose="020B0604020202020204" pitchFamily="34" charset="0"/>
                <a:cs typeface="Arial" panose="020B0604020202020204" pitchFamily="34" charset="0"/>
              </a:rPr>
              <a:t>WHERE	</a:t>
            </a:r>
            <a:r>
              <a:rPr lang="en-US" sz="1600" dirty="0">
                <a:solidFill>
                  <a:srgbClr val="FF0000"/>
                </a:solidFill>
                <a:latin typeface="Arial" panose="020B0604020202020204" pitchFamily="34" charset="0"/>
                <a:cs typeface="Arial" panose="020B0604020202020204" pitchFamily="34" charset="0"/>
              </a:rPr>
              <a:t>DE.id  &lt;&gt;  10;</a:t>
            </a:r>
          </a:p>
          <a:p>
            <a:endParaRPr lang="en-US" sz="1600" dirty="0">
              <a:solidFill>
                <a:schemeClr val="tx2"/>
              </a:solidFill>
              <a:latin typeface="Arial" panose="020B0604020202020204" pitchFamily="34" charset="0"/>
              <a:cs typeface="Arial" panose="020B0604020202020204" pitchFamily="34" charset="0"/>
            </a:endParaRPr>
          </a:p>
          <a:p>
            <a:r>
              <a:rPr lang="en-US" sz="1600" dirty="0">
                <a:solidFill>
                  <a:schemeClr val="tx2"/>
                </a:solidFill>
                <a:latin typeface="Arial" panose="020B0604020202020204" pitchFamily="34" charset="0"/>
                <a:cs typeface="Arial" panose="020B0604020202020204" pitchFamily="34" charset="0"/>
              </a:rPr>
              <a:t>SELECT * FROM TABLE (</a:t>
            </a:r>
            <a:r>
              <a:rPr lang="en-US" sz="1600" dirty="0" err="1">
                <a:solidFill>
                  <a:schemeClr val="tx2"/>
                </a:solidFill>
                <a:latin typeface="Arial" panose="020B0604020202020204" pitchFamily="34" charset="0"/>
                <a:cs typeface="Arial" panose="020B0604020202020204" pitchFamily="34" charset="0"/>
              </a:rPr>
              <a:t>DBMS_XPLAN.display</a:t>
            </a:r>
            <a:r>
              <a:rPr lang="en-US" sz="1600" dirty="0">
                <a:solidFill>
                  <a:schemeClr val="tx2"/>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31956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F9EA5-FB7C-4CEF-A9E4-1F69544F58CA}"/>
              </a:ext>
            </a:extLst>
          </p:cNvPr>
          <p:cNvSpPr>
            <a:spLocks noGrp="1"/>
          </p:cNvSpPr>
          <p:nvPr>
            <p:ph type="title"/>
          </p:nvPr>
        </p:nvSpPr>
        <p:spPr/>
        <p:txBody>
          <a:bodyPr/>
          <a:lstStyle/>
          <a:p>
            <a:r>
              <a:rPr lang="en-US" dirty="0"/>
              <a:t>INDEX RANGE SCAN is useful?</a:t>
            </a:r>
          </a:p>
        </p:txBody>
      </p:sp>
      <p:sp>
        <p:nvSpPr>
          <p:cNvPr id="4" name="Slide Number Placeholder 3">
            <a:extLst>
              <a:ext uri="{FF2B5EF4-FFF2-40B4-BE49-F238E27FC236}">
                <a16:creationId xmlns:a16="http://schemas.microsoft.com/office/drawing/2014/main" id="{4927EE2B-49F8-4268-8A62-05AE66A70FED}"/>
              </a:ext>
            </a:extLst>
          </p:cNvPr>
          <p:cNvSpPr>
            <a:spLocks noGrp="1"/>
          </p:cNvSpPr>
          <p:nvPr>
            <p:ph type="sldNum" sz="quarter" idx="4"/>
          </p:nvPr>
        </p:nvSpPr>
        <p:spPr/>
        <p:txBody>
          <a:bodyPr/>
          <a:lstStyle/>
          <a:p>
            <a:fld id="{14B06B54-3296-4AE8-A2E6-B97BB3A9F57A}" type="slidenum">
              <a:rPr lang="en-US" smtClean="0"/>
              <a:pPr/>
              <a:t>23</a:t>
            </a:fld>
            <a:endParaRPr lang="en-US"/>
          </a:p>
        </p:txBody>
      </p:sp>
      <p:sp>
        <p:nvSpPr>
          <p:cNvPr id="5" name="Rectangle 4">
            <a:extLst>
              <a:ext uri="{FF2B5EF4-FFF2-40B4-BE49-F238E27FC236}">
                <a16:creationId xmlns:a16="http://schemas.microsoft.com/office/drawing/2014/main" id="{46D41F1E-7B09-4B3F-9E8D-5B90BEE9CB2B}"/>
              </a:ext>
            </a:extLst>
          </p:cNvPr>
          <p:cNvSpPr/>
          <p:nvPr/>
        </p:nvSpPr>
        <p:spPr>
          <a:xfrm>
            <a:off x="-1362" y="838200"/>
            <a:ext cx="9145362" cy="1077218"/>
          </a:xfrm>
          <a:prstGeom prst="rect">
            <a:avLst/>
          </a:prstGeom>
        </p:spPr>
        <p:txBody>
          <a:bodyPr wrap="square">
            <a:spAutoFit/>
          </a:bodyPr>
          <a:lstStyle/>
          <a:p>
            <a:r>
              <a:rPr lang="en-US" sz="1600" dirty="0">
                <a:solidFill>
                  <a:schemeClr val="tx2"/>
                </a:solidFill>
                <a:latin typeface="Arial" panose="020B0604020202020204" pitchFamily="34" charset="0"/>
                <a:cs typeface="Arial" panose="020B0604020202020204" pitchFamily="34" charset="0"/>
              </a:rPr>
              <a:t>EXPLAIN PLAN FOR</a:t>
            </a:r>
          </a:p>
          <a:p>
            <a:r>
              <a:rPr lang="en-US" sz="1600" dirty="0">
                <a:solidFill>
                  <a:schemeClr val="tx2"/>
                </a:solidFill>
                <a:latin typeface="Arial" panose="020B0604020202020204" pitchFamily="34" charset="0"/>
                <a:cs typeface="Arial" panose="020B0604020202020204" pitchFamily="34" charset="0"/>
              </a:rPr>
              <a:t>SELECT	</a:t>
            </a:r>
            <a:r>
              <a:rPr lang="en-US" sz="1600" b="0" dirty="0">
                <a:solidFill>
                  <a:schemeClr val="tx2"/>
                </a:solidFill>
                <a:latin typeface="Arial" panose="020B0604020202020204" pitchFamily="34" charset="0"/>
                <a:cs typeface="Arial" panose="020B0604020202020204" pitchFamily="34" charset="0"/>
              </a:rPr>
              <a:t>DE.id, DE.name, </a:t>
            </a:r>
            <a:r>
              <a:rPr lang="en-US" sz="1600" b="0" dirty="0" err="1">
                <a:solidFill>
                  <a:schemeClr val="tx2"/>
                </a:solidFill>
                <a:latin typeface="Arial" panose="020B0604020202020204" pitchFamily="34" charset="0"/>
                <a:cs typeface="Arial" panose="020B0604020202020204" pitchFamily="34" charset="0"/>
              </a:rPr>
              <a:t>DE.address</a:t>
            </a:r>
            <a:r>
              <a:rPr lang="en-US" sz="1600" b="0" dirty="0">
                <a:solidFill>
                  <a:schemeClr val="tx2"/>
                </a:solidFill>
                <a:latin typeface="Arial" panose="020B0604020202020204" pitchFamily="34" charset="0"/>
                <a:cs typeface="Arial" panose="020B0604020202020204" pitchFamily="34" charset="0"/>
              </a:rPr>
              <a:t>, </a:t>
            </a:r>
            <a:r>
              <a:rPr lang="en-US" sz="1600" b="0" dirty="0" err="1">
                <a:solidFill>
                  <a:schemeClr val="tx2"/>
                </a:solidFill>
                <a:latin typeface="Arial" panose="020B0604020202020204" pitchFamily="34" charset="0"/>
                <a:cs typeface="Arial" panose="020B0604020202020204" pitchFamily="34" charset="0"/>
              </a:rPr>
              <a:t>DE.job</a:t>
            </a:r>
            <a:endParaRPr lang="en-US" sz="1600" b="0" dirty="0">
              <a:solidFill>
                <a:schemeClr val="tx2"/>
              </a:solidFill>
              <a:latin typeface="Arial" panose="020B0604020202020204" pitchFamily="34" charset="0"/>
              <a:cs typeface="Arial" panose="020B0604020202020204" pitchFamily="34" charset="0"/>
            </a:endParaRPr>
          </a:p>
          <a:p>
            <a:r>
              <a:rPr lang="en-US" sz="1600" dirty="0">
                <a:solidFill>
                  <a:schemeClr val="tx2"/>
                </a:solidFill>
                <a:latin typeface="Arial" panose="020B0604020202020204" pitchFamily="34" charset="0"/>
                <a:cs typeface="Arial" panose="020B0604020202020204" pitchFamily="34" charset="0"/>
              </a:rPr>
              <a:t>FROM	</a:t>
            </a:r>
            <a:r>
              <a:rPr lang="en-US" sz="1600" b="0" dirty="0" err="1">
                <a:solidFill>
                  <a:schemeClr val="tx2"/>
                </a:solidFill>
                <a:latin typeface="Arial" panose="020B0604020202020204" pitchFamily="34" charset="0"/>
                <a:cs typeface="Arial" panose="020B0604020202020204" pitchFamily="34" charset="0"/>
              </a:rPr>
              <a:t>dummy_emp</a:t>
            </a:r>
            <a:r>
              <a:rPr lang="en-US" sz="1600" b="0" dirty="0">
                <a:solidFill>
                  <a:schemeClr val="tx2"/>
                </a:solidFill>
                <a:latin typeface="Arial" panose="020B0604020202020204" pitchFamily="34" charset="0"/>
                <a:cs typeface="Arial" panose="020B0604020202020204" pitchFamily="34" charset="0"/>
              </a:rPr>
              <a:t> DE</a:t>
            </a:r>
          </a:p>
          <a:p>
            <a:r>
              <a:rPr lang="en-US" sz="1600" dirty="0">
                <a:solidFill>
                  <a:schemeClr val="tx2"/>
                </a:solidFill>
                <a:latin typeface="Arial" panose="020B0604020202020204" pitchFamily="34" charset="0"/>
                <a:cs typeface="Arial" panose="020B0604020202020204" pitchFamily="34" charset="0"/>
              </a:rPr>
              <a:t>WHERE	</a:t>
            </a:r>
            <a:r>
              <a:rPr lang="en-US" sz="1600" dirty="0">
                <a:solidFill>
                  <a:srgbClr val="00B050"/>
                </a:solidFill>
                <a:latin typeface="Arial" panose="020B0604020202020204" pitchFamily="34" charset="0"/>
                <a:cs typeface="Arial" panose="020B0604020202020204" pitchFamily="34" charset="0"/>
              </a:rPr>
              <a:t>DE.id = 10;</a:t>
            </a:r>
          </a:p>
        </p:txBody>
      </p:sp>
      <p:sp>
        <p:nvSpPr>
          <p:cNvPr id="6" name="Rectangle 5">
            <a:extLst>
              <a:ext uri="{FF2B5EF4-FFF2-40B4-BE49-F238E27FC236}">
                <a16:creationId xmlns:a16="http://schemas.microsoft.com/office/drawing/2014/main" id="{953045F7-9D25-4C8F-A208-97BF85C61902}"/>
              </a:ext>
            </a:extLst>
          </p:cNvPr>
          <p:cNvSpPr/>
          <p:nvPr/>
        </p:nvSpPr>
        <p:spPr>
          <a:xfrm>
            <a:off x="0" y="3951982"/>
            <a:ext cx="9144682" cy="1077218"/>
          </a:xfrm>
          <a:prstGeom prst="rect">
            <a:avLst/>
          </a:prstGeom>
        </p:spPr>
        <p:txBody>
          <a:bodyPr wrap="square">
            <a:spAutoFit/>
          </a:bodyPr>
          <a:lstStyle/>
          <a:p>
            <a:r>
              <a:rPr lang="en-US" sz="1600" dirty="0">
                <a:solidFill>
                  <a:schemeClr val="tx2"/>
                </a:solidFill>
                <a:latin typeface="Arial" panose="020B0604020202020204" pitchFamily="34" charset="0"/>
                <a:cs typeface="Arial" panose="020B0604020202020204" pitchFamily="34" charset="0"/>
              </a:rPr>
              <a:t>EXPLAIN PLAN FOR</a:t>
            </a:r>
          </a:p>
          <a:p>
            <a:r>
              <a:rPr lang="en-US" sz="1600" dirty="0">
                <a:solidFill>
                  <a:schemeClr val="tx2"/>
                </a:solidFill>
                <a:latin typeface="Arial" panose="020B0604020202020204" pitchFamily="34" charset="0"/>
                <a:cs typeface="Arial" panose="020B0604020202020204" pitchFamily="34" charset="0"/>
              </a:rPr>
              <a:t>SELECT	</a:t>
            </a:r>
            <a:r>
              <a:rPr lang="en-US" sz="1600" b="0" dirty="0">
                <a:solidFill>
                  <a:schemeClr val="tx2"/>
                </a:solidFill>
                <a:latin typeface="Arial" panose="020B0604020202020204" pitchFamily="34" charset="0"/>
                <a:cs typeface="Arial" panose="020B0604020202020204" pitchFamily="34" charset="0"/>
              </a:rPr>
              <a:t>DE.id, DE.name, </a:t>
            </a:r>
            <a:r>
              <a:rPr lang="en-US" sz="1600" b="0" dirty="0" err="1">
                <a:solidFill>
                  <a:schemeClr val="tx2"/>
                </a:solidFill>
                <a:latin typeface="Arial" panose="020B0604020202020204" pitchFamily="34" charset="0"/>
                <a:cs typeface="Arial" panose="020B0604020202020204" pitchFamily="34" charset="0"/>
              </a:rPr>
              <a:t>DE.address</a:t>
            </a:r>
            <a:r>
              <a:rPr lang="en-US" sz="1600" b="0" dirty="0">
                <a:solidFill>
                  <a:schemeClr val="tx2"/>
                </a:solidFill>
                <a:latin typeface="Arial" panose="020B0604020202020204" pitchFamily="34" charset="0"/>
                <a:cs typeface="Arial" panose="020B0604020202020204" pitchFamily="34" charset="0"/>
              </a:rPr>
              <a:t>, </a:t>
            </a:r>
            <a:r>
              <a:rPr lang="en-US" sz="1600" b="0" dirty="0" err="1">
                <a:solidFill>
                  <a:schemeClr val="tx2"/>
                </a:solidFill>
                <a:latin typeface="Arial" panose="020B0604020202020204" pitchFamily="34" charset="0"/>
                <a:cs typeface="Arial" panose="020B0604020202020204" pitchFamily="34" charset="0"/>
              </a:rPr>
              <a:t>DE.job</a:t>
            </a:r>
            <a:endParaRPr lang="en-US" sz="1600" b="0" dirty="0">
              <a:solidFill>
                <a:schemeClr val="tx2"/>
              </a:solidFill>
              <a:latin typeface="Arial" panose="020B0604020202020204" pitchFamily="34" charset="0"/>
              <a:cs typeface="Arial" panose="020B0604020202020204" pitchFamily="34" charset="0"/>
            </a:endParaRPr>
          </a:p>
          <a:p>
            <a:r>
              <a:rPr lang="en-US" sz="1600" dirty="0">
                <a:solidFill>
                  <a:schemeClr val="tx2"/>
                </a:solidFill>
                <a:latin typeface="Arial" panose="020B0604020202020204" pitchFamily="34" charset="0"/>
                <a:cs typeface="Arial" panose="020B0604020202020204" pitchFamily="34" charset="0"/>
              </a:rPr>
              <a:t>FROM	</a:t>
            </a:r>
            <a:r>
              <a:rPr lang="en-US" sz="1600" b="0" dirty="0" err="1">
                <a:solidFill>
                  <a:schemeClr val="tx2"/>
                </a:solidFill>
                <a:latin typeface="Arial" panose="020B0604020202020204" pitchFamily="34" charset="0"/>
                <a:cs typeface="Arial" panose="020B0604020202020204" pitchFamily="34" charset="0"/>
              </a:rPr>
              <a:t>dummy_emp</a:t>
            </a:r>
            <a:r>
              <a:rPr lang="en-US" sz="1600" b="0" dirty="0">
                <a:solidFill>
                  <a:schemeClr val="tx2"/>
                </a:solidFill>
                <a:latin typeface="Arial" panose="020B0604020202020204" pitchFamily="34" charset="0"/>
                <a:cs typeface="Arial" panose="020B0604020202020204" pitchFamily="34" charset="0"/>
              </a:rPr>
              <a:t> DE</a:t>
            </a:r>
          </a:p>
          <a:p>
            <a:r>
              <a:rPr lang="en-US" sz="1600" dirty="0">
                <a:solidFill>
                  <a:schemeClr val="tx2"/>
                </a:solidFill>
                <a:latin typeface="Arial" panose="020B0604020202020204" pitchFamily="34" charset="0"/>
                <a:cs typeface="Arial" panose="020B0604020202020204" pitchFamily="34" charset="0"/>
              </a:rPr>
              <a:t>WHERE	</a:t>
            </a:r>
            <a:r>
              <a:rPr lang="en-US" sz="1600" dirty="0">
                <a:solidFill>
                  <a:srgbClr val="00B050"/>
                </a:solidFill>
                <a:latin typeface="Arial" panose="020B0604020202020204" pitchFamily="34" charset="0"/>
                <a:cs typeface="Arial" panose="020B0604020202020204" pitchFamily="34" charset="0"/>
              </a:rPr>
              <a:t>DE.id  &lt;&gt;  10;</a:t>
            </a:r>
            <a:endParaRPr lang="en-US" sz="1600" dirty="0">
              <a:solidFill>
                <a:schemeClr val="tx2"/>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FFCB7181-7F4A-4DB9-B1D0-0317A1570B1E}"/>
              </a:ext>
            </a:extLst>
          </p:cNvPr>
          <p:cNvPicPr>
            <a:picLocks noChangeAspect="1"/>
          </p:cNvPicPr>
          <p:nvPr/>
        </p:nvPicPr>
        <p:blipFill>
          <a:blip r:embed="rId2"/>
          <a:stretch>
            <a:fillRect/>
          </a:stretch>
        </p:blipFill>
        <p:spPr>
          <a:xfrm>
            <a:off x="2244187" y="1722164"/>
            <a:ext cx="6899813" cy="2330401"/>
          </a:xfrm>
          <a:prstGeom prst="rect">
            <a:avLst/>
          </a:prstGeom>
        </p:spPr>
      </p:pic>
      <p:pic>
        <p:nvPicPr>
          <p:cNvPr id="9" name="Picture 8">
            <a:extLst>
              <a:ext uri="{FF2B5EF4-FFF2-40B4-BE49-F238E27FC236}">
                <a16:creationId xmlns:a16="http://schemas.microsoft.com/office/drawing/2014/main" id="{27671679-D67F-4430-B96F-A49D610F5CFB}"/>
              </a:ext>
            </a:extLst>
          </p:cNvPr>
          <p:cNvPicPr>
            <a:picLocks noChangeAspect="1"/>
          </p:cNvPicPr>
          <p:nvPr/>
        </p:nvPicPr>
        <p:blipFill>
          <a:blip r:embed="rId3"/>
          <a:stretch>
            <a:fillRect/>
          </a:stretch>
        </p:blipFill>
        <p:spPr>
          <a:xfrm>
            <a:off x="3523785" y="4698858"/>
            <a:ext cx="5620215" cy="2159142"/>
          </a:xfrm>
          <a:prstGeom prst="rect">
            <a:avLst/>
          </a:prstGeom>
        </p:spPr>
      </p:pic>
    </p:spTree>
    <p:extLst>
      <p:ext uri="{BB962C8B-B14F-4D97-AF65-F5344CB8AC3E}">
        <p14:creationId xmlns:p14="http://schemas.microsoft.com/office/powerpoint/2010/main" val="34183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151EA4-D5BE-41F2-B42E-36543C63038D}"/>
              </a:ext>
            </a:extLst>
          </p:cNvPr>
          <p:cNvSpPr>
            <a:spLocks noGrp="1"/>
          </p:cNvSpPr>
          <p:nvPr>
            <p:ph type="sldNum" sz="quarter" idx="4"/>
          </p:nvPr>
        </p:nvSpPr>
        <p:spPr/>
        <p:txBody>
          <a:bodyPr/>
          <a:lstStyle/>
          <a:p>
            <a:fld id="{14B06B54-3296-4AE8-A2E6-B97BB3A9F57A}" type="slidenum">
              <a:rPr lang="en-US" smtClean="0"/>
              <a:pPr/>
              <a:t>24</a:t>
            </a:fld>
            <a:endParaRPr lang="en-US"/>
          </a:p>
        </p:txBody>
      </p:sp>
      <p:sp>
        <p:nvSpPr>
          <p:cNvPr id="6" name="Title 1">
            <a:extLst>
              <a:ext uri="{FF2B5EF4-FFF2-40B4-BE49-F238E27FC236}">
                <a16:creationId xmlns:a16="http://schemas.microsoft.com/office/drawing/2014/main" id="{0E960DAA-94DA-4B5B-98EE-0F5161C9E721}"/>
              </a:ext>
            </a:extLst>
          </p:cNvPr>
          <p:cNvSpPr>
            <a:spLocks noGrp="1"/>
          </p:cNvSpPr>
          <p:nvPr>
            <p:ph type="title"/>
          </p:nvPr>
        </p:nvSpPr>
        <p:spPr>
          <a:xfrm>
            <a:off x="0" y="3811"/>
            <a:ext cx="9144000" cy="834390"/>
          </a:xfrm>
        </p:spPr>
        <p:txBody>
          <a:bodyPr/>
          <a:lstStyle/>
          <a:p>
            <a:r>
              <a:rPr lang="en-US" dirty="0"/>
              <a:t>INDEX RANGE SCAN is useful?</a:t>
            </a:r>
          </a:p>
        </p:txBody>
      </p:sp>
      <p:sp>
        <p:nvSpPr>
          <p:cNvPr id="7" name="Rectangle 6">
            <a:extLst>
              <a:ext uri="{FF2B5EF4-FFF2-40B4-BE49-F238E27FC236}">
                <a16:creationId xmlns:a16="http://schemas.microsoft.com/office/drawing/2014/main" id="{9B23A65E-695B-4E2D-8319-5D29B530F092}"/>
              </a:ext>
            </a:extLst>
          </p:cNvPr>
          <p:cNvSpPr/>
          <p:nvPr/>
        </p:nvSpPr>
        <p:spPr>
          <a:xfrm>
            <a:off x="0" y="838201"/>
            <a:ext cx="9144000" cy="369332"/>
          </a:xfrm>
          <a:prstGeom prst="rect">
            <a:avLst/>
          </a:prstGeom>
        </p:spPr>
        <p:txBody>
          <a:bodyPr wrap="square">
            <a:spAutoFit/>
          </a:bodyPr>
          <a:lstStyle/>
          <a:p>
            <a:r>
              <a:rPr lang="en-US" dirty="0">
                <a:solidFill>
                  <a:schemeClr val="tx2"/>
                </a:solidFill>
                <a:latin typeface="+mj-lt"/>
              </a:rPr>
              <a:t>CREATE INDEX    IDX_DUMMY_EMP_JOB    ON    DUMMY_EMP (JOB);</a:t>
            </a:r>
          </a:p>
        </p:txBody>
      </p:sp>
      <p:sp>
        <p:nvSpPr>
          <p:cNvPr id="8" name="Rectangle 7">
            <a:extLst>
              <a:ext uri="{FF2B5EF4-FFF2-40B4-BE49-F238E27FC236}">
                <a16:creationId xmlns:a16="http://schemas.microsoft.com/office/drawing/2014/main" id="{08BA521A-0078-4124-AD46-5627C811B8B8}"/>
              </a:ext>
            </a:extLst>
          </p:cNvPr>
          <p:cNvSpPr/>
          <p:nvPr/>
        </p:nvSpPr>
        <p:spPr>
          <a:xfrm>
            <a:off x="0" y="1219200"/>
            <a:ext cx="9144000" cy="1077218"/>
          </a:xfrm>
          <a:prstGeom prst="rect">
            <a:avLst/>
          </a:prstGeom>
        </p:spPr>
        <p:txBody>
          <a:bodyPr wrap="square">
            <a:spAutoFit/>
          </a:bodyPr>
          <a:lstStyle/>
          <a:p>
            <a:r>
              <a:rPr lang="en-US" sz="1600" dirty="0">
                <a:solidFill>
                  <a:schemeClr val="tx2"/>
                </a:solidFill>
                <a:latin typeface="+mj-lt"/>
              </a:rPr>
              <a:t>EXPLAIN PLAN FOR</a:t>
            </a:r>
          </a:p>
          <a:p>
            <a:r>
              <a:rPr lang="en-US" sz="1600" dirty="0">
                <a:solidFill>
                  <a:schemeClr val="tx2"/>
                </a:solidFill>
                <a:latin typeface="+mj-lt"/>
              </a:rPr>
              <a:t>SELECT	</a:t>
            </a:r>
            <a:r>
              <a:rPr lang="en-US" sz="1600" b="0" dirty="0">
                <a:solidFill>
                  <a:schemeClr val="tx2"/>
                </a:solidFill>
                <a:latin typeface="+mj-lt"/>
              </a:rPr>
              <a:t>DE.id, DE.name, </a:t>
            </a:r>
            <a:r>
              <a:rPr lang="en-US" sz="1600" b="0" dirty="0" err="1">
                <a:solidFill>
                  <a:schemeClr val="tx2"/>
                </a:solidFill>
                <a:latin typeface="+mj-lt"/>
              </a:rPr>
              <a:t>DE.address</a:t>
            </a:r>
            <a:r>
              <a:rPr lang="en-US" sz="1600" b="0" dirty="0">
                <a:solidFill>
                  <a:schemeClr val="tx2"/>
                </a:solidFill>
                <a:latin typeface="+mj-lt"/>
              </a:rPr>
              <a:t>, </a:t>
            </a:r>
            <a:r>
              <a:rPr lang="en-US" sz="1600" b="0" dirty="0" err="1">
                <a:solidFill>
                  <a:schemeClr val="tx2"/>
                </a:solidFill>
                <a:latin typeface="+mj-lt"/>
              </a:rPr>
              <a:t>DE.job</a:t>
            </a:r>
            <a:endParaRPr lang="en-US" sz="1600" b="0" dirty="0">
              <a:solidFill>
                <a:schemeClr val="tx2"/>
              </a:solidFill>
              <a:latin typeface="+mj-lt"/>
            </a:endParaRPr>
          </a:p>
          <a:p>
            <a:r>
              <a:rPr lang="en-US" sz="1600" dirty="0">
                <a:solidFill>
                  <a:schemeClr val="tx2"/>
                </a:solidFill>
                <a:latin typeface="+mj-lt"/>
              </a:rPr>
              <a:t>FROM	</a:t>
            </a:r>
            <a:r>
              <a:rPr lang="en-US" sz="1600" b="0" dirty="0" err="1">
                <a:solidFill>
                  <a:schemeClr val="tx2"/>
                </a:solidFill>
                <a:latin typeface="+mj-lt"/>
              </a:rPr>
              <a:t>dummy_emp</a:t>
            </a:r>
            <a:r>
              <a:rPr lang="en-US" sz="1600" b="0" dirty="0">
                <a:solidFill>
                  <a:schemeClr val="tx2"/>
                </a:solidFill>
                <a:latin typeface="+mj-lt"/>
              </a:rPr>
              <a:t> DE</a:t>
            </a:r>
          </a:p>
          <a:p>
            <a:r>
              <a:rPr lang="en-US" sz="1600" dirty="0">
                <a:solidFill>
                  <a:schemeClr val="tx2"/>
                </a:solidFill>
                <a:latin typeface="+mj-lt"/>
              </a:rPr>
              <a:t>WHERE	</a:t>
            </a:r>
            <a:r>
              <a:rPr lang="en-US" sz="1600" dirty="0" err="1">
                <a:solidFill>
                  <a:schemeClr val="tx2"/>
                </a:solidFill>
                <a:latin typeface="+mj-lt"/>
              </a:rPr>
              <a:t>DE.job</a:t>
            </a:r>
            <a:r>
              <a:rPr lang="en-US" sz="1600" dirty="0">
                <a:solidFill>
                  <a:schemeClr val="tx2"/>
                </a:solidFill>
                <a:latin typeface="+mj-lt"/>
              </a:rPr>
              <a:t> LIKE </a:t>
            </a:r>
            <a:r>
              <a:rPr lang="en-US" sz="1600" dirty="0">
                <a:solidFill>
                  <a:srgbClr val="00B050"/>
                </a:solidFill>
                <a:latin typeface="+mj-lt"/>
              </a:rPr>
              <a:t>'%10'</a:t>
            </a:r>
            <a:r>
              <a:rPr lang="en-US" sz="1600" dirty="0">
                <a:solidFill>
                  <a:schemeClr val="tx2"/>
                </a:solidFill>
                <a:latin typeface="+mj-lt"/>
              </a:rPr>
              <a:t>;</a:t>
            </a:r>
          </a:p>
        </p:txBody>
      </p:sp>
      <p:sp>
        <p:nvSpPr>
          <p:cNvPr id="9" name="Rectangle 8">
            <a:extLst>
              <a:ext uri="{FF2B5EF4-FFF2-40B4-BE49-F238E27FC236}">
                <a16:creationId xmlns:a16="http://schemas.microsoft.com/office/drawing/2014/main" id="{8C03C099-89A8-4FA2-8E04-E42BB4E9C529}"/>
              </a:ext>
            </a:extLst>
          </p:cNvPr>
          <p:cNvSpPr/>
          <p:nvPr/>
        </p:nvSpPr>
        <p:spPr>
          <a:xfrm>
            <a:off x="2721" y="3581400"/>
            <a:ext cx="4953000" cy="1077218"/>
          </a:xfrm>
          <a:prstGeom prst="rect">
            <a:avLst/>
          </a:prstGeom>
        </p:spPr>
        <p:txBody>
          <a:bodyPr wrap="square">
            <a:spAutoFit/>
          </a:bodyPr>
          <a:lstStyle/>
          <a:p>
            <a:r>
              <a:rPr lang="en-US" sz="1600" dirty="0">
                <a:solidFill>
                  <a:schemeClr val="tx2"/>
                </a:solidFill>
                <a:latin typeface="+mj-lt"/>
              </a:rPr>
              <a:t>EXPLAIN </a:t>
            </a:r>
            <a:r>
              <a:rPr lang="en-US" sz="1600" dirty="0">
                <a:solidFill>
                  <a:schemeClr val="tx2"/>
                </a:solidFill>
                <a:latin typeface="+mj-lt"/>
                <a:cs typeface="Arial" panose="020B0604020202020204" pitchFamily="34" charset="0"/>
              </a:rPr>
              <a:t>PLAN</a:t>
            </a:r>
            <a:r>
              <a:rPr lang="en-US" sz="1600" dirty="0">
                <a:solidFill>
                  <a:schemeClr val="tx2"/>
                </a:solidFill>
                <a:latin typeface="+mj-lt"/>
              </a:rPr>
              <a:t> FOR</a:t>
            </a:r>
          </a:p>
          <a:p>
            <a:r>
              <a:rPr lang="en-US" sz="1600" dirty="0">
                <a:solidFill>
                  <a:schemeClr val="tx2"/>
                </a:solidFill>
                <a:latin typeface="+mj-lt"/>
              </a:rPr>
              <a:t>SELECT	</a:t>
            </a:r>
            <a:r>
              <a:rPr lang="en-US" sz="1600" b="0" dirty="0">
                <a:solidFill>
                  <a:schemeClr val="tx2"/>
                </a:solidFill>
                <a:latin typeface="+mj-lt"/>
              </a:rPr>
              <a:t>DE.id, DE.name, </a:t>
            </a:r>
            <a:r>
              <a:rPr lang="en-US" sz="1600" b="0" dirty="0" err="1">
                <a:solidFill>
                  <a:schemeClr val="tx2"/>
                </a:solidFill>
                <a:latin typeface="+mj-lt"/>
              </a:rPr>
              <a:t>DE.address</a:t>
            </a:r>
            <a:r>
              <a:rPr lang="en-US" sz="1600" b="0" dirty="0">
                <a:solidFill>
                  <a:schemeClr val="tx2"/>
                </a:solidFill>
                <a:latin typeface="+mj-lt"/>
              </a:rPr>
              <a:t>, </a:t>
            </a:r>
            <a:r>
              <a:rPr lang="en-US" sz="1600" b="0" dirty="0" err="1">
                <a:solidFill>
                  <a:schemeClr val="tx2"/>
                </a:solidFill>
                <a:latin typeface="+mj-lt"/>
              </a:rPr>
              <a:t>DE.job</a:t>
            </a:r>
            <a:endParaRPr lang="en-US" sz="1600" b="0" dirty="0">
              <a:solidFill>
                <a:schemeClr val="tx2"/>
              </a:solidFill>
              <a:latin typeface="+mj-lt"/>
            </a:endParaRPr>
          </a:p>
          <a:p>
            <a:r>
              <a:rPr lang="en-US" sz="1600" dirty="0">
                <a:solidFill>
                  <a:schemeClr val="tx2"/>
                </a:solidFill>
                <a:latin typeface="+mj-lt"/>
              </a:rPr>
              <a:t>FROM	</a:t>
            </a:r>
            <a:r>
              <a:rPr lang="en-US" sz="1600" b="0" dirty="0" err="1">
                <a:solidFill>
                  <a:schemeClr val="tx2"/>
                </a:solidFill>
                <a:latin typeface="+mj-lt"/>
              </a:rPr>
              <a:t>dummy_emp</a:t>
            </a:r>
            <a:r>
              <a:rPr lang="en-US" sz="1600" b="0" dirty="0">
                <a:solidFill>
                  <a:schemeClr val="tx2"/>
                </a:solidFill>
                <a:latin typeface="+mj-lt"/>
              </a:rPr>
              <a:t> DE</a:t>
            </a:r>
          </a:p>
          <a:p>
            <a:r>
              <a:rPr lang="en-US" sz="1600" dirty="0">
                <a:solidFill>
                  <a:schemeClr val="tx2"/>
                </a:solidFill>
                <a:latin typeface="+mj-lt"/>
              </a:rPr>
              <a:t>WHERE	</a:t>
            </a:r>
            <a:r>
              <a:rPr lang="en-US" sz="1600" dirty="0" err="1">
                <a:solidFill>
                  <a:schemeClr val="tx2"/>
                </a:solidFill>
                <a:latin typeface="+mj-lt"/>
              </a:rPr>
              <a:t>DE.job</a:t>
            </a:r>
            <a:r>
              <a:rPr lang="en-US" sz="1600" dirty="0">
                <a:solidFill>
                  <a:schemeClr val="tx2"/>
                </a:solidFill>
                <a:latin typeface="+mj-lt"/>
              </a:rPr>
              <a:t> LIKE </a:t>
            </a:r>
            <a:r>
              <a:rPr lang="en-US" sz="1600" dirty="0">
                <a:solidFill>
                  <a:srgbClr val="00B050"/>
                </a:solidFill>
                <a:latin typeface="+mj-lt"/>
              </a:rPr>
              <a:t>'job_1%'</a:t>
            </a:r>
            <a:r>
              <a:rPr lang="en-US" sz="1600" dirty="0">
                <a:solidFill>
                  <a:schemeClr val="tx2"/>
                </a:solidFill>
                <a:latin typeface="+mj-lt"/>
              </a:rPr>
              <a:t>;</a:t>
            </a:r>
          </a:p>
        </p:txBody>
      </p:sp>
      <p:pic>
        <p:nvPicPr>
          <p:cNvPr id="12" name="Picture 11">
            <a:extLst>
              <a:ext uri="{FF2B5EF4-FFF2-40B4-BE49-F238E27FC236}">
                <a16:creationId xmlns:a16="http://schemas.microsoft.com/office/drawing/2014/main" id="{D1AF36A6-DC89-4515-B83C-D09664E6D2B0}"/>
              </a:ext>
            </a:extLst>
          </p:cNvPr>
          <p:cNvPicPr>
            <a:picLocks noChangeAspect="1"/>
          </p:cNvPicPr>
          <p:nvPr/>
        </p:nvPicPr>
        <p:blipFill>
          <a:blip r:embed="rId2"/>
          <a:stretch>
            <a:fillRect/>
          </a:stretch>
        </p:blipFill>
        <p:spPr>
          <a:xfrm>
            <a:off x="3619216" y="1770888"/>
            <a:ext cx="5524784" cy="2127359"/>
          </a:xfrm>
          <a:prstGeom prst="rect">
            <a:avLst/>
          </a:prstGeom>
        </p:spPr>
      </p:pic>
      <p:pic>
        <p:nvPicPr>
          <p:cNvPr id="13" name="Picture 12">
            <a:extLst>
              <a:ext uri="{FF2B5EF4-FFF2-40B4-BE49-F238E27FC236}">
                <a16:creationId xmlns:a16="http://schemas.microsoft.com/office/drawing/2014/main" id="{F60460A0-219C-426F-B0FD-727C9CE7AD73}"/>
              </a:ext>
            </a:extLst>
          </p:cNvPr>
          <p:cNvPicPr>
            <a:picLocks noChangeAspect="1"/>
          </p:cNvPicPr>
          <p:nvPr/>
        </p:nvPicPr>
        <p:blipFill>
          <a:blip r:embed="rId3"/>
          <a:stretch>
            <a:fillRect/>
          </a:stretch>
        </p:blipFill>
        <p:spPr>
          <a:xfrm>
            <a:off x="2904548" y="4661666"/>
            <a:ext cx="6239452" cy="2196334"/>
          </a:xfrm>
          <a:prstGeom prst="rect">
            <a:avLst/>
          </a:prstGeom>
        </p:spPr>
      </p:pic>
    </p:spTree>
    <p:extLst>
      <p:ext uri="{BB962C8B-B14F-4D97-AF65-F5344CB8AC3E}">
        <p14:creationId xmlns:p14="http://schemas.microsoft.com/office/powerpoint/2010/main" val="2277271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8FD4AB-FEA9-47E5-8714-E72024611849}"/>
              </a:ext>
            </a:extLst>
          </p:cNvPr>
          <p:cNvSpPr>
            <a:spLocks noGrp="1"/>
          </p:cNvSpPr>
          <p:nvPr>
            <p:ph type="sldNum" sz="quarter" idx="4"/>
          </p:nvPr>
        </p:nvSpPr>
        <p:spPr/>
        <p:txBody>
          <a:bodyPr/>
          <a:lstStyle/>
          <a:p>
            <a:fld id="{14B06B54-3296-4AE8-A2E6-B97BB3A9F57A}" type="slidenum">
              <a:rPr lang="en-US" smtClean="0"/>
              <a:pPr/>
              <a:t>25</a:t>
            </a:fld>
            <a:endParaRPr lang="en-US"/>
          </a:p>
        </p:txBody>
      </p:sp>
      <p:sp>
        <p:nvSpPr>
          <p:cNvPr id="6" name="Title 1">
            <a:extLst>
              <a:ext uri="{FF2B5EF4-FFF2-40B4-BE49-F238E27FC236}">
                <a16:creationId xmlns:a16="http://schemas.microsoft.com/office/drawing/2014/main" id="{35B4BDB7-7843-42CB-B3D4-5B12D6270EC7}"/>
              </a:ext>
            </a:extLst>
          </p:cNvPr>
          <p:cNvSpPr>
            <a:spLocks noGrp="1"/>
          </p:cNvSpPr>
          <p:nvPr>
            <p:ph type="title"/>
          </p:nvPr>
        </p:nvSpPr>
        <p:spPr>
          <a:xfrm>
            <a:off x="0" y="3811"/>
            <a:ext cx="9144000" cy="834390"/>
          </a:xfrm>
        </p:spPr>
        <p:txBody>
          <a:bodyPr/>
          <a:lstStyle/>
          <a:p>
            <a:r>
              <a:rPr lang="en-US" dirty="0"/>
              <a:t>WHICH INDEX ?</a:t>
            </a:r>
          </a:p>
        </p:txBody>
      </p:sp>
      <p:sp>
        <p:nvSpPr>
          <p:cNvPr id="7" name="Rectangle 6">
            <a:extLst>
              <a:ext uri="{FF2B5EF4-FFF2-40B4-BE49-F238E27FC236}">
                <a16:creationId xmlns:a16="http://schemas.microsoft.com/office/drawing/2014/main" id="{DEFC4690-F368-4CB1-9CAD-3A2FBC12A2D9}"/>
              </a:ext>
            </a:extLst>
          </p:cNvPr>
          <p:cNvSpPr/>
          <p:nvPr/>
        </p:nvSpPr>
        <p:spPr>
          <a:xfrm>
            <a:off x="0" y="865416"/>
            <a:ext cx="9144000" cy="2031325"/>
          </a:xfrm>
          <a:prstGeom prst="rect">
            <a:avLst/>
          </a:prstGeom>
        </p:spPr>
        <p:txBody>
          <a:bodyPr wrap="square">
            <a:spAutoFit/>
          </a:bodyPr>
          <a:lstStyle/>
          <a:p>
            <a:r>
              <a:rPr lang="en-US" dirty="0">
                <a:solidFill>
                  <a:schemeClr val="tx2"/>
                </a:solidFill>
                <a:latin typeface="Arial" panose="020B0604020202020204" pitchFamily="34" charset="0"/>
                <a:cs typeface="Arial" panose="020B0604020202020204" pitchFamily="34" charset="0"/>
              </a:rPr>
              <a:t>EXPLAIN PLAN FOR</a:t>
            </a:r>
          </a:p>
          <a:p>
            <a:r>
              <a:rPr lang="en-US" dirty="0">
                <a:solidFill>
                  <a:schemeClr val="tx2"/>
                </a:solidFill>
                <a:latin typeface="Arial" panose="020B0604020202020204" pitchFamily="34" charset="0"/>
                <a:cs typeface="Arial" panose="020B0604020202020204" pitchFamily="34" charset="0"/>
              </a:rPr>
              <a:t>SELECT		</a:t>
            </a:r>
            <a:r>
              <a:rPr lang="en-US" b="0" dirty="0">
                <a:solidFill>
                  <a:schemeClr val="tx2"/>
                </a:solidFill>
                <a:latin typeface="Arial" panose="020B0604020202020204" pitchFamily="34" charset="0"/>
                <a:cs typeface="Arial" panose="020B0604020202020204" pitchFamily="34" charset="0"/>
              </a:rPr>
              <a:t>DE.id, DE.name, </a:t>
            </a:r>
            <a:r>
              <a:rPr lang="en-US" b="0" dirty="0" err="1">
                <a:solidFill>
                  <a:schemeClr val="tx2"/>
                </a:solidFill>
                <a:latin typeface="Arial" panose="020B0604020202020204" pitchFamily="34" charset="0"/>
                <a:cs typeface="Arial" panose="020B0604020202020204" pitchFamily="34" charset="0"/>
              </a:rPr>
              <a:t>DE.address</a:t>
            </a:r>
            <a:r>
              <a:rPr lang="en-US" b="0" dirty="0">
                <a:solidFill>
                  <a:schemeClr val="tx2"/>
                </a:solidFill>
                <a:latin typeface="Arial" panose="020B0604020202020204" pitchFamily="34" charset="0"/>
                <a:cs typeface="Arial" panose="020B0604020202020204" pitchFamily="34" charset="0"/>
              </a:rPr>
              <a:t>, </a:t>
            </a:r>
            <a:r>
              <a:rPr lang="en-US" b="0" dirty="0" err="1">
                <a:solidFill>
                  <a:schemeClr val="tx2"/>
                </a:solidFill>
                <a:latin typeface="Arial" panose="020B0604020202020204" pitchFamily="34" charset="0"/>
                <a:cs typeface="Arial" panose="020B0604020202020204" pitchFamily="34" charset="0"/>
              </a:rPr>
              <a:t>DE.job</a:t>
            </a:r>
            <a:endParaRPr lang="en-US" b="0" dirty="0">
              <a:solidFill>
                <a:schemeClr val="tx2"/>
              </a:solidFill>
              <a:latin typeface="Arial" panose="020B0604020202020204" pitchFamily="34" charset="0"/>
              <a:cs typeface="Arial" panose="020B0604020202020204" pitchFamily="34" charset="0"/>
            </a:endParaRPr>
          </a:p>
          <a:p>
            <a:r>
              <a:rPr lang="en-US" dirty="0">
                <a:solidFill>
                  <a:schemeClr val="tx2"/>
                </a:solidFill>
                <a:latin typeface="Arial" panose="020B0604020202020204" pitchFamily="34" charset="0"/>
                <a:cs typeface="Arial" panose="020B0604020202020204" pitchFamily="34" charset="0"/>
              </a:rPr>
              <a:t>FROM		</a:t>
            </a:r>
            <a:r>
              <a:rPr lang="en-US" b="0" dirty="0" err="1">
                <a:solidFill>
                  <a:schemeClr val="tx2"/>
                </a:solidFill>
                <a:latin typeface="Arial" panose="020B0604020202020204" pitchFamily="34" charset="0"/>
                <a:cs typeface="Arial" panose="020B0604020202020204" pitchFamily="34" charset="0"/>
              </a:rPr>
              <a:t>dummy_emp</a:t>
            </a:r>
            <a:r>
              <a:rPr lang="en-US" b="0" dirty="0">
                <a:solidFill>
                  <a:schemeClr val="tx2"/>
                </a:solidFill>
                <a:latin typeface="Arial" panose="020B0604020202020204" pitchFamily="34" charset="0"/>
                <a:cs typeface="Arial" panose="020B0604020202020204" pitchFamily="34" charset="0"/>
              </a:rPr>
              <a:t> DE</a:t>
            </a:r>
          </a:p>
          <a:p>
            <a:r>
              <a:rPr lang="en-US" dirty="0">
                <a:solidFill>
                  <a:schemeClr val="tx2"/>
                </a:solidFill>
                <a:latin typeface="Arial" panose="020B0604020202020204" pitchFamily="34" charset="0"/>
                <a:cs typeface="Arial" panose="020B0604020202020204" pitchFamily="34" charset="0"/>
              </a:rPr>
              <a:t>WHERE		</a:t>
            </a:r>
            <a:r>
              <a:rPr lang="en-US" b="0" dirty="0" err="1">
                <a:solidFill>
                  <a:schemeClr val="tx2"/>
                </a:solidFill>
                <a:latin typeface="Arial" panose="020B0604020202020204" pitchFamily="34" charset="0"/>
                <a:cs typeface="Arial" panose="020B0604020202020204" pitchFamily="34" charset="0"/>
              </a:rPr>
              <a:t>DE.job</a:t>
            </a:r>
            <a:r>
              <a:rPr lang="en-US" dirty="0">
                <a:solidFill>
                  <a:schemeClr val="tx2"/>
                </a:solidFill>
                <a:latin typeface="Arial" panose="020B0604020202020204" pitchFamily="34" charset="0"/>
                <a:cs typeface="Arial" panose="020B0604020202020204" pitchFamily="34" charset="0"/>
              </a:rPr>
              <a:t> LIKE </a:t>
            </a:r>
            <a:r>
              <a:rPr lang="en-US" b="0" dirty="0">
                <a:solidFill>
                  <a:srgbClr val="00B050"/>
                </a:solidFill>
                <a:latin typeface="Arial" panose="020B0604020202020204" pitchFamily="34" charset="0"/>
                <a:cs typeface="Arial" panose="020B0604020202020204" pitchFamily="34" charset="0"/>
              </a:rPr>
              <a:t>'job_1%’</a:t>
            </a:r>
            <a:r>
              <a:rPr lang="en-US" b="0" dirty="0">
                <a:solidFill>
                  <a:schemeClr val="tx2"/>
                </a:solidFill>
                <a:latin typeface="Arial" panose="020B0604020202020204" pitchFamily="34" charset="0"/>
                <a:cs typeface="Arial" panose="020B0604020202020204" pitchFamily="34" charset="0"/>
              </a:rPr>
              <a:t>;</a:t>
            </a:r>
          </a:p>
          <a:p>
            <a:r>
              <a:rPr lang="en-US" dirty="0">
                <a:solidFill>
                  <a:schemeClr val="tx2"/>
                </a:solidFill>
                <a:latin typeface="Arial" panose="020B0604020202020204" pitchFamily="34" charset="0"/>
                <a:cs typeface="Arial" panose="020B0604020202020204" pitchFamily="34" charset="0"/>
              </a:rPr>
              <a:t>AND		</a:t>
            </a:r>
            <a:r>
              <a:rPr lang="en-US" b="0" dirty="0">
                <a:solidFill>
                  <a:schemeClr val="tx2"/>
                </a:solidFill>
                <a:latin typeface="Arial" panose="020B0604020202020204" pitchFamily="34" charset="0"/>
                <a:cs typeface="Arial" panose="020B0604020202020204" pitchFamily="34" charset="0"/>
              </a:rPr>
              <a:t>DE.id</a:t>
            </a:r>
            <a:r>
              <a:rPr lang="en-US" dirty="0">
                <a:solidFill>
                  <a:schemeClr val="tx2"/>
                </a:solidFill>
                <a:latin typeface="Arial" panose="020B0604020202020204" pitchFamily="34" charset="0"/>
                <a:cs typeface="Arial" panose="020B0604020202020204" pitchFamily="34" charset="0"/>
              </a:rPr>
              <a:t> BETWEEN </a:t>
            </a:r>
            <a:r>
              <a:rPr lang="en-US" b="0" dirty="0">
                <a:solidFill>
                  <a:srgbClr val="00B050"/>
                </a:solidFill>
                <a:latin typeface="Arial" panose="020B0604020202020204" pitchFamily="34" charset="0"/>
                <a:cs typeface="Arial" panose="020B0604020202020204" pitchFamily="34" charset="0"/>
              </a:rPr>
              <a:t>100</a:t>
            </a:r>
            <a:r>
              <a:rPr lang="en-US" dirty="0">
                <a:solidFill>
                  <a:schemeClr val="tx2"/>
                </a:solidFill>
                <a:latin typeface="Arial" panose="020B0604020202020204" pitchFamily="34" charset="0"/>
                <a:cs typeface="Arial" panose="020B0604020202020204" pitchFamily="34" charset="0"/>
              </a:rPr>
              <a:t> AND </a:t>
            </a:r>
            <a:r>
              <a:rPr lang="en-US" b="0" dirty="0">
                <a:solidFill>
                  <a:srgbClr val="00B050"/>
                </a:solidFill>
                <a:latin typeface="Arial" panose="020B0604020202020204" pitchFamily="34" charset="0"/>
                <a:cs typeface="Arial" panose="020B0604020202020204" pitchFamily="34" charset="0"/>
              </a:rPr>
              <a:t>10000</a:t>
            </a:r>
            <a:r>
              <a:rPr lang="en-US" dirty="0">
                <a:solidFill>
                  <a:srgbClr val="00B050"/>
                </a:solidFill>
                <a:latin typeface="Arial" panose="020B0604020202020204" pitchFamily="34" charset="0"/>
                <a:cs typeface="Arial" panose="020B0604020202020204" pitchFamily="34" charset="0"/>
              </a:rPr>
              <a:t>;</a:t>
            </a:r>
          </a:p>
          <a:p>
            <a:endParaRPr lang="en-US" dirty="0">
              <a:solidFill>
                <a:schemeClr val="tx2"/>
              </a:solidFill>
            </a:endParaRPr>
          </a:p>
          <a:p>
            <a:r>
              <a:rPr lang="en-US" dirty="0">
                <a:solidFill>
                  <a:schemeClr val="tx2"/>
                </a:solidFill>
                <a:latin typeface="Arial" panose="020B0604020202020204" pitchFamily="34" charset="0"/>
                <a:cs typeface="Arial" panose="020B0604020202020204" pitchFamily="34" charset="0"/>
              </a:rPr>
              <a:t>SELECT * FROM TABLE (</a:t>
            </a:r>
            <a:r>
              <a:rPr lang="en-US" dirty="0" err="1">
                <a:solidFill>
                  <a:schemeClr val="tx2"/>
                </a:solidFill>
                <a:latin typeface="Arial" panose="020B0604020202020204" pitchFamily="34" charset="0"/>
                <a:cs typeface="Arial" panose="020B0604020202020204" pitchFamily="34" charset="0"/>
              </a:rPr>
              <a:t>DBMS_XPLAN.display</a:t>
            </a:r>
            <a:r>
              <a:rPr lang="en-US" dirty="0">
                <a:solidFill>
                  <a:schemeClr val="tx2"/>
                </a:solidFill>
                <a:latin typeface="Arial" panose="020B0604020202020204" pitchFamily="34" charset="0"/>
                <a:cs typeface="Arial" panose="020B0604020202020204" pitchFamily="34" charset="0"/>
              </a:rPr>
              <a:t>);</a:t>
            </a:r>
          </a:p>
        </p:txBody>
      </p:sp>
      <p:pic>
        <p:nvPicPr>
          <p:cNvPr id="8" name="Picture 7">
            <a:extLst>
              <a:ext uri="{FF2B5EF4-FFF2-40B4-BE49-F238E27FC236}">
                <a16:creationId xmlns:a16="http://schemas.microsoft.com/office/drawing/2014/main" id="{2A82E885-5181-498E-9837-87CB3E9E0850}"/>
              </a:ext>
            </a:extLst>
          </p:cNvPr>
          <p:cNvPicPr>
            <a:picLocks noChangeAspect="1"/>
          </p:cNvPicPr>
          <p:nvPr/>
        </p:nvPicPr>
        <p:blipFill>
          <a:blip r:embed="rId2"/>
          <a:stretch>
            <a:fillRect/>
          </a:stretch>
        </p:blipFill>
        <p:spPr>
          <a:xfrm>
            <a:off x="264021" y="3029146"/>
            <a:ext cx="8615959" cy="3124200"/>
          </a:xfrm>
          <a:prstGeom prst="rect">
            <a:avLst/>
          </a:prstGeom>
        </p:spPr>
      </p:pic>
    </p:spTree>
    <p:extLst>
      <p:ext uri="{BB962C8B-B14F-4D97-AF65-F5344CB8AC3E}">
        <p14:creationId xmlns:p14="http://schemas.microsoft.com/office/powerpoint/2010/main" val="4041496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2BA2-8BFF-4988-9A8C-06693DA2DDBD}"/>
              </a:ext>
            </a:extLst>
          </p:cNvPr>
          <p:cNvSpPr>
            <a:spLocks noGrp="1"/>
          </p:cNvSpPr>
          <p:nvPr>
            <p:ph type="title"/>
          </p:nvPr>
        </p:nvSpPr>
        <p:spPr/>
        <p:txBody>
          <a:bodyPr/>
          <a:lstStyle/>
          <a:p>
            <a:r>
              <a:rPr lang="en-US" dirty="0"/>
              <a:t>GATHER_PLAN_STATISTICS</a:t>
            </a:r>
          </a:p>
        </p:txBody>
      </p:sp>
      <p:sp>
        <p:nvSpPr>
          <p:cNvPr id="3" name="Content Placeholder 2">
            <a:extLst>
              <a:ext uri="{FF2B5EF4-FFF2-40B4-BE49-F238E27FC236}">
                <a16:creationId xmlns:a16="http://schemas.microsoft.com/office/drawing/2014/main" id="{0C962AED-53BB-4898-991F-40D7BFF36FF3}"/>
              </a:ext>
            </a:extLst>
          </p:cNvPr>
          <p:cNvSpPr>
            <a:spLocks noGrp="1"/>
          </p:cNvSpPr>
          <p:nvPr>
            <p:ph idx="1"/>
          </p:nvPr>
        </p:nvSpPr>
        <p:spPr>
          <a:xfrm>
            <a:off x="0" y="864871"/>
            <a:ext cx="9144000" cy="2945130"/>
          </a:xfrm>
        </p:spPr>
        <p:txBody>
          <a:bodyPr/>
          <a:lstStyle/>
          <a:p>
            <a:r>
              <a:rPr lang="en-US" sz="2500" dirty="0"/>
              <a:t>Add the GATHER_PLAN_STATISTICS hint to the SQL statement</a:t>
            </a:r>
          </a:p>
          <a:p>
            <a:r>
              <a:rPr lang="en-US" sz="2500" dirty="0"/>
              <a:t>Setting the FORMAT parameter of DBMS_XPLAN.DISPLAY_CURSOR to ‘</a:t>
            </a:r>
            <a:r>
              <a:rPr lang="en-US" sz="2500" b="1" dirty="0">
                <a:solidFill>
                  <a:srgbClr val="00B050"/>
                </a:solidFill>
              </a:rPr>
              <a:t>ALLSTATS LAST</a:t>
            </a:r>
            <a:r>
              <a:rPr lang="en-US" sz="2500" dirty="0"/>
              <a:t>’</a:t>
            </a:r>
            <a:br>
              <a:rPr lang="en-US" sz="2500" dirty="0"/>
            </a:br>
            <a:endParaRPr lang="en-US" sz="2500" dirty="0"/>
          </a:p>
          <a:p>
            <a:pPr marL="0" indent="0">
              <a:buNone/>
            </a:pPr>
            <a:r>
              <a:rPr lang="en-US" sz="2000" b="1" dirty="0"/>
              <a:t>SELECT</a:t>
            </a:r>
            <a:r>
              <a:rPr lang="en-US" sz="2000" dirty="0"/>
              <a:t> * </a:t>
            </a:r>
          </a:p>
          <a:p>
            <a:pPr marL="0" indent="0">
              <a:buNone/>
            </a:pPr>
            <a:r>
              <a:rPr lang="en-US" sz="2000" b="1" dirty="0"/>
              <a:t>FROM</a:t>
            </a:r>
            <a:r>
              <a:rPr lang="en-US" sz="2000" dirty="0"/>
              <a:t>    TABLE (</a:t>
            </a:r>
            <a:r>
              <a:rPr lang="en-US" sz="2000" dirty="0" err="1"/>
              <a:t>DBMS_XPLAN.display_cursor</a:t>
            </a:r>
            <a:r>
              <a:rPr lang="en-US" sz="2000" dirty="0"/>
              <a:t> (</a:t>
            </a:r>
            <a:r>
              <a:rPr lang="en-US" sz="2000" dirty="0">
                <a:solidFill>
                  <a:srgbClr val="00B050"/>
                </a:solidFill>
              </a:rPr>
              <a:t>format=&gt;'ALLSTATS LAST'</a:t>
            </a:r>
            <a:r>
              <a:rPr lang="en-US" sz="2000" dirty="0"/>
              <a:t>));</a:t>
            </a:r>
          </a:p>
        </p:txBody>
      </p:sp>
      <p:sp>
        <p:nvSpPr>
          <p:cNvPr id="4" name="Slide Number Placeholder 3">
            <a:extLst>
              <a:ext uri="{FF2B5EF4-FFF2-40B4-BE49-F238E27FC236}">
                <a16:creationId xmlns:a16="http://schemas.microsoft.com/office/drawing/2014/main" id="{AB85AB8E-2889-4547-9E01-F7F145949541}"/>
              </a:ext>
            </a:extLst>
          </p:cNvPr>
          <p:cNvSpPr>
            <a:spLocks noGrp="1"/>
          </p:cNvSpPr>
          <p:nvPr>
            <p:ph type="sldNum" sz="quarter" idx="4"/>
          </p:nvPr>
        </p:nvSpPr>
        <p:spPr/>
        <p:txBody>
          <a:bodyPr/>
          <a:lstStyle/>
          <a:p>
            <a:fld id="{14B06B54-3296-4AE8-A2E6-B97BB3A9F57A}" type="slidenum">
              <a:rPr lang="en-US" smtClean="0"/>
              <a:pPr/>
              <a:t>26</a:t>
            </a:fld>
            <a:endParaRPr lang="en-US"/>
          </a:p>
        </p:txBody>
      </p:sp>
    </p:spTree>
    <p:extLst>
      <p:ext uri="{BB962C8B-B14F-4D97-AF65-F5344CB8AC3E}">
        <p14:creationId xmlns:p14="http://schemas.microsoft.com/office/powerpoint/2010/main" val="2407402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24A1-3CD8-46D2-9C4E-744259E3FD0B}"/>
              </a:ext>
            </a:extLst>
          </p:cNvPr>
          <p:cNvSpPr>
            <a:spLocks noGrp="1"/>
          </p:cNvSpPr>
          <p:nvPr>
            <p:ph type="title"/>
          </p:nvPr>
        </p:nvSpPr>
        <p:spPr/>
        <p:txBody>
          <a:bodyPr/>
          <a:lstStyle/>
          <a:p>
            <a:r>
              <a:rPr lang="en-US" dirty="0"/>
              <a:t>The JOIN operation</a:t>
            </a:r>
          </a:p>
        </p:txBody>
      </p:sp>
      <p:sp>
        <p:nvSpPr>
          <p:cNvPr id="3" name="Content Placeholder 2">
            <a:extLst>
              <a:ext uri="{FF2B5EF4-FFF2-40B4-BE49-F238E27FC236}">
                <a16:creationId xmlns:a16="http://schemas.microsoft.com/office/drawing/2014/main" id="{41FBE244-B780-4E91-BC71-197E4698CDE5}"/>
              </a:ext>
            </a:extLst>
          </p:cNvPr>
          <p:cNvSpPr>
            <a:spLocks noGrp="1"/>
          </p:cNvSpPr>
          <p:nvPr>
            <p:ph idx="1"/>
          </p:nvPr>
        </p:nvSpPr>
        <p:spPr/>
        <p:txBody>
          <a:bodyPr/>
          <a:lstStyle/>
          <a:p>
            <a:r>
              <a:rPr lang="en-US" sz="2400" dirty="0"/>
              <a:t>The </a:t>
            </a:r>
            <a:r>
              <a:rPr lang="en-US" sz="2400" b="1" dirty="0"/>
              <a:t>join operation</a:t>
            </a:r>
            <a:r>
              <a:rPr lang="en-US" sz="2400" dirty="0"/>
              <a:t> transforms data from a normalized model into a denormalized form that suits a specific processing purpose.</a:t>
            </a:r>
          </a:p>
          <a:p>
            <a:r>
              <a:rPr lang="en-US" sz="2400" dirty="0"/>
              <a:t>It processes </a:t>
            </a:r>
            <a:r>
              <a:rPr lang="en-US" sz="2400" dirty="0">
                <a:solidFill>
                  <a:srgbClr val="002060"/>
                </a:solidFill>
              </a:rPr>
              <a:t>only two tables</a:t>
            </a:r>
            <a:r>
              <a:rPr lang="en-US" sz="2400" dirty="0"/>
              <a:t> at a time.</a:t>
            </a:r>
          </a:p>
          <a:p>
            <a:r>
              <a:rPr lang="en-US" sz="2400" dirty="0"/>
              <a:t>A SQL query with more tables requires multiple steps: first building an intermediate result set by joining two tables, then joining the result with the next table and so forth.</a:t>
            </a:r>
          </a:p>
        </p:txBody>
      </p:sp>
      <p:sp>
        <p:nvSpPr>
          <p:cNvPr id="4" name="Slide Number Placeholder 3">
            <a:extLst>
              <a:ext uri="{FF2B5EF4-FFF2-40B4-BE49-F238E27FC236}">
                <a16:creationId xmlns:a16="http://schemas.microsoft.com/office/drawing/2014/main" id="{22434633-1DB6-454F-BF50-9200F7ECA78F}"/>
              </a:ext>
            </a:extLst>
          </p:cNvPr>
          <p:cNvSpPr>
            <a:spLocks noGrp="1"/>
          </p:cNvSpPr>
          <p:nvPr>
            <p:ph type="sldNum" sz="quarter" idx="4"/>
          </p:nvPr>
        </p:nvSpPr>
        <p:spPr/>
        <p:txBody>
          <a:bodyPr/>
          <a:lstStyle/>
          <a:p>
            <a:fld id="{14B06B54-3296-4AE8-A2E6-B97BB3A9F57A}" type="slidenum">
              <a:rPr lang="en-US" smtClean="0"/>
              <a:pPr/>
              <a:t>27</a:t>
            </a:fld>
            <a:endParaRPr lang="en-US"/>
          </a:p>
        </p:txBody>
      </p:sp>
    </p:spTree>
    <p:extLst>
      <p:ext uri="{BB962C8B-B14F-4D97-AF65-F5344CB8AC3E}">
        <p14:creationId xmlns:p14="http://schemas.microsoft.com/office/powerpoint/2010/main" val="4144791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34F4-86BC-4181-8E92-7D7292695B5A}"/>
              </a:ext>
            </a:extLst>
          </p:cNvPr>
          <p:cNvSpPr>
            <a:spLocks noGrp="1"/>
          </p:cNvSpPr>
          <p:nvPr>
            <p:ph type="title"/>
          </p:nvPr>
        </p:nvSpPr>
        <p:spPr/>
        <p:txBody>
          <a:bodyPr/>
          <a:lstStyle/>
          <a:p>
            <a:r>
              <a:rPr lang="en-US" dirty="0"/>
              <a:t>Pipelining Intermediate Results</a:t>
            </a:r>
          </a:p>
        </p:txBody>
      </p:sp>
      <p:sp>
        <p:nvSpPr>
          <p:cNvPr id="3" name="Content Placeholder 2">
            <a:extLst>
              <a:ext uri="{FF2B5EF4-FFF2-40B4-BE49-F238E27FC236}">
                <a16:creationId xmlns:a16="http://schemas.microsoft.com/office/drawing/2014/main" id="{E382FAB3-01F6-48FA-9CE3-B6BA099BF8D1}"/>
              </a:ext>
            </a:extLst>
          </p:cNvPr>
          <p:cNvSpPr>
            <a:spLocks noGrp="1"/>
          </p:cNvSpPr>
          <p:nvPr>
            <p:ph idx="1"/>
          </p:nvPr>
        </p:nvSpPr>
        <p:spPr>
          <a:xfrm>
            <a:off x="0" y="864871"/>
            <a:ext cx="9144000" cy="4469130"/>
          </a:xfrm>
        </p:spPr>
        <p:txBody>
          <a:bodyPr/>
          <a:lstStyle/>
          <a:p>
            <a:r>
              <a:rPr lang="en-US" dirty="0"/>
              <a:t>The output of query produces an </a:t>
            </a:r>
            <a:r>
              <a:rPr lang="en-US" b="1" dirty="0"/>
              <a:t>intermediate result</a:t>
            </a:r>
            <a:r>
              <a:rPr lang="en-US" dirty="0"/>
              <a:t>. DBMS stores the intermediate result of the first join (i.e., </a:t>
            </a:r>
            <a:r>
              <a:rPr lang="en-US" dirty="0">
                <a:solidFill>
                  <a:srgbClr val="002060"/>
                </a:solidFill>
              </a:rPr>
              <a:t>materialization</a:t>
            </a:r>
            <a:r>
              <a:rPr lang="en-US" dirty="0"/>
              <a:t>) before starting the next one. </a:t>
            </a:r>
          </a:p>
          <a:p>
            <a:r>
              <a:rPr lang="en-US" dirty="0"/>
              <a:t>Instead, databases use </a:t>
            </a:r>
            <a:r>
              <a:rPr lang="en-US" dirty="0">
                <a:solidFill>
                  <a:srgbClr val="002060"/>
                </a:solidFill>
              </a:rPr>
              <a:t>pipelining</a:t>
            </a:r>
            <a:r>
              <a:rPr lang="en-US" dirty="0"/>
              <a:t> to reduce memory usage. That means that each row from the intermediate result is immediately </a:t>
            </a:r>
            <a:r>
              <a:rPr lang="en-US" b="1" i="1" dirty="0"/>
              <a:t>pipelined</a:t>
            </a:r>
            <a:r>
              <a:rPr lang="en-US" i="1" dirty="0"/>
              <a:t> </a:t>
            </a:r>
            <a:r>
              <a:rPr lang="en-US" dirty="0"/>
              <a:t>to the next join operation — avoiding the need to store the intermediate result set.</a:t>
            </a:r>
          </a:p>
        </p:txBody>
      </p:sp>
      <p:sp>
        <p:nvSpPr>
          <p:cNvPr id="4" name="Slide Number Placeholder 3">
            <a:extLst>
              <a:ext uri="{FF2B5EF4-FFF2-40B4-BE49-F238E27FC236}">
                <a16:creationId xmlns:a16="http://schemas.microsoft.com/office/drawing/2014/main" id="{A21220AA-D497-48EA-AC21-16E643517237}"/>
              </a:ext>
            </a:extLst>
          </p:cNvPr>
          <p:cNvSpPr>
            <a:spLocks noGrp="1"/>
          </p:cNvSpPr>
          <p:nvPr>
            <p:ph type="sldNum" sz="quarter" idx="4"/>
          </p:nvPr>
        </p:nvSpPr>
        <p:spPr/>
        <p:txBody>
          <a:bodyPr/>
          <a:lstStyle/>
          <a:p>
            <a:fld id="{14B06B54-3296-4AE8-A2E6-B97BB3A9F57A}" type="slidenum">
              <a:rPr lang="en-US" smtClean="0"/>
              <a:pPr/>
              <a:t>28</a:t>
            </a:fld>
            <a:endParaRPr lang="en-US"/>
          </a:p>
        </p:txBody>
      </p:sp>
    </p:spTree>
    <p:extLst>
      <p:ext uri="{BB962C8B-B14F-4D97-AF65-F5344CB8AC3E}">
        <p14:creationId xmlns:p14="http://schemas.microsoft.com/office/powerpoint/2010/main" val="2541441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81BA1-9AB6-4DC5-8E83-A4EE6FDDCD4A}"/>
              </a:ext>
            </a:extLst>
          </p:cNvPr>
          <p:cNvSpPr>
            <a:spLocks noGrp="1"/>
          </p:cNvSpPr>
          <p:nvPr>
            <p:ph type="title"/>
          </p:nvPr>
        </p:nvSpPr>
        <p:spPr/>
        <p:txBody>
          <a:bodyPr/>
          <a:lstStyle/>
          <a:p>
            <a:r>
              <a:rPr lang="en-US" dirty="0"/>
              <a:t>GATHER_PLAN_STATISTICS Hint</a:t>
            </a:r>
          </a:p>
        </p:txBody>
      </p:sp>
      <p:sp>
        <p:nvSpPr>
          <p:cNvPr id="3" name="Content Placeholder 2">
            <a:extLst>
              <a:ext uri="{FF2B5EF4-FFF2-40B4-BE49-F238E27FC236}">
                <a16:creationId xmlns:a16="http://schemas.microsoft.com/office/drawing/2014/main" id="{115C2BEE-B6C8-4E3A-96C8-955FA5914B40}"/>
              </a:ext>
            </a:extLst>
          </p:cNvPr>
          <p:cNvSpPr>
            <a:spLocks noGrp="1"/>
          </p:cNvSpPr>
          <p:nvPr>
            <p:ph idx="1"/>
          </p:nvPr>
        </p:nvSpPr>
        <p:spPr/>
        <p:txBody>
          <a:bodyPr/>
          <a:lstStyle/>
          <a:p>
            <a:r>
              <a:rPr lang="en-US" sz="2500" dirty="0"/>
              <a:t>Using the </a:t>
            </a:r>
            <a:r>
              <a:rPr lang="en-US" sz="2500" dirty="0">
                <a:solidFill>
                  <a:srgbClr val="0070C0"/>
                </a:solidFill>
              </a:rPr>
              <a:t>GATHER_PLAN_STATISTICS</a:t>
            </a:r>
            <a:r>
              <a:rPr lang="en-US" sz="2500" dirty="0"/>
              <a:t> hint makes the optimizer gather the actual cardinalities in addition to the expected cardinalities in the execution plan. This can then be reported by the </a:t>
            </a:r>
            <a:r>
              <a:rPr lang="en-US" sz="2500" dirty="0">
                <a:solidFill>
                  <a:srgbClr val="0070C0"/>
                </a:solidFill>
              </a:rPr>
              <a:t>DISPLAY_CURSOR function</a:t>
            </a:r>
            <a:r>
              <a:rPr lang="en-US" sz="2500" dirty="0"/>
              <a:t> if the format is set to </a:t>
            </a:r>
            <a:r>
              <a:rPr lang="en-US" sz="2500" dirty="0">
                <a:solidFill>
                  <a:srgbClr val="0070C0"/>
                </a:solidFill>
              </a:rPr>
              <a:t>'ALLSTATS</a:t>
            </a:r>
            <a:r>
              <a:rPr lang="en-US" sz="2500" dirty="0"/>
              <a:t>’.</a:t>
            </a:r>
          </a:p>
          <a:p>
            <a:endParaRPr lang="en-US" sz="2500" dirty="0"/>
          </a:p>
          <a:p>
            <a:r>
              <a:rPr lang="en-US" sz="2500" b="0" i="0" dirty="0">
                <a:solidFill>
                  <a:srgbClr val="000000"/>
                </a:solidFill>
                <a:effectLst/>
              </a:rPr>
              <a:t>The GATHER_PLAN_STATISTICS hint allows for the collection of extra metrics during the execution of the query. Specifically, it shows us the Optimizer's estimated number of rows (</a:t>
            </a:r>
            <a:r>
              <a:rPr lang="en-US" sz="2500" b="0" i="0" dirty="0">
                <a:solidFill>
                  <a:srgbClr val="0070C0"/>
                </a:solidFill>
                <a:effectLst/>
              </a:rPr>
              <a:t>E-Rows</a:t>
            </a:r>
            <a:r>
              <a:rPr lang="en-US" sz="2500" b="0" i="0" dirty="0">
                <a:solidFill>
                  <a:srgbClr val="000000"/>
                </a:solidFill>
                <a:effectLst/>
              </a:rPr>
              <a:t>) and the actual number of rows (</a:t>
            </a:r>
            <a:r>
              <a:rPr lang="en-US" sz="2500" b="0" i="0" dirty="0">
                <a:solidFill>
                  <a:srgbClr val="0070C0"/>
                </a:solidFill>
                <a:effectLst/>
              </a:rPr>
              <a:t>A-Rows</a:t>
            </a:r>
            <a:r>
              <a:rPr lang="en-US" sz="2500" b="0" i="0" dirty="0">
                <a:solidFill>
                  <a:srgbClr val="000000"/>
                </a:solidFill>
                <a:effectLst/>
              </a:rPr>
              <a:t>).</a:t>
            </a:r>
            <a:endParaRPr lang="en-US" sz="2500" dirty="0"/>
          </a:p>
        </p:txBody>
      </p:sp>
      <p:sp>
        <p:nvSpPr>
          <p:cNvPr id="4" name="Slide Number Placeholder 3">
            <a:extLst>
              <a:ext uri="{FF2B5EF4-FFF2-40B4-BE49-F238E27FC236}">
                <a16:creationId xmlns:a16="http://schemas.microsoft.com/office/drawing/2014/main" id="{95E7F87E-DCC2-48B1-A6FD-7590EC7D836B}"/>
              </a:ext>
            </a:extLst>
          </p:cNvPr>
          <p:cNvSpPr>
            <a:spLocks noGrp="1"/>
          </p:cNvSpPr>
          <p:nvPr>
            <p:ph type="sldNum" sz="quarter" idx="4"/>
          </p:nvPr>
        </p:nvSpPr>
        <p:spPr/>
        <p:txBody>
          <a:bodyPr/>
          <a:lstStyle/>
          <a:p>
            <a:fld id="{14B06B54-3296-4AE8-A2E6-B97BB3A9F57A}" type="slidenum">
              <a:rPr lang="en-US" smtClean="0"/>
              <a:pPr/>
              <a:t>29</a:t>
            </a:fld>
            <a:endParaRPr lang="en-US"/>
          </a:p>
        </p:txBody>
      </p:sp>
    </p:spTree>
    <p:extLst>
      <p:ext uri="{BB962C8B-B14F-4D97-AF65-F5344CB8AC3E}">
        <p14:creationId xmlns:p14="http://schemas.microsoft.com/office/powerpoint/2010/main" val="48807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E8A8-58DA-4797-9140-C56B2118BB9A}"/>
              </a:ext>
            </a:extLst>
          </p:cNvPr>
          <p:cNvSpPr>
            <a:spLocks noGrp="1"/>
          </p:cNvSpPr>
          <p:nvPr>
            <p:ph type="title"/>
          </p:nvPr>
        </p:nvSpPr>
        <p:spPr/>
        <p:txBody>
          <a:bodyPr/>
          <a:lstStyle/>
          <a:p>
            <a:r>
              <a:rPr lang="en-US" dirty="0"/>
              <a:t>Execution Plan</a:t>
            </a:r>
          </a:p>
        </p:txBody>
      </p:sp>
      <p:sp>
        <p:nvSpPr>
          <p:cNvPr id="3" name="Content Placeholder 2">
            <a:extLst>
              <a:ext uri="{FF2B5EF4-FFF2-40B4-BE49-F238E27FC236}">
                <a16:creationId xmlns:a16="http://schemas.microsoft.com/office/drawing/2014/main" id="{6957AC03-5527-4DF8-BE9C-BBC2082E52D4}"/>
              </a:ext>
            </a:extLst>
          </p:cNvPr>
          <p:cNvSpPr>
            <a:spLocks noGrp="1"/>
          </p:cNvSpPr>
          <p:nvPr>
            <p:ph idx="1"/>
          </p:nvPr>
        </p:nvSpPr>
        <p:spPr/>
        <p:txBody>
          <a:bodyPr/>
          <a:lstStyle/>
          <a:p>
            <a:r>
              <a:rPr lang="en-US" sz="2400" dirty="0"/>
              <a:t>The </a:t>
            </a:r>
            <a:r>
              <a:rPr lang="en-US" sz="2400" b="1" dirty="0"/>
              <a:t>execution plan</a:t>
            </a:r>
            <a:r>
              <a:rPr lang="en-US" sz="2400" dirty="0"/>
              <a:t> is the result of the query optimizer’s attempt that may identify the most efficient way to access the dataset for the submitted SQL query.</a:t>
            </a:r>
          </a:p>
          <a:p>
            <a:endParaRPr lang="en-US" sz="2400" dirty="0"/>
          </a:p>
          <a:p>
            <a:r>
              <a:rPr lang="en-US" sz="2400" dirty="0"/>
              <a:t>Viewing an execution plan in the Oracle database involves two steps:</a:t>
            </a:r>
          </a:p>
          <a:p>
            <a:pPr marL="914400" lvl="1" indent="-514350">
              <a:buFont typeface="+mj-lt"/>
              <a:buAutoNum type="arabicParenR"/>
            </a:pPr>
            <a:r>
              <a:rPr lang="en-US" sz="2000" b="1" dirty="0"/>
              <a:t>explain plan for </a:t>
            </a:r>
            <a:r>
              <a:rPr lang="en-US" sz="2000" dirty="0"/>
              <a:t>— saves the execution plan in the PLAN_TABLE.</a:t>
            </a:r>
          </a:p>
          <a:p>
            <a:pPr marL="914400" lvl="1" indent="-514350">
              <a:buFont typeface="+mj-lt"/>
              <a:buAutoNum type="arabicParenR"/>
            </a:pPr>
            <a:r>
              <a:rPr lang="en-US" sz="2000" dirty="0"/>
              <a:t>Display the execution plan.</a:t>
            </a:r>
          </a:p>
          <a:p>
            <a:pPr marL="400050" lvl="1" indent="0">
              <a:buNone/>
            </a:pPr>
            <a:r>
              <a:rPr lang="en-US" sz="2000" b="1" dirty="0"/>
              <a:t>       SELECT * FROM table(</a:t>
            </a:r>
            <a:r>
              <a:rPr lang="en-US" sz="2000" b="1" dirty="0" err="1"/>
              <a:t>dbms_xplan.display</a:t>
            </a:r>
            <a:r>
              <a:rPr lang="en-US" sz="2000" b="1" dirty="0"/>
              <a:t>);</a:t>
            </a:r>
          </a:p>
          <a:p>
            <a:pPr marL="400050" lvl="1" indent="0">
              <a:buNone/>
            </a:pPr>
            <a:endParaRPr lang="en-US" sz="2000" dirty="0"/>
          </a:p>
          <a:p>
            <a:pPr marL="457200" indent="-457200"/>
            <a:r>
              <a:rPr lang="en-US" sz="2400" dirty="0"/>
              <a:t>The DBMS_XPLAN package provides an easy way to display the output of the EXPLAIN PLAN command.</a:t>
            </a:r>
          </a:p>
          <a:p>
            <a:pPr marL="400050" lvl="1" indent="0">
              <a:buNone/>
            </a:pPr>
            <a:endParaRPr lang="en-US" dirty="0"/>
          </a:p>
        </p:txBody>
      </p:sp>
      <p:sp>
        <p:nvSpPr>
          <p:cNvPr id="4" name="Slide Number Placeholder 3">
            <a:extLst>
              <a:ext uri="{FF2B5EF4-FFF2-40B4-BE49-F238E27FC236}">
                <a16:creationId xmlns:a16="http://schemas.microsoft.com/office/drawing/2014/main" id="{198FBE40-9D2D-4F43-A3A6-8497F83D111A}"/>
              </a:ext>
            </a:extLst>
          </p:cNvPr>
          <p:cNvSpPr>
            <a:spLocks noGrp="1"/>
          </p:cNvSpPr>
          <p:nvPr>
            <p:ph type="sldNum" sz="quarter" idx="4"/>
          </p:nvPr>
        </p:nvSpPr>
        <p:spPr/>
        <p:txBody>
          <a:bodyPr/>
          <a:lstStyle/>
          <a:p>
            <a:fld id="{14B06B54-3296-4AE8-A2E6-B97BB3A9F57A}" type="slidenum">
              <a:rPr lang="en-US" smtClean="0"/>
              <a:pPr/>
              <a:t>3</a:t>
            </a:fld>
            <a:endParaRPr lang="en-US"/>
          </a:p>
        </p:txBody>
      </p:sp>
    </p:spTree>
    <p:extLst>
      <p:ext uri="{BB962C8B-B14F-4D97-AF65-F5344CB8AC3E}">
        <p14:creationId xmlns:p14="http://schemas.microsoft.com/office/powerpoint/2010/main" val="3351853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81BA1-9AB6-4DC5-8E83-A4EE6FDDCD4A}"/>
              </a:ext>
            </a:extLst>
          </p:cNvPr>
          <p:cNvSpPr>
            <a:spLocks noGrp="1"/>
          </p:cNvSpPr>
          <p:nvPr>
            <p:ph type="title"/>
          </p:nvPr>
        </p:nvSpPr>
        <p:spPr/>
        <p:txBody>
          <a:bodyPr/>
          <a:lstStyle/>
          <a:p>
            <a:r>
              <a:rPr lang="en-US" dirty="0"/>
              <a:t>GATHER_PLAN_STATISTICS Hint</a:t>
            </a:r>
          </a:p>
        </p:txBody>
      </p:sp>
      <p:sp>
        <p:nvSpPr>
          <p:cNvPr id="3" name="Content Placeholder 2">
            <a:extLst>
              <a:ext uri="{FF2B5EF4-FFF2-40B4-BE49-F238E27FC236}">
                <a16:creationId xmlns:a16="http://schemas.microsoft.com/office/drawing/2014/main" id="{115C2BEE-B6C8-4E3A-96C8-955FA5914B40}"/>
              </a:ext>
            </a:extLst>
          </p:cNvPr>
          <p:cNvSpPr>
            <a:spLocks noGrp="1"/>
          </p:cNvSpPr>
          <p:nvPr>
            <p:ph idx="1"/>
          </p:nvPr>
        </p:nvSpPr>
        <p:spPr/>
        <p:txBody>
          <a:bodyPr/>
          <a:lstStyle/>
          <a:p>
            <a:pPr marL="0" indent="0">
              <a:buNone/>
            </a:pPr>
            <a:r>
              <a:rPr lang="en-US" sz="2000" dirty="0">
                <a:solidFill>
                  <a:schemeClr val="tx2"/>
                </a:solidFill>
                <a:latin typeface="Arial" panose="020B0604020202020204" pitchFamily="34" charset="0"/>
                <a:cs typeface="Arial" panose="020B0604020202020204" pitchFamily="34" charset="0"/>
              </a:rPr>
              <a:t>SELECT 	* </a:t>
            </a:r>
          </a:p>
          <a:p>
            <a:pPr marL="0" indent="0">
              <a:buNone/>
            </a:pPr>
            <a:r>
              <a:rPr lang="en-US" sz="2000" dirty="0">
                <a:solidFill>
                  <a:schemeClr val="tx2"/>
                </a:solidFill>
                <a:latin typeface="Arial" panose="020B0604020202020204" pitchFamily="34" charset="0"/>
                <a:cs typeface="Arial" panose="020B0604020202020204" pitchFamily="34" charset="0"/>
              </a:rPr>
              <a:t>FROM    TABLE (</a:t>
            </a:r>
            <a:r>
              <a:rPr lang="en-US" sz="2000" dirty="0" err="1">
                <a:solidFill>
                  <a:schemeClr val="tx2"/>
                </a:solidFill>
                <a:latin typeface="Arial" panose="020B0604020202020204" pitchFamily="34" charset="0"/>
                <a:cs typeface="Arial" panose="020B0604020202020204" pitchFamily="34" charset="0"/>
              </a:rPr>
              <a:t>DBMS_XPLAN.display_cursor</a:t>
            </a:r>
            <a:r>
              <a:rPr lang="en-US" sz="2000" dirty="0">
                <a:solidFill>
                  <a:schemeClr val="tx2"/>
                </a:solidFill>
                <a:latin typeface="Arial" panose="020B0604020202020204" pitchFamily="34" charset="0"/>
                <a:cs typeface="Arial" panose="020B0604020202020204" pitchFamily="34" charset="0"/>
              </a:rPr>
              <a:t> (format=&gt;'</a:t>
            </a:r>
            <a:r>
              <a:rPr lang="en-US" sz="2000" b="1" dirty="0">
                <a:solidFill>
                  <a:schemeClr val="tx2"/>
                </a:solidFill>
                <a:latin typeface="Arial" panose="020B0604020202020204" pitchFamily="34" charset="0"/>
                <a:cs typeface="Arial" panose="020B0604020202020204" pitchFamily="34" charset="0"/>
              </a:rPr>
              <a:t>ALLSTATS LAST</a:t>
            </a:r>
            <a:r>
              <a:rPr lang="en-US" sz="2000" dirty="0">
                <a:solidFill>
                  <a:schemeClr val="tx2"/>
                </a:solidFill>
                <a:latin typeface="Arial" panose="020B0604020202020204" pitchFamily="34" charset="0"/>
                <a:cs typeface="Arial" panose="020B0604020202020204" pitchFamily="34" charset="0"/>
              </a:rPr>
              <a:t>'));</a:t>
            </a:r>
          </a:p>
          <a:p>
            <a:endParaRPr lang="en-US" sz="2500" dirty="0"/>
          </a:p>
          <a:p>
            <a:pPr algn="just"/>
            <a:r>
              <a:rPr lang="en-US" sz="1800" dirty="0">
                <a:latin typeface="+mj-lt"/>
              </a:rPr>
              <a:t>IOSTATS – assuming that basic plan statistics are collected when SQL statements are executed (either by using the </a:t>
            </a:r>
            <a:r>
              <a:rPr lang="en-US" sz="1800" dirty="0">
                <a:solidFill>
                  <a:srgbClr val="0070C0"/>
                </a:solidFill>
                <a:latin typeface="+mj-lt"/>
                <a:cs typeface="Arial" panose="020B0604020202020204" pitchFamily="34" charset="0"/>
              </a:rPr>
              <a:t>GATHER_PLAN_STATISTICS</a:t>
            </a:r>
            <a:r>
              <a:rPr lang="en-US" sz="1800" dirty="0">
                <a:latin typeface="+mj-lt"/>
              </a:rPr>
              <a:t> hint or by setting the parameter </a:t>
            </a:r>
            <a:r>
              <a:rPr lang="en-US" sz="1800" dirty="0" err="1">
                <a:latin typeface="+mj-lt"/>
              </a:rPr>
              <a:t>statistics_level</a:t>
            </a:r>
            <a:r>
              <a:rPr lang="en-US" sz="1800" dirty="0">
                <a:latin typeface="+mj-lt"/>
              </a:rPr>
              <a:t> to ALL), this format shows IO statistics for ALL (or only for the LAST as shown below) executions of the cursor.</a:t>
            </a:r>
          </a:p>
          <a:p>
            <a:pPr algn="just"/>
            <a:r>
              <a:rPr lang="en-US" sz="1800" dirty="0">
                <a:latin typeface="+mj-lt"/>
              </a:rPr>
              <a:t>MEMSTATS – Assuming that PGA memory management is enabled (that is, </a:t>
            </a:r>
            <a:r>
              <a:rPr lang="en-US" sz="1800" dirty="0" err="1">
                <a:latin typeface="+mj-lt"/>
              </a:rPr>
              <a:t>pga_aggregate_target</a:t>
            </a:r>
            <a:r>
              <a:rPr lang="en-US" sz="1800" dirty="0">
                <a:latin typeface="+mj-lt"/>
              </a:rPr>
              <a:t> parameter is set to a non 0 value), this format allows to display memory management statistics (for example, execution mode of the operator, how much memory was used, number of bytes spilled to disk, and so on). These statistics only apply to memory intensive operations like hash-joins, sort or some bitmap operators.</a:t>
            </a:r>
          </a:p>
          <a:p>
            <a:pPr algn="just"/>
            <a:r>
              <a:rPr lang="en-US" sz="1800" dirty="0">
                <a:latin typeface="+mj-lt"/>
              </a:rPr>
              <a:t>ALLSTATS – A shortcut for ‘IOSTATS MEMSTATS</a:t>
            </a:r>
          </a:p>
          <a:p>
            <a:pPr algn="just"/>
            <a:r>
              <a:rPr lang="en-US" sz="1800" dirty="0">
                <a:latin typeface="+mj-lt"/>
              </a:rPr>
              <a:t>LAST – By default, plan statistics are shown for all executions of the cursor. The keyword LAST can be specified to see only the statistics for the last execution.</a:t>
            </a:r>
          </a:p>
          <a:p>
            <a:endParaRPr lang="en-US" sz="2500" dirty="0"/>
          </a:p>
        </p:txBody>
      </p:sp>
      <p:sp>
        <p:nvSpPr>
          <p:cNvPr id="4" name="Slide Number Placeholder 3">
            <a:extLst>
              <a:ext uri="{FF2B5EF4-FFF2-40B4-BE49-F238E27FC236}">
                <a16:creationId xmlns:a16="http://schemas.microsoft.com/office/drawing/2014/main" id="{95E7F87E-DCC2-48B1-A6FD-7590EC7D836B}"/>
              </a:ext>
            </a:extLst>
          </p:cNvPr>
          <p:cNvSpPr>
            <a:spLocks noGrp="1"/>
          </p:cNvSpPr>
          <p:nvPr>
            <p:ph type="sldNum" sz="quarter" idx="4"/>
          </p:nvPr>
        </p:nvSpPr>
        <p:spPr/>
        <p:txBody>
          <a:bodyPr/>
          <a:lstStyle/>
          <a:p>
            <a:fld id="{14B06B54-3296-4AE8-A2E6-B97BB3A9F57A}" type="slidenum">
              <a:rPr lang="en-US" smtClean="0"/>
              <a:pPr/>
              <a:t>30</a:t>
            </a:fld>
            <a:endParaRPr lang="en-US"/>
          </a:p>
        </p:txBody>
      </p:sp>
    </p:spTree>
    <p:extLst>
      <p:ext uri="{BB962C8B-B14F-4D97-AF65-F5344CB8AC3E}">
        <p14:creationId xmlns:p14="http://schemas.microsoft.com/office/powerpoint/2010/main" val="3267804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F23F-C8F1-4BBD-A037-83479AE383D9}"/>
              </a:ext>
            </a:extLst>
          </p:cNvPr>
          <p:cNvSpPr>
            <a:spLocks noGrp="1"/>
          </p:cNvSpPr>
          <p:nvPr>
            <p:ph type="title"/>
          </p:nvPr>
        </p:nvSpPr>
        <p:spPr/>
        <p:txBody>
          <a:bodyPr/>
          <a:lstStyle/>
          <a:p>
            <a:r>
              <a:rPr lang="en-US" dirty="0"/>
              <a:t>JOIN operations</a:t>
            </a:r>
          </a:p>
        </p:txBody>
      </p:sp>
      <p:sp>
        <p:nvSpPr>
          <p:cNvPr id="3" name="Content Placeholder 2">
            <a:extLst>
              <a:ext uri="{FF2B5EF4-FFF2-40B4-BE49-F238E27FC236}">
                <a16:creationId xmlns:a16="http://schemas.microsoft.com/office/drawing/2014/main" id="{C518EFD4-B024-4A9E-A94D-BAA2BF6AE8D2}"/>
              </a:ext>
            </a:extLst>
          </p:cNvPr>
          <p:cNvSpPr>
            <a:spLocks noGrp="1"/>
          </p:cNvSpPr>
          <p:nvPr>
            <p:ph idx="1"/>
          </p:nvPr>
        </p:nvSpPr>
        <p:spPr/>
        <p:txBody>
          <a:bodyPr/>
          <a:lstStyle/>
          <a:p>
            <a:r>
              <a:rPr lang="en-US" dirty="0"/>
              <a:t>Nested Loops</a:t>
            </a:r>
          </a:p>
          <a:p>
            <a:r>
              <a:rPr lang="en-US" dirty="0"/>
              <a:t>Hash Join</a:t>
            </a:r>
          </a:p>
          <a:p>
            <a:r>
              <a:rPr lang="en-US" dirty="0"/>
              <a:t>Sort Merge</a:t>
            </a:r>
          </a:p>
        </p:txBody>
      </p:sp>
      <p:sp>
        <p:nvSpPr>
          <p:cNvPr id="4" name="Slide Number Placeholder 3">
            <a:extLst>
              <a:ext uri="{FF2B5EF4-FFF2-40B4-BE49-F238E27FC236}">
                <a16:creationId xmlns:a16="http://schemas.microsoft.com/office/drawing/2014/main" id="{054374D6-AAC6-437E-81D0-CD65BC09DA7A}"/>
              </a:ext>
            </a:extLst>
          </p:cNvPr>
          <p:cNvSpPr>
            <a:spLocks noGrp="1"/>
          </p:cNvSpPr>
          <p:nvPr>
            <p:ph type="sldNum" sz="quarter" idx="4"/>
          </p:nvPr>
        </p:nvSpPr>
        <p:spPr/>
        <p:txBody>
          <a:bodyPr/>
          <a:lstStyle/>
          <a:p>
            <a:fld id="{14B06B54-3296-4AE8-A2E6-B97BB3A9F57A}" type="slidenum">
              <a:rPr lang="en-US" smtClean="0"/>
              <a:pPr/>
              <a:t>31</a:t>
            </a:fld>
            <a:endParaRPr lang="en-US"/>
          </a:p>
        </p:txBody>
      </p:sp>
    </p:spTree>
    <p:extLst>
      <p:ext uri="{BB962C8B-B14F-4D97-AF65-F5344CB8AC3E}">
        <p14:creationId xmlns:p14="http://schemas.microsoft.com/office/powerpoint/2010/main" val="3568468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1F26-3CC1-493D-895D-34F8C28F37FC}"/>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7D8BFBE2-3151-46F0-B792-034BB8440BA1}"/>
              </a:ext>
            </a:extLst>
          </p:cNvPr>
          <p:cNvSpPr>
            <a:spLocks noGrp="1"/>
          </p:cNvSpPr>
          <p:nvPr>
            <p:ph idx="1"/>
          </p:nvPr>
        </p:nvSpPr>
        <p:spPr/>
        <p:txBody>
          <a:bodyPr/>
          <a:lstStyle/>
          <a:p>
            <a:r>
              <a:rPr lang="en-US" dirty="0"/>
              <a:t>The nested loops join is the most fundamental join algorithm. </a:t>
            </a:r>
          </a:p>
          <a:p>
            <a:r>
              <a:rPr lang="en-US" dirty="0"/>
              <a:t>It works like using two nested queries: the </a:t>
            </a:r>
            <a:r>
              <a:rPr lang="en-US" b="1" dirty="0"/>
              <a:t>outer</a:t>
            </a:r>
            <a:r>
              <a:rPr lang="en-US" dirty="0"/>
              <a:t> or </a:t>
            </a:r>
            <a:r>
              <a:rPr lang="en-US" b="1" dirty="0"/>
              <a:t>driving</a:t>
            </a:r>
            <a:r>
              <a:rPr lang="en-US" dirty="0"/>
              <a:t> </a:t>
            </a:r>
            <a:r>
              <a:rPr lang="en-US" b="1" dirty="0"/>
              <a:t>query</a:t>
            </a:r>
            <a:r>
              <a:rPr lang="en-US" dirty="0"/>
              <a:t> to </a:t>
            </a:r>
            <a:r>
              <a:rPr lang="en-US" i="1" dirty="0">
                <a:solidFill>
                  <a:srgbClr val="002060"/>
                </a:solidFill>
              </a:rPr>
              <a:t>fetch</a:t>
            </a:r>
            <a:r>
              <a:rPr lang="en-US" dirty="0"/>
              <a:t> the results from one table and a second query </a:t>
            </a:r>
            <a:r>
              <a:rPr lang="en-US" i="1" dirty="0"/>
              <a:t>for </a:t>
            </a:r>
            <a:r>
              <a:rPr lang="en-US" b="1" i="1" dirty="0"/>
              <a:t>each row </a:t>
            </a:r>
            <a:r>
              <a:rPr lang="en-US" b="1" dirty="0"/>
              <a:t>from the driving query</a:t>
            </a:r>
            <a:r>
              <a:rPr lang="en-US" dirty="0"/>
              <a:t> to </a:t>
            </a:r>
            <a:r>
              <a:rPr lang="en-US" i="1" dirty="0">
                <a:solidFill>
                  <a:srgbClr val="002060"/>
                </a:solidFill>
              </a:rPr>
              <a:t>fetch</a:t>
            </a:r>
            <a:r>
              <a:rPr lang="en-US" dirty="0"/>
              <a:t> the corresponding data from the other table.</a:t>
            </a:r>
          </a:p>
        </p:txBody>
      </p:sp>
      <p:sp>
        <p:nvSpPr>
          <p:cNvPr id="4" name="Slide Number Placeholder 3">
            <a:extLst>
              <a:ext uri="{FF2B5EF4-FFF2-40B4-BE49-F238E27FC236}">
                <a16:creationId xmlns:a16="http://schemas.microsoft.com/office/drawing/2014/main" id="{2CB7E1C8-5CCC-4DB4-A8D2-00FA0DF392F0}"/>
              </a:ext>
            </a:extLst>
          </p:cNvPr>
          <p:cNvSpPr>
            <a:spLocks noGrp="1"/>
          </p:cNvSpPr>
          <p:nvPr>
            <p:ph type="sldNum" sz="quarter" idx="4"/>
          </p:nvPr>
        </p:nvSpPr>
        <p:spPr/>
        <p:txBody>
          <a:bodyPr/>
          <a:lstStyle/>
          <a:p>
            <a:fld id="{14B06B54-3296-4AE8-A2E6-B97BB3A9F57A}" type="slidenum">
              <a:rPr lang="en-US" smtClean="0"/>
              <a:pPr/>
              <a:t>32</a:t>
            </a:fld>
            <a:endParaRPr lang="en-US"/>
          </a:p>
        </p:txBody>
      </p:sp>
    </p:spTree>
    <p:extLst>
      <p:ext uri="{BB962C8B-B14F-4D97-AF65-F5344CB8AC3E}">
        <p14:creationId xmlns:p14="http://schemas.microsoft.com/office/powerpoint/2010/main" val="2851509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1ADD3-EC1A-49F9-A63E-24D5B1C2915B}"/>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546CB9FF-64E1-4FE4-8EEC-88EE220E6E17}"/>
              </a:ext>
            </a:extLst>
          </p:cNvPr>
          <p:cNvSpPr>
            <a:spLocks noGrp="1"/>
          </p:cNvSpPr>
          <p:nvPr>
            <p:ph type="sldNum" sz="quarter" idx="4"/>
          </p:nvPr>
        </p:nvSpPr>
        <p:spPr/>
        <p:txBody>
          <a:bodyPr/>
          <a:lstStyle/>
          <a:p>
            <a:fld id="{14B06B54-3296-4AE8-A2E6-B97BB3A9F57A}" type="slidenum">
              <a:rPr lang="en-US" smtClean="0"/>
              <a:pPr/>
              <a:t>33</a:t>
            </a:fld>
            <a:endParaRPr lang="en-US"/>
          </a:p>
        </p:txBody>
      </p:sp>
      <p:sp>
        <p:nvSpPr>
          <p:cNvPr id="5" name="Rectangle 4">
            <a:extLst>
              <a:ext uri="{FF2B5EF4-FFF2-40B4-BE49-F238E27FC236}">
                <a16:creationId xmlns:a16="http://schemas.microsoft.com/office/drawing/2014/main" id="{CE452959-CD19-43B2-A137-61569A6B4183}"/>
              </a:ext>
            </a:extLst>
          </p:cNvPr>
          <p:cNvSpPr/>
          <p:nvPr/>
        </p:nvSpPr>
        <p:spPr>
          <a:xfrm>
            <a:off x="0" y="914400"/>
            <a:ext cx="9144000" cy="1461939"/>
          </a:xfrm>
          <a:prstGeom prst="rect">
            <a:avLst/>
          </a:prstGeom>
        </p:spPr>
        <p:txBody>
          <a:bodyPr wrap="square">
            <a:spAutoFit/>
          </a:bodyPr>
          <a:lstStyle/>
          <a:p>
            <a:r>
              <a:rPr lang="en-US" dirty="0">
                <a:solidFill>
                  <a:schemeClr val="tx2"/>
                </a:solidFill>
                <a:latin typeface="Arial" panose="020B0604020202020204" pitchFamily="34" charset="0"/>
                <a:cs typeface="Arial" panose="020B0604020202020204" pitchFamily="34" charset="0"/>
              </a:rPr>
              <a:t>SELECT /*+ </a:t>
            </a:r>
            <a:r>
              <a:rPr lang="en-US" dirty="0">
                <a:solidFill>
                  <a:srgbClr val="0070C0"/>
                </a:solidFill>
                <a:latin typeface="Arial" panose="020B0604020202020204" pitchFamily="34" charset="0"/>
                <a:cs typeface="Arial" panose="020B0604020202020204" pitchFamily="34" charset="0"/>
              </a:rPr>
              <a:t>GATHER_PLAN_STATISTICS</a:t>
            </a:r>
            <a:r>
              <a:rPr lang="en-US" dirty="0">
                <a:solidFill>
                  <a:schemeClr val="tx2"/>
                </a:solidFill>
                <a:latin typeface="Arial" panose="020B0604020202020204" pitchFamily="34" charset="0"/>
                <a:cs typeface="Arial" panose="020B0604020202020204" pitchFamily="34" charset="0"/>
              </a:rPr>
              <a:t> leading(E) USE_NL(E,W) */ 	</a:t>
            </a:r>
            <a:r>
              <a:rPr lang="en-US" b="0" dirty="0">
                <a:solidFill>
                  <a:schemeClr val="tx2"/>
                </a:solidFill>
                <a:latin typeface="Arial" panose="020B0604020202020204" pitchFamily="34" charset="0"/>
                <a:cs typeface="Arial" panose="020B0604020202020204" pitchFamily="34" charset="0"/>
              </a:rPr>
              <a:t>*</a:t>
            </a:r>
          </a:p>
          <a:p>
            <a:r>
              <a:rPr lang="en-US" dirty="0">
                <a:solidFill>
                  <a:schemeClr val="tx2"/>
                </a:solidFill>
                <a:latin typeface="Arial" panose="020B0604020202020204" pitchFamily="34" charset="0"/>
                <a:cs typeface="Arial" panose="020B0604020202020204" pitchFamily="34" charset="0"/>
              </a:rPr>
              <a:t>FROM     </a:t>
            </a:r>
            <a:r>
              <a:rPr lang="en-US" b="0" dirty="0">
                <a:solidFill>
                  <a:schemeClr val="tx2"/>
                </a:solidFill>
                <a:latin typeface="Arial" panose="020B0604020202020204" pitchFamily="34" charset="0"/>
                <a:cs typeface="Arial" panose="020B0604020202020204" pitchFamily="34" charset="0"/>
              </a:rPr>
              <a:t>EMP E, WORK_ON W</a:t>
            </a:r>
          </a:p>
          <a:p>
            <a:r>
              <a:rPr lang="en-US" dirty="0">
                <a:solidFill>
                  <a:schemeClr val="tx2"/>
                </a:solidFill>
                <a:latin typeface="Arial" panose="020B0604020202020204" pitchFamily="34" charset="0"/>
                <a:cs typeface="Arial" panose="020B0604020202020204" pitchFamily="34" charset="0"/>
              </a:rPr>
              <a:t>WHERE  </a:t>
            </a:r>
            <a:r>
              <a:rPr lang="en-US" b="0" dirty="0" err="1">
                <a:solidFill>
                  <a:schemeClr val="tx2"/>
                </a:solidFill>
                <a:latin typeface="Arial" panose="020B0604020202020204" pitchFamily="34" charset="0"/>
                <a:cs typeface="Arial" panose="020B0604020202020204" pitchFamily="34" charset="0"/>
              </a:rPr>
              <a:t>E.empno</a:t>
            </a:r>
            <a:r>
              <a:rPr lang="en-US" b="0" dirty="0">
                <a:solidFill>
                  <a:schemeClr val="tx2"/>
                </a:solidFill>
                <a:latin typeface="Arial" panose="020B0604020202020204" pitchFamily="34" charset="0"/>
                <a:cs typeface="Arial" panose="020B0604020202020204" pitchFamily="34" charset="0"/>
              </a:rPr>
              <a:t> = </a:t>
            </a:r>
            <a:r>
              <a:rPr lang="en-US" b="0" dirty="0" err="1">
                <a:solidFill>
                  <a:schemeClr val="tx2"/>
                </a:solidFill>
                <a:latin typeface="Arial" panose="020B0604020202020204" pitchFamily="34" charset="0"/>
                <a:cs typeface="Arial" panose="020B0604020202020204" pitchFamily="34" charset="0"/>
              </a:rPr>
              <a:t>W.empno</a:t>
            </a:r>
            <a:r>
              <a:rPr lang="en-US" b="0" dirty="0">
                <a:solidFill>
                  <a:schemeClr val="tx2"/>
                </a:solidFill>
                <a:latin typeface="Arial" panose="020B0604020202020204" pitchFamily="34" charset="0"/>
                <a:cs typeface="Arial" panose="020B0604020202020204" pitchFamily="34" charset="0"/>
              </a:rPr>
              <a:t>;</a:t>
            </a:r>
          </a:p>
          <a:p>
            <a:endParaRPr lang="en-US" dirty="0">
              <a:solidFill>
                <a:schemeClr val="tx2"/>
              </a:solidFill>
              <a:latin typeface="Arial" panose="020B0604020202020204" pitchFamily="34" charset="0"/>
              <a:cs typeface="Arial" panose="020B0604020202020204" pitchFamily="34" charset="0"/>
            </a:endParaRPr>
          </a:p>
          <a:p>
            <a:r>
              <a:rPr lang="en-US" sz="1700" dirty="0">
                <a:solidFill>
                  <a:schemeClr val="tx2"/>
                </a:solidFill>
                <a:latin typeface="Arial" panose="020B0604020202020204" pitchFamily="34" charset="0"/>
                <a:cs typeface="Arial" panose="020B0604020202020204" pitchFamily="34" charset="0"/>
              </a:rPr>
              <a:t>SELECT * FROM TABLE (</a:t>
            </a:r>
            <a:r>
              <a:rPr lang="en-US" sz="1700" dirty="0" err="1">
                <a:solidFill>
                  <a:schemeClr val="tx2"/>
                </a:solidFill>
                <a:latin typeface="Arial" panose="020B0604020202020204" pitchFamily="34" charset="0"/>
                <a:cs typeface="Arial" panose="020B0604020202020204" pitchFamily="34" charset="0"/>
              </a:rPr>
              <a:t>DBMS_XPLAN.display_cursor</a:t>
            </a:r>
            <a:r>
              <a:rPr lang="en-US" sz="1700" dirty="0">
                <a:solidFill>
                  <a:schemeClr val="tx2"/>
                </a:solidFill>
                <a:latin typeface="Arial" panose="020B0604020202020204" pitchFamily="34" charset="0"/>
                <a:cs typeface="Arial" panose="020B0604020202020204" pitchFamily="34" charset="0"/>
              </a:rPr>
              <a:t> (format=&gt;'ALLSTATS LAST'));</a:t>
            </a:r>
          </a:p>
        </p:txBody>
      </p:sp>
      <p:pic>
        <p:nvPicPr>
          <p:cNvPr id="6" name="Picture 5">
            <a:extLst>
              <a:ext uri="{FF2B5EF4-FFF2-40B4-BE49-F238E27FC236}">
                <a16:creationId xmlns:a16="http://schemas.microsoft.com/office/drawing/2014/main" id="{45E9E6D7-7690-40F5-815B-841E7E471086}"/>
              </a:ext>
            </a:extLst>
          </p:cNvPr>
          <p:cNvPicPr>
            <a:picLocks noChangeAspect="1"/>
          </p:cNvPicPr>
          <p:nvPr/>
        </p:nvPicPr>
        <p:blipFill>
          <a:blip r:embed="rId2"/>
          <a:stretch>
            <a:fillRect/>
          </a:stretch>
        </p:blipFill>
        <p:spPr>
          <a:xfrm>
            <a:off x="-4572" y="2626379"/>
            <a:ext cx="9153144" cy="2603068"/>
          </a:xfrm>
          <a:prstGeom prst="rect">
            <a:avLst/>
          </a:prstGeom>
        </p:spPr>
      </p:pic>
      <p:sp>
        <p:nvSpPr>
          <p:cNvPr id="7" name="Rectangle 6">
            <a:extLst>
              <a:ext uri="{FF2B5EF4-FFF2-40B4-BE49-F238E27FC236}">
                <a16:creationId xmlns:a16="http://schemas.microsoft.com/office/drawing/2014/main" id="{9BA27CEA-01E1-4E7F-AA2A-2EED769AFF31}"/>
              </a:ext>
            </a:extLst>
          </p:cNvPr>
          <p:cNvSpPr/>
          <p:nvPr/>
        </p:nvSpPr>
        <p:spPr>
          <a:xfrm>
            <a:off x="0" y="5410200"/>
            <a:ext cx="9144000" cy="646331"/>
          </a:xfrm>
          <a:prstGeom prst="rect">
            <a:avLst/>
          </a:prstGeom>
        </p:spPr>
        <p:txBody>
          <a:bodyPr wrap="square">
            <a:spAutoFit/>
          </a:bodyPr>
          <a:lstStyle/>
          <a:p>
            <a:r>
              <a:rPr lang="en-US" b="0" dirty="0"/>
              <a:t>The </a:t>
            </a:r>
            <a:r>
              <a:rPr lang="en-US" dirty="0"/>
              <a:t>E-Rows</a:t>
            </a:r>
            <a:r>
              <a:rPr lang="en-US" b="0" dirty="0"/>
              <a:t> and </a:t>
            </a:r>
            <a:r>
              <a:rPr lang="en-US" dirty="0"/>
              <a:t>A-Rows</a:t>
            </a:r>
            <a:r>
              <a:rPr lang="en-US" b="0" dirty="0"/>
              <a:t> columns are </a:t>
            </a:r>
            <a:r>
              <a:rPr lang="en-US" dirty="0"/>
              <a:t>the estimated and actual row counts</a:t>
            </a:r>
            <a:r>
              <a:rPr lang="en-US" b="0" dirty="0"/>
              <a:t>, respectively</a:t>
            </a:r>
          </a:p>
          <a:p>
            <a:r>
              <a:rPr lang="en-US" b="0" dirty="0"/>
              <a:t>The </a:t>
            </a:r>
            <a:r>
              <a:rPr lang="en-US" dirty="0"/>
              <a:t>A-Time</a:t>
            </a:r>
            <a:r>
              <a:rPr lang="en-US" b="0" dirty="0"/>
              <a:t> column reflects the time taken to execute </a:t>
            </a:r>
            <a:r>
              <a:rPr lang="en-US" dirty="0"/>
              <a:t>the operation and all its descendants.</a:t>
            </a:r>
          </a:p>
        </p:txBody>
      </p:sp>
    </p:spTree>
    <p:extLst>
      <p:ext uri="{BB962C8B-B14F-4D97-AF65-F5344CB8AC3E}">
        <p14:creationId xmlns:p14="http://schemas.microsoft.com/office/powerpoint/2010/main" val="2879008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1ADD3-EC1A-49F9-A63E-24D5B1C2915B}"/>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546CB9FF-64E1-4FE4-8EEC-88EE220E6E17}"/>
              </a:ext>
            </a:extLst>
          </p:cNvPr>
          <p:cNvSpPr>
            <a:spLocks noGrp="1"/>
          </p:cNvSpPr>
          <p:nvPr>
            <p:ph type="sldNum" sz="quarter" idx="4"/>
          </p:nvPr>
        </p:nvSpPr>
        <p:spPr/>
        <p:txBody>
          <a:bodyPr/>
          <a:lstStyle/>
          <a:p>
            <a:fld id="{14B06B54-3296-4AE8-A2E6-B97BB3A9F57A}" type="slidenum">
              <a:rPr lang="en-US" smtClean="0"/>
              <a:pPr/>
              <a:t>34</a:t>
            </a:fld>
            <a:endParaRPr lang="en-US"/>
          </a:p>
        </p:txBody>
      </p:sp>
      <p:sp>
        <p:nvSpPr>
          <p:cNvPr id="5" name="Rectangle 4">
            <a:extLst>
              <a:ext uri="{FF2B5EF4-FFF2-40B4-BE49-F238E27FC236}">
                <a16:creationId xmlns:a16="http://schemas.microsoft.com/office/drawing/2014/main" id="{CE452959-CD19-43B2-A137-61569A6B4183}"/>
              </a:ext>
            </a:extLst>
          </p:cNvPr>
          <p:cNvSpPr/>
          <p:nvPr/>
        </p:nvSpPr>
        <p:spPr>
          <a:xfrm>
            <a:off x="0" y="914400"/>
            <a:ext cx="9144000" cy="1461939"/>
          </a:xfrm>
          <a:prstGeom prst="rect">
            <a:avLst/>
          </a:prstGeom>
        </p:spPr>
        <p:txBody>
          <a:bodyPr wrap="square">
            <a:spAutoFit/>
          </a:bodyPr>
          <a:lstStyle/>
          <a:p>
            <a:r>
              <a:rPr lang="en-US" dirty="0">
                <a:solidFill>
                  <a:schemeClr val="tx2"/>
                </a:solidFill>
                <a:latin typeface="Arial" panose="020B0604020202020204" pitchFamily="34" charset="0"/>
                <a:cs typeface="Arial" panose="020B0604020202020204" pitchFamily="34" charset="0"/>
              </a:rPr>
              <a:t>SELECT /*+ GATHER_PLAN_STATISTICS leading(W) USE_NL(W,E) */ 	</a:t>
            </a:r>
            <a:r>
              <a:rPr lang="en-US" b="0" dirty="0">
                <a:solidFill>
                  <a:schemeClr val="tx2"/>
                </a:solidFill>
                <a:latin typeface="Arial" panose="020B0604020202020204" pitchFamily="34" charset="0"/>
                <a:cs typeface="Arial" panose="020B0604020202020204" pitchFamily="34" charset="0"/>
              </a:rPr>
              <a:t>*</a:t>
            </a:r>
          </a:p>
          <a:p>
            <a:r>
              <a:rPr lang="en-US" dirty="0">
                <a:solidFill>
                  <a:schemeClr val="tx2"/>
                </a:solidFill>
                <a:latin typeface="Arial" panose="020B0604020202020204" pitchFamily="34" charset="0"/>
                <a:cs typeface="Arial" panose="020B0604020202020204" pitchFamily="34" charset="0"/>
              </a:rPr>
              <a:t>FROM     </a:t>
            </a:r>
            <a:r>
              <a:rPr lang="en-US" b="0" dirty="0">
                <a:solidFill>
                  <a:schemeClr val="tx2"/>
                </a:solidFill>
                <a:latin typeface="Arial" panose="020B0604020202020204" pitchFamily="34" charset="0"/>
                <a:cs typeface="Arial" panose="020B0604020202020204" pitchFamily="34" charset="0"/>
              </a:rPr>
              <a:t>EMP E, WORK_ON W</a:t>
            </a:r>
          </a:p>
          <a:p>
            <a:r>
              <a:rPr lang="en-US" dirty="0">
                <a:solidFill>
                  <a:schemeClr val="tx2"/>
                </a:solidFill>
                <a:latin typeface="Arial" panose="020B0604020202020204" pitchFamily="34" charset="0"/>
                <a:cs typeface="Arial" panose="020B0604020202020204" pitchFamily="34" charset="0"/>
              </a:rPr>
              <a:t>WHERE  </a:t>
            </a:r>
            <a:r>
              <a:rPr lang="en-US" b="0" dirty="0" err="1">
                <a:solidFill>
                  <a:schemeClr val="tx2"/>
                </a:solidFill>
                <a:latin typeface="Arial" panose="020B0604020202020204" pitchFamily="34" charset="0"/>
                <a:cs typeface="Arial" panose="020B0604020202020204" pitchFamily="34" charset="0"/>
              </a:rPr>
              <a:t>E.empno</a:t>
            </a:r>
            <a:r>
              <a:rPr lang="en-US" b="0" dirty="0">
                <a:solidFill>
                  <a:schemeClr val="tx2"/>
                </a:solidFill>
                <a:latin typeface="Arial" panose="020B0604020202020204" pitchFamily="34" charset="0"/>
                <a:cs typeface="Arial" panose="020B0604020202020204" pitchFamily="34" charset="0"/>
              </a:rPr>
              <a:t> = </a:t>
            </a:r>
            <a:r>
              <a:rPr lang="en-US" b="0" dirty="0" err="1">
                <a:solidFill>
                  <a:schemeClr val="tx2"/>
                </a:solidFill>
                <a:latin typeface="Arial" panose="020B0604020202020204" pitchFamily="34" charset="0"/>
                <a:cs typeface="Arial" panose="020B0604020202020204" pitchFamily="34" charset="0"/>
              </a:rPr>
              <a:t>W.empno</a:t>
            </a:r>
            <a:r>
              <a:rPr lang="en-US" b="0" dirty="0">
                <a:solidFill>
                  <a:schemeClr val="tx2"/>
                </a:solidFill>
                <a:latin typeface="Arial" panose="020B0604020202020204" pitchFamily="34" charset="0"/>
                <a:cs typeface="Arial" panose="020B0604020202020204" pitchFamily="34" charset="0"/>
              </a:rPr>
              <a:t>;</a:t>
            </a:r>
          </a:p>
          <a:p>
            <a:endParaRPr lang="en-US" dirty="0">
              <a:solidFill>
                <a:schemeClr val="tx2"/>
              </a:solidFill>
              <a:latin typeface="Arial" panose="020B0604020202020204" pitchFamily="34" charset="0"/>
              <a:cs typeface="Arial" panose="020B0604020202020204" pitchFamily="34" charset="0"/>
            </a:endParaRPr>
          </a:p>
          <a:p>
            <a:r>
              <a:rPr lang="en-US" sz="1700" dirty="0">
                <a:solidFill>
                  <a:schemeClr val="tx2"/>
                </a:solidFill>
                <a:latin typeface="Arial" panose="020B0604020202020204" pitchFamily="34" charset="0"/>
                <a:cs typeface="Arial" panose="020B0604020202020204" pitchFamily="34" charset="0"/>
              </a:rPr>
              <a:t>SELECT * FROM TABLE (</a:t>
            </a:r>
            <a:r>
              <a:rPr lang="en-US" sz="1700" dirty="0" err="1">
                <a:solidFill>
                  <a:schemeClr val="tx2"/>
                </a:solidFill>
                <a:latin typeface="Arial" panose="020B0604020202020204" pitchFamily="34" charset="0"/>
                <a:cs typeface="Arial" panose="020B0604020202020204" pitchFamily="34" charset="0"/>
              </a:rPr>
              <a:t>DBMS_XPLAN.display_cursor</a:t>
            </a:r>
            <a:r>
              <a:rPr lang="en-US" sz="1700" dirty="0">
                <a:solidFill>
                  <a:schemeClr val="tx2"/>
                </a:solidFill>
                <a:latin typeface="Arial" panose="020B0604020202020204" pitchFamily="34" charset="0"/>
                <a:cs typeface="Arial" panose="020B0604020202020204" pitchFamily="34" charset="0"/>
              </a:rPr>
              <a:t> (format=&gt;'ALLSTATS LAST'));</a:t>
            </a:r>
          </a:p>
        </p:txBody>
      </p:sp>
      <p:pic>
        <p:nvPicPr>
          <p:cNvPr id="3" name="Picture 2">
            <a:extLst>
              <a:ext uri="{FF2B5EF4-FFF2-40B4-BE49-F238E27FC236}">
                <a16:creationId xmlns:a16="http://schemas.microsoft.com/office/drawing/2014/main" id="{84DE8F9D-133F-437F-80E4-64147632EAD8}"/>
              </a:ext>
            </a:extLst>
          </p:cNvPr>
          <p:cNvPicPr>
            <a:picLocks noChangeAspect="1"/>
          </p:cNvPicPr>
          <p:nvPr/>
        </p:nvPicPr>
        <p:blipFill>
          <a:blip r:embed="rId2"/>
          <a:stretch>
            <a:fillRect/>
          </a:stretch>
        </p:blipFill>
        <p:spPr>
          <a:xfrm>
            <a:off x="0" y="2757564"/>
            <a:ext cx="9144000" cy="2652636"/>
          </a:xfrm>
          <a:prstGeom prst="rect">
            <a:avLst/>
          </a:prstGeom>
        </p:spPr>
      </p:pic>
    </p:spTree>
    <p:extLst>
      <p:ext uri="{BB962C8B-B14F-4D97-AF65-F5344CB8AC3E}">
        <p14:creationId xmlns:p14="http://schemas.microsoft.com/office/powerpoint/2010/main" val="1772303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1D43-2553-41F9-A80D-831DB454CADE}"/>
              </a:ext>
            </a:extLst>
          </p:cNvPr>
          <p:cNvSpPr>
            <a:spLocks noGrp="1"/>
          </p:cNvSpPr>
          <p:nvPr>
            <p:ph type="title"/>
          </p:nvPr>
        </p:nvSpPr>
        <p:spPr/>
        <p:txBody>
          <a:bodyPr/>
          <a:lstStyle/>
          <a:p>
            <a:r>
              <a:rPr lang="en-US" dirty="0"/>
              <a:t>Hash Join</a:t>
            </a:r>
          </a:p>
        </p:txBody>
      </p:sp>
      <p:sp>
        <p:nvSpPr>
          <p:cNvPr id="3" name="Content Placeholder 2">
            <a:extLst>
              <a:ext uri="{FF2B5EF4-FFF2-40B4-BE49-F238E27FC236}">
                <a16:creationId xmlns:a16="http://schemas.microsoft.com/office/drawing/2014/main" id="{566C2278-573A-47BC-81BC-050B2A40C2EE}"/>
              </a:ext>
            </a:extLst>
          </p:cNvPr>
          <p:cNvSpPr>
            <a:spLocks noGrp="1"/>
          </p:cNvSpPr>
          <p:nvPr>
            <p:ph idx="1"/>
          </p:nvPr>
        </p:nvSpPr>
        <p:spPr/>
        <p:txBody>
          <a:bodyPr/>
          <a:lstStyle/>
          <a:p>
            <a:r>
              <a:rPr lang="en-US" dirty="0"/>
              <a:t>A </a:t>
            </a:r>
            <a:r>
              <a:rPr lang="en-US" b="1" dirty="0">
                <a:solidFill>
                  <a:srgbClr val="002060"/>
                </a:solidFill>
              </a:rPr>
              <a:t>hash join</a:t>
            </a:r>
            <a:r>
              <a:rPr lang="en-US" dirty="0"/>
              <a:t> do </a:t>
            </a:r>
            <a:r>
              <a:rPr lang="en-US" u="sng" dirty="0"/>
              <a:t>not</a:t>
            </a:r>
            <a:r>
              <a:rPr lang="en-US" dirty="0"/>
              <a:t> need to </a:t>
            </a:r>
            <a:r>
              <a:rPr lang="en-US" b="1" dirty="0"/>
              <a:t>index</a:t>
            </a:r>
            <a:r>
              <a:rPr lang="en-US" dirty="0"/>
              <a:t> the join columns. Indexing join predicates doesn’t improve hash join performance.</a:t>
            </a:r>
          </a:p>
          <a:p>
            <a:r>
              <a:rPr lang="en-US" dirty="0"/>
              <a:t>It creates the </a:t>
            </a:r>
            <a:r>
              <a:rPr lang="en-US" b="1" dirty="0"/>
              <a:t>hash table</a:t>
            </a:r>
            <a:r>
              <a:rPr lang="en-US" dirty="0"/>
              <a:t> that acts as a temporary in-memory structure to avoid accessing the table many times.</a:t>
            </a:r>
          </a:p>
          <a:p>
            <a:r>
              <a:rPr lang="en-US" dirty="0"/>
              <a:t>Indexing a hash join is independent of the join </a:t>
            </a:r>
            <a:r>
              <a:rPr lang="en-US" u="sng" dirty="0"/>
              <a:t>order</a:t>
            </a:r>
            <a:r>
              <a:rPr lang="en-US" dirty="0"/>
              <a:t>.</a:t>
            </a:r>
          </a:p>
          <a:p>
            <a:r>
              <a:rPr lang="en-US" dirty="0"/>
              <a:t>We can optimize hash join performance by minimizing the hash table size. </a:t>
            </a:r>
          </a:p>
        </p:txBody>
      </p:sp>
      <p:sp>
        <p:nvSpPr>
          <p:cNvPr id="4" name="Slide Number Placeholder 3">
            <a:extLst>
              <a:ext uri="{FF2B5EF4-FFF2-40B4-BE49-F238E27FC236}">
                <a16:creationId xmlns:a16="http://schemas.microsoft.com/office/drawing/2014/main" id="{100DACA6-6E23-43B9-8B1E-F4240B16223A}"/>
              </a:ext>
            </a:extLst>
          </p:cNvPr>
          <p:cNvSpPr>
            <a:spLocks noGrp="1"/>
          </p:cNvSpPr>
          <p:nvPr>
            <p:ph type="sldNum" sz="quarter" idx="4"/>
          </p:nvPr>
        </p:nvSpPr>
        <p:spPr/>
        <p:txBody>
          <a:bodyPr/>
          <a:lstStyle/>
          <a:p>
            <a:fld id="{14B06B54-3296-4AE8-A2E6-B97BB3A9F57A}" type="slidenum">
              <a:rPr lang="en-US" smtClean="0"/>
              <a:pPr/>
              <a:t>35</a:t>
            </a:fld>
            <a:endParaRPr lang="en-US"/>
          </a:p>
        </p:txBody>
      </p:sp>
    </p:spTree>
    <p:extLst>
      <p:ext uri="{BB962C8B-B14F-4D97-AF65-F5344CB8AC3E}">
        <p14:creationId xmlns:p14="http://schemas.microsoft.com/office/powerpoint/2010/main" val="4039408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4D67-AA93-4DEE-A667-F5346F950324}"/>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BFE049C6-18EF-40D3-837C-9BF7D0DDADAD}"/>
              </a:ext>
            </a:extLst>
          </p:cNvPr>
          <p:cNvSpPr>
            <a:spLocks noGrp="1"/>
          </p:cNvSpPr>
          <p:nvPr>
            <p:ph type="sldNum" sz="quarter" idx="4"/>
          </p:nvPr>
        </p:nvSpPr>
        <p:spPr/>
        <p:txBody>
          <a:bodyPr/>
          <a:lstStyle/>
          <a:p>
            <a:fld id="{14B06B54-3296-4AE8-A2E6-B97BB3A9F57A}" type="slidenum">
              <a:rPr lang="en-US" smtClean="0"/>
              <a:pPr/>
              <a:t>36</a:t>
            </a:fld>
            <a:endParaRPr lang="en-US"/>
          </a:p>
        </p:txBody>
      </p:sp>
      <p:sp>
        <p:nvSpPr>
          <p:cNvPr id="5" name="Rectangle 4">
            <a:extLst>
              <a:ext uri="{FF2B5EF4-FFF2-40B4-BE49-F238E27FC236}">
                <a16:creationId xmlns:a16="http://schemas.microsoft.com/office/drawing/2014/main" id="{AF28B12F-EB1D-4A19-B24D-36C27ABC5092}"/>
              </a:ext>
            </a:extLst>
          </p:cNvPr>
          <p:cNvSpPr/>
          <p:nvPr/>
        </p:nvSpPr>
        <p:spPr>
          <a:xfrm>
            <a:off x="0" y="914400"/>
            <a:ext cx="9144000" cy="1461939"/>
          </a:xfrm>
          <a:prstGeom prst="rect">
            <a:avLst/>
          </a:prstGeom>
        </p:spPr>
        <p:txBody>
          <a:bodyPr wrap="square">
            <a:spAutoFit/>
          </a:bodyPr>
          <a:lstStyle/>
          <a:p>
            <a:r>
              <a:rPr lang="en-US" dirty="0">
                <a:solidFill>
                  <a:schemeClr val="tx2"/>
                </a:solidFill>
                <a:latin typeface="Arial" panose="020B0604020202020204" pitchFamily="34" charset="0"/>
                <a:cs typeface="Arial" panose="020B0604020202020204" pitchFamily="34" charset="0"/>
              </a:rPr>
              <a:t>SELECT /*+ GATHER_PLAN_STATISTICS leading(W) USE_HASH(W,E) */ 	</a:t>
            </a:r>
            <a:r>
              <a:rPr lang="en-US" b="0" dirty="0">
                <a:solidFill>
                  <a:schemeClr val="tx2"/>
                </a:solidFill>
                <a:latin typeface="Arial" panose="020B0604020202020204" pitchFamily="34" charset="0"/>
                <a:cs typeface="Arial" panose="020B0604020202020204" pitchFamily="34" charset="0"/>
              </a:rPr>
              <a:t>*</a:t>
            </a:r>
          </a:p>
          <a:p>
            <a:r>
              <a:rPr lang="en-US" dirty="0">
                <a:solidFill>
                  <a:schemeClr val="tx2"/>
                </a:solidFill>
                <a:latin typeface="Arial" panose="020B0604020202020204" pitchFamily="34" charset="0"/>
                <a:cs typeface="Arial" panose="020B0604020202020204" pitchFamily="34" charset="0"/>
              </a:rPr>
              <a:t>FROM     </a:t>
            </a:r>
            <a:r>
              <a:rPr lang="en-US" b="0" dirty="0">
                <a:solidFill>
                  <a:schemeClr val="tx2"/>
                </a:solidFill>
                <a:latin typeface="Arial" panose="020B0604020202020204" pitchFamily="34" charset="0"/>
                <a:cs typeface="Arial" panose="020B0604020202020204" pitchFamily="34" charset="0"/>
              </a:rPr>
              <a:t>EMP E, WORK_ON W</a:t>
            </a:r>
          </a:p>
          <a:p>
            <a:r>
              <a:rPr lang="en-US" dirty="0">
                <a:solidFill>
                  <a:schemeClr val="tx2"/>
                </a:solidFill>
                <a:latin typeface="Arial" panose="020B0604020202020204" pitchFamily="34" charset="0"/>
                <a:cs typeface="Arial" panose="020B0604020202020204" pitchFamily="34" charset="0"/>
              </a:rPr>
              <a:t>WHERE  </a:t>
            </a:r>
            <a:r>
              <a:rPr lang="en-US" b="0" dirty="0" err="1">
                <a:solidFill>
                  <a:schemeClr val="tx2"/>
                </a:solidFill>
                <a:latin typeface="Arial" panose="020B0604020202020204" pitchFamily="34" charset="0"/>
                <a:cs typeface="Arial" panose="020B0604020202020204" pitchFamily="34" charset="0"/>
              </a:rPr>
              <a:t>E.empno</a:t>
            </a:r>
            <a:r>
              <a:rPr lang="en-US" b="0" dirty="0">
                <a:solidFill>
                  <a:schemeClr val="tx2"/>
                </a:solidFill>
                <a:latin typeface="Arial" panose="020B0604020202020204" pitchFamily="34" charset="0"/>
                <a:cs typeface="Arial" panose="020B0604020202020204" pitchFamily="34" charset="0"/>
              </a:rPr>
              <a:t> = </a:t>
            </a:r>
            <a:r>
              <a:rPr lang="en-US" b="0" dirty="0" err="1">
                <a:solidFill>
                  <a:schemeClr val="tx2"/>
                </a:solidFill>
                <a:latin typeface="Arial" panose="020B0604020202020204" pitchFamily="34" charset="0"/>
                <a:cs typeface="Arial" panose="020B0604020202020204" pitchFamily="34" charset="0"/>
              </a:rPr>
              <a:t>W.empno</a:t>
            </a:r>
            <a:r>
              <a:rPr lang="en-US" b="0" dirty="0">
                <a:solidFill>
                  <a:schemeClr val="tx2"/>
                </a:solidFill>
                <a:latin typeface="Arial" panose="020B0604020202020204" pitchFamily="34" charset="0"/>
                <a:cs typeface="Arial" panose="020B0604020202020204" pitchFamily="34" charset="0"/>
              </a:rPr>
              <a:t>;</a:t>
            </a:r>
          </a:p>
          <a:p>
            <a:endParaRPr lang="en-US" dirty="0">
              <a:solidFill>
                <a:schemeClr val="tx2"/>
              </a:solidFill>
              <a:latin typeface="Arial" panose="020B0604020202020204" pitchFamily="34" charset="0"/>
              <a:cs typeface="Arial" panose="020B0604020202020204" pitchFamily="34" charset="0"/>
            </a:endParaRPr>
          </a:p>
          <a:p>
            <a:r>
              <a:rPr lang="en-US" sz="1700" dirty="0">
                <a:solidFill>
                  <a:schemeClr val="tx2"/>
                </a:solidFill>
                <a:latin typeface="Arial" panose="020B0604020202020204" pitchFamily="34" charset="0"/>
                <a:cs typeface="Arial" panose="020B0604020202020204" pitchFamily="34" charset="0"/>
              </a:rPr>
              <a:t>SELECT * FROM TABLE (</a:t>
            </a:r>
            <a:r>
              <a:rPr lang="en-US" sz="1700" dirty="0" err="1">
                <a:solidFill>
                  <a:schemeClr val="tx2"/>
                </a:solidFill>
                <a:latin typeface="Arial" panose="020B0604020202020204" pitchFamily="34" charset="0"/>
                <a:cs typeface="Arial" panose="020B0604020202020204" pitchFamily="34" charset="0"/>
              </a:rPr>
              <a:t>DBMS_XPLAN.display_cursor</a:t>
            </a:r>
            <a:r>
              <a:rPr lang="en-US" sz="1700" dirty="0">
                <a:solidFill>
                  <a:schemeClr val="tx2"/>
                </a:solidFill>
                <a:latin typeface="Arial" panose="020B0604020202020204" pitchFamily="34" charset="0"/>
                <a:cs typeface="Arial" panose="020B0604020202020204" pitchFamily="34" charset="0"/>
              </a:rPr>
              <a:t> (format=&gt;'ALLSTATS LAST'));</a:t>
            </a:r>
          </a:p>
        </p:txBody>
      </p:sp>
      <p:pic>
        <p:nvPicPr>
          <p:cNvPr id="6" name="Picture 5">
            <a:extLst>
              <a:ext uri="{FF2B5EF4-FFF2-40B4-BE49-F238E27FC236}">
                <a16:creationId xmlns:a16="http://schemas.microsoft.com/office/drawing/2014/main" id="{B94E64F7-1501-4C79-A780-EEA607E3FEF4}"/>
              </a:ext>
            </a:extLst>
          </p:cNvPr>
          <p:cNvPicPr>
            <a:picLocks noChangeAspect="1"/>
          </p:cNvPicPr>
          <p:nvPr/>
        </p:nvPicPr>
        <p:blipFill>
          <a:blip r:embed="rId2"/>
          <a:stretch>
            <a:fillRect/>
          </a:stretch>
        </p:blipFill>
        <p:spPr>
          <a:xfrm>
            <a:off x="0" y="2971800"/>
            <a:ext cx="9144000" cy="1974386"/>
          </a:xfrm>
          <a:prstGeom prst="rect">
            <a:avLst/>
          </a:prstGeom>
        </p:spPr>
      </p:pic>
    </p:spTree>
    <p:extLst>
      <p:ext uri="{BB962C8B-B14F-4D97-AF65-F5344CB8AC3E}">
        <p14:creationId xmlns:p14="http://schemas.microsoft.com/office/powerpoint/2010/main" val="3482704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4D67-AA93-4DEE-A667-F5346F950324}"/>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BFE049C6-18EF-40D3-837C-9BF7D0DDADAD}"/>
              </a:ext>
            </a:extLst>
          </p:cNvPr>
          <p:cNvSpPr>
            <a:spLocks noGrp="1"/>
          </p:cNvSpPr>
          <p:nvPr>
            <p:ph type="sldNum" sz="quarter" idx="4"/>
          </p:nvPr>
        </p:nvSpPr>
        <p:spPr/>
        <p:txBody>
          <a:bodyPr/>
          <a:lstStyle/>
          <a:p>
            <a:fld id="{14B06B54-3296-4AE8-A2E6-B97BB3A9F57A}" type="slidenum">
              <a:rPr lang="en-US" smtClean="0"/>
              <a:pPr/>
              <a:t>37</a:t>
            </a:fld>
            <a:endParaRPr lang="en-US"/>
          </a:p>
        </p:txBody>
      </p:sp>
      <p:sp>
        <p:nvSpPr>
          <p:cNvPr id="5" name="Rectangle 4">
            <a:extLst>
              <a:ext uri="{FF2B5EF4-FFF2-40B4-BE49-F238E27FC236}">
                <a16:creationId xmlns:a16="http://schemas.microsoft.com/office/drawing/2014/main" id="{AF28B12F-EB1D-4A19-B24D-36C27ABC5092}"/>
              </a:ext>
            </a:extLst>
          </p:cNvPr>
          <p:cNvSpPr/>
          <p:nvPr/>
        </p:nvSpPr>
        <p:spPr>
          <a:xfrm>
            <a:off x="0" y="914400"/>
            <a:ext cx="9144000" cy="1461939"/>
          </a:xfrm>
          <a:prstGeom prst="rect">
            <a:avLst/>
          </a:prstGeom>
        </p:spPr>
        <p:txBody>
          <a:bodyPr wrap="square">
            <a:spAutoFit/>
          </a:bodyPr>
          <a:lstStyle/>
          <a:p>
            <a:r>
              <a:rPr lang="en-US" dirty="0">
                <a:solidFill>
                  <a:schemeClr val="tx2"/>
                </a:solidFill>
                <a:latin typeface="Arial" panose="020B0604020202020204" pitchFamily="34" charset="0"/>
                <a:cs typeface="Arial" panose="020B0604020202020204" pitchFamily="34" charset="0"/>
              </a:rPr>
              <a:t>SELECT /*+ GATHER_PLAN_STATISTICS leading(E) USE_HASH(W,E) */ 	</a:t>
            </a:r>
            <a:r>
              <a:rPr lang="en-US" b="0" dirty="0">
                <a:solidFill>
                  <a:schemeClr val="tx2"/>
                </a:solidFill>
                <a:latin typeface="Arial" panose="020B0604020202020204" pitchFamily="34" charset="0"/>
                <a:cs typeface="Arial" panose="020B0604020202020204" pitchFamily="34" charset="0"/>
              </a:rPr>
              <a:t>*</a:t>
            </a:r>
          </a:p>
          <a:p>
            <a:r>
              <a:rPr lang="en-US" dirty="0">
                <a:solidFill>
                  <a:schemeClr val="tx2"/>
                </a:solidFill>
                <a:latin typeface="Arial" panose="020B0604020202020204" pitchFamily="34" charset="0"/>
                <a:cs typeface="Arial" panose="020B0604020202020204" pitchFamily="34" charset="0"/>
              </a:rPr>
              <a:t>FROM     </a:t>
            </a:r>
            <a:r>
              <a:rPr lang="en-US" b="0" dirty="0">
                <a:solidFill>
                  <a:schemeClr val="tx2"/>
                </a:solidFill>
                <a:latin typeface="Arial" panose="020B0604020202020204" pitchFamily="34" charset="0"/>
                <a:cs typeface="Arial" panose="020B0604020202020204" pitchFamily="34" charset="0"/>
              </a:rPr>
              <a:t>EMP E, WORK_ON W</a:t>
            </a:r>
          </a:p>
          <a:p>
            <a:r>
              <a:rPr lang="en-US" dirty="0">
                <a:solidFill>
                  <a:schemeClr val="tx2"/>
                </a:solidFill>
                <a:latin typeface="Arial" panose="020B0604020202020204" pitchFamily="34" charset="0"/>
                <a:cs typeface="Arial" panose="020B0604020202020204" pitchFamily="34" charset="0"/>
              </a:rPr>
              <a:t>WHERE  </a:t>
            </a:r>
            <a:r>
              <a:rPr lang="en-US" b="0" dirty="0" err="1">
                <a:solidFill>
                  <a:schemeClr val="tx2"/>
                </a:solidFill>
                <a:latin typeface="Arial" panose="020B0604020202020204" pitchFamily="34" charset="0"/>
                <a:cs typeface="Arial" panose="020B0604020202020204" pitchFamily="34" charset="0"/>
              </a:rPr>
              <a:t>E.empno</a:t>
            </a:r>
            <a:r>
              <a:rPr lang="en-US" b="0" dirty="0">
                <a:solidFill>
                  <a:schemeClr val="tx2"/>
                </a:solidFill>
                <a:latin typeface="Arial" panose="020B0604020202020204" pitchFamily="34" charset="0"/>
                <a:cs typeface="Arial" panose="020B0604020202020204" pitchFamily="34" charset="0"/>
              </a:rPr>
              <a:t> = </a:t>
            </a:r>
            <a:r>
              <a:rPr lang="en-US" b="0" dirty="0" err="1">
                <a:solidFill>
                  <a:schemeClr val="tx2"/>
                </a:solidFill>
                <a:latin typeface="Arial" panose="020B0604020202020204" pitchFamily="34" charset="0"/>
                <a:cs typeface="Arial" panose="020B0604020202020204" pitchFamily="34" charset="0"/>
              </a:rPr>
              <a:t>W.empno</a:t>
            </a:r>
            <a:r>
              <a:rPr lang="en-US" b="0" dirty="0">
                <a:solidFill>
                  <a:schemeClr val="tx2"/>
                </a:solidFill>
                <a:latin typeface="Arial" panose="020B0604020202020204" pitchFamily="34" charset="0"/>
                <a:cs typeface="Arial" panose="020B0604020202020204" pitchFamily="34" charset="0"/>
              </a:rPr>
              <a:t>;</a:t>
            </a:r>
          </a:p>
          <a:p>
            <a:endParaRPr lang="en-US" dirty="0">
              <a:solidFill>
                <a:schemeClr val="tx2"/>
              </a:solidFill>
              <a:latin typeface="Arial" panose="020B0604020202020204" pitchFamily="34" charset="0"/>
              <a:cs typeface="Arial" panose="020B0604020202020204" pitchFamily="34" charset="0"/>
            </a:endParaRPr>
          </a:p>
          <a:p>
            <a:r>
              <a:rPr lang="en-US" sz="1700" dirty="0">
                <a:solidFill>
                  <a:schemeClr val="tx2"/>
                </a:solidFill>
                <a:latin typeface="Arial" panose="020B0604020202020204" pitchFamily="34" charset="0"/>
                <a:cs typeface="Arial" panose="020B0604020202020204" pitchFamily="34" charset="0"/>
              </a:rPr>
              <a:t>SELECT * FROM TABLE (</a:t>
            </a:r>
            <a:r>
              <a:rPr lang="en-US" sz="1700" dirty="0" err="1">
                <a:solidFill>
                  <a:schemeClr val="tx2"/>
                </a:solidFill>
                <a:latin typeface="Arial" panose="020B0604020202020204" pitchFamily="34" charset="0"/>
                <a:cs typeface="Arial" panose="020B0604020202020204" pitchFamily="34" charset="0"/>
              </a:rPr>
              <a:t>DBMS_XPLAN.display_cursor</a:t>
            </a:r>
            <a:r>
              <a:rPr lang="en-US" sz="1700" dirty="0">
                <a:solidFill>
                  <a:schemeClr val="tx2"/>
                </a:solidFill>
                <a:latin typeface="Arial" panose="020B0604020202020204" pitchFamily="34" charset="0"/>
                <a:cs typeface="Arial" panose="020B0604020202020204" pitchFamily="34" charset="0"/>
              </a:rPr>
              <a:t> (format=&gt;'ALLSTATS LAST'));</a:t>
            </a:r>
          </a:p>
        </p:txBody>
      </p:sp>
      <p:pic>
        <p:nvPicPr>
          <p:cNvPr id="3" name="Picture 2">
            <a:extLst>
              <a:ext uri="{FF2B5EF4-FFF2-40B4-BE49-F238E27FC236}">
                <a16:creationId xmlns:a16="http://schemas.microsoft.com/office/drawing/2014/main" id="{6EC0768B-0651-4A8D-9076-DAEB3E134765}"/>
              </a:ext>
            </a:extLst>
          </p:cNvPr>
          <p:cNvPicPr>
            <a:picLocks noChangeAspect="1"/>
          </p:cNvPicPr>
          <p:nvPr/>
        </p:nvPicPr>
        <p:blipFill>
          <a:blip r:embed="rId2"/>
          <a:stretch>
            <a:fillRect/>
          </a:stretch>
        </p:blipFill>
        <p:spPr>
          <a:xfrm>
            <a:off x="0" y="2971800"/>
            <a:ext cx="9144000" cy="1966184"/>
          </a:xfrm>
          <a:prstGeom prst="rect">
            <a:avLst/>
          </a:prstGeom>
        </p:spPr>
      </p:pic>
    </p:spTree>
    <p:extLst>
      <p:ext uri="{BB962C8B-B14F-4D97-AF65-F5344CB8AC3E}">
        <p14:creationId xmlns:p14="http://schemas.microsoft.com/office/powerpoint/2010/main" val="738310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D165-2419-4776-8726-BB200B1C816D}"/>
              </a:ext>
            </a:extLst>
          </p:cNvPr>
          <p:cNvSpPr>
            <a:spLocks noGrp="1"/>
          </p:cNvSpPr>
          <p:nvPr>
            <p:ph type="title"/>
          </p:nvPr>
        </p:nvSpPr>
        <p:spPr/>
        <p:txBody>
          <a:bodyPr/>
          <a:lstStyle/>
          <a:p>
            <a:r>
              <a:rPr lang="en-US" dirty="0"/>
              <a:t>Sort Merge</a:t>
            </a:r>
          </a:p>
        </p:txBody>
      </p:sp>
      <p:sp>
        <p:nvSpPr>
          <p:cNvPr id="3" name="Content Placeholder 2">
            <a:extLst>
              <a:ext uri="{FF2B5EF4-FFF2-40B4-BE49-F238E27FC236}">
                <a16:creationId xmlns:a16="http://schemas.microsoft.com/office/drawing/2014/main" id="{44E6DB6F-3B77-4672-B757-916CEEA2280A}"/>
              </a:ext>
            </a:extLst>
          </p:cNvPr>
          <p:cNvSpPr>
            <a:spLocks noGrp="1"/>
          </p:cNvSpPr>
          <p:nvPr>
            <p:ph idx="1"/>
          </p:nvPr>
        </p:nvSpPr>
        <p:spPr>
          <a:xfrm>
            <a:off x="0" y="864871"/>
            <a:ext cx="9144000" cy="3630930"/>
          </a:xfrm>
        </p:spPr>
        <p:txBody>
          <a:bodyPr/>
          <a:lstStyle/>
          <a:p>
            <a:r>
              <a:rPr lang="en-US" dirty="0"/>
              <a:t>Indexing the join predicates is useless.</a:t>
            </a:r>
          </a:p>
          <a:p>
            <a:r>
              <a:rPr lang="en-US" dirty="0"/>
              <a:t>The join order does not make any difference.</a:t>
            </a:r>
          </a:p>
          <a:p>
            <a:r>
              <a:rPr lang="en-US" dirty="0"/>
              <a:t>Although the sort-merge join performs very well once the inputs are </a:t>
            </a:r>
            <a:r>
              <a:rPr lang="en-US" u="sng" dirty="0"/>
              <a:t>sorted</a:t>
            </a:r>
            <a:r>
              <a:rPr lang="en-US" dirty="0"/>
              <a:t>, it is hardly used because sorting both sides is very expensive.</a:t>
            </a:r>
          </a:p>
          <a:p>
            <a:r>
              <a:rPr lang="en-US" dirty="0"/>
              <a:t>The strength of the sort-merge join emerges if the inputs are already </a:t>
            </a:r>
            <a:r>
              <a:rPr lang="en-US" u="sng" dirty="0"/>
              <a:t>sorted</a:t>
            </a:r>
            <a:r>
              <a:rPr lang="en-US" dirty="0"/>
              <a:t>.</a:t>
            </a:r>
          </a:p>
        </p:txBody>
      </p:sp>
      <p:sp>
        <p:nvSpPr>
          <p:cNvPr id="4" name="Slide Number Placeholder 3">
            <a:extLst>
              <a:ext uri="{FF2B5EF4-FFF2-40B4-BE49-F238E27FC236}">
                <a16:creationId xmlns:a16="http://schemas.microsoft.com/office/drawing/2014/main" id="{D471AAC1-C7A0-4B43-8E4C-A59471F49D30}"/>
              </a:ext>
            </a:extLst>
          </p:cNvPr>
          <p:cNvSpPr>
            <a:spLocks noGrp="1"/>
          </p:cNvSpPr>
          <p:nvPr>
            <p:ph type="sldNum" sz="quarter" idx="4"/>
          </p:nvPr>
        </p:nvSpPr>
        <p:spPr/>
        <p:txBody>
          <a:bodyPr/>
          <a:lstStyle/>
          <a:p>
            <a:fld id="{14B06B54-3296-4AE8-A2E6-B97BB3A9F57A}" type="slidenum">
              <a:rPr lang="en-US" smtClean="0"/>
              <a:pPr/>
              <a:t>38</a:t>
            </a:fld>
            <a:endParaRPr lang="en-US"/>
          </a:p>
        </p:txBody>
      </p:sp>
    </p:spTree>
    <p:extLst>
      <p:ext uri="{BB962C8B-B14F-4D97-AF65-F5344CB8AC3E}">
        <p14:creationId xmlns:p14="http://schemas.microsoft.com/office/powerpoint/2010/main" val="256847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4D67-AA93-4DEE-A667-F5346F950324}"/>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BFE049C6-18EF-40D3-837C-9BF7D0DDADAD}"/>
              </a:ext>
            </a:extLst>
          </p:cNvPr>
          <p:cNvSpPr>
            <a:spLocks noGrp="1"/>
          </p:cNvSpPr>
          <p:nvPr>
            <p:ph type="sldNum" sz="quarter" idx="4"/>
          </p:nvPr>
        </p:nvSpPr>
        <p:spPr/>
        <p:txBody>
          <a:bodyPr/>
          <a:lstStyle/>
          <a:p>
            <a:fld id="{14B06B54-3296-4AE8-A2E6-B97BB3A9F57A}" type="slidenum">
              <a:rPr lang="en-US" smtClean="0"/>
              <a:pPr/>
              <a:t>39</a:t>
            </a:fld>
            <a:endParaRPr lang="en-US"/>
          </a:p>
        </p:txBody>
      </p:sp>
      <p:sp>
        <p:nvSpPr>
          <p:cNvPr id="5" name="Rectangle 4">
            <a:extLst>
              <a:ext uri="{FF2B5EF4-FFF2-40B4-BE49-F238E27FC236}">
                <a16:creationId xmlns:a16="http://schemas.microsoft.com/office/drawing/2014/main" id="{AF28B12F-EB1D-4A19-B24D-36C27ABC5092}"/>
              </a:ext>
            </a:extLst>
          </p:cNvPr>
          <p:cNvSpPr/>
          <p:nvPr/>
        </p:nvSpPr>
        <p:spPr>
          <a:xfrm>
            <a:off x="0" y="914400"/>
            <a:ext cx="9144000" cy="1461939"/>
          </a:xfrm>
          <a:prstGeom prst="rect">
            <a:avLst/>
          </a:prstGeom>
        </p:spPr>
        <p:txBody>
          <a:bodyPr wrap="square">
            <a:spAutoFit/>
          </a:bodyPr>
          <a:lstStyle/>
          <a:p>
            <a:r>
              <a:rPr lang="en-US" dirty="0">
                <a:solidFill>
                  <a:schemeClr val="tx2"/>
                </a:solidFill>
                <a:latin typeface="Arial" panose="020B0604020202020204" pitchFamily="34" charset="0"/>
                <a:cs typeface="Arial" panose="020B0604020202020204" pitchFamily="34" charset="0"/>
              </a:rPr>
              <a:t>SELECT /*+ GATHER_PLAN_STATISTICS leading(W) USE_MERGE (W,E) */ 	</a:t>
            </a:r>
            <a:r>
              <a:rPr lang="en-US" b="0" dirty="0">
                <a:solidFill>
                  <a:schemeClr val="tx2"/>
                </a:solidFill>
                <a:latin typeface="Arial" panose="020B0604020202020204" pitchFamily="34" charset="0"/>
                <a:cs typeface="Arial" panose="020B0604020202020204" pitchFamily="34" charset="0"/>
              </a:rPr>
              <a:t>*</a:t>
            </a:r>
          </a:p>
          <a:p>
            <a:r>
              <a:rPr lang="en-US" dirty="0">
                <a:solidFill>
                  <a:schemeClr val="tx2"/>
                </a:solidFill>
                <a:latin typeface="Arial" panose="020B0604020202020204" pitchFamily="34" charset="0"/>
                <a:cs typeface="Arial" panose="020B0604020202020204" pitchFamily="34" charset="0"/>
              </a:rPr>
              <a:t>FROM     </a:t>
            </a:r>
            <a:r>
              <a:rPr lang="en-US" b="0" dirty="0">
                <a:solidFill>
                  <a:schemeClr val="tx2"/>
                </a:solidFill>
                <a:latin typeface="Arial" panose="020B0604020202020204" pitchFamily="34" charset="0"/>
                <a:cs typeface="Arial" panose="020B0604020202020204" pitchFamily="34" charset="0"/>
              </a:rPr>
              <a:t>EMP E, WORK_ON W</a:t>
            </a:r>
          </a:p>
          <a:p>
            <a:r>
              <a:rPr lang="en-US" dirty="0">
                <a:solidFill>
                  <a:schemeClr val="tx2"/>
                </a:solidFill>
                <a:latin typeface="Arial" panose="020B0604020202020204" pitchFamily="34" charset="0"/>
                <a:cs typeface="Arial" panose="020B0604020202020204" pitchFamily="34" charset="0"/>
              </a:rPr>
              <a:t>WHERE  </a:t>
            </a:r>
            <a:r>
              <a:rPr lang="en-US" b="0" dirty="0" err="1">
                <a:solidFill>
                  <a:schemeClr val="tx2"/>
                </a:solidFill>
                <a:latin typeface="Arial" panose="020B0604020202020204" pitchFamily="34" charset="0"/>
                <a:cs typeface="Arial" panose="020B0604020202020204" pitchFamily="34" charset="0"/>
              </a:rPr>
              <a:t>E.empno</a:t>
            </a:r>
            <a:r>
              <a:rPr lang="en-US" b="0" dirty="0">
                <a:solidFill>
                  <a:schemeClr val="tx2"/>
                </a:solidFill>
                <a:latin typeface="Arial" panose="020B0604020202020204" pitchFamily="34" charset="0"/>
                <a:cs typeface="Arial" panose="020B0604020202020204" pitchFamily="34" charset="0"/>
              </a:rPr>
              <a:t> = </a:t>
            </a:r>
            <a:r>
              <a:rPr lang="en-US" b="0" dirty="0" err="1">
                <a:solidFill>
                  <a:schemeClr val="tx2"/>
                </a:solidFill>
                <a:latin typeface="Arial" panose="020B0604020202020204" pitchFamily="34" charset="0"/>
                <a:cs typeface="Arial" panose="020B0604020202020204" pitchFamily="34" charset="0"/>
              </a:rPr>
              <a:t>W.empno</a:t>
            </a:r>
            <a:r>
              <a:rPr lang="en-US" b="0" dirty="0">
                <a:solidFill>
                  <a:schemeClr val="tx2"/>
                </a:solidFill>
                <a:latin typeface="Arial" panose="020B0604020202020204" pitchFamily="34" charset="0"/>
                <a:cs typeface="Arial" panose="020B0604020202020204" pitchFamily="34" charset="0"/>
              </a:rPr>
              <a:t>;</a:t>
            </a:r>
          </a:p>
          <a:p>
            <a:endParaRPr lang="en-US" dirty="0">
              <a:solidFill>
                <a:schemeClr val="tx2"/>
              </a:solidFill>
              <a:latin typeface="Arial" panose="020B0604020202020204" pitchFamily="34" charset="0"/>
              <a:cs typeface="Arial" panose="020B0604020202020204" pitchFamily="34" charset="0"/>
            </a:endParaRPr>
          </a:p>
          <a:p>
            <a:r>
              <a:rPr lang="en-US" sz="1700" dirty="0">
                <a:solidFill>
                  <a:schemeClr val="tx2"/>
                </a:solidFill>
                <a:latin typeface="Arial" panose="020B0604020202020204" pitchFamily="34" charset="0"/>
                <a:cs typeface="Arial" panose="020B0604020202020204" pitchFamily="34" charset="0"/>
              </a:rPr>
              <a:t>SELECT * FROM TABLE (</a:t>
            </a:r>
            <a:r>
              <a:rPr lang="en-US" sz="1700" dirty="0" err="1">
                <a:solidFill>
                  <a:schemeClr val="tx2"/>
                </a:solidFill>
                <a:latin typeface="Arial" panose="020B0604020202020204" pitchFamily="34" charset="0"/>
                <a:cs typeface="Arial" panose="020B0604020202020204" pitchFamily="34" charset="0"/>
              </a:rPr>
              <a:t>DBMS_XPLAN.display_cursor</a:t>
            </a:r>
            <a:r>
              <a:rPr lang="en-US" sz="1700" dirty="0">
                <a:solidFill>
                  <a:schemeClr val="tx2"/>
                </a:solidFill>
                <a:latin typeface="Arial" panose="020B0604020202020204" pitchFamily="34" charset="0"/>
                <a:cs typeface="Arial" panose="020B0604020202020204" pitchFamily="34" charset="0"/>
              </a:rPr>
              <a:t> (format=&gt;'ALLSTATS LAST'));</a:t>
            </a:r>
          </a:p>
        </p:txBody>
      </p:sp>
      <p:pic>
        <p:nvPicPr>
          <p:cNvPr id="6" name="Picture 5">
            <a:extLst>
              <a:ext uri="{FF2B5EF4-FFF2-40B4-BE49-F238E27FC236}">
                <a16:creationId xmlns:a16="http://schemas.microsoft.com/office/drawing/2014/main" id="{4132FBC5-0319-4904-8A12-EDEBAA075EB2}"/>
              </a:ext>
            </a:extLst>
          </p:cNvPr>
          <p:cNvPicPr>
            <a:picLocks noChangeAspect="1"/>
          </p:cNvPicPr>
          <p:nvPr/>
        </p:nvPicPr>
        <p:blipFill>
          <a:blip r:embed="rId2"/>
          <a:stretch>
            <a:fillRect/>
          </a:stretch>
        </p:blipFill>
        <p:spPr>
          <a:xfrm>
            <a:off x="0" y="3048000"/>
            <a:ext cx="9144000" cy="2400856"/>
          </a:xfrm>
          <a:prstGeom prst="rect">
            <a:avLst/>
          </a:prstGeom>
        </p:spPr>
      </p:pic>
    </p:spTree>
    <p:extLst>
      <p:ext uri="{BB962C8B-B14F-4D97-AF65-F5344CB8AC3E}">
        <p14:creationId xmlns:p14="http://schemas.microsoft.com/office/powerpoint/2010/main" val="199930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2D18-ED49-4D24-847C-64A24E94F80A}"/>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4502A3E8-ECCD-4806-9FFD-4D6CB0274A2D}"/>
              </a:ext>
            </a:extLst>
          </p:cNvPr>
          <p:cNvSpPr>
            <a:spLocks noGrp="1"/>
          </p:cNvSpPr>
          <p:nvPr>
            <p:ph idx="1"/>
          </p:nvPr>
        </p:nvSpPr>
        <p:spPr/>
        <p:txBody>
          <a:bodyPr/>
          <a:lstStyle/>
          <a:p>
            <a:r>
              <a:rPr lang="en-US" sz="2500" dirty="0"/>
              <a:t>Display the plan using the DBMS_XPLAN.DISPLAY table function.</a:t>
            </a:r>
          </a:p>
          <a:p>
            <a:pPr marL="400050" lvl="1" indent="0">
              <a:buNone/>
            </a:pPr>
            <a:r>
              <a:rPr lang="en-US" sz="2300" b="1" dirty="0"/>
              <a:t>SET LINESIZE 130 </a:t>
            </a:r>
          </a:p>
          <a:p>
            <a:pPr marL="400050" lvl="1" indent="0">
              <a:buNone/>
            </a:pPr>
            <a:r>
              <a:rPr lang="en-US" sz="2300" b="1" dirty="0"/>
              <a:t>SET PAGESIZE 0 </a:t>
            </a:r>
          </a:p>
          <a:p>
            <a:pPr marL="400050" lvl="1" indent="0">
              <a:buNone/>
            </a:pPr>
            <a:r>
              <a:rPr lang="en-US" sz="2300" dirty="0"/>
              <a:t>SELECT * FROM table (DBMS_XPLAN.</a:t>
            </a:r>
            <a:r>
              <a:rPr lang="en-US" sz="2300" dirty="0">
                <a:solidFill>
                  <a:srgbClr val="0070C0"/>
                </a:solidFill>
              </a:rPr>
              <a:t>DISPLAY</a:t>
            </a:r>
            <a:r>
              <a:rPr lang="en-US" sz="2300" dirty="0"/>
              <a:t>);</a:t>
            </a:r>
          </a:p>
          <a:p>
            <a:pPr marL="400050" lvl="1" indent="0">
              <a:buNone/>
            </a:pPr>
            <a:endParaRPr lang="en-US" sz="2300" dirty="0"/>
          </a:p>
          <a:p>
            <a:r>
              <a:rPr lang="en-US" sz="2500" dirty="0"/>
              <a:t>The table function DISPLAY_CURSOR formats the execution plan for the last SQL statement executed by the session.</a:t>
            </a:r>
          </a:p>
          <a:p>
            <a:endParaRPr lang="en-US" sz="2500" dirty="0"/>
          </a:p>
          <a:p>
            <a:pPr marL="400050" lvl="1" indent="0">
              <a:buNone/>
            </a:pPr>
            <a:r>
              <a:rPr lang="en-US" sz="2300" dirty="0"/>
              <a:t>SELECT * FROM table(DBMS_XPLAN.</a:t>
            </a:r>
            <a:r>
              <a:rPr lang="en-US" sz="2300" dirty="0">
                <a:solidFill>
                  <a:srgbClr val="0070C0"/>
                </a:solidFill>
              </a:rPr>
              <a:t>DISPLAY_CURSOR</a:t>
            </a:r>
            <a:r>
              <a:rPr lang="en-US" sz="2300" dirty="0"/>
              <a:t>);</a:t>
            </a:r>
          </a:p>
        </p:txBody>
      </p:sp>
      <p:sp>
        <p:nvSpPr>
          <p:cNvPr id="4" name="Slide Number Placeholder 3">
            <a:extLst>
              <a:ext uri="{FF2B5EF4-FFF2-40B4-BE49-F238E27FC236}">
                <a16:creationId xmlns:a16="http://schemas.microsoft.com/office/drawing/2014/main" id="{6CE4C749-C260-4F8C-84BC-5CC5DBC949E7}"/>
              </a:ext>
            </a:extLst>
          </p:cNvPr>
          <p:cNvSpPr>
            <a:spLocks noGrp="1"/>
          </p:cNvSpPr>
          <p:nvPr>
            <p:ph type="sldNum" sz="quarter" idx="4"/>
          </p:nvPr>
        </p:nvSpPr>
        <p:spPr/>
        <p:txBody>
          <a:bodyPr/>
          <a:lstStyle/>
          <a:p>
            <a:fld id="{14B06B54-3296-4AE8-A2E6-B97BB3A9F57A}" type="slidenum">
              <a:rPr lang="en-US" smtClean="0"/>
              <a:pPr/>
              <a:t>4</a:t>
            </a:fld>
            <a:endParaRPr lang="en-US"/>
          </a:p>
        </p:txBody>
      </p:sp>
    </p:spTree>
    <p:extLst>
      <p:ext uri="{BB962C8B-B14F-4D97-AF65-F5344CB8AC3E}">
        <p14:creationId xmlns:p14="http://schemas.microsoft.com/office/powerpoint/2010/main" val="1964133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4D67-AA93-4DEE-A667-F5346F950324}"/>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BFE049C6-18EF-40D3-837C-9BF7D0DDADAD}"/>
              </a:ext>
            </a:extLst>
          </p:cNvPr>
          <p:cNvSpPr>
            <a:spLocks noGrp="1"/>
          </p:cNvSpPr>
          <p:nvPr>
            <p:ph type="sldNum" sz="quarter" idx="4"/>
          </p:nvPr>
        </p:nvSpPr>
        <p:spPr/>
        <p:txBody>
          <a:bodyPr/>
          <a:lstStyle/>
          <a:p>
            <a:fld id="{14B06B54-3296-4AE8-A2E6-B97BB3A9F57A}" type="slidenum">
              <a:rPr lang="en-US" smtClean="0"/>
              <a:pPr/>
              <a:t>40</a:t>
            </a:fld>
            <a:endParaRPr lang="en-US"/>
          </a:p>
        </p:txBody>
      </p:sp>
      <p:sp>
        <p:nvSpPr>
          <p:cNvPr id="5" name="Rectangle 4">
            <a:extLst>
              <a:ext uri="{FF2B5EF4-FFF2-40B4-BE49-F238E27FC236}">
                <a16:creationId xmlns:a16="http://schemas.microsoft.com/office/drawing/2014/main" id="{AF28B12F-EB1D-4A19-B24D-36C27ABC5092}"/>
              </a:ext>
            </a:extLst>
          </p:cNvPr>
          <p:cNvSpPr/>
          <p:nvPr/>
        </p:nvSpPr>
        <p:spPr>
          <a:xfrm>
            <a:off x="0" y="914400"/>
            <a:ext cx="9144000" cy="1461939"/>
          </a:xfrm>
          <a:prstGeom prst="rect">
            <a:avLst/>
          </a:prstGeom>
        </p:spPr>
        <p:txBody>
          <a:bodyPr wrap="square">
            <a:spAutoFit/>
          </a:bodyPr>
          <a:lstStyle/>
          <a:p>
            <a:r>
              <a:rPr lang="en-US" dirty="0">
                <a:solidFill>
                  <a:schemeClr val="tx2"/>
                </a:solidFill>
                <a:latin typeface="Arial" panose="020B0604020202020204" pitchFamily="34" charset="0"/>
                <a:cs typeface="Arial" panose="020B0604020202020204" pitchFamily="34" charset="0"/>
              </a:rPr>
              <a:t>SELECT /*+ GATHER_PLAN_STATISTICS leading(E) USE_MERGE (W,E) */ 	</a:t>
            </a:r>
            <a:r>
              <a:rPr lang="en-US" b="0" dirty="0">
                <a:solidFill>
                  <a:schemeClr val="tx2"/>
                </a:solidFill>
                <a:latin typeface="Arial" panose="020B0604020202020204" pitchFamily="34" charset="0"/>
                <a:cs typeface="Arial" panose="020B0604020202020204" pitchFamily="34" charset="0"/>
              </a:rPr>
              <a:t>*</a:t>
            </a:r>
          </a:p>
          <a:p>
            <a:r>
              <a:rPr lang="en-US" dirty="0">
                <a:solidFill>
                  <a:schemeClr val="tx2"/>
                </a:solidFill>
                <a:latin typeface="Arial" panose="020B0604020202020204" pitchFamily="34" charset="0"/>
                <a:cs typeface="Arial" panose="020B0604020202020204" pitchFamily="34" charset="0"/>
              </a:rPr>
              <a:t>FROM     </a:t>
            </a:r>
            <a:r>
              <a:rPr lang="en-US" b="0" dirty="0">
                <a:solidFill>
                  <a:schemeClr val="tx2"/>
                </a:solidFill>
                <a:latin typeface="Arial" panose="020B0604020202020204" pitchFamily="34" charset="0"/>
                <a:cs typeface="Arial" panose="020B0604020202020204" pitchFamily="34" charset="0"/>
              </a:rPr>
              <a:t>EMP E, WORK_ON W</a:t>
            </a:r>
          </a:p>
          <a:p>
            <a:r>
              <a:rPr lang="en-US" dirty="0">
                <a:solidFill>
                  <a:schemeClr val="tx2"/>
                </a:solidFill>
                <a:latin typeface="Arial" panose="020B0604020202020204" pitchFamily="34" charset="0"/>
                <a:cs typeface="Arial" panose="020B0604020202020204" pitchFamily="34" charset="0"/>
              </a:rPr>
              <a:t>WHERE  </a:t>
            </a:r>
            <a:r>
              <a:rPr lang="en-US" b="0" dirty="0" err="1">
                <a:solidFill>
                  <a:schemeClr val="tx2"/>
                </a:solidFill>
                <a:latin typeface="Arial" panose="020B0604020202020204" pitchFamily="34" charset="0"/>
                <a:cs typeface="Arial" panose="020B0604020202020204" pitchFamily="34" charset="0"/>
              </a:rPr>
              <a:t>E.empno</a:t>
            </a:r>
            <a:r>
              <a:rPr lang="en-US" b="0" dirty="0">
                <a:solidFill>
                  <a:schemeClr val="tx2"/>
                </a:solidFill>
                <a:latin typeface="Arial" panose="020B0604020202020204" pitchFamily="34" charset="0"/>
                <a:cs typeface="Arial" panose="020B0604020202020204" pitchFamily="34" charset="0"/>
              </a:rPr>
              <a:t> = </a:t>
            </a:r>
            <a:r>
              <a:rPr lang="en-US" b="0" dirty="0" err="1">
                <a:solidFill>
                  <a:schemeClr val="tx2"/>
                </a:solidFill>
                <a:latin typeface="Arial" panose="020B0604020202020204" pitchFamily="34" charset="0"/>
                <a:cs typeface="Arial" panose="020B0604020202020204" pitchFamily="34" charset="0"/>
              </a:rPr>
              <a:t>W.empno</a:t>
            </a:r>
            <a:r>
              <a:rPr lang="en-US" b="0" dirty="0">
                <a:solidFill>
                  <a:schemeClr val="tx2"/>
                </a:solidFill>
                <a:latin typeface="Arial" panose="020B0604020202020204" pitchFamily="34" charset="0"/>
                <a:cs typeface="Arial" panose="020B0604020202020204" pitchFamily="34" charset="0"/>
              </a:rPr>
              <a:t>;</a:t>
            </a:r>
          </a:p>
          <a:p>
            <a:endParaRPr lang="en-US" dirty="0">
              <a:solidFill>
                <a:schemeClr val="tx2"/>
              </a:solidFill>
              <a:latin typeface="Arial" panose="020B0604020202020204" pitchFamily="34" charset="0"/>
              <a:cs typeface="Arial" panose="020B0604020202020204" pitchFamily="34" charset="0"/>
            </a:endParaRPr>
          </a:p>
          <a:p>
            <a:r>
              <a:rPr lang="en-US" sz="1700" dirty="0">
                <a:solidFill>
                  <a:schemeClr val="tx2"/>
                </a:solidFill>
                <a:latin typeface="Arial" panose="020B0604020202020204" pitchFamily="34" charset="0"/>
                <a:cs typeface="Arial" panose="020B0604020202020204" pitchFamily="34" charset="0"/>
              </a:rPr>
              <a:t>SELECT * FROM TABLE (</a:t>
            </a:r>
            <a:r>
              <a:rPr lang="en-US" sz="1700" dirty="0" err="1">
                <a:solidFill>
                  <a:schemeClr val="tx2"/>
                </a:solidFill>
                <a:latin typeface="Arial" panose="020B0604020202020204" pitchFamily="34" charset="0"/>
                <a:cs typeface="Arial" panose="020B0604020202020204" pitchFamily="34" charset="0"/>
              </a:rPr>
              <a:t>DBMS_XPLAN.display_cursor</a:t>
            </a:r>
            <a:r>
              <a:rPr lang="en-US" sz="1700" dirty="0">
                <a:solidFill>
                  <a:schemeClr val="tx2"/>
                </a:solidFill>
                <a:latin typeface="Arial" panose="020B0604020202020204" pitchFamily="34" charset="0"/>
                <a:cs typeface="Arial" panose="020B0604020202020204" pitchFamily="34" charset="0"/>
              </a:rPr>
              <a:t> (format=&gt;'ALLSTATS LAST'));</a:t>
            </a:r>
          </a:p>
        </p:txBody>
      </p:sp>
      <p:pic>
        <p:nvPicPr>
          <p:cNvPr id="3" name="Picture 2">
            <a:extLst>
              <a:ext uri="{FF2B5EF4-FFF2-40B4-BE49-F238E27FC236}">
                <a16:creationId xmlns:a16="http://schemas.microsoft.com/office/drawing/2014/main" id="{0E1B34D9-70BA-466C-9931-40A5D91E3B7B}"/>
              </a:ext>
            </a:extLst>
          </p:cNvPr>
          <p:cNvPicPr>
            <a:picLocks noChangeAspect="1"/>
          </p:cNvPicPr>
          <p:nvPr/>
        </p:nvPicPr>
        <p:blipFill>
          <a:blip r:embed="rId2"/>
          <a:stretch>
            <a:fillRect/>
          </a:stretch>
        </p:blipFill>
        <p:spPr>
          <a:xfrm>
            <a:off x="0" y="3048000"/>
            <a:ext cx="9144000" cy="2421924"/>
          </a:xfrm>
          <a:prstGeom prst="rect">
            <a:avLst/>
          </a:prstGeom>
        </p:spPr>
      </p:pic>
    </p:spTree>
    <p:extLst>
      <p:ext uri="{BB962C8B-B14F-4D97-AF65-F5344CB8AC3E}">
        <p14:creationId xmlns:p14="http://schemas.microsoft.com/office/powerpoint/2010/main" val="3717944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3AB7-7D3C-4AB7-869E-4BA2601175CD}"/>
              </a:ext>
            </a:extLst>
          </p:cNvPr>
          <p:cNvSpPr>
            <a:spLocks noGrp="1"/>
          </p:cNvSpPr>
          <p:nvPr>
            <p:ph type="title"/>
          </p:nvPr>
        </p:nvSpPr>
        <p:spPr/>
        <p:txBody>
          <a:bodyPr/>
          <a:lstStyle/>
          <a:p>
            <a:r>
              <a:rPr lang="en-US" dirty="0"/>
              <a:t>Index-Only Scan</a:t>
            </a:r>
          </a:p>
        </p:txBody>
      </p:sp>
      <p:sp>
        <p:nvSpPr>
          <p:cNvPr id="3" name="Content Placeholder 2">
            <a:extLst>
              <a:ext uri="{FF2B5EF4-FFF2-40B4-BE49-F238E27FC236}">
                <a16:creationId xmlns:a16="http://schemas.microsoft.com/office/drawing/2014/main" id="{30F65358-5EEA-4A6B-BC48-C6182EED0701}"/>
              </a:ext>
            </a:extLst>
          </p:cNvPr>
          <p:cNvSpPr>
            <a:spLocks noGrp="1"/>
          </p:cNvSpPr>
          <p:nvPr>
            <p:ph idx="1"/>
          </p:nvPr>
        </p:nvSpPr>
        <p:spPr/>
        <p:txBody>
          <a:bodyPr/>
          <a:lstStyle/>
          <a:p>
            <a:r>
              <a:rPr lang="en-US" dirty="0"/>
              <a:t>The index-only scan is one of the most powerful tuning methods of all.</a:t>
            </a:r>
          </a:p>
          <a:p>
            <a:r>
              <a:rPr lang="en-US" dirty="0">
                <a:solidFill>
                  <a:srgbClr val="002060"/>
                </a:solidFill>
              </a:rPr>
              <a:t>Aggregating queries </a:t>
            </a:r>
            <a:r>
              <a:rPr lang="en-US" dirty="0"/>
              <a:t>make good candidates for index-only scans.</a:t>
            </a:r>
          </a:p>
        </p:txBody>
      </p:sp>
      <p:sp>
        <p:nvSpPr>
          <p:cNvPr id="4" name="Slide Number Placeholder 3">
            <a:extLst>
              <a:ext uri="{FF2B5EF4-FFF2-40B4-BE49-F238E27FC236}">
                <a16:creationId xmlns:a16="http://schemas.microsoft.com/office/drawing/2014/main" id="{98857FC6-E833-48DD-BCEF-515F40D6AD91}"/>
              </a:ext>
            </a:extLst>
          </p:cNvPr>
          <p:cNvSpPr>
            <a:spLocks noGrp="1"/>
          </p:cNvSpPr>
          <p:nvPr>
            <p:ph type="sldNum" sz="quarter" idx="4"/>
          </p:nvPr>
        </p:nvSpPr>
        <p:spPr/>
        <p:txBody>
          <a:bodyPr/>
          <a:lstStyle/>
          <a:p>
            <a:fld id="{14B06B54-3296-4AE8-A2E6-B97BB3A9F57A}" type="slidenum">
              <a:rPr lang="en-US" smtClean="0"/>
              <a:pPr/>
              <a:t>41</a:t>
            </a:fld>
            <a:endParaRPr lang="en-US"/>
          </a:p>
        </p:txBody>
      </p:sp>
    </p:spTree>
    <p:extLst>
      <p:ext uri="{BB962C8B-B14F-4D97-AF65-F5344CB8AC3E}">
        <p14:creationId xmlns:p14="http://schemas.microsoft.com/office/powerpoint/2010/main" val="3362450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3AB7-7D3C-4AB7-869E-4BA2601175CD}"/>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98857FC6-E833-48DD-BCEF-515F40D6AD91}"/>
              </a:ext>
            </a:extLst>
          </p:cNvPr>
          <p:cNvSpPr>
            <a:spLocks noGrp="1"/>
          </p:cNvSpPr>
          <p:nvPr>
            <p:ph type="sldNum" sz="quarter" idx="4"/>
          </p:nvPr>
        </p:nvSpPr>
        <p:spPr/>
        <p:txBody>
          <a:bodyPr/>
          <a:lstStyle/>
          <a:p>
            <a:fld id="{14B06B54-3296-4AE8-A2E6-B97BB3A9F57A}" type="slidenum">
              <a:rPr lang="en-US" smtClean="0"/>
              <a:pPr/>
              <a:t>42</a:t>
            </a:fld>
            <a:endParaRPr lang="en-US"/>
          </a:p>
        </p:txBody>
      </p:sp>
      <p:sp>
        <p:nvSpPr>
          <p:cNvPr id="7" name="Rectangle 6">
            <a:extLst>
              <a:ext uri="{FF2B5EF4-FFF2-40B4-BE49-F238E27FC236}">
                <a16:creationId xmlns:a16="http://schemas.microsoft.com/office/drawing/2014/main" id="{595D819A-4C5F-4349-8746-86F32D88EE3C}"/>
              </a:ext>
            </a:extLst>
          </p:cNvPr>
          <p:cNvSpPr/>
          <p:nvPr/>
        </p:nvSpPr>
        <p:spPr>
          <a:xfrm>
            <a:off x="0" y="914400"/>
            <a:ext cx="9144000" cy="1184940"/>
          </a:xfrm>
          <a:prstGeom prst="rect">
            <a:avLst/>
          </a:prstGeom>
        </p:spPr>
        <p:txBody>
          <a:bodyPr wrap="square">
            <a:spAutoFit/>
          </a:bodyPr>
          <a:lstStyle/>
          <a:p>
            <a:r>
              <a:rPr lang="en-US" dirty="0">
                <a:solidFill>
                  <a:schemeClr val="tx2"/>
                </a:solidFill>
                <a:latin typeface="+mn-lt"/>
              </a:rPr>
              <a:t>SELECT  /*+ GATHER_PLAN_STATISTICS */ 	</a:t>
            </a:r>
            <a:r>
              <a:rPr lang="en-US" b="0" dirty="0">
                <a:solidFill>
                  <a:schemeClr val="tx2"/>
                </a:solidFill>
                <a:latin typeface="+mn-lt"/>
              </a:rPr>
              <a:t>COUNT(</a:t>
            </a:r>
            <a:r>
              <a:rPr lang="en-US" b="0" dirty="0" err="1">
                <a:solidFill>
                  <a:schemeClr val="tx2"/>
                </a:solidFill>
                <a:latin typeface="+mn-lt"/>
              </a:rPr>
              <a:t>E.empno</a:t>
            </a:r>
            <a:r>
              <a:rPr lang="en-US" b="0" dirty="0">
                <a:solidFill>
                  <a:schemeClr val="tx2"/>
                </a:solidFill>
                <a:latin typeface="+mn-lt"/>
              </a:rPr>
              <a:t>)</a:t>
            </a:r>
          </a:p>
          <a:p>
            <a:r>
              <a:rPr lang="en-US" dirty="0">
                <a:solidFill>
                  <a:schemeClr val="tx2"/>
                </a:solidFill>
                <a:latin typeface="+mn-lt"/>
              </a:rPr>
              <a:t>FROM     </a:t>
            </a:r>
            <a:r>
              <a:rPr lang="en-US" b="0" dirty="0">
                <a:solidFill>
                  <a:schemeClr val="tx2"/>
                </a:solidFill>
                <a:latin typeface="+mn-lt"/>
              </a:rPr>
              <a:t>EMP E;</a:t>
            </a:r>
          </a:p>
          <a:p>
            <a:endParaRPr lang="en-US" dirty="0">
              <a:solidFill>
                <a:schemeClr val="tx2"/>
              </a:solidFill>
              <a:latin typeface="+mn-lt"/>
            </a:endParaRPr>
          </a:p>
          <a:p>
            <a:r>
              <a:rPr lang="en-US" sz="1700" dirty="0">
                <a:solidFill>
                  <a:schemeClr val="tx2"/>
                </a:solidFill>
                <a:latin typeface="+mn-lt"/>
              </a:rPr>
              <a:t>SELECT * FROM TABLE (</a:t>
            </a:r>
            <a:r>
              <a:rPr lang="en-US" sz="1700" dirty="0" err="1">
                <a:solidFill>
                  <a:schemeClr val="tx2"/>
                </a:solidFill>
                <a:latin typeface="+mn-lt"/>
              </a:rPr>
              <a:t>DBMS_XPLAN.display_cursor</a:t>
            </a:r>
            <a:r>
              <a:rPr lang="en-US" sz="1700" dirty="0">
                <a:solidFill>
                  <a:schemeClr val="tx2"/>
                </a:solidFill>
                <a:latin typeface="+mn-lt"/>
              </a:rPr>
              <a:t> (format=&gt;'ALLSTATS LAST'));</a:t>
            </a:r>
          </a:p>
        </p:txBody>
      </p:sp>
      <p:pic>
        <p:nvPicPr>
          <p:cNvPr id="8" name="Picture 7">
            <a:extLst>
              <a:ext uri="{FF2B5EF4-FFF2-40B4-BE49-F238E27FC236}">
                <a16:creationId xmlns:a16="http://schemas.microsoft.com/office/drawing/2014/main" id="{1BCB5249-01A5-4AA2-B652-D6EAFDE717A6}"/>
              </a:ext>
            </a:extLst>
          </p:cNvPr>
          <p:cNvPicPr>
            <a:picLocks noChangeAspect="1"/>
          </p:cNvPicPr>
          <p:nvPr/>
        </p:nvPicPr>
        <p:blipFill>
          <a:blip r:embed="rId2"/>
          <a:stretch>
            <a:fillRect/>
          </a:stretch>
        </p:blipFill>
        <p:spPr>
          <a:xfrm>
            <a:off x="15641" y="2806668"/>
            <a:ext cx="9112718" cy="1244664"/>
          </a:xfrm>
          <a:prstGeom prst="rect">
            <a:avLst/>
          </a:prstGeom>
        </p:spPr>
      </p:pic>
    </p:spTree>
    <p:extLst>
      <p:ext uri="{BB962C8B-B14F-4D97-AF65-F5344CB8AC3E}">
        <p14:creationId xmlns:p14="http://schemas.microsoft.com/office/powerpoint/2010/main" val="1727361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3AB7-7D3C-4AB7-869E-4BA2601175CD}"/>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98857FC6-E833-48DD-BCEF-515F40D6AD91}"/>
              </a:ext>
            </a:extLst>
          </p:cNvPr>
          <p:cNvSpPr>
            <a:spLocks noGrp="1"/>
          </p:cNvSpPr>
          <p:nvPr>
            <p:ph type="sldNum" sz="quarter" idx="4"/>
          </p:nvPr>
        </p:nvSpPr>
        <p:spPr/>
        <p:txBody>
          <a:bodyPr/>
          <a:lstStyle/>
          <a:p>
            <a:fld id="{14B06B54-3296-4AE8-A2E6-B97BB3A9F57A}" type="slidenum">
              <a:rPr lang="en-US" smtClean="0"/>
              <a:pPr/>
              <a:t>43</a:t>
            </a:fld>
            <a:endParaRPr lang="en-US"/>
          </a:p>
        </p:txBody>
      </p:sp>
      <p:sp>
        <p:nvSpPr>
          <p:cNvPr id="7" name="Rectangle 6">
            <a:extLst>
              <a:ext uri="{FF2B5EF4-FFF2-40B4-BE49-F238E27FC236}">
                <a16:creationId xmlns:a16="http://schemas.microsoft.com/office/drawing/2014/main" id="{595D819A-4C5F-4349-8746-86F32D88EE3C}"/>
              </a:ext>
            </a:extLst>
          </p:cNvPr>
          <p:cNvSpPr/>
          <p:nvPr/>
        </p:nvSpPr>
        <p:spPr>
          <a:xfrm>
            <a:off x="0" y="914400"/>
            <a:ext cx="9144000" cy="1154162"/>
          </a:xfrm>
          <a:prstGeom prst="rect">
            <a:avLst/>
          </a:prstGeom>
        </p:spPr>
        <p:txBody>
          <a:bodyPr wrap="square">
            <a:spAutoFit/>
          </a:bodyPr>
          <a:lstStyle/>
          <a:p>
            <a:r>
              <a:rPr lang="en-US" sz="1700" dirty="0">
                <a:solidFill>
                  <a:schemeClr val="tx2"/>
                </a:solidFill>
                <a:latin typeface="Arial" panose="020B0604020202020204" pitchFamily="34" charset="0"/>
                <a:cs typeface="Arial" panose="020B0604020202020204" pitchFamily="34" charset="0"/>
              </a:rPr>
              <a:t>SELECT  /*+ GATHER_PLAN_STATISTICS </a:t>
            </a:r>
            <a:r>
              <a:rPr lang="pt-BR" sz="1700" dirty="0">
                <a:solidFill>
                  <a:schemeClr val="tx2"/>
                </a:solidFill>
                <a:latin typeface="Arial" panose="020B0604020202020204" pitchFamily="34" charset="0"/>
                <a:cs typeface="Arial" panose="020B0604020202020204" pitchFamily="34" charset="0"/>
              </a:rPr>
              <a:t>NO_INDEX(E PK_EMP) </a:t>
            </a:r>
            <a:r>
              <a:rPr lang="en-US" sz="1700" dirty="0">
                <a:solidFill>
                  <a:schemeClr val="tx2"/>
                </a:solidFill>
                <a:latin typeface="Arial" panose="020B0604020202020204" pitchFamily="34" charset="0"/>
                <a:cs typeface="Arial" panose="020B0604020202020204" pitchFamily="34" charset="0"/>
              </a:rPr>
              <a:t>*/     </a:t>
            </a:r>
            <a:r>
              <a:rPr lang="en-US" sz="1700" b="0" dirty="0">
                <a:solidFill>
                  <a:schemeClr val="tx2"/>
                </a:solidFill>
                <a:latin typeface="Arial" panose="020B0604020202020204" pitchFamily="34" charset="0"/>
                <a:cs typeface="Arial" panose="020B0604020202020204" pitchFamily="34" charset="0"/>
              </a:rPr>
              <a:t>COUNT(</a:t>
            </a:r>
            <a:r>
              <a:rPr lang="en-US" sz="1700" b="0" dirty="0" err="1">
                <a:solidFill>
                  <a:schemeClr val="tx2"/>
                </a:solidFill>
                <a:latin typeface="Arial" panose="020B0604020202020204" pitchFamily="34" charset="0"/>
                <a:cs typeface="Arial" panose="020B0604020202020204" pitchFamily="34" charset="0"/>
              </a:rPr>
              <a:t>E.empno</a:t>
            </a:r>
            <a:r>
              <a:rPr lang="en-US" sz="1700" b="0" dirty="0">
                <a:solidFill>
                  <a:schemeClr val="tx2"/>
                </a:solidFill>
                <a:latin typeface="Arial" panose="020B0604020202020204" pitchFamily="34" charset="0"/>
                <a:cs typeface="Arial" panose="020B0604020202020204" pitchFamily="34" charset="0"/>
              </a:rPr>
              <a:t>)</a:t>
            </a:r>
          </a:p>
          <a:p>
            <a:r>
              <a:rPr lang="en-US" sz="1700" dirty="0">
                <a:solidFill>
                  <a:schemeClr val="tx2"/>
                </a:solidFill>
                <a:latin typeface="Arial" panose="020B0604020202020204" pitchFamily="34" charset="0"/>
                <a:cs typeface="Arial" panose="020B0604020202020204" pitchFamily="34" charset="0"/>
              </a:rPr>
              <a:t>FROM      </a:t>
            </a:r>
            <a:r>
              <a:rPr lang="en-US" sz="1700" b="0" dirty="0">
                <a:solidFill>
                  <a:schemeClr val="tx2"/>
                </a:solidFill>
                <a:latin typeface="Arial" panose="020B0604020202020204" pitchFamily="34" charset="0"/>
                <a:cs typeface="Arial" panose="020B0604020202020204" pitchFamily="34" charset="0"/>
              </a:rPr>
              <a:t>EMP E;</a:t>
            </a:r>
          </a:p>
          <a:p>
            <a:endParaRPr lang="en-US" dirty="0">
              <a:solidFill>
                <a:schemeClr val="tx2"/>
              </a:solidFill>
              <a:latin typeface="Arial" panose="020B0604020202020204" pitchFamily="34" charset="0"/>
              <a:cs typeface="Arial" panose="020B0604020202020204" pitchFamily="34" charset="0"/>
            </a:endParaRPr>
          </a:p>
          <a:p>
            <a:r>
              <a:rPr lang="en-US" sz="1700" dirty="0">
                <a:solidFill>
                  <a:schemeClr val="tx2"/>
                </a:solidFill>
                <a:latin typeface="Arial" panose="020B0604020202020204" pitchFamily="34" charset="0"/>
                <a:cs typeface="Arial" panose="020B0604020202020204" pitchFamily="34" charset="0"/>
              </a:rPr>
              <a:t>SELECT * FROM TABLE (</a:t>
            </a:r>
            <a:r>
              <a:rPr lang="en-US" sz="1700" dirty="0" err="1">
                <a:solidFill>
                  <a:schemeClr val="tx2"/>
                </a:solidFill>
                <a:latin typeface="Arial" panose="020B0604020202020204" pitchFamily="34" charset="0"/>
                <a:cs typeface="Arial" panose="020B0604020202020204" pitchFamily="34" charset="0"/>
              </a:rPr>
              <a:t>DBMS_XPLAN.display_cursor</a:t>
            </a:r>
            <a:r>
              <a:rPr lang="en-US" sz="1700" dirty="0">
                <a:solidFill>
                  <a:schemeClr val="tx2"/>
                </a:solidFill>
                <a:latin typeface="Arial" panose="020B0604020202020204" pitchFamily="34" charset="0"/>
                <a:cs typeface="Arial" panose="020B0604020202020204" pitchFamily="34" charset="0"/>
              </a:rPr>
              <a:t> (format=&gt;'ALLSTATS LAST'));</a:t>
            </a:r>
          </a:p>
        </p:txBody>
      </p:sp>
      <p:pic>
        <p:nvPicPr>
          <p:cNvPr id="3" name="Picture 2">
            <a:extLst>
              <a:ext uri="{FF2B5EF4-FFF2-40B4-BE49-F238E27FC236}">
                <a16:creationId xmlns:a16="http://schemas.microsoft.com/office/drawing/2014/main" id="{8E4FE929-B1EA-44BB-AD2D-B13CBCD598EF}"/>
              </a:ext>
            </a:extLst>
          </p:cNvPr>
          <p:cNvPicPr>
            <a:picLocks noChangeAspect="1"/>
          </p:cNvPicPr>
          <p:nvPr/>
        </p:nvPicPr>
        <p:blipFill>
          <a:blip r:embed="rId2"/>
          <a:stretch>
            <a:fillRect/>
          </a:stretch>
        </p:blipFill>
        <p:spPr>
          <a:xfrm>
            <a:off x="14487" y="2819400"/>
            <a:ext cx="9115026" cy="1295400"/>
          </a:xfrm>
          <a:prstGeom prst="rect">
            <a:avLst/>
          </a:prstGeom>
        </p:spPr>
      </p:pic>
    </p:spTree>
    <p:extLst>
      <p:ext uri="{BB962C8B-B14F-4D97-AF65-F5344CB8AC3E}">
        <p14:creationId xmlns:p14="http://schemas.microsoft.com/office/powerpoint/2010/main" val="3446454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9C3640-8E94-4553-8CE2-5027618A45E7}"/>
              </a:ext>
            </a:extLst>
          </p:cNvPr>
          <p:cNvSpPr>
            <a:spLocks noGrp="1"/>
          </p:cNvSpPr>
          <p:nvPr>
            <p:ph type="sldNum" sz="quarter" idx="4"/>
          </p:nvPr>
        </p:nvSpPr>
        <p:spPr/>
        <p:txBody>
          <a:bodyPr/>
          <a:lstStyle/>
          <a:p>
            <a:fld id="{14B06B54-3296-4AE8-A2E6-B97BB3A9F57A}" type="slidenum">
              <a:rPr lang="en-US" smtClean="0"/>
              <a:pPr/>
              <a:t>44</a:t>
            </a:fld>
            <a:endParaRPr lang="en-US"/>
          </a:p>
        </p:txBody>
      </p:sp>
      <p:sp>
        <p:nvSpPr>
          <p:cNvPr id="5" name="Title 1">
            <a:extLst>
              <a:ext uri="{FF2B5EF4-FFF2-40B4-BE49-F238E27FC236}">
                <a16:creationId xmlns:a16="http://schemas.microsoft.com/office/drawing/2014/main" id="{FA928047-BC21-4F91-941F-52BBF5163DAD}"/>
              </a:ext>
            </a:extLst>
          </p:cNvPr>
          <p:cNvSpPr>
            <a:spLocks noGrp="1"/>
          </p:cNvSpPr>
          <p:nvPr>
            <p:ph type="title"/>
          </p:nvPr>
        </p:nvSpPr>
        <p:spPr>
          <a:xfrm>
            <a:off x="0" y="3811"/>
            <a:ext cx="9144000" cy="834390"/>
          </a:xfrm>
        </p:spPr>
        <p:txBody>
          <a:bodyPr/>
          <a:lstStyle/>
          <a:p>
            <a:r>
              <a:rPr lang="en-US" dirty="0"/>
              <a:t>JOIN EXAMPLE I </a:t>
            </a:r>
            <a:r>
              <a:rPr lang="en-US" sz="2800" dirty="0"/>
              <a:t>(</a:t>
            </a:r>
            <a:r>
              <a:rPr lang="en-US" sz="2800" dirty="0" err="1">
                <a:latin typeface="+mn-lt"/>
              </a:rPr>
              <a:t>DBMS_XPLAN.display</a:t>
            </a:r>
            <a:r>
              <a:rPr lang="en-US" sz="2800" dirty="0">
                <a:latin typeface="+mn-lt"/>
              </a:rPr>
              <a:t>)</a:t>
            </a:r>
            <a:endParaRPr lang="en-US" dirty="0"/>
          </a:p>
        </p:txBody>
      </p:sp>
      <p:sp>
        <p:nvSpPr>
          <p:cNvPr id="6" name="Rectangle 5">
            <a:extLst>
              <a:ext uri="{FF2B5EF4-FFF2-40B4-BE49-F238E27FC236}">
                <a16:creationId xmlns:a16="http://schemas.microsoft.com/office/drawing/2014/main" id="{61E9626B-7FD6-4FF5-9521-654A4481E958}"/>
              </a:ext>
            </a:extLst>
          </p:cNvPr>
          <p:cNvSpPr/>
          <p:nvPr/>
        </p:nvSpPr>
        <p:spPr>
          <a:xfrm>
            <a:off x="-9236" y="872837"/>
            <a:ext cx="9153236" cy="1754326"/>
          </a:xfrm>
          <a:prstGeom prst="rect">
            <a:avLst/>
          </a:prstGeom>
        </p:spPr>
        <p:txBody>
          <a:bodyPr wrap="square">
            <a:spAutoFit/>
          </a:bodyPr>
          <a:lstStyle/>
          <a:p>
            <a:r>
              <a:rPr lang="en-US" dirty="0">
                <a:solidFill>
                  <a:schemeClr val="tx2"/>
                </a:solidFill>
                <a:latin typeface="+mn-lt"/>
              </a:rPr>
              <a:t>EXPLAIN PLAN FOR</a:t>
            </a:r>
          </a:p>
          <a:p>
            <a:r>
              <a:rPr lang="en-US" dirty="0">
                <a:solidFill>
                  <a:schemeClr val="tx2"/>
                </a:solidFill>
                <a:latin typeface="+mn-lt"/>
              </a:rPr>
              <a:t>SELECT   </a:t>
            </a:r>
            <a:r>
              <a:rPr lang="en-US" b="0" dirty="0" err="1">
                <a:solidFill>
                  <a:schemeClr val="tx2"/>
                </a:solidFill>
                <a:latin typeface="+mn-lt"/>
              </a:rPr>
              <a:t>E.ename</a:t>
            </a:r>
            <a:r>
              <a:rPr lang="en-US" b="0" dirty="0">
                <a:solidFill>
                  <a:schemeClr val="tx2"/>
                </a:solidFill>
                <a:latin typeface="+mn-lt"/>
              </a:rPr>
              <a:t>, </a:t>
            </a:r>
            <a:r>
              <a:rPr lang="en-US" b="0" dirty="0" err="1">
                <a:solidFill>
                  <a:schemeClr val="tx2"/>
                </a:solidFill>
                <a:latin typeface="+mn-lt"/>
              </a:rPr>
              <a:t>E.job</a:t>
            </a:r>
            <a:r>
              <a:rPr lang="en-US" b="0" dirty="0">
                <a:solidFill>
                  <a:schemeClr val="tx2"/>
                </a:solidFill>
                <a:latin typeface="+mn-lt"/>
              </a:rPr>
              <a:t>, </a:t>
            </a:r>
            <a:r>
              <a:rPr lang="en-US" b="0" dirty="0" err="1">
                <a:solidFill>
                  <a:schemeClr val="tx2"/>
                </a:solidFill>
                <a:latin typeface="+mn-lt"/>
              </a:rPr>
              <a:t>W.startdate</a:t>
            </a:r>
            <a:r>
              <a:rPr lang="en-US" b="0" dirty="0">
                <a:solidFill>
                  <a:schemeClr val="tx2"/>
                </a:solidFill>
                <a:latin typeface="+mn-lt"/>
              </a:rPr>
              <a:t>, </a:t>
            </a:r>
            <a:r>
              <a:rPr lang="en-US" b="0" dirty="0" err="1">
                <a:solidFill>
                  <a:schemeClr val="tx2"/>
                </a:solidFill>
                <a:latin typeface="+mn-lt"/>
              </a:rPr>
              <a:t>P.pname</a:t>
            </a:r>
            <a:r>
              <a:rPr lang="en-US" b="0" dirty="0">
                <a:solidFill>
                  <a:schemeClr val="tx2"/>
                </a:solidFill>
                <a:latin typeface="+mn-lt"/>
              </a:rPr>
              <a:t>, </a:t>
            </a:r>
            <a:r>
              <a:rPr lang="en-US" b="0" dirty="0" err="1">
                <a:solidFill>
                  <a:schemeClr val="tx2"/>
                </a:solidFill>
                <a:latin typeface="+mn-lt"/>
              </a:rPr>
              <a:t>D.dname</a:t>
            </a:r>
            <a:endParaRPr lang="en-US" b="0" dirty="0">
              <a:solidFill>
                <a:schemeClr val="tx2"/>
              </a:solidFill>
              <a:latin typeface="+mn-lt"/>
            </a:endParaRPr>
          </a:p>
          <a:p>
            <a:r>
              <a:rPr lang="en-US" dirty="0">
                <a:solidFill>
                  <a:schemeClr val="tx2"/>
                </a:solidFill>
                <a:latin typeface="+mn-lt"/>
              </a:rPr>
              <a:t>FROM       </a:t>
            </a:r>
            <a:r>
              <a:rPr lang="en-US" b="0" dirty="0">
                <a:solidFill>
                  <a:schemeClr val="tx2"/>
                </a:solidFill>
                <a:latin typeface="+mn-lt"/>
              </a:rPr>
              <a:t>emp E, </a:t>
            </a:r>
            <a:r>
              <a:rPr lang="en-US" b="0" dirty="0" err="1">
                <a:solidFill>
                  <a:schemeClr val="tx2"/>
                </a:solidFill>
                <a:latin typeface="+mn-lt"/>
              </a:rPr>
              <a:t>work_on</a:t>
            </a:r>
            <a:r>
              <a:rPr lang="en-US" b="0" dirty="0">
                <a:solidFill>
                  <a:schemeClr val="tx2"/>
                </a:solidFill>
                <a:latin typeface="+mn-lt"/>
              </a:rPr>
              <a:t> W, </a:t>
            </a:r>
            <a:r>
              <a:rPr lang="en-US" b="0" dirty="0" err="1">
                <a:solidFill>
                  <a:schemeClr val="tx2"/>
                </a:solidFill>
                <a:latin typeface="+mn-lt"/>
              </a:rPr>
              <a:t>prj</a:t>
            </a:r>
            <a:r>
              <a:rPr lang="en-US" b="0" dirty="0">
                <a:solidFill>
                  <a:schemeClr val="tx2"/>
                </a:solidFill>
                <a:latin typeface="+mn-lt"/>
              </a:rPr>
              <a:t> P, dept D</a:t>
            </a:r>
          </a:p>
          <a:p>
            <a:r>
              <a:rPr lang="en-US" dirty="0">
                <a:solidFill>
                  <a:schemeClr val="tx2"/>
                </a:solidFill>
                <a:latin typeface="+mn-lt"/>
              </a:rPr>
              <a:t>WHERE    </a:t>
            </a:r>
            <a:r>
              <a:rPr lang="en-US" b="0" dirty="0" err="1">
                <a:solidFill>
                  <a:schemeClr val="tx2"/>
                </a:solidFill>
                <a:latin typeface="+mn-lt"/>
              </a:rPr>
              <a:t>E.empno</a:t>
            </a:r>
            <a:r>
              <a:rPr lang="en-US" b="0" dirty="0">
                <a:solidFill>
                  <a:schemeClr val="tx2"/>
                </a:solidFill>
                <a:latin typeface="+mn-lt"/>
              </a:rPr>
              <a:t> = </a:t>
            </a:r>
            <a:r>
              <a:rPr lang="en-US" b="0" dirty="0" err="1">
                <a:solidFill>
                  <a:schemeClr val="tx2"/>
                </a:solidFill>
                <a:latin typeface="+mn-lt"/>
              </a:rPr>
              <a:t>W.empno</a:t>
            </a:r>
            <a:r>
              <a:rPr lang="en-US" b="0" dirty="0">
                <a:solidFill>
                  <a:schemeClr val="tx2"/>
                </a:solidFill>
                <a:latin typeface="+mn-lt"/>
              </a:rPr>
              <a:t> </a:t>
            </a:r>
            <a:r>
              <a:rPr lang="en-US" dirty="0">
                <a:solidFill>
                  <a:schemeClr val="tx2"/>
                </a:solidFill>
                <a:latin typeface="+mn-lt"/>
              </a:rPr>
              <a:t>AND </a:t>
            </a:r>
            <a:r>
              <a:rPr lang="en-US" b="0" dirty="0" err="1">
                <a:solidFill>
                  <a:schemeClr val="tx2"/>
                </a:solidFill>
                <a:latin typeface="+mn-lt"/>
              </a:rPr>
              <a:t>E.deptno</a:t>
            </a:r>
            <a:r>
              <a:rPr lang="en-US" b="0" dirty="0">
                <a:solidFill>
                  <a:schemeClr val="tx2"/>
                </a:solidFill>
                <a:latin typeface="+mn-lt"/>
              </a:rPr>
              <a:t> = </a:t>
            </a:r>
            <a:r>
              <a:rPr lang="en-US" b="0" dirty="0" err="1">
                <a:solidFill>
                  <a:schemeClr val="tx2"/>
                </a:solidFill>
                <a:latin typeface="+mn-lt"/>
              </a:rPr>
              <a:t>D.deptno</a:t>
            </a:r>
            <a:r>
              <a:rPr lang="en-US" b="0" dirty="0">
                <a:solidFill>
                  <a:schemeClr val="tx2"/>
                </a:solidFill>
                <a:latin typeface="+mn-lt"/>
              </a:rPr>
              <a:t> </a:t>
            </a:r>
            <a:r>
              <a:rPr lang="en-US" dirty="0">
                <a:solidFill>
                  <a:schemeClr val="tx2"/>
                </a:solidFill>
                <a:latin typeface="+mn-lt"/>
              </a:rPr>
              <a:t>AND </a:t>
            </a:r>
            <a:r>
              <a:rPr lang="en-US" b="0" dirty="0" err="1">
                <a:solidFill>
                  <a:schemeClr val="tx2"/>
                </a:solidFill>
                <a:latin typeface="+mn-lt"/>
              </a:rPr>
              <a:t>W.prjno</a:t>
            </a:r>
            <a:r>
              <a:rPr lang="en-US" b="0" dirty="0">
                <a:solidFill>
                  <a:schemeClr val="tx2"/>
                </a:solidFill>
                <a:latin typeface="+mn-lt"/>
              </a:rPr>
              <a:t> = </a:t>
            </a:r>
            <a:r>
              <a:rPr lang="en-US" b="0" dirty="0" err="1">
                <a:solidFill>
                  <a:schemeClr val="tx2"/>
                </a:solidFill>
                <a:latin typeface="+mn-lt"/>
              </a:rPr>
              <a:t>P.prjno</a:t>
            </a:r>
            <a:r>
              <a:rPr lang="en-US" b="0" dirty="0">
                <a:solidFill>
                  <a:schemeClr val="tx2"/>
                </a:solidFill>
                <a:latin typeface="+mn-lt"/>
              </a:rPr>
              <a:t>;</a:t>
            </a:r>
            <a:r>
              <a:rPr lang="en-US" dirty="0">
                <a:solidFill>
                  <a:schemeClr val="tx2"/>
                </a:solidFill>
                <a:latin typeface="+mn-lt"/>
              </a:rPr>
              <a:t>  </a:t>
            </a:r>
          </a:p>
          <a:p>
            <a:endParaRPr lang="en-US" dirty="0">
              <a:solidFill>
                <a:schemeClr val="tx2"/>
              </a:solidFill>
              <a:latin typeface="+mn-lt"/>
            </a:endParaRPr>
          </a:p>
          <a:p>
            <a:r>
              <a:rPr lang="en-US" dirty="0">
                <a:solidFill>
                  <a:schemeClr val="tx2"/>
                </a:solidFill>
                <a:latin typeface="+mn-lt"/>
              </a:rPr>
              <a:t>SELECT * FROM TABLE (</a:t>
            </a:r>
            <a:r>
              <a:rPr lang="en-US" dirty="0" err="1">
                <a:solidFill>
                  <a:schemeClr val="tx2"/>
                </a:solidFill>
                <a:latin typeface="+mn-lt"/>
              </a:rPr>
              <a:t>DBMS_XPLAN.display</a:t>
            </a:r>
            <a:r>
              <a:rPr lang="en-US" dirty="0">
                <a:solidFill>
                  <a:schemeClr val="tx2"/>
                </a:solidFill>
                <a:latin typeface="+mn-lt"/>
              </a:rPr>
              <a:t>);</a:t>
            </a:r>
          </a:p>
        </p:txBody>
      </p:sp>
      <p:pic>
        <p:nvPicPr>
          <p:cNvPr id="7" name="Picture 6">
            <a:extLst>
              <a:ext uri="{FF2B5EF4-FFF2-40B4-BE49-F238E27FC236}">
                <a16:creationId xmlns:a16="http://schemas.microsoft.com/office/drawing/2014/main" id="{FB194359-CBE8-4A02-B35F-120DC17CECB5}"/>
              </a:ext>
            </a:extLst>
          </p:cNvPr>
          <p:cNvPicPr>
            <a:picLocks noChangeAspect="1"/>
          </p:cNvPicPr>
          <p:nvPr/>
        </p:nvPicPr>
        <p:blipFill>
          <a:blip r:embed="rId2"/>
          <a:stretch>
            <a:fillRect/>
          </a:stretch>
        </p:blipFill>
        <p:spPr>
          <a:xfrm>
            <a:off x="587320" y="2653954"/>
            <a:ext cx="7969361" cy="4200235"/>
          </a:xfrm>
          <a:prstGeom prst="rect">
            <a:avLst/>
          </a:prstGeom>
        </p:spPr>
      </p:pic>
    </p:spTree>
    <p:extLst>
      <p:ext uri="{BB962C8B-B14F-4D97-AF65-F5344CB8AC3E}">
        <p14:creationId xmlns:p14="http://schemas.microsoft.com/office/powerpoint/2010/main" val="326040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AFC7C2-90EC-4E4B-93AC-BF80387F8DDD}"/>
              </a:ext>
            </a:extLst>
          </p:cNvPr>
          <p:cNvSpPr>
            <a:spLocks noGrp="1"/>
          </p:cNvSpPr>
          <p:nvPr>
            <p:ph type="sldNum" sz="quarter" idx="4"/>
          </p:nvPr>
        </p:nvSpPr>
        <p:spPr/>
        <p:txBody>
          <a:bodyPr/>
          <a:lstStyle/>
          <a:p>
            <a:fld id="{14B06B54-3296-4AE8-A2E6-B97BB3A9F57A}" type="slidenum">
              <a:rPr lang="en-US" smtClean="0"/>
              <a:pPr/>
              <a:t>45</a:t>
            </a:fld>
            <a:endParaRPr lang="en-US"/>
          </a:p>
        </p:txBody>
      </p:sp>
      <p:sp>
        <p:nvSpPr>
          <p:cNvPr id="5" name="Title 1">
            <a:extLst>
              <a:ext uri="{FF2B5EF4-FFF2-40B4-BE49-F238E27FC236}">
                <a16:creationId xmlns:a16="http://schemas.microsoft.com/office/drawing/2014/main" id="{C267A0BC-A70B-47F7-9986-8BFCBCDE5226}"/>
              </a:ext>
            </a:extLst>
          </p:cNvPr>
          <p:cNvSpPr>
            <a:spLocks noGrp="1"/>
          </p:cNvSpPr>
          <p:nvPr>
            <p:ph type="title"/>
          </p:nvPr>
        </p:nvSpPr>
        <p:spPr>
          <a:xfrm>
            <a:off x="0" y="3811"/>
            <a:ext cx="9144000" cy="834390"/>
          </a:xfrm>
        </p:spPr>
        <p:txBody>
          <a:bodyPr/>
          <a:lstStyle/>
          <a:p>
            <a:r>
              <a:rPr lang="en-US" dirty="0"/>
              <a:t>JOIN EXAMPLE I </a:t>
            </a:r>
            <a:r>
              <a:rPr lang="en-US" sz="2800" dirty="0"/>
              <a:t>(</a:t>
            </a:r>
            <a:r>
              <a:rPr lang="en-US" sz="2800" dirty="0" err="1">
                <a:latin typeface="+mn-lt"/>
              </a:rPr>
              <a:t>DBMS_XPLAN.display_cursor</a:t>
            </a:r>
            <a:r>
              <a:rPr lang="en-US" sz="2800" dirty="0">
                <a:latin typeface="+mn-lt"/>
              </a:rPr>
              <a:t>)</a:t>
            </a:r>
            <a:endParaRPr lang="en-US" dirty="0"/>
          </a:p>
        </p:txBody>
      </p:sp>
      <p:pic>
        <p:nvPicPr>
          <p:cNvPr id="6" name="Picture 5">
            <a:extLst>
              <a:ext uri="{FF2B5EF4-FFF2-40B4-BE49-F238E27FC236}">
                <a16:creationId xmlns:a16="http://schemas.microsoft.com/office/drawing/2014/main" id="{8ED39595-CCF5-49C9-8547-D0498EE633E3}"/>
              </a:ext>
            </a:extLst>
          </p:cNvPr>
          <p:cNvPicPr>
            <a:picLocks noChangeAspect="1"/>
          </p:cNvPicPr>
          <p:nvPr/>
        </p:nvPicPr>
        <p:blipFill>
          <a:blip r:embed="rId2"/>
          <a:stretch>
            <a:fillRect/>
          </a:stretch>
        </p:blipFill>
        <p:spPr>
          <a:xfrm>
            <a:off x="0" y="2344056"/>
            <a:ext cx="9144000" cy="3221182"/>
          </a:xfrm>
          <a:prstGeom prst="rect">
            <a:avLst/>
          </a:prstGeom>
        </p:spPr>
      </p:pic>
      <p:sp>
        <p:nvSpPr>
          <p:cNvPr id="7" name="Rectangle 6">
            <a:extLst>
              <a:ext uri="{FF2B5EF4-FFF2-40B4-BE49-F238E27FC236}">
                <a16:creationId xmlns:a16="http://schemas.microsoft.com/office/drawing/2014/main" id="{0F2BBB08-970C-4E58-8C8F-95E2B706571D}"/>
              </a:ext>
            </a:extLst>
          </p:cNvPr>
          <p:cNvSpPr/>
          <p:nvPr/>
        </p:nvSpPr>
        <p:spPr>
          <a:xfrm>
            <a:off x="0" y="914400"/>
            <a:ext cx="9144000" cy="1323439"/>
          </a:xfrm>
          <a:prstGeom prst="rect">
            <a:avLst/>
          </a:prstGeom>
        </p:spPr>
        <p:txBody>
          <a:bodyPr wrap="square">
            <a:spAutoFit/>
          </a:bodyPr>
          <a:lstStyle/>
          <a:p>
            <a:r>
              <a:rPr lang="en-US" sz="1600" dirty="0">
                <a:solidFill>
                  <a:schemeClr val="tx2"/>
                </a:solidFill>
                <a:latin typeface="Arial" panose="020B0604020202020204" pitchFamily="34" charset="0"/>
                <a:cs typeface="Arial" panose="020B0604020202020204" pitchFamily="34" charset="0"/>
              </a:rPr>
              <a:t>SELECT  /*+ GATHER_PLAN_STATISTICS */  	</a:t>
            </a:r>
            <a:r>
              <a:rPr lang="en-US" sz="1600" b="0" dirty="0" err="1">
                <a:solidFill>
                  <a:schemeClr val="tx2"/>
                </a:solidFill>
                <a:latin typeface="Arial" panose="020B0604020202020204" pitchFamily="34" charset="0"/>
                <a:cs typeface="Arial" panose="020B0604020202020204" pitchFamily="34" charset="0"/>
              </a:rPr>
              <a:t>E.ename</a:t>
            </a:r>
            <a:r>
              <a:rPr lang="en-US" sz="1600" b="0" dirty="0">
                <a:solidFill>
                  <a:schemeClr val="tx2"/>
                </a:solidFill>
                <a:latin typeface="Arial" panose="020B0604020202020204" pitchFamily="34" charset="0"/>
                <a:cs typeface="Arial" panose="020B0604020202020204" pitchFamily="34" charset="0"/>
              </a:rPr>
              <a:t>, </a:t>
            </a:r>
            <a:r>
              <a:rPr lang="en-US" sz="1600" b="0" dirty="0" err="1">
                <a:solidFill>
                  <a:schemeClr val="tx2"/>
                </a:solidFill>
                <a:latin typeface="Arial" panose="020B0604020202020204" pitchFamily="34" charset="0"/>
                <a:cs typeface="Arial" panose="020B0604020202020204" pitchFamily="34" charset="0"/>
              </a:rPr>
              <a:t>E.job</a:t>
            </a:r>
            <a:r>
              <a:rPr lang="en-US" sz="1600" b="0" dirty="0">
                <a:solidFill>
                  <a:schemeClr val="tx2"/>
                </a:solidFill>
                <a:latin typeface="Arial" panose="020B0604020202020204" pitchFamily="34" charset="0"/>
                <a:cs typeface="Arial" panose="020B0604020202020204" pitchFamily="34" charset="0"/>
              </a:rPr>
              <a:t>, </a:t>
            </a:r>
            <a:r>
              <a:rPr lang="en-US" sz="1600" b="0" dirty="0" err="1">
                <a:solidFill>
                  <a:schemeClr val="tx2"/>
                </a:solidFill>
                <a:latin typeface="Arial" panose="020B0604020202020204" pitchFamily="34" charset="0"/>
                <a:cs typeface="Arial" panose="020B0604020202020204" pitchFamily="34" charset="0"/>
              </a:rPr>
              <a:t>W.startdate</a:t>
            </a:r>
            <a:r>
              <a:rPr lang="en-US" sz="1600" b="0" dirty="0">
                <a:solidFill>
                  <a:schemeClr val="tx2"/>
                </a:solidFill>
                <a:latin typeface="Arial" panose="020B0604020202020204" pitchFamily="34" charset="0"/>
                <a:cs typeface="Arial" panose="020B0604020202020204" pitchFamily="34" charset="0"/>
              </a:rPr>
              <a:t>, </a:t>
            </a:r>
            <a:r>
              <a:rPr lang="en-US" sz="1600" b="0" dirty="0" err="1">
                <a:solidFill>
                  <a:schemeClr val="tx2"/>
                </a:solidFill>
                <a:latin typeface="Arial" panose="020B0604020202020204" pitchFamily="34" charset="0"/>
                <a:cs typeface="Arial" panose="020B0604020202020204" pitchFamily="34" charset="0"/>
              </a:rPr>
              <a:t>P.pname</a:t>
            </a:r>
            <a:r>
              <a:rPr lang="en-US" sz="1600" b="0" dirty="0">
                <a:solidFill>
                  <a:schemeClr val="tx2"/>
                </a:solidFill>
                <a:latin typeface="Arial" panose="020B0604020202020204" pitchFamily="34" charset="0"/>
                <a:cs typeface="Arial" panose="020B0604020202020204" pitchFamily="34" charset="0"/>
              </a:rPr>
              <a:t>, </a:t>
            </a:r>
            <a:r>
              <a:rPr lang="en-US" sz="1600" b="0" dirty="0" err="1">
                <a:solidFill>
                  <a:schemeClr val="tx2"/>
                </a:solidFill>
                <a:latin typeface="Arial" panose="020B0604020202020204" pitchFamily="34" charset="0"/>
                <a:cs typeface="Arial" panose="020B0604020202020204" pitchFamily="34" charset="0"/>
              </a:rPr>
              <a:t>D.dname</a:t>
            </a:r>
            <a:endParaRPr lang="en-US" sz="1600" b="0" dirty="0">
              <a:solidFill>
                <a:schemeClr val="tx2"/>
              </a:solidFill>
              <a:latin typeface="Arial" panose="020B0604020202020204" pitchFamily="34" charset="0"/>
              <a:cs typeface="Arial" panose="020B0604020202020204" pitchFamily="34" charset="0"/>
            </a:endParaRPr>
          </a:p>
          <a:p>
            <a:r>
              <a:rPr lang="en-US" sz="1600" dirty="0">
                <a:solidFill>
                  <a:schemeClr val="tx2"/>
                </a:solidFill>
                <a:latin typeface="Arial" panose="020B0604020202020204" pitchFamily="34" charset="0"/>
                <a:cs typeface="Arial" panose="020B0604020202020204" pitchFamily="34" charset="0"/>
              </a:rPr>
              <a:t>FROM     </a:t>
            </a:r>
            <a:r>
              <a:rPr lang="en-US" sz="1600" b="0" dirty="0">
                <a:solidFill>
                  <a:schemeClr val="tx2"/>
                </a:solidFill>
                <a:latin typeface="Arial" panose="020B0604020202020204" pitchFamily="34" charset="0"/>
                <a:cs typeface="Arial" panose="020B0604020202020204" pitchFamily="34" charset="0"/>
              </a:rPr>
              <a:t>emp E, </a:t>
            </a:r>
            <a:r>
              <a:rPr lang="en-US" sz="1600" b="0" dirty="0" err="1">
                <a:solidFill>
                  <a:schemeClr val="tx2"/>
                </a:solidFill>
                <a:latin typeface="Arial" panose="020B0604020202020204" pitchFamily="34" charset="0"/>
                <a:cs typeface="Arial" panose="020B0604020202020204" pitchFamily="34" charset="0"/>
              </a:rPr>
              <a:t>work_on</a:t>
            </a:r>
            <a:r>
              <a:rPr lang="en-US" sz="1600" b="0" dirty="0">
                <a:solidFill>
                  <a:schemeClr val="tx2"/>
                </a:solidFill>
                <a:latin typeface="Arial" panose="020B0604020202020204" pitchFamily="34" charset="0"/>
                <a:cs typeface="Arial" panose="020B0604020202020204" pitchFamily="34" charset="0"/>
              </a:rPr>
              <a:t> W, </a:t>
            </a:r>
            <a:r>
              <a:rPr lang="en-US" sz="1600" b="0" dirty="0" err="1">
                <a:solidFill>
                  <a:schemeClr val="tx2"/>
                </a:solidFill>
                <a:latin typeface="Arial" panose="020B0604020202020204" pitchFamily="34" charset="0"/>
                <a:cs typeface="Arial" panose="020B0604020202020204" pitchFamily="34" charset="0"/>
              </a:rPr>
              <a:t>prj</a:t>
            </a:r>
            <a:r>
              <a:rPr lang="en-US" sz="1600" b="0" dirty="0">
                <a:solidFill>
                  <a:schemeClr val="tx2"/>
                </a:solidFill>
                <a:latin typeface="Arial" panose="020B0604020202020204" pitchFamily="34" charset="0"/>
                <a:cs typeface="Arial" panose="020B0604020202020204" pitchFamily="34" charset="0"/>
              </a:rPr>
              <a:t> P, dept D</a:t>
            </a:r>
          </a:p>
          <a:p>
            <a:r>
              <a:rPr lang="en-US" sz="1600" dirty="0">
                <a:solidFill>
                  <a:schemeClr val="tx2"/>
                </a:solidFill>
                <a:latin typeface="Arial" panose="020B0604020202020204" pitchFamily="34" charset="0"/>
                <a:cs typeface="Arial" panose="020B0604020202020204" pitchFamily="34" charset="0"/>
              </a:rPr>
              <a:t>WHERE  </a:t>
            </a:r>
            <a:r>
              <a:rPr lang="en-US" sz="1600" b="0" dirty="0" err="1">
                <a:solidFill>
                  <a:schemeClr val="tx2"/>
                </a:solidFill>
                <a:latin typeface="Arial" panose="020B0604020202020204" pitchFamily="34" charset="0"/>
                <a:cs typeface="Arial" panose="020B0604020202020204" pitchFamily="34" charset="0"/>
              </a:rPr>
              <a:t>E.empno</a:t>
            </a:r>
            <a:r>
              <a:rPr lang="en-US" sz="1600" b="0" dirty="0">
                <a:solidFill>
                  <a:schemeClr val="tx2"/>
                </a:solidFill>
                <a:latin typeface="Arial" panose="020B0604020202020204" pitchFamily="34" charset="0"/>
                <a:cs typeface="Arial" panose="020B0604020202020204" pitchFamily="34" charset="0"/>
              </a:rPr>
              <a:t> = </a:t>
            </a:r>
            <a:r>
              <a:rPr lang="en-US" sz="1600" b="0" dirty="0" err="1">
                <a:solidFill>
                  <a:schemeClr val="tx2"/>
                </a:solidFill>
                <a:latin typeface="Arial" panose="020B0604020202020204" pitchFamily="34" charset="0"/>
                <a:cs typeface="Arial" panose="020B0604020202020204" pitchFamily="34" charset="0"/>
              </a:rPr>
              <a:t>W.empno</a:t>
            </a:r>
            <a:r>
              <a:rPr lang="en-US" sz="1600" dirty="0">
                <a:solidFill>
                  <a:schemeClr val="tx2"/>
                </a:solidFill>
                <a:latin typeface="Arial" panose="020B0604020202020204" pitchFamily="34" charset="0"/>
                <a:cs typeface="Arial" panose="020B0604020202020204" pitchFamily="34" charset="0"/>
              </a:rPr>
              <a:t>  AND  </a:t>
            </a:r>
            <a:r>
              <a:rPr lang="en-US" sz="1600" b="0" dirty="0" err="1">
                <a:solidFill>
                  <a:schemeClr val="tx2"/>
                </a:solidFill>
                <a:latin typeface="Arial" panose="020B0604020202020204" pitchFamily="34" charset="0"/>
                <a:cs typeface="Arial" panose="020B0604020202020204" pitchFamily="34" charset="0"/>
              </a:rPr>
              <a:t>E.deptno</a:t>
            </a:r>
            <a:r>
              <a:rPr lang="en-US" sz="1600" b="0" dirty="0">
                <a:solidFill>
                  <a:schemeClr val="tx2"/>
                </a:solidFill>
                <a:latin typeface="Arial" panose="020B0604020202020204" pitchFamily="34" charset="0"/>
                <a:cs typeface="Arial" panose="020B0604020202020204" pitchFamily="34" charset="0"/>
              </a:rPr>
              <a:t> = </a:t>
            </a:r>
            <a:r>
              <a:rPr lang="en-US" sz="1600" b="0" dirty="0" err="1">
                <a:solidFill>
                  <a:schemeClr val="tx2"/>
                </a:solidFill>
                <a:latin typeface="Arial" panose="020B0604020202020204" pitchFamily="34" charset="0"/>
                <a:cs typeface="Arial" panose="020B0604020202020204" pitchFamily="34" charset="0"/>
              </a:rPr>
              <a:t>D.deptno</a:t>
            </a:r>
            <a:r>
              <a:rPr lang="en-US" sz="1600" b="0" dirty="0">
                <a:solidFill>
                  <a:schemeClr val="tx2"/>
                </a:solidFill>
                <a:latin typeface="Arial" panose="020B0604020202020204" pitchFamily="34" charset="0"/>
                <a:cs typeface="Arial" panose="020B0604020202020204" pitchFamily="34" charset="0"/>
              </a:rPr>
              <a:t>  </a:t>
            </a:r>
            <a:r>
              <a:rPr lang="en-US" sz="1600" dirty="0">
                <a:solidFill>
                  <a:schemeClr val="tx2"/>
                </a:solidFill>
                <a:latin typeface="Arial" panose="020B0604020202020204" pitchFamily="34" charset="0"/>
                <a:cs typeface="Arial" panose="020B0604020202020204" pitchFamily="34" charset="0"/>
              </a:rPr>
              <a:t>AND  </a:t>
            </a:r>
            <a:r>
              <a:rPr lang="en-US" sz="1600" b="0" dirty="0" err="1">
                <a:solidFill>
                  <a:schemeClr val="tx2"/>
                </a:solidFill>
                <a:latin typeface="Arial" panose="020B0604020202020204" pitchFamily="34" charset="0"/>
                <a:cs typeface="Arial" panose="020B0604020202020204" pitchFamily="34" charset="0"/>
              </a:rPr>
              <a:t>W.prjno</a:t>
            </a:r>
            <a:r>
              <a:rPr lang="en-US" sz="1600" b="0" dirty="0">
                <a:solidFill>
                  <a:schemeClr val="tx2"/>
                </a:solidFill>
                <a:latin typeface="Arial" panose="020B0604020202020204" pitchFamily="34" charset="0"/>
                <a:cs typeface="Arial" panose="020B0604020202020204" pitchFamily="34" charset="0"/>
              </a:rPr>
              <a:t> = </a:t>
            </a:r>
            <a:r>
              <a:rPr lang="en-US" sz="1600" b="0" dirty="0" err="1">
                <a:solidFill>
                  <a:schemeClr val="tx2"/>
                </a:solidFill>
                <a:latin typeface="Arial" panose="020B0604020202020204" pitchFamily="34" charset="0"/>
                <a:cs typeface="Arial" panose="020B0604020202020204" pitchFamily="34" charset="0"/>
              </a:rPr>
              <a:t>P.prjno</a:t>
            </a:r>
            <a:r>
              <a:rPr lang="en-US" sz="1600" dirty="0">
                <a:solidFill>
                  <a:schemeClr val="tx2"/>
                </a:solidFill>
                <a:latin typeface="Arial" panose="020B0604020202020204" pitchFamily="34" charset="0"/>
                <a:cs typeface="Arial" panose="020B0604020202020204" pitchFamily="34" charset="0"/>
              </a:rPr>
              <a:t>;  </a:t>
            </a:r>
          </a:p>
          <a:p>
            <a:endParaRPr lang="en-US" sz="1600" dirty="0">
              <a:solidFill>
                <a:schemeClr val="tx2"/>
              </a:solidFill>
              <a:latin typeface="Arial" panose="020B0604020202020204" pitchFamily="34" charset="0"/>
              <a:cs typeface="Arial" panose="020B0604020202020204" pitchFamily="34" charset="0"/>
            </a:endParaRPr>
          </a:p>
          <a:p>
            <a:r>
              <a:rPr lang="en-US" sz="1600" dirty="0">
                <a:solidFill>
                  <a:schemeClr val="tx2"/>
                </a:solidFill>
                <a:latin typeface="Arial" panose="020B0604020202020204" pitchFamily="34" charset="0"/>
                <a:cs typeface="Arial" panose="020B0604020202020204" pitchFamily="34" charset="0"/>
              </a:rPr>
              <a:t>SELECT * FROM TABLE (</a:t>
            </a:r>
            <a:r>
              <a:rPr lang="en-US" sz="1600" dirty="0" err="1">
                <a:solidFill>
                  <a:schemeClr val="tx2"/>
                </a:solidFill>
                <a:latin typeface="Arial" panose="020B0604020202020204" pitchFamily="34" charset="0"/>
                <a:cs typeface="Arial" panose="020B0604020202020204" pitchFamily="34" charset="0"/>
              </a:rPr>
              <a:t>DBMS_XPLAN.display_cursor</a:t>
            </a:r>
            <a:r>
              <a:rPr lang="en-US" sz="1600" dirty="0">
                <a:solidFill>
                  <a:schemeClr val="tx2"/>
                </a:solidFill>
                <a:latin typeface="Arial" panose="020B0604020202020204" pitchFamily="34" charset="0"/>
                <a:cs typeface="Arial" panose="020B0604020202020204" pitchFamily="34" charset="0"/>
              </a:rPr>
              <a:t> (format=&gt;'ALLSTATS LAST'));</a:t>
            </a:r>
          </a:p>
        </p:txBody>
      </p:sp>
    </p:spTree>
    <p:extLst>
      <p:ext uri="{BB962C8B-B14F-4D97-AF65-F5344CB8AC3E}">
        <p14:creationId xmlns:p14="http://schemas.microsoft.com/office/powerpoint/2010/main" val="8440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4163-23D9-44F9-A09A-5D5C744532F4}"/>
              </a:ext>
            </a:extLst>
          </p:cNvPr>
          <p:cNvSpPr>
            <a:spLocks noGrp="1"/>
          </p:cNvSpPr>
          <p:nvPr>
            <p:ph type="title"/>
          </p:nvPr>
        </p:nvSpPr>
        <p:spPr/>
        <p:txBody>
          <a:bodyPr/>
          <a:lstStyle/>
          <a:p>
            <a:r>
              <a:rPr lang="en-US" dirty="0"/>
              <a:t>Query Tree</a:t>
            </a:r>
          </a:p>
        </p:txBody>
      </p:sp>
      <p:sp>
        <p:nvSpPr>
          <p:cNvPr id="4" name="Slide Number Placeholder 3">
            <a:extLst>
              <a:ext uri="{FF2B5EF4-FFF2-40B4-BE49-F238E27FC236}">
                <a16:creationId xmlns:a16="http://schemas.microsoft.com/office/drawing/2014/main" id="{F1E9DAA6-A232-4F62-8CF2-7B6B20531514}"/>
              </a:ext>
            </a:extLst>
          </p:cNvPr>
          <p:cNvSpPr>
            <a:spLocks noGrp="1"/>
          </p:cNvSpPr>
          <p:nvPr>
            <p:ph type="sldNum" sz="quarter" idx="4"/>
          </p:nvPr>
        </p:nvSpPr>
        <p:spPr/>
        <p:txBody>
          <a:bodyPr/>
          <a:lstStyle/>
          <a:p>
            <a:fld id="{14B06B54-3296-4AE8-A2E6-B97BB3A9F57A}" type="slidenum">
              <a:rPr lang="en-US" smtClean="0"/>
              <a:pPr/>
              <a:t>46</a:t>
            </a:fld>
            <a:endParaRPr lang="en-US"/>
          </a:p>
        </p:txBody>
      </p:sp>
      <p:sp>
        <p:nvSpPr>
          <p:cNvPr id="5" name="Oval 4">
            <a:extLst>
              <a:ext uri="{FF2B5EF4-FFF2-40B4-BE49-F238E27FC236}">
                <a16:creationId xmlns:a16="http://schemas.microsoft.com/office/drawing/2014/main" id="{20071E01-BE52-4C04-B330-1AB2B52BE384}"/>
              </a:ext>
            </a:extLst>
          </p:cNvPr>
          <p:cNvSpPr/>
          <p:nvPr/>
        </p:nvSpPr>
        <p:spPr bwMode="auto">
          <a:xfrm>
            <a:off x="6299615" y="869966"/>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0</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sp>
        <p:nvSpPr>
          <p:cNvPr id="6" name="Oval 5">
            <a:extLst>
              <a:ext uri="{FF2B5EF4-FFF2-40B4-BE49-F238E27FC236}">
                <a16:creationId xmlns:a16="http://schemas.microsoft.com/office/drawing/2014/main" id="{4696F5EE-48D2-4513-A6F6-EB967B22E6DA}"/>
              </a:ext>
            </a:extLst>
          </p:cNvPr>
          <p:cNvSpPr/>
          <p:nvPr/>
        </p:nvSpPr>
        <p:spPr bwMode="auto">
          <a:xfrm>
            <a:off x="6306070" y="1814098"/>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1</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sp>
        <p:nvSpPr>
          <p:cNvPr id="7" name="Oval 6">
            <a:extLst>
              <a:ext uri="{FF2B5EF4-FFF2-40B4-BE49-F238E27FC236}">
                <a16:creationId xmlns:a16="http://schemas.microsoft.com/office/drawing/2014/main" id="{BCECDE91-1375-47F8-A717-DC3D881CF5EC}"/>
              </a:ext>
            </a:extLst>
          </p:cNvPr>
          <p:cNvSpPr/>
          <p:nvPr/>
        </p:nvSpPr>
        <p:spPr bwMode="auto">
          <a:xfrm>
            <a:off x="4490178" y="2758230"/>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2</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sp>
        <p:nvSpPr>
          <p:cNvPr id="8" name="Oval 7">
            <a:extLst>
              <a:ext uri="{FF2B5EF4-FFF2-40B4-BE49-F238E27FC236}">
                <a16:creationId xmlns:a16="http://schemas.microsoft.com/office/drawing/2014/main" id="{9B6D1B6A-13B7-48DA-9CF6-59ACE4CD3B9E}"/>
              </a:ext>
            </a:extLst>
          </p:cNvPr>
          <p:cNvSpPr/>
          <p:nvPr/>
        </p:nvSpPr>
        <p:spPr bwMode="auto">
          <a:xfrm>
            <a:off x="7214015" y="2758230"/>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9</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sp>
        <p:nvSpPr>
          <p:cNvPr id="9" name="Oval 8">
            <a:extLst>
              <a:ext uri="{FF2B5EF4-FFF2-40B4-BE49-F238E27FC236}">
                <a16:creationId xmlns:a16="http://schemas.microsoft.com/office/drawing/2014/main" id="{FF1E9F86-C218-4629-B87D-B54D8990159F}"/>
              </a:ext>
            </a:extLst>
          </p:cNvPr>
          <p:cNvSpPr/>
          <p:nvPr/>
        </p:nvSpPr>
        <p:spPr bwMode="auto">
          <a:xfrm>
            <a:off x="2674286" y="3702362"/>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3</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sp>
        <p:nvSpPr>
          <p:cNvPr id="10" name="Oval 9">
            <a:extLst>
              <a:ext uri="{FF2B5EF4-FFF2-40B4-BE49-F238E27FC236}">
                <a16:creationId xmlns:a16="http://schemas.microsoft.com/office/drawing/2014/main" id="{5C1CE22D-720E-45A7-8AB7-AEDE0F3894F6}"/>
              </a:ext>
            </a:extLst>
          </p:cNvPr>
          <p:cNvSpPr/>
          <p:nvPr/>
        </p:nvSpPr>
        <p:spPr bwMode="auto">
          <a:xfrm>
            <a:off x="5398124" y="3702362"/>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8</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sp>
        <p:nvSpPr>
          <p:cNvPr id="11" name="Oval 10">
            <a:extLst>
              <a:ext uri="{FF2B5EF4-FFF2-40B4-BE49-F238E27FC236}">
                <a16:creationId xmlns:a16="http://schemas.microsoft.com/office/drawing/2014/main" id="{5F42C78E-3836-4A4F-8477-65D6AE1ABED1}"/>
              </a:ext>
            </a:extLst>
          </p:cNvPr>
          <p:cNvSpPr/>
          <p:nvPr/>
        </p:nvSpPr>
        <p:spPr bwMode="auto">
          <a:xfrm>
            <a:off x="1766340" y="4646494"/>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4</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sp>
        <p:nvSpPr>
          <p:cNvPr id="12" name="Oval 11">
            <a:extLst>
              <a:ext uri="{FF2B5EF4-FFF2-40B4-BE49-F238E27FC236}">
                <a16:creationId xmlns:a16="http://schemas.microsoft.com/office/drawing/2014/main" id="{6E4299CF-3567-4EFC-B73B-CFFADBECB3BB}"/>
              </a:ext>
            </a:extLst>
          </p:cNvPr>
          <p:cNvSpPr/>
          <p:nvPr/>
        </p:nvSpPr>
        <p:spPr bwMode="auto">
          <a:xfrm>
            <a:off x="3582232" y="4646494"/>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6</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cxnSp>
        <p:nvCxnSpPr>
          <p:cNvPr id="14" name="Straight Connector 13">
            <a:extLst>
              <a:ext uri="{FF2B5EF4-FFF2-40B4-BE49-F238E27FC236}">
                <a16:creationId xmlns:a16="http://schemas.microsoft.com/office/drawing/2014/main" id="{386B1F21-B8D0-4F22-8D52-B0AB6B6A39C4}"/>
              </a:ext>
            </a:extLst>
          </p:cNvPr>
          <p:cNvCxnSpPr>
            <a:stCxn id="5" idx="4"/>
            <a:endCxn id="6" idx="0"/>
          </p:cNvCxnSpPr>
          <p:nvPr/>
        </p:nvCxnSpPr>
        <p:spPr bwMode="auto">
          <a:xfrm>
            <a:off x="6452015" y="1174766"/>
            <a:ext cx="6455" cy="639332"/>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1B464A1E-BC81-4828-BAF7-B75AFE9BB11E}"/>
              </a:ext>
            </a:extLst>
          </p:cNvPr>
          <p:cNvCxnSpPr>
            <a:stCxn id="6" idx="4"/>
            <a:endCxn id="7" idx="0"/>
          </p:cNvCxnSpPr>
          <p:nvPr/>
        </p:nvCxnSpPr>
        <p:spPr bwMode="auto">
          <a:xfrm flipH="1">
            <a:off x="4642578" y="2118898"/>
            <a:ext cx="1815892" cy="639332"/>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85955F84-5CB7-4D30-8AB3-80665A05B056}"/>
              </a:ext>
            </a:extLst>
          </p:cNvPr>
          <p:cNvCxnSpPr>
            <a:stCxn id="6" idx="4"/>
            <a:endCxn id="8" idx="0"/>
          </p:cNvCxnSpPr>
          <p:nvPr/>
        </p:nvCxnSpPr>
        <p:spPr bwMode="auto">
          <a:xfrm>
            <a:off x="6458470" y="2118898"/>
            <a:ext cx="907945" cy="639332"/>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99E82F9-D295-4E73-A127-12E2812D3365}"/>
              </a:ext>
            </a:extLst>
          </p:cNvPr>
          <p:cNvCxnSpPr>
            <a:stCxn id="7" idx="4"/>
            <a:endCxn id="9" idx="0"/>
          </p:cNvCxnSpPr>
          <p:nvPr/>
        </p:nvCxnSpPr>
        <p:spPr bwMode="auto">
          <a:xfrm flipH="1">
            <a:off x="2826686" y="3063030"/>
            <a:ext cx="1815892" cy="639332"/>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a:extLst>
              <a:ext uri="{FF2B5EF4-FFF2-40B4-BE49-F238E27FC236}">
                <a16:creationId xmlns:a16="http://schemas.microsoft.com/office/drawing/2014/main" id="{7FC17971-60CC-4998-99C6-056F04D81495}"/>
              </a:ext>
            </a:extLst>
          </p:cNvPr>
          <p:cNvCxnSpPr>
            <a:stCxn id="7" idx="4"/>
            <a:endCxn id="10" idx="0"/>
          </p:cNvCxnSpPr>
          <p:nvPr/>
        </p:nvCxnSpPr>
        <p:spPr bwMode="auto">
          <a:xfrm>
            <a:off x="4642578" y="3063030"/>
            <a:ext cx="907946" cy="639332"/>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a:extLst>
              <a:ext uri="{FF2B5EF4-FFF2-40B4-BE49-F238E27FC236}">
                <a16:creationId xmlns:a16="http://schemas.microsoft.com/office/drawing/2014/main" id="{8A4F4016-4463-4F2E-8DC2-7FFD79D7DF0B}"/>
              </a:ext>
            </a:extLst>
          </p:cNvPr>
          <p:cNvCxnSpPr>
            <a:stCxn id="9" idx="4"/>
            <a:endCxn id="11" idx="0"/>
          </p:cNvCxnSpPr>
          <p:nvPr/>
        </p:nvCxnSpPr>
        <p:spPr bwMode="auto">
          <a:xfrm flipH="1">
            <a:off x="1918740" y="4007162"/>
            <a:ext cx="907946" cy="639332"/>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6B2485D3-832D-46AC-936D-D8FFFD7F15D6}"/>
              </a:ext>
            </a:extLst>
          </p:cNvPr>
          <p:cNvCxnSpPr>
            <a:stCxn id="9" idx="5"/>
            <a:endCxn id="12" idx="0"/>
          </p:cNvCxnSpPr>
          <p:nvPr/>
        </p:nvCxnSpPr>
        <p:spPr bwMode="auto">
          <a:xfrm>
            <a:off x="2934449" y="3962525"/>
            <a:ext cx="800183" cy="683969"/>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a:extLst>
              <a:ext uri="{FF2B5EF4-FFF2-40B4-BE49-F238E27FC236}">
                <a16:creationId xmlns:a16="http://schemas.microsoft.com/office/drawing/2014/main" id="{7CB99546-500F-4A38-948B-8889D4258983}"/>
              </a:ext>
            </a:extLst>
          </p:cNvPr>
          <p:cNvSpPr txBox="1"/>
          <p:nvPr/>
        </p:nvSpPr>
        <p:spPr>
          <a:xfrm>
            <a:off x="5248073" y="834498"/>
            <a:ext cx="944489" cy="323165"/>
          </a:xfrm>
          <a:prstGeom prst="rect">
            <a:avLst/>
          </a:prstGeom>
          <a:noFill/>
        </p:spPr>
        <p:txBody>
          <a:bodyPr wrap="none" rtlCol="0">
            <a:spAutoFit/>
          </a:bodyPr>
          <a:lstStyle/>
          <a:p>
            <a:r>
              <a:rPr lang="en-US" sz="1500" dirty="0">
                <a:solidFill>
                  <a:schemeClr val="tx2"/>
                </a:solidFill>
                <a:latin typeface="Arial" panose="020B0604020202020204" pitchFamily="34" charset="0"/>
                <a:cs typeface="Arial" panose="020B0604020202020204" pitchFamily="34" charset="0"/>
              </a:rPr>
              <a:t>SELECT</a:t>
            </a:r>
          </a:p>
        </p:txBody>
      </p:sp>
      <p:sp>
        <p:nvSpPr>
          <p:cNvPr id="37" name="Oval 36">
            <a:extLst>
              <a:ext uri="{FF2B5EF4-FFF2-40B4-BE49-F238E27FC236}">
                <a16:creationId xmlns:a16="http://schemas.microsoft.com/office/drawing/2014/main" id="{60A71197-C292-45FB-BEFB-DEFCEDFC53A5}"/>
              </a:ext>
            </a:extLst>
          </p:cNvPr>
          <p:cNvSpPr/>
          <p:nvPr/>
        </p:nvSpPr>
        <p:spPr bwMode="auto">
          <a:xfrm>
            <a:off x="1766340" y="5590624"/>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5</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sp>
        <p:nvSpPr>
          <p:cNvPr id="38" name="Oval 37">
            <a:extLst>
              <a:ext uri="{FF2B5EF4-FFF2-40B4-BE49-F238E27FC236}">
                <a16:creationId xmlns:a16="http://schemas.microsoft.com/office/drawing/2014/main" id="{DBF37A53-8E9D-412E-AAC5-AC2EBD902915}"/>
              </a:ext>
            </a:extLst>
          </p:cNvPr>
          <p:cNvSpPr/>
          <p:nvPr/>
        </p:nvSpPr>
        <p:spPr bwMode="auto">
          <a:xfrm>
            <a:off x="3582232" y="5590624"/>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7</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cxnSp>
        <p:nvCxnSpPr>
          <p:cNvPr id="40" name="Straight Connector 39">
            <a:extLst>
              <a:ext uri="{FF2B5EF4-FFF2-40B4-BE49-F238E27FC236}">
                <a16:creationId xmlns:a16="http://schemas.microsoft.com/office/drawing/2014/main" id="{697A359D-C506-4FE1-A43E-53FADFF780F3}"/>
              </a:ext>
            </a:extLst>
          </p:cNvPr>
          <p:cNvCxnSpPr>
            <a:stCxn id="11" idx="4"/>
            <a:endCxn id="37" idx="0"/>
          </p:cNvCxnSpPr>
          <p:nvPr/>
        </p:nvCxnSpPr>
        <p:spPr bwMode="auto">
          <a:xfrm>
            <a:off x="1918740" y="4951294"/>
            <a:ext cx="0" cy="63933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a:extLst>
              <a:ext uri="{FF2B5EF4-FFF2-40B4-BE49-F238E27FC236}">
                <a16:creationId xmlns:a16="http://schemas.microsoft.com/office/drawing/2014/main" id="{E372CF6A-532D-4E0D-8DA7-B2FF95DB0DF2}"/>
              </a:ext>
            </a:extLst>
          </p:cNvPr>
          <p:cNvCxnSpPr>
            <a:stCxn id="12" idx="4"/>
            <a:endCxn id="38" idx="0"/>
          </p:cNvCxnSpPr>
          <p:nvPr/>
        </p:nvCxnSpPr>
        <p:spPr bwMode="auto">
          <a:xfrm>
            <a:off x="3734632" y="4951294"/>
            <a:ext cx="0" cy="63933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42">
            <a:extLst>
              <a:ext uri="{FF2B5EF4-FFF2-40B4-BE49-F238E27FC236}">
                <a16:creationId xmlns:a16="http://schemas.microsoft.com/office/drawing/2014/main" id="{E3AD0DB8-613F-4032-89F5-F7A48ECC5F83}"/>
              </a:ext>
            </a:extLst>
          </p:cNvPr>
          <p:cNvSpPr txBox="1"/>
          <p:nvPr/>
        </p:nvSpPr>
        <p:spPr>
          <a:xfrm>
            <a:off x="4549834" y="1651044"/>
            <a:ext cx="1769843" cy="553998"/>
          </a:xfrm>
          <a:prstGeom prst="rect">
            <a:avLst/>
          </a:prstGeom>
          <a:noFill/>
        </p:spPr>
        <p:txBody>
          <a:bodyPr wrap="none" rtlCol="0">
            <a:spAutoFit/>
          </a:bodyPr>
          <a:lstStyle/>
          <a:p>
            <a:pPr algn="ctr"/>
            <a:r>
              <a:rPr lang="en-US" sz="1500" dirty="0">
                <a:solidFill>
                  <a:schemeClr val="tx2"/>
                </a:solidFill>
                <a:latin typeface="Arial" panose="020B0604020202020204" pitchFamily="34" charset="0"/>
                <a:cs typeface="Arial" panose="020B0604020202020204" pitchFamily="34" charset="0"/>
              </a:rPr>
              <a:t>Hash-join </a:t>
            </a:r>
          </a:p>
          <a:p>
            <a:pPr algn="ctr"/>
            <a:r>
              <a:rPr lang="en-US" sz="1500" b="0" dirty="0">
                <a:solidFill>
                  <a:schemeClr val="tx2"/>
                </a:solidFill>
                <a:latin typeface="Arial" panose="020B0604020202020204" pitchFamily="34" charset="0"/>
                <a:cs typeface="Arial" panose="020B0604020202020204" pitchFamily="34" charset="0"/>
              </a:rPr>
              <a:t>(</a:t>
            </a:r>
            <a:r>
              <a:rPr lang="en-US" sz="1500" b="0" dirty="0" err="1">
                <a:solidFill>
                  <a:schemeClr val="tx2"/>
                </a:solidFill>
                <a:latin typeface="Arial" panose="020B0604020202020204" pitchFamily="34" charset="0"/>
                <a:cs typeface="Arial" panose="020B0604020202020204" pitchFamily="34" charset="0"/>
              </a:rPr>
              <a:t>W.prjno</a:t>
            </a:r>
            <a:r>
              <a:rPr lang="en-US" sz="1500" b="0" dirty="0">
                <a:solidFill>
                  <a:schemeClr val="tx2"/>
                </a:solidFill>
                <a:latin typeface="Arial" panose="020B0604020202020204" pitchFamily="34" charset="0"/>
                <a:cs typeface="Arial" panose="020B0604020202020204" pitchFamily="34" charset="0"/>
              </a:rPr>
              <a:t> = </a:t>
            </a:r>
            <a:r>
              <a:rPr lang="en-US" sz="1500" b="0" dirty="0" err="1">
                <a:solidFill>
                  <a:schemeClr val="tx2"/>
                </a:solidFill>
                <a:latin typeface="Arial" panose="020B0604020202020204" pitchFamily="34" charset="0"/>
                <a:cs typeface="Arial" panose="020B0604020202020204" pitchFamily="34" charset="0"/>
              </a:rPr>
              <a:t>P.prjno</a:t>
            </a:r>
            <a:r>
              <a:rPr lang="en-US" sz="1500" b="0" dirty="0">
                <a:solidFill>
                  <a:schemeClr val="tx2"/>
                </a:solidFill>
                <a:latin typeface="Arial" panose="020B0604020202020204" pitchFamily="34" charset="0"/>
                <a:cs typeface="Arial" panose="020B0604020202020204" pitchFamily="34" charset="0"/>
              </a:rPr>
              <a:t>)</a:t>
            </a:r>
          </a:p>
        </p:txBody>
      </p:sp>
      <p:sp>
        <p:nvSpPr>
          <p:cNvPr id="44" name="TextBox 43">
            <a:extLst>
              <a:ext uri="{FF2B5EF4-FFF2-40B4-BE49-F238E27FC236}">
                <a16:creationId xmlns:a16="http://schemas.microsoft.com/office/drawing/2014/main" id="{EAE3F715-978B-4B3E-AE3A-11EB7DA9020F}"/>
              </a:ext>
            </a:extLst>
          </p:cNvPr>
          <p:cNvSpPr txBox="1"/>
          <p:nvPr/>
        </p:nvSpPr>
        <p:spPr>
          <a:xfrm>
            <a:off x="2372713" y="2591355"/>
            <a:ext cx="2195409" cy="553998"/>
          </a:xfrm>
          <a:prstGeom prst="rect">
            <a:avLst/>
          </a:prstGeom>
          <a:noFill/>
        </p:spPr>
        <p:txBody>
          <a:bodyPr wrap="none" rtlCol="0">
            <a:spAutoFit/>
          </a:bodyPr>
          <a:lstStyle/>
          <a:p>
            <a:pPr algn="ctr"/>
            <a:r>
              <a:rPr lang="en-US" sz="1500" dirty="0">
                <a:solidFill>
                  <a:schemeClr val="tx2"/>
                </a:solidFill>
                <a:latin typeface="Arial" panose="020B0604020202020204" pitchFamily="34" charset="0"/>
                <a:cs typeface="Arial" panose="020B0604020202020204" pitchFamily="34" charset="0"/>
              </a:rPr>
              <a:t>Hash-join </a:t>
            </a:r>
            <a:br>
              <a:rPr lang="en-US" sz="1500" dirty="0">
                <a:solidFill>
                  <a:schemeClr val="tx2"/>
                </a:solidFill>
                <a:latin typeface="Arial" panose="020B0604020202020204" pitchFamily="34" charset="0"/>
                <a:cs typeface="Arial" panose="020B0604020202020204" pitchFamily="34" charset="0"/>
              </a:rPr>
            </a:br>
            <a:r>
              <a:rPr lang="en-US" sz="1500" b="0" dirty="0">
                <a:solidFill>
                  <a:schemeClr val="tx2"/>
                </a:solidFill>
                <a:latin typeface="Arial" panose="020B0604020202020204" pitchFamily="34" charset="0"/>
                <a:cs typeface="Arial" panose="020B0604020202020204" pitchFamily="34" charset="0"/>
              </a:rPr>
              <a:t>(</a:t>
            </a:r>
            <a:r>
              <a:rPr lang="en-US" sz="1500" b="0" dirty="0" err="1">
                <a:solidFill>
                  <a:schemeClr val="tx2"/>
                </a:solidFill>
                <a:latin typeface="Arial" panose="020B0604020202020204" pitchFamily="34" charset="0"/>
                <a:cs typeface="Arial" panose="020B0604020202020204" pitchFamily="34" charset="0"/>
              </a:rPr>
              <a:t>E.empno</a:t>
            </a:r>
            <a:r>
              <a:rPr lang="en-US" sz="1500" b="0" dirty="0">
                <a:solidFill>
                  <a:schemeClr val="tx2"/>
                </a:solidFill>
                <a:latin typeface="Arial" panose="020B0604020202020204" pitchFamily="34" charset="0"/>
                <a:cs typeface="Arial" panose="020B0604020202020204" pitchFamily="34" charset="0"/>
              </a:rPr>
              <a:t> = </a:t>
            </a:r>
            <a:r>
              <a:rPr lang="en-US" sz="1500" b="0" dirty="0" err="1">
                <a:solidFill>
                  <a:schemeClr val="tx2"/>
                </a:solidFill>
                <a:latin typeface="Arial" panose="020B0604020202020204" pitchFamily="34" charset="0"/>
                <a:cs typeface="Arial" panose="020B0604020202020204" pitchFamily="34" charset="0"/>
              </a:rPr>
              <a:t>W.empno</a:t>
            </a:r>
            <a:r>
              <a:rPr lang="en-US" sz="1500" b="0" dirty="0">
                <a:solidFill>
                  <a:schemeClr val="tx2"/>
                </a:solidFill>
                <a:latin typeface="Arial" panose="020B0604020202020204" pitchFamily="34" charset="0"/>
                <a:cs typeface="Arial" panose="020B0604020202020204" pitchFamily="34" charset="0"/>
              </a:rPr>
              <a:t>)</a:t>
            </a:r>
          </a:p>
        </p:txBody>
      </p:sp>
      <p:sp>
        <p:nvSpPr>
          <p:cNvPr id="45" name="TextBox 44">
            <a:extLst>
              <a:ext uri="{FF2B5EF4-FFF2-40B4-BE49-F238E27FC236}">
                <a16:creationId xmlns:a16="http://schemas.microsoft.com/office/drawing/2014/main" id="{75E7EDB2-B303-4633-B450-E61699AC2CB6}"/>
              </a:ext>
            </a:extLst>
          </p:cNvPr>
          <p:cNvSpPr txBox="1"/>
          <p:nvPr/>
        </p:nvSpPr>
        <p:spPr>
          <a:xfrm>
            <a:off x="566389" y="3531666"/>
            <a:ext cx="2137124" cy="553998"/>
          </a:xfrm>
          <a:prstGeom prst="rect">
            <a:avLst/>
          </a:prstGeom>
          <a:noFill/>
        </p:spPr>
        <p:txBody>
          <a:bodyPr wrap="none" rtlCol="0">
            <a:spAutoFit/>
          </a:bodyPr>
          <a:lstStyle/>
          <a:p>
            <a:pPr algn="ctr"/>
            <a:r>
              <a:rPr lang="en-US" sz="1500" dirty="0">
                <a:solidFill>
                  <a:schemeClr val="tx2"/>
                </a:solidFill>
                <a:latin typeface="Arial" panose="020B0604020202020204" pitchFamily="34" charset="0"/>
                <a:cs typeface="Arial" panose="020B0604020202020204" pitchFamily="34" charset="0"/>
              </a:rPr>
              <a:t>Sort-merge Join</a:t>
            </a:r>
          </a:p>
          <a:p>
            <a:pPr algn="ctr"/>
            <a:r>
              <a:rPr lang="en-US" sz="1500" dirty="0">
                <a:solidFill>
                  <a:schemeClr val="tx2"/>
                </a:solidFill>
                <a:latin typeface="Arial" panose="020B0604020202020204" pitchFamily="34" charset="0"/>
                <a:cs typeface="Arial" panose="020B0604020202020204" pitchFamily="34" charset="0"/>
              </a:rPr>
              <a:t> </a:t>
            </a:r>
            <a:r>
              <a:rPr lang="en-US" sz="1500" b="0" dirty="0">
                <a:solidFill>
                  <a:schemeClr val="tx2"/>
                </a:solidFill>
                <a:latin typeface="Arial" panose="020B0604020202020204" pitchFamily="34" charset="0"/>
                <a:cs typeface="Arial" panose="020B0604020202020204" pitchFamily="34" charset="0"/>
              </a:rPr>
              <a:t>(</a:t>
            </a:r>
            <a:r>
              <a:rPr lang="en-US" sz="1500" b="0" dirty="0" err="1">
                <a:solidFill>
                  <a:schemeClr val="tx2"/>
                </a:solidFill>
                <a:latin typeface="Arial" panose="020B0604020202020204" pitchFamily="34" charset="0"/>
                <a:cs typeface="Arial" panose="020B0604020202020204" pitchFamily="34" charset="0"/>
              </a:rPr>
              <a:t>D.deptno</a:t>
            </a:r>
            <a:r>
              <a:rPr lang="en-US" sz="1500" b="0" dirty="0">
                <a:solidFill>
                  <a:schemeClr val="tx2"/>
                </a:solidFill>
                <a:latin typeface="Arial" panose="020B0604020202020204" pitchFamily="34" charset="0"/>
                <a:cs typeface="Arial" panose="020B0604020202020204" pitchFamily="34" charset="0"/>
              </a:rPr>
              <a:t> = </a:t>
            </a:r>
            <a:r>
              <a:rPr lang="en-US" sz="1500" b="0" dirty="0" err="1">
                <a:solidFill>
                  <a:schemeClr val="tx2"/>
                </a:solidFill>
                <a:latin typeface="Arial" panose="020B0604020202020204" pitchFamily="34" charset="0"/>
                <a:cs typeface="Arial" panose="020B0604020202020204" pitchFamily="34" charset="0"/>
              </a:rPr>
              <a:t>E.deptno</a:t>
            </a:r>
            <a:r>
              <a:rPr lang="en-US" sz="1500" b="0" dirty="0">
                <a:solidFill>
                  <a:schemeClr val="tx2"/>
                </a:solidFill>
                <a:latin typeface="Arial" panose="020B0604020202020204" pitchFamily="34" charset="0"/>
                <a:cs typeface="Arial" panose="020B0604020202020204" pitchFamily="34" charset="0"/>
              </a:rPr>
              <a:t>)</a:t>
            </a:r>
          </a:p>
        </p:txBody>
      </p:sp>
      <p:sp>
        <p:nvSpPr>
          <p:cNvPr id="46" name="TextBox 45">
            <a:extLst>
              <a:ext uri="{FF2B5EF4-FFF2-40B4-BE49-F238E27FC236}">
                <a16:creationId xmlns:a16="http://schemas.microsoft.com/office/drawing/2014/main" id="{236EA06D-8AED-4E39-95C3-68166BCDB1F5}"/>
              </a:ext>
            </a:extLst>
          </p:cNvPr>
          <p:cNvSpPr txBox="1"/>
          <p:nvPr/>
        </p:nvSpPr>
        <p:spPr>
          <a:xfrm>
            <a:off x="438977" y="4609525"/>
            <a:ext cx="1522596" cy="553998"/>
          </a:xfrm>
          <a:prstGeom prst="rect">
            <a:avLst/>
          </a:prstGeom>
          <a:noFill/>
        </p:spPr>
        <p:txBody>
          <a:bodyPr wrap="none" rtlCol="0">
            <a:spAutoFit/>
          </a:bodyPr>
          <a:lstStyle/>
          <a:p>
            <a:pPr algn="ctr"/>
            <a:r>
              <a:rPr lang="en-US" sz="1500" dirty="0">
                <a:solidFill>
                  <a:schemeClr val="tx2"/>
                </a:solidFill>
                <a:latin typeface="Arial" panose="020B0604020202020204" pitchFamily="34" charset="0"/>
                <a:cs typeface="Arial" panose="020B0604020202020204" pitchFamily="34" charset="0"/>
              </a:rPr>
              <a:t>DEPT</a:t>
            </a:r>
          </a:p>
          <a:p>
            <a:pPr algn="ctr"/>
            <a:r>
              <a:rPr lang="en-US" sz="1500" dirty="0">
                <a:solidFill>
                  <a:schemeClr val="tx2"/>
                </a:solidFill>
                <a:latin typeface="Arial" panose="020B0604020202020204" pitchFamily="34" charset="0"/>
                <a:cs typeface="Arial" panose="020B0604020202020204" pitchFamily="34" charset="0"/>
              </a:rPr>
              <a:t>(Table Access)</a:t>
            </a:r>
          </a:p>
        </p:txBody>
      </p:sp>
      <p:sp>
        <p:nvSpPr>
          <p:cNvPr id="47" name="TextBox 46">
            <a:extLst>
              <a:ext uri="{FF2B5EF4-FFF2-40B4-BE49-F238E27FC236}">
                <a16:creationId xmlns:a16="http://schemas.microsoft.com/office/drawing/2014/main" id="{5AE7AE34-718B-4503-8AE5-7E2273E3A3EF}"/>
              </a:ext>
            </a:extLst>
          </p:cNvPr>
          <p:cNvSpPr txBox="1"/>
          <p:nvPr/>
        </p:nvSpPr>
        <p:spPr>
          <a:xfrm>
            <a:off x="355882" y="5644974"/>
            <a:ext cx="1720343" cy="553998"/>
          </a:xfrm>
          <a:prstGeom prst="rect">
            <a:avLst/>
          </a:prstGeom>
          <a:noFill/>
        </p:spPr>
        <p:txBody>
          <a:bodyPr wrap="none" rtlCol="0">
            <a:spAutoFit/>
          </a:bodyPr>
          <a:lstStyle/>
          <a:p>
            <a:pPr algn="ctr"/>
            <a:r>
              <a:rPr lang="en-US" sz="1500" dirty="0">
                <a:solidFill>
                  <a:schemeClr val="tx2"/>
                </a:solidFill>
                <a:latin typeface="Arial" panose="020B0604020202020204" pitchFamily="34" charset="0"/>
                <a:cs typeface="Arial" panose="020B0604020202020204" pitchFamily="34" charset="0"/>
              </a:rPr>
              <a:t>PK_DEPT</a:t>
            </a:r>
          </a:p>
          <a:p>
            <a:pPr algn="ctr"/>
            <a:r>
              <a:rPr lang="en-US" sz="1500" dirty="0">
                <a:solidFill>
                  <a:schemeClr val="tx2"/>
                </a:solidFill>
                <a:latin typeface="Arial" panose="020B0604020202020204" pitchFamily="34" charset="0"/>
                <a:cs typeface="Arial" panose="020B0604020202020204" pitchFamily="34" charset="0"/>
              </a:rPr>
              <a:t>(Index Full Scan)</a:t>
            </a:r>
          </a:p>
        </p:txBody>
      </p:sp>
      <p:sp>
        <p:nvSpPr>
          <p:cNvPr id="48" name="TextBox 47">
            <a:extLst>
              <a:ext uri="{FF2B5EF4-FFF2-40B4-BE49-F238E27FC236}">
                <a16:creationId xmlns:a16="http://schemas.microsoft.com/office/drawing/2014/main" id="{63F7B2E8-2E35-447D-8C23-7FDA82569B75}"/>
              </a:ext>
            </a:extLst>
          </p:cNvPr>
          <p:cNvSpPr txBox="1"/>
          <p:nvPr/>
        </p:nvSpPr>
        <p:spPr>
          <a:xfrm>
            <a:off x="6397436" y="3102793"/>
            <a:ext cx="2134046" cy="323165"/>
          </a:xfrm>
          <a:prstGeom prst="rect">
            <a:avLst/>
          </a:prstGeom>
          <a:noFill/>
        </p:spPr>
        <p:txBody>
          <a:bodyPr wrap="none" rtlCol="0">
            <a:spAutoFit/>
          </a:bodyPr>
          <a:lstStyle/>
          <a:p>
            <a:r>
              <a:rPr lang="en-US" sz="1500" dirty="0">
                <a:solidFill>
                  <a:schemeClr val="tx2"/>
                </a:solidFill>
                <a:latin typeface="Arial" panose="020B0604020202020204" pitchFamily="34" charset="0"/>
                <a:cs typeface="Arial" panose="020B0604020202020204" pitchFamily="34" charset="0"/>
              </a:rPr>
              <a:t>PRJ (Table Full Scan)</a:t>
            </a:r>
          </a:p>
        </p:txBody>
      </p:sp>
      <p:sp>
        <p:nvSpPr>
          <p:cNvPr id="49" name="TextBox 48">
            <a:extLst>
              <a:ext uri="{FF2B5EF4-FFF2-40B4-BE49-F238E27FC236}">
                <a16:creationId xmlns:a16="http://schemas.microsoft.com/office/drawing/2014/main" id="{BDDED939-3778-406D-BB7B-E1D14F3422D3}"/>
              </a:ext>
            </a:extLst>
          </p:cNvPr>
          <p:cNvSpPr txBox="1"/>
          <p:nvPr/>
        </p:nvSpPr>
        <p:spPr>
          <a:xfrm>
            <a:off x="3887031" y="4646494"/>
            <a:ext cx="718466" cy="323165"/>
          </a:xfrm>
          <a:prstGeom prst="rect">
            <a:avLst/>
          </a:prstGeom>
          <a:noFill/>
        </p:spPr>
        <p:txBody>
          <a:bodyPr wrap="none" rtlCol="0">
            <a:spAutoFit/>
          </a:bodyPr>
          <a:lstStyle/>
          <a:p>
            <a:r>
              <a:rPr lang="en-US" sz="1500" dirty="0">
                <a:solidFill>
                  <a:schemeClr val="tx2"/>
                </a:solidFill>
                <a:latin typeface="Arial" panose="020B0604020202020204" pitchFamily="34" charset="0"/>
                <a:cs typeface="Arial" panose="020B0604020202020204" pitchFamily="34" charset="0"/>
              </a:rPr>
              <a:t>SORT</a:t>
            </a:r>
          </a:p>
        </p:txBody>
      </p:sp>
      <p:sp>
        <p:nvSpPr>
          <p:cNvPr id="50" name="TextBox 49">
            <a:extLst>
              <a:ext uri="{FF2B5EF4-FFF2-40B4-BE49-F238E27FC236}">
                <a16:creationId xmlns:a16="http://schemas.microsoft.com/office/drawing/2014/main" id="{245A501D-3AD4-4E33-A400-236FB8347007}"/>
              </a:ext>
            </a:extLst>
          </p:cNvPr>
          <p:cNvSpPr txBox="1"/>
          <p:nvPr/>
        </p:nvSpPr>
        <p:spPr>
          <a:xfrm>
            <a:off x="2648501" y="5875807"/>
            <a:ext cx="2172261" cy="323165"/>
          </a:xfrm>
          <a:prstGeom prst="rect">
            <a:avLst/>
          </a:prstGeom>
          <a:noFill/>
        </p:spPr>
        <p:txBody>
          <a:bodyPr wrap="none" rtlCol="0">
            <a:spAutoFit/>
          </a:bodyPr>
          <a:lstStyle/>
          <a:p>
            <a:r>
              <a:rPr lang="en-US" sz="1500" dirty="0">
                <a:solidFill>
                  <a:schemeClr val="tx2"/>
                </a:solidFill>
                <a:latin typeface="Arial" panose="020B0604020202020204" pitchFamily="34" charset="0"/>
                <a:cs typeface="Arial" panose="020B0604020202020204" pitchFamily="34" charset="0"/>
              </a:rPr>
              <a:t>EMP (Table Full Scan)</a:t>
            </a:r>
          </a:p>
        </p:txBody>
      </p:sp>
      <p:sp>
        <p:nvSpPr>
          <p:cNvPr id="32" name="TextBox 31">
            <a:extLst>
              <a:ext uri="{FF2B5EF4-FFF2-40B4-BE49-F238E27FC236}">
                <a16:creationId xmlns:a16="http://schemas.microsoft.com/office/drawing/2014/main" id="{7498569C-1B81-4F1A-9E42-374F87F1EE56}"/>
              </a:ext>
            </a:extLst>
          </p:cNvPr>
          <p:cNvSpPr txBox="1"/>
          <p:nvPr/>
        </p:nvSpPr>
        <p:spPr>
          <a:xfrm>
            <a:off x="4794978" y="4074816"/>
            <a:ext cx="1773242" cy="553998"/>
          </a:xfrm>
          <a:prstGeom prst="rect">
            <a:avLst/>
          </a:prstGeom>
          <a:noFill/>
        </p:spPr>
        <p:txBody>
          <a:bodyPr wrap="none" rtlCol="0">
            <a:spAutoFit/>
          </a:bodyPr>
          <a:lstStyle/>
          <a:p>
            <a:pPr algn="ctr"/>
            <a:r>
              <a:rPr lang="en-US" sz="1500" dirty="0">
                <a:solidFill>
                  <a:schemeClr val="tx2"/>
                </a:solidFill>
                <a:latin typeface="Arial" panose="020B0604020202020204" pitchFamily="34" charset="0"/>
                <a:cs typeface="Arial" panose="020B0604020202020204" pitchFamily="34" charset="0"/>
              </a:rPr>
              <a:t>PK_WORK_ON</a:t>
            </a:r>
          </a:p>
          <a:p>
            <a:pPr algn="ctr"/>
            <a:r>
              <a:rPr lang="en-US" sz="1500" dirty="0">
                <a:solidFill>
                  <a:schemeClr val="tx2"/>
                </a:solidFill>
                <a:latin typeface="Arial" panose="020B0604020202020204" pitchFamily="34" charset="0"/>
                <a:cs typeface="Arial" panose="020B0604020202020204" pitchFamily="34" charset="0"/>
              </a:rPr>
              <a:t> (Index Full Scan)</a:t>
            </a:r>
          </a:p>
        </p:txBody>
      </p:sp>
    </p:spTree>
    <p:extLst>
      <p:ext uri="{BB962C8B-B14F-4D97-AF65-F5344CB8AC3E}">
        <p14:creationId xmlns:p14="http://schemas.microsoft.com/office/powerpoint/2010/main" val="27282949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4B4F4D-451A-4932-AEDD-5D2F363A1EED}"/>
              </a:ext>
            </a:extLst>
          </p:cNvPr>
          <p:cNvSpPr>
            <a:spLocks noGrp="1"/>
          </p:cNvSpPr>
          <p:nvPr>
            <p:ph type="sldNum" sz="quarter" idx="4"/>
          </p:nvPr>
        </p:nvSpPr>
        <p:spPr/>
        <p:txBody>
          <a:bodyPr/>
          <a:lstStyle/>
          <a:p>
            <a:fld id="{14B06B54-3296-4AE8-A2E6-B97BB3A9F57A}" type="slidenum">
              <a:rPr lang="en-US" smtClean="0"/>
              <a:pPr/>
              <a:t>47</a:t>
            </a:fld>
            <a:endParaRPr lang="en-US"/>
          </a:p>
        </p:txBody>
      </p:sp>
      <p:sp>
        <p:nvSpPr>
          <p:cNvPr id="7" name="Title 1">
            <a:extLst>
              <a:ext uri="{FF2B5EF4-FFF2-40B4-BE49-F238E27FC236}">
                <a16:creationId xmlns:a16="http://schemas.microsoft.com/office/drawing/2014/main" id="{D644491E-80BF-417E-A323-BD480211EFDE}"/>
              </a:ext>
            </a:extLst>
          </p:cNvPr>
          <p:cNvSpPr>
            <a:spLocks noGrp="1"/>
          </p:cNvSpPr>
          <p:nvPr>
            <p:ph type="title"/>
          </p:nvPr>
        </p:nvSpPr>
        <p:spPr>
          <a:xfrm>
            <a:off x="0" y="3811"/>
            <a:ext cx="9144000" cy="834390"/>
          </a:xfrm>
        </p:spPr>
        <p:txBody>
          <a:bodyPr/>
          <a:lstStyle/>
          <a:p>
            <a:r>
              <a:rPr lang="en-US" dirty="0"/>
              <a:t>JOIN EXAMPLE II </a:t>
            </a:r>
            <a:r>
              <a:rPr lang="en-US" sz="2800" dirty="0"/>
              <a:t>(</a:t>
            </a:r>
            <a:r>
              <a:rPr lang="en-US" sz="2800" dirty="0" err="1">
                <a:latin typeface="+mn-lt"/>
              </a:rPr>
              <a:t>DBMS_XPLAN.display</a:t>
            </a:r>
            <a:r>
              <a:rPr lang="en-US" sz="2800" dirty="0">
                <a:latin typeface="+mn-lt"/>
              </a:rPr>
              <a:t>)</a:t>
            </a:r>
            <a:endParaRPr lang="en-US" sz="2800" dirty="0"/>
          </a:p>
        </p:txBody>
      </p:sp>
      <p:sp>
        <p:nvSpPr>
          <p:cNvPr id="8" name="Rectangle 7">
            <a:extLst>
              <a:ext uri="{FF2B5EF4-FFF2-40B4-BE49-F238E27FC236}">
                <a16:creationId xmlns:a16="http://schemas.microsoft.com/office/drawing/2014/main" id="{F01E59D0-40EB-48CE-B334-C979FB8EAF66}"/>
              </a:ext>
            </a:extLst>
          </p:cNvPr>
          <p:cNvSpPr/>
          <p:nvPr/>
        </p:nvSpPr>
        <p:spPr>
          <a:xfrm>
            <a:off x="0" y="838201"/>
            <a:ext cx="9144000" cy="1923604"/>
          </a:xfrm>
          <a:prstGeom prst="rect">
            <a:avLst/>
          </a:prstGeom>
        </p:spPr>
        <p:txBody>
          <a:bodyPr wrap="square">
            <a:spAutoFit/>
          </a:bodyPr>
          <a:lstStyle/>
          <a:p>
            <a:r>
              <a:rPr lang="en-US" sz="1700" dirty="0">
                <a:solidFill>
                  <a:schemeClr val="tx2"/>
                </a:solidFill>
                <a:latin typeface="Arial" panose="020B0604020202020204" pitchFamily="34" charset="0"/>
                <a:cs typeface="Arial" panose="020B0604020202020204" pitchFamily="34" charset="0"/>
              </a:rPr>
              <a:t>EXPLAIN PLAN FOR</a:t>
            </a:r>
          </a:p>
          <a:p>
            <a:r>
              <a:rPr lang="en-US" sz="1700" dirty="0">
                <a:solidFill>
                  <a:schemeClr val="tx2"/>
                </a:solidFill>
                <a:latin typeface="Arial" panose="020B0604020202020204" pitchFamily="34" charset="0"/>
                <a:cs typeface="Arial" panose="020B0604020202020204" pitchFamily="34" charset="0"/>
              </a:rPr>
              <a:t>SELECT		</a:t>
            </a:r>
            <a:r>
              <a:rPr lang="en-US" sz="1700" b="0" dirty="0" err="1">
                <a:solidFill>
                  <a:schemeClr val="tx2"/>
                </a:solidFill>
                <a:latin typeface="Arial" panose="020B0604020202020204" pitchFamily="34" charset="0"/>
                <a:cs typeface="Arial" panose="020B0604020202020204" pitchFamily="34" charset="0"/>
              </a:rPr>
              <a:t>E.ename</a:t>
            </a:r>
            <a:r>
              <a:rPr lang="en-US" sz="1700" b="0" dirty="0">
                <a:solidFill>
                  <a:schemeClr val="tx2"/>
                </a:solidFill>
                <a:latin typeface="Arial" panose="020B0604020202020204" pitchFamily="34" charset="0"/>
                <a:cs typeface="Arial" panose="020B0604020202020204" pitchFamily="34" charset="0"/>
              </a:rPr>
              <a:t>, </a:t>
            </a:r>
            <a:r>
              <a:rPr lang="en-US" sz="1700" b="0" dirty="0" err="1">
                <a:solidFill>
                  <a:schemeClr val="tx2"/>
                </a:solidFill>
                <a:latin typeface="Arial" panose="020B0604020202020204" pitchFamily="34" charset="0"/>
                <a:cs typeface="Arial" panose="020B0604020202020204" pitchFamily="34" charset="0"/>
              </a:rPr>
              <a:t>E.job</a:t>
            </a:r>
            <a:r>
              <a:rPr lang="en-US" sz="1700" b="0" dirty="0">
                <a:solidFill>
                  <a:schemeClr val="tx2"/>
                </a:solidFill>
                <a:latin typeface="Arial" panose="020B0604020202020204" pitchFamily="34" charset="0"/>
                <a:cs typeface="Arial" panose="020B0604020202020204" pitchFamily="34" charset="0"/>
              </a:rPr>
              <a:t>, </a:t>
            </a:r>
            <a:r>
              <a:rPr lang="en-US" sz="1700" b="0" dirty="0" err="1">
                <a:solidFill>
                  <a:schemeClr val="tx2"/>
                </a:solidFill>
                <a:latin typeface="Arial" panose="020B0604020202020204" pitchFamily="34" charset="0"/>
                <a:cs typeface="Arial" panose="020B0604020202020204" pitchFamily="34" charset="0"/>
              </a:rPr>
              <a:t>W.startdate</a:t>
            </a:r>
            <a:r>
              <a:rPr lang="en-US" sz="1700" b="0" dirty="0">
                <a:solidFill>
                  <a:schemeClr val="tx2"/>
                </a:solidFill>
                <a:latin typeface="Arial" panose="020B0604020202020204" pitchFamily="34" charset="0"/>
                <a:cs typeface="Arial" panose="020B0604020202020204" pitchFamily="34" charset="0"/>
              </a:rPr>
              <a:t>, </a:t>
            </a:r>
            <a:r>
              <a:rPr lang="en-US" sz="1700" b="0" dirty="0" err="1">
                <a:solidFill>
                  <a:schemeClr val="tx2"/>
                </a:solidFill>
                <a:latin typeface="Arial" panose="020B0604020202020204" pitchFamily="34" charset="0"/>
                <a:cs typeface="Arial" panose="020B0604020202020204" pitchFamily="34" charset="0"/>
              </a:rPr>
              <a:t>P.pname</a:t>
            </a:r>
            <a:r>
              <a:rPr lang="en-US" sz="1700" b="0" dirty="0">
                <a:solidFill>
                  <a:schemeClr val="tx2"/>
                </a:solidFill>
                <a:latin typeface="Arial" panose="020B0604020202020204" pitchFamily="34" charset="0"/>
                <a:cs typeface="Arial" panose="020B0604020202020204" pitchFamily="34" charset="0"/>
              </a:rPr>
              <a:t>, </a:t>
            </a:r>
            <a:r>
              <a:rPr lang="en-US" sz="1700" b="0" dirty="0" err="1">
                <a:solidFill>
                  <a:schemeClr val="tx2"/>
                </a:solidFill>
                <a:latin typeface="Arial" panose="020B0604020202020204" pitchFamily="34" charset="0"/>
                <a:cs typeface="Arial" panose="020B0604020202020204" pitchFamily="34" charset="0"/>
              </a:rPr>
              <a:t>D.dname</a:t>
            </a:r>
            <a:endParaRPr lang="en-US" sz="1700" b="0" dirty="0">
              <a:solidFill>
                <a:schemeClr val="tx2"/>
              </a:solidFill>
              <a:latin typeface="Arial" panose="020B0604020202020204" pitchFamily="34" charset="0"/>
              <a:cs typeface="Arial" panose="020B0604020202020204" pitchFamily="34" charset="0"/>
            </a:endParaRPr>
          </a:p>
          <a:p>
            <a:r>
              <a:rPr lang="en-US" sz="1700" dirty="0">
                <a:solidFill>
                  <a:schemeClr val="tx2"/>
                </a:solidFill>
                <a:latin typeface="Arial" panose="020B0604020202020204" pitchFamily="34" charset="0"/>
                <a:cs typeface="Arial" panose="020B0604020202020204" pitchFamily="34" charset="0"/>
              </a:rPr>
              <a:t>FROM		</a:t>
            </a:r>
            <a:r>
              <a:rPr lang="en-US" sz="1700" b="0" dirty="0">
                <a:solidFill>
                  <a:schemeClr val="tx2"/>
                </a:solidFill>
                <a:latin typeface="Arial" panose="020B0604020202020204" pitchFamily="34" charset="0"/>
                <a:cs typeface="Arial" panose="020B0604020202020204" pitchFamily="34" charset="0"/>
              </a:rPr>
              <a:t>emp E, </a:t>
            </a:r>
            <a:r>
              <a:rPr lang="en-US" sz="1700" b="0" dirty="0" err="1">
                <a:solidFill>
                  <a:schemeClr val="tx2"/>
                </a:solidFill>
                <a:latin typeface="Arial" panose="020B0604020202020204" pitchFamily="34" charset="0"/>
                <a:cs typeface="Arial" panose="020B0604020202020204" pitchFamily="34" charset="0"/>
              </a:rPr>
              <a:t>work_on</a:t>
            </a:r>
            <a:r>
              <a:rPr lang="en-US" sz="1700" b="0" dirty="0">
                <a:solidFill>
                  <a:schemeClr val="tx2"/>
                </a:solidFill>
                <a:latin typeface="Arial" panose="020B0604020202020204" pitchFamily="34" charset="0"/>
                <a:cs typeface="Arial" panose="020B0604020202020204" pitchFamily="34" charset="0"/>
              </a:rPr>
              <a:t> W, </a:t>
            </a:r>
            <a:r>
              <a:rPr lang="en-US" sz="1700" b="0" dirty="0" err="1">
                <a:solidFill>
                  <a:schemeClr val="tx2"/>
                </a:solidFill>
                <a:latin typeface="Arial" panose="020B0604020202020204" pitchFamily="34" charset="0"/>
                <a:cs typeface="Arial" panose="020B0604020202020204" pitchFamily="34" charset="0"/>
              </a:rPr>
              <a:t>prj</a:t>
            </a:r>
            <a:r>
              <a:rPr lang="en-US" sz="1700" b="0" dirty="0">
                <a:solidFill>
                  <a:schemeClr val="tx2"/>
                </a:solidFill>
                <a:latin typeface="Arial" panose="020B0604020202020204" pitchFamily="34" charset="0"/>
                <a:cs typeface="Arial" panose="020B0604020202020204" pitchFamily="34" charset="0"/>
              </a:rPr>
              <a:t> P, dept D</a:t>
            </a:r>
          </a:p>
          <a:p>
            <a:r>
              <a:rPr lang="en-US" sz="1700" dirty="0">
                <a:solidFill>
                  <a:schemeClr val="tx2"/>
                </a:solidFill>
                <a:latin typeface="Arial" panose="020B0604020202020204" pitchFamily="34" charset="0"/>
                <a:cs typeface="Arial" panose="020B0604020202020204" pitchFamily="34" charset="0"/>
              </a:rPr>
              <a:t>WHERE		</a:t>
            </a:r>
            <a:r>
              <a:rPr lang="en-US" sz="1700" b="0" dirty="0" err="1">
                <a:solidFill>
                  <a:schemeClr val="tx2"/>
                </a:solidFill>
                <a:latin typeface="Arial" panose="020B0604020202020204" pitchFamily="34" charset="0"/>
                <a:cs typeface="Arial" panose="020B0604020202020204" pitchFamily="34" charset="0"/>
              </a:rPr>
              <a:t>E.empno</a:t>
            </a:r>
            <a:r>
              <a:rPr lang="en-US" sz="1700" b="0" dirty="0">
                <a:solidFill>
                  <a:schemeClr val="tx2"/>
                </a:solidFill>
                <a:latin typeface="Arial" panose="020B0604020202020204" pitchFamily="34" charset="0"/>
                <a:cs typeface="Arial" panose="020B0604020202020204" pitchFamily="34" charset="0"/>
              </a:rPr>
              <a:t> = </a:t>
            </a:r>
            <a:r>
              <a:rPr lang="en-US" sz="1700" b="0" dirty="0" err="1">
                <a:solidFill>
                  <a:schemeClr val="tx2"/>
                </a:solidFill>
                <a:latin typeface="Arial" panose="020B0604020202020204" pitchFamily="34" charset="0"/>
                <a:cs typeface="Arial" panose="020B0604020202020204" pitchFamily="34" charset="0"/>
              </a:rPr>
              <a:t>W.empno</a:t>
            </a:r>
            <a:r>
              <a:rPr lang="en-US" sz="1700" b="0" dirty="0">
                <a:solidFill>
                  <a:schemeClr val="tx2"/>
                </a:solidFill>
                <a:latin typeface="Arial" panose="020B0604020202020204" pitchFamily="34" charset="0"/>
                <a:cs typeface="Arial" panose="020B0604020202020204" pitchFamily="34" charset="0"/>
              </a:rPr>
              <a:t>  </a:t>
            </a:r>
            <a:r>
              <a:rPr lang="en-US" sz="1700" dirty="0">
                <a:solidFill>
                  <a:schemeClr val="tx2"/>
                </a:solidFill>
                <a:latin typeface="Arial" panose="020B0604020202020204" pitchFamily="34" charset="0"/>
                <a:cs typeface="Arial" panose="020B0604020202020204" pitchFamily="34" charset="0"/>
              </a:rPr>
              <a:t>AND </a:t>
            </a:r>
            <a:r>
              <a:rPr lang="en-US" sz="1700" b="0" dirty="0">
                <a:solidFill>
                  <a:schemeClr val="tx2"/>
                </a:solidFill>
                <a:latin typeface="Arial" panose="020B0604020202020204" pitchFamily="34" charset="0"/>
                <a:cs typeface="Arial" panose="020B0604020202020204" pitchFamily="34" charset="0"/>
              </a:rPr>
              <a:t> </a:t>
            </a:r>
            <a:r>
              <a:rPr lang="en-US" sz="1700" b="0" dirty="0" err="1">
                <a:solidFill>
                  <a:schemeClr val="tx2"/>
                </a:solidFill>
                <a:latin typeface="Arial" panose="020B0604020202020204" pitchFamily="34" charset="0"/>
                <a:cs typeface="Arial" panose="020B0604020202020204" pitchFamily="34" charset="0"/>
              </a:rPr>
              <a:t>E.deptno</a:t>
            </a:r>
            <a:r>
              <a:rPr lang="en-US" sz="1700" b="0" dirty="0">
                <a:solidFill>
                  <a:schemeClr val="tx2"/>
                </a:solidFill>
                <a:latin typeface="Arial" panose="020B0604020202020204" pitchFamily="34" charset="0"/>
                <a:cs typeface="Arial" panose="020B0604020202020204" pitchFamily="34" charset="0"/>
              </a:rPr>
              <a:t> = </a:t>
            </a:r>
            <a:r>
              <a:rPr lang="en-US" sz="1700" b="0" dirty="0" err="1">
                <a:solidFill>
                  <a:schemeClr val="tx2"/>
                </a:solidFill>
                <a:latin typeface="Arial" panose="020B0604020202020204" pitchFamily="34" charset="0"/>
                <a:cs typeface="Arial" panose="020B0604020202020204" pitchFamily="34" charset="0"/>
              </a:rPr>
              <a:t>D.deptno</a:t>
            </a:r>
            <a:r>
              <a:rPr lang="en-US" sz="1700" b="0" dirty="0">
                <a:solidFill>
                  <a:schemeClr val="tx2"/>
                </a:solidFill>
                <a:latin typeface="Arial" panose="020B0604020202020204" pitchFamily="34" charset="0"/>
                <a:cs typeface="Arial" panose="020B0604020202020204" pitchFamily="34" charset="0"/>
              </a:rPr>
              <a:t>  </a:t>
            </a:r>
            <a:r>
              <a:rPr lang="en-US" sz="1700" dirty="0">
                <a:solidFill>
                  <a:schemeClr val="tx2"/>
                </a:solidFill>
                <a:latin typeface="Arial" panose="020B0604020202020204" pitchFamily="34" charset="0"/>
                <a:cs typeface="Arial" panose="020B0604020202020204" pitchFamily="34" charset="0"/>
              </a:rPr>
              <a:t>AND</a:t>
            </a:r>
            <a:r>
              <a:rPr lang="en-US" sz="1700" b="0" dirty="0">
                <a:solidFill>
                  <a:schemeClr val="tx2"/>
                </a:solidFill>
                <a:latin typeface="Arial" panose="020B0604020202020204" pitchFamily="34" charset="0"/>
                <a:cs typeface="Arial" panose="020B0604020202020204" pitchFamily="34" charset="0"/>
              </a:rPr>
              <a:t>  </a:t>
            </a:r>
            <a:r>
              <a:rPr lang="en-US" sz="1700" b="0" dirty="0" err="1">
                <a:solidFill>
                  <a:schemeClr val="tx2"/>
                </a:solidFill>
                <a:latin typeface="Arial" panose="020B0604020202020204" pitchFamily="34" charset="0"/>
                <a:cs typeface="Arial" panose="020B0604020202020204" pitchFamily="34" charset="0"/>
              </a:rPr>
              <a:t>W.prjno</a:t>
            </a:r>
            <a:r>
              <a:rPr lang="en-US" sz="1700" b="0" dirty="0">
                <a:solidFill>
                  <a:schemeClr val="tx2"/>
                </a:solidFill>
                <a:latin typeface="Arial" panose="020B0604020202020204" pitchFamily="34" charset="0"/>
                <a:cs typeface="Arial" panose="020B0604020202020204" pitchFamily="34" charset="0"/>
              </a:rPr>
              <a:t> = </a:t>
            </a:r>
            <a:r>
              <a:rPr lang="en-US" sz="1700" b="0" dirty="0" err="1">
                <a:solidFill>
                  <a:schemeClr val="tx2"/>
                </a:solidFill>
                <a:latin typeface="Arial" panose="020B0604020202020204" pitchFamily="34" charset="0"/>
                <a:cs typeface="Arial" panose="020B0604020202020204" pitchFamily="34" charset="0"/>
              </a:rPr>
              <a:t>P.prjno</a:t>
            </a:r>
            <a:endParaRPr lang="en-US" sz="1700" b="0" dirty="0">
              <a:solidFill>
                <a:schemeClr val="tx2"/>
              </a:solidFill>
              <a:latin typeface="Arial" panose="020B0604020202020204" pitchFamily="34" charset="0"/>
              <a:cs typeface="Arial" panose="020B0604020202020204" pitchFamily="34" charset="0"/>
            </a:endParaRPr>
          </a:p>
          <a:p>
            <a:r>
              <a:rPr lang="en-US" sz="1700" dirty="0">
                <a:solidFill>
                  <a:schemeClr val="tx2"/>
                </a:solidFill>
                <a:latin typeface="Arial" panose="020B0604020202020204" pitchFamily="34" charset="0"/>
                <a:cs typeface="Arial" panose="020B0604020202020204" pitchFamily="34" charset="0"/>
              </a:rPr>
              <a:t>AND		</a:t>
            </a:r>
            <a:r>
              <a:rPr lang="en-US" sz="1700" b="0" dirty="0" err="1">
                <a:solidFill>
                  <a:schemeClr val="tx2"/>
                </a:solidFill>
                <a:latin typeface="Arial" panose="020B0604020202020204" pitchFamily="34" charset="0"/>
                <a:cs typeface="Arial" panose="020B0604020202020204" pitchFamily="34" charset="0"/>
              </a:rPr>
              <a:t>W.loc</a:t>
            </a:r>
            <a:r>
              <a:rPr lang="en-US" sz="1700" b="0" dirty="0">
                <a:solidFill>
                  <a:schemeClr val="tx2"/>
                </a:solidFill>
                <a:latin typeface="Arial" panose="020B0604020202020204" pitchFamily="34" charset="0"/>
                <a:cs typeface="Arial" panose="020B0604020202020204" pitchFamily="34" charset="0"/>
              </a:rPr>
              <a:t> = 'BOCA RATON’   </a:t>
            </a:r>
            <a:r>
              <a:rPr lang="en-US" sz="1700" dirty="0">
                <a:solidFill>
                  <a:schemeClr val="tx2"/>
                </a:solidFill>
                <a:latin typeface="Arial" panose="020B0604020202020204" pitchFamily="34" charset="0"/>
                <a:cs typeface="Arial" panose="020B0604020202020204" pitchFamily="34" charset="0"/>
              </a:rPr>
              <a:t>AND</a:t>
            </a:r>
            <a:r>
              <a:rPr lang="en-US" sz="1700" b="0" dirty="0">
                <a:solidFill>
                  <a:schemeClr val="tx2"/>
                </a:solidFill>
                <a:latin typeface="Arial" panose="020B0604020202020204" pitchFamily="34" charset="0"/>
                <a:cs typeface="Arial" panose="020B0604020202020204" pitchFamily="34" charset="0"/>
              </a:rPr>
              <a:t>   </a:t>
            </a:r>
            <a:r>
              <a:rPr lang="en-US" sz="1700" b="0" dirty="0" err="1">
                <a:solidFill>
                  <a:schemeClr val="tx2"/>
                </a:solidFill>
                <a:latin typeface="Arial" panose="020B0604020202020204" pitchFamily="34" charset="0"/>
                <a:cs typeface="Arial" panose="020B0604020202020204" pitchFamily="34" charset="0"/>
              </a:rPr>
              <a:t>D.loc</a:t>
            </a:r>
            <a:r>
              <a:rPr lang="en-US" sz="1700" b="0" dirty="0">
                <a:solidFill>
                  <a:schemeClr val="tx2"/>
                </a:solidFill>
                <a:latin typeface="Arial" panose="020B0604020202020204" pitchFamily="34" charset="0"/>
                <a:cs typeface="Arial" panose="020B0604020202020204" pitchFamily="34" charset="0"/>
              </a:rPr>
              <a:t> = 'BOCA RATON';  </a:t>
            </a:r>
          </a:p>
          <a:p>
            <a:endParaRPr lang="en-US" sz="1700" dirty="0">
              <a:solidFill>
                <a:schemeClr val="tx2"/>
              </a:solidFill>
              <a:latin typeface="Arial" panose="020B0604020202020204" pitchFamily="34" charset="0"/>
              <a:cs typeface="Arial" panose="020B0604020202020204" pitchFamily="34" charset="0"/>
            </a:endParaRPr>
          </a:p>
          <a:p>
            <a:r>
              <a:rPr lang="en-US" sz="1700" dirty="0">
                <a:solidFill>
                  <a:schemeClr val="tx2"/>
                </a:solidFill>
                <a:latin typeface="Arial" panose="020B0604020202020204" pitchFamily="34" charset="0"/>
                <a:cs typeface="Arial" panose="020B0604020202020204" pitchFamily="34" charset="0"/>
              </a:rPr>
              <a:t>SELECT * FROM TABLE (</a:t>
            </a:r>
            <a:r>
              <a:rPr lang="en-US" sz="1700" dirty="0" err="1">
                <a:solidFill>
                  <a:schemeClr val="tx2"/>
                </a:solidFill>
                <a:latin typeface="Arial" panose="020B0604020202020204" pitchFamily="34" charset="0"/>
                <a:cs typeface="Arial" panose="020B0604020202020204" pitchFamily="34" charset="0"/>
              </a:rPr>
              <a:t>DBMS_XPLAN.display</a:t>
            </a:r>
            <a:r>
              <a:rPr lang="en-US" sz="1700" dirty="0">
                <a:solidFill>
                  <a:schemeClr val="tx2"/>
                </a:solidFill>
                <a:latin typeface="Arial" panose="020B0604020202020204" pitchFamily="34" charset="0"/>
                <a:cs typeface="Arial" panose="020B0604020202020204" pitchFamily="34" charset="0"/>
              </a:rPr>
              <a:t>);</a:t>
            </a:r>
          </a:p>
        </p:txBody>
      </p:sp>
      <p:pic>
        <p:nvPicPr>
          <p:cNvPr id="9" name="Picture 8">
            <a:extLst>
              <a:ext uri="{FF2B5EF4-FFF2-40B4-BE49-F238E27FC236}">
                <a16:creationId xmlns:a16="http://schemas.microsoft.com/office/drawing/2014/main" id="{1E084488-AD44-4ED8-82A7-56855C2A8B68}"/>
              </a:ext>
            </a:extLst>
          </p:cNvPr>
          <p:cNvPicPr>
            <a:picLocks noChangeAspect="1"/>
          </p:cNvPicPr>
          <p:nvPr/>
        </p:nvPicPr>
        <p:blipFill>
          <a:blip r:embed="rId2"/>
          <a:stretch>
            <a:fillRect/>
          </a:stretch>
        </p:blipFill>
        <p:spPr>
          <a:xfrm>
            <a:off x="1317622" y="2736405"/>
            <a:ext cx="6508756" cy="4117784"/>
          </a:xfrm>
          <a:prstGeom prst="rect">
            <a:avLst/>
          </a:prstGeom>
        </p:spPr>
      </p:pic>
    </p:spTree>
    <p:extLst>
      <p:ext uri="{BB962C8B-B14F-4D97-AF65-F5344CB8AC3E}">
        <p14:creationId xmlns:p14="http://schemas.microsoft.com/office/powerpoint/2010/main" val="3416577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4B4F4D-451A-4932-AEDD-5D2F363A1EED}"/>
              </a:ext>
            </a:extLst>
          </p:cNvPr>
          <p:cNvSpPr>
            <a:spLocks noGrp="1"/>
          </p:cNvSpPr>
          <p:nvPr>
            <p:ph type="sldNum" sz="quarter" idx="4"/>
          </p:nvPr>
        </p:nvSpPr>
        <p:spPr/>
        <p:txBody>
          <a:bodyPr/>
          <a:lstStyle/>
          <a:p>
            <a:fld id="{14B06B54-3296-4AE8-A2E6-B97BB3A9F57A}" type="slidenum">
              <a:rPr lang="en-US" smtClean="0"/>
              <a:pPr/>
              <a:t>48</a:t>
            </a:fld>
            <a:endParaRPr lang="en-US"/>
          </a:p>
        </p:txBody>
      </p:sp>
      <p:sp>
        <p:nvSpPr>
          <p:cNvPr id="7" name="Title 1">
            <a:extLst>
              <a:ext uri="{FF2B5EF4-FFF2-40B4-BE49-F238E27FC236}">
                <a16:creationId xmlns:a16="http://schemas.microsoft.com/office/drawing/2014/main" id="{571CF74F-BB6B-4449-8DB6-8E09CF44DEF1}"/>
              </a:ext>
            </a:extLst>
          </p:cNvPr>
          <p:cNvSpPr>
            <a:spLocks noGrp="1"/>
          </p:cNvSpPr>
          <p:nvPr>
            <p:ph type="title"/>
          </p:nvPr>
        </p:nvSpPr>
        <p:spPr>
          <a:xfrm>
            <a:off x="0" y="3811"/>
            <a:ext cx="9144000" cy="834390"/>
          </a:xfrm>
        </p:spPr>
        <p:txBody>
          <a:bodyPr/>
          <a:lstStyle/>
          <a:p>
            <a:r>
              <a:rPr lang="en-US" dirty="0"/>
              <a:t>JOIN EXAMPLE II </a:t>
            </a:r>
            <a:r>
              <a:rPr lang="en-US" sz="2800" dirty="0"/>
              <a:t>(</a:t>
            </a:r>
            <a:r>
              <a:rPr lang="en-US" sz="2800" dirty="0" err="1">
                <a:latin typeface="+mn-lt"/>
              </a:rPr>
              <a:t>DBMS_XPLAN.display_cursor</a:t>
            </a:r>
            <a:r>
              <a:rPr lang="en-US" sz="2800" dirty="0">
                <a:latin typeface="+mn-lt"/>
              </a:rPr>
              <a:t>)</a:t>
            </a:r>
            <a:endParaRPr lang="en-US" dirty="0"/>
          </a:p>
        </p:txBody>
      </p:sp>
      <p:pic>
        <p:nvPicPr>
          <p:cNvPr id="8" name="Picture 7">
            <a:extLst>
              <a:ext uri="{FF2B5EF4-FFF2-40B4-BE49-F238E27FC236}">
                <a16:creationId xmlns:a16="http://schemas.microsoft.com/office/drawing/2014/main" id="{8CD5645F-1028-4A5D-843D-4EFC25031EB5}"/>
              </a:ext>
            </a:extLst>
          </p:cNvPr>
          <p:cNvPicPr>
            <a:picLocks noChangeAspect="1"/>
          </p:cNvPicPr>
          <p:nvPr/>
        </p:nvPicPr>
        <p:blipFill>
          <a:blip r:embed="rId2"/>
          <a:stretch>
            <a:fillRect/>
          </a:stretch>
        </p:blipFill>
        <p:spPr>
          <a:xfrm>
            <a:off x="19619" y="3048476"/>
            <a:ext cx="9104762" cy="3809524"/>
          </a:xfrm>
          <a:prstGeom prst="rect">
            <a:avLst/>
          </a:prstGeom>
        </p:spPr>
      </p:pic>
      <p:sp>
        <p:nvSpPr>
          <p:cNvPr id="9" name="Rectangle 8">
            <a:extLst>
              <a:ext uri="{FF2B5EF4-FFF2-40B4-BE49-F238E27FC236}">
                <a16:creationId xmlns:a16="http://schemas.microsoft.com/office/drawing/2014/main" id="{7BC03EE0-1039-4602-BC39-83987619FE5B}"/>
              </a:ext>
            </a:extLst>
          </p:cNvPr>
          <p:cNvSpPr/>
          <p:nvPr/>
        </p:nvSpPr>
        <p:spPr>
          <a:xfrm>
            <a:off x="39238" y="868219"/>
            <a:ext cx="9065524" cy="1600438"/>
          </a:xfrm>
          <a:prstGeom prst="rect">
            <a:avLst/>
          </a:prstGeom>
        </p:spPr>
        <p:txBody>
          <a:bodyPr wrap="square">
            <a:spAutoFit/>
          </a:bodyPr>
          <a:lstStyle/>
          <a:p>
            <a:r>
              <a:rPr lang="en-US" sz="1600" dirty="0">
                <a:solidFill>
                  <a:schemeClr val="tx2"/>
                </a:solidFill>
                <a:latin typeface="+mn-lt"/>
              </a:rPr>
              <a:t>SELECT  /*+ GATHER_PLAN_STATISTICS */    </a:t>
            </a:r>
            <a:r>
              <a:rPr lang="en-US" sz="1600" b="0" dirty="0" err="1">
                <a:solidFill>
                  <a:schemeClr val="tx2"/>
                </a:solidFill>
                <a:latin typeface="+mn-lt"/>
              </a:rPr>
              <a:t>E.ename</a:t>
            </a:r>
            <a:r>
              <a:rPr lang="en-US" sz="1600" b="0" dirty="0">
                <a:solidFill>
                  <a:schemeClr val="tx2"/>
                </a:solidFill>
                <a:latin typeface="+mn-lt"/>
              </a:rPr>
              <a:t>, </a:t>
            </a:r>
            <a:r>
              <a:rPr lang="en-US" sz="1600" b="0" dirty="0" err="1">
                <a:solidFill>
                  <a:schemeClr val="tx2"/>
                </a:solidFill>
                <a:latin typeface="+mn-lt"/>
              </a:rPr>
              <a:t>E.job</a:t>
            </a:r>
            <a:r>
              <a:rPr lang="en-US" sz="1600" b="0" dirty="0">
                <a:solidFill>
                  <a:schemeClr val="tx2"/>
                </a:solidFill>
                <a:latin typeface="+mn-lt"/>
              </a:rPr>
              <a:t>, </a:t>
            </a:r>
            <a:r>
              <a:rPr lang="en-US" sz="1600" b="0" dirty="0" err="1">
                <a:solidFill>
                  <a:schemeClr val="tx2"/>
                </a:solidFill>
                <a:latin typeface="+mn-lt"/>
              </a:rPr>
              <a:t>W.startdate</a:t>
            </a:r>
            <a:r>
              <a:rPr lang="en-US" sz="1600" b="0" dirty="0">
                <a:solidFill>
                  <a:schemeClr val="tx2"/>
                </a:solidFill>
                <a:latin typeface="+mn-lt"/>
              </a:rPr>
              <a:t>, </a:t>
            </a:r>
            <a:r>
              <a:rPr lang="en-US" sz="1600" b="0" dirty="0" err="1">
                <a:solidFill>
                  <a:schemeClr val="tx2"/>
                </a:solidFill>
                <a:latin typeface="+mn-lt"/>
              </a:rPr>
              <a:t>P.pname</a:t>
            </a:r>
            <a:r>
              <a:rPr lang="en-US" sz="1600" b="0" dirty="0">
                <a:solidFill>
                  <a:schemeClr val="tx2"/>
                </a:solidFill>
                <a:latin typeface="+mn-lt"/>
              </a:rPr>
              <a:t>, </a:t>
            </a:r>
            <a:r>
              <a:rPr lang="en-US" sz="1600" b="0" dirty="0" err="1">
                <a:solidFill>
                  <a:schemeClr val="tx2"/>
                </a:solidFill>
                <a:latin typeface="+mn-lt"/>
              </a:rPr>
              <a:t>D.dname</a:t>
            </a:r>
            <a:endParaRPr lang="en-US" sz="1600" b="0" dirty="0">
              <a:solidFill>
                <a:schemeClr val="tx2"/>
              </a:solidFill>
              <a:latin typeface="+mn-lt"/>
            </a:endParaRPr>
          </a:p>
          <a:p>
            <a:r>
              <a:rPr lang="en-US" sz="1600" dirty="0">
                <a:solidFill>
                  <a:schemeClr val="tx2"/>
                </a:solidFill>
                <a:latin typeface="+mn-lt"/>
              </a:rPr>
              <a:t>FROM	</a:t>
            </a:r>
            <a:r>
              <a:rPr lang="en-US" sz="1600" b="0" dirty="0">
                <a:solidFill>
                  <a:schemeClr val="tx2"/>
                </a:solidFill>
                <a:latin typeface="+mn-lt"/>
              </a:rPr>
              <a:t>emp E, </a:t>
            </a:r>
            <a:r>
              <a:rPr lang="en-US" sz="1600" b="0" dirty="0" err="1">
                <a:solidFill>
                  <a:schemeClr val="tx2"/>
                </a:solidFill>
                <a:latin typeface="+mn-lt"/>
              </a:rPr>
              <a:t>work_on</a:t>
            </a:r>
            <a:r>
              <a:rPr lang="en-US" sz="1600" b="0" dirty="0">
                <a:solidFill>
                  <a:schemeClr val="tx2"/>
                </a:solidFill>
                <a:latin typeface="+mn-lt"/>
              </a:rPr>
              <a:t> W, </a:t>
            </a:r>
            <a:r>
              <a:rPr lang="en-US" sz="1600" b="0" dirty="0" err="1">
                <a:solidFill>
                  <a:schemeClr val="tx2"/>
                </a:solidFill>
                <a:latin typeface="+mn-lt"/>
              </a:rPr>
              <a:t>prj</a:t>
            </a:r>
            <a:r>
              <a:rPr lang="en-US" sz="1600" b="0" dirty="0">
                <a:solidFill>
                  <a:schemeClr val="tx2"/>
                </a:solidFill>
                <a:latin typeface="+mn-lt"/>
              </a:rPr>
              <a:t> P, dept D</a:t>
            </a:r>
          </a:p>
          <a:p>
            <a:r>
              <a:rPr lang="en-US" sz="1600" dirty="0">
                <a:solidFill>
                  <a:schemeClr val="tx2"/>
                </a:solidFill>
                <a:latin typeface="+mn-lt"/>
              </a:rPr>
              <a:t>WHERE	</a:t>
            </a:r>
            <a:r>
              <a:rPr lang="en-US" sz="1600" b="0" dirty="0" err="1">
                <a:solidFill>
                  <a:schemeClr val="tx2"/>
                </a:solidFill>
                <a:latin typeface="+mn-lt"/>
              </a:rPr>
              <a:t>E.empno</a:t>
            </a:r>
            <a:r>
              <a:rPr lang="en-US" sz="1600" b="0" dirty="0">
                <a:solidFill>
                  <a:schemeClr val="tx2"/>
                </a:solidFill>
                <a:latin typeface="+mn-lt"/>
              </a:rPr>
              <a:t> = </a:t>
            </a:r>
            <a:r>
              <a:rPr lang="en-US" sz="1600" b="0" dirty="0" err="1">
                <a:solidFill>
                  <a:schemeClr val="tx2"/>
                </a:solidFill>
                <a:latin typeface="+mn-lt"/>
              </a:rPr>
              <a:t>W.empno</a:t>
            </a:r>
            <a:r>
              <a:rPr lang="en-US" sz="1600" b="0" dirty="0">
                <a:solidFill>
                  <a:schemeClr val="tx2"/>
                </a:solidFill>
                <a:latin typeface="+mn-lt"/>
              </a:rPr>
              <a:t>   </a:t>
            </a:r>
            <a:r>
              <a:rPr lang="en-US" sz="1600" dirty="0">
                <a:solidFill>
                  <a:schemeClr val="tx2"/>
                </a:solidFill>
                <a:latin typeface="+mn-lt"/>
              </a:rPr>
              <a:t>AND</a:t>
            </a:r>
            <a:r>
              <a:rPr lang="en-US" sz="1600" b="0" dirty="0">
                <a:solidFill>
                  <a:schemeClr val="tx2"/>
                </a:solidFill>
                <a:latin typeface="+mn-lt"/>
              </a:rPr>
              <a:t>   </a:t>
            </a:r>
            <a:r>
              <a:rPr lang="en-US" sz="1600" b="0" dirty="0" err="1">
                <a:solidFill>
                  <a:schemeClr val="tx2"/>
                </a:solidFill>
                <a:latin typeface="+mn-lt"/>
              </a:rPr>
              <a:t>E.deptno</a:t>
            </a:r>
            <a:r>
              <a:rPr lang="en-US" sz="1600" b="0" dirty="0">
                <a:solidFill>
                  <a:schemeClr val="tx2"/>
                </a:solidFill>
                <a:latin typeface="+mn-lt"/>
              </a:rPr>
              <a:t> = </a:t>
            </a:r>
            <a:r>
              <a:rPr lang="en-US" sz="1600" b="0" dirty="0" err="1">
                <a:solidFill>
                  <a:schemeClr val="tx2"/>
                </a:solidFill>
                <a:latin typeface="+mn-lt"/>
              </a:rPr>
              <a:t>D.deptno</a:t>
            </a:r>
            <a:r>
              <a:rPr lang="en-US" sz="1600" b="0" dirty="0">
                <a:solidFill>
                  <a:schemeClr val="tx2"/>
                </a:solidFill>
                <a:latin typeface="+mn-lt"/>
              </a:rPr>
              <a:t>   </a:t>
            </a:r>
            <a:r>
              <a:rPr lang="en-US" sz="1600" dirty="0">
                <a:solidFill>
                  <a:schemeClr val="tx2"/>
                </a:solidFill>
                <a:latin typeface="+mn-lt"/>
              </a:rPr>
              <a:t>AND  </a:t>
            </a:r>
            <a:r>
              <a:rPr lang="en-US" sz="1600" b="0" dirty="0">
                <a:solidFill>
                  <a:schemeClr val="tx2"/>
                </a:solidFill>
                <a:latin typeface="+mn-lt"/>
              </a:rPr>
              <a:t> </a:t>
            </a:r>
            <a:r>
              <a:rPr lang="en-US" sz="1600" b="0" dirty="0" err="1">
                <a:solidFill>
                  <a:schemeClr val="tx2"/>
                </a:solidFill>
                <a:latin typeface="+mn-lt"/>
              </a:rPr>
              <a:t>W.prjno</a:t>
            </a:r>
            <a:r>
              <a:rPr lang="en-US" sz="1600" b="0" dirty="0">
                <a:solidFill>
                  <a:schemeClr val="tx2"/>
                </a:solidFill>
                <a:latin typeface="+mn-lt"/>
              </a:rPr>
              <a:t> = </a:t>
            </a:r>
            <a:r>
              <a:rPr lang="en-US" sz="1600" b="0" dirty="0" err="1">
                <a:solidFill>
                  <a:schemeClr val="tx2"/>
                </a:solidFill>
                <a:latin typeface="+mn-lt"/>
              </a:rPr>
              <a:t>P.prjno</a:t>
            </a:r>
            <a:endParaRPr lang="en-US" sz="1600" b="0" dirty="0">
              <a:solidFill>
                <a:schemeClr val="tx2"/>
              </a:solidFill>
              <a:latin typeface="+mn-lt"/>
            </a:endParaRPr>
          </a:p>
          <a:p>
            <a:r>
              <a:rPr lang="en-US" sz="1600" dirty="0">
                <a:solidFill>
                  <a:schemeClr val="tx2"/>
                </a:solidFill>
                <a:latin typeface="+mn-lt"/>
              </a:rPr>
              <a:t>AND	</a:t>
            </a:r>
            <a:r>
              <a:rPr lang="en-US" sz="1600" b="0" dirty="0" err="1">
                <a:solidFill>
                  <a:schemeClr val="tx2"/>
                </a:solidFill>
                <a:latin typeface="+mn-lt"/>
              </a:rPr>
              <a:t>W.loc</a:t>
            </a:r>
            <a:r>
              <a:rPr lang="en-US" sz="1600" b="0" dirty="0">
                <a:solidFill>
                  <a:schemeClr val="tx2"/>
                </a:solidFill>
                <a:latin typeface="+mn-lt"/>
              </a:rPr>
              <a:t> = 'BOCA RATON’   </a:t>
            </a:r>
            <a:r>
              <a:rPr lang="en-US" sz="1600" dirty="0">
                <a:solidFill>
                  <a:schemeClr val="tx2"/>
                </a:solidFill>
                <a:latin typeface="+mn-lt"/>
              </a:rPr>
              <a:t>AND  </a:t>
            </a:r>
            <a:r>
              <a:rPr lang="en-US" sz="1600" b="0" dirty="0">
                <a:solidFill>
                  <a:schemeClr val="tx2"/>
                </a:solidFill>
                <a:latin typeface="+mn-lt"/>
              </a:rPr>
              <a:t> </a:t>
            </a:r>
            <a:r>
              <a:rPr lang="en-US" sz="1600" b="0" dirty="0" err="1">
                <a:solidFill>
                  <a:schemeClr val="tx2"/>
                </a:solidFill>
                <a:latin typeface="+mn-lt"/>
              </a:rPr>
              <a:t>D.loc</a:t>
            </a:r>
            <a:r>
              <a:rPr lang="en-US" sz="1600" b="0" dirty="0">
                <a:solidFill>
                  <a:schemeClr val="tx2"/>
                </a:solidFill>
                <a:latin typeface="+mn-lt"/>
              </a:rPr>
              <a:t> = 'BOCA RATON';  </a:t>
            </a:r>
          </a:p>
          <a:p>
            <a:endParaRPr lang="en-US" sz="1700" dirty="0">
              <a:solidFill>
                <a:schemeClr val="tx2"/>
              </a:solidFill>
              <a:latin typeface="+mn-lt"/>
            </a:endParaRPr>
          </a:p>
          <a:p>
            <a:r>
              <a:rPr lang="en-US" sz="1700" dirty="0">
                <a:solidFill>
                  <a:schemeClr val="tx2"/>
                </a:solidFill>
                <a:latin typeface="+mn-lt"/>
              </a:rPr>
              <a:t>SELECT * FROM TABLE (</a:t>
            </a:r>
            <a:r>
              <a:rPr lang="en-US" sz="1700" dirty="0" err="1">
                <a:solidFill>
                  <a:schemeClr val="tx2"/>
                </a:solidFill>
                <a:latin typeface="+mn-lt"/>
              </a:rPr>
              <a:t>DBMS_XPLAN.display_cursor</a:t>
            </a:r>
            <a:r>
              <a:rPr lang="en-US" sz="1700" dirty="0">
                <a:solidFill>
                  <a:schemeClr val="tx2"/>
                </a:solidFill>
                <a:latin typeface="+mn-lt"/>
              </a:rPr>
              <a:t> (format=&gt;'ALLSTATS LAST'));</a:t>
            </a:r>
          </a:p>
        </p:txBody>
      </p:sp>
    </p:spTree>
    <p:extLst>
      <p:ext uri="{BB962C8B-B14F-4D97-AF65-F5344CB8AC3E}">
        <p14:creationId xmlns:p14="http://schemas.microsoft.com/office/powerpoint/2010/main" val="325083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7CA659-E608-4646-BE24-D1B1628EBAF6}"/>
              </a:ext>
            </a:extLst>
          </p:cNvPr>
          <p:cNvSpPr>
            <a:spLocks noGrp="1"/>
          </p:cNvSpPr>
          <p:nvPr>
            <p:ph type="sldNum" sz="quarter" idx="4"/>
          </p:nvPr>
        </p:nvSpPr>
        <p:spPr/>
        <p:txBody>
          <a:bodyPr/>
          <a:lstStyle/>
          <a:p>
            <a:fld id="{14B06B54-3296-4AE8-A2E6-B97BB3A9F57A}" type="slidenum">
              <a:rPr lang="en-US" smtClean="0"/>
              <a:pPr/>
              <a:t>49</a:t>
            </a:fld>
            <a:endParaRPr lang="en-US"/>
          </a:p>
        </p:txBody>
      </p:sp>
      <p:sp>
        <p:nvSpPr>
          <p:cNvPr id="5" name="Oval 4">
            <a:extLst>
              <a:ext uri="{FF2B5EF4-FFF2-40B4-BE49-F238E27FC236}">
                <a16:creationId xmlns:a16="http://schemas.microsoft.com/office/drawing/2014/main" id="{295E587C-0E13-4006-9AA3-5B75A11D2083}"/>
              </a:ext>
            </a:extLst>
          </p:cNvPr>
          <p:cNvSpPr/>
          <p:nvPr/>
        </p:nvSpPr>
        <p:spPr bwMode="auto">
          <a:xfrm>
            <a:off x="5105400" y="2590800"/>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2</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sp>
        <p:nvSpPr>
          <p:cNvPr id="6" name="Oval 5">
            <a:extLst>
              <a:ext uri="{FF2B5EF4-FFF2-40B4-BE49-F238E27FC236}">
                <a16:creationId xmlns:a16="http://schemas.microsoft.com/office/drawing/2014/main" id="{C9538A2D-E283-42F8-A9E4-A8C168433BB7}"/>
              </a:ext>
            </a:extLst>
          </p:cNvPr>
          <p:cNvSpPr/>
          <p:nvPr/>
        </p:nvSpPr>
        <p:spPr bwMode="auto">
          <a:xfrm>
            <a:off x="2095500" y="3968629"/>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4</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sp>
        <p:nvSpPr>
          <p:cNvPr id="7" name="Oval 6">
            <a:extLst>
              <a:ext uri="{FF2B5EF4-FFF2-40B4-BE49-F238E27FC236}">
                <a16:creationId xmlns:a16="http://schemas.microsoft.com/office/drawing/2014/main" id="{E86650FA-9169-4251-9EE9-AED2F6148D1F}"/>
              </a:ext>
            </a:extLst>
          </p:cNvPr>
          <p:cNvSpPr/>
          <p:nvPr/>
        </p:nvSpPr>
        <p:spPr bwMode="auto">
          <a:xfrm>
            <a:off x="590550" y="5346459"/>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6</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sp>
        <p:nvSpPr>
          <p:cNvPr id="8" name="Oval 7">
            <a:extLst>
              <a:ext uri="{FF2B5EF4-FFF2-40B4-BE49-F238E27FC236}">
                <a16:creationId xmlns:a16="http://schemas.microsoft.com/office/drawing/2014/main" id="{C48479C7-5B2A-48E1-8E44-FC875F4C552F}"/>
              </a:ext>
            </a:extLst>
          </p:cNvPr>
          <p:cNvSpPr/>
          <p:nvPr/>
        </p:nvSpPr>
        <p:spPr bwMode="auto">
          <a:xfrm>
            <a:off x="3562350" y="5346459"/>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8</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sp>
        <p:nvSpPr>
          <p:cNvPr id="9" name="Oval 8">
            <a:extLst>
              <a:ext uri="{FF2B5EF4-FFF2-40B4-BE49-F238E27FC236}">
                <a16:creationId xmlns:a16="http://schemas.microsoft.com/office/drawing/2014/main" id="{2C88E429-DF94-49EA-99B9-C781491EC23B}"/>
              </a:ext>
            </a:extLst>
          </p:cNvPr>
          <p:cNvSpPr/>
          <p:nvPr/>
        </p:nvSpPr>
        <p:spPr bwMode="auto">
          <a:xfrm>
            <a:off x="6610350" y="1901886"/>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1</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sp>
        <p:nvSpPr>
          <p:cNvPr id="10" name="Oval 9">
            <a:extLst>
              <a:ext uri="{FF2B5EF4-FFF2-40B4-BE49-F238E27FC236}">
                <a16:creationId xmlns:a16="http://schemas.microsoft.com/office/drawing/2014/main" id="{84880167-0521-4B9A-9393-C2575246D8EF}"/>
              </a:ext>
            </a:extLst>
          </p:cNvPr>
          <p:cNvSpPr/>
          <p:nvPr/>
        </p:nvSpPr>
        <p:spPr bwMode="auto">
          <a:xfrm>
            <a:off x="3600450" y="3279714"/>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3</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sp>
        <p:nvSpPr>
          <p:cNvPr id="11" name="Oval 10">
            <a:extLst>
              <a:ext uri="{FF2B5EF4-FFF2-40B4-BE49-F238E27FC236}">
                <a16:creationId xmlns:a16="http://schemas.microsoft.com/office/drawing/2014/main" id="{33089216-8DAD-42BF-B6FF-960732BC77D2}"/>
              </a:ext>
            </a:extLst>
          </p:cNvPr>
          <p:cNvSpPr/>
          <p:nvPr/>
        </p:nvSpPr>
        <p:spPr bwMode="auto">
          <a:xfrm>
            <a:off x="590550" y="4657544"/>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5</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sp>
        <p:nvSpPr>
          <p:cNvPr id="12" name="Oval 11">
            <a:extLst>
              <a:ext uri="{FF2B5EF4-FFF2-40B4-BE49-F238E27FC236}">
                <a16:creationId xmlns:a16="http://schemas.microsoft.com/office/drawing/2014/main" id="{BD306B18-8776-445E-8A9C-79B7FBA18C7D}"/>
              </a:ext>
            </a:extLst>
          </p:cNvPr>
          <p:cNvSpPr/>
          <p:nvPr/>
        </p:nvSpPr>
        <p:spPr bwMode="auto">
          <a:xfrm>
            <a:off x="3562350" y="4657544"/>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7</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sp>
        <p:nvSpPr>
          <p:cNvPr id="13" name="Oval 12">
            <a:extLst>
              <a:ext uri="{FF2B5EF4-FFF2-40B4-BE49-F238E27FC236}">
                <a16:creationId xmlns:a16="http://schemas.microsoft.com/office/drawing/2014/main" id="{FCBCFECC-9292-4545-9546-E18B38ABDCDA}"/>
              </a:ext>
            </a:extLst>
          </p:cNvPr>
          <p:cNvSpPr/>
          <p:nvPr/>
        </p:nvSpPr>
        <p:spPr bwMode="auto">
          <a:xfrm>
            <a:off x="6610350" y="1212972"/>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0</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sp>
        <p:nvSpPr>
          <p:cNvPr id="14" name="Oval 13">
            <a:extLst>
              <a:ext uri="{FF2B5EF4-FFF2-40B4-BE49-F238E27FC236}">
                <a16:creationId xmlns:a16="http://schemas.microsoft.com/office/drawing/2014/main" id="{4C0FEAA9-D0DC-4EF6-B49B-EA2ABDBB039B}"/>
              </a:ext>
            </a:extLst>
          </p:cNvPr>
          <p:cNvSpPr/>
          <p:nvPr/>
        </p:nvSpPr>
        <p:spPr bwMode="auto">
          <a:xfrm>
            <a:off x="8134350" y="2590800"/>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dirty="0">
                <a:solidFill>
                  <a:schemeClr val="tx2"/>
                </a:solidFill>
              </a:rPr>
              <a:t>11</a:t>
            </a:r>
            <a:endParaRPr kumimoji="0" lang="en-US" sz="1500" b="1" i="0" u="none" strike="noStrike" cap="none" normalizeH="0" baseline="0" dirty="0">
              <a:ln>
                <a:noFill/>
              </a:ln>
              <a:solidFill>
                <a:schemeClr val="tx2"/>
              </a:solidFill>
              <a:effectLst/>
              <a:latin typeface="Times New Roman" panose="02020603050405020304" pitchFamily="18" charset="0"/>
            </a:endParaRPr>
          </a:p>
        </p:txBody>
      </p:sp>
      <p:sp>
        <p:nvSpPr>
          <p:cNvPr id="15" name="Oval 14">
            <a:extLst>
              <a:ext uri="{FF2B5EF4-FFF2-40B4-BE49-F238E27FC236}">
                <a16:creationId xmlns:a16="http://schemas.microsoft.com/office/drawing/2014/main" id="{F221AA30-FEAD-4296-8062-06E711D5DC99}"/>
              </a:ext>
            </a:extLst>
          </p:cNvPr>
          <p:cNvSpPr/>
          <p:nvPr/>
        </p:nvSpPr>
        <p:spPr bwMode="auto">
          <a:xfrm>
            <a:off x="6585857" y="3279714"/>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2"/>
                </a:solidFill>
                <a:effectLst/>
                <a:latin typeface="Times New Roman" panose="02020603050405020304" pitchFamily="18" charset="0"/>
              </a:rPr>
              <a:t>10</a:t>
            </a:r>
          </a:p>
        </p:txBody>
      </p:sp>
      <p:sp>
        <p:nvSpPr>
          <p:cNvPr id="16" name="Oval 15">
            <a:extLst>
              <a:ext uri="{FF2B5EF4-FFF2-40B4-BE49-F238E27FC236}">
                <a16:creationId xmlns:a16="http://schemas.microsoft.com/office/drawing/2014/main" id="{D837FD3A-560A-4E71-9FA6-BB9CBE2932EF}"/>
              </a:ext>
            </a:extLst>
          </p:cNvPr>
          <p:cNvSpPr/>
          <p:nvPr/>
        </p:nvSpPr>
        <p:spPr bwMode="auto">
          <a:xfrm>
            <a:off x="5067300" y="3968629"/>
            <a:ext cx="304800" cy="304800"/>
          </a:xfrm>
          <a:prstGeom prst="ellipse">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2"/>
                </a:solidFill>
              </a:rPr>
              <a:t>9</a:t>
            </a:r>
            <a:endParaRPr kumimoji="0" lang="en-US" sz="1800" b="1" i="0" u="none" strike="noStrike" cap="none" normalizeH="0" baseline="0" dirty="0">
              <a:ln>
                <a:noFill/>
              </a:ln>
              <a:solidFill>
                <a:schemeClr val="tx2"/>
              </a:solidFill>
              <a:effectLst/>
              <a:latin typeface="Times New Roman" panose="02020603050405020304" pitchFamily="18" charset="0"/>
            </a:endParaRPr>
          </a:p>
        </p:txBody>
      </p:sp>
      <p:cxnSp>
        <p:nvCxnSpPr>
          <p:cNvPr id="23" name="Straight Connector 22">
            <a:extLst>
              <a:ext uri="{FF2B5EF4-FFF2-40B4-BE49-F238E27FC236}">
                <a16:creationId xmlns:a16="http://schemas.microsoft.com/office/drawing/2014/main" id="{4DF8BBB4-B8BF-4690-B018-9CB44B9D6246}"/>
              </a:ext>
            </a:extLst>
          </p:cNvPr>
          <p:cNvCxnSpPr>
            <a:stCxn id="13" idx="4"/>
            <a:endCxn id="9" idx="0"/>
          </p:cNvCxnSpPr>
          <p:nvPr/>
        </p:nvCxnSpPr>
        <p:spPr bwMode="auto">
          <a:xfrm>
            <a:off x="6762750" y="1517772"/>
            <a:ext cx="0" cy="384114"/>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a:extLst>
              <a:ext uri="{FF2B5EF4-FFF2-40B4-BE49-F238E27FC236}">
                <a16:creationId xmlns:a16="http://schemas.microsoft.com/office/drawing/2014/main" id="{9272D374-472F-4B5F-BD87-133C26152285}"/>
              </a:ext>
            </a:extLst>
          </p:cNvPr>
          <p:cNvCxnSpPr>
            <a:stCxn id="9" idx="4"/>
            <a:endCxn id="5" idx="0"/>
          </p:cNvCxnSpPr>
          <p:nvPr/>
        </p:nvCxnSpPr>
        <p:spPr bwMode="auto">
          <a:xfrm flipH="1">
            <a:off x="5257800" y="2206686"/>
            <a:ext cx="1504950" cy="384114"/>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a:extLst>
              <a:ext uri="{FF2B5EF4-FFF2-40B4-BE49-F238E27FC236}">
                <a16:creationId xmlns:a16="http://schemas.microsoft.com/office/drawing/2014/main" id="{B7CAEA35-9503-4340-9CF6-74452071ABC3}"/>
              </a:ext>
            </a:extLst>
          </p:cNvPr>
          <p:cNvCxnSpPr>
            <a:stCxn id="9" idx="4"/>
            <a:endCxn id="14" idx="0"/>
          </p:cNvCxnSpPr>
          <p:nvPr/>
        </p:nvCxnSpPr>
        <p:spPr bwMode="auto">
          <a:xfrm>
            <a:off x="6762750" y="2206686"/>
            <a:ext cx="1524000" cy="384114"/>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E8B2F580-53C8-4A4F-9EBD-37CD4E7B9AE5}"/>
              </a:ext>
            </a:extLst>
          </p:cNvPr>
          <p:cNvCxnSpPr>
            <a:stCxn id="5" idx="4"/>
            <a:endCxn id="10" idx="0"/>
          </p:cNvCxnSpPr>
          <p:nvPr/>
        </p:nvCxnSpPr>
        <p:spPr bwMode="auto">
          <a:xfrm flipH="1">
            <a:off x="3752850" y="2895600"/>
            <a:ext cx="1504950" cy="384114"/>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C15D5FA-B1EB-481A-AE24-D9BEAB561F58}"/>
              </a:ext>
            </a:extLst>
          </p:cNvPr>
          <p:cNvCxnSpPr>
            <a:stCxn id="5" idx="4"/>
            <a:endCxn id="15" idx="0"/>
          </p:cNvCxnSpPr>
          <p:nvPr/>
        </p:nvCxnSpPr>
        <p:spPr bwMode="auto">
          <a:xfrm>
            <a:off x="5257800" y="2895600"/>
            <a:ext cx="1480457" cy="384114"/>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91DE719A-F647-42BC-982D-B4C0FAE9C699}"/>
              </a:ext>
            </a:extLst>
          </p:cNvPr>
          <p:cNvCxnSpPr>
            <a:stCxn id="10" idx="4"/>
            <a:endCxn id="6" idx="0"/>
          </p:cNvCxnSpPr>
          <p:nvPr/>
        </p:nvCxnSpPr>
        <p:spPr bwMode="auto">
          <a:xfrm flipH="1">
            <a:off x="2247900" y="3584514"/>
            <a:ext cx="1504950" cy="384115"/>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a:extLst>
              <a:ext uri="{FF2B5EF4-FFF2-40B4-BE49-F238E27FC236}">
                <a16:creationId xmlns:a16="http://schemas.microsoft.com/office/drawing/2014/main" id="{67FB5835-55C2-47E5-B64B-147B73A3C4C2}"/>
              </a:ext>
            </a:extLst>
          </p:cNvPr>
          <p:cNvCxnSpPr>
            <a:stCxn id="10" idx="4"/>
            <a:endCxn id="16" idx="0"/>
          </p:cNvCxnSpPr>
          <p:nvPr/>
        </p:nvCxnSpPr>
        <p:spPr bwMode="auto">
          <a:xfrm>
            <a:off x="3752850" y="3584514"/>
            <a:ext cx="1466850" cy="384115"/>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a:extLst>
              <a:ext uri="{FF2B5EF4-FFF2-40B4-BE49-F238E27FC236}">
                <a16:creationId xmlns:a16="http://schemas.microsoft.com/office/drawing/2014/main" id="{C1AA2842-28BC-4BF4-9CCD-EF6A902DBA09}"/>
              </a:ext>
            </a:extLst>
          </p:cNvPr>
          <p:cNvCxnSpPr>
            <a:stCxn id="6" idx="4"/>
            <a:endCxn id="11" idx="0"/>
          </p:cNvCxnSpPr>
          <p:nvPr/>
        </p:nvCxnSpPr>
        <p:spPr bwMode="auto">
          <a:xfrm flipH="1">
            <a:off x="742950" y="4273429"/>
            <a:ext cx="1504950" cy="384115"/>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F4F97F48-3396-4B39-9E11-55A28C8F6514}"/>
              </a:ext>
            </a:extLst>
          </p:cNvPr>
          <p:cNvCxnSpPr>
            <a:stCxn id="6" idx="4"/>
            <a:endCxn id="12" idx="0"/>
          </p:cNvCxnSpPr>
          <p:nvPr/>
        </p:nvCxnSpPr>
        <p:spPr bwMode="auto">
          <a:xfrm>
            <a:off x="2247900" y="4273429"/>
            <a:ext cx="1466850" cy="384115"/>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B1541EE8-FA16-4584-B4B8-7361C106FEB5}"/>
              </a:ext>
            </a:extLst>
          </p:cNvPr>
          <p:cNvCxnSpPr>
            <a:stCxn id="11" idx="4"/>
            <a:endCxn id="7" idx="0"/>
          </p:cNvCxnSpPr>
          <p:nvPr/>
        </p:nvCxnSpPr>
        <p:spPr bwMode="auto">
          <a:xfrm>
            <a:off x="742950" y="4962344"/>
            <a:ext cx="0" cy="384115"/>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D71E6320-630C-4944-A6A6-952E15D0F4E8}"/>
              </a:ext>
            </a:extLst>
          </p:cNvPr>
          <p:cNvCxnSpPr>
            <a:stCxn id="12" idx="4"/>
            <a:endCxn id="8" idx="0"/>
          </p:cNvCxnSpPr>
          <p:nvPr/>
        </p:nvCxnSpPr>
        <p:spPr bwMode="auto">
          <a:xfrm>
            <a:off x="3714750" y="4962344"/>
            <a:ext cx="0" cy="384115"/>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itle 1">
            <a:extLst>
              <a:ext uri="{FF2B5EF4-FFF2-40B4-BE49-F238E27FC236}">
                <a16:creationId xmlns:a16="http://schemas.microsoft.com/office/drawing/2014/main" id="{3EE43155-0657-433D-98A3-A8A4C74BBB22}"/>
              </a:ext>
            </a:extLst>
          </p:cNvPr>
          <p:cNvSpPr>
            <a:spLocks noGrp="1"/>
          </p:cNvSpPr>
          <p:nvPr>
            <p:ph type="title"/>
          </p:nvPr>
        </p:nvSpPr>
        <p:spPr>
          <a:xfrm>
            <a:off x="0" y="3811"/>
            <a:ext cx="9144000" cy="834390"/>
          </a:xfrm>
        </p:spPr>
        <p:txBody>
          <a:bodyPr/>
          <a:lstStyle/>
          <a:p>
            <a:r>
              <a:rPr lang="en-US" dirty="0"/>
              <a:t>Query Tree</a:t>
            </a:r>
          </a:p>
        </p:txBody>
      </p:sp>
      <p:sp>
        <p:nvSpPr>
          <p:cNvPr id="65" name="TextBox 64">
            <a:extLst>
              <a:ext uri="{FF2B5EF4-FFF2-40B4-BE49-F238E27FC236}">
                <a16:creationId xmlns:a16="http://schemas.microsoft.com/office/drawing/2014/main" id="{4A83764A-6528-4998-9F46-9BF05EEB7605}"/>
              </a:ext>
            </a:extLst>
          </p:cNvPr>
          <p:cNvSpPr txBox="1"/>
          <p:nvPr/>
        </p:nvSpPr>
        <p:spPr>
          <a:xfrm>
            <a:off x="7010400" y="1208461"/>
            <a:ext cx="944489" cy="323165"/>
          </a:xfrm>
          <a:prstGeom prst="rect">
            <a:avLst/>
          </a:prstGeom>
          <a:noFill/>
        </p:spPr>
        <p:txBody>
          <a:bodyPr wrap="none" rtlCol="0">
            <a:spAutoFit/>
          </a:bodyPr>
          <a:lstStyle/>
          <a:p>
            <a:r>
              <a:rPr lang="en-US" sz="1500" dirty="0">
                <a:solidFill>
                  <a:schemeClr val="tx2"/>
                </a:solidFill>
                <a:latin typeface="Arial" panose="020B0604020202020204" pitchFamily="34" charset="0"/>
                <a:cs typeface="Arial" panose="020B0604020202020204" pitchFamily="34" charset="0"/>
              </a:rPr>
              <a:t>SELECT</a:t>
            </a:r>
          </a:p>
        </p:txBody>
      </p:sp>
      <p:sp>
        <p:nvSpPr>
          <p:cNvPr id="66" name="TextBox 65">
            <a:extLst>
              <a:ext uri="{FF2B5EF4-FFF2-40B4-BE49-F238E27FC236}">
                <a16:creationId xmlns:a16="http://schemas.microsoft.com/office/drawing/2014/main" id="{AEEB5888-D78C-428E-8D53-234103E4C4A7}"/>
              </a:ext>
            </a:extLst>
          </p:cNvPr>
          <p:cNvSpPr txBox="1"/>
          <p:nvPr/>
        </p:nvSpPr>
        <p:spPr>
          <a:xfrm>
            <a:off x="4863441" y="1761708"/>
            <a:ext cx="1769843" cy="553998"/>
          </a:xfrm>
          <a:prstGeom prst="rect">
            <a:avLst/>
          </a:prstGeom>
          <a:noFill/>
        </p:spPr>
        <p:txBody>
          <a:bodyPr wrap="none" rtlCol="0">
            <a:spAutoFit/>
          </a:bodyPr>
          <a:lstStyle/>
          <a:p>
            <a:r>
              <a:rPr lang="en-US" sz="1500" dirty="0">
                <a:solidFill>
                  <a:schemeClr val="tx2"/>
                </a:solidFill>
                <a:latin typeface="Arial" panose="020B0604020202020204" pitchFamily="34" charset="0"/>
                <a:cs typeface="Arial" panose="020B0604020202020204" pitchFamily="34" charset="0"/>
              </a:rPr>
              <a:t>Nested-loop Join</a:t>
            </a:r>
            <a:br>
              <a:rPr lang="en-US" sz="1500" dirty="0">
                <a:solidFill>
                  <a:schemeClr val="tx2"/>
                </a:solidFill>
                <a:latin typeface="Arial" panose="020B0604020202020204" pitchFamily="34" charset="0"/>
                <a:cs typeface="Arial" panose="020B0604020202020204" pitchFamily="34" charset="0"/>
              </a:rPr>
            </a:br>
            <a:r>
              <a:rPr lang="en-US" sz="1500" b="0" dirty="0">
                <a:solidFill>
                  <a:schemeClr val="tx2"/>
                </a:solidFill>
                <a:latin typeface="Arial" panose="020B0604020202020204" pitchFamily="34" charset="0"/>
                <a:cs typeface="Arial" panose="020B0604020202020204" pitchFamily="34" charset="0"/>
              </a:rPr>
              <a:t>(</a:t>
            </a:r>
            <a:r>
              <a:rPr lang="en-US" sz="1500" b="0" dirty="0" err="1">
                <a:solidFill>
                  <a:schemeClr val="tx2"/>
                </a:solidFill>
                <a:latin typeface="+mn-lt"/>
              </a:rPr>
              <a:t>W.prjno</a:t>
            </a:r>
            <a:r>
              <a:rPr lang="en-US" sz="1500" b="0" dirty="0">
                <a:solidFill>
                  <a:schemeClr val="tx2"/>
                </a:solidFill>
                <a:latin typeface="+mn-lt"/>
              </a:rPr>
              <a:t> = </a:t>
            </a:r>
            <a:r>
              <a:rPr lang="en-US" sz="1500" b="0" dirty="0" err="1">
                <a:solidFill>
                  <a:schemeClr val="tx2"/>
                </a:solidFill>
                <a:latin typeface="+mn-lt"/>
              </a:rPr>
              <a:t>P.prjno</a:t>
            </a:r>
            <a:r>
              <a:rPr lang="en-US" sz="1500" b="0" dirty="0">
                <a:solidFill>
                  <a:schemeClr val="tx2"/>
                </a:solidFill>
                <a:latin typeface="Arial" panose="020B0604020202020204" pitchFamily="34" charset="0"/>
                <a:cs typeface="Arial" panose="020B0604020202020204" pitchFamily="34" charset="0"/>
              </a:rPr>
              <a:t>)</a:t>
            </a:r>
            <a:endParaRPr lang="en-US" sz="1500" dirty="0">
              <a:solidFill>
                <a:schemeClr val="tx2"/>
              </a:solidFill>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55F14274-16DE-4F1D-8845-8DC5BB9F7AFD}"/>
              </a:ext>
            </a:extLst>
          </p:cNvPr>
          <p:cNvSpPr txBox="1"/>
          <p:nvPr/>
        </p:nvSpPr>
        <p:spPr>
          <a:xfrm>
            <a:off x="3423313" y="2417802"/>
            <a:ext cx="1742785" cy="553998"/>
          </a:xfrm>
          <a:prstGeom prst="rect">
            <a:avLst/>
          </a:prstGeom>
          <a:noFill/>
        </p:spPr>
        <p:txBody>
          <a:bodyPr wrap="none" rtlCol="0">
            <a:spAutoFit/>
          </a:bodyPr>
          <a:lstStyle/>
          <a:p>
            <a:r>
              <a:rPr lang="en-US" sz="1500" dirty="0">
                <a:solidFill>
                  <a:schemeClr val="tx2"/>
                </a:solidFill>
                <a:latin typeface="Arial" panose="020B0604020202020204" pitchFamily="34" charset="0"/>
                <a:cs typeface="Arial" panose="020B0604020202020204" pitchFamily="34" charset="0"/>
              </a:rPr>
              <a:t>Nested-loop Join</a:t>
            </a:r>
          </a:p>
          <a:p>
            <a:pPr algn="ctr"/>
            <a:r>
              <a:rPr lang="en-US" sz="1500" b="0" dirty="0">
                <a:solidFill>
                  <a:schemeClr val="tx2"/>
                </a:solidFill>
                <a:latin typeface="Arial" panose="020B0604020202020204" pitchFamily="34" charset="0"/>
                <a:cs typeface="Arial" panose="020B0604020202020204" pitchFamily="34" charset="0"/>
              </a:rPr>
              <a:t>(</a:t>
            </a:r>
            <a:r>
              <a:rPr lang="en-US" sz="1400" b="0" dirty="0" err="1">
                <a:solidFill>
                  <a:schemeClr val="tx2"/>
                </a:solidFill>
                <a:latin typeface="+mn-lt"/>
              </a:rPr>
              <a:t>W.prjno</a:t>
            </a:r>
            <a:r>
              <a:rPr lang="en-US" sz="1400" b="0" dirty="0">
                <a:solidFill>
                  <a:schemeClr val="tx2"/>
                </a:solidFill>
                <a:latin typeface="+mn-lt"/>
              </a:rPr>
              <a:t> = </a:t>
            </a:r>
            <a:r>
              <a:rPr lang="en-US" sz="1400" b="0" dirty="0" err="1">
                <a:solidFill>
                  <a:schemeClr val="tx2"/>
                </a:solidFill>
                <a:latin typeface="+mn-lt"/>
              </a:rPr>
              <a:t>P.prjno</a:t>
            </a:r>
            <a:r>
              <a:rPr lang="en-US" sz="1500" b="0" dirty="0">
                <a:solidFill>
                  <a:schemeClr val="tx2"/>
                </a:solidFill>
                <a:latin typeface="Arial" panose="020B0604020202020204" pitchFamily="34" charset="0"/>
                <a:cs typeface="Arial" panose="020B0604020202020204" pitchFamily="34" charset="0"/>
              </a:rPr>
              <a:t>)</a:t>
            </a:r>
          </a:p>
        </p:txBody>
      </p:sp>
      <p:sp>
        <p:nvSpPr>
          <p:cNvPr id="68" name="TextBox 67">
            <a:extLst>
              <a:ext uri="{FF2B5EF4-FFF2-40B4-BE49-F238E27FC236}">
                <a16:creationId xmlns:a16="http://schemas.microsoft.com/office/drawing/2014/main" id="{2A1EA8C1-80F7-4775-989C-A82C6153D5D2}"/>
              </a:ext>
            </a:extLst>
          </p:cNvPr>
          <p:cNvSpPr txBox="1"/>
          <p:nvPr/>
        </p:nvSpPr>
        <p:spPr>
          <a:xfrm>
            <a:off x="1694156" y="3084388"/>
            <a:ext cx="1984582" cy="553998"/>
          </a:xfrm>
          <a:prstGeom prst="rect">
            <a:avLst/>
          </a:prstGeom>
          <a:noFill/>
        </p:spPr>
        <p:txBody>
          <a:bodyPr wrap="none" rtlCol="0">
            <a:spAutoFit/>
          </a:bodyPr>
          <a:lstStyle/>
          <a:p>
            <a:pPr algn="ctr"/>
            <a:r>
              <a:rPr lang="en-US" sz="1500" dirty="0">
                <a:solidFill>
                  <a:schemeClr val="tx2"/>
                </a:solidFill>
                <a:latin typeface="Arial" panose="020B0604020202020204" pitchFamily="34" charset="0"/>
                <a:cs typeface="Arial" panose="020B0604020202020204" pitchFamily="34" charset="0"/>
              </a:rPr>
              <a:t>Hash Join</a:t>
            </a:r>
          </a:p>
          <a:p>
            <a:pPr algn="ctr"/>
            <a:r>
              <a:rPr lang="en-US" sz="1400" b="0" dirty="0">
                <a:solidFill>
                  <a:schemeClr val="tx2"/>
                </a:solidFill>
                <a:latin typeface="+mn-lt"/>
              </a:rPr>
              <a:t>(</a:t>
            </a:r>
            <a:r>
              <a:rPr lang="en-US" sz="1400" b="0" dirty="0" err="1">
                <a:solidFill>
                  <a:schemeClr val="tx2"/>
                </a:solidFill>
                <a:latin typeface="+mn-lt"/>
              </a:rPr>
              <a:t>E.empno</a:t>
            </a:r>
            <a:r>
              <a:rPr lang="en-US" sz="1400" b="0" dirty="0">
                <a:solidFill>
                  <a:schemeClr val="tx2"/>
                </a:solidFill>
                <a:latin typeface="+mn-lt"/>
              </a:rPr>
              <a:t> = </a:t>
            </a:r>
            <a:r>
              <a:rPr lang="en-US" sz="1400" b="0" dirty="0" err="1">
                <a:solidFill>
                  <a:schemeClr val="tx2"/>
                </a:solidFill>
                <a:latin typeface="+mn-lt"/>
              </a:rPr>
              <a:t>W.empno</a:t>
            </a:r>
            <a:r>
              <a:rPr lang="en-US" sz="1500" b="0" dirty="0">
                <a:solidFill>
                  <a:schemeClr val="tx2"/>
                </a:solidFill>
                <a:latin typeface="Arial" panose="020B0604020202020204" pitchFamily="34" charset="0"/>
                <a:cs typeface="Arial" panose="020B0604020202020204" pitchFamily="34" charset="0"/>
              </a:rPr>
              <a:t>)</a:t>
            </a:r>
            <a:endParaRPr lang="en-US" sz="1500" dirty="0">
              <a:solidFill>
                <a:schemeClr val="tx2"/>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F5D4C507-9941-4757-B8E4-4843BF89F1D7}"/>
              </a:ext>
            </a:extLst>
          </p:cNvPr>
          <p:cNvSpPr txBox="1"/>
          <p:nvPr/>
        </p:nvSpPr>
        <p:spPr>
          <a:xfrm>
            <a:off x="241179" y="3758613"/>
            <a:ext cx="1954381" cy="553998"/>
          </a:xfrm>
          <a:prstGeom prst="rect">
            <a:avLst/>
          </a:prstGeom>
          <a:noFill/>
        </p:spPr>
        <p:txBody>
          <a:bodyPr wrap="none" rtlCol="0">
            <a:spAutoFit/>
          </a:bodyPr>
          <a:lstStyle/>
          <a:p>
            <a:pPr algn="ctr"/>
            <a:r>
              <a:rPr lang="en-US" sz="1500" dirty="0">
                <a:solidFill>
                  <a:schemeClr val="tx2"/>
                </a:solidFill>
                <a:latin typeface="Arial" panose="020B0604020202020204" pitchFamily="34" charset="0"/>
                <a:cs typeface="Arial" panose="020B0604020202020204" pitchFamily="34" charset="0"/>
              </a:rPr>
              <a:t>Sort-merge Join</a:t>
            </a:r>
          </a:p>
          <a:p>
            <a:pPr algn="ctr"/>
            <a:r>
              <a:rPr lang="en-US" sz="1400" b="0" dirty="0">
                <a:solidFill>
                  <a:schemeClr val="tx2"/>
                </a:solidFill>
                <a:latin typeface="+mn-lt"/>
              </a:rPr>
              <a:t>(</a:t>
            </a:r>
            <a:r>
              <a:rPr lang="en-US" sz="1400" b="0" dirty="0" err="1">
                <a:solidFill>
                  <a:schemeClr val="tx2"/>
                </a:solidFill>
                <a:latin typeface="+mn-lt"/>
              </a:rPr>
              <a:t>E.deptno</a:t>
            </a:r>
            <a:r>
              <a:rPr lang="en-US" sz="1400" b="0" dirty="0">
                <a:solidFill>
                  <a:schemeClr val="tx2"/>
                </a:solidFill>
                <a:latin typeface="+mn-lt"/>
              </a:rPr>
              <a:t> = </a:t>
            </a:r>
            <a:r>
              <a:rPr lang="en-US" sz="1400" b="0" dirty="0" err="1">
                <a:solidFill>
                  <a:schemeClr val="tx2"/>
                </a:solidFill>
                <a:latin typeface="+mn-lt"/>
              </a:rPr>
              <a:t>D.deptno</a:t>
            </a:r>
            <a:r>
              <a:rPr lang="en-US" sz="1500" b="0" dirty="0">
                <a:solidFill>
                  <a:schemeClr val="tx2"/>
                </a:solidFill>
                <a:latin typeface="Arial" panose="020B0604020202020204" pitchFamily="34" charset="0"/>
                <a:cs typeface="Arial" panose="020B0604020202020204" pitchFamily="34" charset="0"/>
              </a:rPr>
              <a:t>)</a:t>
            </a:r>
            <a:endParaRPr lang="en-US" sz="1500" dirty="0">
              <a:solidFill>
                <a:schemeClr val="tx2"/>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29B6605A-AD57-4C67-AC90-1B257518C494}"/>
              </a:ext>
            </a:extLst>
          </p:cNvPr>
          <p:cNvSpPr txBox="1"/>
          <p:nvPr/>
        </p:nvSpPr>
        <p:spPr>
          <a:xfrm>
            <a:off x="-35141" y="5624814"/>
            <a:ext cx="1720343" cy="553998"/>
          </a:xfrm>
          <a:prstGeom prst="rect">
            <a:avLst/>
          </a:prstGeom>
          <a:noFill/>
        </p:spPr>
        <p:txBody>
          <a:bodyPr wrap="none" rtlCol="0">
            <a:spAutoFit/>
          </a:bodyPr>
          <a:lstStyle/>
          <a:p>
            <a:pPr algn="ctr"/>
            <a:r>
              <a:rPr lang="en-US" sz="1500" dirty="0">
                <a:solidFill>
                  <a:schemeClr val="tx2"/>
                </a:solidFill>
                <a:latin typeface="Arial" panose="020B0604020202020204" pitchFamily="34" charset="0"/>
                <a:cs typeface="Arial" panose="020B0604020202020204" pitchFamily="34" charset="0"/>
              </a:rPr>
              <a:t>PK_DEPT</a:t>
            </a:r>
          </a:p>
          <a:p>
            <a:pPr algn="ctr"/>
            <a:r>
              <a:rPr lang="en-US" sz="1500" dirty="0">
                <a:solidFill>
                  <a:schemeClr val="tx2"/>
                </a:solidFill>
                <a:latin typeface="Arial" panose="020B0604020202020204" pitchFamily="34" charset="0"/>
                <a:cs typeface="Arial" panose="020B0604020202020204" pitchFamily="34" charset="0"/>
              </a:rPr>
              <a:t>(Index Full Scan)</a:t>
            </a:r>
          </a:p>
        </p:txBody>
      </p:sp>
      <p:sp>
        <p:nvSpPr>
          <p:cNvPr id="71" name="TextBox 70">
            <a:extLst>
              <a:ext uri="{FF2B5EF4-FFF2-40B4-BE49-F238E27FC236}">
                <a16:creationId xmlns:a16="http://schemas.microsoft.com/office/drawing/2014/main" id="{A2352C02-8D80-4511-B2A5-B1A39191DAD5}"/>
              </a:ext>
            </a:extLst>
          </p:cNvPr>
          <p:cNvSpPr txBox="1"/>
          <p:nvPr/>
        </p:nvSpPr>
        <p:spPr>
          <a:xfrm>
            <a:off x="710936" y="4646913"/>
            <a:ext cx="1313308" cy="553998"/>
          </a:xfrm>
          <a:prstGeom prst="rect">
            <a:avLst/>
          </a:prstGeom>
          <a:noFill/>
        </p:spPr>
        <p:txBody>
          <a:bodyPr wrap="none" rtlCol="0">
            <a:spAutoFit/>
          </a:bodyPr>
          <a:lstStyle/>
          <a:p>
            <a:pPr algn="ctr"/>
            <a:r>
              <a:rPr lang="en-US" sz="1500" dirty="0">
                <a:solidFill>
                  <a:schemeClr val="tx2"/>
                </a:solidFill>
                <a:latin typeface="Arial" panose="020B0604020202020204" pitchFamily="34" charset="0"/>
                <a:cs typeface="Arial" panose="020B0604020202020204" pitchFamily="34" charset="0"/>
              </a:rPr>
              <a:t>DEPT</a:t>
            </a:r>
          </a:p>
          <a:p>
            <a:pPr algn="ctr"/>
            <a:r>
              <a:rPr lang="en-US" sz="1500" dirty="0">
                <a:solidFill>
                  <a:schemeClr val="tx2"/>
                </a:solidFill>
                <a:latin typeface="Arial" panose="020B0604020202020204" pitchFamily="34" charset="0"/>
                <a:cs typeface="Arial" panose="020B0604020202020204" pitchFamily="34" charset="0"/>
              </a:rPr>
              <a:t>(Table Scan)</a:t>
            </a:r>
          </a:p>
        </p:txBody>
      </p:sp>
      <p:sp>
        <p:nvSpPr>
          <p:cNvPr id="72" name="TextBox 71">
            <a:extLst>
              <a:ext uri="{FF2B5EF4-FFF2-40B4-BE49-F238E27FC236}">
                <a16:creationId xmlns:a16="http://schemas.microsoft.com/office/drawing/2014/main" id="{3D7BB829-A067-45AF-9A5C-1CD444DEDB01}"/>
              </a:ext>
            </a:extLst>
          </p:cNvPr>
          <p:cNvSpPr txBox="1"/>
          <p:nvPr/>
        </p:nvSpPr>
        <p:spPr>
          <a:xfrm>
            <a:off x="2843884" y="4646913"/>
            <a:ext cx="718466" cy="323165"/>
          </a:xfrm>
          <a:prstGeom prst="rect">
            <a:avLst/>
          </a:prstGeom>
          <a:noFill/>
        </p:spPr>
        <p:txBody>
          <a:bodyPr wrap="none" rtlCol="0">
            <a:spAutoFit/>
          </a:bodyPr>
          <a:lstStyle/>
          <a:p>
            <a:pPr algn="ctr"/>
            <a:r>
              <a:rPr lang="en-US" sz="1500" dirty="0">
                <a:solidFill>
                  <a:schemeClr val="tx2"/>
                </a:solidFill>
                <a:latin typeface="Arial" panose="020B0604020202020204" pitchFamily="34" charset="0"/>
                <a:cs typeface="Arial" panose="020B0604020202020204" pitchFamily="34" charset="0"/>
              </a:rPr>
              <a:t>SORT</a:t>
            </a:r>
          </a:p>
        </p:txBody>
      </p:sp>
      <p:sp>
        <p:nvSpPr>
          <p:cNvPr id="73" name="TextBox 72">
            <a:extLst>
              <a:ext uri="{FF2B5EF4-FFF2-40B4-BE49-F238E27FC236}">
                <a16:creationId xmlns:a16="http://schemas.microsoft.com/office/drawing/2014/main" id="{1D9B3315-5A8C-4896-8954-B0FEC2F7619D}"/>
              </a:ext>
            </a:extLst>
          </p:cNvPr>
          <p:cNvSpPr txBox="1"/>
          <p:nvPr/>
        </p:nvSpPr>
        <p:spPr>
          <a:xfrm>
            <a:off x="2899828" y="5624814"/>
            <a:ext cx="1706044" cy="553998"/>
          </a:xfrm>
          <a:prstGeom prst="rect">
            <a:avLst/>
          </a:prstGeom>
          <a:noFill/>
        </p:spPr>
        <p:txBody>
          <a:bodyPr wrap="none" rtlCol="0">
            <a:spAutoFit/>
          </a:bodyPr>
          <a:lstStyle/>
          <a:p>
            <a:pPr algn="ctr"/>
            <a:r>
              <a:rPr lang="en-US" sz="1500" dirty="0">
                <a:solidFill>
                  <a:schemeClr val="tx2"/>
                </a:solidFill>
                <a:latin typeface="Arial" panose="020B0604020202020204" pitchFamily="34" charset="0"/>
                <a:cs typeface="Arial" panose="020B0604020202020204" pitchFamily="34" charset="0"/>
              </a:rPr>
              <a:t>EMP</a:t>
            </a:r>
          </a:p>
          <a:p>
            <a:pPr algn="ctr"/>
            <a:r>
              <a:rPr lang="en-US" sz="1500" dirty="0">
                <a:solidFill>
                  <a:schemeClr val="tx2"/>
                </a:solidFill>
                <a:latin typeface="Arial" panose="020B0604020202020204" pitchFamily="34" charset="0"/>
                <a:cs typeface="Arial" panose="020B0604020202020204" pitchFamily="34" charset="0"/>
              </a:rPr>
              <a:t>(Table Full Scan)</a:t>
            </a:r>
          </a:p>
        </p:txBody>
      </p:sp>
      <p:sp>
        <p:nvSpPr>
          <p:cNvPr id="74" name="TextBox 73">
            <a:extLst>
              <a:ext uri="{FF2B5EF4-FFF2-40B4-BE49-F238E27FC236}">
                <a16:creationId xmlns:a16="http://schemas.microsoft.com/office/drawing/2014/main" id="{2CCAB3A5-99F5-4C03-9800-FF0A66C91068}"/>
              </a:ext>
            </a:extLst>
          </p:cNvPr>
          <p:cNvSpPr txBox="1"/>
          <p:nvPr/>
        </p:nvSpPr>
        <p:spPr>
          <a:xfrm>
            <a:off x="4423830" y="4284399"/>
            <a:ext cx="1706044" cy="553998"/>
          </a:xfrm>
          <a:prstGeom prst="rect">
            <a:avLst/>
          </a:prstGeom>
          <a:noFill/>
        </p:spPr>
        <p:txBody>
          <a:bodyPr wrap="none" rtlCol="0">
            <a:spAutoFit/>
          </a:bodyPr>
          <a:lstStyle/>
          <a:p>
            <a:pPr algn="ctr"/>
            <a:r>
              <a:rPr lang="en-US" sz="1500" dirty="0">
                <a:solidFill>
                  <a:schemeClr val="tx2"/>
                </a:solidFill>
                <a:latin typeface="Arial" panose="020B0604020202020204" pitchFamily="34" charset="0"/>
                <a:cs typeface="Arial" panose="020B0604020202020204" pitchFamily="34" charset="0"/>
              </a:rPr>
              <a:t>WORK_ON</a:t>
            </a:r>
          </a:p>
          <a:p>
            <a:pPr algn="ctr"/>
            <a:r>
              <a:rPr lang="en-US" sz="1500" dirty="0">
                <a:solidFill>
                  <a:schemeClr val="tx2"/>
                </a:solidFill>
                <a:latin typeface="Arial" panose="020B0604020202020204" pitchFamily="34" charset="0"/>
                <a:cs typeface="Arial" panose="020B0604020202020204" pitchFamily="34" charset="0"/>
              </a:rPr>
              <a:t>(Table Full Scan)</a:t>
            </a:r>
          </a:p>
        </p:txBody>
      </p:sp>
      <p:sp>
        <p:nvSpPr>
          <p:cNvPr id="75" name="TextBox 74">
            <a:extLst>
              <a:ext uri="{FF2B5EF4-FFF2-40B4-BE49-F238E27FC236}">
                <a16:creationId xmlns:a16="http://schemas.microsoft.com/office/drawing/2014/main" id="{4C65333E-1FD3-4381-A88B-F577599E4235}"/>
              </a:ext>
            </a:extLst>
          </p:cNvPr>
          <p:cNvSpPr txBox="1"/>
          <p:nvPr/>
        </p:nvSpPr>
        <p:spPr>
          <a:xfrm>
            <a:off x="5819125" y="3581400"/>
            <a:ext cx="2031325" cy="553998"/>
          </a:xfrm>
          <a:prstGeom prst="rect">
            <a:avLst/>
          </a:prstGeom>
          <a:noFill/>
        </p:spPr>
        <p:txBody>
          <a:bodyPr wrap="none" rtlCol="0">
            <a:spAutoFit/>
          </a:bodyPr>
          <a:lstStyle/>
          <a:p>
            <a:pPr algn="ctr"/>
            <a:r>
              <a:rPr lang="en-US" sz="1500" dirty="0">
                <a:solidFill>
                  <a:schemeClr val="tx2"/>
                </a:solidFill>
                <a:latin typeface="Arial" panose="020B0604020202020204" pitchFamily="34" charset="0"/>
                <a:cs typeface="Arial" panose="020B0604020202020204" pitchFamily="34" charset="0"/>
              </a:rPr>
              <a:t>PK_PRJ </a:t>
            </a:r>
          </a:p>
          <a:p>
            <a:pPr algn="ctr"/>
            <a:r>
              <a:rPr lang="en-US" sz="1500" dirty="0">
                <a:solidFill>
                  <a:schemeClr val="tx2"/>
                </a:solidFill>
                <a:latin typeface="Arial" panose="020B0604020202020204" pitchFamily="34" charset="0"/>
                <a:cs typeface="Arial" panose="020B0604020202020204" pitchFamily="34" charset="0"/>
              </a:rPr>
              <a:t>(Index Unique Scan)</a:t>
            </a:r>
          </a:p>
        </p:txBody>
      </p:sp>
      <p:sp>
        <p:nvSpPr>
          <p:cNvPr id="76" name="TextBox 75">
            <a:extLst>
              <a:ext uri="{FF2B5EF4-FFF2-40B4-BE49-F238E27FC236}">
                <a16:creationId xmlns:a16="http://schemas.microsoft.com/office/drawing/2014/main" id="{629CA848-2B34-48B6-900E-9A60E605BCC1}"/>
              </a:ext>
            </a:extLst>
          </p:cNvPr>
          <p:cNvSpPr txBox="1"/>
          <p:nvPr/>
        </p:nvSpPr>
        <p:spPr>
          <a:xfrm>
            <a:off x="7436897" y="2930570"/>
            <a:ext cx="1706044" cy="553998"/>
          </a:xfrm>
          <a:prstGeom prst="rect">
            <a:avLst/>
          </a:prstGeom>
          <a:noFill/>
        </p:spPr>
        <p:txBody>
          <a:bodyPr wrap="none" rtlCol="0">
            <a:spAutoFit/>
          </a:bodyPr>
          <a:lstStyle/>
          <a:p>
            <a:pPr algn="ctr"/>
            <a:r>
              <a:rPr lang="en-US" sz="1500" dirty="0">
                <a:solidFill>
                  <a:schemeClr val="tx2"/>
                </a:solidFill>
                <a:latin typeface="Arial" panose="020B0604020202020204" pitchFamily="34" charset="0"/>
                <a:cs typeface="Arial" panose="020B0604020202020204" pitchFamily="34" charset="0"/>
              </a:rPr>
              <a:t>PRJ</a:t>
            </a:r>
          </a:p>
          <a:p>
            <a:pPr algn="ctr"/>
            <a:r>
              <a:rPr lang="en-US" sz="1500" dirty="0">
                <a:solidFill>
                  <a:schemeClr val="tx2"/>
                </a:solidFill>
                <a:latin typeface="Arial" panose="020B0604020202020204" pitchFamily="34" charset="0"/>
                <a:cs typeface="Arial" panose="020B0604020202020204" pitchFamily="34" charset="0"/>
              </a:rPr>
              <a:t>(Table Full Scan)</a:t>
            </a:r>
          </a:p>
        </p:txBody>
      </p:sp>
    </p:spTree>
    <p:extLst>
      <p:ext uri="{BB962C8B-B14F-4D97-AF65-F5344CB8AC3E}">
        <p14:creationId xmlns:p14="http://schemas.microsoft.com/office/powerpoint/2010/main" val="2697684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2BA2-8BFF-4988-9A8C-06693DA2DDBD}"/>
              </a:ext>
            </a:extLst>
          </p:cNvPr>
          <p:cNvSpPr>
            <a:spLocks noGrp="1"/>
          </p:cNvSpPr>
          <p:nvPr>
            <p:ph type="title"/>
          </p:nvPr>
        </p:nvSpPr>
        <p:spPr/>
        <p:txBody>
          <a:bodyPr/>
          <a:lstStyle/>
          <a:p>
            <a:r>
              <a:rPr lang="en-US" dirty="0"/>
              <a:t>Index and Table Access</a:t>
            </a:r>
          </a:p>
        </p:txBody>
      </p:sp>
      <p:sp>
        <p:nvSpPr>
          <p:cNvPr id="3" name="Content Placeholder 2">
            <a:extLst>
              <a:ext uri="{FF2B5EF4-FFF2-40B4-BE49-F238E27FC236}">
                <a16:creationId xmlns:a16="http://schemas.microsoft.com/office/drawing/2014/main" id="{0C962AED-53BB-4898-991F-40D7BFF36FF3}"/>
              </a:ext>
            </a:extLst>
          </p:cNvPr>
          <p:cNvSpPr>
            <a:spLocks noGrp="1"/>
          </p:cNvSpPr>
          <p:nvPr>
            <p:ph idx="1"/>
          </p:nvPr>
        </p:nvSpPr>
        <p:spPr>
          <a:xfrm>
            <a:off x="0" y="864870"/>
            <a:ext cx="9144000" cy="4926329"/>
          </a:xfrm>
        </p:spPr>
        <p:txBody>
          <a:bodyPr/>
          <a:lstStyle/>
          <a:p>
            <a:r>
              <a:rPr lang="en-US" dirty="0"/>
              <a:t>INDEX </a:t>
            </a:r>
            <a:r>
              <a:rPr lang="en-US" dirty="0">
                <a:solidFill>
                  <a:srgbClr val="002060"/>
                </a:solidFill>
              </a:rPr>
              <a:t>UNIQUE</a:t>
            </a:r>
            <a:r>
              <a:rPr lang="en-US" dirty="0"/>
              <a:t> SCAN</a:t>
            </a:r>
          </a:p>
          <a:p>
            <a:pPr lvl="1"/>
            <a:r>
              <a:rPr lang="en-US" dirty="0"/>
              <a:t>It performs the B-tree traversal only. The database uses this operation </a:t>
            </a:r>
            <a:r>
              <a:rPr lang="en-US" dirty="0">
                <a:solidFill>
                  <a:srgbClr val="000066"/>
                </a:solidFill>
              </a:rPr>
              <a:t>if a unique constraint ensures that the search criteria will match no more than one entry.</a:t>
            </a:r>
          </a:p>
          <a:p>
            <a:r>
              <a:rPr lang="en-US" dirty="0"/>
              <a:t>INDEX </a:t>
            </a:r>
            <a:r>
              <a:rPr lang="en-US" dirty="0">
                <a:solidFill>
                  <a:srgbClr val="002060"/>
                </a:solidFill>
              </a:rPr>
              <a:t>RANGE</a:t>
            </a:r>
            <a:r>
              <a:rPr lang="en-US" dirty="0"/>
              <a:t> SCAN</a:t>
            </a:r>
          </a:p>
          <a:p>
            <a:pPr lvl="1"/>
            <a:r>
              <a:rPr lang="en-US" dirty="0"/>
              <a:t>It performs the B-tree traversal and follows the leaf node chain to find all matching entries.</a:t>
            </a:r>
          </a:p>
          <a:p>
            <a:r>
              <a:rPr lang="en-US" dirty="0"/>
              <a:t>INDEX </a:t>
            </a:r>
            <a:r>
              <a:rPr lang="en-US" dirty="0">
                <a:solidFill>
                  <a:srgbClr val="002060"/>
                </a:solidFill>
              </a:rPr>
              <a:t>FULL</a:t>
            </a:r>
            <a:r>
              <a:rPr lang="en-US" dirty="0"/>
              <a:t> SCAN</a:t>
            </a:r>
          </a:p>
          <a:p>
            <a:pPr lvl="1"/>
            <a:r>
              <a:rPr lang="en-US" dirty="0"/>
              <a:t>Reads the entire index — all rows — in index order.</a:t>
            </a:r>
          </a:p>
        </p:txBody>
      </p:sp>
      <p:sp>
        <p:nvSpPr>
          <p:cNvPr id="4" name="Slide Number Placeholder 3">
            <a:extLst>
              <a:ext uri="{FF2B5EF4-FFF2-40B4-BE49-F238E27FC236}">
                <a16:creationId xmlns:a16="http://schemas.microsoft.com/office/drawing/2014/main" id="{AB85AB8E-2889-4547-9E01-F7F145949541}"/>
              </a:ext>
            </a:extLst>
          </p:cNvPr>
          <p:cNvSpPr>
            <a:spLocks noGrp="1"/>
          </p:cNvSpPr>
          <p:nvPr>
            <p:ph type="sldNum" sz="quarter" idx="4"/>
          </p:nvPr>
        </p:nvSpPr>
        <p:spPr/>
        <p:txBody>
          <a:bodyPr/>
          <a:lstStyle/>
          <a:p>
            <a:fld id="{14B06B54-3296-4AE8-A2E6-B97BB3A9F57A}" type="slidenum">
              <a:rPr lang="en-US" smtClean="0"/>
              <a:pPr/>
              <a:t>5</a:t>
            </a:fld>
            <a:endParaRPr lang="en-US"/>
          </a:p>
        </p:txBody>
      </p:sp>
    </p:spTree>
    <p:extLst>
      <p:ext uri="{BB962C8B-B14F-4D97-AF65-F5344CB8AC3E}">
        <p14:creationId xmlns:p14="http://schemas.microsoft.com/office/powerpoint/2010/main" val="16517408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4B4F4D-451A-4932-AEDD-5D2F363A1EED}"/>
              </a:ext>
            </a:extLst>
          </p:cNvPr>
          <p:cNvSpPr>
            <a:spLocks noGrp="1"/>
          </p:cNvSpPr>
          <p:nvPr>
            <p:ph type="sldNum" sz="quarter" idx="4"/>
          </p:nvPr>
        </p:nvSpPr>
        <p:spPr/>
        <p:txBody>
          <a:bodyPr/>
          <a:lstStyle/>
          <a:p>
            <a:fld id="{14B06B54-3296-4AE8-A2E6-B97BB3A9F57A}" type="slidenum">
              <a:rPr lang="en-US" smtClean="0"/>
              <a:pPr/>
              <a:t>50</a:t>
            </a:fld>
            <a:endParaRPr lang="en-US"/>
          </a:p>
        </p:txBody>
      </p:sp>
      <p:sp>
        <p:nvSpPr>
          <p:cNvPr id="3" name="Rectangle 2">
            <a:extLst>
              <a:ext uri="{FF2B5EF4-FFF2-40B4-BE49-F238E27FC236}">
                <a16:creationId xmlns:a16="http://schemas.microsoft.com/office/drawing/2014/main" id="{488AA337-9A65-4198-B42B-41F68258C3D4}"/>
              </a:ext>
            </a:extLst>
          </p:cNvPr>
          <p:cNvSpPr>
            <a:spLocks noGrp="1" noChangeArrowheads="1"/>
          </p:cNvSpPr>
          <p:nvPr>
            <p:ph type="title"/>
          </p:nvPr>
        </p:nvSpPr>
        <p:spPr>
          <a:xfrm>
            <a:off x="5918" y="8138"/>
            <a:ext cx="9138082" cy="830062"/>
          </a:xfrm>
        </p:spPr>
        <p:txBody>
          <a:bodyPr/>
          <a:lstStyle/>
          <a:p>
            <a:pPr eaLnBrk="1" hangingPunct="1"/>
            <a:r>
              <a:rPr lang="en-US" dirty="0"/>
              <a:t>Summary</a:t>
            </a:r>
          </a:p>
        </p:txBody>
      </p:sp>
      <p:sp>
        <p:nvSpPr>
          <p:cNvPr id="5" name="Rectangle 3">
            <a:extLst>
              <a:ext uri="{FF2B5EF4-FFF2-40B4-BE49-F238E27FC236}">
                <a16:creationId xmlns:a16="http://schemas.microsoft.com/office/drawing/2014/main" id="{EA26A606-F9FD-4A84-8C46-F25B6FA461BF}"/>
              </a:ext>
            </a:extLst>
          </p:cNvPr>
          <p:cNvSpPr txBox="1">
            <a:spLocks noChangeArrowheads="1"/>
          </p:cNvSpPr>
          <p:nvPr/>
        </p:nvSpPr>
        <p:spPr>
          <a:xfrm>
            <a:off x="723900" y="1524000"/>
            <a:ext cx="7696200" cy="4114800"/>
          </a:xfrm>
          <a:prstGeom prst="rect">
            <a:avLst/>
          </a:prstGeom>
        </p:spPr>
        <p:txBody>
          <a:bodyPr/>
          <a:lstStyle>
            <a:lvl1pPr marL="342900" indent="-342900" algn="l" rtl="0" eaLnBrk="0" fontAlgn="base" hangingPunct="0">
              <a:spcBef>
                <a:spcPct val="20000"/>
              </a:spcBef>
              <a:spcAft>
                <a:spcPct val="0"/>
              </a:spcAft>
              <a:buClrTx/>
              <a:buSzPct val="100000"/>
              <a:buFont typeface="Wingdings" panose="05000000000000000000" pitchFamily="2" charset="2"/>
              <a:buChar char="q"/>
              <a:defRPr sz="3000" kern="1200">
                <a:solidFill>
                  <a:schemeClr val="tx2"/>
                </a:solidFill>
                <a:latin typeface="+mn-lt"/>
                <a:ea typeface="+mn-ea"/>
                <a:cs typeface="+mn-cs"/>
              </a:defRPr>
            </a:lvl1pPr>
            <a:lvl2pPr marL="742950" indent="-285750" algn="l" rtl="0" eaLnBrk="0" fontAlgn="base" hangingPunct="0">
              <a:spcBef>
                <a:spcPct val="20000"/>
              </a:spcBef>
              <a:spcAft>
                <a:spcPct val="0"/>
              </a:spcAft>
              <a:buClrTx/>
              <a:buSzPct val="100000"/>
              <a:buFont typeface="Wingdings" panose="05000000000000000000" pitchFamily="2"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Tx/>
              <a:buChar char="•"/>
              <a:defRPr sz="2400" kern="1200">
                <a:solidFill>
                  <a:schemeClr val="tx2"/>
                </a:solidFill>
                <a:latin typeface="+mn-lt"/>
                <a:ea typeface="+mn-ea"/>
                <a:cs typeface="+mn-cs"/>
              </a:defRPr>
            </a:lvl3pPr>
            <a:lvl4pPr marL="1371600" indent="0" algn="l" rtl="0" eaLnBrk="0" fontAlgn="base" hangingPunct="0">
              <a:spcBef>
                <a:spcPct val="20000"/>
              </a:spcBef>
              <a:spcAft>
                <a:spcPct val="0"/>
              </a:spcAft>
              <a:buClr>
                <a:schemeClr val="tx1"/>
              </a:buClr>
              <a:buFontTx/>
              <a:buNone/>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sz="2800" b="0" dirty="0"/>
              <a:t>Execution Plan</a:t>
            </a:r>
          </a:p>
        </p:txBody>
      </p:sp>
    </p:spTree>
    <p:extLst>
      <p:ext uri="{BB962C8B-B14F-4D97-AF65-F5344CB8AC3E}">
        <p14:creationId xmlns:p14="http://schemas.microsoft.com/office/powerpoint/2010/main" val="2948299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2BA2-8BFF-4988-9A8C-06693DA2DDBD}"/>
              </a:ext>
            </a:extLst>
          </p:cNvPr>
          <p:cNvSpPr>
            <a:spLocks noGrp="1"/>
          </p:cNvSpPr>
          <p:nvPr>
            <p:ph type="title"/>
          </p:nvPr>
        </p:nvSpPr>
        <p:spPr/>
        <p:txBody>
          <a:bodyPr/>
          <a:lstStyle/>
          <a:p>
            <a:r>
              <a:rPr lang="en-US" dirty="0"/>
              <a:t>Index and Table Access</a:t>
            </a:r>
          </a:p>
        </p:txBody>
      </p:sp>
      <p:sp>
        <p:nvSpPr>
          <p:cNvPr id="4" name="Slide Number Placeholder 3">
            <a:extLst>
              <a:ext uri="{FF2B5EF4-FFF2-40B4-BE49-F238E27FC236}">
                <a16:creationId xmlns:a16="http://schemas.microsoft.com/office/drawing/2014/main" id="{AB85AB8E-2889-4547-9E01-F7F145949541}"/>
              </a:ext>
            </a:extLst>
          </p:cNvPr>
          <p:cNvSpPr>
            <a:spLocks noGrp="1"/>
          </p:cNvSpPr>
          <p:nvPr>
            <p:ph type="sldNum" sz="quarter" idx="4"/>
          </p:nvPr>
        </p:nvSpPr>
        <p:spPr/>
        <p:txBody>
          <a:bodyPr/>
          <a:lstStyle/>
          <a:p>
            <a:fld id="{14B06B54-3296-4AE8-A2E6-B97BB3A9F57A}" type="slidenum">
              <a:rPr lang="en-US" smtClean="0"/>
              <a:pPr/>
              <a:t>6</a:t>
            </a:fld>
            <a:endParaRPr lang="en-US"/>
          </a:p>
        </p:txBody>
      </p:sp>
      <p:sp>
        <p:nvSpPr>
          <p:cNvPr id="6" name="Content Placeholder 2">
            <a:extLst>
              <a:ext uri="{FF2B5EF4-FFF2-40B4-BE49-F238E27FC236}">
                <a16:creationId xmlns:a16="http://schemas.microsoft.com/office/drawing/2014/main" id="{FE41A57C-5052-4129-B452-F03B10599757}"/>
              </a:ext>
            </a:extLst>
          </p:cNvPr>
          <p:cNvSpPr>
            <a:spLocks noGrp="1"/>
          </p:cNvSpPr>
          <p:nvPr>
            <p:ph idx="1"/>
          </p:nvPr>
        </p:nvSpPr>
        <p:spPr>
          <a:xfrm>
            <a:off x="0" y="864871"/>
            <a:ext cx="9144000" cy="3326130"/>
          </a:xfrm>
        </p:spPr>
        <p:txBody>
          <a:bodyPr/>
          <a:lstStyle/>
          <a:p>
            <a:r>
              <a:rPr lang="en-US" dirty="0"/>
              <a:t>INDEX FAST </a:t>
            </a:r>
            <a:r>
              <a:rPr lang="en-US" dirty="0">
                <a:solidFill>
                  <a:srgbClr val="002060"/>
                </a:solidFill>
              </a:rPr>
              <a:t>FULL</a:t>
            </a:r>
            <a:r>
              <a:rPr lang="en-US" dirty="0"/>
              <a:t> SCAN</a:t>
            </a:r>
          </a:p>
          <a:p>
            <a:pPr lvl="1"/>
            <a:r>
              <a:rPr lang="en-US" dirty="0"/>
              <a:t>Reads the entire index — all rows — as stored on the disk. This operation is typically performed instead of a full table scan </a:t>
            </a:r>
            <a:r>
              <a:rPr lang="en-US" dirty="0">
                <a:solidFill>
                  <a:srgbClr val="000066"/>
                </a:solidFill>
              </a:rPr>
              <a:t>if all required columns are available in the index</a:t>
            </a:r>
            <a:r>
              <a:rPr lang="en-US" dirty="0"/>
              <a:t>. Similar to TABLE ACCESS FULL, the INDEX FAST FULL SCAN can benefit from multi-block read operations.</a:t>
            </a:r>
          </a:p>
        </p:txBody>
      </p:sp>
    </p:spTree>
    <p:extLst>
      <p:ext uri="{BB962C8B-B14F-4D97-AF65-F5344CB8AC3E}">
        <p14:creationId xmlns:p14="http://schemas.microsoft.com/office/powerpoint/2010/main" val="3274141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85AB8E-2889-4547-9E01-F7F145949541}"/>
              </a:ext>
            </a:extLst>
          </p:cNvPr>
          <p:cNvSpPr>
            <a:spLocks noGrp="1"/>
          </p:cNvSpPr>
          <p:nvPr>
            <p:ph type="sldNum" sz="quarter" idx="4"/>
          </p:nvPr>
        </p:nvSpPr>
        <p:spPr/>
        <p:txBody>
          <a:bodyPr/>
          <a:lstStyle/>
          <a:p>
            <a:fld id="{14B06B54-3296-4AE8-A2E6-B97BB3A9F57A}" type="slidenum">
              <a:rPr lang="en-US" smtClean="0"/>
              <a:pPr/>
              <a:t>7</a:t>
            </a:fld>
            <a:endParaRPr lang="en-US"/>
          </a:p>
        </p:txBody>
      </p:sp>
      <p:sp>
        <p:nvSpPr>
          <p:cNvPr id="5" name="Title 1">
            <a:extLst>
              <a:ext uri="{FF2B5EF4-FFF2-40B4-BE49-F238E27FC236}">
                <a16:creationId xmlns:a16="http://schemas.microsoft.com/office/drawing/2014/main" id="{882BD463-6911-4DAE-B353-5A8B21FD60D9}"/>
              </a:ext>
            </a:extLst>
          </p:cNvPr>
          <p:cNvSpPr>
            <a:spLocks noGrp="1"/>
          </p:cNvSpPr>
          <p:nvPr>
            <p:ph type="title"/>
          </p:nvPr>
        </p:nvSpPr>
        <p:spPr>
          <a:xfrm>
            <a:off x="0" y="3175"/>
            <a:ext cx="9144000" cy="835025"/>
          </a:xfrm>
        </p:spPr>
        <p:txBody>
          <a:bodyPr/>
          <a:lstStyle/>
          <a:p>
            <a:r>
              <a:rPr lang="en-US" dirty="0"/>
              <a:t>Index and Table Access</a:t>
            </a:r>
          </a:p>
        </p:txBody>
      </p:sp>
      <p:sp>
        <p:nvSpPr>
          <p:cNvPr id="7" name="Content Placeholder 2">
            <a:extLst>
              <a:ext uri="{FF2B5EF4-FFF2-40B4-BE49-F238E27FC236}">
                <a16:creationId xmlns:a16="http://schemas.microsoft.com/office/drawing/2014/main" id="{D12F4DAC-B64D-4155-AAE4-EBB527E654F0}"/>
              </a:ext>
            </a:extLst>
          </p:cNvPr>
          <p:cNvSpPr>
            <a:spLocks noGrp="1"/>
          </p:cNvSpPr>
          <p:nvPr>
            <p:ph idx="1"/>
          </p:nvPr>
        </p:nvSpPr>
        <p:spPr>
          <a:xfrm>
            <a:off x="0" y="864870"/>
            <a:ext cx="9144000" cy="5459729"/>
          </a:xfrm>
        </p:spPr>
        <p:txBody>
          <a:bodyPr/>
          <a:lstStyle/>
          <a:p>
            <a:r>
              <a:rPr lang="en-US" dirty="0"/>
              <a:t>TABLE ACCESS BY </a:t>
            </a:r>
            <a:r>
              <a:rPr lang="en-US" dirty="0">
                <a:solidFill>
                  <a:srgbClr val="002060"/>
                </a:solidFill>
              </a:rPr>
              <a:t>INDEX ROWID</a:t>
            </a:r>
          </a:p>
          <a:p>
            <a:pPr lvl="1"/>
            <a:r>
              <a:rPr lang="en-US" dirty="0"/>
              <a:t>Retrieves a row from the table using the ROWID retrieved from the preceding index lookup.</a:t>
            </a:r>
          </a:p>
          <a:p>
            <a:pPr marL="514350" indent="-457200"/>
            <a:r>
              <a:rPr lang="en-US" dirty="0"/>
              <a:t>TABLE ACCESS </a:t>
            </a:r>
            <a:r>
              <a:rPr lang="en-US" dirty="0">
                <a:solidFill>
                  <a:srgbClr val="002060"/>
                </a:solidFill>
              </a:rPr>
              <a:t>FULL</a:t>
            </a:r>
          </a:p>
          <a:p>
            <a:pPr lvl="1"/>
            <a:r>
              <a:rPr lang="en-US" sz="2600" dirty="0"/>
              <a:t>This is also known as full table scan. Reads the entire table — all rows and columns — as stored on the disk. Although multi-block read operations improve the speed of a full table scan considerably, </a:t>
            </a:r>
            <a:r>
              <a:rPr lang="en-US" sz="2600" dirty="0">
                <a:solidFill>
                  <a:srgbClr val="000066"/>
                </a:solidFill>
              </a:rPr>
              <a:t>it is still one of the most expensive operations</a:t>
            </a:r>
            <a:r>
              <a:rPr lang="en-US" sz="2600" dirty="0"/>
              <a:t>. Besides high IO rates, a full table scan must inspect all table rows so it can also consume a considerable amount of CPU time.</a:t>
            </a:r>
          </a:p>
          <a:p>
            <a:pPr marL="457200" lvl="1" indent="0">
              <a:buNone/>
            </a:pPr>
            <a:endParaRPr lang="en-US" sz="2600" dirty="0"/>
          </a:p>
          <a:p>
            <a:endParaRPr lang="en-US" dirty="0"/>
          </a:p>
        </p:txBody>
      </p:sp>
    </p:spTree>
    <p:extLst>
      <p:ext uri="{BB962C8B-B14F-4D97-AF65-F5344CB8AC3E}">
        <p14:creationId xmlns:p14="http://schemas.microsoft.com/office/powerpoint/2010/main" val="425961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2BA2-8BFF-4988-9A8C-06693DA2DDBD}"/>
              </a:ext>
            </a:extLst>
          </p:cNvPr>
          <p:cNvSpPr>
            <a:spLocks noGrp="1"/>
          </p:cNvSpPr>
          <p:nvPr>
            <p:ph type="title"/>
          </p:nvPr>
        </p:nvSpPr>
        <p:spPr/>
        <p:txBody>
          <a:bodyPr/>
          <a:lstStyle/>
          <a:p>
            <a:r>
              <a:rPr lang="en-US" dirty="0"/>
              <a:t>Joins</a:t>
            </a:r>
          </a:p>
        </p:txBody>
      </p:sp>
      <p:sp>
        <p:nvSpPr>
          <p:cNvPr id="3" name="Content Placeholder 2">
            <a:extLst>
              <a:ext uri="{FF2B5EF4-FFF2-40B4-BE49-F238E27FC236}">
                <a16:creationId xmlns:a16="http://schemas.microsoft.com/office/drawing/2014/main" id="{0C962AED-53BB-4898-991F-40D7BFF36FF3}"/>
              </a:ext>
            </a:extLst>
          </p:cNvPr>
          <p:cNvSpPr>
            <a:spLocks noGrp="1"/>
          </p:cNvSpPr>
          <p:nvPr>
            <p:ph idx="1"/>
          </p:nvPr>
        </p:nvSpPr>
        <p:spPr/>
        <p:txBody>
          <a:bodyPr/>
          <a:lstStyle/>
          <a:p>
            <a:r>
              <a:rPr lang="en-US" dirty="0"/>
              <a:t>NESTED LOOPS JOIN</a:t>
            </a:r>
          </a:p>
          <a:p>
            <a:pPr lvl="1"/>
            <a:r>
              <a:rPr lang="en-US" dirty="0"/>
              <a:t>Joins two tables by fetching the result from one table and querying the other table for each row from the first.</a:t>
            </a:r>
          </a:p>
          <a:p>
            <a:r>
              <a:rPr lang="en-US" dirty="0"/>
              <a:t>HASH JOIN</a:t>
            </a:r>
          </a:p>
          <a:p>
            <a:pPr lvl="1"/>
            <a:r>
              <a:rPr lang="en-US" dirty="0"/>
              <a:t>The hash join loads the candidate records from one side of the join into a </a:t>
            </a:r>
            <a:r>
              <a:rPr lang="en-US" dirty="0">
                <a:solidFill>
                  <a:srgbClr val="000066"/>
                </a:solidFill>
              </a:rPr>
              <a:t>hash table</a:t>
            </a:r>
            <a:r>
              <a:rPr lang="en-US" dirty="0"/>
              <a:t> that is then probed for each row from the other side of the join.</a:t>
            </a:r>
          </a:p>
          <a:p>
            <a:r>
              <a:rPr lang="en-US" dirty="0"/>
              <a:t>MERGE JOIN</a:t>
            </a:r>
          </a:p>
          <a:p>
            <a:pPr lvl="1"/>
            <a:r>
              <a:rPr lang="en-US" dirty="0"/>
              <a:t>The merge join combines </a:t>
            </a:r>
            <a:r>
              <a:rPr lang="en-US" dirty="0">
                <a:solidFill>
                  <a:srgbClr val="000066"/>
                </a:solidFill>
              </a:rPr>
              <a:t>two sorted lists</a:t>
            </a:r>
            <a:r>
              <a:rPr lang="en-US" dirty="0"/>
              <a:t> like a zipper.</a:t>
            </a:r>
          </a:p>
        </p:txBody>
      </p:sp>
      <p:sp>
        <p:nvSpPr>
          <p:cNvPr id="4" name="Slide Number Placeholder 3">
            <a:extLst>
              <a:ext uri="{FF2B5EF4-FFF2-40B4-BE49-F238E27FC236}">
                <a16:creationId xmlns:a16="http://schemas.microsoft.com/office/drawing/2014/main" id="{AB85AB8E-2889-4547-9E01-F7F145949541}"/>
              </a:ext>
            </a:extLst>
          </p:cNvPr>
          <p:cNvSpPr>
            <a:spLocks noGrp="1"/>
          </p:cNvSpPr>
          <p:nvPr>
            <p:ph type="sldNum" sz="quarter" idx="4"/>
          </p:nvPr>
        </p:nvSpPr>
        <p:spPr/>
        <p:txBody>
          <a:bodyPr/>
          <a:lstStyle/>
          <a:p>
            <a:fld id="{14B06B54-3296-4AE8-A2E6-B97BB3A9F57A}" type="slidenum">
              <a:rPr lang="en-US" smtClean="0"/>
              <a:pPr/>
              <a:t>8</a:t>
            </a:fld>
            <a:endParaRPr lang="en-US"/>
          </a:p>
        </p:txBody>
      </p:sp>
    </p:spTree>
    <p:extLst>
      <p:ext uri="{BB962C8B-B14F-4D97-AF65-F5344CB8AC3E}">
        <p14:creationId xmlns:p14="http://schemas.microsoft.com/office/powerpoint/2010/main" val="246416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2BA2-8BFF-4988-9A8C-06693DA2DDBD}"/>
              </a:ext>
            </a:extLst>
          </p:cNvPr>
          <p:cNvSpPr>
            <a:spLocks noGrp="1"/>
          </p:cNvSpPr>
          <p:nvPr>
            <p:ph type="title"/>
          </p:nvPr>
        </p:nvSpPr>
        <p:spPr/>
        <p:txBody>
          <a:bodyPr/>
          <a:lstStyle/>
          <a:p>
            <a:r>
              <a:rPr lang="en-US" dirty="0"/>
              <a:t>Sorting and Grouping</a:t>
            </a:r>
          </a:p>
        </p:txBody>
      </p:sp>
      <p:sp>
        <p:nvSpPr>
          <p:cNvPr id="3" name="Content Placeholder 2">
            <a:extLst>
              <a:ext uri="{FF2B5EF4-FFF2-40B4-BE49-F238E27FC236}">
                <a16:creationId xmlns:a16="http://schemas.microsoft.com/office/drawing/2014/main" id="{0C962AED-53BB-4898-991F-40D7BFF36FF3}"/>
              </a:ext>
            </a:extLst>
          </p:cNvPr>
          <p:cNvSpPr>
            <a:spLocks noGrp="1"/>
          </p:cNvSpPr>
          <p:nvPr>
            <p:ph idx="1"/>
          </p:nvPr>
        </p:nvSpPr>
        <p:spPr/>
        <p:txBody>
          <a:bodyPr/>
          <a:lstStyle/>
          <a:p>
            <a:r>
              <a:rPr lang="en-US" dirty="0"/>
              <a:t>SORT ORDER BY</a:t>
            </a:r>
          </a:p>
          <a:p>
            <a:pPr lvl="1"/>
            <a:r>
              <a:rPr lang="en-US" dirty="0"/>
              <a:t>Sorts the result according to the </a:t>
            </a:r>
            <a:r>
              <a:rPr lang="en-US" b="1" dirty="0"/>
              <a:t>order by </a:t>
            </a:r>
            <a:r>
              <a:rPr lang="en-US" dirty="0"/>
              <a:t>clause. This operation needs large amounts of memory to </a:t>
            </a:r>
            <a:r>
              <a:rPr lang="en-US" dirty="0">
                <a:solidFill>
                  <a:srgbClr val="000066"/>
                </a:solidFill>
              </a:rPr>
              <a:t>materialize the intermediate result</a:t>
            </a:r>
            <a:r>
              <a:rPr lang="en-US" dirty="0"/>
              <a:t> (not pipelined). </a:t>
            </a:r>
          </a:p>
          <a:p>
            <a:pPr marL="457200" lvl="1" indent="0">
              <a:buNone/>
            </a:pPr>
            <a:endParaRPr lang="en-US" dirty="0"/>
          </a:p>
          <a:p>
            <a:r>
              <a:rPr lang="en-US" dirty="0"/>
              <a:t>SORT ORDER BY STOPKEY</a:t>
            </a:r>
          </a:p>
          <a:p>
            <a:pPr lvl="1"/>
            <a:r>
              <a:rPr lang="en-US" dirty="0"/>
              <a:t>Sorts a </a:t>
            </a:r>
            <a:r>
              <a:rPr lang="en-US" dirty="0">
                <a:solidFill>
                  <a:srgbClr val="000066"/>
                </a:solidFill>
              </a:rPr>
              <a:t>subset</a:t>
            </a:r>
            <a:r>
              <a:rPr lang="en-US" dirty="0"/>
              <a:t> of the result according to the </a:t>
            </a:r>
            <a:r>
              <a:rPr lang="en-US" b="1" dirty="0"/>
              <a:t>order by </a:t>
            </a:r>
            <a:r>
              <a:rPr lang="en-US" dirty="0"/>
              <a:t>clause. Used for </a:t>
            </a:r>
            <a:r>
              <a:rPr lang="en-US" dirty="0">
                <a:solidFill>
                  <a:srgbClr val="000066"/>
                </a:solidFill>
              </a:rPr>
              <a:t>top-N queries</a:t>
            </a:r>
            <a:r>
              <a:rPr lang="en-US" dirty="0"/>
              <a:t> if pipelined execution is not possible. </a:t>
            </a:r>
          </a:p>
        </p:txBody>
      </p:sp>
      <p:sp>
        <p:nvSpPr>
          <p:cNvPr id="4" name="Slide Number Placeholder 3">
            <a:extLst>
              <a:ext uri="{FF2B5EF4-FFF2-40B4-BE49-F238E27FC236}">
                <a16:creationId xmlns:a16="http://schemas.microsoft.com/office/drawing/2014/main" id="{AB85AB8E-2889-4547-9E01-F7F145949541}"/>
              </a:ext>
            </a:extLst>
          </p:cNvPr>
          <p:cNvSpPr>
            <a:spLocks noGrp="1"/>
          </p:cNvSpPr>
          <p:nvPr>
            <p:ph type="sldNum" sz="quarter" idx="4"/>
          </p:nvPr>
        </p:nvSpPr>
        <p:spPr/>
        <p:txBody>
          <a:bodyPr/>
          <a:lstStyle/>
          <a:p>
            <a:fld id="{14B06B54-3296-4AE8-A2E6-B97BB3A9F57A}" type="slidenum">
              <a:rPr lang="en-US" smtClean="0"/>
              <a:pPr/>
              <a:t>9</a:t>
            </a:fld>
            <a:endParaRPr lang="en-US"/>
          </a:p>
        </p:txBody>
      </p:sp>
    </p:spTree>
    <p:extLst>
      <p:ext uri="{BB962C8B-B14F-4D97-AF65-F5344CB8AC3E}">
        <p14:creationId xmlns:p14="http://schemas.microsoft.com/office/powerpoint/2010/main" val="3235392080"/>
      </p:ext>
    </p:extLst>
  </p:cSld>
  <p:clrMapOvr>
    <a:masterClrMapping/>
  </p:clrMapOvr>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rgbClr val="00457C"/>
            </a:solidFill>
            <a:effectLst/>
            <a:latin typeface="Times New Roman" panose="02020603050405020304" pitchFamily="18" charset="0"/>
          </a:defRPr>
        </a:defPPr>
      </a:lstStyle>
    </a:spDef>
    <a:lnDef>
      <a:spPr bwMode="auto">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2294</TotalTime>
  <Words>3569</Words>
  <Application>Microsoft Office PowerPoint</Application>
  <PresentationFormat>On-screen Show (4:3)</PresentationFormat>
  <Paragraphs>426</Paragraphs>
  <Slides>50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Helvetica Neue</vt:lpstr>
      <vt:lpstr>Arial</vt:lpstr>
      <vt:lpstr>Times New Roman</vt:lpstr>
      <vt:lpstr>Wingdings</vt:lpstr>
      <vt:lpstr>Echo</vt:lpstr>
      <vt:lpstr>PowerPoint Presentation</vt:lpstr>
      <vt:lpstr>Outline </vt:lpstr>
      <vt:lpstr>Execution Plan</vt:lpstr>
      <vt:lpstr>TIPs</vt:lpstr>
      <vt:lpstr>Index and Table Access</vt:lpstr>
      <vt:lpstr>Index and Table Access</vt:lpstr>
      <vt:lpstr>Index and Table Access</vt:lpstr>
      <vt:lpstr>Joins</vt:lpstr>
      <vt:lpstr>Sorting and Grouping</vt:lpstr>
      <vt:lpstr>Sorting and Grouping</vt:lpstr>
      <vt:lpstr>Access and Filter-Predicates</vt:lpstr>
      <vt:lpstr>Constraints</vt:lpstr>
      <vt:lpstr>Table Examples</vt:lpstr>
      <vt:lpstr>INDEX UNIQUE SCAN (Primary Key)</vt:lpstr>
      <vt:lpstr>INDEX RANGE SCAN (Primary Key)</vt:lpstr>
      <vt:lpstr>FULL TABLE SCAN (No Index)</vt:lpstr>
      <vt:lpstr>INDEX RANGE SCAN (Index)</vt:lpstr>
      <vt:lpstr>Optimizer Hints</vt:lpstr>
      <vt:lpstr>NO_INDEX HINT (FULL TABLE SCAN)</vt:lpstr>
      <vt:lpstr>Functions (FULL TABLE SCAN)</vt:lpstr>
      <vt:lpstr>Functions (INDEX RANGE SCAN)</vt:lpstr>
      <vt:lpstr>INDEX RANGE SCAN is useful?</vt:lpstr>
      <vt:lpstr>INDEX RANGE SCAN is useful?</vt:lpstr>
      <vt:lpstr>INDEX RANGE SCAN is useful?</vt:lpstr>
      <vt:lpstr>WHICH INDEX ?</vt:lpstr>
      <vt:lpstr>GATHER_PLAN_STATISTICS</vt:lpstr>
      <vt:lpstr>The JOIN operation</vt:lpstr>
      <vt:lpstr>Pipelining Intermediate Results</vt:lpstr>
      <vt:lpstr>GATHER_PLAN_STATISTICS Hint</vt:lpstr>
      <vt:lpstr>GATHER_PLAN_STATISTICS Hint</vt:lpstr>
      <vt:lpstr>JOIN operations</vt:lpstr>
      <vt:lpstr>Nested Loops</vt:lpstr>
      <vt:lpstr>EXAMPLE</vt:lpstr>
      <vt:lpstr>EXAMPLE</vt:lpstr>
      <vt:lpstr>Hash Join</vt:lpstr>
      <vt:lpstr>EXAMPLE</vt:lpstr>
      <vt:lpstr>EXAMPLE</vt:lpstr>
      <vt:lpstr>Sort Merge</vt:lpstr>
      <vt:lpstr>EXAMPLE</vt:lpstr>
      <vt:lpstr>EXAMPLE</vt:lpstr>
      <vt:lpstr>Index-Only Scan</vt:lpstr>
      <vt:lpstr>EXAMPLE</vt:lpstr>
      <vt:lpstr>EXAMPLE</vt:lpstr>
      <vt:lpstr>JOIN EXAMPLE I (DBMS_XPLAN.display)</vt:lpstr>
      <vt:lpstr>JOIN EXAMPLE I (DBMS_XPLAN.display_cursor)</vt:lpstr>
      <vt:lpstr>Query Tree</vt:lpstr>
      <vt:lpstr>JOIN EXAMPLE II (DBMS_XPLAN.display)</vt:lpstr>
      <vt:lpstr>JOIN EXAMPLE II (DBMS_XPLAN.display_cursor)</vt:lpstr>
      <vt:lpstr>Query Tree</vt:lpstr>
      <vt:lpstr>Summary</vt:lpstr>
    </vt:vector>
  </TitlesOfParts>
  <Company>Florida Atlantic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mbanks</dc:creator>
  <cp:lastModifiedBy>KwangSoo Yang</cp:lastModifiedBy>
  <cp:revision>274</cp:revision>
  <dcterms:created xsi:type="dcterms:W3CDTF">2005-09-12T13:56:44Z</dcterms:created>
  <dcterms:modified xsi:type="dcterms:W3CDTF">2022-01-12T18:15:48Z</dcterms:modified>
</cp:coreProperties>
</file>