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7"/>
  </p:notesMasterIdLst>
  <p:handoutMasterIdLst>
    <p:handoutMasterId r:id="rId48"/>
  </p:handoutMasterIdLst>
  <p:sldIdLst>
    <p:sldId id="256" r:id="rId2"/>
    <p:sldId id="404" r:id="rId3"/>
    <p:sldId id="351" r:id="rId4"/>
    <p:sldId id="405" r:id="rId5"/>
    <p:sldId id="352" r:id="rId6"/>
    <p:sldId id="353" r:id="rId7"/>
    <p:sldId id="354" r:id="rId8"/>
    <p:sldId id="406" r:id="rId9"/>
    <p:sldId id="356" r:id="rId10"/>
    <p:sldId id="357" r:id="rId11"/>
    <p:sldId id="358" r:id="rId12"/>
    <p:sldId id="359" r:id="rId13"/>
    <p:sldId id="360" r:id="rId14"/>
    <p:sldId id="361" r:id="rId15"/>
    <p:sldId id="364" r:id="rId16"/>
    <p:sldId id="365" r:id="rId17"/>
    <p:sldId id="370" r:id="rId18"/>
    <p:sldId id="409" r:id="rId19"/>
    <p:sldId id="410" r:id="rId20"/>
    <p:sldId id="375" r:id="rId21"/>
    <p:sldId id="376" r:id="rId22"/>
    <p:sldId id="379" r:id="rId23"/>
    <p:sldId id="417" r:id="rId24"/>
    <p:sldId id="416" r:id="rId25"/>
    <p:sldId id="418" r:id="rId26"/>
    <p:sldId id="427" r:id="rId27"/>
    <p:sldId id="425" r:id="rId28"/>
    <p:sldId id="426" r:id="rId29"/>
    <p:sldId id="428" r:id="rId30"/>
    <p:sldId id="422" r:id="rId31"/>
    <p:sldId id="423" r:id="rId32"/>
    <p:sldId id="424" r:id="rId33"/>
    <p:sldId id="383" r:id="rId34"/>
    <p:sldId id="377" r:id="rId35"/>
    <p:sldId id="411" r:id="rId36"/>
    <p:sldId id="412" r:id="rId37"/>
    <p:sldId id="414" r:id="rId38"/>
    <p:sldId id="415" r:id="rId39"/>
    <p:sldId id="378" r:id="rId40"/>
    <p:sldId id="396" r:id="rId41"/>
    <p:sldId id="402" r:id="rId42"/>
    <p:sldId id="430" r:id="rId43"/>
    <p:sldId id="431" r:id="rId44"/>
    <p:sldId id="429" r:id="rId45"/>
    <p:sldId id="403" r:id="rId4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968"/>
    <a:srgbClr val="CC0000"/>
    <a:srgbClr val="336699"/>
    <a:srgbClr val="00457C"/>
    <a:srgbClr val="969696"/>
    <a:srgbClr val="22B400"/>
    <a:srgbClr val="29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6815" autoAdjust="0"/>
  </p:normalViewPr>
  <p:slideViewPr>
    <p:cSldViewPr>
      <p:cViewPr varScale="1">
        <p:scale>
          <a:sx n="113" d="100"/>
          <a:sy n="113" d="100"/>
        </p:scale>
        <p:origin x="147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2.xml"/><Relationship Id="rId1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37CD2C-E9E4-4B83-A2B9-16425C2B6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7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4048CE-C0DC-4E93-AD41-1A910151E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fld id="{2535EEC9-0224-437D-82B2-C354DF4079CD}" type="slidenum">
              <a:rPr lang="en-US" altLang="en-US" b="0" smtClean="0">
                <a:solidFill>
                  <a:schemeClr val="tx1"/>
                </a:solidFill>
              </a:rPr>
              <a:pPr/>
              <a:t>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4D17B-912C-47F9-9750-6BC742B8B916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91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81832-CCAB-4ED6-9676-F32EE41A564E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299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34632-2FC5-4792-B18D-6FBD3D187642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6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BB681-572D-4DB4-930C-60FAC15B367B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27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FE326-E91B-4971-9539-D382609E602D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237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5C96F-05A6-4D37-8A8D-CC2CF465473F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80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21F80-FEAA-44EC-98F9-1E3246AE1291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168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BA055-3B2C-4D1C-BCD9-DFA82D8BF8DC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70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27B68-D856-4181-AD8E-B167CC7D4EAC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31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BEB92-0F7B-43A6-BAEC-F2D671FF6668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87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9B2A5-7612-4DEA-93FC-D96A088D94D4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236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13316-2A2C-4466-A746-AD3FBA2CE263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299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17C0C-F285-4F19-B48A-0C55837B4684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68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7DC07-F681-4966-9E0D-B3AE52C9E227}" type="slidenum">
              <a:rPr lang="en-CA" altLang="en-US"/>
              <a:pPr/>
              <a:t>41</a:t>
            </a:fld>
            <a:endParaRPr lang="en-CA" alt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723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7DC07-F681-4966-9E0D-B3AE52C9E227}" type="slidenum">
              <a:rPr lang="en-CA" altLang="en-US"/>
              <a:pPr/>
              <a:t>42</a:t>
            </a:fld>
            <a:endParaRPr lang="en-CA" alt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691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8AB0B-5506-44AC-B77A-7877A6A659E2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79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61E56-ACA0-44EA-99E2-1FC01D0D208C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36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031B3-2F1B-4888-876D-62F560508644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71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37248-9476-47B1-ACC9-D69037CEACA2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77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FD8AD-08BF-41F9-B04E-C132229B385D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59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9CAF9-09A5-48CC-BF3D-836AB23B85E8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70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7ECCD-36DC-4E16-A001-5940A238C206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119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2DC6B-BBF8-4654-A197-A75C4BFFD008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80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2209800"/>
            <a:ext cx="9144000" cy="1219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33600" y="1371600"/>
            <a:ext cx="647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3600" y="3733800"/>
            <a:ext cx="6477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98B4DC-2212-4173-B860-532F4E32D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8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0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5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20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2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36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3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9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6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Picture 16" descr="HORZB-W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6324600"/>
            <a:ext cx="435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22"/>
          <p:cNvSpPr>
            <a:spLocks noChangeShapeType="1"/>
          </p:cNvSpPr>
          <p:nvPr userDrawn="1"/>
        </p:nvSpPr>
        <p:spPr bwMode="auto">
          <a:xfrm>
            <a:off x="0" y="1219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2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2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248400"/>
            <a:ext cx="64008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0035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124" name="Picture 7" descr="UNIVC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"/>
            <a:ext cx="25908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6"/>
          <p:cNvSpPr txBox="1">
            <a:spLocks noChangeArrowheads="1"/>
          </p:cNvSpPr>
          <p:nvPr/>
        </p:nvSpPr>
        <p:spPr bwMode="auto">
          <a:xfrm>
            <a:off x="1" y="4442034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 dirty="0">
                <a:solidFill>
                  <a:srgbClr val="000066"/>
                </a:solidFill>
                <a:latin typeface="+mn-lt"/>
              </a:rPr>
              <a:t>Transaction Processing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0" y="2565042"/>
            <a:ext cx="91440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n-lt"/>
              </a:rPr>
              <a:t>COP 6731: Theory and Implementation of Database Systems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809"/>
            <a:ext cx="9144000" cy="675991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Introduction to Transaction Processing</a:t>
            </a:r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52" y="914400"/>
            <a:ext cx="9134947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Why </a:t>
            </a:r>
            <a:r>
              <a:rPr lang="en-US" altLang="en-US" sz="2800" b="1" dirty="0"/>
              <a:t>concurrency control </a:t>
            </a:r>
            <a:r>
              <a:rPr lang="en-US" altLang="en-US" sz="2800" dirty="0"/>
              <a:t>is needed: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Lost Update Problem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Temporary Update (or Dirty Read) Problem 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Incorrect Summary Problem</a:t>
            </a: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5743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8107" y="0"/>
            <a:ext cx="9125893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Lost Update</a:t>
            </a:r>
          </a:p>
        </p:txBody>
      </p:sp>
      <p:pic>
        <p:nvPicPr>
          <p:cNvPr id="7" name="Picture 3" descr="fig20_03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05123"/>
            <a:ext cx="7734300" cy="279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4E81D-3CEC-44C5-9243-EC2B207D8BBA}"/>
              </a:ext>
            </a:extLst>
          </p:cNvPr>
          <p:cNvSpPr txBox="1"/>
          <p:nvPr/>
        </p:nvSpPr>
        <p:spPr>
          <a:xfrm>
            <a:off x="4128610" y="373272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=100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12E771C-3081-4EA9-90A4-0E9FCFA1A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136539"/>
              </p:ext>
            </p:extLst>
          </p:nvPr>
        </p:nvGraphicFramePr>
        <p:xfrm>
          <a:off x="1725931" y="4109956"/>
          <a:ext cx="569213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33">
                  <a:extLst>
                    <a:ext uri="{9D8B030D-6E8A-4147-A177-3AD203B41FA5}">
                      <a16:colId xmlns:a16="http://schemas.microsoft.com/office/drawing/2014/main" val="2068261589"/>
                    </a:ext>
                  </a:extLst>
                </a:gridCol>
                <a:gridCol w="1073421">
                  <a:extLst>
                    <a:ext uri="{9D8B030D-6E8A-4147-A177-3AD203B41FA5}">
                      <a16:colId xmlns:a16="http://schemas.microsoft.com/office/drawing/2014/main" val="4210927483"/>
                    </a:ext>
                  </a:extLst>
                </a:gridCol>
                <a:gridCol w="1073421">
                  <a:extLst>
                    <a:ext uri="{9D8B030D-6E8A-4147-A177-3AD203B41FA5}">
                      <a16:colId xmlns:a16="http://schemas.microsoft.com/office/drawing/2014/main" val="1673012276"/>
                    </a:ext>
                  </a:extLst>
                </a:gridCol>
                <a:gridCol w="1073421">
                  <a:extLst>
                    <a:ext uri="{9D8B030D-6E8A-4147-A177-3AD203B41FA5}">
                      <a16:colId xmlns:a16="http://schemas.microsoft.com/office/drawing/2014/main" val="3382465170"/>
                    </a:ext>
                  </a:extLst>
                </a:gridCol>
                <a:gridCol w="1073421">
                  <a:extLst>
                    <a:ext uri="{9D8B030D-6E8A-4147-A177-3AD203B41FA5}">
                      <a16:colId xmlns:a16="http://schemas.microsoft.com/office/drawing/2014/main" val="3069723249"/>
                    </a:ext>
                  </a:extLst>
                </a:gridCol>
                <a:gridCol w="1073421">
                  <a:extLst>
                    <a:ext uri="{9D8B030D-6E8A-4147-A177-3AD203B41FA5}">
                      <a16:colId xmlns:a16="http://schemas.microsoft.com/office/drawing/2014/main" val="98215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T1 (Mem)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T2 (Mem)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37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FF0000"/>
                          </a:solidFill>
                        </a:rPr>
                        <a:t>read_item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X=100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X=100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8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X = X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X=50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37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</a:rPr>
                        <a:t>read_item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X=100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X = X + 50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X=150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33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FF0000"/>
                          </a:solidFill>
                        </a:rPr>
                        <a:t>write_item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X=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68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</a:rPr>
                        <a:t>write_item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X=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7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16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9809"/>
            <a:ext cx="9144000" cy="1133192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Temporary Update (or Dirty Read)</a:t>
            </a:r>
          </a:p>
        </p:txBody>
      </p:sp>
      <p:pic>
        <p:nvPicPr>
          <p:cNvPr id="4" name="Picture 2" descr="fig20_03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7" y="887767"/>
            <a:ext cx="7634286" cy="287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ED6A08-BD3D-439F-810D-2A41287FC08C}"/>
              </a:ext>
            </a:extLst>
          </p:cNvPr>
          <p:cNvSpPr txBox="1"/>
          <p:nvPr/>
        </p:nvSpPr>
        <p:spPr>
          <a:xfrm>
            <a:off x="4128608" y="37454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=100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CC9D482-7C90-4727-A49C-00E4A0483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11865"/>
              </p:ext>
            </p:extLst>
          </p:nvPr>
        </p:nvGraphicFramePr>
        <p:xfrm>
          <a:off x="0" y="4084319"/>
          <a:ext cx="9143999" cy="276387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47079">
                  <a:extLst>
                    <a:ext uri="{9D8B030D-6E8A-4147-A177-3AD203B41FA5}">
                      <a16:colId xmlns:a16="http://schemas.microsoft.com/office/drawing/2014/main" val="2068261589"/>
                    </a:ext>
                  </a:extLst>
                </a:gridCol>
                <a:gridCol w="1739384">
                  <a:extLst>
                    <a:ext uri="{9D8B030D-6E8A-4147-A177-3AD203B41FA5}">
                      <a16:colId xmlns:a16="http://schemas.microsoft.com/office/drawing/2014/main" val="3285915403"/>
                    </a:ext>
                  </a:extLst>
                </a:gridCol>
                <a:gridCol w="1739384">
                  <a:extLst>
                    <a:ext uri="{9D8B030D-6E8A-4147-A177-3AD203B41FA5}">
                      <a16:colId xmlns:a16="http://schemas.microsoft.com/office/drawing/2014/main" val="3733722377"/>
                    </a:ext>
                  </a:extLst>
                </a:gridCol>
                <a:gridCol w="1739384">
                  <a:extLst>
                    <a:ext uri="{9D8B030D-6E8A-4147-A177-3AD203B41FA5}">
                      <a16:colId xmlns:a16="http://schemas.microsoft.com/office/drawing/2014/main" val="3382465170"/>
                    </a:ext>
                  </a:extLst>
                </a:gridCol>
                <a:gridCol w="1739384">
                  <a:extLst>
                    <a:ext uri="{9D8B030D-6E8A-4147-A177-3AD203B41FA5}">
                      <a16:colId xmlns:a16="http://schemas.microsoft.com/office/drawing/2014/main" val="129700273"/>
                    </a:ext>
                  </a:extLst>
                </a:gridCol>
                <a:gridCol w="1739384">
                  <a:extLst>
                    <a:ext uri="{9D8B030D-6E8A-4147-A177-3AD203B41FA5}">
                      <a16:colId xmlns:a16="http://schemas.microsoft.com/office/drawing/2014/main" val="98215561"/>
                    </a:ext>
                  </a:extLst>
                </a:gridCol>
              </a:tblGrid>
              <a:tr h="31963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T1 (Mem)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T2 (Mem)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37171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</a:rPr>
                        <a:t>read_item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X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X=100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80773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X = X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X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37571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</a:rPr>
                        <a:t>write_item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X=50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1765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</a:rPr>
                        <a:t>read_item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X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33014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X = X + 50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X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68540"/>
                  </a:ext>
                </a:extLst>
              </a:tr>
              <a:tr h="319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</a:rPr>
                        <a:t>write_item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X=100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79589"/>
                  </a:ext>
                </a:extLst>
              </a:tr>
              <a:tr h="5264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System Crashed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(or Abort)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7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5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Incorrect Summary</a:t>
            </a:r>
          </a:p>
        </p:txBody>
      </p:sp>
      <p:pic>
        <p:nvPicPr>
          <p:cNvPr id="4" name="Picture 2" descr="fig20_03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63" y="1270168"/>
            <a:ext cx="7691674" cy="431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30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143"/>
            <a:ext cx="9144000" cy="661657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Introduction to Transaction Processing</a:t>
            </a:r>
          </a:p>
        </p:txBody>
      </p:sp>
      <p:sp>
        <p:nvSpPr>
          <p:cNvPr id="69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0386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Why </a:t>
            </a:r>
            <a:r>
              <a:rPr lang="en-US" altLang="en-US" sz="2800" b="1" dirty="0"/>
              <a:t>recovery</a:t>
            </a:r>
            <a:r>
              <a:rPr lang="en-US" altLang="en-US" sz="2800" dirty="0"/>
              <a:t> is needed: 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(What causes a Transaction to fail)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457200" lvl="1" indent="0">
              <a:lnSpc>
                <a:spcPct val="80000"/>
              </a:lnSpc>
              <a:buSzTx/>
              <a:buNone/>
            </a:pPr>
            <a:r>
              <a:rPr lang="en-US" altLang="en-US" sz="2600" dirty="0"/>
              <a:t>1. Computer </a:t>
            </a:r>
            <a:r>
              <a:rPr lang="en-US" altLang="en-US" sz="2600" dirty="0">
                <a:solidFill>
                  <a:srgbClr val="002060"/>
                </a:solidFill>
              </a:rPr>
              <a:t>failure</a:t>
            </a:r>
            <a:r>
              <a:rPr lang="en-US" altLang="en-US" sz="2600" dirty="0"/>
              <a:t> (system crash)</a:t>
            </a:r>
          </a:p>
          <a:p>
            <a:pPr marL="457200" lvl="1" indent="0">
              <a:lnSpc>
                <a:spcPct val="80000"/>
              </a:lnSpc>
              <a:buSzTx/>
              <a:buNone/>
            </a:pPr>
            <a:r>
              <a:rPr lang="en-US" altLang="en-US" sz="2600" dirty="0"/>
              <a:t>2. Transaction or system </a:t>
            </a:r>
            <a:r>
              <a:rPr lang="en-US" altLang="en-US" sz="2600" dirty="0">
                <a:solidFill>
                  <a:srgbClr val="002060"/>
                </a:solidFill>
              </a:rPr>
              <a:t>error</a:t>
            </a:r>
            <a:endParaRPr lang="en-US" altLang="en-US" sz="2600" dirty="0"/>
          </a:p>
          <a:p>
            <a:pPr marL="454025" lvl="1" indent="0">
              <a:lnSpc>
                <a:spcPct val="80000"/>
              </a:lnSpc>
              <a:buSzTx/>
              <a:buNone/>
            </a:pPr>
            <a:r>
              <a:rPr lang="en-US" altLang="en-US" sz="2600" dirty="0"/>
              <a:t>3. Local </a:t>
            </a:r>
            <a:r>
              <a:rPr lang="en-US" altLang="en-US" sz="2600" dirty="0">
                <a:solidFill>
                  <a:srgbClr val="002060"/>
                </a:solidFill>
              </a:rPr>
              <a:t>errors</a:t>
            </a:r>
            <a:r>
              <a:rPr lang="en-US" altLang="en-US" sz="2600" dirty="0"/>
              <a:t> or </a:t>
            </a:r>
            <a:r>
              <a:rPr lang="en-US" altLang="en-US" sz="2600" dirty="0">
                <a:solidFill>
                  <a:srgbClr val="002060"/>
                </a:solidFill>
              </a:rPr>
              <a:t>exception</a:t>
            </a:r>
            <a:r>
              <a:rPr lang="en-US" altLang="en-US" sz="2600" dirty="0"/>
              <a:t> conditions</a:t>
            </a:r>
          </a:p>
          <a:p>
            <a:pPr marL="454025" lvl="2" indent="0">
              <a:lnSpc>
                <a:spcPct val="80000"/>
              </a:lnSpc>
              <a:buNone/>
            </a:pPr>
            <a:r>
              <a:rPr lang="en-US" altLang="en-US" dirty="0"/>
              <a:t>4. Concurrency control enforcement</a:t>
            </a:r>
          </a:p>
          <a:p>
            <a:pPr marL="457200" lvl="1" indent="0">
              <a:lnSpc>
                <a:spcPct val="80000"/>
              </a:lnSpc>
              <a:buSzTx/>
              <a:buNone/>
            </a:pPr>
            <a:r>
              <a:rPr lang="en-US" altLang="en-US" sz="2600" dirty="0"/>
              <a:t>5. Disk </a:t>
            </a:r>
            <a:r>
              <a:rPr lang="en-US" altLang="en-US" sz="2600" dirty="0">
                <a:solidFill>
                  <a:srgbClr val="002060"/>
                </a:solidFill>
              </a:rPr>
              <a:t>failure</a:t>
            </a:r>
            <a:endParaRPr lang="en-US" altLang="en-US" dirty="0"/>
          </a:p>
          <a:p>
            <a:pPr marL="461963" lvl="1" indent="0">
              <a:lnSpc>
                <a:spcPct val="80000"/>
              </a:lnSpc>
              <a:buSzTx/>
              <a:buNone/>
            </a:pPr>
            <a:r>
              <a:rPr lang="en-US" altLang="en-US" sz="2600" dirty="0"/>
              <a:t>6. Physical </a:t>
            </a:r>
            <a:r>
              <a:rPr lang="en-US" altLang="en-US" sz="2600" dirty="0">
                <a:solidFill>
                  <a:srgbClr val="002060"/>
                </a:solidFill>
              </a:rPr>
              <a:t>problems</a:t>
            </a:r>
            <a:r>
              <a:rPr lang="en-US" altLang="en-US" sz="2600" dirty="0"/>
              <a:t> and </a:t>
            </a:r>
            <a:r>
              <a:rPr lang="en-US" altLang="en-US" sz="2600" dirty="0">
                <a:solidFill>
                  <a:srgbClr val="002060"/>
                </a:solidFill>
              </a:rPr>
              <a:t>catastrophes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8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5280" y="1"/>
            <a:ext cx="9138719" cy="6858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Transaction and System Concepts</a:t>
            </a:r>
          </a:p>
        </p:txBody>
      </p:sp>
      <p:sp>
        <p:nvSpPr>
          <p:cNvPr id="70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40" y="871670"/>
            <a:ext cx="9138720" cy="400513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A </a:t>
            </a:r>
            <a:r>
              <a:rPr lang="en-US" altLang="en-US" b="1" dirty="0"/>
              <a:t>transaction</a:t>
            </a:r>
            <a:r>
              <a:rPr lang="en-US" altLang="en-US" dirty="0"/>
              <a:t> is an </a:t>
            </a:r>
            <a:r>
              <a:rPr lang="en-US" altLang="en-US" i="1" dirty="0">
                <a:solidFill>
                  <a:srgbClr val="002060"/>
                </a:solidFill>
              </a:rPr>
              <a:t>atomic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unit of work</a:t>
            </a:r>
            <a:r>
              <a:rPr lang="en-US" altLang="en-US" dirty="0"/>
              <a:t> that is either completed in its entirety or not done at all. 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b="1" dirty="0"/>
              <a:t>Transaction</a:t>
            </a:r>
            <a:r>
              <a:rPr lang="en-US" altLang="en-US" dirty="0"/>
              <a:t> </a:t>
            </a:r>
            <a:r>
              <a:rPr lang="en-US" altLang="en-US" b="1" dirty="0"/>
              <a:t>states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dirty="0"/>
              <a:t>Active state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dirty="0"/>
              <a:t>Partially committed state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dirty="0"/>
              <a:t>Committed state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dirty="0"/>
              <a:t>Failed state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dirty="0"/>
              <a:t>Terminated State </a:t>
            </a:r>
          </a:p>
        </p:txBody>
      </p:sp>
    </p:spTree>
    <p:extLst>
      <p:ext uri="{BB962C8B-B14F-4D97-AF65-F5344CB8AC3E}">
        <p14:creationId xmlns:p14="http://schemas.microsoft.com/office/powerpoint/2010/main" val="12874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Transaction and System Concepts</a:t>
            </a:r>
          </a:p>
        </p:txBody>
      </p:sp>
      <p:sp>
        <p:nvSpPr>
          <p:cNvPr id="70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3999" cy="47244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3200" dirty="0"/>
              <a:t>Recovery manager keeps track of the following operations: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altLang="en-US" sz="3200" dirty="0"/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3200" b="1" dirty="0" err="1"/>
              <a:t>begin_transaction</a:t>
            </a:r>
            <a:r>
              <a:rPr lang="en-US" altLang="en-US" sz="3200" dirty="0"/>
              <a:t> 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3200" b="1" dirty="0"/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3200" b="1" dirty="0"/>
              <a:t>a set of </a:t>
            </a:r>
            <a:r>
              <a:rPr lang="en-US" altLang="en-US" sz="3200" b="1" dirty="0">
                <a:solidFill>
                  <a:srgbClr val="0070C0"/>
                </a:solidFill>
              </a:rPr>
              <a:t>read</a:t>
            </a:r>
            <a:r>
              <a:rPr lang="en-US" altLang="en-US" sz="3200" dirty="0"/>
              <a:t> or </a:t>
            </a:r>
            <a:r>
              <a:rPr lang="en-US" altLang="en-US" sz="3200" b="1" dirty="0">
                <a:solidFill>
                  <a:srgbClr val="0070C0"/>
                </a:solidFill>
              </a:rPr>
              <a:t>write</a:t>
            </a:r>
            <a:r>
              <a:rPr lang="en-US" altLang="en-US" sz="3200" b="1" dirty="0"/>
              <a:t> operations</a:t>
            </a:r>
            <a:endParaRPr lang="en-US" altLang="en-US" sz="3200" dirty="0"/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3200" b="1" dirty="0" err="1"/>
              <a:t>end_transaction</a:t>
            </a:r>
            <a:endParaRPr lang="en-US" altLang="en-US" sz="3200" b="1" dirty="0"/>
          </a:p>
          <a:p>
            <a:pPr lvl="2">
              <a:lnSpc>
                <a:spcPct val="8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/>
              <a:t>commit</a:t>
            </a:r>
          </a:p>
          <a:p>
            <a:pPr lvl="2">
              <a:lnSpc>
                <a:spcPct val="8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/>
              <a:t> rollback (or abort)</a:t>
            </a:r>
          </a:p>
        </p:txBody>
      </p:sp>
    </p:spTree>
    <p:extLst>
      <p:ext uri="{BB962C8B-B14F-4D97-AF65-F5344CB8AC3E}">
        <p14:creationId xmlns:p14="http://schemas.microsoft.com/office/powerpoint/2010/main" val="305416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Transaction and System Concepts</a:t>
            </a: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4953000"/>
          </a:xfrm>
        </p:spPr>
        <p:txBody>
          <a:bodyPr/>
          <a:lstStyle/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600" b="1" dirty="0"/>
              <a:t>Log </a:t>
            </a:r>
            <a:r>
              <a:rPr lang="en-US" altLang="en-US" sz="2600" dirty="0"/>
              <a:t>keeps track of </a:t>
            </a:r>
            <a:r>
              <a:rPr lang="en-US" altLang="en-US" sz="2600" dirty="0">
                <a:solidFill>
                  <a:srgbClr val="0070C0"/>
                </a:solidFill>
              </a:rPr>
              <a:t>all transaction operations</a:t>
            </a:r>
            <a:r>
              <a:rPr lang="en-US" altLang="en-US" sz="2600" dirty="0"/>
              <a:t> that affect the values of </a:t>
            </a:r>
            <a:r>
              <a:rPr lang="en-US" altLang="en-US" sz="2600" dirty="0">
                <a:solidFill>
                  <a:srgbClr val="FF0000"/>
                </a:solidFill>
              </a:rPr>
              <a:t>database items</a:t>
            </a:r>
            <a:r>
              <a:rPr lang="en-US" altLang="en-US" sz="2600" dirty="0"/>
              <a:t>.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600" dirty="0"/>
              <a:t>Types of </a:t>
            </a:r>
            <a:r>
              <a:rPr lang="en-US" altLang="en-US" sz="2600" b="1" dirty="0"/>
              <a:t>log record</a:t>
            </a:r>
            <a:r>
              <a:rPr lang="en-US" altLang="en-US" sz="2600" dirty="0"/>
              <a:t>: 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/>
              <a:t>[</a:t>
            </a:r>
            <a:r>
              <a:rPr lang="en-US" altLang="en-US" sz="2400" dirty="0" err="1"/>
              <a:t>start_transaction</a:t>
            </a:r>
            <a:r>
              <a:rPr lang="en-US" altLang="en-US" sz="2400" dirty="0"/>
              <a:t>, T]: Records that transaction T has started execution.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/>
              <a:t>[</a:t>
            </a:r>
            <a:r>
              <a:rPr lang="en-US" altLang="en-US" sz="2400" dirty="0" err="1"/>
              <a:t>write_item</a:t>
            </a:r>
            <a:r>
              <a:rPr lang="en-US" altLang="en-US" sz="2400" dirty="0"/>
              <a:t>, T, X, </a:t>
            </a:r>
            <a:r>
              <a:rPr lang="en-US" altLang="en-US" sz="2400" dirty="0" err="1">
                <a:solidFill>
                  <a:srgbClr val="FF0000"/>
                </a:solidFill>
              </a:rPr>
              <a:t>old_value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dirty="0" err="1">
                <a:solidFill>
                  <a:srgbClr val="FF0000"/>
                </a:solidFill>
              </a:rPr>
              <a:t>new_value</a:t>
            </a:r>
            <a:r>
              <a:rPr lang="en-US" altLang="en-US" sz="2400" dirty="0"/>
              <a:t>]: Records that transaction T has changed the value of database item X from </a:t>
            </a:r>
            <a:r>
              <a:rPr lang="en-US" altLang="en-US" sz="2400" dirty="0" err="1"/>
              <a:t>old_value</a:t>
            </a:r>
            <a:r>
              <a:rPr lang="en-US" altLang="en-US" sz="2400" dirty="0"/>
              <a:t> to </a:t>
            </a:r>
            <a:r>
              <a:rPr lang="en-US" altLang="en-US" sz="2400" dirty="0" err="1"/>
              <a:t>new_value</a:t>
            </a:r>
            <a:r>
              <a:rPr lang="en-US" altLang="en-US" sz="2400" dirty="0"/>
              <a:t>.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/>
              <a:t>[</a:t>
            </a:r>
            <a:r>
              <a:rPr lang="en-US" altLang="en-US" sz="2400" dirty="0" err="1"/>
              <a:t>read_item</a:t>
            </a:r>
            <a:r>
              <a:rPr lang="en-US" altLang="en-US" sz="2400" dirty="0"/>
              <a:t>, T, X]: Records that transaction T  has read the value of database item X.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/>
              <a:t>[</a:t>
            </a:r>
            <a:r>
              <a:rPr lang="en-US" altLang="en-US" sz="2400" dirty="0" err="1"/>
              <a:t>commit,T</a:t>
            </a:r>
            <a:r>
              <a:rPr lang="en-US" altLang="en-US" sz="2400" dirty="0"/>
              <a:t>]: Records that transaction T has completed successfully and affirms that its effect can be committed (recorded permanently) to the database.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/>
              <a:t>[</a:t>
            </a:r>
            <a:r>
              <a:rPr lang="en-US" altLang="en-US" sz="2400" dirty="0" err="1"/>
              <a:t>abort,T</a:t>
            </a:r>
            <a:r>
              <a:rPr lang="en-US" altLang="en-US" sz="2400" dirty="0"/>
              <a:t>]: Records that transaction T has been aborted.</a:t>
            </a:r>
          </a:p>
        </p:txBody>
      </p:sp>
    </p:spTree>
    <p:extLst>
      <p:ext uri="{BB962C8B-B14F-4D97-AF65-F5344CB8AC3E}">
        <p14:creationId xmlns:p14="http://schemas.microsoft.com/office/powerpoint/2010/main" val="185858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651" y="914400"/>
            <a:ext cx="9144000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writing a log</a:t>
            </a:r>
          </a:p>
          <a:p>
            <a:pPr>
              <a:lnSpc>
                <a:spcPct val="80000"/>
              </a:lnSpc>
            </a:pPr>
            <a:endParaRPr lang="en-US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Before a transaction reaches its </a:t>
            </a:r>
            <a:r>
              <a:rPr lang="en-US" altLang="en-US" sz="2800" b="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point</a:t>
            </a: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, the log must be written to the </a:t>
            </a:r>
            <a:r>
              <a:rPr lang="en-US" alt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Recovery techniques use the following operators: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Redo</a:t>
            </a:r>
          </a:p>
          <a:p>
            <a:pPr marL="914400" lvl="1" indent="-457200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Transaction and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259372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aceksen.pl/wordpress/wp-content/uploads/2010/12/SGA_Full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87" y="891468"/>
            <a:ext cx="7518626" cy="524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40328C6E-3A36-4A8E-9C5A-53887379D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Database 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154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8687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Goal:</a:t>
            </a:r>
          </a:p>
          <a:p>
            <a:pPr lvl="1"/>
            <a:r>
              <a:rPr lang="en-US" sz="3200" b="0" dirty="0">
                <a:solidFill>
                  <a:schemeClr val="tx2"/>
                </a:solidFill>
                <a:latin typeface="+mn-lt"/>
              </a:rPr>
              <a:t>Understand the basic concept of transaction processing</a:t>
            </a:r>
            <a:endParaRPr lang="en-US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680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5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Desirable Properties of Transactions</a:t>
            </a:r>
          </a:p>
        </p:txBody>
      </p:sp>
      <p:sp>
        <p:nvSpPr>
          <p:cNvPr id="72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872384"/>
            <a:ext cx="91440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b="1" dirty="0"/>
              <a:t>ACID</a:t>
            </a:r>
            <a:r>
              <a:rPr lang="en-US" altLang="en-US" sz="3600" dirty="0"/>
              <a:t> properties: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/>
              <a:t>Atomicity</a:t>
            </a:r>
            <a:r>
              <a:rPr lang="en-US" altLang="en-US" sz="2400" dirty="0"/>
              <a:t>: A transaction is an atomic unit of processing; it is either performed in its entirety or not performed at all.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/>
              <a:t>Consistency preservation</a:t>
            </a:r>
            <a:r>
              <a:rPr lang="en-US" altLang="en-US" sz="2400" dirty="0"/>
              <a:t>: A correct execution of the transaction must take the database from one </a:t>
            </a:r>
            <a:r>
              <a:rPr lang="en-US" altLang="en-US" sz="2400" dirty="0">
                <a:solidFill>
                  <a:srgbClr val="FF0000"/>
                </a:solidFill>
              </a:rPr>
              <a:t>consistent state </a:t>
            </a:r>
            <a:r>
              <a:rPr lang="en-US" altLang="en-US" sz="2400" dirty="0"/>
              <a:t>to another.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/>
              <a:t>Isolation</a:t>
            </a:r>
            <a:r>
              <a:rPr lang="en-US" altLang="en-US" sz="2400" dirty="0"/>
              <a:t>: A transaction should not make its updates visible to other transactions </a:t>
            </a:r>
            <a:r>
              <a:rPr lang="en-US" altLang="en-US" sz="2400" dirty="0">
                <a:solidFill>
                  <a:srgbClr val="0070C0"/>
                </a:solidFill>
              </a:rPr>
              <a:t>until it is committed</a:t>
            </a:r>
            <a:r>
              <a:rPr lang="en-US" altLang="en-US" sz="2400" dirty="0"/>
              <a:t>; this property, when enforced strictly, solves the temporary update problem and makes cascading rollbacks of transactions  unnecessary.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/>
              <a:t>Durability or permanency</a:t>
            </a:r>
            <a:r>
              <a:rPr lang="en-US" altLang="en-US" sz="2400" dirty="0"/>
              <a:t>: Once a transaction changes the database and the changes are committed, these changes must never be </a:t>
            </a:r>
            <a:r>
              <a:rPr lang="en-US" altLang="en-US" sz="2400" dirty="0">
                <a:solidFill>
                  <a:srgbClr val="FF0000"/>
                </a:solidFill>
              </a:rPr>
              <a:t>lost</a:t>
            </a:r>
            <a:r>
              <a:rPr lang="en-US" altLang="en-US" sz="2400" dirty="0"/>
              <a:t> because of subsequent failure.</a:t>
            </a:r>
          </a:p>
        </p:txBody>
      </p:sp>
    </p:spTree>
    <p:extLst>
      <p:ext uri="{BB962C8B-B14F-4D97-AF65-F5344CB8AC3E}">
        <p14:creationId xmlns:p14="http://schemas.microsoft.com/office/powerpoint/2010/main" val="63728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Schedule</a:t>
            </a:r>
          </a:p>
        </p:txBody>
      </p:sp>
      <p:sp>
        <p:nvSpPr>
          <p:cNvPr id="727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40" y="872384"/>
            <a:ext cx="9122121" cy="965775"/>
          </a:xfrm>
        </p:spPr>
        <p:txBody>
          <a:bodyPr/>
          <a:lstStyle/>
          <a:p>
            <a:pPr marL="0" indent="0">
              <a:lnSpc>
                <a:spcPct val="80000"/>
              </a:lnSpc>
              <a:buClr>
                <a:schemeClr val="tx2"/>
              </a:buClr>
              <a:buSzPct val="100000"/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Schedule S of n transaction T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T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an ordering of the operations of the transactions.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22860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rgbClr val="002060"/>
                </a:solidFill>
              </a:rPr>
              <a:t>S : R1(X),W1(X),R2(X),W2(X),R1(Y)</a:t>
            </a:r>
          </a:p>
        </p:txBody>
      </p:sp>
      <p:pic>
        <p:nvPicPr>
          <p:cNvPr id="6" name="Picture 2" descr="fig20_03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" y="3352800"/>
            <a:ext cx="909720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141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45" y="872384"/>
            <a:ext cx="9136455" cy="16002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Serial schedule: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one transaction at a time in active.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interleaving occurs.</a:t>
            </a:r>
            <a:endParaRPr lang="en-US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>
                <a:solidFill>
                  <a:schemeClr val="accent3"/>
                </a:solidFill>
                <a:latin typeface="+mn-lt"/>
              </a:rPr>
              <a:t>Serial </a:t>
            </a:r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427787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20_0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8147675" cy="687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4D44E2-32C3-48BE-9921-6ED62A769414}"/>
              </a:ext>
            </a:extLst>
          </p:cNvPr>
          <p:cNvSpPr txBox="1"/>
          <p:nvPr/>
        </p:nvSpPr>
        <p:spPr>
          <a:xfrm>
            <a:off x="2057400" y="297180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(Serial Schedule)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3CF3-16F9-45FB-A9D8-AD96DE5EF129}"/>
              </a:ext>
            </a:extLst>
          </p:cNvPr>
          <p:cNvSpPr txBox="1"/>
          <p:nvPr/>
        </p:nvSpPr>
        <p:spPr>
          <a:xfrm>
            <a:off x="6157499" y="297180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(Serial Schedule)</a:t>
            </a:r>
          </a:p>
        </p:txBody>
      </p:sp>
    </p:spTree>
    <p:extLst>
      <p:ext uri="{BB962C8B-B14F-4D97-AF65-F5344CB8AC3E}">
        <p14:creationId xmlns:p14="http://schemas.microsoft.com/office/powerpoint/2010/main" val="92804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Grp="1" noChangeArrowheads="1"/>
          </p:cNvSpPr>
          <p:nvPr>
            <p:ph idx="1"/>
          </p:nvPr>
        </p:nvSpPr>
        <p:spPr bwMode="auto">
          <a:xfrm>
            <a:off x="0" y="87167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Two operations in a schedule are </a:t>
            </a:r>
            <a:r>
              <a:rPr lang="en-US" altLang="en-US" sz="2800" dirty="0">
                <a:solidFill>
                  <a:srgbClr val="FF0000"/>
                </a:solidFill>
              </a:rPr>
              <a:t>conflict</a:t>
            </a:r>
            <a:r>
              <a:rPr lang="en-US" altLang="en-US" sz="2800" dirty="0">
                <a:solidFill>
                  <a:schemeClr val="tx2"/>
                </a:solidFill>
              </a:rPr>
              <a:t> if they satisfy all three following conditions: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2"/>
                </a:solidFill>
              </a:rPr>
              <a:t>They belong to different transactions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2"/>
                </a:solidFill>
              </a:rPr>
              <a:t>They access the </a:t>
            </a:r>
            <a:r>
              <a:rPr lang="en-US" altLang="en-US" sz="2800" b="1" dirty="0">
                <a:solidFill>
                  <a:schemeClr val="tx2"/>
                </a:solidFill>
              </a:rPr>
              <a:t>same item </a:t>
            </a:r>
            <a:r>
              <a:rPr lang="en-US" altLang="en-US" sz="2800" dirty="0">
                <a:solidFill>
                  <a:schemeClr val="tx2"/>
                </a:solidFill>
              </a:rPr>
              <a:t>X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2"/>
                </a:solidFill>
              </a:rPr>
              <a:t>At least one of the operations is a </a:t>
            </a:r>
            <a:r>
              <a:rPr lang="en-US" altLang="en-US" sz="2800" dirty="0" err="1">
                <a:solidFill>
                  <a:schemeClr val="tx2"/>
                </a:solidFill>
              </a:rPr>
              <a:t>write_item</a:t>
            </a:r>
            <a:r>
              <a:rPr lang="en-US" altLang="en-US" sz="2800" dirty="0">
                <a:solidFill>
                  <a:schemeClr val="tx2"/>
                </a:solidFill>
              </a:rPr>
              <a:t>(X)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>
                <a:solidFill>
                  <a:srgbClr val="002060"/>
                </a:solidFill>
              </a:rPr>
              <a:t>There are </a:t>
            </a:r>
            <a:r>
              <a:rPr lang="en-US" altLang="en-US" sz="2800" dirty="0">
                <a:solidFill>
                  <a:srgbClr val="FF0000"/>
                </a:solidFill>
              </a:rPr>
              <a:t>two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2060"/>
                </a:solidFill>
              </a:rPr>
              <a:t>types of conflict:</a:t>
            </a:r>
          </a:p>
          <a:p>
            <a:pPr marL="0" indent="0">
              <a:lnSpc>
                <a:spcPct val="80000"/>
              </a:lnSpc>
              <a:buNone/>
            </a:pPr>
            <a:br>
              <a:rPr lang="en-US" altLang="en-US" sz="2800" dirty="0"/>
            </a:br>
            <a:r>
              <a:rPr lang="en-US" altLang="en-US" sz="2800" dirty="0">
                <a:solidFill>
                  <a:srgbClr val="002060"/>
                </a:solidFill>
              </a:rPr>
              <a:t>1) read-write (or write-read) conflict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>
                <a:solidFill>
                  <a:srgbClr val="002060"/>
                </a:solidFill>
              </a:rPr>
              <a:t>2) write-write conflict.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Serializable Schedule</a:t>
            </a:r>
          </a:p>
        </p:txBody>
      </p:sp>
    </p:spTree>
    <p:extLst>
      <p:ext uri="{BB962C8B-B14F-4D97-AF65-F5344CB8AC3E}">
        <p14:creationId xmlns:p14="http://schemas.microsoft.com/office/powerpoint/2010/main" val="5614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4038600"/>
          </a:xfrm>
        </p:spPr>
        <p:txBody>
          <a:bodyPr/>
          <a:lstStyle/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A schedule S is </a:t>
            </a:r>
            <a:r>
              <a:rPr lang="en-US" dirty="0">
                <a:solidFill>
                  <a:srgbClr val="FF0000"/>
                </a:solidFill>
              </a:rPr>
              <a:t>serializable </a:t>
            </a:r>
            <a:r>
              <a:rPr lang="en-US" dirty="0"/>
              <a:t>if it is equivalent to some </a:t>
            </a:r>
            <a:r>
              <a:rPr lang="en-US" dirty="0">
                <a:solidFill>
                  <a:srgbClr val="0070C0"/>
                </a:solidFill>
              </a:rPr>
              <a:t>serial schedule</a:t>
            </a:r>
            <a:r>
              <a:rPr lang="en-US" dirty="0"/>
              <a:t>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Conflict equivalent: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Two schedules are said to be conflict equivalent if the order of any two conflicting operations is the same in both schedules.</a:t>
            </a:r>
            <a:endParaRPr lang="en-US" dirty="0"/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A schedule S is </a:t>
            </a:r>
            <a:r>
              <a:rPr lang="en-US" dirty="0">
                <a:solidFill>
                  <a:srgbClr val="FF0000"/>
                </a:solidFill>
              </a:rPr>
              <a:t>conflict serializable </a:t>
            </a:r>
            <a:r>
              <a:rPr lang="en-US" dirty="0"/>
              <a:t>if it is conflict equivalent to some </a:t>
            </a:r>
            <a:r>
              <a:rPr lang="en-US" dirty="0">
                <a:solidFill>
                  <a:srgbClr val="FF0000"/>
                </a:solidFill>
              </a:rPr>
              <a:t>serial schedule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Serializable Schedule</a:t>
            </a:r>
          </a:p>
        </p:txBody>
      </p:sp>
    </p:spTree>
    <p:extLst>
      <p:ext uri="{BB962C8B-B14F-4D97-AF65-F5344CB8AC3E}">
        <p14:creationId xmlns:p14="http://schemas.microsoft.com/office/powerpoint/2010/main" val="242815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09" y="8709"/>
            <a:ext cx="9144000" cy="625475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Schedule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" y="2039294"/>
            <a:ext cx="907345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372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" y="1676400"/>
            <a:ext cx="5188972" cy="410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Serialization Graph (Precedence Graph)</a:t>
            </a:r>
          </a:p>
        </p:txBody>
      </p:sp>
    </p:spTree>
    <p:extLst>
      <p:ext uri="{BB962C8B-B14F-4D97-AF65-F5344CB8AC3E}">
        <p14:creationId xmlns:p14="http://schemas.microsoft.com/office/powerpoint/2010/main" val="2949829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" y="1676400"/>
            <a:ext cx="5188972" cy="410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38862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Serialization Graph (Precedence Graph)</a:t>
            </a:r>
          </a:p>
        </p:txBody>
      </p:sp>
    </p:spTree>
    <p:extLst>
      <p:ext uri="{BB962C8B-B14F-4D97-AF65-F5344CB8AC3E}">
        <p14:creationId xmlns:p14="http://schemas.microsoft.com/office/powerpoint/2010/main" val="3500463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4953000" cy="416854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Is it conflict-serializable?</a:t>
            </a:r>
          </a:p>
        </p:txBody>
      </p:sp>
    </p:spTree>
    <p:extLst>
      <p:ext uri="{BB962C8B-B14F-4D97-AF65-F5344CB8AC3E}">
        <p14:creationId xmlns:p14="http://schemas.microsoft.com/office/powerpoint/2010/main" val="109028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26" y="1"/>
            <a:ext cx="9139473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Introduction to Transaction Processing</a:t>
            </a:r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4351338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b="1" dirty="0"/>
              <a:t>Single-User System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At most </a:t>
            </a:r>
            <a:r>
              <a:rPr lang="en-US" altLang="en-US" dirty="0">
                <a:solidFill>
                  <a:srgbClr val="FF0000"/>
                </a:solidFill>
              </a:rPr>
              <a:t>one user </a:t>
            </a:r>
            <a:r>
              <a:rPr lang="en-US" altLang="en-US" dirty="0"/>
              <a:t>at a time can use the system. 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b="1" dirty="0"/>
              <a:t>Multiuser System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0000"/>
                </a:solidFill>
              </a:rPr>
              <a:t>Many users </a:t>
            </a:r>
            <a:r>
              <a:rPr lang="en-US" altLang="en-US" dirty="0"/>
              <a:t>can access the system concurrently.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b="1" dirty="0"/>
              <a:t>Concurrency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b="1" dirty="0"/>
              <a:t>Interleaved processing</a:t>
            </a:r>
            <a:r>
              <a:rPr lang="en-US" altLang="en-US" dirty="0"/>
              <a:t>:</a:t>
            </a:r>
          </a:p>
          <a:p>
            <a:pPr lvl="2">
              <a:lnSpc>
                <a:spcPct val="8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Concurrent execution of processes is interleaved in a single CPU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b="1" dirty="0"/>
              <a:t>Parallel processing</a:t>
            </a:r>
            <a:r>
              <a:rPr lang="en-US" altLang="en-US" dirty="0"/>
              <a:t>:</a:t>
            </a:r>
          </a:p>
          <a:p>
            <a:pPr lvl="2">
              <a:lnSpc>
                <a:spcPct val="8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Processes are concurrently executed in multiple CPUs. </a:t>
            </a:r>
          </a:p>
        </p:txBody>
      </p:sp>
    </p:spTree>
    <p:extLst>
      <p:ext uri="{BB962C8B-B14F-4D97-AF65-F5344CB8AC3E}">
        <p14:creationId xmlns:p14="http://schemas.microsoft.com/office/powerpoint/2010/main" val="1546572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20_08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Conflict-serializable?</a:t>
            </a:r>
          </a:p>
        </p:txBody>
      </p:sp>
    </p:spTree>
    <p:extLst>
      <p:ext uri="{BB962C8B-B14F-4D97-AF65-F5344CB8AC3E}">
        <p14:creationId xmlns:p14="http://schemas.microsoft.com/office/powerpoint/2010/main" val="195299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20_08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2384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Is it conflict-serializable?</a:t>
            </a:r>
          </a:p>
        </p:txBody>
      </p:sp>
    </p:spTree>
    <p:extLst>
      <p:ext uri="{BB962C8B-B14F-4D97-AF65-F5344CB8AC3E}">
        <p14:creationId xmlns:p14="http://schemas.microsoft.com/office/powerpoint/2010/main" val="4235602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20_08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0691"/>
            <a:ext cx="9144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Is it conflict-serializable?</a:t>
            </a:r>
          </a:p>
          <a:p>
            <a:endParaRPr lang="en-US" altLang="en-US" sz="3200" b="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504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352" y="914400"/>
            <a:ext cx="9126647" cy="22860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Serializability is hard to check.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It’s not possible to determine when a schedule begins and when it ends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Practical approach: Two-phase locking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Serializable Schedule</a:t>
            </a:r>
          </a:p>
        </p:txBody>
      </p:sp>
    </p:spTree>
    <p:extLst>
      <p:ext uri="{BB962C8B-B14F-4D97-AF65-F5344CB8AC3E}">
        <p14:creationId xmlns:p14="http://schemas.microsoft.com/office/powerpoint/2010/main" val="2501929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0228" cy="5181600"/>
          </a:xfrm>
        </p:spPr>
        <p:txBody>
          <a:bodyPr/>
          <a:lstStyle/>
          <a:p>
            <a:pPr marL="0" indent="0">
              <a:lnSpc>
                <a:spcPct val="80000"/>
              </a:lnSpc>
              <a:buClr>
                <a:schemeClr val="tx2"/>
              </a:buClr>
              <a:buSzPct val="100000"/>
              <a:buNone/>
            </a:pPr>
            <a:r>
              <a:rPr lang="en-US" altLang="en-US" b="1" dirty="0"/>
              <a:t>Recoverable schedule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dirty="0"/>
              <a:t>Once a </a:t>
            </a:r>
            <a:r>
              <a:rPr lang="en-US" altLang="en-US" dirty="0"/>
              <a:t>transaction is </a:t>
            </a:r>
            <a:r>
              <a:rPr lang="en-US" altLang="en-US" b="1" i="1" dirty="0">
                <a:solidFill>
                  <a:srgbClr val="002060"/>
                </a:solidFill>
              </a:rPr>
              <a:t>committed</a:t>
            </a:r>
            <a:r>
              <a:rPr lang="en-US" altLang="en-US" dirty="0"/>
              <a:t>, it should </a:t>
            </a:r>
            <a:r>
              <a:rPr lang="en-US" altLang="en-US" dirty="0">
                <a:solidFill>
                  <a:srgbClr val="FF0000"/>
                </a:solidFill>
              </a:rPr>
              <a:t>never</a:t>
            </a:r>
            <a:r>
              <a:rPr lang="en-US" altLang="en-US" dirty="0"/>
              <a:t> be necessary to </a:t>
            </a:r>
            <a:r>
              <a:rPr lang="en-US" altLang="en-US" dirty="0">
                <a:solidFill>
                  <a:srgbClr val="FF0000"/>
                </a:solidFill>
              </a:rPr>
              <a:t>roll back</a:t>
            </a:r>
            <a:r>
              <a:rPr lang="en-US" altLang="en-US" dirty="0"/>
              <a:t>. 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A schedule is </a:t>
            </a:r>
            <a:r>
              <a:rPr lang="en-US" altLang="en-US" dirty="0">
                <a:solidFill>
                  <a:srgbClr val="0070C0"/>
                </a:solidFill>
              </a:rPr>
              <a:t>recoverable</a:t>
            </a:r>
            <a:r>
              <a:rPr lang="en-US" altLang="en-US" dirty="0"/>
              <a:t> if no transaction T1 in S commits until all transactions T2 that have </a:t>
            </a:r>
            <a:r>
              <a:rPr lang="en-US" altLang="en-US" dirty="0">
                <a:solidFill>
                  <a:srgbClr val="FF0000"/>
                </a:solidFill>
              </a:rPr>
              <a:t>written</a:t>
            </a:r>
            <a:r>
              <a:rPr lang="en-US" altLang="en-US" dirty="0"/>
              <a:t> some item X that T1 </a:t>
            </a:r>
            <a:r>
              <a:rPr lang="en-US" altLang="en-US" dirty="0">
                <a:solidFill>
                  <a:srgbClr val="FF0000"/>
                </a:solidFill>
              </a:rPr>
              <a:t>reads</a:t>
            </a:r>
            <a:r>
              <a:rPr lang="en-US" altLang="en-US" dirty="0"/>
              <a:t> have committed.</a:t>
            </a:r>
            <a:br>
              <a:rPr lang="en-US" altLang="en-US" dirty="0"/>
            </a:b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/>
              <a:t>   W2(X),R1(X),C2,C1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Recoverable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C1880D-DE7E-4F3F-8B8F-D8CD76F7D1F1}"/>
              </a:ext>
            </a:extLst>
          </p:cNvPr>
          <p:cNvGraphicFramePr>
            <a:graphicFrameLocks noGrp="1"/>
          </p:cNvGraphicFramePr>
          <p:nvPr/>
        </p:nvGraphicFramePr>
        <p:xfrm>
          <a:off x="6019800" y="3733800"/>
          <a:ext cx="228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659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7871" y="1638225"/>
          <a:ext cx="228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Read(X)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1135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+mn-lt"/>
              </a:rPr>
              <a:t>Is it Recoverable Schedule?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Recoverable Schedule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922" y="931523"/>
            <a:ext cx="9128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chemeClr val="tx2"/>
                </a:solidFill>
              </a:rPr>
              <a:t>S : R1(X),R2(X),W1(X),R1(Y),W2(X),C2,W1(Y),C1</a:t>
            </a:r>
          </a:p>
        </p:txBody>
      </p:sp>
    </p:spTree>
    <p:extLst>
      <p:ext uri="{BB962C8B-B14F-4D97-AF65-F5344CB8AC3E}">
        <p14:creationId xmlns:p14="http://schemas.microsoft.com/office/powerpoint/2010/main" val="3396660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7871" y="1638225"/>
          <a:ext cx="228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Read(X)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2" y="5113548"/>
            <a:ext cx="9128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+mn-lt"/>
              </a:rPr>
              <a:t>Is it Recoverable Schedule?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Recoverable Schedule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922" y="931523"/>
            <a:ext cx="9128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chemeClr val="tx2"/>
                </a:solidFill>
              </a:rPr>
              <a:t>S : R1(X),W1(X),R2(X),R1(Y),W2(X),C2,A1</a:t>
            </a:r>
          </a:p>
        </p:txBody>
      </p:sp>
    </p:spTree>
    <p:extLst>
      <p:ext uri="{BB962C8B-B14F-4D97-AF65-F5344CB8AC3E}">
        <p14:creationId xmlns:p14="http://schemas.microsoft.com/office/powerpoint/2010/main" val="310975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7871" y="1638225"/>
          <a:ext cx="228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Read(X)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1135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+mn-lt"/>
              </a:rPr>
              <a:t>Is it Recoverable Schedule?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Recoverable Schedule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922" y="931523"/>
            <a:ext cx="9128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chemeClr val="tx2"/>
                </a:solidFill>
              </a:rPr>
              <a:t>S : R1(X),W1(X),R2(X),R1(Y),W2(X),W1(Y),C1,C2</a:t>
            </a:r>
          </a:p>
        </p:txBody>
      </p:sp>
    </p:spTree>
    <p:extLst>
      <p:ext uri="{BB962C8B-B14F-4D97-AF65-F5344CB8AC3E}">
        <p14:creationId xmlns:p14="http://schemas.microsoft.com/office/powerpoint/2010/main" val="146086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7871" y="1638225"/>
          <a:ext cx="228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Read(X)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Abort1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Abort2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1135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+mn-lt"/>
              </a:rPr>
              <a:t>Is it Recoverable Schedule?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Recoverable Schedule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922" y="931523"/>
            <a:ext cx="9128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chemeClr val="tx2"/>
                </a:solidFill>
              </a:rPr>
              <a:t>S : R1(X),W1(X),R2(X),R1(Y),W2(X),W1(Y),</a:t>
            </a:r>
            <a:r>
              <a:rPr lang="en-US" altLang="en-US" sz="2800" b="0" dirty="0">
                <a:solidFill>
                  <a:srgbClr val="FF0000"/>
                </a:solidFill>
              </a:rPr>
              <a:t>A1,A2</a:t>
            </a:r>
          </a:p>
        </p:txBody>
      </p:sp>
    </p:spTree>
    <p:extLst>
      <p:ext uri="{BB962C8B-B14F-4D97-AF65-F5344CB8AC3E}">
        <p14:creationId xmlns:p14="http://schemas.microsoft.com/office/powerpoint/2010/main" val="546161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580" y="906462"/>
            <a:ext cx="9116840" cy="5341938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3200" b="1" dirty="0"/>
              <a:t>Schedules requiring cascaded rollback</a:t>
            </a:r>
            <a:r>
              <a:rPr lang="en-US" altLang="en-US" sz="3200" dirty="0"/>
              <a:t>:</a:t>
            </a:r>
          </a:p>
          <a:p>
            <a:pPr lvl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3000" dirty="0"/>
              <a:t>A schedule in which uncommitted transactions that read an item from a failed transaction must be </a:t>
            </a:r>
            <a:r>
              <a:rPr lang="en-US" altLang="en-US" sz="3000" dirty="0">
                <a:solidFill>
                  <a:srgbClr val="0070C0"/>
                </a:solidFill>
              </a:rPr>
              <a:t>rolled back</a:t>
            </a:r>
            <a:r>
              <a:rPr lang="en-US" altLang="en-US" sz="3000" dirty="0"/>
              <a:t>. </a:t>
            </a:r>
          </a:p>
          <a:p>
            <a:pPr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b="1" dirty="0" err="1"/>
              <a:t>Cascadeless</a:t>
            </a:r>
            <a:r>
              <a:rPr lang="en-US" altLang="en-US" b="1" dirty="0"/>
              <a:t> schedule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Every transaction </a:t>
            </a:r>
            <a:r>
              <a:rPr lang="en-US" altLang="en-US" dirty="0">
                <a:solidFill>
                  <a:srgbClr val="0070C0"/>
                </a:solidFill>
              </a:rPr>
              <a:t>reads</a:t>
            </a:r>
            <a:r>
              <a:rPr lang="en-US" altLang="en-US" dirty="0"/>
              <a:t> only items that were written by </a:t>
            </a:r>
            <a:r>
              <a:rPr lang="en-US" altLang="en-US" dirty="0">
                <a:solidFill>
                  <a:srgbClr val="0070C0"/>
                </a:solidFill>
              </a:rPr>
              <a:t>committed transactions</a:t>
            </a:r>
            <a:r>
              <a:rPr lang="en-US" altLang="en-US" dirty="0"/>
              <a:t>.</a:t>
            </a:r>
            <a:endParaRPr lang="en-US" altLang="en-US" sz="3000" dirty="0"/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b="1" dirty="0"/>
              <a:t>Strict Schedules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A schedule in which a transaction can neither </a:t>
            </a:r>
            <a:r>
              <a:rPr lang="en-US" altLang="en-US" dirty="0">
                <a:solidFill>
                  <a:srgbClr val="0070C0"/>
                </a:solidFill>
              </a:rPr>
              <a:t>read</a:t>
            </a:r>
            <a:r>
              <a:rPr lang="en-US" altLang="en-US" dirty="0"/>
              <a:t> nor </a:t>
            </a:r>
            <a:r>
              <a:rPr lang="en-US" altLang="en-US" dirty="0">
                <a:solidFill>
                  <a:srgbClr val="0070C0"/>
                </a:solidFill>
              </a:rPr>
              <a:t>write</a:t>
            </a:r>
            <a:r>
              <a:rPr lang="en-US" altLang="en-US" dirty="0"/>
              <a:t> an item X until the last transaction that wrote X has committed.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1"/>
            <a:ext cx="9144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 dirty="0">
                <a:solidFill>
                  <a:schemeClr val="accent3"/>
                </a:solidFill>
                <a:latin typeface="+mn-lt"/>
              </a:rPr>
              <a:t>Recoverable Schedule</a:t>
            </a:r>
          </a:p>
        </p:txBody>
      </p:sp>
    </p:spTree>
    <p:extLst>
      <p:ext uri="{BB962C8B-B14F-4D97-AF65-F5344CB8AC3E}">
        <p14:creationId xmlns:p14="http://schemas.microsoft.com/office/powerpoint/2010/main" val="384310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20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9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4526" y="1"/>
            <a:ext cx="9139473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Concurrent Transaction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962" y="5287483"/>
            <a:ext cx="33886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Interleaved processing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2962" y="5287483"/>
            <a:ext cx="33886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2481236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82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Transaction Support in SQL2</a:t>
            </a:r>
          </a:p>
        </p:txBody>
      </p:sp>
      <p:sp>
        <p:nvSpPr>
          <p:cNvPr id="76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316" y="914400"/>
            <a:ext cx="9132683" cy="38862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A </a:t>
            </a:r>
            <a:r>
              <a:rPr lang="en-US" altLang="en-US" sz="2800" b="1" dirty="0"/>
              <a:t>single</a:t>
            </a:r>
            <a:r>
              <a:rPr lang="en-US" altLang="en-US" sz="2800" dirty="0"/>
              <a:t> SQL statement is always considered to be </a:t>
            </a:r>
            <a:r>
              <a:rPr lang="en-US" altLang="en-US" sz="2800" b="1" dirty="0"/>
              <a:t>atomic</a:t>
            </a:r>
            <a:r>
              <a:rPr lang="en-US" altLang="en-US" sz="2800" dirty="0"/>
              <a:t>.  </a:t>
            </a:r>
          </a:p>
          <a:p>
            <a:pPr lvl="1"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Either the statement </a:t>
            </a:r>
            <a:r>
              <a:rPr lang="en-US" altLang="en-US" i="1" dirty="0"/>
              <a:t>completes execution</a:t>
            </a:r>
            <a:r>
              <a:rPr lang="en-US" altLang="en-US" dirty="0"/>
              <a:t> without error, or it fails and leaves the database </a:t>
            </a:r>
            <a:r>
              <a:rPr lang="en-US" altLang="en-US" i="1" dirty="0"/>
              <a:t>unchanged</a:t>
            </a:r>
            <a:r>
              <a:rPr lang="en-US" altLang="en-US" dirty="0"/>
              <a:t>.  </a:t>
            </a:r>
          </a:p>
          <a:p>
            <a:pPr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With SQL, there is </a:t>
            </a:r>
            <a:r>
              <a:rPr lang="en-US" altLang="en-US" sz="2800" u="sng" dirty="0"/>
              <a:t>no explicit </a:t>
            </a:r>
            <a:r>
              <a:rPr lang="en-US" altLang="en-US" sz="2800" b="1" u="sng" dirty="0"/>
              <a:t>Begin</a:t>
            </a:r>
            <a:r>
              <a:rPr lang="en-US" altLang="en-US" sz="2800" u="sng" dirty="0"/>
              <a:t> Transaction statement</a:t>
            </a:r>
            <a:r>
              <a:rPr lang="en-US" altLang="en-US" sz="2800" dirty="0"/>
              <a:t>.</a:t>
            </a:r>
          </a:p>
          <a:p>
            <a:pPr lvl="1"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Transaction initiation is done implicitly when any SQL statement is executed.</a:t>
            </a:r>
          </a:p>
          <a:p>
            <a:pPr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Every transaction </a:t>
            </a:r>
            <a:r>
              <a:rPr lang="en-US" altLang="en-US" sz="2800" u="sng" dirty="0"/>
              <a:t>must have an explicit </a:t>
            </a:r>
            <a:r>
              <a:rPr lang="en-US" altLang="en-US" sz="2800" b="1" u="sng" dirty="0"/>
              <a:t>End</a:t>
            </a:r>
            <a:r>
              <a:rPr lang="en-US" altLang="en-US" sz="2800" u="sng" dirty="0"/>
              <a:t> statement</a:t>
            </a:r>
            <a:r>
              <a:rPr lang="en-US" altLang="en-US" sz="2800" dirty="0"/>
              <a:t>, which is either a </a:t>
            </a:r>
            <a:r>
              <a:rPr lang="en-US" altLang="en-US" sz="2800" dirty="0">
                <a:solidFill>
                  <a:srgbClr val="002060"/>
                </a:solidFill>
              </a:rPr>
              <a:t>COMMIT</a:t>
            </a:r>
            <a:r>
              <a:rPr lang="en-US" altLang="en-US" sz="2800" dirty="0"/>
              <a:t> or </a:t>
            </a:r>
            <a:r>
              <a:rPr lang="en-US" altLang="en-US" sz="2800" dirty="0">
                <a:solidFill>
                  <a:srgbClr val="002060"/>
                </a:solidFill>
              </a:rPr>
              <a:t>ROLLBACK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072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Isolation Level</a:t>
            </a:r>
          </a:p>
        </p:txBody>
      </p:sp>
      <p:pic>
        <p:nvPicPr>
          <p:cNvPr id="6" name="Picture 2" descr="tab20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" y="1897062"/>
            <a:ext cx="9141634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460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Type of Violations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08F67-CCD6-483D-89B2-FA6F80EBF760}"/>
              </a:ext>
            </a:extLst>
          </p:cNvPr>
          <p:cNvSpPr/>
          <p:nvPr/>
        </p:nvSpPr>
        <p:spPr>
          <a:xfrm>
            <a:off x="0" y="87095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+mn-lt"/>
              </a:rPr>
              <a:t>Dirty Read 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– A Dirty read is the situation when a transaction reads a data that has not yet been committed. For example, Let’s say </a:t>
            </a:r>
            <a:r>
              <a:rPr lang="en-US" b="0" i="1" dirty="0">
                <a:solidFill>
                  <a:schemeClr val="tx2"/>
                </a:solidFill>
                <a:latin typeface="+mn-lt"/>
              </a:rPr>
              <a:t>Transaction 1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updates a row and leaves it uncommitted, meanwhile, </a:t>
            </a:r>
            <a:r>
              <a:rPr lang="en-US" b="0" i="1" dirty="0">
                <a:solidFill>
                  <a:schemeClr val="tx2"/>
                </a:solidFill>
                <a:latin typeface="+mn-lt"/>
              </a:rPr>
              <a:t>Transaction 2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reads the updated row. If </a:t>
            </a:r>
            <a:r>
              <a:rPr lang="en-US" b="0" i="1" dirty="0">
                <a:solidFill>
                  <a:schemeClr val="tx2"/>
                </a:solidFill>
                <a:latin typeface="+mn-lt"/>
              </a:rPr>
              <a:t>Transaction 1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rolls back the change, </a:t>
            </a:r>
            <a:r>
              <a:rPr lang="en-US" b="0" i="1" dirty="0">
                <a:solidFill>
                  <a:schemeClr val="tx2"/>
                </a:solidFill>
                <a:latin typeface="+mn-lt"/>
              </a:rPr>
              <a:t>Transaction 2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will have read data that is considered never to have existed.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+mn-lt"/>
              </a:rPr>
              <a:t>Non-Repeatable read 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– A Non-Repeatable read occurs when a transaction reads same row twice and get a different value each time. For example, suppose </a:t>
            </a:r>
            <a:r>
              <a:rPr lang="en-US" b="0" i="1" dirty="0">
                <a:solidFill>
                  <a:schemeClr val="tx2"/>
                </a:solidFill>
                <a:latin typeface="+mn-lt"/>
              </a:rPr>
              <a:t>Transaction T1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reads data. Due to concurrency, another </a:t>
            </a:r>
            <a:r>
              <a:rPr lang="en-US" b="0" i="1" dirty="0">
                <a:solidFill>
                  <a:srgbClr val="0070C0"/>
                </a:solidFill>
                <a:latin typeface="+mn-lt"/>
              </a:rPr>
              <a:t>Transaction T2</a:t>
            </a:r>
            <a:r>
              <a:rPr lang="en-US" b="0" dirty="0">
                <a:solidFill>
                  <a:srgbClr val="0070C0"/>
                </a:solidFill>
                <a:latin typeface="+mn-lt"/>
              </a:rPr>
              <a:t> updates the same data and commit.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Now if </a:t>
            </a:r>
            <a:r>
              <a:rPr lang="en-US" b="0" i="1" dirty="0">
                <a:solidFill>
                  <a:schemeClr val="tx2"/>
                </a:solidFill>
                <a:latin typeface="+mn-lt"/>
              </a:rPr>
              <a:t>Transaction T1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reads again the same data, it will retrieve a different value.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+mn-lt"/>
              </a:rPr>
              <a:t>Phantom Read 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– A Phantom Read occurs when two same queries are executed, but the rows retrieved by the two queries, are different. For example, suppose </a:t>
            </a:r>
            <a:r>
              <a:rPr lang="en-US" b="0" i="1" dirty="0">
                <a:solidFill>
                  <a:schemeClr val="tx2"/>
                </a:solidFill>
                <a:latin typeface="+mn-lt"/>
              </a:rPr>
              <a:t>Transaction T1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retrieves a set of rows that satisfy some </a:t>
            </a:r>
            <a:r>
              <a:rPr lang="en-US" b="0" i="1" dirty="0">
                <a:solidFill>
                  <a:schemeClr val="tx2"/>
                </a:solidFill>
                <a:latin typeface="+mn-lt"/>
              </a:rPr>
              <a:t>search criteria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. Now, </a:t>
            </a:r>
            <a:r>
              <a:rPr lang="en-US" b="0" i="1" dirty="0">
                <a:solidFill>
                  <a:srgbClr val="0070C0"/>
                </a:solidFill>
                <a:latin typeface="+mn-lt"/>
              </a:rPr>
              <a:t>Transaction T2</a:t>
            </a:r>
            <a:r>
              <a:rPr lang="en-US" b="0" dirty="0">
                <a:solidFill>
                  <a:srgbClr val="0070C0"/>
                </a:solidFill>
                <a:latin typeface="+mn-lt"/>
              </a:rPr>
              <a:t> generates some new rows that match the </a:t>
            </a:r>
            <a:r>
              <a:rPr lang="en-US" b="0" i="1" dirty="0">
                <a:solidFill>
                  <a:srgbClr val="0070C0"/>
                </a:solidFill>
                <a:latin typeface="+mn-lt"/>
              </a:rPr>
              <a:t>search criteria</a:t>
            </a:r>
            <a:r>
              <a:rPr lang="en-US" b="0" dirty="0">
                <a:solidFill>
                  <a:srgbClr val="0070C0"/>
                </a:solidFill>
                <a:latin typeface="+mn-lt"/>
              </a:rPr>
              <a:t> for </a:t>
            </a:r>
            <a:r>
              <a:rPr lang="en-US" b="0" i="1" dirty="0">
                <a:solidFill>
                  <a:srgbClr val="0070C0"/>
                </a:solidFill>
                <a:latin typeface="+mn-lt"/>
              </a:rPr>
              <a:t>Transaction T1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. If </a:t>
            </a:r>
            <a:r>
              <a:rPr lang="en-US" b="0" i="1" dirty="0">
                <a:solidFill>
                  <a:schemeClr val="tx2"/>
                </a:solidFill>
                <a:latin typeface="+mn-lt"/>
              </a:rPr>
              <a:t>Transaction T1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re-executes the statement that reads the rows, it gets a different set of rows this time.</a:t>
            </a:r>
          </a:p>
        </p:txBody>
      </p:sp>
    </p:spTree>
    <p:extLst>
      <p:ext uri="{BB962C8B-B14F-4D97-AF65-F5344CB8AC3E}">
        <p14:creationId xmlns:p14="http://schemas.microsoft.com/office/powerpoint/2010/main" val="580863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3F8028C-6570-4F3D-99D3-45F87301AAF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"/>
            <a:ext cx="9144000" cy="68579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>
                <a:solidFill>
                  <a:schemeClr val="accent3"/>
                </a:solidFill>
                <a:latin typeface="+mn-lt"/>
              </a:rPr>
              <a:t>Isolation Level</a:t>
            </a:r>
            <a:endParaRPr lang="en-US" altLang="en-US" sz="3200" b="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D8A40-9505-4CA4-9917-1E7A6D3BD8DB}"/>
              </a:ext>
            </a:extLst>
          </p:cNvPr>
          <p:cNvSpPr/>
          <p:nvPr/>
        </p:nvSpPr>
        <p:spPr>
          <a:xfrm>
            <a:off x="0" y="111448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Uncommitted </a:t>
            </a:r>
            <a:r>
              <a:rPr lang="en-US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Read Uncommitted is the lowest isolation level. In this level, one transaction may read not yet committed changes made by other transaction, thereby allowing </a:t>
            </a:r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dirty reads</a:t>
            </a:r>
            <a:r>
              <a:rPr lang="en-US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this level, transactions are not isolated from each other.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Committed</a:t>
            </a:r>
            <a:r>
              <a:rPr lang="en-US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This isolation level guarantees that any data read is committed at the moment it is read. Thus, </a:t>
            </a:r>
            <a:r>
              <a:rPr lang="en-US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does not allow </a:t>
            </a:r>
            <a:r>
              <a:rPr lang="en-US" b="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dirty reads</a:t>
            </a:r>
            <a:r>
              <a:rPr lang="en-US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transaction holds a </a:t>
            </a:r>
            <a:r>
              <a:rPr lang="en-US" b="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or write lock on the current row</a:t>
            </a:r>
            <a:r>
              <a:rPr lang="en-US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thus prevent other transactions from reading, updating or deleting 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Repeatable Read</a:t>
            </a:r>
            <a:r>
              <a:rPr lang="en-US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This is the most restrictive isolation level. </a:t>
            </a:r>
            <a:r>
              <a:rPr lang="en-US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transaction holds </a:t>
            </a:r>
            <a:r>
              <a:rPr lang="en-US" b="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locks on all rows</a:t>
            </a:r>
            <a:r>
              <a:rPr lang="en-US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references and writes locks on all rows it inserts, updates, or deletes</a:t>
            </a:r>
            <a:r>
              <a:rPr lang="en-US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Since other transaction cannot read, update or delete these rows, consequently it avoids non-repeatable read.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Serializable</a:t>
            </a:r>
            <a:r>
              <a:rPr lang="en-US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This is the highest isolation level. A </a:t>
            </a:r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serializable</a:t>
            </a:r>
            <a:r>
              <a:rPr lang="en-US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execution is guaranteed to be serializable. Serializable execution is defined to be an execution of operations in which concurrently executing transactions appears to be </a:t>
            </a:r>
            <a:r>
              <a:rPr lang="en-US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serially executing</a:t>
            </a:r>
            <a:r>
              <a:rPr lang="en-US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126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pload.wikimedia.org/wikipedia/commons/f/f1/Schedule-serializ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5" y="766527"/>
            <a:ext cx="9137210" cy="6091473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82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Types of Schedules in DBMS</a:t>
            </a:r>
          </a:p>
        </p:txBody>
      </p:sp>
    </p:spTree>
    <p:extLst>
      <p:ext uri="{BB962C8B-B14F-4D97-AF65-F5344CB8AC3E}">
        <p14:creationId xmlns:p14="http://schemas.microsoft.com/office/powerpoint/2010/main" val="67453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430" y="18107"/>
            <a:ext cx="9125139" cy="591493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Summary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28194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Transaction Concepts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Desirable Properties of Transactions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Characterizing Schedules based on Recoverability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Characterizing Schedules based on Serializability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Transaction Support in SQL</a:t>
            </a:r>
          </a:p>
        </p:txBody>
      </p:sp>
    </p:spTree>
    <p:extLst>
      <p:ext uri="{BB962C8B-B14F-4D97-AF65-F5344CB8AC3E}">
        <p14:creationId xmlns:p14="http://schemas.microsoft.com/office/powerpoint/2010/main" val="207077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Introduction to Transaction Processing</a:t>
            </a:r>
          </a:p>
        </p:txBody>
      </p:sp>
      <p:sp>
        <p:nvSpPr>
          <p:cNvPr id="67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72" y="914400"/>
            <a:ext cx="9140228" cy="51816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A </a:t>
            </a:r>
            <a:r>
              <a:rPr lang="en-US" altLang="en-US" sz="2800" b="1" dirty="0"/>
              <a:t>transaction</a:t>
            </a:r>
            <a:r>
              <a:rPr lang="en-US" altLang="en-US" sz="2800" dirty="0"/>
              <a:t> is </a:t>
            </a:r>
            <a:r>
              <a:rPr lang="en-US" altLang="en-US" sz="2800" i="1" dirty="0">
                <a:solidFill>
                  <a:srgbClr val="002060"/>
                </a:solidFill>
              </a:rPr>
              <a:t>a series of actions</a:t>
            </a:r>
            <a:r>
              <a:rPr lang="en-US" altLang="en-US" sz="2800" dirty="0"/>
              <a:t>, carried out by </a:t>
            </a:r>
            <a:r>
              <a:rPr lang="en-US" altLang="en-US" sz="2800" i="1" dirty="0"/>
              <a:t>a single user</a:t>
            </a:r>
            <a:r>
              <a:rPr lang="en-US" altLang="en-US" sz="2800" dirty="0"/>
              <a:t> which accesses or changes the contents of the database</a:t>
            </a:r>
            <a:endParaRPr lang="en-US" altLang="en-US" sz="2800" b="1" dirty="0"/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1" dirty="0"/>
              <a:t>Transaction </a:t>
            </a:r>
            <a:r>
              <a:rPr lang="en-US" altLang="en-US" sz="2800" dirty="0"/>
              <a:t>(set of operations) :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0000"/>
                </a:solidFill>
              </a:rPr>
              <a:t>logical unit of database processing </a:t>
            </a:r>
            <a:r>
              <a:rPr lang="en-US" altLang="en-US" dirty="0"/>
              <a:t>that includes one or more access </a:t>
            </a:r>
            <a:r>
              <a:rPr lang="en-US" altLang="en-US" dirty="0">
                <a:solidFill>
                  <a:srgbClr val="0070C0"/>
                </a:solidFill>
              </a:rPr>
              <a:t>operations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(e.g., insert, select, update, and delete).</a:t>
            </a:r>
            <a:endParaRPr lang="en-US" altLang="en-US" sz="2800" dirty="0"/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1" dirty="0"/>
              <a:t>Transaction boundaries</a:t>
            </a:r>
            <a:r>
              <a:rPr lang="en-US" altLang="en-US" sz="2800" dirty="0"/>
              <a:t>: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Begin and End transaction.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Application program may contain several transactions separated by </a:t>
            </a:r>
            <a:r>
              <a:rPr lang="en-US" altLang="en-US" sz="2800" dirty="0">
                <a:solidFill>
                  <a:srgbClr val="0070C0"/>
                </a:solidFill>
              </a:rPr>
              <a:t>Begin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rgbClr val="0070C0"/>
                </a:solidFill>
              </a:rPr>
              <a:t>End</a:t>
            </a:r>
            <a:r>
              <a:rPr lang="en-US" altLang="en-US" sz="2800" dirty="0"/>
              <a:t> transaction boundaries.</a:t>
            </a:r>
          </a:p>
        </p:txBody>
      </p:sp>
    </p:spTree>
    <p:extLst>
      <p:ext uri="{BB962C8B-B14F-4D97-AF65-F5344CB8AC3E}">
        <p14:creationId xmlns:p14="http://schemas.microsoft.com/office/powerpoint/2010/main" val="425929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861"/>
            <a:ext cx="9144000" cy="666939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Introduction to Transaction Processing</a:t>
            </a:r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4876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Consider Simple Model of a Database (for purposes of discussing transactions):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/>
              <a:t>A database</a:t>
            </a:r>
            <a:r>
              <a:rPr lang="en-US" altLang="en-US" sz="2400" dirty="0"/>
              <a:t> is a collection of named </a:t>
            </a:r>
            <a:r>
              <a:rPr lang="en-US" altLang="en-US" sz="2400" dirty="0">
                <a:solidFill>
                  <a:srgbClr val="FF0000"/>
                </a:solidFill>
              </a:rPr>
              <a:t>data items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/>
              <a:t>Granularity: </a:t>
            </a:r>
            <a:r>
              <a:rPr lang="en-US" altLang="en-US" sz="2400" dirty="0"/>
              <a:t>the</a:t>
            </a:r>
            <a:r>
              <a:rPr lang="en-US" altLang="en-US" sz="2400" b="1" dirty="0"/>
              <a:t> </a:t>
            </a:r>
            <a:r>
              <a:rPr lang="en-US" altLang="en-US" sz="2400" dirty="0"/>
              <a:t>size of </a:t>
            </a:r>
            <a:r>
              <a:rPr lang="en-US" altLang="en-US" sz="2400" dirty="0">
                <a:solidFill>
                  <a:srgbClr val="FF0000"/>
                </a:solidFill>
              </a:rPr>
              <a:t>data item 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/>
              <a:t>(e.g., field, record, disk block, table, or database)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dirty="0"/>
              <a:t>Two basic database operations: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Write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dirty="0" err="1"/>
              <a:t>read_item</a:t>
            </a:r>
            <a:r>
              <a:rPr lang="en-US" altLang="en-US" sz="2400" b="1" dirty="0"/>
              <a:t>(X</a:t>
            </a:r>
            <a:r>
              <a:rPr lang="en-US" altLang="en-US" sz="2400" dirty="0"/>
              <a:t>): Reads </a:t>
            </a:r>
            <a:r>
              <a:rPr lang="en-US" altLang="en-US" sz="2400" dirty="0">
                <a:solidFill>
                  <a:srgbClr val="0070C0"/>
                </a:solidFill>
              </a:rPr>
              <a:t>data item X</a:t>
            </a:r>
            <a:r>
              <a:rPr lang="en-US" altLang="en-US" sz="2400" dirty="0"/>
              <a:t> into a </a:t>
            </a:r>
            <a:r>
              <a:rPr lang="en-US" altLang="en-US" sz="2400" dirty="0">
                <a:solidFill>
                  <a:srgbClr val="0070C0"/>
                </a:solidFill>
              </a:rPr>
              <a:t>program variable X</a:t>
            </a:r>
            <a:r>
              <a:rPr lang="en-US" altLang="en-US" sz="2400" dirty="0"/>
              <a:t>. 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dirty="0" err="1"/>
              <a:t>write_item</a:t>
            </a:r>
            <a:r>
              <a:rPr lang="en-US" altLang="en-US" sz="2400" b="1" dirty="0"/>
              <a:t>(X</a:t>
            </a:r>
            <a:r>
              <a:rPr lang="en-US" altLang="en-US" sz="2400" dirty="0"/>
              <a:t>): Writes the value of </a:t>
            </a:r>
            <a:r>
              <a:rPr lang="en-US" altLang="en-US" sz="2400" dirty="0">
                <a:solidFill>
                  <a:srgbClr val="0070C0"/>
                </a:solidFill>
              </a:rPr>
              <a:t>program variable X </a:t>
            </a:r>
            <a:r>
              <a:rPr lang="en-US" altLang="en-US" sz="2400" dirty="0"/>
              <a:t>into </a:t>
            </a:r>
            <a:r>
              <a:rPr lang="en-US" altLang="en-US" sz="2400" dirty="0">
                <a:solidFill>
                  <a:srgbClr val="0070C0"/>
                </a:solidFill>
              </a:rPr>
              <a:t>data item X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8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Introduction to Transaction Processing</a:t>
            </a:r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72384"/>
            <a:ext cx="9144000" cy="5105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READ AND WRITE OPERATIONS: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dirty="0"/>
              <a:t>Basic unit of data transfer from </a:t>
            </a:r>
            <a:r>
              <a:rPr lang="en-US" altLang="en-US" sz="2400" dirty="0">
                <a:solidFill>
                  <a:srgbClr val="0070C0"/>
                </a:solidFill>
              </a:rPr>
              <a:t>disk</a:t>
            </a:r>
            <a:r>
              <a:rPr lang="en-US" altLang="en-US" sz="2400" dirty="0"/>
              <a:t> to </a:t>
            </a:r>
            <a:r>
              <a:rPr lang="en-US" altLang="en-US" sz="2400" dirty="0">
                <a:solidFill>
                  <a:srgbClr val="0070C0"/>
                </a:solidFill>
              </a:rPr>
              <a:t>buffer cache</a:t>
            </a:r>
            <a:r>
              <a:rPr lang="en-US" altLang="en-US" sz="2400" dirty="0"/>
              <a:t> (or main memory) is </a:t>
            </a:r>
            <a:r>
              <a:rPr lang="en-US" altLang="en-US" sz="2400" b="1" dirty="0">
                <a:solidFill>
                  <a:srgbClr val="0070C0"/>
                </a:solidFill>
              </a:rPr>
              <a:t>disk block</a:t>
            </a:r>
            <a:r>
              <a:rPr lang="en-US" altLang="en-US" sz="2400" dirty="0"/>
              <a:t>. 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 err="1"/>
              <a:t>read_item</a:t>
            </a:r>
            <a:r>
              <a:rPr lang="en-US" altLang="en-US" sz="2400" b="1" dirty="0"/>
              <a:t>(X) </a:t>
            </a:r>
            <a:r>
              <a:rPr lang="en-US" altLang="en-US" sz="2400" dirty="0"/>
              <a:t>includes the following steps: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/>
              <a:t>Find </a:t>
            </a:r>
            <a:r>
              <a:rPr lang="en-US" altLang="en-US" sz="2100" dirty="0">
                <a:solidFill>
                  <a:srgbClr val="FF0000"/>
                </a:solidFill>
              </a:rPr>
              <a:t>address</a:t>
            </a:r>
            <a:r>
              <a:rPr lang="en-US" altLang="en-US" sz="2100" dirty="0"/>
              <a:t> of </a:t>
            </a:r>
            <a:r>
              <a:rPr lang="en-US" altLang="en-US" sz="2100" dirty="0">
                <a:solidFill>
                  <a:srgbClr val="FF0000"/>
                </a:solidFill>
              </a:rPr>
              <a:t>disk block </a:t>
            </a:r>
            <a:r>
              <a:rPr lang="en-US" altLang="en-US" sz="2100" dirty="0"/>
              <a:t>that contains </a:t>
            </a:r>
            <a:r>
              <a:rPr lang="en-US" altLang="en-US" sz="2100" dirty="0">
                <a:solidFill>
                  <a:srgbClr val="0070C0"/>
                </a:solidFill>
              </a:rPr>
              <a:t>item X</a:t>
            </a:r>
            <a:r>
              <a:rPr lang="en-US" altLang="en-US" sz="2100" dirty="0"/>
              <a:t>.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/>
              <a:t>Copy that </a:t>
            </a:r>
            <a:r>
              <a:rPr lang="en-US" altLang="en-US" sz="2100" dirty="0">
                <a:solidFill>
                  <a:srgbClr val="FF0000"/>
                </a:solidFill>
              </a:rPr>
              <a:t>disk block </a:t>
            </a:r>
            <a:r>
              <a:rPr lang="en-US" altLang="en-US" sz="2100" dirty="0"/>
              <a:t>into </a:t>
            </a:r>
            <a:r>
              <a:rPr lang="en-US" altLang="en-US" sz="2100" dirty="0">
                <a:solidFill>
                  <a:srgbClr val="FF0000"/>
                </a:solidFill>
              </a:rPr>
              <a:t>buffer cache</a:t>
            </a:r>
            <a:r>
              <a:rPr lang="en-US" altLang="en-US" sz="2100" dirty="0"/>
              <a:t> (if that disk block is not already in buffer cache).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/>
              <a:t>Copy item X from </a:t>
            </a:r>
            <a:r>
              <a:rPr lang="en-US" altLang="en-US" sz="2100" dirty="0">
                <a:solidFill>
                  <a:srgbClr val="FF0000"/>
                </a:solidFill>
              </a:rPr>
              <a:t>buffer cache</a:t>
            </a:r>
            <a:r>
              <a:rPr lang="en-US" altLang="en-US" sz="2100" dirty="0"/>
              <a:t> to </a:t>
            </a:r>
            <a:r>
              <a:rPr lang="en-US" altLang="en-US" sz="2100" dirty="0">
                <a:solidFill>
                  <a:srgbClr val="0070C0"/>
                </a:solidFill>
              </a:rPr>
              <a:t>program variable X</a:t>
            </a:r>
            <a:r>
              <a:rPr lang="en-US" altLang="en-US" sz="2100" dirty="0"/>
              <a:t>.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 err="1"/>
              <a:t>write_item</a:t>
            </a:r>
            <a:r>
              <a:rPr lang="en-US" altLang="en-US" sz="2400" b="1" dirty="0"/>
              <a:t>(X</a:t>
            </a:r>
            <a:r>
              <a:rPr lang="en-US" altLang="en-US" sz="2400" dirty="0"/>
              <a:t>) includes the following steps: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/>
              <a:t>Find </a:t>
            </a:r>
            <a:r>
              <a:rPr lang="en-US" altLang="en-US" sz="2100" dirty="0">
                <a:solidFill>
                  <a:srgbClr val="FF0000"/>
                </a:solidFill>
              </a:rPr>
              <a:t>address</a:t>
            </a:r>
            <a:r>
              <a:rPr lang="en-US" altLang="en-US" sz="2100" dirty="0"/>
              <a:t> of </a:t>
            </a:r>
            <a:r>
              <a:rPr lang="en-US" altLang="en-US" sz="2100" dirty="0">
                <a:solidFill>
                  <a:srgbClr val="FF0000"/>
                </a:solidFill>
              </a:rPr>
              <a:t>disk block </a:t>
            </a:r>
            <a:r>
              <a:rPr lang="en-US" altLang="en-US" sz="2100" dirty="0"/>
              <a:t>that contains </a:t>
            </a:r>
            <a:r>
              <a:rPr lang="en-US" altLang="en-US" sz="2100" dirty="0">
                <a:solidFill>
                  <a:srgbClr val="0070C0"/>
                </a:solidFill>
              </a:rPr>
              <a:t>item X</a:t>
            </a:r>
            <a:r>
              <a:rPr lang="en-US" altLang="en-US" sz="2100" dirty="0"/>
              <a:t>.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/>
              <a:t>Copy that </a:t>
            </a:r>
            <a:r>
              <a:rPr lang="en-US" altLang="en-US" sz="2100" dirty="0">
                <a:solidFill>
                  <a:srgbClr val="FF0000"/>
                </a:solidFill>
              </a:rPr>
              <a:t>disk block </a:t>
            </a:r>
            <a:r>
              <a:rPr lang="en-US" altLang="en-US" sz="2100" dirty="0"/>
              <a:t>into </a:t>
            </a:r>
            <a:r>
              <a:rPr lang="en-US" altLang="en-US" sz="2100" dirty="0">
                <a:solidFill>
                  <a:srgbClr val="FF0000"/>
                </a:solidFill>
              </a:rPr>
              <a:t>buffer cache</a:t>
            </a:r>
            <a:r>
              <a:rPr lang="en-US" altLang="en-US" sz="2100" dirty="0"/>
              <a:t> (if that disk block is not already in buffer cache).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/>
              <a:t>Copy </a:t>
            </a:r>
            <a:r>
              <a:rPr lang="en-US" altLang="en-US" sz="2100" dirty="0">
                <a:solidFill>
                  <a:srgbClr val="0070C0"/>
                </a:solidFill>
              </a:rPr>
              <a:t>item X</a:t>
            </a:r>
            <a:r>
              <a:rPr lang="en-US" altLang="en-US" sz="2100" dirty="0"/>
              <a:t> from </a:t>
            </a:r>
            <a:r>
              <a:rPr lang="en-US" altLang="en-US" sz="2100" dirty="0">
                <a:solidFill>
                  <a:srgbClr val="0070C0"/>
                </a:solidFill>
              </a:rPr>
              <a:t>program variable X </a:t>
            </a:r>
            <a:r>
              <a:rPr lang="en-US" altLang="en-US" sz="2100" dirty="0"/>
              <a:t>into its correct location in </a:t>
            </a:r>
            <a:r>
              <a:rPr lang="en-US" altLang="en-US" sz="2100" dirty="0">
                <a:solidFill>
                  <a:srgbClr val="FF0000"/>
                </a:solidFill>
              </a:rPr>
              <a:t>buffer cache.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/>
              <a:t>Store the updated block from </a:t>
            </a:r>
            <a:r>
              <a:rPr lang="en-US" altLang="en-US" sz="2100" dirty="0">
                <a:solidFill>
                  <a:srgbClr val="FF0000"/>
                </a:solidFill>
              </a:rPr>
              <a:t>buffer cache </a:t>
            </a:r>
            <a:r>
              <a:rPr lang="en-US" altLang="en-US" sz="2100" dirty="0"/>
              <a:t>back to </a:t>
            </a:r>
            <a:r>
              <a:rPr lang="en-US" altLang="en-US" sz="2100" dirty="0">
                <a:solidFill>
                  <a:srgbClr val="FF0000"/>
                </a:solidFill>
              </a:rPr>
              <a:t>disk block </a:t>
            </a:r>
            <a:r>
              <a:rPr lang="en-US" altLang="en-US" sz="2100" dirty="0"/>
              <a:t>(either immediately or at some later point in time). </a:t>
            </a:r>
          </a:p>
        </p:txBody>
      </p:sp>
    </p:spTree>
    <p:extLst>
      <p:ext uri="{BB962C8B-B14F-4D97-AF65-F5344CB8AC3E}">
        <p14:creationId xmlns:p14="http://schemas.microsoft.com/office/powerpoint/2010/main" val="14037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20_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928"/>
            <a:ext cx="9144000" cy="279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18107" y="0"/>
            <a:ext cx="9125893" cy="6858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States of transaction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324759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18107" y="0"/>
            <a:ext cx="9125893" cy="6858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Two Sample Transactions</a:t>
            </a:r>
          </a:p>
        </p:txBody>
      </p:sp>
      <p:pic>
        <p:nvPicPr>
          <p:cNvPr id="4" name="Picture 2" descr="fig20_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838200"/>
            <a:ext cx="90678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183054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</TotalTime>
  <Words>2198</Words>
  <Application>Microsoft Office PowerPoint</Application>
  <PresentationFormat>On-screen Show (4:3)</PresentationFormat>
  <Paragraphs>319</Paragraphs>
  <Slides>45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Courier New</vt:lpstr>
      <vt:lpstr>Times New Roman</vt:lpstr>
      <vt:lpstr>Wingdings</vt:lpstr>
      <vt:lpstr>Echo</vt:lpstr>
      <vt:lpstr>PowerPoint Presentation</vt:lpstr>
      <vt:lpstr>PowerPoint Presentation</vt:lpstr>
      <vt:lpstr>Introduction to Transaction Processing</vt:lpstr>
      <vt:lpstr>Concurrent Transaction</vt:lpstr>
      <vt:lpstr>Introduction to Transaction Processing</vt:lpstr>
      <vt:lpstr>Introduction to Transaction Processing</vt:lpstr>
      <vt:lpstr>Introduction to Transaction Processing</vt:lpstr>
      <vt:lpstr>States of transaction execution</vt:lpstr>
      <vt:lpstr>Two Sample Transactions</vt:lpstr>
      <vt:lpstr>Introduction to Transaction Processing</vt:lpstr>
      <vt:lpstr>PowerPoint Presentation</vt:lpstr>
      <vt:lpstr>Temporary Update (or Dirty Read)</vt:lpstr>
      <vt:lpstr>Incorrect Summary</vt:lpstr>
      <vt:lpstr>Introduction to Transaction Processing</vt:lpstr>
      <vt:lpstr>Transaction and System Concepts</vt:lpstr>
      <vt:lpstr>Transaction and System Concepts</vt:lpstr>
      <vt:lpstr>Transaction and System Concepts</vt:lpstr>
      <vt:lpstr>Transaction and System Concepts</vt:lpstr>
      <vt:lpstr>Database Server Architecture</vt:lpstr>
      <vt:lpstr>Desirable Properties of Transactions</vt:lpstr>
      <vt:lpstr>Schedule</vt:lpstr>
      <vt:lpstr>PowerPoint Presentation</vt:lpstr>
      <vt:lpstr>PowerPoint Presentation</vt:lpstr>
      <vt:lpstr>PowerPoint Presentation</vt:lpstr>
      <vt:lpstr>PowerPoint Presentation</vt:lpstr>
      <vt:lpstr>Serial Schedule</vt:lpstr>
      <vt:lpstr>Serialization Graph (Precedence Graph)</vt:lpstr>
      <vt:lpstr>Serialization Graph (Precedence Graph)</vt:lpstr>
      <vt:lpstr>Is it conflict-serializable?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Transaction Support in SQL2</vt:lpstr>
      <vt:lpstr>Isolation Level</vt:lpstr>
      <vt:lpstr>Type of Violations</vt:lpstr>
      <vt:lpstr>PowerPoint Presentation</vt:lpstr>
      <vt:lpstr>Types of Schedules in DBMS</vt:lpstr>
      <vt:lpstr>Summary</vt:lpstr>
    </vt:vector>
  </TitlesOfParts>
  <Company>Florida Atlantic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mbanks</dc:creator>
  <cp:lastModifiedBy>KwangSoo Yang</cp:lastModifiedBy>
  <cp:revision>302</cp:revision>
  <dcterms:created xsi:type="dcterms:W3CDTF">2005-09-12T13:56:44Z</dcterms:created>
  <dcterms:modified xsi:type="dcterms:W3CDTF">2023-08-14T17:01:48Z</dcterms:modified>
</cp:coreProperties>
</file>