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2"/>
  </p:notesMasterIdLst>
  <p:handoutMasterIdLst>
    <p:handoutMasterId r:id="rId83"/>
  </p:handoutMasterIdLst>
  <p:sldIdLst>
    <p:sldId id="256" r:id="rId2"/>
    <p:sldId id="340" r:id="rId3"/>
    <p:sldId id="391" r:id="rId4"/>
    <p:sldId id="348" r:id="rId5"/>
    <p:sldId id="342" r:id="rId6"/>
    <p:sldId id="395" r:id="rId7"/>
    <p:sldId id="421" r:id="rId8"/>
    <p:sldId id="396" r:id="rId9"/>
    <p:sldId id="400" r:id="rId10"/>
    <p:sldId id="401" r:id="rId11"/>
    <p:sldId id="341" r:id="rId12"/>
    <p:sldId id="402" r:id="rId13"/>
    <p:sldId id="330" r:id="rId14"/>
    <p:sldId id="331" r:id="rId15"/>
    <p:sldId id="403" r:id="rId16"/>
    <p:sldId id="345" r:id="rId17"/>
    <p:sldId id="408" r:id="rId18"/>
    <p:sldId id="409" r:id="rId19"/>
    <p:sldId id="410" r:id="rId20"/>
    <p:sldId id="411" r:id="rId21"/>
    <p:sldId id="346" r:id="rId22"/>
    <p:sldId id="347" r:id="rId23"/>
    <p:sldId id="412" r:id="rId24"/>
    <p:sldId id="349" r:id="rId25"/>
    <p:sldId id="415" r:id="rId26"/>
    <p:sldId id="416" r:id="rId27"/>
    <p:sldId id="417" r:id="rId28"/>
    <p:sldId id="418" r:id="rId29"/>
    <p:sldId id="419" r:id="rId30"/>
    <p:sldId id="420" r:id="rId31"/>
    <p:sldId id="407" r:id="rId32"/>
    <p:sldId id="405" r:id="rId33"/>
    <p:sldId id="406" r:id="rId34"/>
    <p:sldId id="350" r:id="rId35"/>
    <p:sldId id="351" r:id="rId36"/>
    <p:sldId id="352" r:id="rId37"/>
    <p:sldId id="353" r:id="rId38"/>
    <p:sldId id="393" r:id="rId39"/>
    <p:sldId id="394" r:id="rId40"/>
    <p:sldId id="392" r:id="rId41"/>
    <p:sldId id="397" r:id="rId42"/>
    <p:sldId id="398" r:id="rId43"/>
    <p:sldId id="423" r:id="rId44"/>
    <p:sldId id="355" r:id="rId45"/>
    <p:sldId id="399" r:id="rId46"/>
    <p:sldId id="356" r:id="rId47"/>
    <p:sldId id="337" r:id="rId48"/>
    <p:sldId id="366" r:id="rId49"/>
    <p:sldId id="357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389" r:id="rId58"/>
    <p:sldId id="390" r:id="rId59"/>
    <p:sldId id="422" r:id="rId60"/>
    <p:sldId id="358" r:id="rId61"/>
    <p:sldId id="367" r:id="rId62"/>
    <p:sldId id="368" r:id="rId63"/>
    <p:sldId id="369" r:id="rId64"/>
    <p:sldId id="370" r:id="rId65"/>
    <p:sldId id="339" r:id="rId66"/>
    <p:sldId id="371" r:id="rId67"/>
    <p:sldId id="376" r:id="rId68"/>
    <p:sldId id="378" r:id="rId69"/>
    <p:sldId id="379" r:id="rId70"/>
    <p:sldId id="380" r:id="rId71"/>
    <p:sldId id="382" r:id="rId72"/>
    <p:sldId id="381" r:id="rId73"/>
    <p:sldId id="383" r:id="rId74"/>
    <p:sldId id="384" r:id="rId75"/>
    <p:sldId id="385" r:id="rId76"/>
    <p:sldId id="386" r:id="rId77"/>
    <p:sldId id="387" r:id="rId78"/>
    <p:sldId id="388" r:id="rId79"/>
    <p:sldId id="372" r:id="rId80"/>
    <p:sldId id="328" r:id="rId81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400"/>
    <a:srgbClr val="29D600"/>
    <a:srgbClr val="003968"/>
    <a:srgbClr val="000066"/>
    <a:srgbClr val="CC0000"/>
    <a:srgbClr val="336699"/>
    <a:srgbClr val="00457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64" autoAdjust="0"/>
  </p:normalViewPr>
  <p:slideViewPr>
    <p:cSldViewPr>
      <p:cViewPr varScale="1">
        <p:scale>
          <a:sx n="103" d="100"/>
          <a:sy n="103" d="100"/>
        </p:scale>
        <p:origin x="177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File and Index Structures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Why Not Store Everything in Main Memory?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chemeClr val="tx2"/>
                </a:solidFill>
              </a:rPr>
              <a:t>Costs</a:t>
            </a:r>
            <a:r>
              <a:rPr lang="en-US" altLang="en-US" sz="3000" b="0" dirty="0">
                <a:solidFill>
                  <a:schemeClr val="tx2"/>
                </a:solidFill>
              </a:rPr>
              <a:t> too much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b="0" dirty="0">
                <a:solidFill>
                  <a:schemeClr val="tx2"/>
                </a:solidFill>
              </a:rPr>
              <a:t>Main memory is </a:t>
            </a:r>
            <a:r>
              <a:rPr lang="en-US" altLang="en-US" sz="3000" dirty="0">
                <a:solidFill>
                  <a:schemeClr val="tx2"/>
                </a:solidFill>
              </a:rPr>
              <a:t>volatile</a:t>
            </a:r>
            <a:r>
              <a:rPr lang="en-US" altLang="en-US" sz="3000" b="0" dirty="0">
                <a:solidFill>
                  <a:schemeClr val="tx2"/>
                </a:solidFill>
              </a:rPr>
              <a:t>. 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b="0" dirty="0">
                <a:solidFill>
                  <a:schemeClr val="tx2"/>
                </a:solidFill>
              </a:rPr>
              <a:t>Typical storage hierarchy: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3000" b="0" dirty="0">
                <a:solidFill>
                  <a:schemeClr val="tx2"/>
                </a:solidFill>
              </a:rPr>
              <a:t>Main memory (RAM) for currently used data.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3000" b="0" dirty="0">
                <a:solidFill>
                  <a:schemeClr val="tx2"/>
                </a:solidFill>
              </a:rPr>
              <a:t>Disk for the main database (secondary storage).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3000" b="0" dirty="0">
                <a:solidFill>
                  <a:schemeClr val="tx2"/>
                </a:solidFill>
              </a:rPr>
              <a:t>Tapes for archiving older versions of the data (tertiary storage).</a:t>
            </a:r>
          </a:p>
        </p:txBody>
      </p:sp>
    </p:spTree>
    <p:extLst>
      <p:ext uri="{BB962C8B-B14F-4D97-AF65-F5344CB8AC3E}">
        <p14:creationId xmlns:p14="http://schemas.microsoft.com/office/powerpoint/2010/main" val="12263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Memory vs. Disk</a:t>
            </a:r>
          </a:p>
        </p:txBody>
      </p:sp>
      <p:pic>
        <p:nvPicPr>
          <p:cNvPr id="6" name="Picture 2" descr="tab16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" y="1799321"/>
            <a:ext cx="9116805" cy="363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09" y="846909"/>
            <a:ext cx="911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DBMS stores data on the magnetic disk and fetches data into the main memory for processing.</a:t>
            </a:r>
            <a:endParaRPr lang="en-US" sz="2800" b="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20" y="5434713"/>
            <a:ext cx="911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</a:rPr>
              <a:t>Disk access is the main bottleneck.</a:t>
            </a:r>
          </a:p>
        </p:txBody>
      </p:sp>
    </p:spTree>
    <p:extLst>
      <p:ext uri="{BB962C8B-B14F-4D97-AF65-F5344CB8AC3E}">
        <p14:creationId xmlns:p14="http://schemas.microsoft.com/office/powerpoint/2010/main" val="12840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Disk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chemeClr val="tx2"/>
                </a:solidFill>
              </a:rPr>
              <a:t>Secondary storage </a:t>
            </a:r>
            <a:r>
              <a:rPr lang="en-US" altLang="en-US" sz="3000" b="0" dirty="0">
                <a:solidFill>
                  <a:schemeClr val="tx2"/>
                </a:solidFill>
              </a:rPr>
              <a:t>device of choice. 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b="0" dirty="0">
                <a:solidFill>
                  <a:schemeClr val="tx2"/>
                </a:solidFill>
              </a:rPr>
              <a:t>Main advantage over tapes: random access vs. sequential.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b="0" dirty="0">
                <a:solidFill>
                  <a:schemeClr val="tx2"/>
                </a:solidFill>
              </a:rPr>
              <a:t>Data is stored and retrieved in units called </a:t>
            </a:r>
            <a:r>
              <a:rPr lang="en-US" altLang="en-US" sz="3000" dirty="0">
                <a:solidFill>
                  <a:srgbClr val="FF0000"/>
                </a:solidFill>
              </a:rPr>
              <a:t>disk blocks or pages</a:t>
            </a:r>
            <a:r>
              <a:rPr lang="en-US" altLang="en-US" sz="3000" b="0" dirty="0">
                <a:solidFill>
                  <a:schemeClr val="tx2"/>
                </a:solidFill>
              </a:rPr>
              <a:t>.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000" b="0" dirty="0">
                <a:solidFill>
                  <a:schemeClr val="tx2"/>
                </a:solidFill>
              </a:rPr>
              <a:t>The time to retrieve a disk page varies depending upon the location on the disk.  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3000" b="0" dirty="0">
                <a:solidFill>
                  <a:schemeClr val="tx2"/>
                </a:solidFill>
              </a:rPr>
              <a:t>Therefore, the relative placement of </a:t>
            </a:r>
            <a:r>
              <a:rPr lang="en-US" altLang="en-US" sz="3000" dirty="0">
                <a:solidFill>
                  <a:schemeClr val="tx2"/>
                </a:solidFill>
              </a:rPr>
              <a:t>pages</a:t>
            </a:r>
            <a:r>
              <a:rPr lang="en-US" altLang="en-US" sz="3000" b="0" dirty="0">
                <a:solidFill>
                  <a:schemeClr val="tx2"/>
                </a:solidFill>
              </a:rPr>
              <a:t> on disk has a major impact on DBMS performance!</a:t>
            </a:r>
          </a:p>
        </p:txBody>
      </p:sp>
    </p:spTree>
    <p:extLst>
      <p:ext uri="{BB962C8B-B14F-4D97-AF65-F5344CB8AC3E}">
        <p14:creationId xmlns:p14="http://schemas.microsoft.com/office/powerpoint/2010/main" val="20020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6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74855"/>
            <a:ext cx="7467600" cy="598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Moving head disk mechanism</a:t>
            </a:r>
          </a:p>
        </p:txBody>
      </p:sp>
    </p:spTree>
    <p:extLst>
      <p:ext uri="{BB962C8B-B14F-4D97-AF65-F5344CB8AC3E}">
        <p14:creationId xmlns:p14="http://schemas.microsoft.com/office/powerpoint/2010/main" val="166098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6_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92500"/>
            <a:ext cx="68580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Track, Sector, and Disk Block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846909"/>
            <a:ext cx="9111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The disk surface is divided into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tracks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, which are subdivided into 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sectors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The track is divided into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equal-sized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disk blocks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(or pages).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Transfer of data between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main memory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and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disk</a:t>
            </a:r>
            <a:r>
              <a:rPr lang="en-US" sz="2800" b="0" u="sng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takes place in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units of disk blocks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359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Accessing a Disk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846909"/>
            <a:ext cx="911157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Time to access (read/write) a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disk block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2"/>
                </a:solidFill>
                <a:latin typeface="+mn-lt"/>
              </a:rPr>
              <a:t>seek time</a:t>
            </a:r>
            <a:r>
              <a:rPr lang="en-US" sz="2500" b="0" i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500" b="0" dirty="0">
                <a:solidFill>
                  <a:schemeClr val="tx2"/>
                </a:solidFill>
                <a:latin typeface="+mn-lt"/>
              </a:rPr>
              <a:t>(moving the read/write head from one track to another)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2"/>
                </a:solidFill>
                <a:latin typeface="+mn-lt"/>
              </a:rPr>
              <a:t>Rotational delay </a:t>
            </a:r>
            <a:r>
              <a:rPr lang="en-US" sz="2500" b="0" dirty="0">
                <a:solidFill>
                  <a:schemeClr val="tx2"/>
                </a:solidFill>
                <a:latin typeface="+mn-lt"/>
              </a:rPr>
              <a:t>(waiting for the block to rotate under the head)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2"/>
                </a:solidFill>
                <a:latin typeface="+mn-lt"/>
              </a:rPr>
              <a:t>transfer time </a:t>
            </a:r>
            <a:r>
              <a:rPr lang="en-US" sz="2500" b="0" dirty="0">
                <a:solidFill>
                  <a:schemeClr val="tx2"/>
                </a:solidFill>
                <a:latin typeface="+mn-lt"/>
              </a:rPr>
              <a:t>(moving data to/from disk surface)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Seek time and rotational delay dominate.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Key to lower I/O cost: reduce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seek/rotation delays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!  Hardware vs. software solutions?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‘Blocks in a file should be arranged sequentially on disk (by ‘next’), to minimize seek and rotational delay.</a:t>
            </a:r>
          </a:p>
        </p:txBody>
      </p:sp>
    </p:spTree>
    <p:extLst>
      <p:ext uri="{BB962C8B-B14F-4D97-AF65-F5344CB8AC3E}">
        <p14:creationId xmlns:p14="http://schemas.microsoft.com/office/powerpoint/2010/main" val="94682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Buffer Management in a DBMS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65470"/>
              </p:ext>
            </p:extLst>
          </p:nvPr>
        </p:nvGraphicFramePr>
        <p:xfrm>
          <a:off x="2362200" y="2362200"/>
          <a:ext cx="40608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193378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Buffer Pool</a:t>
            </a:r>
          </a:p>
        </p:txBody>
      </p:sp>
      <p:sp>
        <p:nvSpPr>
          <p:cNvPr id="7" name="Can 6"/>
          <p:cNvSpPr/>
          <p:nvPr/>
        </p:nvSpPr>
        <p:spPr bwMode="auto">
          <a:xfrm>
            <a:off x="3107240" y="5413248"/>
            <a:ext cx="2570775" cy="121615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38200" y="4953000"/>
            <a:ext cx="754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392627" y="43434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1042893" y="525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Disk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0233" y="43399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Main Memory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50701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Page (or block)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 bwMode="auto">
          <a:xfrm>
            <a:off x="1927989" y="2691680"/>
            <a:ext cx="8349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543800" y="2717415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n-lt"/>
              </a:rPr>
              <a:t>pin count</a:t>
            </a:r>
          </a:p>
          <a:p>
            <a:endParaRPr lang="en-US" dirty="0">
              <a:solidFill>
                <a:schemeClr val="tx2"/>
              </a:solidFill>
              <a:latin typeface="+mn-lt"/>
            </a:endParaRPr>
          </a:p>
          <a:p>
            <a:r>
              <a:rPr lang="en-US" dirty="0">
                <a:solidFill>
                  <a:schemeClr val="tx2"/>
                </a:solidFill>
                <a:latin typeface="+mn-lt"/>
              </a:rPr>
              <a:t>dirty bit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77121"/>
              </p:ext>
            </p:extLst>
          </p:nvPr>
        </p:nvGraphicFramePr>
        <p:xfrm>
          <a:off x="3840720" y="5852160"/>
          <a:ext cx="110381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5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9336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Data must be in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Main memory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for DBMS to operate it.</a:t>
            </a:r>
          </a:p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Table of &lt;</a:t>
            </a:r>
            <a:r>
              <a:rPr lang="en-US" sz="2800" i="1" dirty="0">
                <a:solidFill>
                  <a:schemeClr val="tx2"/>
                </a:solidFill>
                <a:latin typeface="+mn-lt"/>
              </a:rPr>
              <a:t>frame#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800" i="1" dirty="0" err="1">
                <a:solidFill>
                  <a:schemeClr val="tx2"/>
                </a:solidFill>
                <a:latin typeface="+mn-lt"/>
              </a:rPr>
              <a:t>pageid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&gt; pairs is maintained.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5757523" y="5120583"/>
            <a:ext cx="283731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 of frame dictated</a:t>
            </a:r>
          </a:p>
          <a:p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3609429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When a Page is Requested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91440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If the requested page is not </a:t>
            </a:r>
            <a:r>
              <a:rPr lang="en-US" sz="2800" b="0" u="sng" dirty="0">
                <a:solidFill>
                  <a:schemeClr val="tx2"/>
                </a:solidFill>
                <a:latin typeface="+mn-lt"/>
              </a:rPr>
              <a:t>in the pool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Choose a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frame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for replacement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If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frame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is dirty, write it to the disk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Read requested page into the chosen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frame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Pin the page and return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its address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18" y="3657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If we predict the requests (e.g., sequential scans), we can pre-fetch 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169421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More on Buffer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9144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Page in the pool may be requested many times. A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pin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count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is used for tracking the number of requestors currently using the page.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If the pin count of a page is zero, then the page is a candidate for replacement.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dirty bit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used for indicating whether the corresponding block of memory has been modified.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Concurrency Control &amp; Recovery may entail additional I/O when a frame is chosen for replacement (e.g., Write-Ahead Log)</a:t>
            </a:r>
          </a:p>
        </p:txBody>
      </p:sp>
    </p:spTree>
    <p:extLst>
      <p:ext uri="{BB962C8B-B14F-4D97-AF65-F5344CB8AC3E}">
        <p14:creationId xmlns:p14="http://schemas.microsoft.com/office/powerpoint/2010/main" val="337413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Buffer Replacement Policy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91440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Frame is chosen for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replacement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by a replacement policy: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rgbClr val="FF0000"/>
                </a:solidFill>
                <a:latin typeface="+mn-lt"/>
              </a:rPr>
              <a:t>Least-recently-used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(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LRU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), Clock, MRU etc.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Policy can have big impact on # of I/O’s; depends on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access pattern.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Sequential flooding:  Nasty situation caused by LRU + repeated sequential scans.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# buffer frames &lt; # pages in file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means each page request causes an I/O. Most-Recently Used (MRU) much better in this situation (but not in all situations, of course).</a:t>
            </a:r>
          </a:p>
        </p:txBody>
      </p:sp>
    </p:spTree>
    <p:extLst>
      <p:ext uri="{BB962C8B-B14F-4D97-AF65-F5344CB8AC3E}">
        <p14:creationId xmlns:p14="http://schemas.microsoft.com/office/powerpoint/2010/main" val="188556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38200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Goal:</a:t>
            </a:r>
          </a:p>
          <a:p>
            <a:pPr lvl="2"/>
            <a:r>
              <a:rPr lang="en-US" sz="3200" b="0" dirty="0">
                <a:solidFill>
                  <a:schemeClr val="tx2"/>
                </a:solidFill>
                <a:latin typeface="+mn-lt"/>
              </a:rPr>
              <a:t>Learning storage and access methods.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Physical Level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Block, Blocking Factor, Record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File Organization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Hashing Techniques</a:t>
            </a:r>
          </a:p>
          <a:p>
            <a:r>
              <a:rPr lang="en-US" b="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468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DBMS vs. OS File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91440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OS does disk space &amp; buffer management: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why not let OS manage these tasks?</a:t>
            </a:r>
            <a:endParaRPr lang="en-US" sz="28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Differences in OS support: portability issues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Buffer management in DBMS requires an ability to: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Pin a page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in the buffer pool,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force a page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to disk (important for implementing Concurrency Control &amp; recovery),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Adjust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replacement policy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, and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pre-fetch pages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based on access patterns in typical DB operations.</a:t>
            </a:r>
          </a:p>
        </p:txBody>
      </p:sp>
    </p:spTree>
    <p:extLst>
      <p:ext uri="{BB962C8B-B14F-4D97-AF65-F5344CB8AC3E}">
        <p14:creationId xmlns:p14="http://schemas.microsoft.com/office/powerpoint/2010/main" val="177872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Blocking Factor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89368"/>
              </p:ext>
            </p:extLst>
          </p:nvPr>
        </p:nvGraphicFramePr>
        <p:xfrm>
          <a:off x="2580960" y="1981200"/>
          <a:ext cx="110381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5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>
            <a:off x="3571560" y="2514600"/>
            <a:ext cx="129540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85625"/>
              </p:ext>
            </p:extLst>
          </p:nvPr>
        </p:nvGraphicFramePr>
        <p:xfrm>
          <a:off x="4897440" y="2514600"/>
          <a:ext cx="17221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62824" y="211657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disk block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93368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Data must be in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Main memory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for DBMS to operate 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113" y="15853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4200937"/>
            <a:ext cx="891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Given block size B and record size R, </a:t>
            </a:r>
          </a:p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     </a:t>
            </a:r>
            <a:r>
              <a:rPr lang="en-US" sz="2800" b="0" dirty="0">
                <a:solidFill>
                  <a:srgbClr val="0070C0"/>
                </a:solidFill>
                <a:latin typeface="+mn-lt"/>
              </a:rPr>
              <a:t>Blocking Factor (</a:t>
            </a:r>
            <a:r>
              <a:rPr lang="en-US" sz="2800" b="0" dirty="0" err="1">
                <a:solidFill>
                  <a:srgbClr val="0070C0"/>
                </a:solidFill>
                <a:latin typeface="+mn-lt"/>
              </a:rPr>
              <a:t>bfr</a:t>
            </a:r>
            <a:r>
              <a:rPr lang="en-US" sz="2800" b="0" dirty="0">
                <a:solidFill>
                  <a:srgbClr val="0070C0"/>
                </a:solidFill>
                <a:latin typeface="+mn-lt"/>
              </a:rPr>
              <a:t>) = floor ( B / R ). </a:t>
            </a:r>
          </a:p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Therefore,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unused space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in each block is B - ( </a:t>
            </a:r>
            <a:r>
              <a:rPr lang="en-US" sz="2800" b="0" dirty="0" err="1">
                <a:solidFill>
                  <a:schemeClr val="tx2"/>
                </a:solidFill>
                <a:latin typeface="+mn-lt"/>
              </a:rPr>
              <a:t>bfr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* R ). </a:t>
            </a:r>
          </a:p>
        </p:txBody>
      </p:sp>
    </p:spTree>
    <p:extLst>
      <p:ext uri="{BB962C8B-B14F-4D97-AF65-F5344CB8AC3E}">
        <p14:creationId xmlns:p14="http://schemas.microsoft.com/office/powerpoint/2010/main" val="2571984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16_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310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4015317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Types of record organization. (a) </a:t>
            </a:r>
            <a:r>
              <a:rPr lang="en-US" altLang="en-US" sz="2000" dirty="0" err="1">
                <a:solidFill>
                  <a:schemeClr val="tx2"/>
                </a:solidFill>
                <a:latin typeface="+mn-lt"/>
              </a:rPr>
              <a:t>Unspanned</a:t>
            </a:r>
            <a:r>
              <a:rPr lang="en-US" altLang="en-US" sz="2000" dirty="0">
                <a:solidFill>
                  <a:schemeClr val="tx2"/>
                </a:solidFill>
                <a:latin typeface="+mn-lt"/>
              </a:rPr>
              <a:t>. (b) Spanned.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and Record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45720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Information about field types same for all records in a file; stored in system catalogs.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Finding the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i’th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field (or column) requires a scan of the record.</a:t>
            </a:r>
          </a:p>
        </p:txBody>
      </p:sp>
    </p:spTree>
    <p:extLst>
      <p:ext uri="{BB962C8B-B14F-4D97-AF65-F5344CB8AC3E}">
        <p14:creationId xmlns:p14="http://schemas.microsoft.com/office/powerpoint/2010/main" val="58505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Record Formats: Variable Length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0" y="902275"/>
            <a:ext cx="9144000" cy="6858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0" dirty="0"/>
              <a:t> Two alternative formats (# fields is fixed):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997450"/>
            <a:ext cx="9143999" cy="85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offers direct access to the </a:t>
            </a:r>
            <a:r>
              <a:rPr lang="en-US" altLang="en-US" sz="25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i’th</a:t>
            </a:r>
            <a:r>
              <a:rPr lang="en-US" alt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field, efficient storage of NULL values; small directory overhead. </a:t>
            </a:r>
          </a:p>
        </p:txBody>
      </p: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203325" y="1835150"/>
            <a:ext cx="5895975" cy="596900"/>
            <a:chOff x="758" y="1492"/>
            <a:chExt cx="3714" cy="376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13"/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75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4</a:t>
              </a: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1670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534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39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4262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</p:grpSp>
      <p:sp>
        <p:nvSpPr>
          <p:cNvPr id="27" name="Line 25"/>
          <p:cNvSpPr>
            <a:spLocks noChangeShapeType="1"/>
          </p:cNvSpPr>
          <p:nvPr/>
        </p:nvSpPr>
        <p:spPr bwMode="auto">
          <a:xfrm flipV="1">
            <a:off x="1295400" y="2438400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71513" y="2644775"/>
            <a:ext cx="812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Field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Count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2117725" y="2424113"/>
            <a:ext cx="5086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Fields Delimited by Special Symbols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814513" y="1503363"/>
            <a:ext cx="4518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       F2                   F3                    F4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413125" y="3103563"/>
            <a:ext cx="3375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F2             F3             F4</a:t>
            </a:r>
          </a:p>
        </p:txBody>
      </p:sp>
      <p:grpSp>
        <p:nvGrpSpPr>
          <p:cNvPr id="32" name="Group 39"/>
          <p:cNvGrpSpPr>
            <a:grpSpLocks/>
          </p:cNvGrpSpPr>
          <p:nvPr/>
        </p:nvGrpSpPr>
        <p:grpSpPr bwMode="auto">
          <a:xfrm>
            <a:off x="1225550" y="3435350"/>
            <a:ext cx="5854700" cy="596900"/>
            <a:chOff x="772" y="2500"/>
            <a:chExt cx="3688" cy="376"/>
          </a:xfrm>
        </p:grpSpPr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1371600" y="3962400"/>
            <a:ext cx="5716588" cy="700088"/>
            <a:chOff x="864" y="2832"/>
            <a:chExt cx="3601" cy="441"/>
          </a:xfrm>
        </p:grpSpPr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864" y="2832"/>
              <a:ext cx="1105" cy="303"/>
            </a:xfrm>
            <a:custGeom>
              <a:avLst/>
              <a:gdLst>
                <a:gd name="T0" fmla="*/ 0 w 1105"/>
                <a:gd name="T1" fmla="*/ 0 h 303"/>
                <a:gd name="T2" fmla="*/ 15 w 1105"/>
                <a:gd name="T3" fmla="*/ 65 h 303"/>
                <a:gd name="T4" fmla="*/ 28 w 1105"/>
                <a:gd name="T5" fmla="*/ 115 h 303"/>
                <a:gd name="T6" fmla="*/ 40 w 1105"/>
                <a:gd name="T7" fmla="*/ 152 h 303"/>
                <a:gd name="T8" fmla="*/ 78 w 1105"/>
                <a:gd name="T9" fmla="*/ 190 h 303"/>
                <a:gd name="T10" fmla="*/ 115 w 1105"/>
                <a:gd name="T11" fmla="*/ 215 h 303"/>
                <a:gd name="T12" fmla="*/ 153 w 1105"/>
                <a:gd name="T13" fmla="*/ 227 h 303"/>
                <a:gd name="T14" fmla="*/ 190 w 1105"/>
                <a:gd name="T15" fmla="*/ 240 h 303"/>
                <a:gd name="T16" fmla="*/ 240 w 1105"/>
                <a:gd name="T17" fmla="*/ 240 h 303"/>
                <a:gd name="T18" fmla="*/ 278 w 1105"/>
                <a:gd name="T19" fmla="*/ 252 h 303"/>
                <a:gd name="T20" fmla="*/ 316 w 1105"/>
                <a:gd name="T21" fmla="*/ 265 h 303"/>
                <a:gd name="T22" fmla="*/ 353 w 1105"/>
                <a:gd name="T23" fmla="*/ 265 h 303"/>
                <a:gd name="T24" fmla="*/ 391 w 1105"/>
                <a:gd name="T25" fmla="*/ 277 h 303"/>
                <a:gd name="T26" fmla="*/ 441 w 1105"/>
                <a:gd name="T27" fmla="*/ 290 h 303"/>
                <a:gd name="T28" fmla="*/ 478 w 1105"/>
                <a:gd name="T29" fmla="*/ 290 h 303"/>
                <a:gd name="T30" fmla="*/ 516 w 1105"/>
                <a:gd name="T31" fmla="*/ 290 h 303"/>
                <a:gd name="T32" fmla="*/ 566 w 1105"/>
                <a:gd name="T33" fmla="*/ 302 h 303"/>
                <a:gd name="T34" fmla="*/ 603 w 1105"/>
                <a:gd name="T35" fmla="*/ 302 h 303"/>
                <a:gd name="T36" fmla="*/ 641 w 1105"/>
                <a:gd name="T37" fmla="*/ 302 h 303"/>
                <a:gd name="T38" fmla="*/ 678 w 1105"/>
                <a:gd name="T39" fmla="*/ 302 h 303"/>
                <a:gd name="T40" fmla="*/ 716 w 1105"/>
                <a:gd name="T41" fmla="*/ 302 h 303"/>
                <a:gd name="T42" fmla="*/ 753 w 1105"/>
                <a:gd name="T43" fmla="*/ 302 h 303"/>
                <a:gd name="T44" fmla="*/ 803 w 1105"/>
                <a:gd name="T45" fmla="*/ 290 h 303"/>
                <a:gd name="T46" fmla="*/ 841 w 1105"/>
                <a:gd name="T47" fmla="*/ 290 h 303"/>
                <a:gd name="T48" fmla="*/ 878 w 1105"/>
                <a:gd name="T49" fmla="*/ 277 h 303"/>
                <a:gd name="T50" fmla="*/ 916 w 1105"/>
                <a:gd name="T51" fmla="*/ 265 h 303"/>
                <a:gd name="T52" fmla="*/ 953 w 1105"/>
                <a:gd name="T53" fmla="*/ 252 h 303"/>
                <a:gd name="T54" fmla="*/ 991 w 1105"/>
                <a:gd name="T55" fmla="*/ 227 h 303"/>
                <a:gd name="T56" fmla="*/ 1028 w 1105"/>
                <a:gd name="T57" fmla="*/ 202 h 303"/>
                <a:gd name="T58" fmla="*/ 1053 w 1105"/>
                <a:gd name="T59" fmla="*/ 165 h 303"/>
                <a:gd name="T60" fmla="*/ 1078 w 1105"/>
                <a:gd name="T61" fmla="*/ 127 h 303"/>
                <a:gd name="T62" fmla="*/ 1103 w 1105"/>
                <a:gd name="T63" fmla="*/ 90 h 303"/>
                <a:gd name="T64" fmla="*/ 1104 w 1105"/>
                <a:gd name="T65" fmla="*/ 4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5" h="303">
                  <a:moveTo>
                    <a:pt x="0" y="0"/>
                  </a:moveTo>
                  <a:lnTo>
                    <a:pt x="15" y="65"/>
                  </a:lnTo>
                  <a:lnTo>
                    <a:pt x="28" y="115"/>
                  </a:lnTo>
                  <a:lnTo>
                    <a:pt x="40" y="152"/>
                  </a:lnTo>
                  <a:lnTo>
                    <a:pt x="78" y="190"/>
                  </a:lnTo>
                  <a:lnTo>
                    <a:pt x="115" y="215"/>
                  </a:lnTo>
                  <a:lnTo>
                    <a:pt x="153" y="227"/>
                  </a:lnTo>
                  <a:lnTo>
                    <a:pt x="190" y="240"/>
                  </a:lnTo>
                  <a:lnTo>
                    <a:pt x="240" y="240"/>
                  </a:lnTo>
                  <a:lnTo>
                    <a:pt x="278" y="252"/>
                  </a:lnTo>
                  <a:lnTo>
                    <a:pt x="316" y="265"/>
                  </a:lnTo>
                  <a:lnTo>
                    <a:pt x="353" y="265"/>
                  </a:lnTo>
                  <a:lnTo>
                    <a:pt x="391" y="277"/>
                  </a:lnTo>
                  <a:lnTo>
                    <a:pt x="441" y="290"/>
                  </a:lnTo>
                  <a:lnTo>
                    <a:pt x="478" y="290"/>
                  </a:lnTo>
                  <a:lnTo>
                    <a:pt x="516" y="290"/>
                  </a:lnTo>
                  <a:lnTo>
                    <a:pt x="566" y="302"/>
                  </a:lnTo>
                  <a:lnTo>
                    <a:pt x="603" y="302"/>
                  </a:lnTo>
                  <a:lnTo>
                    <a:pt x="641" y="302"/>
                  </a:lnTo>
                  <a:lnTo>
                    <a:pt x="678" y="302"/>
                  </a:lnTo>
                  <a:lnTo>
                    <a:pt x="716" y="302"/>
                  </a:lnTo>
                  <a:lnTo>
                    <a:pt x="753" y="302"/>
                  </a:lnTo>
                  <a:lnTo>
                    <a:pt x="803" y="290"/>
                  </a:lnTo>
                  <a:lnTo>
                    <a:pt x="841" y="290"/>
                  </a:lnTo>
                  <a:lnTo>
                    <a:pt x="878" y="277"/>
                  </a:lnTo>
                  <a:lnTo>
                    <a:pt x="916" y="265"/>
                  </a:lnTo>
                  <a:lnTo>
                    <a:pt x="953" y="252"/>
                  </a:lnTo>
                  <a:lnTo>
                    <a:pt x="991" y="227"/>
                  </a:lnTo>
                  <a:lnTo>
                    <a:pt x="1028" y="202"/>
                  </a:lnTo>
                  <a:lnTo>
                    <a:pt x="1053" y="165"/>
                  </a:lnTo>
                  <a:lnTo>
                    <a:pt x="1078" y="127"/>
                  </a:lnTo>
                  <a:lnTo>
                    <a:pt x="1103" y="90"/>
                  </a:lnTo>
                  <a:lnTo>
                    <a:pt x="1104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152" y="2832"/>
              <a:ext cx="1441" cy="341"/>
            </a:xfrm>
            <a:custGeom>
              <a:avLst/>
              <a:gdLst>
                <a:gd name="T0" fmla="*/ 0 w 1441"/>
                <a:gd name="T1" fmla="*/ 0 h 341"/>
                <a:gd name="T2" fmla="*/ 28 w 1441"/>
                <a:gd name="T3" fmla="*/ 65 h 341"/>
                <a:gd name="T4" fmla="*/ 53 w 1441"/>
                <a:gd name="T5" fmla="*/ 102 h 341"/>
                <a:gd name="T6" fmla="*/ 90 w 1441"/>
                <a:gd name="T7" fmla="*/ 127 h 341"/>
                <a:gd name="T8" fmla="*/ 128 w 1441"/>
                <a:gd name="T9" fmla="*/ 152 h 341"/>
                <a:gd name="T10" fmla="*/ 165 w 1441"/>
                <a:gd name="T11" fmla="*/ 177 h 341"/>
                <a:gd name="T12" fmla="*/ 228 w 1441"/>
                <a:gd name="T13" fmla="*/ 202 h 341"/>
                <a:gd name="T14" fmla="*/ 265 w 1441"/>
                <a:gd name="T15" fmla="*/ 227 h 341"/>
                <a:gd name="T16" fmla="*/ 315 w 1441"/>
                <a:gd name="T17" fmla="*/ 240 h 341"/>
                <a:gd name="T18" fmla="*/ 365 w 1441"/>
                <a:gd name="T19" fmla="*/ 265 h 341"/>
                <a:gd name="T20" fmla="*/ 415 w 1441"/>
                <a:gd name="T21" fmla="*/ 277 h 341"/>
                <a:gd name="T22" fmla="*/ 453 w 1441"/>
                <a:gd name="T23" fmla="*/ 302 h 341"/>
                <a:gd name="T24" fmla="*/ 503 w 1441"/>
                <a:gd name="T25" fmla="*/ 315 h 341"/>
                <a:gd name="T26" fmla="*/ 553 w 1441"/>
                <a:gd name="T27" fmla="*/ 327 h 341"/>
                <a:gd name="T28" fmla="*/ 603 w 1441"/>
                <a:gd name="T29" fmla="*/ 340 h 341"/>
                <a:gd name="T30" fmla="*/ 653 w 1441"/>
                <a:gd name="T31" fmla="*/ 340 h 341"/>
                <a:gd name="T32" fmla="*/ 690 w 1441"/>
                <a:gd name="T33" fmla="*/ 340 h 341"/>
                <a:gd name="T34" fmla="*/ 728 w 1441"/>
                <a:gd name="T35" fmla="*/ 340 h 341"/>
                <a:gd name="T36" fmla="*/ 778 w 1441"/>
                <a:gd name="T37" fmla="*/ 340 h 341"/>
                <a:gd name="T38" fmla="*/ 815 w 1441"/>
                <a:gd name="T39" fmla="*/ 340 h 341"/>
                <a:gd name="T40" fmla="*/ 865 w 1441"/>
                <a:gd name="T41" fmla="*/ 340 h 341"/>
                <a:gd name="T42" fmla="*/ 903 w 1441"/>
                <a:gd name="T43" fmla="*/ 340 h 341"/>
                <a:gd name="T44" fmla="*/ 940 w 1441"/>
                <a:gd name="T45" fmla="*/ 327 h 341"/>
                <a:gd name="T46" fmla="*/ 978 w 1441"/>
                <a:gd name="T47" fmla="*/ 315 h 341"/>
                <a:gd name="T48" fmla="*/ 1015 w 1441"/>
                <a:gd name="T49" fmla="*/ 302 h 341"/>
                <a:gd name="T50" fmla="*/ 1053 w 1441"/>
                <a:gd name="T51" fmla="*/ 290 h 341"/>
                <a:gd name="T52" fmla="*/ 1090 w 1441"/>
                <a:gd name="T53" fmla="*/ 277 h 341"/>
                <a:gd name="T54" fmla="*/ 1128 w 1441"/>
                <a:gd name="T55" fmla="*/ 265 h 341"/>
                <a:gd name="T56" fmla="*/ 1165 w 1441"/>
                <a:gd name="T57" fmla="*/ 252 h 341"/>
                <a:gd name="T58" fmla="*/ 1203 w 1441"/>
                <a:gd name="T59" fmla="*/ 227 h 341"/>
                <a:gd name="T60" fmla="*/ 1240 w 1441"/>
                <a:gd name="T61" fmla="*/ 215 h 341"/>
                <a:gd name="T62" fmla="*/ 1303 w 1441"/>
                <a:gd name="T63" fmla="*/ 190 h 341"/>
                <a:gd name="T64" fmla="*/ 1365 w 1441"/>
                <a:gd name="T65" fmla="*/ 177 h 341"/>
                <a:gd name="T66" fmla="*/ 1403 w 1441"/>
                <a:gd name="T67" fmla="*/ 165 h 341"/>
                <a:gd name="T68" fmla="*/ 1415 w 1441"/>
                <a:gd name="T69" fmla="*/ 127 h 341"/>
                <a:gd name="T70" fmla="*/ 1428 w 1441"/>
                <a:gd name="T71" fmla="*/ 90 h 341"/>
                <a:gd name="T72" fmla="*/ 1440 w 1441"/>
                <a:gd name="T73" fmla="*/ 4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1" h="341">
                  <a:moveTo>
                    <a:pt x="0" y="0"/>
                  </a:moveTo>
                  <a:lnTo>
                    <a:pt x="28" y="65"/>
                  </a:lnTo>
                  <a:lnTo>
                    <a:pt x="53" y="102"/>
                  </a:lnTo>
                  <a:lnTo>
                    <a:pt x="90" y="127"/>
                  </a:lnTo>
                  <a:lnTo>
                    <a:pt x="128" y="152"/>
                  </a:lnTo>
                  <a:lnTo>
                    <a:pt x="165" y="177"/>
                  </a:lnTo>
                  <a:lnTo>
                    <a:pt x="228" y="202"/>
                  </a:lnTo>
                  <a:lnTo>
                    <a:pt x="265" y="227"/>
                  </a:lnTo>
                  <a:lnTo>
                    <a:pt x="315" y="240"/>
                  </a:lnTo>
                  <a:lnTo>
                    <a:pt x="365" y="265"/>
                  </a:lnTo>
                  <a:lnTo>
                    <a:pt x="415" y="277"/>
                  </a:lnTo>
                  <a:lnTo>
                    <a:pt x="453" y="302"/>
                  </a:lnTo>
                  <a:lnTo>
                    <a:pt x="503" y="315"/>
                  </a:lnTo>
                  <a:lnTo>
                    <a:pt x="553" y="327"/>
                  </a:lnTo>
                  <a:lnTo>
                    <a:pt x="603" y="340"/>
                  </a:lnTo>
                  <a:lnTo>
                    <a:pt x="653" y="340"/>
                  </a:lnTo>
                  <a:lnTo>
                    <a:pt x="690" y="340"/>
                  </a:lnTo>
                  <a:lnTo>
                    <a:pt x="728" y="340"/>
                  </a:lnTo>
                  <a:lnTo>
                    <a:pt x="778" y="340"/>
                  </a:lnTo>
                  <a:lnTo>
                    <a:pt x="815" y="340"/>
                  </a:lnTo>
                  <a:lnTo>
                    <a:pt x="865" y="340"/>
                  </a:lnTo>
                  <a:lnTo>
                    <a:pt x="903" y="340"/>
                  </a:lnTo>
                  <a:lnTo>
                    <a:pt x="940" y="327"/>
                  </a:lnTo>
                  <a:lnTo>
                    <a:pt x="978" y="315"/>
                  </a:lnTo>
                  <a:lnTo>
                    <a:pt x="1015" y="302"/>
                  </a:lnTo>
                  <a:lnTo>
                    <a:pt x="1053" y="290"/>
                  </a:lnTo>
                  <a:lnTo>
                    <a:pt x="1090" y="277"/>
                  </a:lnTo>
                  <a:lnTo>
                    <a:pt x="1128" y="265"/>
                  </a:lnTo>
                  <a:lnTo>
                    <a:pt x="1165" y="252"/>
                  </a:lnTo>
                  <a:lnTo>
                    <a:pt x="1203" y="227"/>
                  </a:lnTo>
                  <a:lnTo>
                    <a:pt x="1240" y="215"/>
                  </a:lnTo>
                  <a:lnTo>
                    <a:pt x="1303" y="190"/>
                  </a:lnTo>
                  <a:lnTo>
                    <a:pt x="1365" y="177"/>
                  </a:lnTo>
                  <a:lnTo>
                    <a:pt x="1403" y="165"/>
                  </a:lnTo>
                  <a:lnTo>
                    <a:pt x="1415" y="127"/>
                  </a:lnTo>
                  <a:lnTo>
                    <a:pt x="1428" y="90"/>
                  </a:lnTo>
                  <a:lnTo>
                    <a:pt x="14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344" y="2832"/>
              <a:ext cx="1873" cy="441"/>
            </a:xfrm>
            <a:custGeom>
              <a:avLst/>
              <a:gdLst>
                <a:gd name="T0" fmla="*/ 0 w 1873"/>
                <a:gd name="T1" fmla="*/ 0 h 441"/>
                <a:gd name="T2" fmla="*/ 61 w 1873"/>
                <a:gd name="T3" fmla="*/ 15 h 441"/>
                <a:gd name="T4" fmla="*/ 111 w 1873"/>
                <a:gd name="T5" fmla="*/ 52 h 441"/>
                <a:gd name="T6" fmla="*/ 148 w 1873"/>
                <a:gd name="T7" fmla="*/ 77 h 441"/>
                <a:gd name="T8" fmla="*/ 186 w 1873"/>
                <a:gd name="T9" fmla="*/ 115 h 441"/>
                <a:gd name="T10" fmla="*/ 223 w 1873"/>
                <a:gd name="T11" fmla="*/ 152 h 441"/>
                <a:gd name="T12" fmla="*/ 261 w 1873"/>
                <a:gd name="T13" fmla="*/ 190 h 441"/>
                <a:gd name="T14" fmla="*/ 311 w 1873"/>
                <a:gd name="T15" fmla="*/ 240 h 441"/>
                <a:gd name="T16" fmla="*/ 348 w 1873"/>
                <a:gd name="T17" fmla="*/ 265 h 441"/>
                <a:gd name="T18" fmla="*/ 398 w 1873"/>
                <a:gd name="T19" fmla="*/ 302 h 441"/>
                <a:gd name="T20" fmla="*/ 436 w 1873"/>
                <a:gd name="T21" fmla="*/ 327 h 441"/>
                <a:gd name="T22" fmla="*/ 473 w 1873"/>
                <a:gd name="T23" fmla="*/ 352 h 441"/>
                <a:gd name="T24" fmla="*/ 511 w 1873"/>
                <a:gd name="T25" fmla="*/ 365 h 441"/>
                <a:gd name="T26" fmla="*/ 561 w 1873"/>
                <a:gd name="T27" fmla="*/ 390 h 441"/>
                <a:gd name="T28" fmla="*/ 611 w 1873"/>
                <a:gd name="T29" fmla="*/ 402 h 441"/>
                <a:gd name="T30" fmla="*/ 648 w 1873"/>
                <a:gd name="T31" fmla="*/ 415 h 441"/>
                <a:gd name="T32" fmla="*/ 686 w 1873"/>
                <a:gd name="T33" fmla="*/ 427 h 441"/>
                <a:gd name="T34" fmla="*/ 736 w 1873"/>
                <a:gd name="T35" fmla="*/ 440 h 441"/>
                <a:gd name="T36" fmla="*/ 786 w 1873"/>
                <a:gd name="T37" fmla="*/ 440 h 441"/>
                <a:gd name="T38" fmla="*/ 836 w 1873"/>
                <a:gd name="T39" fmla="*/ 440 h 441"/>
                <a:gd name="T40" fmla="*/ 886 w 1873"/>
                <a:gd name="T41" fmla="*/ 440 h 441"/>
                <a:gd name="T42" fmla="*/ 923 w 1873"/>
                <a:gd name="T43" fmla="*/ 440 h 441"/>
                <a:gd name="T44" fmla="*/ 961 w 1873"/>
                <a:gd name="T45" fmla="*/ 440 h 441"/>
                <a:gd name="T46" fmla="*/ 998 w 1873"/>
                <a:gd name="T47" fmla="*/ 440 h 441"/>
                <a:gd name="T48" fmla="*/ 1048 w 1873"/>
                <a:gd name="T49" fmla="*/ 427 h 441"/>
                <a:gd name="T50" fmla="*/ 1098 w 1873"/>
                <a:gd name="T51" fmla="*/ 427 h 441"/>
                <a:gd name="T52" fmla="*/ 1136 w 1873"/>
                <a:gd name="T53" fmla="*/ 427 h 441"/>
                <a:gd name="T54" fmla="*/ 1198 w 1873"/>
                <a:gd name="T55" fmla="*/ 415 h 441"/>
                <a:gd name="T56" fmla="*/ 1236 w 1873"/>
                <a:gd name="T57" fmla="*/ 415 h 441"/>
                <a:gd name="T58" fmla="*/ 1273 w 1873"/>
                <a:gd name="T59" fmla="*/ 415 h 441"/>
                <a:gd name="T60" fmla="*/ 1311 w 1873"/>
                <a:gd name="T61" fmla="*/ 402 h 441"/>
                <a:gd name="T62" fmla="*/ 1348 w 1873"/>
                <a:gd name="T63" fmla="*/ 402 h 441"/>
                <a:gd name="T64" fmla="*/ 1386 w 1873"/>
                <a:gd name="T65" fmla="*/ 402 h 441"/>
                <a:gd name="T66" fmla="*/ 1436 w 1873"/>
                <a:gd name="T67" fmla="*/ 390 h 441"/>
                <a:gd name="T68" fmla="*/ 1473 w 1873"/>
                <a:gd name="T69" fmla="*/ 377 h 441"/>
                <a:gd name="T70" fmla="*/ 1511 w 1873"/>
                <a:gd name="T71" fmla="*/ 365 h 441"/>
                <a:gd name="T72" fmla="*/ 1549 w 1873"/>
                <a:gd name="T73" fmla="*/ 352 h 441"/>
                <a:gd name="T74" fmla="*/ 1586 w 1873"/>
                <a:gd name="T75" fmla="*/ 340 h 441"/>
                <a:gd name="T76" fmla="*/ 1624 w 1873"/>
                <a:gd name="T77" fmla="*/ 315 h 441"/>
                <a:gd name="T78" fmla="*/ 1661 w 1873"/>
                <a:gd name="T79" fmla="*/ 302 h 441"/>
                <a:gd name="T80" fmla="*/ 1699 w 1873"/>
                <a:gd name="T81" fmla="*/ 265 h 441"/>
                <a:gd name="T82" fmla="*/ 1736 w 1873"/>
                <a:gd name="T83" fmla="*/ 240 h 441"/>
                <a:gd name="T84" fmla="*/ 1774 w 1873"/>
                <a:gd name="T85" fmla="*/ 215 h 441"/>
                <a:gd name="T86" fmla="*/ 1811 w 1873"/>
                <a:gd name="T87" fmla="*/ 190 h 441"/>
                <a:gd name="T88" fmla="*/ 1836 w 1873"/>
                <a:gd name="T89" fmla="*/ 152 h 441"/>
                <a:gd name="T90" fmla="*/ 1849 w 1873"/>
                <a:gd name="T91" fmla="*/ 115 h 441"/>
                <a:gd name="T92" fmla="*/ 1861 w 1873"/>
                <a:gd name="T93" fmla="*/ 77 h 441"/>
                <a:gd name="T94" fmla="*/ 1872 w 1873"/>
                <a:gd name="T95" fmla="*/ 4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3" h="441">
                  <a:moveTo>
                    <a:pt x="0" y="0"/>
                  </a:moveTo>
                  <a:lnTo>
                    <a:pt x="61" y="15"/>
                  </a:lnTo>
                  <a:lnTo>
                    <a:pt x="111" y="52"/>
                  </a:lnTo>
                  <a:lnTo>
                    <a:pt x="148" y="77"/>
                  </a:lnTo>
                  <a:lnTo>
                    <a:pt x="186" y="115"/>
                  </a:lnTo>
                  <a:lnTo>
                    <a:pt x="223" y="152"/>
                  </a:lnTo>
                  <a:lnTo>
                    <a:pt x="261" y="190"/>
                  </a:lnTo>
                  <a:lnTo>
                    <a:pt x="311" y="240"/>
                  </a:lnTo>
                  <a:lnTo>
                    <a:pt x="348" y="265"/>
                  </a:lnTo>
                  <a:lnTo>
                    <a:pt x="398" y="302"/>
                  </a:lnTo>
                  <a:lnTo>
                    <a:pt x="436" y="327"/>
                  </a:lnTo>
                  <a:lnTo>
                    <a:pt x="473" y="352"/>
                  </a:lnTo>
                  <a:lnTo>
                    <a:pt x="511" y="365"/>
                  </a:lnTo>
                  <a:lnTo>
                    <a:pt x="561" y="390"/>
                  </a:lnTo>
                  <a:lnTo>
                    <a:pt x="611" y="402"/>
                  </a:lnTo>
                  <a:lnTo>
                    <a:pt x="648" y="415"/>
                  </a:lnTo>
                  <a:lnTo>
                    <a:pt x="686" y="427"/>
                  </a:lnTo>
                  <a:lnTo>
                    <a:pt x="736" y="440"/>
                  </a:lnTo>
                  <a:lnTo>
                    <a:pt x="786" y="440"/>
                  </a:lnTo>
                  <a:lnTo>
                    <a:pt x="836" y="440"/>
                  </a:lnTo>
                  <a:lnTo>
                    <a:pt x="886" y="440"/>
                  </a:lnTo>
                  <a:lnTo>
                    <a:pt x="923" y="440"/>
                  </a:lnTo>
                  <a:lnTo>
                    <a:pt x="961" y="440"/>
                  </a:lnTo>
                  <a:lnTo>
                    <a:pt x="998" y="440"/>
                  </a:lnTo>
                  <a:lnTo>
                    <a:pt x="1048" y="427"/>
                  </a:lnTo>
                  <a:lnTo>
                    <a:pt x="1098" y="427"/>
                  </a:lnTo>
                  <a:lnTo>
                    <a:pt x="1136" y="427"/>
                  </a:lnTo>
                  <a:lnTo>
                    <a:pt x="1198" y="415"/>
                  </a:lnTo>
                  <a:lnTo>
                    <a:pt x="1236" y="415"/>
                  </a:lnTo>
                  <a:lnTo>
                    <a:pt x="1273" y="415"/>
                  </a:lnTo>
                  <a:lnTo>
                    <a:pt x="1311" y="402"/>
                  </a:lnTo>
                  <a:lnTo>
                    <a:pt x="1348" y="402"/>
                  </a:lnTo>
                  <a:lnTo>
                    <a:pt x="1386" y="402"/>
                  </a:lnTo>
                  <a:lnTo>
                    <a:pt x="1436" y="390"/>
                  </a:lnTo>
                  <a:lnTo>
                    <a:pt x="1473" y="377"/>
                  </a:lnTo>
                  <a:lnTo>
                    <a:pt x="1511" y="365"/>
                  </a:lnTo>
                  <a:lnTo>
                    <a:pt x="1549" y="352"/>
                  </a:lnTo>
                  <a:lnTo>
                    <a:pt x="1586" y="340"/>
                  </a:lnTo>
                  <a:lnTo>
                    <a:pt x="1624" y="315"/>
                  </a:lnTo>
                  <a:lnTo>
                    <a:pt x="1661" y="302"/>
                  </a:lnTo>
                  <a:lnTo>
                    <a:pt x="1699" y="265"/>
                  </a:lnTo>
                  <a:lnTo>
                    <a:pt x="1736" y="240"/>
                  </a:lnTo>
                  <a:lnTo>
                    <a:pt x="1774" y="215"/>
                  </a:lnTo>
                  <a:lnTo>
                    <a:pt x="1811" y="190"/>
                  </a:lnTo>
                  <a:lnTo>
                    <a:pt x="1836" y="152"/>
                  </a:lnTo>
                  <a:lnTo>
                    <a:pt x="1849" y="115"/>
                  </a:lnTo>
                  <a:lnTo>
                    <a:pt x="1861" y="77"/>
                  </a:lnTo>
                  <a:lnTo>
                    <a:pt x="1872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1632" y="2832"/>
              <a:ext cx="2209" cy="403"/>
            </a:xfrm>
            <a:custGeom>
              <a:avLst/>
              <a:gdLst>
                <a:gd name="T0" fmla="*/ 0 w 2209"/>
                <a:gd name="T1" fmla="*/ 0 h 403"/>
                <a:gd name="T2" fmla="*/ 10 w 2209"/>
                <a:gd name="T3" fmla="*/ 52 h 403"/>
                <a:gd name="T4" fmla="*/ 23 w 2209"/>
                <a:gd name="T5" fmla="*/ 90 h 403"/>
                <a:gd name="T6" fmla="*/ 35 w 2209"/>
                <a:gd name="T7" fmla="*/ 127 h 403"/>
                <a:gd name="T8" fmla="*/ 60 w 2209"/>
                <a:gd name="T9" fmla="*/ 165 h 403"/>
                <a:gd name="T10" fmla="*/ 98 w 2209"/>
                <a:gd name="T11" fmla="*/ 202 h 403"/>
                <a:gd name="T12" fmla="*/ 135 w 2209"/>
                <a:gd name="T13" fmla="*/ 227 h 403"/>
                <a:gd name="T14" fmla="*/ 173 w 2209"/>
                <a:gd name="T15" fmla="*/ 265 h 403"/>
                <a:gd name="T16" fmla="*/ 210 w 2209"/>
                <a:gd name="T17" fmla="*/ 290 h 403"/>
                <a:gd name="T18" fmla="*/ 248 w 2209"/>
                <a:gd name="T19" fmla="*/ 302 h 403"/>
                <a:gd name="T20" fmla="*/ 285 w 2209"/>
                <a:gd name="T21" fmla="*/ 327 h 403"/>
                <a:gd name="T22" fmla="*/ 323 w 2209"/>
                <a:gd name="T23" fmla="*/ 352 h 403"/>
                <a:gd name="T24" fmla="*/ 360 w 2209"/>
                <a:gd name="T25" fmla="*/ 365 h 403"/>
                <a:gd name="T26" fmla="*/ 398 w 2209"/>
                <a:gd name="T27" fmla="*/ 377 h 403"/>
                <a:gd name="T28" fmla="*/ 448 w 2209"/>
                <a:gd name="T29" fmla="*/ 377 h 403"/>
                <a:gd name="T30" fmla="*/ 485 w 2209"/>
                <a:gd name="T31" fmla="*/ 390 h 403"/>
                <a:gd name="T32" fmla="*/ 523 w 2209"/>
                <a:gd name="T33" fmla="*/ 390 h 403"/>
                <a:gd name="T34" fmla="*/ 585 w 2209"/>
                <a:gd name="T35" fmla="*/ 390 h 403"/>
                <a:gd name="T36" fmla="*/ 623 w 2209"/>
                <a:gd name="T37" fmla="*/ 390 h 403"/>
                <a:gd name="T38" fmla="*/ 673 w 2209"/>
                <a:gd name="T39" fmla="*/ 390 h 403"/>
                <a:gd name="T40" fmla="*/ 723 w 2209"/>
                <a:gd name="T41" fmla="*/ 402 h 403"/>
                <a:gd name="T42" fmla="*/ 760 w 2209"/>
                <a:gd name="T43" fmla="*/ 402 h 403"/>
                <a:gd name="T44" fmla="*/ 798 w 2209"/>
                <a:gd name="T45" fmla="*/ 402 h 403"/>
                <a:gd name="T46" fmla="*/ 835 w 2209"/>
                <a:gd name="T47" fmla="*/ 402 h 403"/>
                <a:gd name="T48" fmla="*/ 873 w 2209"/>
                <a:gd name="T49" fmla="*/ 402 h 403"/>
                <a:gd name="T50" fmla="*/ 910 w 2209"/>
                <a:gd name="T51" fmla="*/ 402 h 403"/>
                <a:gd name="T52" fmla="*/ 948 w 2209"/>
                <a:gd name="T53" fmla="*/ 402 h 403"/>
                <a:gd name="T54" fmla="*/ 985 w 2209"/>
                <a:gd name="T55" fmla="*/ 402 h 403"/>
                <a:gd name="T56" fmla="*/ 1035 w 2209"/>
                <a:gd name="T57" fmla="*/ 402 h 403"/>
                <a:gd name="T58" fmla="*/ 1085 w 2209"/>
                <a:gd name="T59" fmla="*/ 402 h 403"/>
                <a:gd name="T60" fmla="*/ 1123 w 2209"/>
                <a:gd name="T61" fmla="*/ 402 h 403"/>
                <a:gd name="T62" fmla="*/ 1160 w 2209"/>
                <a:gd name="T63" fmla="*/ 402 h 403"/>
                <a:gd name="T64" fmla="*/ 1210 w 2209"/>
                <a:gd name="T65" fmla="*/ 402 h 403"/>
                <a:gd name="T66" fmla="*/ 1261 w 2209"/>
                <a:gd name="T67" fmla="*/ 402 h 403"/>
                <a:gd name="T68" fmla="*/ 1298 w 2209"/>
                <a:gd name="T69" fmla="*/ 402 h 403"/>
                <a:gd name="T70" fmla="*/ 1336 w 2209"/>
                <a:gd name="T71" fmla="*/ 402 h 403"/>
                <a:gd name="T72" fmla="*/ 1373 w 2209"/>
                <a:gd name="T73" fmla="*/ 402 h 403"/>
                <a:gd name="T74" fmla="*/ 1423 w 2209"/>
                <a:gd name="T75" fmla="*/ 390 h 403"/>
                <a:gd name="T76" fmla="*/ 1473 w 2209"/>
                <a:gd name="T77" fmla="*/ 390 h 403"/>
                <a:gd name="T78" fmla="*/ 1511 w 2209"/>
                <a:gd name="T79" fmla="*/ 390 h 403"/>
                <a:gd name="T80" fmla="*/ 1561 w 2209"/>
                <a:gd name="T81" fmla="*/ 390 h 403"/>
                <a:gd name="T82" fmla="*/ 1598 w 2209"/>
                <a:gd name="T83" fmla="*/ 377 h 403"/>
                <a:gd name="T84" fmla="*/ 1648 w 2209"/>
                <a:gd name="T85" fmla="*/ 377 h 403"/>
                <a:gd name="T86" fmla="*/ 1686 w 2209"/>
                <a:gd name="T87" fmla="*/ 365 h 403"/>
                <a:gd name="T88" fmla="*/ 1723 w 2209"/>
                <a:gd name="T89" fmla="*/ 365 h 403"/>
                <a:gd name="T90" fmla="*/ 1761 w 2209"/>
                <a:gd name="T91" fmla="*/ 352 h 403"/>
                <a:gd name="T92" fmla="*/ 1811 w 2209"/>
                <a:gd name="T93" fmla="*/ 340 h 403"/>
                <a:gd name="T94" fmla="*/ 1861 w 2209"/>
                <a:gd name="T95" fmla="*/ 327 h 403"/>
                <a:gd name="T96" fmla="*/ 1898 w 2209"/>
                <a:gd name="T97" fmla="*/ 315 h 403"/>
                <a:gd name="T98" fmla="*/ 1936 w 2209"/>
                <a:gd name="T99" fmla="*/ 290 h 403"/>
                <a:gd name="T100" fmla="*/ 1973 w 2209"/>
                <a:gd name="T101" fmla="*/ 265 h 403"/>
                <a:gd name="T102" fmla="*/ 2011 w 2209"/>
                <a:gd name="T103" fmla="*/ 240 h 403"/>
                <a:gd name="T104" fmla="*/ 2048 w 2209"/>
                <a:gd name="T105" fmla="*/ 215 h 403"/>
                <a:gd name="T106" fmla="*/ 2086 w 2209"/>
                <a:gd name="T107" fmla="*/ 190 h 403"/>
                <a:gd name="T108" fmla="*/ 2123 w 2209"/>
                <a:gd name="T109" fmla="*/ 165 h 403"/>
                <a:gd name="T110" fmla="*/ 2161 w 2209"/>
                <a:gd name="T111" fmla="*/ 140 h 403"/>
                <a:gd name="T112" fmla="*/ 2186 w 2209"/>
                <a:gd name="T113" fmla="*/ 102 h 403"/>
                <a:gd name="T114" fmla="*/ 2198 w 2209"/>
                <a:gd name="T115" fmla="*/ 65 h 403"/>
                <a:gd name="T116" fmla="*/ 2208 w 2209"/>
                <a:gd name="T117" fmla="*/ 4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09" h="403">
                  <a:moveTo>
                    <a:pt x="0" y="0"/>
                  </a:moveTo>
                  <a:lnTo>
                    <a:pt x="10" y="52"/>
                  </a:lnTo>
                  <a:lnTo>
                    <a:pt x="23" y="90"/>
                  </a:lnTo>
                  <a:lnTo>
                    <a:pt x="35" y="127"/>
                  </a:lnTo>
                  <a:lnTo>
                    <a:pt x="60" y="165"/>
                  </a:lnTo>
                  <a:lnTo>
                    <a:pt x="98" y="202"/>
                  </a:lnTo>
                  <a:lnTo>
                    <a:pt x="135" y="227"/>
                  </a:lnTo>
                  <a:lnTo>
                    <a:pt x="173" y="265"/>
                  </a:lnTo>
                  <a:lnTo>
                    <a:pt x="210" y="290"/>
                  </a:lnTo>
                  <a:lnTo>
                    <a:pt x="248" y="302"/>
                  </a:lnTo>
                  <a:lnTo>
                    <a:pt x="285" y="327"/>
                  </a:lnTo>
                  <a:lnTo>
                    <a:pt x="323" y="352"/>
                  </a:lnTo>
                  <a:lnTo>
                    <a:pt x="360" y="365"/>
                  </a:lnTo>
                  <a:lnTo>
                    <a:pt x="398" y="377"/>
                  </a:lnTo>
                  <a:lnTo>
                    <a:pt x="448" y="377"/>
                  </a:lnTo>
                  <a:lnTo>
                    <a:pt x="485" y="390"/>
                  </a:lnTo>
                  <a:lnTo>
                    <a:pt x="523" y="390"/>
                  </a:lnTo>
                  <a:lnTo>
                    <a:pt x="585" y="390"/>
                  </a:lnTo>
                  <a:lnTo>
                    <a:pt x="623" y="390"/>
                  </a:lnTo>
                  <a:lnTo>
                    <a:pt x="673" y="390"/>
                  </a:lnTo>
                  <a:lnTo>
                    <a:pt x="723" y="402"/>
                  </a:lnTo>
                  <a:lnTo>
                    <a:pt x="760" y="402"/>
                  </a:lnTo>
                  <a:lnTo>
                    <a:pt x="798" y="402"/>
                  </a:lnTo>
                  <a:lnTo>
                    <a:pt x="835" y="402"/>
                  </a:lnTo>
                  <a:lnTo>
                    <a:pt x="873" y="402"/>
                  </a:lnTo>
                  <a:lnTo>
                    <a:pt x="910" y="402"/>
                  </a:lnTo>
                  <a:lnTo>
                    <a:pt x="948" y="402"/>
                  </a:lnTo>
                  <a:lnTo>
                    <a:pt x="985" y="402"/>
                  </a:lnTo>
                  <a:lnTo>
                    <a:pt x="1035" y="402"/>
                  </a:lnTo>
                  <a:lnTo>
                    <a:pt x="1085" y="402"/>
                  </a:lnTo>
                  <a:lnTo>
                    <a:pt x="1123" y="402"/>
                  </a:lnTo>
                  <a:lnTo>
                    <a:pt x="1160" y="402"/>
                  </a:lnTo>
                  <a:lnTo>
                    <a:pt x="1210" y="402"/>
                  </a:lnTo>
                  <a:lnTo>
                    <a:pt x="1261" y="402"/>
                  </a:lnTo>
                  <a:lnTo>
                    <a:pt x="1298" y="402"/>
                  </a:lnTo>
                  <a:lnTo>
                    <a:pt x="1336" y="402"/>
                  </a:lnTo>
                  <a:lnTo>
                    <a:pt x="1373" y="402"/>
                  </a:lnTo>
                  <a:lnTo>
                    <a:pt x="1423" y="390"/>
                  </a:lnTo>
                  <a:lnTo>
                    <a:pt x="1473" y="390"/>
                  </a:lnTo>
                  <a:lnTo>
                    <a:pt x="1511" y="390"/>
                  </a:lnTo>
                  <a:lnTo>
                    <a:pt x="1561" y="390"/>
                  </a:lnTo>
                  <a:lnTo>
                    <a:pt x="1598" y="377"/>
                  </a:lnTo>
                  <a:lnTo>
                    <a:pt x="1648" y="377"/>
                  </a:lnTo>
                  <a:lnTo>
                    <a:pt x="1686" y="365"/>
                  </a:lnTo>
                  <a:lnTo>
                    <a:pt x="1723" y="365"/>
                  </a:lnTo>
                  <a:lnTo>
                    <a:pt x="1761" y="352"/>
                  </a:lnTo>
                  <a:lnTo>
                    <a:pt x="1811" y="340"/>
                  </a:lnTo>
                  <a:lnTo>
                    <a:pt x="1861" y="327"/>
                  </a:lnTo>
                  <a:lnTo>
                    <a:pt x="1898" y="315"/>
                  </a:lnTo>
                  <a:lnTo>
                    <a:pt x="1936" y="290"/>
                  </a:lnTo>
                  <a:lnTo>
                    <a:pt x="1973" y="265"/>
                  </a:lnTo>
                  <a:lnTo>
                    <a:pt x="2011" y="240"/>
                  </a:lnTo>
                  <a:lnTo>
                    <a:pt x="2048" y="215"/>
                  </a:lnTo>
                  <a:lnTo>
                    <a:pt x="2086" y="190"/>
                  </a:lnTo>
                  <a:lnTo>
                    <a:pt x="2123" y="165"/>
                  </a:lnTo>
                  <a:lnTo>
                    <a:pt x="2161" y="140"/>
                  </a:lnTo>
                  <a:lnTo>
                    <a:pt x="2186" y="102"/>
                  </a:lnTo>
                  <a:lnTo>
                    <a:pt x="2198" y="65"/>
                  </a:lnTo>
                  <a:lnTo>
                    <a:pt x="2208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1824" y="2832"/>
              <a:ext cx="2641" cy="403"/>
            </a:xfrm>
            <a:custGeom>
              <a:avLst/>
              <a:gdLst>
                <a:gd name="T0" fmla="*/ 31 w 2641"/>
                <a:gd name="T1" fmla="*/ 52 h 403"/>
                <a:gd name="T2" fmla="*/ 81 w 2641"/>
                <a:gd name="T3" fmla="*/ 115 h 403"/>
                <a:gd name="T4" fmla="*/ 156 w 2641"/>
                <a:gd name="T5" fmla="*/ 152 h 403"/>
                <a:gd name="T6" fmla="*/ 231 w 2641"/>
                <a:gd name="T7" fmla="*/ 202 h 403"/>
                <a:gd name="T8" fmla="*/ 318 w 2641"/>
                <a:gd name="T9" fmla="*/ 240 h 403"/>
                <a:gd name="T10" fmla="*/ 393 w 2641"/>
                <a:gd name="T11" fmla="*/ 277 h 403"/>
                <a:gd name="T12" fmla="*/ 481 w 2641"/>
                <a:gd name="T13" fmla="*/ 315 h 403"/>
                <a:gd name="T14" fmla="*/ 568 w 2641"/>
                <a:gd name="T15" fmla="*/ 340 h 403"/>
                <a:gd name="T16" fmla="*/ 668 w 2641"/>
                <a:gd name="T17" fmla="*/ 365 h 403"/>
                <a:gd name="T18" fmla="*/ 756 w 2641"/>
                <a:gd name="T19" fmla="*/ 390 h 403"/>
                <a:gd name="T20" fmla="*/ 831 w 2641"/>
                <a:gd name="T21" fmla="*/ 390 h 403"/>
                <a:gd name="T22" fmla="*/ 906 w 2641"/>
                <a:gd name="T23" fmla="*/ 390 h 403"/>
                <a:gd name="T24" fmla="*/ 1006 w 2641"/>
                <a:gd name="T25" fmla="*/ 402 h 403"/>
                <a:gd name="T26" fmla="*/ 1094 w 2641"/>
                <a:gd name="T27" fmla="*/ 402 h 403"/>
                <a:gd name="T28" fmla="*/ 1194 w 2641"/>
                <a:gd name="T29" fmla="*/ 402 h 403"/>
                <a:gd name="T30" fmla="*/ 1269 w 2641"/>
                <a:gd name="T31" fmla="*/ 402 h 403"/>
                <a:gd name="T32" fmla="*/ 1356 w 2641"/>
                <a:gd name="T33" fmla="*/ 402 h 403"/>
                <a:gd name="T34" fmla="*/ 1444 w 2641"/>
                <a:gd name="T35" fmla="*/ 402 h 403"/>
                <a:gd name="T36" fmla="*/ 1531 w 2641"/>
                <a:gd name="T37" fmla="*/ 402 h 403"/>
                <a:gd name="T38" fmla="*/ 1619 w 2641"/>
                <a:gd name="T39" fmla="*/ 402 h 403"/>
                <a:gd name="T40" fmla="*/ 1706 w 2641"/>
                <a:gd name="T41" fmla="*/ 402 h 403"/>
                <a:gd name="T42" fmla="*/ 1781 w 2641"/>
                <a:gd name="T43" fmla="*/ 390 h 403"/>
                <a:gd name="T44" fmla="*/ 1856 w 2641"/>
                <a:gd name="T45" fmla="*/ 377 h 403"/>
                <a:gd name="T46" fmla="*/ 1944 w 2641"/>
                <a:gd name="T47" fmla="*/ 377 h 403"/>
                <a:gd name="T48" fmla="*/ 2031 w 2641"/>
                <a:gd name="T49" fmla="*/ 365 h 403"/>
                <a:gd name="T50" fmla="*/ 2106 w 2641"/>
                <a:gd name="T51" fmla="*/ 365 h 403"/>
                <a:gd name="T52" fmla="*/ 2181 w 2641"/>
                <a:gd name="T53" fmla="*/ 340 h 403"/>
                <a:gd name="T54" fmla="*/ 2269 w 2641"/>
                <a:gd name="T55" fmla="*/ 315 h 403"/>
                <a:gd name="T56" fmla="*/ 2344 w 2641"/>
                <a:gd name="T57" fmla="*/ 277 h 403"/>
                <a:gd name="T58" fmla="*/ 2419 w 2641"/>
                <a:gd name="T59" fmla="*/ 240 h 403"/>
                <a:gd name="T60" fmla="*/ 2494 w 2641"/>
                <a:gd name="T61" fmla="*/ 190 h 403"/>
                <a:gd name="T62" fmla="*/ 2569 w 2641"/>
                <a:gd name="T63" fmla="*/ 140 h 403"/>
                <a:gd name="T64" fmla="*/ 2631 w 2641"/>
                <a:gd name="T65" fmla="*/ 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1" h="403">
                  <a:moveTo>
                    <a:pt x="0" y="0"/>
                  </a:moveTo>
                  <a:lnTo>
                    <a:pt x="31" y="52"/>
                  </a:lnTo>
                  <a:lnTo>
                    <a:pt x="43" y="90"/>
                  </a:lnTo>
                  <a:lnTo>
                    <a:pt x="81" y="115"/>
                  </a:lnTo>
                  <a:lnTo>
                    <a:pt x="118" y="140"/>
                  </a:lnTo>
                  <a:lnTo>
                    <a:pt x="156" y="152"/>
                  </a:lnTo>
                  <a:lnTo>
                    <a:pt x="193" y="177"/>
                  </a:lnTo>
                  <a:lnTo>
                    <a:pt x="231" y="202"/>
                  </a:lnTo>
                  <a:lnTo>
                    <a:pt x="281" y="227"/>
                  </a:lnTo>
                  <a:lnTo>
                    <a:pt x="318" y="240"/>
                  </a:lnTo>
                  <a:lnTo>
                    <a:pt x="356" y="252"/>
                  </a:lnTo>
                  <a:lnTo>
                    <a:pt x="393" y="277"/>
                  </a:lnTo>
                  <a:lnTo>
                    <a:pt x="443" y="302"/>
                  </a:lnTo>
                  <a:lnTo>
                    <a:pt x="481" y="315"/>
                  </a:lnTo>
                  <a:lnTo>
                    <a:pt x="518" y="327"/>
                  </a:lnTo>
                  <a:lnTo>
                    <a:pt x="568" y="340"/>
                  </a:lnTo>
                  <a:lnTo>
                    <a:pt x="618" y="352"/>
                  </a:lnTo>
                  <a:lnTo>
                    <a:pt x="668" y="365"/>
                  </a:lnTo>
                  <a:lnTo>
                    <a:pt x="718" y="377"/>
                  </a:lnTo>
                  <a:lnTo>
                    <a:pt x="756" y="390"/>
                  </a:lnTo>
                  <a:lnTo>
                    <a:pt x="793" y="390"/>
                  </a:lnTo>
                  <a:lnTo>
                    <a:pt x="831" y="390"/>
                  </a:lnTo>
                  <a:lnTo>
                    <a:pt x="868" y="390"/>
                  </a:lnTo>
                  <a:lnTo>
                    <a:pt x="906" y="390"/>
                  </a:lnTo>
                  <a:lnTo>
                    <a:pt x="956" y="402"/>
                  </a:lnTo>
                  <a:lnTo>
                    <a:pt x="1006" y="402"/>
                  </a:lnTo>
                  <a:lnTo>
                    <a:pt x="1056" y="402"/>
                  </a:lnTo>
                  <a:lnTo>
                    <a:pt x="1094" y="402"/>
                  </a:lnTo>
                  <a:lnTo>
                    <a:pt x="1144" y="402"/>
                  </a:lnTo>
                  <a:lnTo>
                    <a:pt x="1194" y="402"/>
                  </a:lnTo>
                  <a:lnTo>
                    <a:pt x="1231" y="402"/>
                  </a:lnTo>
                  <a:lnTo>
                    <a:pt x="1269" y="402"/>
                  </a:lnTo>
                  <a:lnTo>
                    <a:pt x="1319" y="402"/>
                  </a:lnTo>
                  <a:lnTo>
                    <a:pt x="1356" y="402"/>
                  </a:lnTo>
                  <a:lnTo>
                    <a:pt x="1394" y="402"/>
                  </a:lnTo>
                  <a:lnTo>
                    <a:pt x="1444" y="402"/>
                  </a:lnTo>
                  <a:lnTo>
                    <a:pt x="1481" y="402"/>
                  </a:lnTo>
                  <a:lnTo>
                    <a:pt x="1531" y="402"/>
                  </a:lnTo>
                  <a:lnTo>
                    <a:pt x="1581" y="402"/>
                  </a:lnTo>
                  <a:lnTo>
                    <a:pt x="1619" y="402"/>
                  </a:lnTo>
                  <a:lnTo>
                    <a:pt x="1656" y="402"/>
                  </a:lnTo>
                  <a:lnTo>
                    <a:pt x="1706" y="402"/>
                  </a:lnTo>
                  <a:lnTo>
                    <a:pt x="1744" y="390"/>
                  </a:lnTo>
                  <a:lnTo>
                    <a:pt x="1781" y="390"/>
                  </a:lnTo>
                  <a:lnTo>
                    <a:pt x="1819" y="390"/>
                  </a:lnTo>
                  <a:lnTo>
                    <a:pt x="1856" y="377"/>
                  </a:lnTo>
                  <a:lnTo>
                    <a:pt x="1894" y="377"/>
                  </a:lnTo>
                  <a:lnTo>
                    <a:pt x="1944" y="377"/>
                  </a:lnTo>
                  <a:lnTo>
                    <a:pt x="1994" y="377"/>
                  </a:lnTo>
                  <a:lnTo>
                    <a:pt x="2031" y="365"/>
                  </a:lnTo>
                  <a:lnTo>
                    <a:pt x="2069" y="365"/>
                  </a:lnTo>
                  <a:lnTo>
                    <a:pt x="2106" y="365"/>
                  </a:lnTo>
                  <a:lnTo>
                    <a:pt x="2144" y="352"/>
                  </a:lnTo>
                  <a:lnTo>
                    <a:pt x="2181" y="340"/>
                  </a:lnTo>
                  <a:lnTo>
                    <a:pt x="2219" y="327"/>
                  </a:lnTo>
                  <a:lnTo>
                    <a:pt x="2269" y="315"/>
                  </a:lnTo>
                  <a:lnTo>
                    <a:pt x="2306" y="302"/>
                  </a:lnTo>
                  <a:lnTo>
                    <a:pt x="2344" y="277"/>
                  </a:lnTo>
                  <a:lnTo>
                    <a:pt x="2381" y="252"/>
                  </a:lnTo>
                  <a:lnTo>
                    <a:pt x="2419" y="240"/>
                  </a:lnTo>
                  <a:lnTo>
                    <a:pt x="2456" y="227"/>
                  </a:lnTo>
                  <a:lnTo>
                    <a:pt x="2494" y="190"/>
                  </a:lnTo>
                  <a:lnTo>
                    <a:pt x="2531" y="165"/>
                  </a:lnTo>
                  <a:lnTo>
                    <a:pt x="2569" y="140"/>
                  </a:lnTo>
                  <a:lnTo>
                    <a:pt x="2606" y="102"/>
                  </a:lnTo>
                  <a:lnTo>
                    <a:pt x="2631" y="65"/>
                  </a:lnTo>
                  <a:lnTo>
                    <a:pt x="26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2574925" y="4635500"/>
            <a:ext cx="31035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Array of Field Offsets</a:t>
            </a:r>
          </a:p>
        </p:txBody>
      </p:sp>
    </p:spTree>
    <p:extLst>
      <p:ext uri="{BB962C8B-B14F-4D97-AF65-F5344CB8AC3E}">
        <p14:creationId xmlns:p14="http://schemas.microsoft.com/office/powerpoint/2010/main" val="197884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Operations on Pages (or Blocks)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3688"/>
            <a:ext cx="22353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Operations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Find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Delete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Modify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Insert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23179"/>
              </p:ext>
            </p:extLst>
          </p:nvPr>
        </p:nvGraphicFramePr>
        <p:xfrm>
          <a:off x="3714784" y="2362200"/>
          <a:ext cx="40608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8584" y="1933783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Buffer Pool</a:t>
            </a:r>
          </a:p>
        </p:txBody>
      </p:sp>
      <p:sp>
        <p:nvSpPr>
          <p:cNvPr id="8" name="Can 7"/>
          <p:cNvSpPr/>
          <p:nvPr/>
        </p:nvSpPr>
        <p:spPr bwMode="auto">
          <a:xfrm>
            <a:off x="4459824" y="5413248"/>
            <a:ext cx="2570775" cy="1216152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581184" y="4953000"/>
            <a:ext cx="754380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745211" y="4343400"/>
            <a:ext cx="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395477" y="5257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2817" y="433991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Main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35331" y="25070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Page</a:t>
            </a: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 bwMode="auto">
          <a:xfrm>
            <a:off x="2894486" y="2691680"/>
            <a:ext cx="124919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8029592" y="2717415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pin count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dirty bit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72497"/>
              </p:ext>
            </p:extLst>
          </p:nvPr>
        </p:nvGraphicFramePr>
        <p:xfrm>
          <a:off x="5193304" y="5852160"/>
          <a:ext cx="110381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558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58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46610"/>
              </p:ext>
            </p:extLst>
          </p:nvPr>
        </p:nvGraphicFramePr>
        <p:xfrm>
          <a:off x="6020862" y="371415"/>
          <a:ext cx="17221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Record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V="1">
            <a:off x="4343400" y="1405160"/>
            <a:ext cx="1600200" cy="1170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6169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Files of Records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659" y="914400"/>
            <a:ext cx="9144000" cy="32766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FILE</a:t>
            </a:r>
            <a:r>
              <a:rPr lang="en-US" altLang="en-US" sz="2800" b="0" dirty="0"/>
              <a:t>: A collection of pages (or blocks), each page (or block)  containing a collection of records. Must support: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/>
              <a:t>insert/delete/modify</a:t>
            </a:r>
            <a:r>
              <a:rPr lang="en-US" altLang="en-US" sz="2600" b="0" dirty="0"/>
              <a:t> record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/>
              <a:t>read</a:t>
            </a:r>
            <a:r>
              <a:rPr lang="en-US" altLang="en-US" sz="2600" b="0" dirty="0"/>
              <a:t> a particular record (specified using record-id)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dirty="0"/>
              <a:t>scan</a:t>
            </a:r>
            <a:r>
              <a:rPr lang="en-US" altLang="en-US" sz="2600" b="0" dirty="0"/>
              <a:t> all records (possibly with some conditions on the records to be retrieved)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87424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Unordered (Heap) Files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659" y="990600"/>
            <a:ext cx="9144000" cy="42672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Simplest file structure </a:t>
            </a:r>
            <a:r>
              <a:rPr lang="en-US" altLang="en-US" sz="2800" b="0" dirty="0"/>
              <a:t>contains records in </a:t>
            </a:r>
            <a:r>
              <a:rPr lang="en-US" altLang="en-US" sz="2800" dirty="0"/>
              <a:t>no specific order</a:t>
            </a:r>
            <a:r>
              <a:rPr lang="en-US" altLang="en-US" sz="2800" b="0" dirty="0"/>
              <a:t>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As the file grows and shrinks, disk pages are allocated and de-allocated.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To support record level operations, we must: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b="0" dirty="0"/>
              <a:t>keep track of the </a:t>
            </a:r>
            <a:r>
              <a:rPr lang="en-US" altLang="en-US" sz="2600" dirty="0"/>
              <a:t>pages</a:t>
            </a:r>
            <a:r>
              <a:rPr lang="en-US" altLang="en-US" sz="2600" b="0" dirty="0"/>
              <a:t> in a file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b="0" dirty="0"/>
              <a:t>keep track of </a:t>
            </a:r>
            <a:r>
              <a:rPr lang="en-US" altLang="en-US" sz="2600" dirty="0"/>
              <a:t>free space </a:t>
            </a:r>
            <a:r>
              <a:rPr lang="en-US" altLang="en-US" sz="2600" b="0" dirty="0"/>
              <a:t>on pages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600" b="0" dirty="0"/>
              <a:t>keep track of the </a:t>
            </a:r>
            <a:r>
              <a:rPr lang="en-US" altLang="en-US" sz="2600" dirty="0"/>
              <a:t>records</a:t>
            </a:r>
            <a:r>
              <a:rPr lang="en-US" altLang="en-US" sz="2600" b="0" dirty="0"/>
              <a:t> on a page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There are many alternatives for keeping track of this.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947542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Heap File Implemented as a List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981200" y="1676399"/>
            <a:ext cx="1206500" cy="8255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429000" y="1676399"/>
            <a:ext cx="1206500" cy="8255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34000" y="1676399"/>
            <a:ext cx="1206500" cy="82550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981200" y="3124199"/>
            <a:ext cx="12065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429000" y="3124199"/>
            <a:ext cx="12065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334000" y="3124199"/>
            <a:ext cx="1206500" cy="825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09600" y="2438399"/>
            <a:ext cx="1206500" cy="8255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732789" y="2486024"/>
            <a:ext cx="95218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800" dirty="0">
                <a:solidFill>
                  <a:schemeClr val="tx2"/>
                </a:solidFill>
                <a:latin typeface="Book Antiqua" panose="02040602050305030304" pitchFamily="18" charset="0"/>
              </a:rPr>
              <a:t>Header</a:t>
            </a:r>
          </a:p>
          <a:p>
            <a:pPr algn="ctr"/>
            <a:r>
              <a:rPr lang="en-US" altLang="en-US" sz="1800" dirty="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65363" y="18002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3713163" y="18002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5541963" y="18002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189163" y="31718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636963" y="31718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618163" y="3171824"/>
            <a:ext cx="6699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9" name="Arc 20"/>
          <p:cNvSpPr>
            <a:spLocks/>
          </p:cNvSpPr>
          <p:nvPr/>
        </p:nvSpPr>
        <p:spPr bwMode="auto">
          <a:xfrm>
            <a:off x="1368425" y="2058987"/>
            <a:ext cx="609600" cy="3810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40 h 21600"/>
              <a:gd name="T2" fmla="*/ 21541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0" y="21240"/>
                </a:moveTo>
                <a:cubicBezTo>
                  <a:pt x="196" y="9474"/>
                  <a:pt x="9773" y="30"/>
                  <a:pt x="21541" y="0"/>
                </a:cubicBezTo>
              </a:path>
              <a:path w="21597" h="21600" stroke="0" extrusionOk="0">
                <a:moveTo>
                  <a:pt x="0" y="21240"/>
                </a:moveTo>
                <a:cubicBezTo>
                  <a:pt x="196" y="9474"/>
                  <a:pt x="9773" y="30"/>
                  <a:pt x="21541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rc 21"/>
          <p:cNvSpPr>
            <a:spLocks/>
          </p:cNvSpPr>
          <p:nvPr/>
        </p:nvSpPr>
        <p:spPr bwMode="auto">
          <a:xfrm rot="7560000">
            <a:off x="1897857" y="2439193"/>
            <a:ext cx="609600" cy="38258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1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894" y="0"/>
                  <a:pt x="21550" y="9615"/>
                  <a:pt x="21599" y="2151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894" y="0"/>
                  <a:pt x="21550" y="9615"/>
                  <a:pt x="21599" y="2151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070C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22"/>
          <p:cNvSpPr>
            <a:spLocks/>
          </p:cNvSpPr>
          <p:nvPr/>
        </p:nvSpPr>
        <p:spPr bwMode="auto">
          <a:xfrm>
            <a:off x="2897188" y="14493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rc 23"/>
          <p:cNvSpPr>
            <a:spLocks/>
          </p:cNvSpPr>
          <p:nvPr/>
        </p:nvSpPr>
        <p:spPr bwMode="auto">
          <a:xfrm rot="10800000">
            <a:off x="2973388" y="2516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070C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Arc 24"/>
          <p:cNvSpPr>
            <a:spLocks/>
          </p:cNvSpPr>
          <p:nvPr/>
        </p:nvSpPr>
        <p:spPr bwMode="auto">
          <a:xfrm>
            <a:off x="4040188" y="14493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25"/>
          <p:cNvSpPr>
            <a:spLocks/>
          </p:cNvSpPr>
          <p:nvPr/>
        </p:nvSpPr>
        <p:spPr bwMode="auto">
          <a:xfrm rot="10800000">
            <a:off x="4116388" y="2516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070C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Arc 26"/>
          <p:cNvSpPr>
            <a:spLocks/>
          </p:cNvSpPr>
          <p:nvPr/>
        </p:nvSpPr>
        <p:spPr bwMode="auto">
          <a:xfrm>
            <a:off x="5183188" y="14493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Arc 27"/>
          <p:cNvSpPr>
            <a:spLocks/>
          </p:cNvSpPr>
          <p:nvPr/>
        </p:nvSpPr>
        <p:spPr bwMode="auto">
          <a:xfrm rot="10800000">
            <a:off x="5259388" y="2516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070C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Arc 28"/>
          <p:cNvSpPr>
            <a:spLocks/>
          </p:cNvSpPr>
          <p:nvPr/>
        </p:nvSpPr>
        <p:spPr bwMode="auto">
          <a:xfrm>
            <a:off x="2897188" y="2897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Arc 29"/>
          <p:cNvSpPr>
            <a:spLocks/>
          </p:cNvSpPr>
          <p:nvPr/>
        </p:nvSpPr>
        <p:spPr bwMode="auto">
          <a:xfrm rot="10800000">
            <a:off x="2973388" y="39639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Arc 30"/>
          <p:cNvSpPr>
            <a:spLocks/>
          </p:cNvSpPr>
          <p:nvPr/>
        </p:nvSpPr>
        <p:spPr bwMode="auto">
          <a:xfrm>
            <a:off x="4040188" y="2897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Arc 31"/>
          <p:cNvSpPr>
            <a:spLocks/>
          </p:cNvSpPr>
          <p:nvPr/>
        </p:nvSpPr>
        <p:spPr bwMode="auto">
          <a:xfrm rot="10800000">
            <a:off x="4116388" y="39639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Arc 32"/>
          <p:cNvSpPr>
            <a:spLocks/>
          </p:cNvSpPr>
          <p:nvPr/>
        </p:nvSpPr>
        <p:spPr bwMode="auto">
          <a:xfrm>
            <a:off x="5106988" y="2897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Arc 33"/>
          <p:cNvSpPr>
            <a:spLocks/>
          </p:cNvSpPr>
          <p:nvPr/>
        </p:nvSpPr>
        <p:spPr bwMode="auto">
          <a:xfrm rot="10800000">
            <a:off x="5183188" y="39639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B760F9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Arc 34"/>
          <p:cNvSpPr>
            <a:spLocks/>
          </p:cNvSpPr>
          <p:nvPr/>
        </p:nvSpPr>
        <p:spPr bwMode="auto">
          <a:xfrm rot="3240000">
            <a:off x="1823244" y="2896393"/>
            <a:ext cx="609600" cy="38258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0 w 21595"/>
              <a:gd name="T1" fmla="*/ 21152 h 21600"/>
              <a:gd name="T2" fmla="*/ 21539 w 21595"/>
              <a:gd name="T3" fmla="*/ 0 h 21600"/>
              <a:gd name="T4" fmla="*/ 21595 w 2159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5" h="21600" fill="none" extrusionOk="0">
                <a:moveTo>
                  <a:pt x="-1" y="21151"/>
                </a:moveTo>
                <a:cubicBezTo>
                  <a:pt x="243" y="9421"/>
                  <a:pt x="9806" y="30"/>
                  <a:pt x="21539" y="0"/>
                </a:cubicBezTo>
              </a:path>
              <a:path w="21595" h="21600" stroke="0" extrusionOk="0">
                <a:moveTo>
                  <a:pt x="-1" y="21151"/>
                </a:moveTo>
                <a:cubicBezTo>
                  <a:pt x="243" y="9421"/>
                  <a:pt x="9806" y="30"/>
                  <a:pt x="21539" y="0"/>
                </a:cubicBezTo>
                <a:lnTo>
                  <a:pt x="21595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Arc 35"/>
          <p:cNvSpPr>
            <a:spLocks/>
          </p:cNvSpPr>
          <p:nvPr/>
        </p:nvSpPr>
        <p:spPr bwMode="auto">
          <a:xfrm rot="10800000">
            <a:off x="1443038" y="3278187"/>
            <a:ext cx="6096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837363" y="3324224"/>
            <a:ext cx="1330493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Book Antiqua" panose="02040602050305030304" pitchFamily="18" charset="0"/>
              </a:rPr>
              <a:t>Pages with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Free Space</a:t>
            </a: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6835775" y="1878012"/>
            <a:ext cx="1222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Full Pages</a:t>
            </a:r>
          </a:p>
        </p:txBody>
      </p:sp>
      <p:sp>
        <p:nvSpPr>
          <p:cNvPr id="37" name="Arc 38"/>
          <p:cNvSpPr>
            <a:spLocks/>
          </p:cNvSpPr>
          <p:nvPr/>
        </p:nvSpPr>
        <p:spPr bwMode="auto">
          <a:xfrm>
            <a:off x="6326188" y="14493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CF0E3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" name="Group 42"/>
          <p:cNvGrpSpPr>
            <a:grpSpLocks/>
          </p:cNvGrpSpPr>
          <p:nvPr/>
        </p:nvGrpSpPr>
        <p:grpSpPr bwMode="auto">
          <a:xfrm>
            <a:off x="7004050" y="1670049"/>
            <a:ext cx="228600" cy="152400"/>
            <a:chOff x="4560" y="1296"/>
            <a:chExt cx="144" cy="96"/>
          </a:xfrm>
        </p:grpSpPr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60" y="1296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4584" y="1344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4608" y="1392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6"/>
          <p:cNvGrpSpPr>
            <a:grpSpLocks/>
          </p:cNvGrpSpPr>
          <p:nvPr/>
        </p:nvGrpSpPr>
        <p:grpSpPr bwMode="auto">
          <a:xfrm>
            <a:off x="6927850" y="3117849"/>
            <a:ext cx="228600" cy="152400"/>
            <a:chOff x="4512" y="2208"/>
            <a:chExt cx="144" cy="96"/>
          </a:xfrm>
        </p:grpSpPr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4512" y="2208"/>
              <a:ext cx="14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4536" y="2256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4560" y="2304"/>
              <a:ext cx="4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Arc 47"/>
          <p:cNvSpPr>
            <a:spLocks/>
          </p:cNvSpPr>
          <p:nvPr/>
        </p:nvSpPr>
        <p:spPr bwMode="auto">
          <a:xfrm>
            <a:off x="6249988" y="2897187"/>
            <a:ext cx="838200" cy="227012"/>
          </a:xfrm>
          <a:custGeom>
            <a:avLst/>
            <a:gdLst>
              <a:gd name="G0" fmla="+- 21584 0 0"/>
              <a:gd name="G1" fmla="+- 21600 0 0"/>
              <a:gd name="G2" fmla="+- 21600 0 0"/>
              <a:gd name="T0" fmla="*/ 0 w 43184"/>
              <a:gd name="T1" fmla="*/ 20757 h 24133"/>
              <a:gd name="T2" fmla="*/ 43035 w 43184"/>
              <a:gd name="T3" fmla="*/ 24133 h 24133"/>
              <a:gd name="T4" fmla="*/ 21584 w 43184"/>
              <a:gd name="T5" fmla="*/ 21600 h 24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4" h="24133" fill="none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</a:path>
              <a:path w="43184" h="24133" stroke="0" extrusionOk="0">
                <a:moveTo>
                  <a:pt x="0" y="20757"/>
                </a:moveTo>
                <a:cubicBezTo>
                  <a:pt x="453" y="9164"/>
                  <a:pt x="9982" y="0"/>
                  <a:pt x="21584" y="0"/>
                </a:cubicBezTo>
                <a:cubicBezTo>
                  <a:pt x="33513" y="0"/>
                  <a:pt x="43184" y="9670"/>
                  <a:pt x="43184" y="21600"/>
                </a:cubicBezTo>
                <a:cubicBezTo>
                  <a:pt x="43184" y="22446"/>
                  <a:pt x="43134" y="23292"/>
                  <a:pt x="43034" y="24132"/>
                </a:cubicBezTo>
                <a:lnTo>
                  <a:pt x="21584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5"/>
          <p:cNvSpPr txBox="1">
            <a:spLocks noChangeArrowheads="1"/>
          </p:cNvSpPr>
          <p:nvPr/>
        </p:nvSpPr>
        <p:spPr>
          <a:xfrm>
            <a:off x="71438" y="4638467"/>
            <a:ext cx="8928100" cy="145045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The header page-id and Heap file name must be stored someplace.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Each page contains 2 ‘pointers’ plus data.</a:t>
            </a:r>
          </a:p>
        </p:txBody>
      </p:sp>
    </p:spTree>
    <p:extLst>
      <p:ext uri="{BB962C8B-B14F-4D97-AF65-F5344CB8AC3E}">
        <p14:creationId xmlns:p14="http://schemas.microsoft.com/office/powerpoint/2010/main" val="2409959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Heap File Using a Page Directory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3282950" y="1212850"/>
            <a:ext cx="977900" cy="685800"/>
            <a:chOff x="2068" y="912"/>
            <a:chExt cx="616" cy="432"/>
          </a:xfrm>
        </p:grpSpPr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2068" y="916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2068" y="1024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2068" y="1132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2068" y="1240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259" y="912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2493" y="912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3282950" y="2051050"/>
            <a:ext cx="977900" cy="685800"/>
            <a:chOff x="2068" y="1440"/>
            <a:chExt cx="616" cy="432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2068" y="1444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068" y="1552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2068" y="1660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2068" y="1768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2259" y="1440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2493" y="1440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282950" y="2889250"/>
            <a:ext cx="977900" cy="685800"/>
            <a:chOff x="2068" y="1968"/>
            <a:chExt cx="616" cy="432"/>
          </a:xfrm>
        </p:grpSpPr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2068" y="1972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2068" y="2080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068" y="2188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068" y="2296"/>
              <a:ext cx="616" cy="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259" y="1968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493" y="1968"/>
              <a:ext cx="0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5492750" y="914400"/>
            <a:ext cx="977900" cy="6731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5492750" y="1828800"/>
            <a:ext cx="977900" cy="6731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5492750" y="3200400"/>
            <a:ext cx="977900" cy="673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5548313" y="962025"/>
            <a:ext cx="841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1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5548313" y="1876425"/>
            <a:ext cx="841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2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548313" y="3248025"/>
            <a:ext cx="917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Data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N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2271713" y="1266825"/>
            <a:ext cx="952185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 dirty="0">
                <a:solidFill>
                  <a:schemeClr val="tx2"/>
                </a:solidFill>
                <a:latin typeface="Book Antiqua" panose="02040602050305030304" pitchFamily="18" charset="0"/>
              </a:rPr>
              <a:t>Header</a:t>
            </a:r>
          </a:p>
          <a:p>
            <a:r>
              <a:rPr lang="en-US" altLang="en-US" sz="1800" b="1" dirty="0">
                <a:solidFill>
                  <a:schemeClr val="tx2"/>
                </a:solidFill>
                <a:latin typeface="Book Antiqua" panose="02040602050305030304" pitchFamily="18" charset="0"/>
              </a:rPr>
              <a:t>Page</a:t>
            </a:r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3184525" y="3629025"/>
            <a:ext cx="1290419" cy="3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 dirty="0">
                <a:solidFill>
                  <a:schemeClr val="tx2"/>
                </a:solidFill>
                <a:latin typeface="Book Antiqua" panose="02040602050305030304" pitchFamily="18" charset="0"/>
              </a:rPr>
              <a:t>DIRECTORY</a:t>
            </a:r>
          </a:p>
        </p:txBody>
      </p:sp>
      <p:grpSp>
        <p:nvGrpSpPr>
          <p:cNvPr id="17" name="Group 37"/>
          <p:cNvGrpSpPr>
            <a:grpSpLocks/>
          </p:cNvGrpSpPr>
          <p:nvPr/>
        </p:nvGrpSpPr>
        <p:grpSpPr bwMode="auto">
          <a:xfrm>
            <a:off x="2898775" y="1825625"/>
            <a:ext cx="385762" cy="301625"/>
            <a:chOff x="1826" y="1298"/>
            <a:chExt cx="243" cy="190"/>
          </a:xfrm>
        </p:grpSpPr>
        <p:sp>
          <p:nvSpPr>
            <p:cNvPr id="25" name="Arc 35"/>
            <p:cNvSpPr>
              <a:spLocks/>
            </p:cNvSpPr>
            <p:nvPr/>
          </p:nvSpPr>
          <p:spPr bwMode="auto">
            <a:xfrm>
              <a:off x="1826" y="1298"/>
              <a:ext cx="240" cy="96"/>
            </a:xfrm>
            <a:custGeom>
              <a:avLst/>
              <a:gdLst>
                <a:gd name="G0" fmla="+- 21581 0 0"/>
                <a:gd name="G1" fmla="+- 21600 0 0"/>
                <a:gd name="G2" fmla="+- 21600 0 0"/>
                <a:gd name="T0" fmla="*/ 0 w 21581"/>
                <a:gd name="T1" fmla="*/ 20701 h 21600"/>
                <a:gd name="T2" fmla="*/ 21491 w 21581"/>
                <a:gd name="T3" fmla="*/ 0 h 21600"/>
                <a:gd name="T4" fmla="*/ 21581 w 21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1600" fill="none" extrusionOk="0">
                  <a:moveTo>
                    <a:pt x="-1" y="20700"/>
                  </a:moveTo>
                  <a:cubicBezTo>
                    <a:pt x="480" y="9166"/>
                    <a:pt x="9946" y="48"/>
                    <a:pt x="21491" y="0"/>
                  </a:cubicBezTo>
                </a:path>
                <a:path w="21581" h="21600" stroke="0" extrusionOk="0">
                  <a:moveTo>
                    <a:pt x="-1" y="20700"/>
                  </a:moveTo>
                  <a:cubicBezTo>
                    <a:pt x="480" y="9166"/>
                    <a:pt x="9946" y="48"/>
                    <a:pt x="21491" y="0"/>
                  </a:cubicBezTo>
                  <a:lnTo>
                    <a:pt x="21581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rc 36"/>
            <p:cNvSpPr>
              <a:spLocks/>
            </p:cNvSpPr>
            <p:nvPr/>
          </p:nvSpPr>
          <p:spPr bwMode="auto">
            <a:xfrm>
              <a:off x="1829" y="1392"/>
              <a:ext cx="240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2898775" y="2663825"/>
            <a:ext cx="385762" cy="301625"/>
            <a:chOff x="1826" y="1826"/>
            <a:chExt cx="243" cy="190"/>
          </a:xfrm>
        </p:grpSpPr>
        <p:sp>
          <p:nvSpPr>
            <p:cNvPr id="23" name="Arc 38"/>
            <p:cNvSpPr>
              <a:spLocks/>
            </p:cNvSpPr>
            <p:nvPr/>
          </p:nvSpPr>
          <p:spPr bwMode="auto">
            <a:xfrm>
              <a:off x="1826" y="1826"/>
              <a:ext cx="240" cy="96"/>
            </a:xfrm>
            <a:custGeom>
              <a:avLst/>
              <a:gdLst>
                <a:gd name="G0" fmla="+- 21581 0 0"/>
                <a:gd name="G1" fmla="+- 21600 0 0"/>
                <a:gd name="G2" fmla="+- 21600 0 0"/>
                <a:gd name="T0" fmla="*/ 0 w 21581"/>
                <a:gd name="T1" fmla="*/ 20701 h 21600"/>
                <a:gd name="T2" fmla="*/ 21491 w 21581"/>
                <a:gd name="T3" fmla="*/ 0 h 21600"/>
                <a:gd name="T4" fmla="*/ 21581 w 21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1600" fill="none" extrusionOk="0">
                  <a:moveTo>
                    <a:pt x="-1" y="20700"/>
                  </a:moveTo>
                  <a:cubicBezTo>
                    <a:pt x="480" y="9166"/>
                    <a:pt x="9946" y="48"/>
                    <a:pt x="21491" y="0"/>
                  </a:cubicBezTo>
                </a:path>
                <a:path w="21581" h="21600" stroke="0" extrusionOk="0">
                  <a:moveTo>
                    <a:pt x="-1" y="20700"/>
                  </a:moveTo>
                  <a:cubicBezTo>
                    <a:pt x="480" y="9166"/>
                    <a:pt x="9946" y="48"/>
                    <a:pt x="21491" y="0"/>
                  </a:cubicBezTo>
                  <a:lnTo>
                    <a:pt x="21581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39"/>
            <p:cNvSpPr>
              <a:spLocks/>
            </p:cNvSpPr>
            <p:nvPr/>
          </p:nvSpPr>
          <p:spPr bwMode="auto">
            <a:xfrm>
              <a:off x="1829" y="1920"/>
              <a:ext cx="240" cy="96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Arc 41"/>
          <p:cNvSpPr>
            <a:spLocks/>
          </p:cNvSpPr>
          <p:nvPr/>
        </p:nvSpPr>
        <p:spPr bwMode="auto">
          <a:xfrm>
            <a:off x="3432175" y="987425"/>
            <a:ext cx="2057400" cy="3048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0 w 21595"/>
              <a:gd name="T1" fmla="*/ 21150 h 21600"/>
              <a:gd name="T2" fmla="*/ 21578 w 21595"/>
              <a:gd name="T3" fmla="*/ 0 h 21600"/>
              <a:gd name="T4" fmla="*/ 21595 w 2159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5" h="21600" fill="none" extrusionOk="0">
                <a:moveTo>
                  <a:pt x="-1" y="21149"/>
                </a:moveTo>
                <a:cubicBezTo>
                  <a:pt x="244" y="9405"/>
                  <a:pt x="9830" y="9"/>
                  <a:pt x="21578" y="0"/>
                </a:cubicBezTo>
              </a:path>
              <a:path w="21595" h="21600" stroke="0" extrusionOk="0">
                <a:moveTo>
                  <a:pt x="-1" y="21149"/>
                </a:moveTo>
                <a:cubicBezTo>
                  <a:pt x="244" y="9405"/>
                  <a:pt x="9830" y="9"/>
                  <a:pt x="21578" y="0"/>
                </a:cubicBezTo>
                <a:lnTo>
                  <a:pt x="21595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Arc 42"/>
          <p:cNvSpPr>
            <a:spLocks/>
          </p:cNvSpPr>
          <p:nvPr/>
        </p:nvSpPr>
        <p:spPr bwMode="auto">
          <a:xfrm>
            <a:off x="3736975" y="1289050"/>
            <a:ext cx="1752600" cy="6096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43"/>
          <p:cNvSpPr>
            <a:spLocks/>
          </p:cNvSpPr>
          <p:nvPr/>
        </p:nvSpPr>
        <p:spPr bwMode="auto">
          <a:xfrm>
            <a:off x="4117975" y="1289050"/>
            <a:ext cx="685800" cy="1143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Arc 44"/>
          <p:cNvSpPr>
            <a:spLocks/>
          </p:cNvSpPr>
          <p:nvPr/>
        </p:nvSpPr>
        <p:spPr bwMode="auto">
          <a:xfrm>
            <a:off x="4114800" y="2968625"/>
            <a:ext cx="1371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5"/>
          <p:cNvSpPr txBox="1">
            <a:spLocks noChangeArrowheads="1"/>
          </p:cNvSpPr>
          <p:nvPr/>
        </p:nvSpPr>
        <p:spPr>
          <a:xfrm>
            <a:off x="19318" y="4141910"/>
            <a:ext cx="9124682" cy="195409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The entry for a page can include the number of </a:t>
            </a:r>
            <a:r>
              <a:rPr lang="en-US" altLang="en-US" sz="2800" dirty="0"/>
              <a:t>free</a:t>
            </a:r>
            <a:r>
              <a:rPr lang="en-US" altLang="en-US" sz="2800" b="0" dirty="0"/>
              <a:t> bytes on the page.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The directory is a collection of pages; linked list implementation is just one alternative.</a:t>
            </a:r>
            <a:endParaRPr lang="en-US" alt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1964757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System Catalogs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0" y="806473"/>
            <a:ext cx="9144000" cy="5365727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For each index: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structure (e.g., B+ tree) and search key fields (or columns)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For each relation: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name, file name, file structure (e.g., Heap file)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attribute name and type, for each attribute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index name, for each index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integrity constraints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For each view: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view name and definition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Statistics, authorization, buffer pool size, etc.</a:t>
            </a:r>
            <a:endParaRPr lang="en-US" altLang="en-US" sz="2800" b="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2538" y="5410200"/>
            <a:ext cx="75389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Catalogs </a:t>
            </a:r>
            <a:r>
              <a:rPr lang="en-US" altLang="en-US" sz="28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themselves stored as </a:t>
            </a:r>
            <a:r>
              <a:rPr lang="en-US" alt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522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Physical Database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8200"/>
            <a:ext cx="914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The database design process is divided into three main phases: (1) conceptual, (2) logical, and (3)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physical database design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81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9318" y="838200"/>
            <a:ext cx="9124682" cy="533400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 err="1"/>
              <a:t>Attr_Cat</a:t>
            </a:r>
            <a:r>
              <a:rPr lang="en-US" altLang="en-US" sz="2800" b="0" dirty="0"/>
              <a:t>(</a:t>
            </a:r>
            <a:r>
              <a:rPr lang="en-US" altLang="en-US" sz="2800" b="0" dirty="0" err="1"/>
              <a:t>attr_name</a:t>
            </a:r>
            <a:r>
              <a:rPr lang="en-US" altLang="en-US" sz="2800" b="0" dirty="0"/>
              <a:t>, </a:t>
            </a:r>
            <a:r>
              <a:rPr lang="en-US" altLang="en-US" sz="2800" b="0" dirty="0" err="1"/>
              <a:t>rel_name</a:t>
            </a:r>
            <a:r>
              <a:rPr lang="en-US" altLang="en-US" sz="2800" b="0" dirty="0"/>
              <a:t>, type, position)</a:t>
            </a:r>
          </a:p>
        </p:txBody>
      </p:sp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17108"/>
              </p:ext>
            </p:extLst>
          </p:nvPr>
        </p:nvGraphicFramePr>
        <p:xfrm>
          <a:off x="1468438" y="1506538"/>
          <a:ext cx="6207125" cy="504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205320" imgH="5046480" progId="Word.Document.8">
                  <p:embed/>
                </p:oleObj>
              </mc:Choice>
              <mc:Fallback>
                <p:oleObj name="Document" r:id="rId2" imgW="6205320" imgH="5046480" progId="Word.Document.8">
                  <p:embed/>
                  <p:pic>
                    <p:nvPicPr>
                      <p:cNvPr id="54277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506538"/>
                        <a:ext cx="6207125" cy="504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System Catalogs</a:t>
            </a:r>
          </a:p>
        </p:txBody>
      </p:sp>
    </p:spTree>
    <p:extLst>
      <p:ext uri="{BB962C8B-B14F-4D97-AF65-F5344CB8AC3E}">
        <p14:creationId xmlns:p14="http://schemas.microsoft.com/office/powerpoint/2010/main" val="36808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RAID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9" y="846909"/>
            <a:ext cx="91115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Disk Array: Arrangement of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several disks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that gives abstraction of a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single and large disk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Goals: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Increase performance and reliability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Two main techniques: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Data striping: data is partitioned; the size of a partition is called the striping unit. Partitions are distributed over several disks.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Redundancy: redundant information allows the reconstruction of data if a disk fails.</a:t>
            </a:r>
          </a:p>
        </p:txBody>
      </p:sp>
    </p:spTree>
    <p:extLst>
      <p:ext uri="{BB962C8B-B14F-4D97-AF65-F5344CB8AC3E}">
        <p14:creationId xmlns:p14="http://schemas.microsoft.com/office/powerpoint/2010/main" val="335192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Parallelizing Disk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3688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dirty="0">
                <a:solidFill>
                  <a:schemeClr val="tx2"/>
                </a:solidFill>
                <a:latin typeface="+mn-lt"/>
              </a:rPr>
              <a:t>RAID (Redundant Arrays of Inexpensive Disks)</a:t>
            </a:r>
          </a:p>
        </p:txBody>
      </p:sp>
      <p:pic>
        <p:nvPicPr>
          <p:cNvPr id="6" name="Picture 2" descr="fig16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" y="1925287"/>
            <a:ext cx="9124682" cy="383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370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6_1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97318"/>
            <a:ext cx="7467600" cy="607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RAID</a:t>
            </a:r>
          </a:p>
        </p:txBody>
      </p:sp>
    </p:spTree>
    <p:extLst>
      <p:ext uri="{BB962C8B-B14F-4D97-AF65-F5344CB8AC3E}">
        <p14:creationId xmlns:p14="http://schemas.microsoft.com/office/powerpoint/2010/main" val="88268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Record 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3688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Files of Unordered Records (Heap File)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541487"/>
              </p:ext>
            </p:extLst>
          </p:nvPr>
        </p:nvGraphicFramePr>
        <p:xfrm>
          <a:off x="19320" y="1981200"/>
          <a:ext cx="912468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657600"/>
            <a:ext cx="39805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Given block size B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FIND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INSERT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DELETE</a:t>
            </a:r>
            <a:endParaRPr lang="en-US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622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Record 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3688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Files of Ordered Records (Sorted File)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90336"/>
              </p:ext>
            </p:extLst>
          </p:nvPr>
        </p:nvGraphicFramePr>
        <p:xfrm>
          <a:off x="19320" y="1981200"/>
          <a:ext cx="912468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2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657600"/>
            <a:ext cx="398057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Given block size B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FIND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INSERT</a:t>
            </a:r>
          </a:p>
          <a:p>
            <a:r>
              <a:rPr lang="en-US" sz="3600" b="0" dirty="0">
                <a:solidFill>
                  <a:schemeClr val="tx2"/>
                </a:solidFill>
                <a:latin typeface="+mn-lt"/>
              </a:rPr>
              <a:t>DELETE</a:t>
            </a:r>
            <a:endParaRPr lang="en-US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84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Record Organization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3368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Files of Ordered Records (Sorted File)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" y="2018328"/>
            <a:ext cx="4567336" cy="3836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76" y="2018328"/>
            <a:ext cx="4442664" cy="38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2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Cost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F9CF35-6AA1-0814-A066-9ACFC63F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868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935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" y="917544"/>
            <a:ext cx="9126415" cy="4896344"/>
          </a:xfrm>
          <a:prstGeom prst="rect">
            <a:avLst/>
          </a:prstGeom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(a) Sequential</a:t>
            </a:r>
          </a:p>
        </p:txBody>
      </p:sp>
    </p:spTree>
    <p:extLst>
      <p:ext uri="{BB962C8B-B14F-4D97-AF65-F5344CB8AC3E}">
        <p14:creationId xmlns:p14="http://schemas.microsoft.com/office/powerpoint/2010/main" val="3222017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857542"/>
            <a:ext cx="8153400" cy="6000458"/>
          </a:xfrm>
          <a:prstGeom prst="rect">
            <a:avLst/>
          </a:prstGeom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(b) Indexing</a:t>
            </a:r>
          </a:p>
        </p:txBody>
      </p:sp>
    </p:spTree>
    <p:extLst>
      <p:ext uri="{BB962C8B-B14F-4D97-AF65-F5344CB8AC3E}">
        <p14:creationId xmlns:p14="http://schemas.microsoft.com/office/powerpoint/2010/main" val="166969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79280"/>
            <a:ext cx="6210300" cy="4299439"/>
          </a:xfrm>
          <a:prstGeom prst="rect">
            <a:avLst/>
          </a:prstGeom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Physical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682891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039"/>
            <a:ext cx="9144000" cy="5089922"/>
          </a:xfrm>
          <a:prstGeom prst="rect">
            <a:avLst/>
          </a:prstGeom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(c) Hashing</a:t>
            </a:r>
          </a:p>
        </p:txBody>
      </p:sp>
    </p:spTree>
    <p:extLst>
      <p:ext uri="{BB962C8B-B14F-4D97-AF65-F5344CB8AC3E}">
        <p14:creationId xmlns:p14="http://schemas.microsoft.com/office/powerpoint/2010/main" val="353442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Index Classification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700" dirty="0">
                <a:solidFill>
                  <a:schemeClr val="tx2"/>
                </a:solidFill>
              </a:rPr>
              <a:t>Primary vs. secondary</a:t>
            </a:r>
            <a:r>
              <a:rPr lang="en-US" altLang="en-US" sz="2700" b="0" dirty="0">
                <a:solidFill>
                  <a:schemeClr val="tx2"/>
                </a:solidFill>
              </a:rPr>
              <a:t>:  A primary index is an index on a set of fields that includes the primary key and is guaranteed not to contain duplicates. A secondary index is not a primary index (and may have duplicates).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700" dirty="0">
                <a:solidFill>
                  <a:schemeClr val="tx2"/>
                </a:solidFill>
              </a:rPr>
              <a:t>Unique index</a:t>
            </a:r>
            <a:r>
              <a:rPr lang="en-US" altLang="en-US" sz="2700" b="0" dirty="0">
                <a:solidFill>
                  <a:schemeClr val="tx2"/>
                </a:solidFill>
              </a:rPr>
              <a:t>: Search key contains a </a:t>
            </a:r>
            <a:r>
              <a:rPr lang="en-US" altLang="en-US" sz="2700" dirty="0">
                <a:solidFill>
                  <a:schemeClr val="tx2"/>
                </a:solidFill>
              </a:rPr>
              <a:t>candidate key</a:t>
            </a:r>
            <a:r>
              <a:rPr lang="en-US" altLang="en-US" sz="2700" b="0" dirty="0">
                <a:solidFill>
                  <a:schemeClr val="tx2"/>
                </a:solidFill>
              </a:rPr>
              <a:t>.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700" dirty="0">
                <a:solidFill>
                  <a:schemeClr val="tx2"/>
                </a:solidFill>
              </a:rPr>
              <a:t>Clustered vs. </a:t>
            </a:r>
            <a:r>
              <a:rPr lang="en-US" altLang="en-US" sz="2700" dirty="0" err="1">
                <a:solidFill>
                  <a:schemeClr val="tx2"/>
                </a:solidFill>
              </a:rPr>
              <a:t>unclustered</a:t>
            </a:r>
            <a:r>
              <a:rPr lang="en-US" altLang="en-US" sz="2700" b="0" dirty="0">
                <a:solidFill>
                  <a:schemeClr val="tx2"/>
                </a:solidFill>
              </a:rPr>
              <a:t>: If the order of data records is the same as, or ‘</a:t>
            </a:r>
            <a:r>
              <a:rPr lang="en-US" altLang="en-US" sz="2700" dirty="0">
                <a:solidFill>
                  <a:srgbClr val="FF0000"/>
                </a:solidFill>
              </a:rPr>
              <a:t>close to</a:t>
            </a:r>
            <a:r>
              <a:rPr lang="en-US" altLang="en-US" sz="2700" b="0" dirty="0">
                <a:solidFill>
                  <a:schemeClr val="tx2"/>
                </a:solidFill>
              </a:rPr>
              <a:t>’, order of data entries, then called clustered index.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700" b="0" dirty="0">
                <a:solidFill>
                  <a:schemeClr val="tx2"/>
                </a:solidFill>
              </a:rPr>
              <a:t>A file can be clustered on </a:t>
            </a:r>
            <a:r>
              <a:rPr lang="en-US" altLang="en-US" sz="2700" b="0" i="1" dirty="0">
                <a:solidFill>
                  <a:schemeClr val="tx2"/>
                </a:solidFill>
              </a:rPr>
              <a:t>at most one</a:t>
            </a:r>
            <a:r>
              <a:rPr lang="en-US" altLang="en-US" sz="2700" b="0" dirty="0">
                <a:solidFill>
                  <a:schemeClr val="tx2"/>
                </a:solidFill>
              </a:rPr>
              <a:t> search key(s).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700" b="0" dirty="0">
                <a:solidFill>
                  <a:schemeClr val="tx2"/>
                </a:solidFill>
              </a:rPr>
              <a:t>Cost of retrieving data records through index varies greatly based on whether the index is clustered or not!</a:t>
            </a:r>
          </a:p>
        </p:txBody>
      </p:sp>
    </p:spTree>
    <p:extLst>
      <p:ext uri="{BB962C8B-B14F-4D97-AF65-F5344CB8AC3E}">
        <p14:creationId xmlns:p14="http://schemas.microsoft.com/office/powerpoint/2010/main" val="2596958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Clustered vs. </a:t>
            </a:r>
            <a:r>
              <a:rPr lang="en-US" altLang="en-US" sz="3200" b="0" dirty="0" err="1">
                <a:solidFill>
                  <a:schemeClr val="bg1"/>
                </a:solidFill>
                <a:latin typeface="+mn-lt"/>
              </a:rPr>
              <a:t>Unclustered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Index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157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>
                <a:solidFill>
                  <a:schemeClr val="tx2"/>
                </a:solidFill>
              </a:rPr>
              <a:t>To build clustered index, first sort the Heap file (with some free space on each page for future inserts).  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>
                <a:solidFill>
                  <a:schemeClr val="tx2"/>
                </a:solidFill>
              </a:rPr>
              <a:t>Overflow pages may be needed for inserts. (Thus, order of data recs is ‘close to’, but not identical to, the sort order.)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6600" y="525255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5000" y="525255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36600" y="525255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31788" y="5100156"/>
            <a:ext cx="398462" cy="328612"/>
          </a:xfrm>
          <a:custGeom>
            <a:avLst/>
            <a:gdLst>
              <a:gd name="T0" fmla="*/ 0 w 251"/>
              <a:gd name="T1" fmla="*/ 206 h 207"/>
              <a:gd name="T2" fmla="*/ 0 w 251"/>
              <a:gd name="T3" fmla="*/ 0 h 207"/>
              <a:gd name="T4" fmla="*/ 250 w 251"/>
              <a:gd name="T5" fmla="*/ 0 h 207"/>
              <a:gd name="T6" fmla="*/ 250 w 251"/>
              <a:gd name="T7" fmla="*/ 206 h 207"/>
              <a:gd name="T8" fmla="*/ 0 w 251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860425" y="5100156"/>
            <a:ext cx="396875" cy="328612"/>
          </a:xfrm>
          <a:custGeom>
            <a:avLst/>
            <a:gdLst>
              <a:gd name="T0" fmla="*/ 0 w 250"/>
              <a:gd name="T1" fmla="*/ 206 h 207"/>
              <a:gd name="T2" fmla="*/ 0 w 250"/>
              <a:gd name="T3" fmla="*/ 0 h 207"/>
              <a:gd name="T4" fmla="*/ 249 w 250"/>
              <a:gd name="T5" fmla="*/ 0 h 207"/>
              <a:gd name="T6" fmla="*/ 249 w 250"/>
              <a:gd name="T7" fmla="*/ 206 h 207"/>
              <a:gd name="T8" fmla="*/ 0 w 250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1387475" y="5100156"/>
            <a:ext cx="400050" cy="328612"/>
          </a:xfrm>
          <a:custGeom>
            <a:avLst/>
            <a:gdLst>
              <a:gd name="T0" fmla="*/ 0 w 252"/>
              <a:gd name="T1" fmla="*/ 206 h 207"/>
              <a:gd name="T2" fmla="*/ 0 w 252"/>
              <a:gd name="T3" fmla="*/ 0 h 207"/>
              <a:gd name="T4" fmla="*/ 251 w 252"/>
              <a:gd name="T5" fmla="*/ 0 h 207"/>
              <a:gd name="T6" fmla="*/ 251 w 252"/>
              <a:gd name="T7" fmla="*/ 206 h 207"/>
              <a:gd name="T8" fmla="*/ 0 w 252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207">
                <a:moveTo>
                  <a:pt x="0" y="206"/>
                </a:moveTo>
                <a:lnTo>
                  <a:pt x="0" y="0"/>
                </a:lnTo>
                <a:lnTo>
                  <a:pt x="251" y="0"/>
                </a:lnTo>
                <a:lnTo>
                  <a:pt x="251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917700" y="5100156"/>
            <a:ext cx="396875" cy="328612"/>
          </a:xfrm>
          <a:custGeom>
            <a:avLst/>
            <a:gdLst>
              <a:gd name="T0" fmla="*/ 0 w 250"/>
              <a:gd name="T1" fmla="*/ 206 h 207"/>
              <a:gd name="T2" fmla="*/ 0 w 250"/>
              <a:gd name="T3" fmla="*/ 0 h 207"/>
              <a:gd name="T4" fmla="*/ 249 w 250"/>
              <a:gd name="T5" fmla="*/ 0 h 207"/>
              <a:gd name="T6" fmla="*/ 249 w 250"/>
              <a:gd name="T7" fmla="*/ 206 h 207"/>
              <a:gd name="T8" fmla="*/ 0 w 250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2446338" y="5100156"/>
            <a:ext cx="396875" cy="328612"/>
          </a:xfrm>
          <a:custGeom>
            <a:avLst/>
            <a:gdLst>
              <a:gd name="T0" fmla="*/ 0 w 250"/>
              <a:gd name="T1" fmla="*/ 206 h 207"/>
              <a:gd name="T2" fmla="*/ 0 w 250"/>
              <a:gd name="T3" fmla="*/ 0 h 207"/>
              <a:gd name="T4" fmla="*/ 249 w 250"/>
              <a:gd name="T5" fmla="*/ 0 h 207"/>
              <a:gd name="T6" fmla="*/ 249 w 250"/>
              <a:gd name="T7" fmla="*/ 206 h 207"/>
              <a:gd name="T8" fmla="*/ 0 w 250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207">
                <a:moveTo>
                  <a:pt x="0" y="206"/>
                </a:moveTo>
                <a:lnTo>
                  <a:pt x="0" y="0"/>
                </a:lnTo>
                <a:lnTo>
                  <a:pt x="249" y="0"/>
                </a:lnTo>
                <a:lnTo>
                  <a:pt x="249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2973388" y="5100156"/>
            <a:ext cx="398462" cy="328612"/>
          </a:xfrm>
          <a:custGeom>
            <a:avLst/>
            <a:gdLst>
              <a:gd name="T0" fmla="*/ 0 w 251"/>
              <a:gd name="T1" fmla="*/ 206 h 207"/>
              <a:gd name="T2" fmla="*/ 0 w 251"/>
              <a:gd name="T3" fmla="*/ 0 h 207"/>
              <a:gd name="T4" fmla="*/ 250 w 251"/>
              <a:gd name="T5" fmla="*/ 0 h 207"/>
              <a:gd name="T6" fmla="*/ 250 w 251"/>
              <a:gd name="T7" fmla="*/ 206 h 207"/>
              <a:gd name="T8" fmla="*/ 0 w 251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3502025" y="5100156"/>
            <a:ext cx="398463" cy="328612"/>
          </a:xfrm>
          <a:custGeom>
            <a:avLst/>
            <a:gdLst>
              <a:gd name="T0" fmla="*/ 0 w 251"/>
              <a:gd name="T1" fmla="*/ 206 h 207"/>
              <a:gd name="T2" fmla="*/ 0 w 251"/>
              <a:gd name="T3" fmla="*/ 0 h 207"/>
              <a:gd name="T4" fmla="*/ 250 w 251"/>
              <a:gd name="T5" fmla="*/ 0 h 207"/>
              <a:gd name="T6" fmla="*/ 250 w 251"/>
              <a:gd name="T7" fmla="*/ 206 h 207"/>
              <a:gd name="T8" fmla="*/ 0 w 251"/>
              <a:gd name="T9" fmla="*/ 206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" h="207">
                <a:moveTo>
                  <a:pt x="0" y="206"/>
                </a:moveTo>
                <a:lnTo>
                  <a:pt x="0" y="0"/>
                </a:lnTo>
                <a:lnTo>
                  <a:pt x="250" y="0"/>
                </a:lnTo>
                <a:lnTo>
                  <a:pt x="250" y="206"/>
                </a:lnTo>
                <a:lnTo>
                  <a:pt x="0" y="20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1092200" y="4019068"/>
            <a:ext cx="1724025" cy="1588"/>
          </a:xfrm>
          <a:custGeom>
            <a:avLst/>
            <a:gdLst>
              <a:gd name="T0" fmla="*/ 0 w 1086"/>
              <a:gd name="T1" fmla="*/ 0 h 1"/>
              <a:gd name="T2" fmla="*/ 1085 w 1086"/>
              <a:gd name="T3" fmla="*/ 0 h 1"/>
              <a:gd name="T4" fmla="*/ 0 w 1086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6" h="1">
                <a:moveTo>
                  <a:pt x="0" y="0"/>
                </a:moveTo>
                <a:lnTo>
                  <a:pt x="1085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1092200" y="3044343"/>
            <a:ext cx="909638" cy="976313"/>
          </a:xfrm>
          <a:custGeom>
            <a:avLst/>
            <a:gdLst>
              <a:gd name="T0" fmla="*/ 0 w 573"/>
              <a:gd name="T1" fmla="*/ 614 h 615"/>
              <a:gd name="T2" fmla="*/ 572 w 573"/>
              <a:gd name="T3" fmla="*/ 0 h 615"/>
              <a:gd name="T4" fmla="*/ 0 w 573"/>
              <a:gd name="T5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" h="615">
                <a:moveTo>
                  <a:pt x="0" y="614"/>
                </a:moveTo>
                <a:lnTo>
                  <a:pt x="572" y="0"/>
                </a:lnTo>
                <a:lnTo>
                  <a:pt x="0" y="6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2000250" y="3044343"/>
            <a:ext cx="825500" cy="976313"/>
          </a:xfrm>
          <a:custGeom>
            <a:avLst/>
            <a:gdLst>
              <a:gd name="T0" fmla="*/ 0 w 520"/>
              <a:gd name="T1" fmla="*/ 0 h 615"/>
              <a:gd name="T2" fmla="*/ 519 w 520"/>
              <a:gd name="T3" fmla="*/ 614 h 615"/>
              <a:gd name="T4" fmla="*/ 0 w 520"/>
              <a:gd name="T5" fmla="*/ 0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0" h="615">
                <a:moveTo>
                  <a:pt x="0" y="0"/>
                </a:moveTo>
                <a:lnTo>
                  <a:pt x="519" y="61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1666875" y="2958618"/>
            <a:ext cx="334963" cy="87313"/>
          </a:xfrm>
          <a:custGeom>
            <a:avLst/>
            <a:gdLst>
              <a:gd name="T0" fmla="*/ 0 w 211"/>
              <a:gd name="T1" fmla="*/ 0 h 55"/>
              <a:gd name="T2" fmla="*/ 35 w 211"/>
              <a:gd name="T3" fmla="*/ 8 h 55"/>
              <a:gd name="T4" fmla="*/ 210 w 211"/>
              <a:gd name="T5" fmla="*/ 54 h 55"/>
              <a:gd name="T6" fmla="*/ 0 w 211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55">
                <a:moveTo>
                  <a:pt x="0" y="0"/>
                </a:moveTo>
                <a:lnTo>
                  <a:pt x="35" y="8"/>
                </a:lnTo>
                <a:lnTo>
                  <a:pt x="210" y="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903413" y="2996718"/>
            <a:ext cx="98425" cy="49213"/>
          </a:xfrm>
          <a:custGeom>
            <a:avLst/>
            <a:gdLst>
              <a:gd name="T0" fmla="*/ 7 w 62"/>
              <a:gd name="T1" fmla="*/ 0 h 31"/>
              <a:gd name="T2" fmla="*/ 61 w 62"/>
              <a:gd name="T3" fmla="*/ 30 h 31"/>
              <a:gd name="T4" fmla="*/ 0 w 62"/>
              <a:gd name="T5" fmla="*/ 29 h 31"/>
              <a:gd name="T6" fmla="*/ 7 w 62"/>
              <a:gd name="T7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" h="31">
                <a:moveTo>
                  <a:pt x="7" y="0"/>
                </a:moveTo>
                <a:lnTo>
                  <a:pt x="61" y="30"/>
                </a:lnTo>
                <a:lnTo>
                  <a:pt x="0" y="29"/>
                </a:lnTo>
                <a:lnTo>
                  <a:pt x="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674688" y="4277831"/>
            <a:ext cx="468312" cy="323850"/>
          </a:xfrm>
          <a:custGeom>
            <a:avLst/>
            <a:gdLst>
              <a:gd name="T0" fmla="*/ 0 w 295"/>
              <a:gd name="T1" fmla="*/ 0 h 204"/>
              <a:gd name="T2" fmla="*/ 294 w 295"/>
              <a:gd name="T3" fmla="*/ 0 h 204"/>
              <a:gd name="T4" fmla="*/ 294 w 295"/>
              <a:gd name="T5" fmla="*/ 203 h 204"/>
              <a:gd name="T6" fmla="*/ 0 w 295"/>
              <a:gd name="T7" fmla="*/ 203 h 204"/>
              <a:gd name="T8" fmla="*/ 0 w 295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141413" y="4396893"/>
            <a:ext cx="74612" cy="38100"/>
          </a:xfrm>
          <a:custGeom>
            <a:avLst/>
            <a:gdLst>
              <a:gd name="T0" fmla="*/ 46 w 47"/>
              <a:gd name="T1" fmla="*/ 23 h 24"/>
              <a:gd name="T2" fmla="*/ 0 w 47"/>
              <a:gd name="T3" fmla="*/ 12 h 24"/>
              <a:gd name="T4" fmla="*/ 46 w 4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1141413" y="4415943"/>
            <a:ext cx="280987" cy="1588"/>
          </a:xfrm>
          <a:custGeom>
            <a:avLst/>
            <a:gdLst>
              <a:gd name="T0" fmla="*/ 0 w 177"/>
              <a:gd name="T1" fmla="*/ 0 h 1"/>
              <a:gd name="T2" fmla="*/ 176 w 177"/>
              <a:gd name="T3" fmla="*/ 0 h 1"/>
              <a:gd name="T4" fmla="*/ 0 w 17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" h="1">
                <a:moveTo>
                  <a:pt x="0" y="0"/>
                </a:moveTo>
                <a:lnTo>
                  <a:pt x="17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1346200" y="4396893"/>
            <a:ext cx="76200" cy="38100"/>
          </a:xfrm>
          <a:custGeom>
            <a:avLst/>
            <a:gdLst>
              <a:gd name="T0" fmla="*/ 0 w 48"/>
              <a:gd name="T1" fmla="*/ 0 h 24"/>
              <a:gd name="T2" fmla="*/ 47 w 48"/>
              <a:gd name="T3" fmla="*/ 12 h 24"/>
              <a:gd name="T4" fmla="*/ 0 w 48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1420813" y="4277831"/>
            <a:ext cx="468312" cy="323850"/>
          </a:xfrm>
          <a:custGeom>
            <a:avLst/>
            <a:gdLst>
              <a:gd name="T0" fmla="*/ 0 w 295"/>
              <a:gd name="T1" fmla="*/ 0 h 204"/>
              <a:gd name="T2" fmla="*/ 294 w 295"/>
              <a:gd name="T3" fmla="*/ 0 h 204"/>
              <a:gd name="T4" fmla="*/ 294 w 295"/>
              <a:gd name="T5" fmla="*/ 203 h 204"/>
              <a:gd name="T6" fmla="*/ 0 w 295"/>
              <a:gd name="T7" fmla="*/ 203 h 204"/>
              <a:gd name="T8" fmla="*/ 0 w 295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204">
                <a:moveTo>
                  <a:pt x="0" y="0"/>
                </a:moveTo>
                <a:lnTo>
                  <a:pt x="294" y="0"/>
                </a:lnTo>
                <a:lnTo>
                  <a:pt x="294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1887538" y="4396893"/>
            <a:ext cx="76200" cy="38100"/>
          </a:xfrm>
          <a:custGeom>
            <a:avLst/>
            <a:gdLst>
              <a:gd name="T0" fmla="*/ 47 w 48"/>
              <a:gd name="T1" fmla="*/ 23 h 24"/>
              <a:gd name="T2" fmla="*/ 0 w 48"/>
              <a:gd name="T3" fmla="*/ 12 h 24"/>
              <a:gd name="T4" fmla="*/ 47 w 48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">
                <a:moveTo>
                  <a:pt x="47" y="23"/>
                </a:moveTo>
                <a:lnTo>
                  <a:pt x="0" y="12"/>
                </a:lnTo>
                <a:lnTo>
                  <a:pt x="4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1887538" y="4415943"/>
            <a:ext cx="233362" cy="1588"/>
          </a:xfrm>
          <a:custGeom>
            <a:avLst/>
            <a:gdLst>
              <a:gd name="T0" fmla="*/ 0 w 147"/>
              <a:gd name="T1" fmla="*/ 0 h 1"/>
              <a:gd name="T2" fmla="*/ 146 w 147"/>
              <a:gd name="T3" fmla="*/ 0 h 1"/>
              <a:gd name="T4" fmla="*/ 0 w 14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2044700" y="4396893"/>
            <a:ext cx="76200" cy="38100"/>
          </a:xfrm>
          <a:custGeom>
            <a:avLst/>
            <a:gdLst>
              <a:gd name="T0" fmla="*/ 0 w 48"/>
              <a:gd name="T1" fmla="*/ 0 h 24"/>
              <a:gd name="T2" fmla="*/ 47 w 48"/>
              <a:gd name="T3" fmla="*/ 12 h 24"/>
              <a:gd name="T4" fmla="*/ 0 w 48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1000125" y="4000018"/>
            <a:ext cx="188913" cy="279400"/>
          </a:xfrm>
          <a:custGeom>
            <a:avLst/>
            <a:gdLst>
              <a:gd name="T0" fmla="*/ 118 w 119"/>
              <a:gd name="T1" fmla="*/ 0 h 176"/>
              <a:gd name="T2" fmla="*/ 0 w 119"/>
              <a:gd name="T3" fmla="*/ 175 h 176"/>
              <a:gd name="T4" fmla="*/ 118 w 119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76">
                <a:moveTo>
                  <a:pt x="118" y="0"/>
                </a:moveTo>
                <a:lnTo>
                  <a:pt x="0" y="175"/>
                </a:lnTo>
                <a:lnTo>
                  <a:pt x="118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1" name="Freeform 29"/>
          <p:cNvSpPr>
            <a:spLocks/>
          </p:cNvSpPr>
          <p:nvPr/>
        </p:nvSpPr>
        <p:spPr bwMode="auto">
          <a:xfrm>
            <a:off x="1000125" y="4204806"/>
            <a:ext cx="60325" cy="74612"/>
          </a:xfrm>
          <a:custGeom>
            <a:avLst/>
            <a:gdLst>
              <a:gd name="T0" fmla="*/ 37 w 38"/>
              <a:gd name="T1" fmla="*/ 14 h 47"/>
              <a:gd name="T2" fmla="*/ 0 w 38"/>
              <a:gd name="T3" fmla="*/ 46 h 47"/>
              <a:gd name="T4" fmla="*/ 16 w 38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7">
                <a:moveTo>
                  <a:pt x="37" y="14"/>
                </a:moveTo>
                <a:lnTo>
                  <a:pt x="0" y="46"/>
                </a:lnTo>
                <a:lnTo>
                  <a:pt x="16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1652588" y="4000018"/>
            <a:ext cx="1587" cy="279400"/>
          </a:xfrm>
          <a:custGeom>
            <a:avLst/>
            <a:gdLst>
              <a:gd name="T0" fmla="*/ 0 w 1"/>
              <a:gd name="T1" fmla="*/ 0 h 176"/>
              <a:gd name="T2" fmla="*/ 0 w 1"/>
              <a:gd name="T3" fmla="*/ 175 h 176"/>
              <a:gd name="T4" fmla="*/ 0 w 1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76">
                <a:moveTo>
                  <a:pt x="0" y="0"/>
                </a:moveTo>
                <a:lnTo>
                  <a:pt x="0" y="1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635125" y="4203218"/>
            <a:ext cx="38100" cy="76200"/>
          </a:xfrm>
          <a:custGeom>
            <a:avLst/>
            <a:gdLst>
              <a:gd name="T0" fmla="*/ 23 w 24"/>
              <a:gd name="T1" fmla="*/ 0 h 48"/>
              <a:gd name="T2" fmla="*/ 11 w 24"/>
              <a:gd name="T3" fmla="*/ 47 h 48"/>
              <a:gd name="T4" fmla="*/ 0 w 24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48">
                <a:moveTo>
                  <a:pt x="23" y="0"/>
                </a:moveTo>
                <a:lnTo>
                  <a:pt x="11" y="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2679700" y="4277831"/>
            <a:ext cx="466725" cy="323850"/>
          </a:xfrm>
          <a:custGeom>
            <a:avLst/>
            <a:gdLst>
              <a:gd name="T0" fmla="*/ 0 w 294"/>
              <a:gd name="T1" fmla="*/ 0 h 204"/>
              <a:gd name="T2" fmla="*/ 293 w 294"/>
              <a:gd name="T3" fmla="*/ 0 h 204"/>
              <a:gd name="T4" fmla="*/ 293 w 294"/>
              <a:gd name="T5" fmla="*/ 203 h 204"/>
              <a:gd name="T6" fmla="*/ 0 w 294"/>
              <a:gd name="T7" fmla="*/ 203 h 204"/>
              <a:gd name="T8" fmla="*/ 0 w 294"/>
              <a:gd name="T9" fmla="*/ 0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204">
                <a:moveTo>
                  <a:pt x="0" y="0"/>
                </a:moveTo>
                <a:lnTo>
                  <a:pt x="293" y="0"/>
                </a:lnTo>
                <a:lnTo>
                  <a:pt x="293" y="203"/>
                </a:lnTo>
                <a:lnTo>
                  <a:pt x="0" y="20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2447925" y="4396893"/>
            <a:ext cx="74613" cy="38100"/>
          </a:xfrm>
          <a:custGeom>
            <a:avLst/>
            <a:gdLst>
              <a:gd name="T0" fmla="*/ 46 w 47"/>
              <a:gd name="T1" fmla="*/ 23 h 24"/>
              <a:gd name="T2" fmla="*/ 0 w 47"/>
              <a:gd name="T3" fmla="*/ 12 h 24"/>
              <a:gd name="T4" fmla="*/ 46 w 4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4">
                <a:moveTo>
                  <a:pt x="46" y="23"/>
                </a:moveTo>
                <a:lnTo>
                  <a:pt x="0" y="12"/>
                </a:lnTo>
                <a:lnTo>
                  <a:pt x="46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2447925" y="4415943"/>
            <a:ext cx="233363" cy="1588"/>
          </a:xfrm>
          <a:custGeom>
            <a:avLst/>
            <a:gdLst>
              <a:gd name="T0" fmla="*/ 0 w 147"/>
              <a:gd name="T1" fmla="*/ 0 h 1"/>
              <a:gd name="T2" fmla="*/ 146 w 147"/>
              <a:gd name="T3" fmla="*/ 0 h 1"/>
              <a:gd name="T4" fmla="*/ 0 w 14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7" h="1">
                <a:moveTo>
                  <a:pt x="0" y="0"/>
                </a:moveTo>
                <a:lnTo>
                  <a:pt x="14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2605088" y="4396893"/>
            <a:ext cx="76200" cy="38100"/>
          </a:xfrm>
          <a:custGeom>
            <a:avLst/>
            <a:gdLst>
              <a:gd name="T0" fmla="*/ 0 w 48"/>
              <a:gd name="T1" fmla="*/ 0 h 24"/>
              <a:gd name="T2" fmla="*/ 47 w 48"/>
              <a:gd name="T3" fmla="*/ 12 h 24"/>
              <a:gd name="T4" fmla="*/ 0 w 48"/>
              <a:gd name="T5" fmla="*/ 2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4">
                <a:moveTo>
                  <a:pt x="0" y="0"/>
                </a:moveTo>
                <a:lnTo>
                  <a:pt x="47" y="12"/>
                </a:lnTo>
                <a:lnTo>
                  <a:pt x="0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2725738" y="4000018"/>
            <a:ext cx="188912" cy="279400"/>
          </a:xfrm>
          <a:custGeom>
            <a:avLst/>
            <a:gdLst>
              <a:gd name="T0" fmla="*/ 0 w 119"/>
              <a:gd name="T1" fmla="*/ 0 h 176"/>
              <a:gd name="T2" fmla="*/ 118 w 119"/>
              <a:gd name="T3" fmla="*/ 175 h 176"/>
              <a:gd name="T4" fmla="*/ 0 w 119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176">
                <a:moveTo>
                  <a:pt x="0" y="0"/>
                </a:moveTo>
                <a:lnTo>
                  <a:pt x="118" y="1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2855913" y="4204806"/>
            <a:ext cx="58737" cy="74612"/>
          </a:xfrm>
          <a:custGeom>
            <a:avLst/>
            <a:gdLst>
              <a:gd name="T0" fmla="*/ 20 w 37"/>
              <a:gd name="T1" fmla="*/ 0 h 47"/>
              <a:gd name="T2" fmla="*/ 36 w 37"/>
              <a:gd name="T3" fmla="*/ 46 h 47"/>
              <a:gd name="T4" fmla="*/ 0 w 37"/>
              <a:gd name="T5" fmla="*/ 1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7">
                <a:moveTo>
                  <a:pt x="20" y="0"/>
                </a:moveTo>
                <a:lnTo>
                  <a:pt x="36" y="46"/>
                </a:lnTo>
                <a:lnTo>
                  <a:pt x="0" y="1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>
            <a:off x="347663" y="4600093"/>
            <a:ext cx="374650" cy="509588"/>
          </a:xfrm>
          <a:custGeom>
            <a:avLst/>
            <a:gdLst>
              <a:gd name="T0" fmla="*/ 235 w 236"/>
              <a:gd name="T1" fmla="*/ 0 h 321"/>
              <a:gd name="T2" fmla="*/ 0 w 236"/>
              <a:gd name="T3" fmla="*/ 320 h 321"/>
              <a:gd name="T4" fmla="*/ 235 w 236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" h="321">
                <a:moveTo>
                  <a:pt x="235" y="0"/>
                </a:moveTo>
                <a:lnTo>
                  <a:pt x="0" y="320"/>
                </a:lnTo>
                <a:lnTo>
                  <a:pt x="235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347663" y="5038243"/>
            <a:ext cx="60325" cy="71438"/>
          </a:xfrm>
          <a:custGeom>
            <a:avLst/>
            <a:gdLst>
              <a:gd name="T0" fmla="*/ 37 w 38"/>
              <a:gd name="T1" fmla="*/ 14 h 45"/>
              <a:gd name="T2" fmla="*/ 0 w 38"/>
              <a:gd name="T3" fmla="*/ 44 h 45"/>
              <a:gd name="T4" fmla="*/ 1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37" y="14"/>
                </a:moveTo>
                <a:lnTo>
                  <a:pt x="0" y="44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488950" y="4600093"/>
            <a:ext cx="280988" cy="509588"/>
          </a:xfrm>
          <a:custGeom>
            <a:avLst/>
            <a:gdLst>
              <a:gd name="T0" fmla="*/ 176 w 177"/>
              <a:gd name="T1" fmla="*/ 0 h 321"/>
              <a:gd name="T2" fmla="*/ 0 w 177"/>
              <a:gd name="T3" fmla="*/ 320 h 321"/>
              <a:gd name="T4" fmla="*/ 176 w 177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" h="321">
                <a:moveTo>
                  <a:pt x="176" y="0"/>
                </a:moveTo>
                <a:lnTo>
                  <a:pt x="0" y="320"/>
                </a:lnTo>
                <a:lnTo>
                  <a:pt x="176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488950" y="5035068"/>
            <a:ext cx="52388" cy="74613"/>
          </a:xfrm>
          <a:custGeom>
            <a:avLst/>
            <a:gdLst>
              <a:gd name="T0" fmla="*/ 32 w 33"/>
              <a:gd name="T1" fmla="*/ 10 h 47"/>
              <a:gd name="T2" fmla="*/ 0 w 33"/>
              <a:gd name="T3" fmla="*/ 46 h 47"/>
              <a:gd name="T4" fmla="*/ 12 w 3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47">
                <a:moveTo>
                  <a:pt x="32" y="10"/>
                </a:moveTo>
                <a:lnTo>
                  <a:pt x="0" y="46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627063" y="4600093"/>
            <a:ext cx="188912" cy="509588"/>
          </a:xfrm>
          <a:custGeom>
            <a:avLst/>
            <a:gdLst>
              <a:gd name="T0" fmla="*/ 118 w 119"/>
              <a:gd name="T1" fmla="*/ 0 h 321"/>
              <a:gd name="T2" fmla="*/ 0 w 119"/>
              <a:gd name="T3" fmla="*/ 320 h 321"/>
              <a:gd name="T4" fmla="*/ 118 w 119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9" h="321">
                <a:moveTo>
                  <a:pt x="118" y="0"/>
                </a:moveTo>
                <a:lnTo>
                  <a:pt x="0" y="320"/>
                </a:lnTo>
                <a:lnTo>
                  <a:pt x="118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627063" y="5033481"/>
            <a:ext cx="46037" cy="76200"/>
          </a:xfrm>
          <a:custGeom>
            <a:avLst/>
            <a:gdLst>
              <a:gd name="T0" fmla="*/ 28 w 29"/>
              <a:gd name="T1" fmla="*/ 7 h 48"/>
              <a:gd name="T2" fmla="*/ 0 w 29"/>
              <a:gd name="T3" fmla="*/ 47 h 48"/>
              <a:gd name="T4" fmla="*/ 5 w 29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48">
                <a:moveTo>
                  <a:pt x="28" y="7"/>
                </a:moveTo>
                <a:lnTo>
                  <a:pt x="0" y="47"/>
                </a:lnTo>
                <a:lnTo>
                  <a:pt x="5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862013" y="4600093"/>
            <a:ext cx="47625" cy="509588"/>
          </a:xfrm>
          <a:custGeom>
            <a:avLst/>
            <a:gdLst>
              <a:gd name="T0" fmla="*/ 0 w 30"/>
              <a:gd name="T1" fmla="*/ 0 h 321"/>
              <a:gd name="T2" fmla="*/ 29 w 30"/>
              <a:gd name="T3" fmla="*/ 320 h 321"/>
              <a:gd name="T4" fmla="*/ 0 w 30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321">
                <a:moveTo>
                  <a:pt x="0" y="0"/>
                </a:moveTo>
                <a:lnTo>
                  <a:pt x="29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Freeform 45"/>
          <p:cNvSpPr>
            <a:spLocks/>
          </p:cNvSpPr>
          <p:nvPr/>
        </p:nvSpPr>
        <p:spPr bwMode="auto">
          <a:xfrm>
            <a:off x="882650" y="5033481"/>
            <a:ext cx="38100" cy="76200"/>
          </a:xfrm>
          <a:custGeom>
            <a:avLst/>
            <a:gdLst>
              <a:gd name="T0" fmla="*/ 23 w 24"/>
              <a:gd name="T1" fmla="*/ 0 h 48"/>
              <a:gd name="T2" fmla="*/ 16 w 24"/>
              <a:gd name="T3" fmla="*/ 47 h 48"/>
              <a:gd name="T4" fmla="*/ 0 w 24"/>
              <a:gd name="T5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48">
                <a:moveTo>
                  <a:pt x="23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1468438" y="4600093"/>
            <a:ext cx="1587" cy="509588"/>
          </a:xfrm>
          <a:custGeom>
            <a:avLst/>
            <a:gdLst>
              <a:gd name="T0" fmla="*/ 0 w 1"/>
              <a:gd name="T1" fmla="*/ 0 h 321"/>
              <a:gd name="T2" fmla="*/ 0 w 1"/>
              <a:gd name="T3" fmla="*/ 320 h 321"/>
              <a:gd name="T4" fmla="*/ 0 w 1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1">
                <a:moveTo>
                  <a:pt x="0" y="0"/>
                </a:moveTo>
                <a:lnTo>
                  <a:pt x="0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1449388" y="5035068"/>
            <a:ext cx="38100" cy="74613"/>
          </a:xfrm>
          <a:custGeom>
            <a:avLst/>
            <a:gdLst>
              <a:gd name="T0" fmla="*/ 23 w 24"/>
              <a:gd name="T1" fmla="*/ 0 h 47"/>
              <a:gd name="T2" fmla="*/ 12 w 24"/>
              <a:gd name="T3" fmla="*/ 46 h 47"/>
              <a:gd name="T4" fmla="*/ 0 w 24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47">
                <a:moveTo>
                  <a:pt x="23" y="0"/>
                </a:moveTo>
                <a:lnTo>
                  <a:pt x="12" y="4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1512888" y="4600093"/>
            <a:ext cx="49212" cy="509588"/>
          </a:xfrm>
          <a:custGeom>
            <a:avLst/>
            <a:gdLst>
              <a:gd name="T0" fmla="*/ 0 w 31"/>
              <a:gd name="T1" fmla="*/ 0 h 321"/>
              <a:gd name="T2" fmla="*/ 30 w 31"/>
              <a:gd name="T3" fmla="*/ 320 h 321"/>
              <a:gd name="T4" fmla="*/ 0 w 31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21">
                <a:moveTo>
                  <a:pt x="0" y="0"/>
                </a:moveTo>
                <a:lnTo>
                  <a:pt x="30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1535113" y="5033481"/>
            <a:ext cx="39687" cy="76200"/>
          </a:xfrm>
          <a:custGeom>
            <a:avLst/>
            <a:gdLst>
              <a:gd name="T0" fmla="*/ 24 w 25"/>
              <a:gd name="T1" fmla="*/ 0 h 48"/>
              <a:gd name="T2" fmla="*/ 16 w 25"/>
              <a:gd name="T3" fmla="*/ 47 h 48"/>
              <a:gd name="T4" fmla="*/ 0 w 25"/>
              <a:gd name="T5" fmla="*/ 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48">
                <a:moveTo>
                  <a:pt x="24" y="0"/>
                </a:moveTo>
                <a:lnTo>
                  <a:pt x="16" y="47"/>
                </a:lnTo>
                <a:lnTo>
                  <a:pt x="0" y="2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1560513" y="4600093"/>
            <a:ext cx="93662" cy="509588"/>
          </a:xfrm>
          <a:custGeom>
            <a:avLst/>
            <a:gdLst>
              <a:gd name="T0" fmla="*/ 0 w 59"/>
              <a:gd name="T1" fmla="*/ 0 h 321"/>
              <a:gd name="T2" fmla="*/ 58 w 59"/>
              <a:gd name="T3" fmla="*/ 320 h 321"/>
              <a:gd name="T4" fmla="*/ 0 w 59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321">
                <a:moveTo>
                  <a:pt x="0" y="0"/>
                </a:moveTo>
                <a:lnTo>
                  <a:pt x="58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1622425" y="5031893"/>
            <a:ext cx="38100" cy="77788"/>
          </a:xfrm>
          <a:custGeom>
            <a:avLst/>
            <a:gdLst>
              <a:gd name="T0" fmla="*/ 23 w 24"/>
              <a:gd name="T1" fmla="*/ 0 h 49"/>
              <a:gd name="T2" fmla="*/ 19 w 24"/>
              <a:gd name="T3" fmla="*/ 48 h 49"/>
              <a:gd name="T4" fmla="*/ 0 w 24"/>
              <a:gd name="T5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" h="49">
                <a:moveTo>
                  <a:pt x="23" y="0"/>
                </a:moveTo>
                <a:lnTo>
                  <a:pt x="19" y="48"/>
                </a:lnTo>
                <a:lnTo>
                  <a:pt x="0" y="5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1606550" y="4600093"/>
            <a:ext cx="141288" cy="509588"/>
          </a:xfrm>
          <a:custGeom>
            <a:avLst/>
            <a:gdLst>
              <a:gd name="T0" fmla="*/ 0 w 89"/>
              <a:gd name="T1" fmla="*/ 0 h 321"/>
              <a:gd name="T2" fmla="*/ 88 w 89"/>
              <a:gd name="T3" fmla="*/ 320 h 321"/>
              <a:gd name="T4" fmla="*/ 0 w 89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321">
                <a:moveTo>
                  <a:pt x="0" y="0"/>
                </a:moveTo>
                <a:lnTo>
                  <a:pt x="88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708150" y="5031893"/>
            <a:ext cx="39688" cy="77788"/>
          </a:xfrm>
          <a:custGeom>
            <a:avLst/>
            <a:gdLst>
              <a:gd name="T0" fmla="*/ 23 w 25"/>
              <a:gd name="T1" fmla="*/ 0 h 49"/>
              <a:gd name="T2" fmla="*/ 24 w 25"/>
              <a:gd name="T3" fmla="*/ 48 h 49"/>
              <a:gd name="T4" fmla="*/ 0 w 25"/>
              <a:gd name="T5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49">
                <a:moveTo>
                  <a:pt x="23" y="0"/>
                </a:moveTo>
                <a:lnTo>
                  <a:pt x="24" y="48"/>
                </a:lnTo>
                <a:lnTo>
                  <a:pt x="0" y="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2725738" y="4600093"/>
            <a:ext cx="468312" cy="509588"/>
          </a:xfrm>
          <a:custGeom>
            <a:avLst/>
            <a:gdLst>
              <a:gd name="T0" fmla="*/ 0 w 295"/>
              <a:gd name="T1" fmla="*/ 0 h 321"/>
              <a:gd name="T2" fmla="*/ 294 w 295"/>
              <a:gd name="T3" fmla="*/ 320 h 321"/>
              <a:gd name="T4" fmla="*/ 0 w 295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5" h="321">
                <a:moveTo>
                  <a:pt x="0" y="0"/>
                </a:moveTo>
                <a:lnTo>
                  <a:pt x="294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3127375" y="5041418"/>
            <a:ext cx="66675" cy="68263"/>
          </a:xfrm>
          <a:custGeom>
            <a:avLst/>
            <a:gdLst>
              <a:gd name="T0" fmla="*/ 17 w 42"/>
              <a:gd name="T1" fmla="*/ 0 h 43"/>
              <a:gd name="T2" fmla="*/ 41 w 42"/>
              <a:gd name="T3" fmla="*/ 42 h 43"/>
              <a:gd name="T4" fmla="*/ 0 w 42"/>
              <a:gd name="T5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43">
                <a:moveTo>
                  <a:pt x="17" y="0"/>
                </a:moveTo>
                <a:lnTo>
                  <a:pt x="41" y="42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2819400" y="4600093"/>
            <a:ext cx="514350" cy="509588"/>
          </a:xfrm>
          <a:custGeom>
            <a:avLst/>
            <a:gdLst>
              <a:gd name="T0" fmla="*/ 0 w 324"/>
              <a:gd name="T1" fmla="*/ 0 h 321"/>
              <a:gd name="T2" fmla="*/ 323 w 324"/>
              <a:gd name="T3" fmla="*/ 320 h 321"/>
              <a:gd name="T4" fmla="*/ 0 w 324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4" h="321">
                <a:moveTo>
                  <a:pt x="0" y="0"/>
                </a:moveTo>
                <a:lnTo>
                  <a:pt x="323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3265488" y="5043006"/>
            <a:ext cx="68262" cy="66675"/>
          </a:xfrm>
          <a:custGeom>
            <a:avLst/>
            <a:gdLst>
              <a:gd name="T0" fmla="*/ 17 w 43"/>
              <a:gd name="T1" fmla="*/ 0 h 42"/>
              <a:gd name="T2" fmla="*/ 42 w 43"/>
              <a:gd name="T3" fmla="*/ 41 h 42"/>
              <a:gd name="T4" fmla="*/ 0 w 43"/>
              <a:gd name="T5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42">
                <a:moveTo>
                  <a:pt x="17" y="0"/>
                </a:moveTo>
                <a:lnTo>
                  <a:pt x="42" y="41"/>
                </a:lnTo>
                <a:lnTo>
                  <a:pt x="0" y="16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2960688" y="4600093"/>
            <a:ext cx="558800" cy="509588"/>
          </a:xfrm>
          <a:custGeom>
            <a:avLst/>
            <a:gdLst>
              <a:gd name="T0" fmla="*/ 0 w 352"/>
              <a:gd name="T1" fmla="*/ 0 h 321"/>
              <a:gd name="T2" fmla="*/ 351 w 352"/>
              <a:gd name="T3" fmla="*/ 320 h 321"/>
              <a:gd name="T4" fmla="*/ 0 w 352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2" h="321">
                <a:moveTo>
                  <a:pt x="0" y="0"/>
                </a:moveTo>
                <a:lnTo>
                  <a:pt x="351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3451225" y="5044593"/>
            <a:ext cx="68263" cy="65088"/>
          </a:xfrm>
          <a:custGeom>
            <a:avLst/>
            <a:gdLst>
              <a:gd name="T0" fmla="*/ 16 w 43"/>
              <a:gd name="T1" fmla="*/ 0 h 41"/>
              <a:gd name="T2" fmla="*/ 42 w 43"/>
              <a:gd name="T3" fmla="*/ 40 h 41"/>
              <a:gd name="T4" fmla="*/ 0 w 43"/>
              <a:gd name="T5" fmla="*/ 17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41">
                <a:moveTo>
                  <a:pt x="16" y="0"/>
                </a:moveTo>
                <a:lnTo>
                  <a:pt x="42" y="40"/>
                </a:lnTo>
                <a:lnTo>
                  <a:pt x="0" y="17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3098800" y="4600093"/>
            <a:ext cx="608013" cy="509588"/>
          </a:xfrm>
          <a:custGeom>
            <a:avLst/>
            <a:gdLst>
              <a:gd name="T0" fmla="*/ 0 w 383"/>
              <a:gd name="T1" fmla="*/ 0 h 321"/>
              <a:gd name="T2" fmla="*/ 382 w 383"/>
              <a:gd name="T3" fmla="*/ 320 h 321"/>
              <a:gd name="T4" fmla="*/ 0 w 383"/>
              <a:gd name="T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3" h="321">
                <a:moveTo>
                  <a:pt x="0" y="0"/>
                </a:moveTo>
                <a:lnTo>
                  <a:pt x="382" y="32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3" name="Freeform 61"/>
          <p:cNvSpPr>
            <a:spLocks/>
          </p:cNvSpPr>
          <p:nvPr/>
        </p:nvSpPr>
        <p:spPr bwMode="auto">
          <a:xfrm>
            <a:off x="3636963" y="5046181"/>
            <a:ext cx="69850" cy="63500"/>
          </a:xfrm>
          <a:custGeom>
            <a:avLst/>
            <a:gdLst>
              <a:gd name="T0" fmla="*/ 15 w 44"/>
              <a:gd name="T1" fmla="*/ 0 h 40"/>
              <a:gd name="T2" fmla="*/ 43 w 44"/>
              <a:gd name="T3" fmla="*/ 39 h 40"/>
              <a:gd name="T4" fmla="*/ 0 w 44"/>
              <a:gd name="T5" fmla="*/ 1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40">
                <a:moveTo>
                  <a:pt x="15" y="0"/>
                </a:moveTo>
                <a:lnTo>
                  <a:pt x="43" y="39"/>
                </a:lnTo>
                <a:lnTo>
                  <a:pt x="0" y="18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4041406" y="4273068"/>
            <a:ext cx="106118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</a:rPr>
              <a:t>Data entries</a:t>
            </a: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3886355" y="2873432"/>
            <a:ext cx="1371291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Index entries</a:t>
            </a:r>
          </a:p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direct search for </a:t>
            </a:r>
            <a:r>
              <a:rPr lang="en-US" altLang="en-US" sz="1200" b="1" dirty="0">
                <a:solidFill>
                  <a:srgbClr val="FF0000"/>
                </a:solidFill>
                <a:latin typeface="Arial" panose="020B0604020202020204" pitchFamily="34" charset="0"/>
              </a:rPr>
              <a:t>data entries</a:t>
            </a:r>
          </a:p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9" name="Rectangle 67"/>
          <p:cNvSpPr>
            <a:spLocks noChangeArrowheads="1"/>
          </p:cNvSpPr>
          <p:nvPr/>
        </p:nvSpPr>
        <p:spPr bwMode="auto">
          <a:xfrm>
            <a:off x="4073466" y="4555643"/>
            <a:ext cx="997069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1">
                <a:solidFill>
                  <a:srgbClr val="003968"/>
                </a:solidFill>
                <a:latin typeface="Arial" panose="020B0604020202020204" pitchFamily="34" charset="0"/>
              </a:rPr>
              <a:t>(Index File)</a:t>
            </a: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4130372" y="4798531"/>
            <a:ext cx="88325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(Data file)</a:t>
            </a: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3986102" y="5143305"/>
            <a:ext cx="117179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1" dirty="0">
                <a:solidFill>
                  <a:srgbClr val="002060"/>
                </a:solidFill>
                <a:latin typeface="Arial" panose="020B0604020202020204" pitchFamily="34" charset="0"/>
              </a:rPr>
              <a:t>Data Records</a:t>
            </a:r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5888038" y="5120793"/>
            <a:ext cx="342900" cy="350838"/>
          </a:xfrm>
          <a:custGeom>
            <a:avLst/>
            <a:gdLst>
              <a:gd name="T0" fmla="*/ 0 w 216"/>
              <a:gd name="T1" fmla="*/ 220 h 221"/>
              <a:gd name="T2" fmla="*/ 0 w 216"/>
              <a:gd name="T3" fmla="*/ 0 h 221"/>
              <a:gd name="T4" fmla="*/ 215 w 216"/>
              <a:gd name="T5" fmla="*/ 0 h 221"/>
              <a:gd name="T6" fmla="*/ 215 w 216"/>
              <a:gd name="T7" fmla="*/ 220 h 221"/>
              <a:gd name="T8" fmla="*/ 0 w 216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6343650" y="5120793"/>
            <a:ext cx="344488" cy="350838"/>
          </a:xfrm>
          <a:custGeom>
            <a:avLst/>
            <a:gdLst>
              <a:gd name="T0" fmla="*/ 0 w 217"/>
              <a:gd name="T1" fmla="*/ 220 h 221"/>
              <a:gd name="T2" fmla="*/ 0 w 217"/>
              <a:gd name="T3" fmla="*/ 0 h 221"/>
              <a:gd name="T4" fmla="*/ 216 w 217"/>
              <a:gd name="T5" fmla="*/ 0 h 221"/>
              <a:gd name="T6" fmla="*/ 216 w 217"/>
              <a:gd name="T7" fmla="*/ 220 h 221"/>
              <a:gd name="T8" fmla="*/ 0 w 217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221">
                <a:moveTo>
                  <a:pt x="0" y="220"/>
                </a:moveTo>
                <a:lnTo>
                  <a:pt x="0" y="0"/>
                </a:lnTo>
                <a:lnTo>
                  <a:pt x="216" y="0"/>
                </a:lnTo>
                <a:lnTo>
                  <a:pt x="216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5" name="Freeform 73"/>
          <p:cNvSpPr>
            <a:spLocks/>
          </p:cNvSpPr>
          <p:nvPr/>
        </p:nvSpPr>
        <p:spPr bwMode="auto">
          <a:xfrm>
            <a:off x="6802438" y="5120793"/>
            <a:ext cx="338137" cy="350838"/>
          </a:xfrm>
          <a:custGeom>
            <a:avLst/>
            <a:gdLst>
              <a:gd name="T0" fmla="*/ 0 w 213"/>
              <a:gd name="T1" fmla="*/ 220 h 221"/>
              <a:gd name="T2" fmla="*/ 0 w 213"/>
              <a:gd name="T3" fmla="*/ 0 h 221"/>
              <a:gd name="T4" fmla="*/ 212 w 213"/>
              <a:gd name="T5" fmla="*/ 0 h 221"/>
              <a:gd name="T6" fmla="*/ 212 w 213"/>
              <a:gd name="T7" fmla="*/ 220 h 221"/>
              <a:gd name="T8" fmla="*/ 0 w 213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221">
                <a:moveTo>
                  <a:pt x="0" y="220"/>
                </a:moveTo>
                <a:lnTo>
                  <a:pt x="0" y="0"/>
                </a:lnTo>
                <a:lnTo>
                  <a:pt x="212" y="0"/>
                </a:lnTo>
                <a:lnTo>
                  <a:pt x="212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6" name="Freeform 74"/>
          <p:cNvSpPr>
            <a:spLocks/>
          </p:cNvSpPr>
          <p:nvPr/>
        </p:nvSpPr>
        <p:spPr bwMode="auto">
          <a:xfrm>
            <a:off x="7258050" y="5120793"/>
            <a:ext cx="339725" cy="350838"/>
          </a:xfrm>
          <a:custGeom>
            <a:avLst/>
            <a:gdLst>
              <a:gd name="T0" fmla="*/ 0 w 214"/>
              <a:gd name="T1" fmla="*/ 220 h 221"/>
              <a:gd name="T2" fmla="*/ 0 w 214"/>
              <a:gd name="T3" fmla="*/ 0 h 221"/>
              <a:gd name="T4" fmla="*/ 213 w 214"/>
              <a:gd name="T5" fmla="*/ 0 h 221"/>
              <a:gd name="T6" fmla="*/ 213 w 214"/>
              <a:gd name="T7" fmla="*/ 220 h 221"/>
              <a:gd name="T8" fmla="*/ 0 w 214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" h="221">
                <a:moveTo>
                  <a:pt x="0" y="220"/>
                </a:moveTo>
                <a:lnTo>
                  <a:pt x="0" y="0"/>
                </a:lnTo>
                <a:lnTo>
                  <a:pt x="213" y="0"/>
                </a:lnTo>
                <a:lnTo>
                  <a:pt x="213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7712075" y="5120793"/>
            <a:ext cx="346075" cy="350838"/>
          </a:xfrm>
          <a:custGeom>
            <a:avLst/>
            <a:gdLst>
              <a:gd name="T0" fmla="*/ 0 w 218"/>
              <a:gd name="T1" fmla="*/ 220 h 221"/>
              <a:gd name="T2" fmla="*/ 0 w 218"/>
              <a:gd name="T3" fmla="*/ 0 h 221"/>
              <a:gd name="T4" fmla="*/ 217 w 218"/>
              <a:gd name="T5" fmla="*/ 0 h 221"/>
              <a:gd name="T6" fmla="*/ 217 w 218"/>
              <a:gd name="T7" fmla="*/ 220 h 221"/>
              <a:gd name="T8" fmla="*/ 0 w 218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" h="221">
                <a:moveTo>
                  <a:pt x="0" y="220"/>
                </a:moveTo>
                <a:lnTo>
                  <a:pt x="0" y="0"/>
                </a:lnTo>
                <a:lnTo>
                  <a:pt x="217" y="0"/>
                </a:lnTo>
                <a:lnTo>
                  <a:pt x="217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8167688" y="5120793"/>
            <a:ext cx="342900" cy="350838"/>
          </a:xfrm>
          <a:custGeom>
            <a:avLst/>
            <a:gdLst>
              <a:gd name="T0" fmla="*/ 0 w 216"/>
              <a:gd name="T1" fmla="*/ 220 h 221"/>
              <a:gd name="T2" fmla="*/ 0 w 216"/>
              <a:gd name="T3" fmla="*/ 0 h 221"/>
              <a:gd name="T4" fmla="*/ 215 w 216"/>
              <a:gd name="T5" fmla="*/ 0 h 221"/>
              <a:gd name="T6" fmla="*/ 215 w 216"/>
              <a:gd name="T7" fmla="*/ 220 h 221"/>
              <a:gd name="T8" fmla="*/ 0 w 216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9" name="Freeform 77"/>
          <p:cNvSpPr>
            <a:spLocks/>
          </p:cNvSpPr>
          <p:nvPr/>
        </p:nvSpPr>
        <p:spPr bwMode="auto">
          <a:xfrm>
            <a:off x="8624888" y="5120793"/>
            <a:ext cx="342900" cy="350838"/>
          </a:xfrm>
          <a:custGeom>
            <a:avLst/>
            <a:gdLst>
              <a:gd name="T0" fmla="*/ 0 w 216"/>
              <a:gd name="T1" fmla="*/ 220 h 221"/>
              <a:gd name="T2" fmla="*/ 0 w 216"/>
              <a:gd name="T3" fmla="*/ 0 h 221"/>
              <a:gd name="T4" fmla="*/ 215 w 216"/>
              <a:gd name="T5" fmla="*/ 0 h 221"/>
              <a:gd name="T6" fmla="*/ 215 w 216"/>
              <a:gd name="T7" fmla="*/ 220 h 221"/>
              <a:gd name="T8" fmla="*/ 0 w 216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" h="221">
                <a:moveTo>
                  <a:pt x="0" y="220"/>
                </a:moveTo>
                <a:lnTo>
                  <a:pt x="0" y="0"/>
                </a:lnTo>
                <a:lnTo>
                  <a:pt x="215" y="0"/>
                </a:lnTo>
                <a:lnTo>
                  <a:pt x="215" y="220"/>
                </a:lnTo>
                <a:lnTo>
                  <a:pt x="0" y="22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0" name="Freeform 78"/>
          <p:cNvSpPr>
            <a:spLocks/>
          </p:cNvSpPr>
          <p:nvPr/>
        </p:nvSpPr>
        <p:spPr bwMode="auto">
          <a:xfrm>
            <a:off x="6543675" y="3952393"/>
            <a:ext cx="1490663" cy="1588"/>
          </a:xfrm>
          <a:custGeom>
            <a:avLst/>
            <a:gdLst>
              <a:gd name="T0" fmla="*/ 0 w 939"/>
              <a:gd name="T1" fmla="*/ 0 h 1"/>
              <a:gd name="T2" fmla="*/ 938 w 939"/>
              <a:gd name="T3" fmla="*/ 0 h 1"/>
              <a:gd name="T4" fmla="*/ 0 w 939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9" h="1">
                <a:moveTo>
                  <a:pt x="0" y="0"/>
                </a:moveTo>
                <a:lnTo>
                  <a:pt x="938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1" name="Freeform 79"/>
          <p:cNvSpPr>
            <a:spLocks/>
          </p:cNvSpPr>
          <p:nvPr/>
        </p:nvSpPr>
        <p:spPr bwMode="auto">
          <a:xfrm>
            <a:off x="6543675" y="2906231"/>
            <a:ext cx="785813" cy="1047750"/>
          </a:xfrm>
          <a:custGeom>
            <a:avLst/>
            <a:gdLst>
              <a:gd name="T0" fmla="*/ 0 w 495"/>
              <a:gd name="T1" fmla="*/ 659 h 660"/>
              <a:gd name="T2" fmla="*/ 494 w 495"/>
              <a:gd name="T3" fmla="*/ 0 h 660"/>
              <a:gd name="T4" fmla="*/ 0 w 495"/>
              <a:gd name="T5" fmla="*/ 65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5" h="660">
                <a:moveTo>
                  <a:pt x="0" y="659"/>
                </a:moveTo>
                <a:lnTo>
                  <a:pt x="494" y="0"/>
                </a:lnTo>
                <a:lnTo>
                  <a:pt x="0" y="65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2" name="Freeform 80"/>
          <p:cNvSpPr>
            <a:spLocks/>
          </p:cNvSpPr>
          <p:nvPr/>
        </p:nvSpPr>
        <p:spPr bwMode="auto">
          <a:xfrm>
            <a:off x="7327900" y="2906231"/>
            <a:ext cx="712788" cy="1047750"/>
          </a:xfrm>
          <a:custGeom>
            <a:avLst/>
            <a:gdLst>
              <a:gd name="T0" fmla="*/ 0 w 449"/>
              <a:gd name="T1" fmla="*/ 0 h 660"/>
              <a:gd name="T2" fmla="*/ 448 w 449"/>
              <a:gd name="T3" fmla="*/ 659 h 660"/>
              <a:gd name="T4" fmla="*/ 0 w 449"/>
              <a:gd name="T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9" h="660">
                <a:moveTo>
                  <a:pt x="0" y="0"/>
                </a:moveTo>
                <a:lnTo>
                  <a:pt x="448" y="6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7037388" y="2814156"/>
            <a:ext cx="292100" cy="93662"/>
          </a:xfrm>
          <a:custGeom>
            <a:avLst/>
            <a:gdLst>
              <a:gd name="T0" fmla="*/ 0 w 184"/>
              <a:gd name="T1" fmla="*/ 0 h 59"/>
              <a:gd name="T2" fmla="*/ 30 w 184"/>
              <a:gd name="T3" fmla="*/ 9 h 59"/>
              <a:gd name="T4" fmla="*/ 183 w 184"/>
              <a:gd name="T5" fmla="*/ 58 h 59"/>
              <a:gd name="T6" fmla="*/ 0 w 184"/>
              <a:gd name="T7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" h="59">
                <a:moveTo>
                  <a:pt x="0" y="0"/>
                </a:moveTo>
                <a:lnTo>
                  <a:pt x="30" y="9"/>
                </a:lnTo>
                <a:lnTo>
                  <a:pt x="183" y="5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7246938" y="2855431"/>
            <a:ext cx="82550" cy="52387"/>
          </a:xfrm>
          <a:custGeom>
            <a:avLst/>
            <a:gdLst>
              <a:gd name="T0" fmla="*/ 6 w 52"/>
              <a:gd name="T1" fmla="*/ 0 h 33"/>
              <a:gd name="T2" fmla="*/ 51 w 52"/>
              <a:gd name="T3" fmla="*/ 32 h 33"/>
              <a:gd name="T4" fmla="*/ 0 w 52"/>
              <a:gd name="T5" fmla="*/ 32 h 33"/>
              <a:gd name="T6" fmla="*/ 6 w 52"/>
              <a:gd name="T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" h="33">
                <a:moveTo>
                  <a:pt x="6" y="0"/>
                </a:moveTo>
                <a:lnTo>
                  <a:pt x="51" y="32"/>
                </a:lnTo>
                <a:lnTo>
                  <a:pt x="0" y="32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5" name="Freeform 83"/>
          <p:cNvSpPr>
            <a:spLocks/>
          </p:cNvSpPr>
          <p:nvPr/>
        </p:nvSpPr>
        <p:spPr bwMode="auto">
          <a:xfrm>
            <a:off x="6184900" y="4233381"/>
            <a:ext cx="404813" cy="347662"/>
          </a:xfrm>
          <a:custGeom>
            <a:avLst/>
            <a:gdLst>
              <a:gd name="T0" fmla="*/ 0 w 255"/>
              <a:gd name="T1" fmla="*/ 0 h 219"/>
              <a:gd name="T2" fmla="*/ 254 w 255"/>
              <a:gd name="T3" fmla="*/ 0 h 219"/>
              <a:gd name="T4" fmla="*/ 254 w 255"/>
              <a:gd name="T5" fmla="*/ 218 h 219"/>
              <a:gd name="T6" fmla="*/ 0 w 255"/>
              <a:gd name="T7" fmla="*/ 218 h 219"/>
              <a:gd name="T8" fmla="*/ 0 w 255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219">
                <a:moveTo>
                  <a:pt x="0" y="0"/>
                </a:moveTo>
                <a:lnTo>
                  <a:pt x="254" y="0"/>
                </a:lnTo>
                <a:lnTo>
                  <a:pt x="254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6588125" y="4360381"/>
            <a:ext cx="63500" cy="42862"/>
          </a:xfrm>
          <a:custGeom>
            <a:avLst/>
            <a:gdLst>
              <a:gd name="T0" fmla="*/ 39 w 40"/>
              <a:gd name="T1" fmla="*/ 26 h 27"/>
              <a:gd name="T2" fmla="*/ 0 w 40"/>
              <a:gd name="T3" fmla="*/ 13 h 27"/>
              <a:gd name="T4" fmla="*/ 39 w 40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7">
                <a:moveTo>
                  <a:pt x="39" y="26"/>
                </a:moveTo>
                <a:lnTo>
                  <a:pt x="0" y="13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6588125" y="4384193"/>
            <a:ext cx="241300" cy="1588"/>
          </a:xfrm>
          <a:custGeom>
            <a:avLst/>
            <a:gdLst>
              <a:gd name="T0" fmla="*/ 0 w 152"/>
              <a:gd name="T1" fmla="*/ 0 h 1"/>
              <a:gd name="T2" fmla="*/ 151 w 152"/>
              <a:gd name="T3" fmla="*/ 0 h 1"/>
              <a:gd name="T4" fmla="*/ 0 w 15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1">
                <a:moveTo>
                  <a:pt x="0" y="0"/>
                </a:moveTo>
                <a:lnTo>
                  <a:pt x="151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8" name="Freeform 86"/>
          <p:cNvSpPr>
            <a:spLocks/>
          </p:cNvSpPr>
          <p:nvPr/>
        </p:nvSpPr>
        <p:spPr bwMode="auto">
          <a:xfrm>
            <a:off x="6764338" y="4360381"/>
            <a:ext cx="65087" cy="42862"/>
          </a:xfrm>
          <a:custGeom>
            <a:avLst/>
            <a:gdLst>
              <a:gd name="T0" fmla="*/ 0 w 41"/>
              <a:gd name="T1" fmla="*/ 0 h 27"/>
              <a:gd name="T2" fmla="*/ 40 w 41"/>
              <a:gd name="T3" fmla="*/ 13 h 27"/>
              <a:gd name="T4" fmla="*/ 0 w 41"/>
              <a:gd name="T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0" y="0"/>
                </a:moveTo>
                <a:lnTo>
                  <a:pt x="40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9" name="Freeform 87"/>
          <p:cNvSpPr>
            <a:spLocks/>
          </p:cNvSpPr>
          <p:nvPr/>
        </p:nvSpPr>
        <p:spPr bwMode="auto">
          <a:xfrm>
            <a:off x="6827838" y="4233381"/>
            <a:ext cx="403225" cy="347662"/>
          </a:xfrm>
          <a:custGeom>
            <a:avLst/>
            <a:gdLst>
              <a:gd name="T0" fmla="*/ 0 w 254"/>
              <a:gd name="T1" fmla="*/ 0 h 219"/>
              <a:gd name="T2" fmla="*/ 253 w 254"/>
              <a:gd name="T3" fmla="*/ 0 h 219"/>
              <a:gd name="T4" fmla="*/ 253 w 254"/>
              <a:gd name="T5" fmla="*/ 218 h 219"/>
              <a:gd name="T6" fmla="*/ 0 w 254"/>
              <a:gd name="T7" fmla="*/ 218 h 219"/>
              <a:gd name="T8" fmla="*/ 0 w 25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7229475" y="4360381"/>
            <a:ext cx="66675" cy="42862"/>
          </a:xfrm>
          <a:custGeom>
            <a:avLst/>
            <a:gdLst>
              <a:gd name="T0" fmla="*/ 41 w 42"/>
              <a:gd name="T1" fmla="*/ 26 h 27"/>
              <a:gd name="T2" fmla="*/ 0 w 42"/>
              <a:gd name="T3" fmla="*/ 13 h 27"/>
              <a:gd name="T4" fmla="*/ 41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41" y="26"/>
                </a:moveTo>
                <a:lnTo>
                  <a:pt x="0" y="13"/>
                </a:lnTo>
                <a:lnTo>
                  <a:pt x="41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1" name="Freeform 89"/>
          <p:cNvSpPr>
            <a:spLocks/>
          </p:cNvSpPr>
          <p:nvPr/>
        </p:nvSpPr>
        <p:spPr bwMode="auto">
          <a:xfrm>
            <a:off x="7229475" y="4384193"/>
            <a:ext cx="201613" cy="1588"/>
          </a:xfrm>
          <a:custGeom>
            <a:avLst/>
            <a:gdLst>
              <a:gd name="T0" fmla="*/ 0 w 127"/>
              <a:gd name="T1" fmla="*/ 0 h 1"/>
              <a:gd name="T2" fmla="*/ 126 w 127"/>
              <a:gd name="T3" fmla="*/ 0 h 1"/>
              <a:gd name="T4" fmla="*/ 0 w 12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2" name="Freeform 90"/>
          <p:cNvSpPr>
            <a:spLocks/>
          </p:cNvSpPr>
          <p:nvPr/>
        </p:nvSpPr>
        <p:spPr bwMode="auto">
          <a:xfrm>
            <a:off x="7369175" y="4360381"/>
            <a:ext cx="61913" cy="42862"/>
          </a:xfrm>
          <a:custGeom>
            <a:avLst/>
            <a:gdLst>
              <a:gd name="T0" fmla="*/ 0 w 39"/>
              <a:gd name="T1" fmla="*/ 0 h 27"/>
              <a:gd name="T2" fmla="*/ 38 w 39"/>
              <a:gd name="T3" fmla="*/ 13 h 27"/>
              <a:gd name="T4" fmla="*/ 0 w 39"/>
              <a:gd name="T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0" y="0"/>
                </a:moveTo>
                <a:lnTo>
                  <a:pt x="38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3" name="Freeform 91"/>
          <p:cNvSpPr>
            <a:spLocks/>
          </p:cNvSpPr>
          <p:nvPr/>
        </p:nvSpPr>
        <p:spPr bwMode="auto">
          <a:xfrm>
            <a:off x="6467475" y="3936518"/>
            <a:ext cx="158750" cy="298450"/>
          </a:xfrm>
          <a:custGeom>
            <a:avLst/>
            <a:gdLst>
              <a:gd name="T0" fmla="*/ 99 w 100"/>
              <a:gd name="T1" fmla="*/ 0 h 188"/>
              <a:gd name="T2" fmla="*/ 0 w 100"/>
              <a:gd name="T3" fmla="*/ 187 h 188"/>
              <a:gd name="T4" fmla="*/ 99 w 100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88">
                <a:moveTo>
                  <a:pt x="99" y="0"/>
                </a:moveTo>
                <a:lnTo>
                  <a:pt x="0" y="187"/>
                </a:lnTo>
                <a:lnTo>
                  <a:pt x="99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4" name="Freeform 92"/>
          <p:cNvSpPr>
            <a:spLocks/>
          </p:cNvSpPr>
          <p:nvPr/>
        </p:nvSpPr>
        <p:spPr bwMode="auto">
          <a:xfrm>
            <a:off x="6467475" y="4157181"/>
            <a:ext cx="49213" cy="77787"/>
          </a:xfrm>
          <a:custGeom>
            <a:avLst/>
            <a:gdLst>
              <a:gd name="T0" fmla="*/ 30 w 31"/>
              <a:gd name="T1" fmla="*/ 15 h 49"/>
              <a:gd name="T2" fmla="*/ 0 w 31"/>
              <a:gd name="T3" fmla="*/ 48 h 49"/>
              <a:gd name="T4" fmla="*/ 13 w 31"/>
              <a:gd name="T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49">
                <a:moveTo>
                  <a:pt x="30" y="15"/>
                </a:moveTo>
                <a:lnTo>
                  <a:pt x="0" y="4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5" name="Freeform 93"/>
          <p:cNvSpPr>
            <a:spLocks/>
          </p:cNvSpPr>
          <p:nvPr/>
        </p:nvSpPr>
        <p:spPr bwMode="auto">
          <a:xfrm>
            <a:off x="7027863" y="3936518"/>
            <a:ext cx="1587" cy="298450"/>
          </a:xfrm>
          <a:custGeom>
            <a:avLst/>
            <a:gdLst>
              <a:gd name="T0" fmla="*/ 0 w 1"/>
              <a:gd name="T1" fmla="*/ 0 h 188"/>
              <a:gd name="T2" fmla="*/ 0 w 1"/>
              <a:gd name="T3" fmla="*/ 187 h 188"/>
              <a:gd name="T4" fmla="*/ 0 w 1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88">
                <a:moveTo>
                  <a:pt x="0" y="0"/>
                </a:moveTo>
                <a:lnTo>
                  <a:pt x="0" y="1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6" name="Freeform 94"/>
          <p:cNvSpPr>
            <a:spLocks/>
          </p:cNvSpPr>
          <p:nvPr/>
        </p:nvSpPr>
        <p:spPr bwMode="auto">
          <a:xfrm>
            <a:off x="7013575" y="4155593"/>
            <a:ext cx="30163" cy="79375"/>
          </a:xfrm>
          <a:custGeom>
            <a:avLst/>
            <a:gdLst>
              <a:gd name="T0" fmla="*/ 18 w 19"/>
              <a:gd name="T1" fmla="*/ 0 h 50"/>
              <a:gd name="T2" fmla="*/ 8 w 19"/>
              <a:gd name="T3" fmla="*/ 49 h 50"/>
              <a:gd name="T4" fmla="*/ 0 w 19"/>
              <a:gd name="T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" h="50">
                <a:moveTo>
                  <a:pt x="18" y="0"/>
                </a:moveTo>
                <a:lnTo>
                  <a:pt x="8" y="4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7913688" y="4233381"/>
            <a:ext cx="403225" cy="347662"/>
          </a:xfrm>
          <a:custGeom>
            <a:avLst/>
            <a:gdLst>
              <a:gd name="T0" fmla="*/ 0 w 254"/>
              <a:gd name="T1" fmla="*/ 0 h 219"/>
              <a:gd name="T2" fmla="*/ 253 w 254"/>
              <a:gd name="T3" fmla="*/ 0 h 219"/>
              <a:gd name="T4" fmla="*/ 253 w 254"/>
              <a:gd name="T5" fmla="*/ 218 h 219"/>
              <a:gd name="T6" fmla="*/ 0 w 254"/>
              <a:gd name="T7" fmla="*/ 218 h 219"/>
              <a:gd name="T8" fmla="*/ 0 w 254"/>
              <a:gd name="T9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219">
                <a:moveTo>
                  <a:pt x="0" y="0"/>
                </a:moveTo>
                <a:lnTo>
                  <a:pt x="253" y="0"/>
                </a:lnTo>
                <a:lnTo>
                  <a:pt x="253" y="218"/>
                </a:lnTo>
                <a:lnTo>
                  <a:pt x="0" y="2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8" name="Freeform 96"/>
          <p:cNvSpPr>
            <a:spLocks/>
          </p:cNvSpPr>
          <p:nvPr/>
        </p:nvSpPr>
        <p:spPr bwMode="auto">
          <a:xfrm>
            <a:off x="7713663" y="4360381"/>
            <a:ext cx="65087" cy="42862"/>
          </a:xfrm>
          <a:custGeom>
            <a:avLst/>
            <a:gdLst>
              <a:gd name="T0" fmla="*/ 40 w 41"/>
              <a:gd name="T1" fmla="*/ 26 h 27"/>
              <a:gd name="T2" fmla="*/ 0 w 41"/>
              <a:gd name="T3" fmla="*/ 13 h 27"/>
              <a:gd name="T4" fmla="*/ 40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40" y="26"/>
                </a:moveTo>
                <a:lnTo>
                  <a:pt x="0" y="13"/>
                </a:lnTo>
                <a:lnTo>
                  <a:pt x="4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9" name="Freeform 97"/>
          <p:cNvSpPr>
            <a:spLocks/>
          </p:cNvSpPr>
          <p:nvPr/>
        </p:nvSpPr>
        <p:spPr bwMode="auto">
          <a:xfrm>
            <a:off x="7713663" y="4384193"/>
            <a:ext cx="201612" cy="1588"/>
          </a:xfrm>
          <a:custGeom>
            <a:avLst/>
            <a:gdLst>
              <a:gd name="T0" fmla="*/ 0 w 127"/>
              <a:gd name="T1" fmla="*/ 0 h 1"/>
              <a:gd name="T2" fmla="*/ 126 w 127"/>
              <a:gd name="T3" fmla="*/ 0 h 1"/>
              <a:gd name="T4" fmla="*/ 0 w 127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1">
                <a:moveTo>
                  <a:pt x="0" y="0"/>
                </a:moveTo>
                <a:lnTo>
                  <a:pt x="126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0" name="Freeform 98"/>
          <p:cNvSpPr>
            <a:spLocks/>
          </p:cNvSpPr>
          <p:nvPr/>
        </p:nvSpPr>
        <p:spPr bwMode="auto">
          <a:xfrm>
            <a:off x="7848600" y="4360381"/>
            <a:ext cx="66675" cy="42862"/>
          </a:xfrm>
          <a:custGeom>
            <a:avLst/>
            <a:gdLst>
              <a:gd name="T0" fmla="*/ 0 w 42"/>
              <a:gd name="T1" fmla="*/ 0 h 27"/>
              <a:gd name="T2" fmla="*/ 41 w 42"/>
              <a:gd name="T3" fmla="*/ 13 h 27"/>
              <a:gd name="T4" fmla="*/ 0 w 42"/>
              <a:gd name="T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0" y="0"/>
                </a:moveTo>
                <a:lnTo>
                  <a:pt x="41" y="13"/>
                </a:lnTo>
                <a:lnTo>
                  <a:pt x="0" y="2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1" name="Freeform 99"/>
          <p:cNvSpPr>
            <a:spLocks/>
          </p:cNvSpPr>
          <p:nvPr/>
        </p:nvSpPr>
        <p:spPr bwMode="auto">
          <a:xfrm>
            <a:off x="7956550" y="3936518"/>
            <a:ext cx="158750" cy="298450"/>
          </a:xfrm>
          <a:custGeom>
            <a:avLst/>
            <a:gdLst>
              <a:gd name="T0" fmla="*/ 0 w 100"/>
              <a:gd name="T1" fmla="*/ 0 h 188"/>
              <a:gd name="T2" fmla="*/ 99 w 100"/>
              <a:gd name="T3" fmla="*/ 187 h 188"/>
              <a:gd name="T4" fmla="*/ 0 w 100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188">
                <a:moveTo>
                  <a:pt x="0" y="0"/>
                </a:moveTo>
                <a:lnTo>
                  <a:pt x="99" y="18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2" name="Freeform 100"/>
          <p:cNvSpPr>
            <a:spLocks/>
          </p:cNvSpPr>
          <p:nvPr/>
        </p:nvSpPr>
        <p:spPr bwMode="auto">
          <a:xfrm>
            <a:off x="8066088" y="4157181"/>
            <a:ext cx="49212" cy="77787"/>
          </a:xfrm>
          <a:custGeom>
            <a:avLst/>
            <a:gdLst>
              <a:gd name="T0" fmla="*/ 17 w 31"/>
              <a:gd name="T1" fmla="*/ 0 h 49"/>
              <a:gd name="T2" fmla="*/ 30 w 31"/>
              <a:gd name="T3" fmla="*/ 48 h 49"/>
              <a:gd name="T4" fmla="*/ 0 w 31"/>
              <a:gd name="T5" fmla="*/ 1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49">
                <a:moveTo>
                  <a:pt x="17" y="0"/>
                </a:moveTo>
                <a:lnTo>
                  <a:pt x="30" y="48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3" name="Freeform 101"/>
          <p:cNvSpPr>
            <a:spLocks/>
          </p:cNvSpPr>
          <p:nvPr/>
        </p:nvSpPr>
        <p:spPr bwMode="auto">
          <a:xfrm>
            <a:off x="6224588" y="4579456"/>
            <a:ext cx="201612" cy="498475"/>
          </a:xfrm>
          <a:custGeom>
            <a:avLst/>
            <a:gdLst>
              <a:gd name="T0" fmla="*/ 0 w 127"/>
              <a:gd name="T1" fmla="*/ 0 h 314"/>
              <a:gd name="T2" fmla="*/ 126 w 127"/>
              <a:gd name="T3" fmla="*/ 313 h 314"/>
              <a:gd name="T4" fmla="*/ 0 w 127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" h="314">
                <a:moveTo>
                  <a:pt x="0" y="0"/>
                </a:moveTo>
                <a:lnTo>
                  <a:pt x="126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4" name="Freeform 102"/>
          <p:cNvSpPr>
            <a:spLocks/>
          </p:cNvSpPr>
          <p:nvPr/>
        </p:nvSpPr>
        <p:spPr bwMode="auto">
          <a:xfrm>
            <a:off x="6381750" y="4998556"/>
            <a:ext cx="44450" cy="79375"/>
          </a:xfrm>
          <a:custGeom>
            <a:avLst/>
            <a:gdLst>
              <a:gd name="T0" fmla="*/ 18 w 28"/>
              <a:gd name="T1" fmla="*/ 0 h 50"/>
              <a:gd name="T2" fmla="*/ 27 w 28"/>
              <a:gd name="T3" fmla="*/ 49 h 50"/>
              <a:gd name="T4" fmla="*/ 0 w 28"/>
              <a:gd name="T5" fmla="*/ 1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50">
                <a:moveTo>
                  <a:pt x="18" y="0"/>
                </a:moveTo>
                <a:lnTo>
                  <a:pt x="27" y="49"/>
                </a:lnTo>
                <a:lnTo>
                  <a:pt x="0" y="11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5" name="Freeform 103"/>
          <p:cNvSpPr>
            <a:spLocks/>
          </p:cNvSpPr>
          <p:nvPr/>
        </p:nvSpPr>
        <p:spPr bwMode="auto">
          <a:xfrm>
            <a:off x="5940425" y="4579456"/>
            <a:ext cx="366713" cy="549275"/>
          </a:xfrm>
          <a:custGeom>
            <a:avLst/>
            <a:gdLst>
              <a:gd name="T0" fmla="*/ 230 w 231"/>
              <a:gd name="T1" fmla="*/ 0 h 346"/>
              <a:gd name="T2" fmla="*/ 0 w 231"/>
              <a:gd name="T3" fmla="*/ 345 h 346"/>
              <a:gd name="T4" fmla="*/ 230 w 231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1" h="346">
                <a:moveTo>
                  <a:pt x="230" y="0"/>
                </a:moveTo>
                <a:lnTo>
                  <a:pt x="0" y="345"/>
                </a:lnTo>
                <a:lnTo>
                  <a:pt x="23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6" name="Freeform 104"/>
          <p:cNvSpPr>
            <a:spLocks/>
          </p:cNvSpPr>
          <p:nvPr/>
        </p:nvSpPr>
        <p:spPr bwMode="auto">
          <a:xfrm>
            <a:off x="5940425" y="5054118"/>
            <a:ext cx="57150" cy="74613"/>
          </a:xfrm>
          <a:custGeom>
            <a:avLst/>
            <a:gdLst>
              <a:gd name="T0" fmla="*/ 35 w 36"/>
              <a:gd name="T1" fmla="*/ 16 h 47"/>
              <a:gd name="T2" fmla="*/ 0 w 36"/>
              <a:gd name="T3" fmla="*/ 46 h 47"/>
              <a:gd name="T4" fmla="*/ 19 w 36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7">
                <a:moveTo>
                  <a:pt x="35" y="16"/>
                </a:moveTo>
                <a:lnTo>
                  <a:pt x="0" y="46"/>
                </a:lnTo>
                <a:lnTo>
                  <a:pt x="19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7" name="Freeform 105"/>
          <p:cNvSpPr>
            <a:spLocks/>
          </p:cNvSpPr>
          <p:nvPr/>
        </p:nvSpPr>
        <p:spPr bwMode="auto">
          <a:xfrm>
            <a:off x="6343650" y="4579456"/>
            <a:ext cx="566738" cy="549275"/>
          </a:xfrm>
          <a:custGeom>
            <a:avLst/>
            <a:gdLst>
              <a:gd name="T0" fmla="*/ 0 w 357"/>
              <a:gd name="T1" fmla="*/ 0 h 346"/>
              <a:gd name="T2" fmla="*/ 356 w 357"/>
              <a:gd name="T3" fmla="*/ 345 h 346"/>
              <a:gd name="T4" fmla="*/ 0 w 357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7" h="346">
                <a:moveTo>
                  <a:pt x="0" y="0"/>
                </a:moveTo>
                <a:lnTo>
                  <a:pt x="356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8" name="Freeform 106"/>
          <p:cNvSpPr>
            <a:spLocks/>
          </p:cNvSpPr>
          <p:nvPr/>
        </p:nvSpPr>
        <p:spPr bwMode="auto">
          <a:xfrm>
            <a:off x="6845300" y="5063643"/>
            <a:ext cx="65088" cy="65088"/>
          </a:xfrm>
          <a:custGeom>
            <a:avLst/>
            <a:gdLst>
              <a:gd name="T0" fmla="*/ 13 w 41"/>
              <a:gd name="T1" fmla="*/ 0 h 41"/>
              <a:gd name="T2" fmla="*/ 40 w 41"/>
              <a:gd name="T3" fmla="*/ 40 h 41"/>
              <a:gd name="T4" fmla="*/ 0 w 41"/>
              <a:gd name="T5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41">
                <a:moveTo>
                  <a:pt x="13" y="0"/>
                </a:moveTo>
                <a:lnTo>
                  <a:pt x="40" y="40"/>
                </a:lnTo>
                <a:lnTo>
                  <a:pt x="0" y="19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9" name="Freeform 107"/>
          <p:cNvSpPr>
            <a:spLocks/>
          </p:cNvSpPr>
          <p:nvPr/>
        </p:nvSpPr>
        <p:spPr bwMode="auto">
          <a:xfrm>
            <a:off x="6143625" y="4579456"/>
            <a:ext cx="282575" cy="498475"/>
          </a:xfrm>
          <a:custGeom>
            <a:avLst/>
            <a:gdLst>
              <a:gd name="T0" fmla="*/ 177 w 178"/>
              <a:gd name="T1" fmla="*/ 0 h 314"/>
              <a:gd name="T2" fmla="*/ 0 w 178"/>
              <a:gd name="T3" fmla="*/ 313 h 314"/>
              <a:gd name="T4" fmla="*/ 177 w 178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" h="314">
                <a:moveTo>
                  <a:pt x="177" y="0"/>
                </a:moveTo>
                <a:lnTo>
                  <a:pt x="0" y="313"/>
                </a:lnTo>
                <a:lnTo>
                  <a:pt x="177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0" name="Freeform 108"/>
          <p:cNvSpPr>
            <a:spLocks/>
          </p:cNvSpPr>
          <p:nvPr/>
        </p:nvSpPr>
        <p:spPr bwMode="auto">
          <a:xfrm>
            <a:off x="6143625" y="5003318"/>
            <a:ext cx="52388" cy="74613"/>
          </a:xfrm>
          <a:custGeom>
            <a:avLst/>
            <a:gdLst>
              <a:gd name="T0" fmla="*/ 32 w 33"/>
              <a:gd name="T1" fmla="*/ 13 h 47"/>
              <a:gd name="T2" fmla="*/ 0 w 33"/>
              <a:gd name="T3" fmla="*/ 46 h 47"/>
              <a:gd name="T4" fmla="*/ 14 w 33"/>
              <a:gd name="T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47">
                <a:moveTo>
                  <a:pt x="32" y="13"/>
                </a:moveTo>
                <a:lnTo>
                  <a:pt x="0" y="46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1" name="Freeform 109"/>
          <p:cNvSpPr>
            <a:spLocks/>
          </p:cNvSpPr>
          <p:nvPr/>
        </p:nvSpPr>
        <p:spPr bwMode="auto">
          <a:xfrm>
            <a:off x="6467475" y="4579456"/>
            <a:ext cx="1408113" cy="498475"/>
          </a:xfrm>
          <a:custGeom>
            <a:avLst/>
            <a:gdLst>
              <a:gd name="T0" fmla="*/ 0 w 887"/>
              <a:gd name="T1" fmla="*/ 0 h 314"/>
              <a:gd name="T2" fmla="*/ 886 w 887"/>
              <a:gd name="T3" fmla="*/ 313 h 314"/>
              <a:gd name="T4" fmla="*/ 0 w 887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7" h="314">
                <a:moveTo>
                  <a:pt x="0" y="0"/>
                </a:moveTo>
                <a:lnTo>
                  <a:pt x="886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Freeform 110"/>
          <p:cNvSpPr>
            <a:spLocks/>
          </p:cNvSpPr>
          <p:nvPr/>
        </p:nvSpPr>
        <p:spPr bwMode="auto">
          <a:xfrm>
            <a:off x="7807325" y="5035068"/>
            <a:ext cx="68263" cy="42863"/>
          </a:xfrm>
          <a:custGeom>
            <a:avLst/>
            <a:gdLst>
              <a:gd name="T0" fmla="*/ 6 w 43"/>
              <a:gd name="T1" fmla="*/ 0 h 27"/>
              <a:gd name="T2" fmla="*/ 42 w 43"/>
              <a:gd name="T3" fmla="*/ 26 h 27"/>
              <a:gd name="T4" fmla="*/ 0 w 43"/>
              <a:gd name="T5" fmla="*/ 2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27">
                <a:moveTo>
                  <a:pt x="6" y="0"/>
                </a:moveTo>
                <a:lnTo>
                  <a:pt x="42" y="26"/>
                </a:lnTo>
                <a:lnTo>
                  <a:pt x="0" y="25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>
            <a:off x="6224588" y="4579456"/>
            <a:ext cx="685800" cy="498475"/>
          </a:xfrm>
          <a:custGeom>
            <a:avLst/>
            <a:gdLst>
              <a:gd name="T0" fmla="*/ 431 w 432"/>
              <a:gd name="T1" fmla="*/ 0 h 314"/>
              <a:gd name="T2" fmla="*/ 0 w 432"/>
              <a:gd name="T3" fmla="*/ 313 h 314"/>
              <a:gd name="T4" fmla="*/ 431 w 432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14">
                <a:moveTo>
                  <a:pt x="431" y="0"/>
                </a:moveTo>
                <a:lnTo>
                  <a:pt x="0" y="313"/>
                </a:lnTo>
                <a:lnTo>
                  <a:pt x="431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4" name="Freeform 112"/>
          <p:cNvSpPr>
            <a:spLocks/>
          </p:cNvSpPr>
          <p:nvPr/>
        </p:nvSpPr>
        <p:spPr bwMode="auto">
          <a:xfrm>
            <a:off x="6224588" y="5019193"/>
            <a:ext cx="65087" cy="58738"/>
          </a:xfrm>
          <a:custGeom>
            <a:avLst/>
            <a:gdLst>
              <a:gd name="T0" fmla="*/ 40 w 41"/>
              <a:gd name="T1" fmla="*/ 22 h 37"/>
              <a:gd name="T2" fmla="*/ 0 w 41"/>
              <a:gd name="T3" fmla="*/ 36 h 37"/>
              <a:gd name="T4" fmla="*/ 31 w 41"/>
              <a:gd name="T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7">
                <a:moveTo>
                  <a:pt x="40" y="22"/>
                </a:moveTo>
                <a:lnTo>
                  <a:pt x="0" y="36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5" name="Freeform 113"/>
          <p:cNvSpPr>
            <a:spLocks/>
          </p:cNvSpPr>
          <p:nvPr/>
        </p:nvSpPr>
        <p:spPr bwMode="auto">
          <a:xfrm>
            <a:off x="6945313" y="4579456"/>
            <a:ext cx="1778000" cy="498475"/>
          </a:xfrm>
          <a:custGeom>
            <a:avLst/>
            <a:gdLst>
              <a:gd name="T0" fmla="*/ 0 w 1120"/>
              <a:gd name="T1" fmla="*/ 0 h 314"/>
              <a:gd name="T2" fmla="*/ 1119 w 1120"/>
              <a:gd name="T3" fmla="*/ 313 h 314"/>
              <a:gd name="T4" fmla="*/ 0 w 1120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0" h="314">
                <a:moveTo>
                  <a:pt x="0" y="0"/>
                </a:moveTo>
                <a:lnTo>
                  <a:pt x="1119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6" name="Freeform 114"/>
          <p:cNvSpPr>
            <a:spLocks/>
          </p:cNvSpPr>
          <p:nvPr/>
        </p:nvSpPr>
        <p:spPr bwMode="auto">
          <a:xfrm>
            <a:off x="8653463" y="5038243"/>
            <a:ext cx="69850" cy="41275"/>
          </a:xfrm>
          <a:custGeom>
            <a:avLst/>
            <a:gdLst>
              <a:gd name="T0" fmla="*/ 5 w 44"/>
              <a:gd name="T1" fmla="*/ 0 h 26"/>
              <a:gd name="T2" fmla="*/ 43 w 44"/>
              <a:gd name="T3" fmla="*/ 24 h 26"/>
              <a:gd name="T4" fmla="*/ 0 w 44"/>
              <a:gd name="T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6">
                <a:moveTo>
                  <a:pt x="5" y="0"/>
                </a:moveTo>
                <a:lnTo>
                  <a:pt x="43" y="24"/>
                </a:lnTo>
                <a:lnTo>
                  <a:pt x="0" y="25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7" name="Freeform 115"/>
          <p:cNvSpPr>
            <a:spLocks/>
          </p:cNvSpPr>
          <p:nvPr/>
        </p:nvSpPr>
        <p:spPr bwMode="auto">
          <a:xfrm>
            <a:off x="6945313" y="4579456"/>
            <a:ext cx="165100" cy="549275"/>
          </a:xfrm>
          <a:custGeom>
            <a:avLst/>
            <a:gdLst>
              <a:gd name="T0" fmla="*/ 103 w 104"/>
              <a:gd name="T1" fmla="*/ 0 h 346"/>
              <a:gd name="T2" fmla="*/ 0 w 104"/>
              <a:gd name="T3" fmla="*/ 345 h 346"/>
              <a:gd name="T4" fmla="*/ 103 w 104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46">
                <a:moveTo>
                  <a:pt x="103" y="0"/>
                </a:moveTo>
                <a:lnTo>
                  <a:pt x="0" y="345"/>
                </a:lnTo>
                <a:lnTo>
                  <a:pt x="103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8" name="Freeform 116"/>
          <p:cNvSpPr>
            <a:spLocks/>
          </p:cNvSpPr>
          <p:nvPr/>
        </p:nvSpPr>
        <p:spPr bwMode="auto">
          <a:xfrm>
            <a:off x="6945313" y="5046181"/>
            <a:ext cx="42862" cy="82550"/>
          </a:xfrm>
          <a:custGeom>
            <a:avLst/>
            <a:gdLst>
              <a:gd name="T0" fmla="*/ 26 w 27"/>
              <a:gd name="T1" fmla="*/ 8 h 52"/>
              <a:gd name="T2" fmla="*/ 0 w 27"/>
              <a:gd name="T3" fmla="*/ 51 h 52"/>
              <a:gd name="T4" fmla="*/ 5 w 27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52">
                <a:moveTo>
                  <a:pt x="26" y="8"/>
                </a:moveTo>
                <a:lnTo>
                  <a:pt x="0" y="51"/>
                </a:lnTo>
                <a:lnTo>
                  <a:pt x="5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9" name="Freeform 117"/>
          <p:cNvSpPr>
            <a:spLocks/>
          </p:cNvSpPr>
          <p:nvPr/>
        </p:nvSpPr>
        <p:spPr bwMode="auto">
          <a:xfrm>
            <a:off x="7070725" y="4579456"/>
            <a:ext cx="322263" cy="498475"/>
          </a:xfrm>
          <a:custGeom>
            <a:avLst/>
            <a:gdLst>
              <a:gd name="T0" fmla="*/ 0 w 203"/>
              <a:gd name="T1" fmla="*/ 0 h 314"/>
              <a:gd name="T2" fmla="*/ 202 w 203"/>
              <a:gd name="T3" fmla="*/ 313 h 314"/>
              <a:gd name="T4" fmla="*/ 0 w 203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314">
                <a:moveTo>
                  <a:pt x="0" y="0"/>
                </a:moveTo>
                <a:lnTo>
                  <a:pt x="202" y="31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0" name="Freeform 118"/>
          <p:cNvSpPr>
            <a:spLocks/>
          </p:cNvSpPr>
          <p:nvPr/>
        </p:nvSpPr>
        <p:spPr bwMode="auto">
          <a:xfrm>
            <a:off x="7335838" y="5004906"/>
            <a:ext cx="57150" cy="73025"/>
          </a:xfrm>
          <a:custGeom>
            <a:avLst/>
            <a:gdLst>
              <a:gd name="T0" fmla="*/ 17 w 36"/>
              <a:gd name="T1" fmla="*/ 0 h 46"/>
              <a:gd name="T2" fmla="*/ 35 w 36"/>
              <a:gd name="T3" fmla="*/ 45 h 46"/>
              <a:gd name="T4" fmla="*/ 0 w 36"/>
              <a:gd name="T5" fmla="*/ 1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46">
                <a:moveTo>
                  <a:pt x="17" y="0"/>
                </a:moveTo>
                <a:lnTo>
                  <a:pt x="35" y="45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1" name="Freeform 119"/>
          <p:cNvSpPr>
            <a:spLocks/>
          </p:cNvSpPr>
          <p:nvPr/>
        </p:nvSpPr>
        <p:spPr bwMode="auto">
          <a:xfrm>
            <a:off x="7472363" y="4579456"/>
            <a:ext cx="565150" cy="549275"/>
          </a:xfrm>
          <a:custGeom>
            <a:avLst/>
            <a:gdLst>
              <a:gd name="T0" fmla="*/ 355 w 356"/>
              <a:gd name="T1" fmla="*/ 0 h 346"/>
              <a:gd name="T2" fmla="*/ 0 w 356"/>
              <a:gd name="T3" fmla="*/ 345 h 346"/>
              <a:gd name="T4" fmla="*/ 355 w 356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6" h="346">
                <a:moveTo>
                  <a:pt x="355" y="0"/>
                </a:moveTo>
                <a:lnTo>
                  <a:pt x="0" y="345"/>
                </a:lnTo>
                <a:lnTo>
                  <a:pt x="355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2" name="Freeform 120"/>
          <p:cNvSpPr>
            <a:spLocks/>
          </p:cNvSpPr>
          <p:nvPr/>
        </p:nvSpPr>
        <p:spPr bwMode="auto">
          <a:xfrm>
            <a:off x="7472363" y="5063643"/>
            <a:ext cx="58737" cy="65088"/>
          </a:xfrm>
          <a:custGeom>
            <a:avLst/>
            <a:gdLst>
              <a:gd name="T0" fmla="*/ 36 w 37"/>
              <a:gd name="T1" fmla="*/ 19 h 41"/>
              <a:gd name="T2" fmla="*/ 0 w 37"/>
              <a:gd name="T3" fmla="*/ 40 h 41"/>
              <a:gd name="T4" fmla="*/ 24 w 37"/>
              <a:gd name="T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1">
                <a:moveTo>
                  <a:pt x="36" y="19"/>
                </a:moveTo>
                <a:lnTo>
                  <a:pt x="0" y="40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3" name="Freeform 121"/>
          <p:cNvSpPr>
            <a:spLocks/>
          </p:cNvSpPr>
          <p:nvPr/>
        </p:nvSpPr>
        <p:spPr bwMode="auto">
          <a:xfrm>
            <a:off x="8075613" y="4579456"/>
            <a:ext cx="322262" cy="549275"/>
          </a:xfrm>
          <a:custGeom>
            <a:avLst/>
            <a:gdLst>
              <a:gd name="T0" fmla="*/ 0 w 203"/>
              <a:gd name="T1" fmla="*/ 0 h 346"/>
              <a:gd name="T2" fmla="*/ 202 w 203"/>
              <a:gd name="T3" fmla="*/ 345 h 346"/>
              <a:gd name="T4" fmla="*/ 0 w 203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3" h="346">
                <a:moveTo>
                  <a:pt x="0" y="0"/>
                </a:moveTo>
                <a:lnTo>
                  <a:pt x="202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4" name="Freeform 122"/>
          <p:cNvSpPr>
            <a:spLocks/>
          </p:cNvSpPr>
          <p:nvPr/>
        </p:nvSpPr>
        <p:spPr bwMode="auto">
          <a:xfrm>
            <a:off x="8347075" y="5052531"/>
            <a:ext cx="50800" cy="76200"/>
          </a:xfrm>
          <a:custGeom>
            <a:avLst/>
            <a:gdLst>
              <a:gd name="T0" fmla="*/ 16 w 32"/>
              <a:gd name="T1" fmla="*/ 0 h 48"/>
              <a:gd name="T2" fmla="*/ 31 w 32"/>
              <a:gd name="T3" fmla="*/ 47 h 48"/>
              <a:gd name="T4" fmla="*/ 0 w 32"/>
              <a:gd name="T5" fmla="*/ 1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" h="48">
                <a:moveTo>
                  <a:pt x="16" y="0"/>
                </a:moveTo>
                <a:lnTo>
                  <a:pt x="31" y="47"/>
                </a:lnTo>
                <a:lnTo>
                  <a:pt x="0" y="15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5" name="Freeform 123"/>
          <p:cNvSpPr>
            <a:spLocks/>
          </p:cNvSpPr>
          <p:nvPr/>
        </p:nvSpPr>
        <p:spPr bwMode="auto">
          <a:xfrm>
            <a:off x="7956550" y="4579456"/>
            <a:ext cx="241300" cy="498475"/>
          </a:xfrm>
          <a:custGeom>
            <a:avLst/>
            <a:gdLst>
              <a:gd name="T0" fmla="*/ 151 w 152"/>
              <a:gd name="T1" fmla="*/ 0 h 314"/>
              <a:gd name="T2" fmla="*/ 0 w 152"/>
              <a:gd name="T3" fmla="*/ 313 h 314"/>
              <a:gd name="T4" fmla="*/ 151 w 152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" h="314">
                <a:moveTo>
                  <a:pt x="151" y="0"/>
                </a:moveTo>
                <a:lnTo>
                  <a:pt x="0" y="313"/>
                </a:lnTo>
                <a:lnTo>
                  <a:pt x="151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6" name="Freeform 124"/>
          <p:cNvSpPr>
            <a:spLocks/>
          </p:cNvSpPr>
          <p:nvPr/>
        </p:nvSpPr>
        <p:spPr bwMode="auto">
          <a:xfrm>
            <a:off x="7956550" y="5001731"/>
            <a:ext cx="47625" cy="76200"/>
          </a:xfrm>
          <a:custGeom>
            <a:avLst/>
            <a:gdLst>
              <a:gd name="T0" fmla="*/ 29 w 30"/>
              <a:gd name="T1" fmla="*/ 12 h 48"/>
              <a:gd name="T2" fmla="*/ 0 w 30"/>
              <a:gd name="T3" fmla="*/ 47 h 48"/>
              <a:gd name="T4" fmla="*/ 11 w 30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48">
                <a:moveTo>
                  <a:pt x="29" y="12"/>
                </a:moveTo>
                <a:lnTo>
                  <a:pt x="0" y="47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7" name="Freeform 125"/>
          <p:cNvSpPr>
            <a:spLocks/>
          </p:cNvSpPr>
          <p:nvPr/>
        </p:nvSpPr>
        <p:spPr bwMode="auto">
          <a:xfrm>
            <a:off x="8235950" y="4579456"/>
            <a:ext cx="1588" cy="549275"/>
          </a:xfrm>
          <a:custGeom>
            <a:avLst/>
            <a:gdLst>
              <a:gd name="T0" fmla="*/ 0 w 1"/>
              <a:gd name="T1" fmla="*/ 0 h 346"/>
              <a:gd name="T2" fmla="*/ 0 w 1"/>
              <a:gd name="T3" fmla="*/ 345 h 346"/>
              <a:gd name="T4" fmla="*/ 0 w 1"/>
              <a:gd name="T5" fmla="*/ 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46">
                <a:moveTo>
                  <a:pt x="0" y="0"/>
                </a:moveTo>
                <a:lnTo>
                  <a:pt x="0" y="34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8" name="Freeform 126"/>
          <p:cNvSpPr>
            <a:spLocks/>
          </p:cNvSpPr>
          <p:nvPr/>
        </p:nvSpPr>
        <p:spPr bwMode="auto">
          <a:xfrm>
            <a:off x="8218488" y="5049356"/>
            <a:ext cx="36512" cy="79375"/>
          </a:xfrm>
          <a:custGeom>
            <a:avLst/>
            <a:gdLst>
              <a:gd name="T0" fmla="*/ 22 w 23"/>
              <a:gd name="T1" fmla="*/ 0 h 50"/>
              <a:gd name="T2" fmla="*/ 10 w 23"/>
              <a:gd name="T3" fmla="*/ 49 h 50"/>
              <a:gd name="T4" fmla="*/ 0 w 23"/>
              <a:gd name="T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" h="50">
                <a:moveTo>
                  <a:pt x="22" y="0"/>
                </a:moveTo>
                <a:lnTo>
                  <a:pt x="10" y="4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9" name="Line 127"/>
          <p:cNvSpPr>
            <a:spLocks noChangeShapeType="1"/>
          </p:cNvSpPr>
          <p:nvPr/>
        </p:nvSpPr>
        <p:spPr bwMode="auto">
          <a:xfrm>
            <a:off x="152400" y="4795356"/>
            <a:ext cx="8839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1" name="Rectangle 129"/>
          <p:cNvSpPr>
            <a:spLocks noChangeArrowheads="1"/>
          </p:cNvSpPr>
          <p:nvPr/>
        </p:nvSpPr>
        <p:spPr bwMode="auto">
          <a:xfrm>
            <a:off x="5761038" y="5435118"/>
            <a:ext cx="117179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200" b="1">
                <a:solidFill>
                  <a:schemeClr val="tx2"/>
                </a:solidFill>
                <a:latin typeface="Arial" panose="020B0604020202020204" pitchFamily="34" charset="0"/>
              </a:rPr>
              <a:t>Data Records</a:t>
            </a:r>
          </a:p>
        </p:txBody>
      </p:sp>
      <p:sp>
        <p:nvSpPr>
          <p:cNvPr id="132" name="Rectangle 130"/>
          <p:cNvSpPr>
            <a:spLocks noChangeArrowheads="1"/>
          </p:cNvSpPr>
          <p:nvPr/>
        </p:nvSpPr>
        <p:spPr bwMode="auto">
          <a:xfrm>
            <a:off x="1436247" y="5790788"/>
            <a:ext cx="128721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Book Antiqua" panose="02040602050305030304" pitchFamily="18" charset="0"/>
              </a:rPr>
              <a:t>CLUSTERED</a:t>
            </a:r>
          </a:p>
        </p:txBody>
      </p:sp>
      <p:sp>
        <p:nvSpPr>
          <p:cNvPr id="133" name="Rectangle 131"/>
          <p:cNvSpPr>
            <a:spLocks noChangeArrowheads="1"/>
          </p:cNvSpPr>
          <p:nvPr/>
        </p:nvSpPr>
        <p:spPr bwMode="auto">
          <a:xfrm>
            <a:off x="6640035" y="5790788"/>
            <a:ext cx="157575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 b="1" dirty="0">
                <a:solidFill>
                  <a:srgbClr val="FF0000"/>
                </a:solidFill>
                <a:latin typeface="Book Antiqua" panose="02040602050305030304" pitchFamily="18" charset="0"/>
              </a:rPr>
              <a:t>UNCLUSTERED</a:t>
            </a:r>
          </a:p>
        </p:txBody>
      </p:sp>
    </p:spTree>
    <p:extLst>
      <p:ext uri="{BB962C8B-B14F-4D97-AF65-F5344CB8AC3E}">
        <p14:creationId xmlns:p14="http://schemas.microsoft.com/office/powerpoint/2010/main" val="4067755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A0F8F9F5-4693-4A19-ACE1-50450FFB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Clustered vs. </a:t>
            </a:r>
            <a:r>
              <a:rPr lang="en-US" altLang="en-US" sz="3200" b="0" dirty="0" err="1">
                <a:solidFill>
                  <a:schemeClr val="bg1"/>
                </a:solidFill>
                <a:latin typeface="+mn-lt"/>
              </a:rPr>
              <a:t>Unclustered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Index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10232C-704D-45F1-924C-21F971493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838200"/>
            <a:ext cx="9124682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0" dirty="0">
                <a:solidFill>
                  <a:schemeClr val="tx2"/>
                </a:solidFill>
              </a:rPr>
              <a:t>A clustered index is one in which the ordering of data entries is the same as the ordering of data records. There can be </a:t>
            </a:r>
            <a:r>
              <a:rPr lang="en-US" altLang="en-US" b="0" i="1" dirty="0">
                <a:solidFill>
                  <a:schemeClr val="tx2"/>
                </a:solidFill>
              </a:rPr>
              <a:t>at most one</a:t>
            </a:r>
            <a:r>
              <a:rPr lang="en-US" altLang="en-US" b="0" dirty="0">
                <a:solidFill>
                  <a:schemeClr val="tx2"/>
                </a:solidFill>
              </a:rPr>
              <a:t> clustered index on a data file. An </a:t>
            </a:r>
            <a:r>
              <a:rPr lang="en-US" altLang="en-US" b="0" dirty="0" err="1">
                <a:solidFill>
                  <a:schemeClr val="tx2"/>
                </a:solidFill>
              </a:rPr>
              <a:t>unclustered</a:t>
            </a:r>
            <a:r>
              <a:rPr lang="en-US" altLang="en-US" b="0" dirty="0">
                <a:solidFill>
                  <a:schemeClr val="tx2"/>
                </a:solidFill>
              </a:rPr>
              <a:t> index is an index that is not clustered. There can be more than one </a:t>
            </a:r>
            <a:r>
              <a:rPr lang="en-US" altLang="en-US" b="0" dirty="0" err="1">
                <a:solidFill>
                  <a:schemeClr val="tx2"/>
                </a:solidFill>
              </a:rPr>
              <a:t>unclustered</a:t>
            </a:r>
            <a:r>
              <a:rPr lang="en-US" altLang="en-US" b="0" dirty="0">
                <a:solidFill>
                  <a:schemeClr val="tx2"/>
                </a:solidFill>
              </a:rPr>
              <a:t> index on a data file.</a:t>
            </a:r>
          </a:p>
        </p:txBody>
      </p:sp>
    </p:spTree>
    <p:extLst>
      <p:ext uri="{BB962C8B-B14F-4D97-AF65-F5344CB8AC3E}">
        <p14:creationId xmlns:p14="http://schemas.microsoft.com/office/powerpoint/2010/main" val="2535023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Hash-Based Indexes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402339" y="2490305"/>
            <a:ext cx="1560061" cy="1371600"/>
          </a:xfrm>
          <a:prstGeom prst="ellipse">
            <a:avLst/>
          </a:prstGeom>
          <a:noFill/>
          <a:ln w="476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rgbClr val="002060"/>
                </a:solidFill>
                <a:latin typeface="+mn-lt"/>
              </a:rPr>
              <a:t>Hash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2648539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FIND</a:t>
            </a:r>
          </a:p>
        </p:txBody>
      </p:sp>
      <p:cxnSp>
        <p:nvCxnSpPr>
          <p:cNvPr id="9" name="Straight Arrow Connector 8"/>
          <p:cNvCxnSpPr>
            <a:endCxn id="6" idx="2"/>
          </p:cNvCxnSpPr>
          <p:nvPr/>
        </p:nvCxnSpPr>
        <p:spPr bwMode="auto">
          <a:xfrm>
            <a:off x="1640339" y="3176105"/>
            <a:ext cx="762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6" idx="6"/>
          </p:cNvCxnSpPr>
          <p:nvPr/>
        </p:nvCxnSpPr>
        <p:spPr bwMode="auto">
          <a:xfrm flipV="1">
            <a:off x="3962400" y="1728305"/>
            <a:ext cx="1868939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6" idx="6"/>
          </p:cNvCxnSpPr>
          <p:nvPr/>
        </p:nvCxnSpPr>
        <p:spPr bwMode="auto">
          <a:xfrm flipV="1">
            <a:off x="3962400" y="2718905"/>
            <a:ext cx="1868939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6" idx="6"/>
          </p:cNvCxnSpPr>
          <p:nvPr/>
        </p:nvCxnSpPr>
        <p:spPr bwMode="auto">
          <a:xfrm>
            <a:off x="3962400" y="3176105"/>
            <a:ext cx="1868939" cy="4953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6" idx="6"/>
          </p:cNvCxnSpPr>
          <p:nvPr/>
        </p:nvCxnSpPr>
        <p:spPr bwMode="auto">
          <a:xfrm>
            <a:off x="3962400" y="3176105"/>
            <a:ext cx="1868939" cy="1447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3956901" y="1143000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Bucket Number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72807"/>
              </p:ext>
            </p:extLst>
          </p:nvPr>
        </p:nvGraphicFramePr>
        <p:xfrm>
          <a:off x="5831339" y="1309204"/>
          <a:ext cx="1676400" cy="3733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3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6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6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6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63793" y="204477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31257" y="1149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1257" y="2142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1257" y="31355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1257" y="4128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FEB5F-30CE-4347-B1F6-2B1A095978AE}"/>
              </a:ext>
            </a:extLst>
          </p:cNvPr>
          <p:cNvSpPr txBox="1"/>
          <p:nvPr/>
        </p:nvSpPr>
        <p:spPr>
          <a:xfrm>
            <a:off x="9659" y="5235714"/>
            <a:ext cx="9124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200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  <a:r>
              <a:rPr 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 returns the </a:t>
            </a:r>
            <a:r>
              <a:rPr lang="en-US" sz="2000" b="0" i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  <a:r>
              <a:rPr 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or </a:t>
            </a:r>
            <a:r>
              <a:rPr lang="en-US" sz="2000" b="0" i="1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remainder</a:t>
            </a:r>
            <a:r>
              <a:rPr 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 division. </a:t>
            </a:r>
            <a:r>
              <a:rPr lang="en-US" sz="2000" b="0" dirty="0">
                <a:solidFill>
                  <a:schemeClr val="tx2"/>
                </a:solidFill>
                <a:latin typeface="+mn-lt"/>
              </a:rPr>
              <a:t>We will use the modulo operation to define a hash </a:t>
            </a:r>
            <a:r>
              <a:rPr lang="en-US" sz="20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function.</a:t>
            </a:r>
            <a:endParaRPr lang="en-US" sz="2000" b="0" dirty="0">
              <a:solidFill>
                <a:schemeClr val="tx2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09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Hash-Based Indexes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>
                <a:solidFill>
                  <a:schemeClr val="tx2"/>
                </a:solidFill>
              </a:rPr>
              <a:t>Good for </a:t>
            </a:r>
            <a:r>
              <a:rPr lang="en-US" altLang="en-US" sz="2400" dirty="0">
                <a:solidFill>
                  <a:schemeClr val="tx2"/>
                </a:solidFill>
              </a:rPr>
              <a:t>equality selections</a:t>
            </a:r>
            <a:r>
              <a:rPr lang="en-US" altLang="en-US" sz="2400" b="0" dirty="0">
                <a:solidFill>
                  <a:schemeClr val="tx2"/>
                </a:solidFill>
              </a:rPr>
              <a:t>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b="0" dirty="0">
                <a:solidFill>
                  <a:schemeClr val="tx2"/>
                </a:solidFill>
              </a:rPr>
              <a:t>Index is </a:t>
            </a:r>
            <a:r>
              <a:rPr lang="en-US" altLang="en-US" b="0" i="1" dirty="0">
                <a:solidFill>
                  <a:schemeClr val="tx2"/>
                </a:solidFill>
              </a:rPr>
              <a:t>a collection of buckets</a:t>
            </a:r>
            <a:r>
              <a:rPr lang="en-US" altLang="en-US" b="0" dirty="0">
                <a:solidFill>
                  <a:schemeClr val="tx2"/>
                </a:solidFill>
              </a:rPr>
              <a:t>. 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dirty="0">
                <a:solidFill>
                  <a:schemeClr val="tx2"/>
                </a:solidFill>
              </a:rPr>
              <a:t>Bucket</a:t>
            </a:r>
            <a:r>
              <a:rPr lang="en-US" altLang="en-US" b="0" dirty="0">
                <a:solidFill>
                  <a:schemeClr val="tx2"/>
                </a:solidFill>
              </a:rPr>
              <a:t> = primary page plus zero or more </a:t>
            </a:r>
            <a:r>
              <a:rPr lang="en-US" altLang="en-US" b="0" i="1" dirty="0">
                <a:solidFill>
                  <a:schemeClr val="tx2"/>
                </a:solidFill>
              </a:rPr>
              <a:t>overflow</a:t>
            </a:r>
            <a:r>
              <a:rPr lang="en-US" altLang="en-US" b="0" dirty="0">
                <a:solidFill>
                  <a:schemeClr val="tx2"/>
                </a:solidFill>
              </a:rPr>
              <a:t> pages.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b="0" dirty="0">
                <a:solidFill>
                  <a:schemeClr val="tx2"/>
                </a:solidFill>
              </a:rPr>
              <a:t>Hashing function </a:t>
            </a:r>
            <a:r>
              <a:rPr lang="en-US" altLang="en-US" dirty="0">
                <a:solidFill>
                  <a:schemeClr val="tx2"/>
                </a:solidFill>
              </a:rPr>
              <a:t>h</a:t>
            </a:r>
            <a:r>
              <a:rPr lang="en-US" altLang="en-US" b="0" dirty="0">
                <a:solidFill>
                  <a:schemeClr val="tx2"/>
                </a:solidFill>
              </a:rPr>
              <a:t>:  h(r) = bucket in which record r belongs. h looks at the search key fields of r.</a:t>
            </a:r>
          </a:p>
        </p:txBody>
      </p:sp>
      <p:pic>
        <p:nvPicPr>
          <p:cNvPr id="6" name="Picture 2" descr="fig16_09.jpg">
            <a:extLst>
              <a:ext uri="{FF2B5EF4-FFF2-40B4-BE49-F238E27FC236}">
                <a16:creationId xmlns:a16="http://schemas.microsoft.com/office/drawing/2014/main" id="{AB4D4A2D-8FB7-4038-B48C-C00D5CCA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92" y="2895600"/>
            <a:ext cx="6339817" cy="321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6786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Hashing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3688"/>
            <a:ext cx="91246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We consider two main hashing techniques. 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Extendable Hashing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Linear Hashing</a:t>
            </a: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1063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767614-5AB1-4CA9-A4B2-9F59BD8F1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838200"/>
            <a:ext cx="912468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 Extendible Hashing is a dynamic hashing method wherein directories (or bucket directories) and buckets are used to hash data. 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global depth determines the location of the bucket. If each directory entry points to one bucket, then the local depth should be equal to the global depth.</a:t>
            </a:r>
          </a:p>
          <a:p>
            <a:pPr lvl="1">
              <a:buClr>
                <a:schemeClr val="tx2"/>
              </a:buClr>
            </a:pPr>
            <a:r>
              <a:rPr lang="en-US" sz="2400" b="0" dirty="0">
                <a:solidFill>
                  <a:srgbClr val="FF0000"/>
                </a:solidFill>
                <a:latin typeface="+mn-lt"/>
              </a:rPr>
              <a:t>Global Depth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: array of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2400" i="1" baseline="30000" dirty="0">
                <a:solidFill>
                  <a:schemeClr val="tx2"/>
                </a:solidFill>
                <a:latin typeface="+mn-lt"/>
              </a:rPr>
              <a:t>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bucket address.</a:t>
            </a:r>
          </a:p>
          <a:p>
            <a:pPr lvl="1">
              <a:buClr>
                <a:schemeClr val="tx2"/>
              </a:buClr>
            </a:pPr>
            <a:r>
              <a:rPr lang="en-US" sz="2400" b="0" dirty="0">
                <a:solidFill>
                  <a:srgbClr val="FF0000"/>
                </a:solidFill>
                <a:latin typeface="+mn-lt"/>
              </a:rPr>
              <a:t>Local Depth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'</a:t>
            </a:r>
            <a:r>
              <a:rPr lang="en-US" sz="2400" b="0" dirty="0">
                <a:solidFill>
                  <a:srgbClr val="002060"/>
                </a:solidFill>
                <a:latin typeface="+mn-lt"/>
              </a:rPr>
              <a:t>: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the number of bits to find the record.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b="0" dirty="0">
                <a:solidFill>
                  <a:schemeClr val="tx2"/>
                </a:solidFill>
              </a:rPr>
              <a:t>Note that Local Depth </a:t>
            </a:r>
            <a:r>
              <a:rPr lang="en-US" b="0" i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b="0" dirty="0">
                <a:solidFill>
                  <a:schemeClr val="tx2"/>
                </a:solidFill>
                <a:latin typeface="+mn-lt"/>
              </a:rPr>
              <a:t> '≤ Global depth </a:t>
            </a:r>
            <a:r>
              <a:rPr lang="en-US" b="0" i="1" dirty="0">
                <a:solidFill>
                  <a:schemeClr val="tx2"/>
                </a:solidFill>
                <a:latin typeface="+mn-lt"/>
              </a:rPr>
              <a:t>d</a:t>
            </a:r>
            <a:endParaRPr lang="en-US" b="0" dirty="0">
              <a:solidFill>
                <a:schemeClr val="tx2"/>
              </a:solidFill>
            </a:endParaRP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The number of directory entries is equal to 2</a:t>
            </a:r>
            <a:r>
              <a:rPr lang="en-US" sz="2400" b="0" i="1" baseline="30000" dirty="0">
                <a:solidFill>
                  <a:schemeClr val="tx2"/>
                </a:solidFill>
                <a:latin typeface="+mn-lt"/>
              </a:rPr>
              <a:t>d</a:t>
            </a:r>
            <a:r>
              <a:rPr lang="en-US" sz="2400" b="0" baseline="30000" dirty="0">
                <a:solidFill>
                  <a:schemeClr val="tx2"/>
                </a:solidFill>
                <a:latin typeface="+mn-lt"/>
              </a:rPr>
              <a:t>.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Each bucket has associated with it a local depth denoted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d'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. If </a:t>
            </a:r>
            <a:r>
              <a:rPr lang="en-US" sz="2400" b="0" i="1" dirty="0">
                <a:solidFill>
                  <a:schemeClr val="tx2"/>
                </a:solidFill>
                <a:latin typeface="+mn-lt"/>
              </a:rPr>
              <a:t>d'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for the overflowed bucket is less than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d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the global depth, then a new bucket is allocated.</a:t>
            </a:r>
            <a:endParaRPr lang="en-US" altLang="en-US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44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16_1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37139"/>
            <a:ext cx="5019323" cy="523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667000" y="1295400"/>
            <a:ext cx="457200" cy="457200"/>
          </a:xfrm>
          <a:prstGeom prst="ellipse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cxnSpLocks/>
            <a:stCxn id="4" idx="6"/>
          </p:cNvCxnSpPr>
          <p:nvPr/>
        </p:nvCxnSpPr>
        <p:spPr bwMode="auto">
          <a:xfrm>
            <a:off x="3124200" y="1524000"/>
            <a:ext cx="914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381000" y="2109366"/>
            <a:ext cx="3485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Directory to find a bucket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Depth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Depth</a:t>
            </a:r>
          </a:p>
        </p:txBody>
      </p:sp>
    </p:spTree>
    <p:extLst>
      <p:ext uri="{BB962C8B-B14F-4D97-AF65-F5344CB8AC3E}">
        <p14:creationId xmlns:p14="http://schemas.microsoft.com/office/powerpoint/2010/main" val="2730918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76497"/>
              </p:ext>
            </p:extLst>
          </p:nvPr>
        </p:nvGraphicFramePr>
        <p:xfrm>
          <a:off x="533400" y="2769090"/>
          <a:ext cx="1676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73885"/>
              </p:ext>
            </p:extLst>
          </p:nvPr>
        </p:nvGraphicFramePr>
        <p:xfrm>
          <a:off x="3801291" y="255065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223714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775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61869"/>
              </p:ext>
            </p:extLst>
          </p:nvPr>
        </p:nvGraphicFramePr>
        <p:xfrm>
          <a:off x="3801291" y="34564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31429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275507"/>
              </p:ext>
            </p:extLst>
          </p:nvPr>
        </p:nvGraphicFramePr>
        <p:xfrm>
          <a:off x="3796937" y="436219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404868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55912"/>
              </p:ext>
            </p:extLst>
          </p:nvPr>
        </p:nvGraphicFramePr>
        <p:xfrm>
          <a:off x="3796937" y="5267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9544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73607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335730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66913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407559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-1" y="933688"/>
            <a:ext cx="6463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{ 1, 4, 5, 7, 10, 12, 15, 16, 19, 21, 32 }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856232"/>
              </p:ext>
            </p:extLst>
          </p:nvPr>
        </p:nvGraphicFramePr>
        <p:xfrm>
          <a:off x="7469777" y="10886"/>
          <a:ext cx="1676400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5909" y="208329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2436" y="18626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96FE6-715D-4FFA-973E-CB3ACC2ED65F}"/>
              </a:ext>
            </a:extLst>
          </p:cNvPr>
          <p:cNvSpPr txBox="1"/>
          <p:nvPr/>
        </p:nvSpPr>
        <p:spPr>
          <a:xfrm>
            <a:off x="152400" y="276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076DC5-FEFD-4EFF-BBCE-3C8EB70EC6B7}"/>
              </a:ext>
            </a:extLst>
          </p:cNvPr>
          <p:cNvSpPr txBox="1"/>
          <p:nvPr/>
        </p:nvSpPr>
        <p:spPr>
          <a:xfrm>
            <a:off x="152400" y="3138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3CD7F-3D45-4B90-AC7B-E173037CF988}"/>
              </a:ext>
            </a:extLst>
          </p:cNvPr>
          <p:cNvSpPr txBox="1"/>
          <p:nvPr/>
        </p:nvSpPr>
        <p:spPr>
          <a:xfrm>
            <a:off x="152400" y="351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8917C-9AC7-4E76-9D96-77467C17655C}"/>
              </a:ext>
            </a:extLst>
          </p:cNvPr>
          <p:cNvSpPr txBox="1"/>
          <p:nvPr/>
        </p:nvSpPr>
        <p:spPr>
          <a:xfrm>
            <a:off x="152400" y="389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9C6FE5-D457-4D1C-BA07-E7FE399E925B}"/>
              </a:ext>
            </a:extLst>
          </p:cNvPr>
          <p:cNvSpPr txBox="1"/>
          <p:nvPr/>
        </p:nvSpPr>
        <p:spPr>
          <a:xfrm>
            <a:off x="3392354" y="2379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8C7CC7-0342-4CA7-BD68-337516AE1A3F}"/>
              </a:ext>
            </a:extLst>
          </p:cNvPr>
          <p:cNvSpPr txBox="1"/>
          <p:nvPr/>
        </p:nvSpPr>
        <p:spPr>
          <a:xfrm>
            <a:off x="3392354" y="3265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DB4EA2-F10B-48A0-82D8-1C1EBE7691E1}"/>
              </a:ext>
            </a:extLst>
          </p:cNvPr>
          <p:cNvSpPr txBox="1"/>
          <p:nvPr/>
        </p:nvSpPr>
        <p:spPr>
          <a:xfrm>
            <a:off x="3392354" y="4353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B4E38-584B-4F0E-9775-934D88411952}"/>
              </a:ext>
            </a:extLst>
          </p:cNvPr>
          <p:cNvSpPr txBox="1"/>
          <p:nvPr/>
        </p:nvSpPr>
        <p:spPr>
          <a:xfrm>
            <a:off x="3392354" y="5295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809E2-A5BA-4E73-897F-E1FCDEAAA1E4}"/>
              </a:ext>
            </a:extLst>
          </p:cNvPr>
          <p:cNvSpPr txBox="1"/>
          <p:nvPr/>
        </p:nvSpPr>
        <p:spPr>
          <a:xfrm>
            <a:off x="1867398" y="20823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</p:spTree>
    <p:extLst>
      <p:ext uri="{BB962C8B-B14F-4D97-AF65-F5344CB8AC3E}">
        <p14:creationId xmlns:p14="http://schemas.microsoft.com/office/powerpoint/2010/main" val="364653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Physical database file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990600"/>
            <a:ext cx="8539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Databases are stored physically as </a:t>
            </a:r>
            <a:r>
              <a:rPr lang="en-US" sz="2800" dirty="0">
                <a:solidFill>
                  <a:srgbClr val="002060"/>
                </a:solidFill>
                <a:latin typeface="+mn-lt"/>
              </a:rPr>
              <a:t>files of records.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534833" y="1600200"/>
            <a:ext cx="1617135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Cache 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52800" y="2316480"/>
            <a:ext cx="1981200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Main Memory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743201" y="3032760"/>
            <a:ext cx="3200399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+mn-lt"/>
              </a:rPr>
              <a:t>Flash </a:t>
            </a:r>
            <a:r>
              <a:rPr kumimoji="0" lang="en-US" sz="1600" b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+mn-lt"/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338010" y="3749040"/>
            <a:ext cx="4010781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+mn-lt"/>
              </a:rPr>
              <a:t>Magnetic disk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rgbClr val="00457C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81200" y="4465320"/>
            <a:ext cx="4724400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+mn-lt"/>
              </a:rPr>
              <a:t>Optical Drives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rgbClr val="00457C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47800" y="5181600"/>
            <a:ext cx="5791200" cy="4572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dirty="0">
                <a:latin typeface="+mn-lt"/>
              </a:rPr>
              <a:t>Magnetic tapes</a:t>
            </a:r>
            <a:endParaRPr kumimoji="0" lang="en-US" sz="1600" b="0" u="none" strike="noStrike" cap="none" normalizeH="0" baseline="0" dirty="0">
              <a:ln>
                <a:noFill/>
              </a:ln>
              <a:solidFill>
                <a:srgbClr val="00457C"/>
              </a:solidFill>
              <a:effectLst/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962400" y="2057400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962400" y="2760784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962400" y="3472960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V="1">
            <a:off x="3962400" y="4191000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3962400" y="4916072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724400" y="2057400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4724400" y="2760784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4724400" y="3481752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724400" y="4212688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4724400" y="4916072"/>
            <a:ext cx="0" cy="2743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/>
          <p:cNvSpPr txBox="1"/>
          <p:nvPr/>
        </p:nvSpPr>
        <p:spPr>
          <a:xfrm>
            <a:off x="2555265" y="5572780"/>
            <a:ext cx="41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Storage device hierarchy</a:t>
            </a:r>
            <a:endParaRPr lang="en-US" sz="2800" b="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370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68448"/>
              </p:ext>
            </p:extLst>
          </p:nvPr>
        </p:nvGraphicFramePr>
        <p:xfrm>
          <a:off x="7469777" y="10886"/>
          <a:ext cx="1676400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71710"/>
              </p:ext>
            </p:extLst>
          </p:nvPr>
        </p:nvGraphicFramePr>
        <p:xfrm>
          <a:off x="533400" y="2769090"/>
          <a:ext cx="1676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22232"/>
              </p:ext>
            </p:extLst>
          </p:nvPr>
        </p:nvGraphicFramePr>
        <p:xfrm>
          <a:off x="3801291" y="255065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223714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775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798694"/>
              </p:ext>
            </p:extLst>
          </p:nvPr>
        </p:nvGraphicFramePr>
        <p:xfrm>
          <a:off x="3801291" y="34564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31429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76386"/>
              </p:ext>
            </p:extLst>
          </p:nvPr>
        </p:nvGraphicFramePr>
        <p:xfrm>
          <a:off x="3796937" y="436219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404868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50077"/>
              </p:ext>
            </p:extLst>
          </p:nvPr>
        </p:nvGraphicFramePr>
        <p:xfrm>
          <a:off x="3796937" y="5267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9544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73607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335730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66913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407559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0" y="933688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{ 1, 4, 5, 7, 10, 12, 15, 16, 19, 21, 32 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208329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8626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22D59D-62AB-45C8-B107-0F01DC7B809E}"/>
              </a:ext>
            </a:extLst>
          </p:cNvPr>
          <p:cNvSpPr txBox="1"/>
          <p:nvPr/>
        </p:nvSpPr>
        <p:spPr>
          <a:xfrm>
            <a:off x="152400" y="276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BBF1F-FE81-47BC-97D6-B0F138A487FB}"/>
              </a:ext>
            </a:extLst>
          </p:cNvPr>
          <p:cNvSpPr txBox="1"/>
          <p:nvPr/>
        </p:nvSpPr>
        <p:spPr>
          <a:xfrm>
            <a:off x="152400" y="3138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653575-39E4-4D7E-B7FF-18112B3C9ADC}"/>
              </a:ext>
            </a:extLst>
          </p:cNvPr>
          <p:cNvSpPr txBox="1"/>
          <p:nvPr/>
        </p:nvSpPr>
        <p:spPr>
          <a:xfrm>
            <a:off x="152400" y="351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F6CFCD-0717-4F0A-B53F-E10FF568BE1F}"/>
              </a:ext>
            </a:extLst>
          </p:cNvPr>
          <p:cNvSpPr txBox="1"/>
          <p:nvPr/>
        </p:nvSpPr>
        <p:spPr>
          <a:xfrm>
            <a:off x="152400" y="389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B1CDCD-BAC7-4B76-867D-49959BA45019}"/>
              </a:ext>
            </a:extLst>
          </p:cNvPr>
          <p:cNvSpPr txBox="1"/>
          <p:nvPr/>
        </p:nvSpPr>
        <p:spPr>
          <a:xfrm>
            <a:off x="3392354" y="2379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1F2785-3B11-4F0F-BCBD-886E2AFF060B}"/>
              </a:ext>
            </a:extLst>
          </p:cNvPr>
          <p:cNvSpPr txBox="1"/>
          <p:nvPr/>
        </p:nvSpPr>
        <p:spPr>
          <a:xfrm>
            <a:off x="3392354" y="3265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66BAE8-8411-4A9A-8EAE-B4E7B5002A37}"/>
              </a:ext>
            </a:extLst>
          </p:cNvPr>
          <p:cNvSpPr txBox="1"/>
          <p:nvPr/>
        </p:nvSpPr>
        <p:spPr>
          <a:xfrm>
            <a:off x="3392354" y="4353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0CBF64-D4DF-4F59-BC83-EA2F0C9DFD6B}"/>
              </a:ext>
            </a:extLst>
          </p:cNvPr>
          <p:cNvSpPr txBox="1"/>
          <p:nvPr/>
        </p:nvSpPr>
        <p:spPr>
          <a:xfrm>
            <a:off x="3392354" y="5295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E6B22B-FE6E-4854-BA71-75EBA47852B0}"/>
              </a:ext>
            </a:extLst>
          </p:cNvPr>
          <p:cNvSpPr txBox="1"/>
          <p:nvPr/>
        </p:nvSpPr>
        <p:spPr>
          <a:xfrm>
            <a:off x="1867398" y="20823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</p:spTree>
    <p:extLst>
      <p:ext uri="{BB962C8B-B14F-4D97-AF65-F5344CB8AC3E}">
        <p14:creationId xmlns:p14="http://schemas.microsoft.com/office/powerpoint/2010/main" val="2724493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00006"/>
              </p:ext>
            </p:extLst>
          </p:nvPr>
        </p:nvGraphicFramePr>
        <p:xfrm>
          <a:off x="7469777" y="10886"/>
          <a:ext cx="16764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737165"/>
              </p:ext>
            </p:extLst>
          </p:nvPr>
        </p:nvGraphicFramePr>
        <p:xfrm>
          <a:off x="533400" y="2769090"/>
          <a:ext cx="1676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09599"/>
              </p:ext>
            </p:extLst>
          </p:nvPr>
        </p:nvGraphicFramePr>
        <p:xfrm>
          <a:off x="3801291" y="255065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223714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775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092956"/>
              </p:ext>
            </p:extLst>
          </p:nvPr>
        </p:nvGraphicFramePr>
        <p:xfrm>
          <a:off x="3801291" y="34564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31429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11076"/>
              </p:ext>
            </p:extLst>
          </p:nvPr>
        </p:nvGraphicFramePr>
        <p:xfrm>
          <a:off x="3796937" y="436219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404868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3140"/>
              </p:ext>
            </p:extLst>
          </p:nvPr>
        </p:nvGraphicFramePr>
        <p:xfrm>
          <a:off x="3796937" y="5267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9544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73607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335730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66913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407559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0" y="93368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208329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8626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C1B97-F704-4865-8F3F-0A61CD9D59DF}"/>
              </a:ext>
            </a:extLst>
          </p:cNvPr>
          <p:cNvSpPr txBox="1"/>
          <p:nvPr/>
        </p:nvSpPr>
        <p:spPr>
          <a:xfrm>
            <a:off x="152400" y="276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E93879-942D-4648-9733-BC3E2568168C}"/>
              </a:ext>
            </a:extLst>
          </p:cNvPr>
          <p:cNvSpPr txBox="1"/>
          <p:nvPr/>
        </p:nvSpPr>
        <p:spPr>
          <a:xfrm>
            <a:off x="152400" y="3138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02E632-5909-4C28-9747-3B62FA943DEC}"/>
              </a:ext>
            </a:extLst>
          </p:cNvPr>
          <p:cNvSpPr txBox="1"/>
          <p:nvPr/>
        </p:nvSpPr>
        <p:spPr>
          <a:xfrm>
            <a:off x="152400" y="351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E8141D-8841-457A-BE0E-37B94615CBE6}"/>
              </a:ext>
            </a:extLst>
          </p:cNvPr>
          <p:cNvSpPr txBox="1"/>
          <p:nvPr/>
        </p:nvSpPr>
        <p:spPr>
          <a:xfrm>
            <a:off x="152400" y="389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B6E04D-9BE9-4E36-9EA7-3324B426E211}"/>
              </a:ext>
            </a:extLst>
          </p:cNvPr>
          <p:cNvSpPr txBox="1"/>
          <p:nvPr/>
        </p:nvSpPr>
        <p:spPr>
          <a:xfrm>
            <a:off x="3392354" y="2379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B2DB5D-5C1C-4330-BE10-F83013DB718D}"/>
              </a:ext>
            </a:extLst>
          </p:cNvPr>
          <p:cNvSpPr txBox="1"/>
          <p:nvPr/>
        </p:nvSpPr>
        <p:spPr>
          <a:xfrm>
            <a:off x="3392354" y="3265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A7EDF3-78D2-48B2-8E90-C26DA0527C20}"/>
              </a:ext>
            </a:extLst>
          </p:cNvPr>
          <p:cNvSpPr txBox="1"/>
          <p:nvPr/>
        </p:nvSpPr>
        <p:spPr>
          <a:xfrm>
            <a:off x="3392354" y="4353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35D87-DE8B-46F1-A689-6139EE10AD61}"/>
              </a:ext>
            </a:extLst>
          </p:cNvPr>
          <p:cNvSpPr txBox="1"/>
          <p:nvPr/>
        </p:nvSpPr>
        <p:spPr>
          <a:xfrm>
            <a:off x="3392354" y="5295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E10C98-D75B-407A-88CD-C234091FD26A}"/>
              </a:ext>
            </a:extLst>
          </p:cNvPr>
          <p:cNvSpPr txBox="1"/>
          <p:nvPr/>
        </p:nvSpPr>
        <p:spPr>
          <a:xfrm>
            <a:off x="1867398" y="20823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</p:spTree>
    <p:extLst>
      <p:ext uri="{BB962C8B-B14F-4D97-AF65-F5344CB8AC3E}">
        <p14:creationId xmlns:p14="http://schemas.microsoft.com/office/powerpoint/2010/main" val="1925506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20785"/>
              </p:ext>
            </p:extLst>
          </p:nvPr>
        </p:nvGraphicFramePr>
        <p:xfrm>
          <a:off x="7469777" y="10886"/>
          <a:ext cx="16764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60853"/>
              </p:ext>
            </p:extLst>
          </p:nvPr>
        </p:nvGraphicFramePr>
        <p:xfrm>
          <a:off x="533400" y="2769090"/>
          <a:ext cx="1676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81670"/>
              </p:ext>
            </p:extLst>
          </p:nvPr>
        </p:nvGraphicFramePr>
        <p:xfrm>
          <a:off x="3801291" y="255065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223714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775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25654"/>
              </p:ext>
            </p:extLst>
          </p:nvPr>
        </p:nvGraphicFramePr>
        <p:xfrm>
          <a:off x="3801291" y="34564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31429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0361"/>
              </p:ext>
            </p:extLst>
          </p:nvPr>
        </p:nvGraphicFramePr>
        <p:xfrm>
          <a:off x="3796937" y="436219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404868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17225"/>
              </p:ext>
            </p:extLst>
          </p:nvPr>
        </p:nvGraphicFramePr>
        <p:xfrm>
          <a:off x="3796937" y="5267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9544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73607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335730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66913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407559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0" y="93368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13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208329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8626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BCD70E-4AF2-436A-98DD-755CDE2DE74B}"/>
              </a:ext>
            </a:extLst>
          </p:cNvPr>
          <p:cNvSpPr txBox="1"/>
          <p:nvPr/>
        </p:nvSpPr>
        <p:spPr>
          <a:xfrm>
            <a:off x="152400" y="276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654616-8D67-422B-938C-6BA3A1644A52}"/>
              </a:ext>
            </a:extLst>
          </p:cNvPr>
          <p:cNvSpPr txBox="1"/>
          <p:nvPr/>
        </p:nvSpPr>
        <p:spPr>
          <a:xfrm>
            <a:off x="152400" y="3138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E88E35-80FD-444A-B53C-17D1CA77BDB5}"/>
              </a:ext>
            </a:extLst>
          </p:cNvPr>
          <p:cNvSpPr txBox="1"/>
          <p:nvPr/>
        </p:nvSpPr>
        <p:spPr>
          <a:xfrm>
            <a:off x="152400" y="351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54F7D-8E28-4F82-8B1C-DEEAA89DE9D5}"/>
              </a:ext>
            </a:extLst>
          </p:cNvPr>
          <p:cNvSpPr txBox="1"/>
          <p:nvPr/>
        </p:nvSpPr>
        <p:spPr>
          <a:xfrm>
            <a:off x="152400" y="389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68149-67AD-48CA-A92C-93C015BC7BF2}"/>
              </a:ext>
            </a:extLst>
          </p:cNvPr>
          <p:cNvSpPr txBox="1"/>
          <p:nvPr/>
        </p:nvSpPr>
        <p:spPr>
          <a:xfrm>
            <a:off x="3392354" y="2379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D3B0EA-1504-4FAD-BF56-5F739DA3C334}"/>
              </a:ext>
            </a:extLst>
          </p:cNvPr>
          <p:cNvSpPr txBox="1"/>
          <p:nvPr/>
        </p:nvSpPr>
        <p:spPr>
          <a:xfrm>
            <a:off x="3392354" y="3265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9A7330-4D26-4DEF-8953-BAE517AC81EA}"/>
              </a:ext>
            </a:extLst>
          </p:cNvPr>
          <p:cNvSpPr txBox="1"/>
          <p:nvPr/>
        </p:nvSpPr>
        <p:spPr>
          <a:xfrm>
            <a:off x="3392354" y="4353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B2D86A-8AB5-4CDD-84B5-448D067824E7}"/>
              </a:ext>
            </a:extLst>
          </p:cNvPr>
          <p:cNvSpPr txBox="1"/>
          <p:nvPr/>
        </p:nvSpPr>
        <p:spPr>
          <a:xfrm>
            <a:off x="3392354" y="5295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E01FF-DBD3-49F9-A8D5-96CB40E701E8}"/>
              </a:ext>
            </a:extLst>
          </p:cNvPr>
          <p:cNvSpPr txBox="1"/>
          <p:nvPr/>
        </p:nvSpPr>
        <p:spPr>
          <a:xfrm>
            <a:off x="1867398" y="20823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</p:spTree>
    <p:extLst>
      <p:ext uri="{BB962C8B-B14F-4D97-AF65-F5344CB8AC3E}">
        <p14:creationId xmlns:p14="http://schemas.microsoft.com/office/powerpoint/2010/main" val="18953650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55310"/>
              </p:ext>
            </p:extLst>
          </p:nvPr>
        </p:nvGraphicFramePr>
        <p:xfrm>
          <a:off x="7469777" y="10886"/>
          <a:ext cx="16764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85987"/>
              </p:ext>
            </p:extLst>
          </p:nvPr>
        </p:nvGraphicFramePr>
        <p:xfrm>
          <a:off x="533400" y="2769090"/>
          <a:ext cx="167640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46237"/>
              </p:ext>
            </p:extLst>
          </p:nvPr>
        </p:nvGraphicFramePr>
        <p:xfrm>
          <a:off x="3801291" y="255065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223714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245775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270210"/>
              </p:ext>
            </p:extLst>
          </p:nvPr>
        </p:nvGraphicFramePr>
        <p:xfrm>
          <a:off x="3801291" y="34564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31429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80417"/>
              </p:ext>
            </p:extLst>
          </p:nvPr>
        </p:nvGraphicFramePr>
        <p:xfrm>
          <a:off x="3796937" y="436219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404868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32342"/>
              </p:ext>
            </p:extLst>
          </p:nvPr>
        </p:nvGraphicFramePr>
        <p:xfrm>
          <a:off x="3796937" y="5267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9544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73607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335730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66913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407559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0" y="93368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208329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86268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77DC45-E8F4-465D-A383-2AA807E1E639}"/>
              </a:ext>
            </a:extLst>
          </p:cNvPr>
          <p:cNvSpPr txBox="1"/>
          <p:nvPr/>
        </p:nvSpPr>
        <p:spPr>
          <a:xfrm>
            <a:off x="152400" y="2769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4FAB46-72A0-4BA4-9AC5-9DBB006E4D2A}"/>
              </a:ext>
            </a:extLst>
          </p:cNvPr>
          <p:cNvSpPr txBox="1"/>
          <p:nvPr/>
        </p:nvSpPr>
        <p:spPr>
          <a:xfrm>
            <a:off x="152400" y="3138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7A78C-8F9B-49C3-B51A-408FF942EB95}"/>
              </a:ext>
            </a:extLst>
          </p:cNvPr>
          <p:cNvSpPr txBox="1"/>
          <p:nvPr/>
        </p:nvSpPr>
        <p:spPr>
          <a:xfrm>
            <a:off x="152400" y="35143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56F23-5171-4321-8279-D6A90ED0E052}"/>
              </a:ext>
            </a:extLst>
          </p:cNvPr>
          <p:cNvSpPr txBox="1"/>
          <p:nvPr/>
        </p:nvSpPr>
        <p:spPr>
          <a:xfrm>
            <a:off x="152400" y="3890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C6A6DE-E3F3-47E0-9E73-4B63687407C5}"/>
              </a:ext>
            </a:extLst>
          </p:cNvPr>
          <p:cNvSpPr txBox="1"/>
          <p:nvPr/>
        </p:nvSpPr>
        <p:spPr>
          <a:xfrm>
            <a:off x="3392354" y="23794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8A230E-71CF-4118-B463-F988DD1F432E}"/>
              </a:ext>
            </a:extLst>
          </p:cNvPr>
          <p:cNvSpPr txBox="1"/>
          <p:nvPr/>
        </p:nvSpPr>
        <p:spPr>
          <a:xfrm>
            <a:off x="3392354" y="3265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C167F3-CED7-404D-8F52-F16D5B4A0DA9}"/>
              </a:ext>
            </a:extLst>
          </p:cNvPr>
          <p:cNvSpPr txBox="1"/>
          <p:nvPr/>
        </p:nvSpPr>
        <p:spPr>
          <a:xfrm>
            <a:off x="3392354" y="43534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E10EC-7B70-456D-AB79-777835A9C7DA}"/>
              </a:ext>
            </a:extLst>
          </p:cNvPr>
          <p:cNvSpPr txBox="1"/>
          <p:nvPr/>
        </p:nvSpPr>
        <p:spPr>
          <a:xfrm>
            <a:off x="3392354" y="52956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DF0487-0223-4748-8A2E-0160CE7DE26B}"/>
              </a:ext>
            </a:extLst>
          </p:cNvPr>
          <p:cNvSpPr txBox="1"/>
          <p:nvPr/>
        </p:nvSpPr>
        <p:spPr>
          <a:xfrm>
            <a:off x="1867398" y="208234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</p:spTree>
    <p:extLst>
      <p:ext uri="{BB962C8B-B14F-4D97-AF65-F5344CB8AC3E}">
        <p14:creationId xmlns:p14="http://schemas.microsoft.com/office/powerpoint/2010/main" val="3039806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88061"/>
              </p:ext>
            </p:extLst>
          </p:nvPr>
        </p:nvGraphicFramePr>
        <p:xfrm>
          <a:off x="7469777" y="10886"/>
          <a:ext cx="16764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625031"/>
              </p:ext>
            </p:extLst>
          </p:nvPr>
        </p:nvGraphicFramePr>
        <p:xfrm>
          <a:off x="533400" y="2209800"/>
          <a:ext cx="1676400" cy="293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5909"/>
              </p:ext>
            </p:extLst>
          </p:nvPr>
        </p:nvGraphicFramePr>
        <p:xfrm>
          <a:off x="3801291" y="1991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16778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189846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58302"/>
              </p:ext>
            </p:extLst>
          </p:nvPr>
        </p:nvGraphicFramePr>
        <p:xfrm>
          <a:off x="3801291" y="289713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258362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59635"/>
              </p:ext>
            </p:extLst>
          </p:nvPr>
        </p:nvGraphicFramePr>
        <p:xfrm>
          <a:off x="3796937" y="380290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348939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76"/>
              </p:ext>
            </p:extLst>
          </p:nvPr>
        </p:nvGraphicFramePr>
        <p:xfrm>
          <a:off x="3796937" y="470867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39516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17678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279801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10984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351630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-1" y="933688"/>
            <a:ext cx="7469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15240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3033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95199"/>
              </p:ext>
            </p:extLst>
          </p:nvPr>
        </p:nvGraphicFramePr>
        <p:xfrm>
          <a:off x="3796937" y="562240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3796937" y="5308900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>
            <a:off x="1977861" y="3886200"/>
            <a:ext cx="1819076" cy="1921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endCxn id="15" idx="1"/>
          </p:cNvCxnSpPr>
          <p:nvPr/>
        </p:nvCxnSpPr>
        <p:spPr bwMode="auto">
          <a:xfrm flipV="1">
            <a:off x="1977861" y="3082550"/>
            <a:ext cx="1823430" cy="1184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endCxn id="17" idx="1"/>
          </p:cNvCxnSpPr>
          <p:nvPr/>
        </p:nvCxnSpPr>
        <p:spPr bwMode="auto">
          <a:xfrm flipV="1">
            <a:off x="1977861" y="3988320"/>
            <a:ext cx="1819076" cy="711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19" idx="1"/>
          </p:cNvCxnSpPr>
          <p:nvPr/>
        </p:nvCxnSpPr>
        <p:spPr bwMode="auto">
          <a:xfrm flipV="1">
            <a:off x="1977861" y="4894090"/>
            <a:ext cx="1819076" cy="58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76B74F-1823-44D7-963D-52C898C70C99}"/>
              </a:ext>
            </a:extLst>
          </p:cNvPr>
          <p:cNvSpPr txBox="1"/>
          <p:nvPr/>
        </p:nvSpPr>
        <p:spPr>
          <a:xfrm>
            <a:off x="148046" y="220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5970F-77DE-436E-8649-2E54EBF1F454}"/>
              </a:ext>
            </a:extLst>
          </p:cNvPr>
          <p:cNvSpPr txBox="1"/>
          <p:nvPr/>
        </p:nvSpPr>
        <p:spPr>
          <a:xfrm>
            <a:off x="148046" y="2579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7CBFD5-78AC-4524-BBB0-CB94AC9A73CA}"/>
              </a:ext>
            </a:extLst>
          </p:cNvPr>
          <p:cNvSpPr txBox="1"/>
          <p:nvPr/>
        </p:nvSpPr>
        <p:spPr>
          <a:xfrm>
            <a:off x="148046" y="29550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29E27-35A3-41EB-88FF-7088D1BEBC6E}"/>
              </a:ext>
            </a:extLst>
          </p:cNvPr>
          <p:cNvSpPr txBox="1"/>
          <p:nvPr/>
        </p:nvSpPr>
        <p:spPr>
          <a:xfrm>
            <a:off x="148046" y="3331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0CBBBC-4B24-4557-BCDE-F6A8602BE250}"/>
              </a:ext>
            </a:extLst>
          </p:cNvPr>
          <p:cNvSpPr txBox="1"/>
          <p:nvPr/>
        </p:nvSpPr>
        <p:spPr>
          <a:xfrm>
            <a:off x="148046" y="3697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8F3E7A-1210-4F94-9CF1-C8E00DF7371C}"/>
              </a:ext>
            </a:extLst>
          </p:cNvPr>
          <p:cNvSpPr txBox="1"/>
          <p:nvPr/>
        </p:nvSpPr>
        <p:spPr>
          <a:xfrm>
            <a:off x="148046" y="40672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41A67-4F2A-4325-9CAA-209750623AF4}"/>
              </a:ext>
            </a:extLst>
          </p:cNvPr>
          <p:cNvSpPr txBox="1"/>
          <p:nvPr/>
        </p:nvSpPr>
        <p:spPr>
          <a:xfrm>
            <a:off x="148046" y="4442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05E94F-A56C-4F2C-911F-500BE979BAEA}"/>
              </a:ext>
            </a:extLst>
          </p:cNvPr>
          <p:cNvSpPr txBox="1"/>
          <p:nvPr/>
        </p:nvSpPr>
        <p:spPr>
          <a:xfrm>
            <a:off x="148046" y="4819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44ECB2-2374-4FAE-B593-0A859D481F9F}"/>
              </a:ext>
            </a:extLst>
          </p:cNvPr>
          <p:cNvSpPr txBox="1"/>
          <p:nvPr/>
        </p:nvSpPr>
        <p:spPr>
          <a:xfrm>
            <a:off x="3331424" y="189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729E93-C4EA-4413-A33B-FC155C3DB3AC}"/>
              </a:ext>
            </a:extLst>
          </p:cNvPr>
          <p:cNvSpPr txBox="1"/>
          <p:nvPr/>
        </p:nvSpPr>
        <p:spPr>
          <a:xfrm>
            <a:off x="3331424" y="27268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563E8-F7C1-4115-900D-B400DD27DFD9}"/>
              </a:ext>
            </a:extLst>
          </p:cNvPr>
          <p:cNvSpPr txBox="1"/>
          <p:nvPr/>
        </p:nvSpPr>
        <p:spPr>
          <a:xfrm>
            <a:off x="3331424" y="353200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DF5CE3-8C2F-4954-97D3-2628A84F51EB}"/>
              </a:ext>
            </a:extLst>
          </p:cNvPr>
          <p:cNvSpPr txBox="1"/>
          <p:nvPr/>
        </p:nvSpPr>
        <p:spPr>
          <a:xfrm>
            <a:off x="3331424" y="441392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01F457-6544-4116-A436-5BE0EA607956}"/>
              </a:ext>
            </a:extLst>
          </p:cNvPr>
          <p:cNvSpPr txBox="1"/>
          <p:nvPr/>
        </p:nvSpPr>
        <p:spPr>
          <a:xfrm>
            <a:off x="3331424" y="5244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E23831-8A4C-40D8-B40F-3AF8D537E77B}"/>
              </a:ext>
            </a:extLst>
          </p:cNvPr>
          <p:cNvSpPr txBox="1"/>
          <p:nvPr/>
        </p:nvSpPr>
        <p:spPr>
          <a:xfrm>
            <a:off x="1867398" y="15190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1305591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033056"/>
              </p:ext>
            </p:extLst>
          </p:nvPr>
        </p:nvGraphicFramePr>
        <p:xfrm>
          <a:off x="7469777" y="10886"/>
          <a:ext cx="16764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69193"/>
              </p:ext>
            </p:extLst>
          </p:nvPr>
        </p:nvGraphicFramePr>
        <p:xfrm>
          <a:off x="533400" y="2209800"/>
          <a:ext cx="1676400" cy="293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14018"/>
              </p:ext>
            </p:extLst>
          </p:nvPr>
        </p:nvGraphicFramePr>
        <p:xfrm>
          <a:off x="3801291" y="1991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167785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1898468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04595"/>
              </p:ext>
            </p:extLst>
          </p:nvPr>
        </p:nvGraphicFramePr>
        <p:xfrm>
          <a:off x="3801291" y="289713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258362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1692"/>
              </p:ext>
            </p:extLst>
          </p:nvPr>
        </p:nvGraphicFramePr>
        <p:xfrm>
          <a:off x="3796937" y="380290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348939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59793"/>
              </p:ext>
            </p:extLst>
          </p:nvPr>
        </p:nvGraphicFramePr>
        <p:xfrm>
          <a:off x="3796937" y="470867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439516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176780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2798011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81200" y="3109842"/>
            <a:ext cx="1815737" cy="878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81200" y="3516306"/>
            <a:ext cx="1815737" cy="1377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0" y="933688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152400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30339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5349"/>
              </p:ext>
            </p:extLst>
          </p:nvPr>
        </p:nvGraphicFramePr>
        <p:xfrm>
          <a:off x="3796937" y="562240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3796937" y="5308900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" name="Straight Arrow Connector 2"/>
          <p:cNvCxnSpPr>
            <a:endCxn id="27" idx="1"/>
          </p:cNvCxnSpPr>
          <p:nvPr/>
        </p:nvCxnSpPr>
        <p:spPr bwMode="auto">
          <a:xfrm>
            <a:off x="1977861" y="3886200"/>
            <a:ext cx="1819076" cy="19216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endCxn id="15" idx="1"/>
          </p:cNvCxnSpPr>
          <p:nvPr/>
        </p:nvCxnSpPr>
        <p:spPr bwMode="auto">
          <a:xfrm flipV="1">
            <a:off x="1977861" y="3082550"/>
            <a:ext cx="1823430" cy="1184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endCxn id="17" idx="1"/>
          </p:cNvCxnSpPr>
          <p:nvPr/>
        </p:nvCxnSpPr>
        <p:spPr bwMode="auto">
          <a:xfrm flipV="1">
            <a:off x="1977861" y="3988320"/>
            <a:ext cx="1819076" cy="711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19" idx="1"/>
          </p:cNvCxnSpPr>
          <p:nvPr/>
        </p:nvCxnSpPr>
        <p:spPr bwMode="auto">
          <a:xfrm flipV="1">
            <a:off x="1977861" y="4894090"/>
            <a:ext cx="1819076" cy="58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B21E82-EC16-4A1C-99E5-AD60383699D7}"/>
              </a:ext>
            </a:extLst>
          </p:cNvPr>
          <p:cNvSpPr txBox="1"/>
          <p:nvPr/>
        </p:nvSpPr>
        <p:spPr>
          <a:xfrm>
            <a:off x="148046" y="2209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0B138A-D89D-488B-875D-71BAF9A048A9}"/>
              </a:ext>
            </a:extLst>
          </p:cNvPr>
          <p:cNvSpPr txBox="1"/>
          <p:nvPr/>
        </p:nvSpPr>
        <p:spPr>
          <a:xfrm>
            <a:off x="148046" y="2579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068F1-C8E8-4FBD-93A9-5C623A8C6830}"/>
              </a:ext>
            </a:extLst>
          </p:cNvPr>
          <p:cNvSpPr txBox="1"/>
          <p:nvPr/>
        </p:nvSpPr>
        <p:spPr>
          <a:xfrm>
            <a:off x="148046" y="29550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CCB9D5-5968-4EEE-8A40-A0CDCB3EA383}"/>
              </a:ext>
            </a:extLst>
          </p:cNvPr>
          <p:cNvSpPr txBox="1"/>
          <p:nvPr/>
        </p:nvSpPr>
        <p:spPr>
          <a:xfrm>
            <a:off x="148046" y="33316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0FBBE2-2A17-439F-960B-BE1EB998A0AC}"/>
              </a:ext>
            </a:extLst>
          </p:cNvPr>
          <p:cNvSpPr txBox="1"/>
          <p:nvPr/>
        </p:nvSpPr>
        <p:spPr>
          <a:xfrm>
            <a:off x="148046" y="36974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604F87-4328-442E-BBD1-19B82DA358E7}"/>
              </a:ext>
            </a:extLst>
          </p:cNvPr>
          <p:cNvSpPr txBox="1"/>
          <p:nvPr/>
        </p:nvSpPr>
        <p:spPr>
          <a:xfrm>
            <a:off x="148046" y="40672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46C743-0D32-4BE6-BA1F-1C52F7FDC365}"/>
              </a:ext>
            </a:extLst>
          </p:cNvPr>
          <p:cNvSpPr txBox="1"/>
          <p:nvPr/>
        </p:nvSpPr>
        <p:spPr>
          <a:xfrm>
            <a:off x="148046" y="44426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36A25D-5328-4D04-92DA-1B58254C3832}"/>
              </a:ext>
            </a:extLst>
          </p:cNvPr>
          <p:cNvSpPr txBox="1"/>
          <p:nvPr/>
        </p:nvSpPr>
        <p:spPr>
          <a:xfrm>
            <a:off x="148046" y="4819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F0D1CA-426A-4EBE-ACD5-4C9BF6799D72}"/>
              </a:ext>
            </a:extLst>
          </p:cNvPr>
          <p:cNvSpPr txBox="1"/>
          <p:nvPr/>
        </p:nvSpPr>
        <p:spPr>
          <a:xfrm>
            <a:off x="3331424" y="18933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AA5D0B-0025-4FDA-8434-118F2192F981}"/>
              </a:ext>
            </a:extLst>
          </p:cNvPr>
          <p:cNvSpPr txBox="1"/>
          <p:nvPr/>
        </p:nvSpPr>
        <p:spPr>
          <a:xfrm>
            <a:off x="3331424" y="272686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8B905E-8FC2-481C-972B-FA6C74E6F099}"/>
              </a:ext>
            </a:extLst>
          </p:cNvPr>
          <p:cNvSpPr txBox="1"/>
          <p:nvPr/>
        </p:nvSpPr>
        <p:spPr>
          <a:xfrm>
            <a:off x="3331424" y="353200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988E3-AB94-4EA7-BACA-E9A489667A74}"/>
              </a:ext>
            </a:extLst>
          </p:cNvPr>
          <p:cNvSpPr txBox="1"/>
          <p:nvPr/>
        </p:nvSpPr>
        <p:spPr>
          <a:xfrm>
            <a:off x="3331424" y="441392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3A13F-E1CD-4B4F-98F3-9D02FF857615}"/>
              </a:ext>
            </a:extLst>
          </p:cNvPr>
          <p:cNvSpPr txBox="1"/>
          <p:nvPr/>
        </p:nvSpPr>
        <p:spPr>
          <a:xfrm>
            <a:off x="3331424" y="52443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21A384-ECF2-4D4B-9432-989ED72E5772}"/>
              </a:ext>
            </a:extLst>
          </p:cNvPr>
          <p:cNvSpPr txBox="1"/>
          <p:nvPr/>
        </p:nvSpPr>
        <p:spPr>
          <a:xfrm>
            <a:off x="1867398" y="151909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35742391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49679"/>
              </p:ext>
            </p:extLst>
          </p:nvPr>
        </p:nvGraphicFramePr>
        <p:xfrm>
          <a:off x="7469777" y="10886"/>
          <a:ext cx="1676400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9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001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001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0011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010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</a:rPr>
                        <a:t>100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+mn-lt"/>
                        </a:rPr>
                        <a:t>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125997"/>
              </p:ext>
            </p:extLst>
          </p:nvPr>
        </p:nvGraphicFramePr>
        <p:xfrm>
          <a:off x="533400" y="2102059"/>
          <a:ext cx="1676400" cy="293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51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83756"/>
              </p:ext>
            </p:extLst>
          </p:nvPr>
        </p:nvGraphicFramePr>
        <p:xfrm>
          <a:off x="3801291" y="188361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3801291" y="1570110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1790727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0142"/>
              </p:ext>
            </p:extLst>
          </p:nvPr>
        </p:nvGraphicFramePr>
        <p:xfrm>
          <a:off x="3801291" y="26521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 bwMode="auto">
          <a:xfrm>
            <a:off x="3801291" y="2338656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42606"/>
              </p:ext>
            </p:extLst>
          </p:nvPr>
        </p:nvGraphicFramePr>
        <p:xfrm>
          <a:off x="3796937" y="342287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 bwMode="auto">
          <a:xfrm>
            <a:off x="3796937" y="3109365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98861"/>
              </p:ext>
            </p:extLst>
          </p:nvPr>
        </p:nvGraphicFramePr>
        <p:xfrm>
          <a:off x="3796937" y="419358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 bwMode="auto">
          <a:xfrm>
            <a:off x="3796937" y="3880074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2</a:t>
            </a:r>
          </a:p>
        </p:txBody>
      </p:sp>
      <p:cxnSp>
        <p:nvCxnSpPr>
          <p:cNvPr id="22" name="Straight Arrow Connector 21"/>
          <p:cNvCxnSpPr>
            <a:endCxn id="7" idx="1"/>
          </p:cNvCxnSpPr>
          <p:nvPr/>
        </p:nvCxnSpPr>
        <p:spPr bwMode="auto">
          <a:xfrm flipV="1">
            <a:off x="1981200" y="2069039"/>
            <a:ext cx="1820091" cy="1854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5" idx="1"/>
          </p:cNvCxnSpPr>
          <p:nvPr/>
        </p:nvCxnSpPr>
        <p:spPr bwMode="auto">
          <a:xfrm>
            <a:off x="1981200" y="2553046"/>
            <a:ext cx="1820091" cy="2845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endCxn id="17" idx="1"/>
          </p:cNvCxnSpPr>
          <p:nvPr/>
        </p:nvCxnSpPr>
        <p:spPr bwMode="auto">
          <a:xfrm>
            <a:off x="1977861" y="3049853"/>
            <a:ext cx="1819076" cy="5584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endCxn id="19" idx="1"/>
          </p:cNvCxnSpPr>
          <p:nvPr/>
        </p:nvCxnSpPr>
        <p:spPr bwMode="auto">
          <a:xfrm>
            <a:off x="1977861" y="3388505"/>
            <a:ext cx="1819076" cy="990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19318" y="838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5909" y="141625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Global Depth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2436" y="11956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Local Depth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52453"/>
              </p:ext>
            </p:extLst>
          </p:nvPr>
        </p:nvGraphicFramePr>
        <p:xfrm>
          <a:off x="3796937" y="49708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3796937" y="4657311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977861" y="3771928"/>
            <a:ext cx="1819076" cy="1480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endCxn id="31" idx="1"/>
          </p:cNvCxnSpPr>
          <p:nvPr/>
        </p:nvCxnSpPr>
        <p:spPr bwMode="auto">
          <a:xfrm>
            <a:off x="1977861" y="4114508"/>
            <a:ext cx="1819076" cy="1821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endCxn id="17" idx="1"/>
          </p:cNvCxnSpPr>
          <p:nvPr/>
        </p:nvCxnSpPr>
        <p:spPr bwMode="auto">
          <a:xfrm flipV="1">
            <a:off x="1977861" y="3608294"/>
            <a:ext cx="1819076" cy="8639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endCxn id="19" idx="1"/>
          </p:cNvCxnSpPr>
          <p:nvPr/>
        </p:nvCxnSpPr>
        <p:spPr bwMode="auto">
          <a:xfrm flipV="1">
            <a:off x="1969152" y="4379003"/>
            <a:ext cx="1827785" cy="4731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4302"/>
              </p:ext>
            </p:extLst>
          </p:nvPr>
        </p:nvGraphicFramePr>
        <p:xfrm>
          <a:off x="3796937" y="5750238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3796937" y="5436729"/>
            <a:ext cx="381000" cy="304800"/>
          </a:xfrm>
          <a:prstGeom prst="rect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3B01EE-7103-4636-8E0A-CCFD931E0B07}"/>
              </a:ext>
            </a:extLst>
          </p:cNvPr>
          <p:cNvSpPr txBox="1"/>
          <p:nvPr/>
        </p:nvSpPr>
        <p:spPr>
          <a:xfrm>
            <a:off x="148046" y="21030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1E648-A361-4B18-ABB8-89D4582BA952}"/>
              </a:ext>
            </a:extLst>
          </p:cNvPr>
          <p:cNvSpPr txBox="1"/>
          <p:nvPr/>
        </p:nvSpPr>
        <p:spPr>
          <a:xfrm>
            <a:off x="148046" y="24728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396DEE-B970-4C46-A2B2-D8A7D769FDC6}"/>
              </a:ext>
            </a:extLst>
          </p:cNvPr>
          <p:cNvSpPr txBox="1"/>
          <p:nvPr/>
        </p:nvSpPr>
        <p:spPr>
          <a:xfrm>
            <a:off x="148046" y="28482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0CEC88-90CA-4AF1-B982-B84690B1B151}"/>
              </a:ext>
            </a:extLst>
          </p:cNvPr>
          <p:cNvSpPr txBox="1"/>
          <p:nvPr/>
        </p:nvSpPr>
        <p:spPr>
          <a:xfrm>
            <a:off x="148046" y="3224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65691-22A3-425B-8E6F-F34087E74F38}"/>
              </a:ext>
            </a:extLst>
          </p:cNvPr>
          <p:cNvSpPr txBox="1"/>
          <p:nvPr/>
        </p:nvSpPr>
        <p:spPr>
          <a:xfrm>
            <a:off x="148046" y="3590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502A48-3C2D-4267-85C8-A10FDE5C878D}"/>
              </a:ext>
            </a:extLst>
          </p:cNvPr>
          <p:cNvSpPr txBox="1"/>
          <p:nvPr/>
        </p:nvSpPr>
        <p:spPr>
          <a:xfrm>
            <a:off x="148046" y="3960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B703D-895A-48FE-9358-694B5B740952}"/>
              </a:ext>
            </a:extLst>
          </p:cNvPr>
          <p:cNvSpPr txBox="1"/>
          <p:nvPr/>
        </p:nvSpPr>
        <p:spPr>
          <a:xfrm>
            <a:off x="148046" y="43358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98C4A7-D965-44FA-BC50-9A1DCAE24DC6}"/>
              </a:ext>
            </a:extLst>
          </p:cNvPr>
          <p:cNvSpPr txBox="1"/>
          <p:nvPr/>
        </p:nvSpPr>
        <p:spPr>
          <a:xfrm>
            <a:off x="148046" y="47125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1BE42D-1213-4577-A076-D9E54E44EB9F}"/>
              </a:ext>
            </a:extLst>
          </p:cNvPr>
          <p:cNvSpPr txBox="1"/>
          <p:nvPr/>
        </p:nvSpPr>
        <p:spPr>
          <a:xfrm>
            <a:off x="3331424" y="17424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F2A91D-1109-4890-AB50-3FB80A3712D4}"/>
              </a:ext>
            </a:extLst>
          </p:cNvPr>
          <p:cNvSpPr txBox="1"/>
          <p:nvPr/>
        </p:nvSpPr>
        <p:spPr>
          <a:xfrm>
            <a:off x="3331424" y="25760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97D9D9-7237-42C3-9DAD-990DDCAEFE52}"/>
              </a:ext>
            </a:extLst>
          </p:cNvPr>
          <p:cNvSpPr txBox="1"/>
          <p:nvPr/>
        </p:nvSpPr>
        <p:spPr>
          <a:xfrm>
            <a:off x="3331424" y="33811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DB22BE-F407-489D-84BD-EC90143280FF}"/>
              </a:ext>
            </a:extLst>
          </p:cNvPr>
          <p:cNvSpPr txBox="1"/>
          <p:nvPr/>
        </p:nvSpPr>
        <p:spPr>
          <a:xfrm>
            <a:off x="3331424" y="4263085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25D54D-4FB1-4612-9435-B135ED8435FB}"/>
              </a:ext>
            </a:extLst>
          </p:cNvPr>
          <p:cNvSpPr txBox="1"/>
          <p:nvPr/>
        </p:nvSpPr>
        <p:spPr>
          <a:xfrm>
            <a:off x="3331424" y="48097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B9B6B4-9406-43B8-8C8A-EFBE7BA101C9}"/>
              </a:ext>
            </a:extLst>
          </p:cNvPr>
          <p:cNvSpPr txBox="1"/>
          <p:nvPr/>
        </p:nvSpPr>
        <p:spPr>
          <a:xfrm>
            <a:off x="3331424" y="54400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58CF6-D017-4F33-B280-84465A75B4D8}"/>
              </a:ext>
            </a:extLst>
          </p:cNvPr>
          <p:cNvSpPr txBox="1"/>
          <p:nvPr/>
        </p:nvSpPr>
        <p:spPr>
          <a:xfrm>
            <a:off x="1867398" y="141167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32809894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Extendable Hashing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1371600"/>
            <a:ext cx="91246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Use a Directory of Points to buckets.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Global and local Depth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Data insertion may trigger a split.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A bucket split increases the local depth.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If a bucket whose local depth is equal to the global depth and the bucket is split, then the directory must be doubled.</a:t>
            </a:r>
          </a:p>
        </p:txBody>
      </p:sp>
    </p:spTree>
    <p:extLst>
      <p:ext uri="{BB962C8B-B14F-4D97-AF65-F5344CB8AC3E}">
        <p14:creationId xmlns:p14="http://schemas.microsoft.com/office/powerpoint/2010/main" val="4205567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AA91659E-3A54-4383-9802-24DBB4B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7D348-0D45-49F3-8E81-21D65672C7C6}"/>
              </a:ext>
            </a:extLst>
          </p:cNvPr>
          <p:cNvSpPr txBox="1"/>
          <p:nvPr/>
        </p:nvSpPr>
        <p:spPr>
          <a:xfrm>
            <a:off x="0" y="866303"/>
            <a:ext cx="912468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  <a:latin typeface="+mn-lt"/>
              </a:rPr>
              <a:t>Linear Hashing is a dynamically updateable disk-based index structure that implements a hash table and grows or shrinks one bucket at a time. The index is used to support exact match queries, i.e., find the record with a given key.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b="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dirty="0">
                <a:solidFill>
                  <a:schemeClr val="tx2"/>
                </a:solidFill>
                <a:latin typeface="+mn-lt"/>
              </a:rPr>
              <a:t>In order to access a record with key k, a family of hash </a:t>
            </a:r>
            <a:r>
              <a:rPr lang="en-US" sz="25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functions, 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0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2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,…,</a:t>
            </a:r>
            <a:r>
              <a:rPr lang="en-US" sz="2500" b="0" dirty="0">
                <a:solidFill>
                  <a:schemeClr val="tx2"/>
                </a:solidFill>
                <a:latin typeface="+mn-lt"/>
              </a:rPr>
              <a:t> is applied to the key k.</a:t>
            </a:r>
          </a:p>
          <a:p>
            <a:endParaRPr lang="en-US" sz="2500" b="0" dirty="0">
              <a:latin typeface="+mn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A family of hash functions (e.g., h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0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1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2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,…)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Round-Robin Fashion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Overflow pages</a:t>
            </a:r>
          </a:p>
        </p:txBody>
      </p:sp>
    </p:spTree>
    <p:extLst>
      <p:ext uri="{BB962C8B-B14F-4D97-AF65-F5344CB8AC3E}">
        <p14:creationId xmlns:p14="http://schemas.microsoft.com/office/powerpoint/2010/main" val="3537108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E309A6D8-AE7D-4A55-8310-E5F1A322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7E83D8-E3E5-4772-A752-A87D052C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" y="838200"/>
            <a:ext cx="9124682" cy="4724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700" dirty="0"/>
              <a:t>The bucket to be split is chosen in a round-robin fashion.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linear hashing algorithm performs splits in a round-robin fashion, rather than splitting at a bucket that overflowed. The splits are performed in linear order (bucket 0 first, then bucket 1, then 2, ...), and a split is performed when any bucket overflows.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Current round number is Next.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Buckets 0 to Next-1 have been split.</a:t>
            </a:r>
          </a:p>
          <a:p>
            <a:pPr marL="342900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We will use the modulo operation to define a family of hash 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functions</a:t>
            </a:r>
          </a:p>
          <a:p>
            <a:pPr marL="800100" lvl="1" indent="-34290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0 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= x % 2</a:t>
            </a:r>
            <a:r>
              <a:rPr lang="en-US" sz="2400" b="0" baseline="30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2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1 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= x % 2</a:t>
            </a:r>
            <a:r>
              <a:rPr lang="en-US" sz="2400" b="0" baseline="30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3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 h</a:t>
            </a:r>
            <a:r>
              <a:rPr lang="en-US" sz="2400" b="0" baseline="-25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2 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= x % 2</a:t>
            </a:r>
            <a:r>
              <a:rPr lang="en-US" sz="2400" b="0" baseline="3000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4</a:t>
            </a:r>
            <a:r>
              <a:rPr lang="en-US" sz="2400" b="0" dirty="0">
                <a:solidFill>
                  <a:schemeClr val="tx2">
                    <a:lumMod val="95000"/>
                    <a:lumOff val="5000"/>
                  </a:schemeClr>
                </a:solidFill>
                <a:latin typeface="+mn-lt"/>
              </a:rPr>
              <a:t>, …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1048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Data on External Storage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318" y="820616"/>
            <a:ext cx="912468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500" b="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Disks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can retrieve </a:t>
            </a:r>
            <a:r>
              <a:rPr kumimoji="0" lang="en-US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random </a:t>
            </a:r>
            <a:r>
              <a:rPr kumimoji="0" lang="en-US" altLang="en-US" sz="25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pages</a:t>
            </a:r>
            <a:r>
              <a:rPr kumimoji="0" lang="en-US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at a fixed cost.</a:t>
            </a: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But reading several consecutive pages is much cheaper than reading them in random order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500" b="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Tapes: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Can only read pages </a:t>
            </a:r>
            <a:r>
              <a:rPr kumimoji="0" lang="en-US" altLang="en-US" sz="25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sz="25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sequence</a:t>
            </a: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Cheaper than disks; used for </a:t>
            </a:r>
            <a:r>
              <a:rPr kumimoji="0" lang="en-US" altLang="en-US" sz="25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archival storage</a:t>
            </a:r>
          </a:p>
          <a:p>
            <a:pPr marR="0" lvl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500" b="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File organization: 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Method of arranging </a:t>
            </a:r>
            <a:r>
              <a:rPr kumimoji="0" lang="en-US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a file of records 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on external storage.</a:t>
            </a: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Record id (rid)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is used to identify the </a:t>
            </a:r>
            <a:r>
              <a:rPr kumimoji="0" lang="en-US" altLang="en-US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physical location</a:t>
            </a:r>
            <a:r>
              <a:rPr kumimoji="0" lang="en-US" altLang="en-US" b="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of the record.</a:t>
            </a:r>
          </a:p>
          <a:p>
            <a:pPr marR="0" lvl="1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tabLst/>
              <a:defRPr/>
            </a:pP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Indexes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are data structures that allow us to find the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ids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of records with the </a:t>
            </a:r>
            <a:r>
              <a:rPr kumimoji="0" lang="en-US" altLang="en-US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index search key.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  <a:defRPr/>
            </a:pPr>
            <a:r>
              <a:rPr kumimoji="0" lang="en-US" altLang="en-US" sz="2500" b="0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Architecture: </a:t>
            </a:r>
            <a:r>
              <a:rPr kumimoji="0" lang="en-US" altLang="en-US" sz="25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Buffer manager </a:t>
            </a:r>
            <a:r>
              <a:rPr lang="en-US" altLang="en-US" sz="2500" b="0" dirty="0">
                <a:solidFill>
                  <a:schemeClr val="tx2"/>
                </a:solidFill>
              </a:rPr>
              <a:t>brings pages from physical </a:t>
            </a:r>
            <a:r>
              <a:rPr lang="en-US" altLang="en-US" sz="2500" b="0" i="1" dirty="0">
                <a:solidFill>
                  <a:schemeClr val="tx2"/>
                </a:solidFill>
              </a:rPr>
              <a:t>disk</a:t>
            </a:r>
            <a:r>
              <a:rPr lang="en-US" altLang="en-US" sz="2500" b="0" dirty="0">
                <a:solidFill>
                  <a:schemeClr val="tx2"/>
                </a:solidFill>
              </a:rPr>
              <a:t> to </a:t>
            </a:r>
            <a:r>
              <a:rPr lang="en-US" altLang="en-US" sz="2500" b="0" i="1" dirty="0">
                <a:solidFill>
                  <a:schemeClr val="tx2"/>
                </a:solidFill>
              </a:rPr>
              <a:t>main</a:t>
            </a:r>
            <a:r>
              <a:rPr lang="en-US" altLang="en-US" sz="2500" b="0" dirty="0">
                <a:solidFill>
                  <a:schemeClr val="tx2"/>
                </a:solidFill>
              </a:rPr>
              <a:t> </a:t>
            </a:r>
            <a:r>
              <a:rPr lang="en-US" altLang="en-US" sz="2500" b="0" i="1" dirty="0">
                <a:solidFill>
                  <a:schemeClr val="tx2"/>
                </a:solidFill>
              </a:rPr>
              <a:t>memory</a:t>
            </a:r>
            <a:r>
              <a:rPr lang="en-US" altLang="en-US" sz="2500" b="0" dirty="0">
                <a:solidFill>
                  <a:schemeClr val="tx2"/>
                </a:solidFill>
              </a:rPr>
              <a:t> (i.e., buffer cache) as needed.</a:t>
            </a:r>
            <a:r>
              <a:rPr kumimoji="0" lang="en-US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File and index layers make calls to the buffer manager.</a:t>
            </a:r>
          </a:p>
        </p:txBody>
      </p:sp>
    </p:spTree>
    <p:extLst>
      <p:ext uri="{BB962C8B-B14F-4D97-AF65-F5344CB8AC3E}">
        <p14:creationId xmlns:p14="http://schemas.microsoft.com/office/powerpoint/2010/main" val="3153458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903188"/>
              </p:ext>
            </p:extLst>
          </p:nvPr>
        </p:nvGraphicFramePr>
        <p:xfrm>
          <a:off x="2819400" y="3515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247"/>
              </p:ext>
            </p:extLst>
          </p:nvPr>
        </p:nvGraphicFramePr>
        <p:xfrm>
          <a:off x="2819400" y="4201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22329"/>
              </p:ext>
            </p:extLst>
          </p:nvPr>
        </p:nvGraphicFramePr>
        <p:xfrm>
          <a:off x="28194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36794"/>
              </p:ext>
            </p:extLst>
          </p:nvPr>
        </p:nvGraphicFramePr>
        <p:xfrm>
          <a:off x="2819400" y="2829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1334013" y="2362200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650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29078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9078" y="28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2827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9078" y="351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5139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9078" y="4200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200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78" y="48869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69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{5, 7, 9, 10, 11, 14, 18, 25, 30, 31, 32, 35, 36, 44}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62539" y="2286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976" y="2281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306494" y="2030241"/>
            <a:ext cx="2186139" cy="9144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6691BF-E780-4EE5-94DC-906C14C8234B}"/>
              </a:ext>
            </a:extLst>
          </p:cNvPr>
          <p:cNvSpPr txBox="1"/>
          <p:nvPr/>
        </p:nvSpPr>
        <p:spPr>
          <a:xfrm>
            <a:off x="1515614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E9B7B-F521-4E43-9927-FE759AF3B7B0}"/>
              </a:ext>
            </a:extLst>
          </p:cNvPr>
          <p:cNvSpPr txBox="1"/>
          <p:nvPr/>
        </p:nvSpPr>
        <p:spPr>
          <a:xfrm>
            <a:off x="523318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52CB70-FC26-4FC0-9380-445C3CFADDFE}"/>
              </a:ext>
            </a:extLst>
          </p:cNvPr>
          <p:cNvCxnSpPr/>
          <p:nvPr/>
        </p:nvCxnSpPr>
        <p:spPr bwMode="auto">
          <a:xfrm flipH="1">
            <a:off x="6096000" y="1752600"/>
            <a:ext cx="506976" cy="898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AC7F32-4FAF-41E9-AEB8-68712ACFB6BC}"/>
              </a:ext>
            </a:extLst>
          </p:cNvPr>
          <p:cNvSpPr txBox="1"/>
          <p:nvPr/>
        </p:nvSpPr>
        <p:spPr>
          <a:xfrm>
            <a:off x="6602976" y="15094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96160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42459"/>
              </p:ext>
            </p:extLst>
          </p:nvPr>
        </p:nvGraphicFramePr>
        <p:xfrm>
          <a:off x="2819400" y="3515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235897"/>
              </p:ext>
            </p:extLst>
          </p:nvPr>
        </p:nvGraphicFramePr>
        <p:xfrm>
          <a:off x="2819400" y="4201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63710"/>
              </p:ext>
            </p:extLst>
          </p:nvPr>
        </p:nvGraphicFramePr>
        <p:xfrm>
          <a:off x="28194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2624"/>
              </p:ext>
            </p:extLst>
          </p:nvPr>
        </p:nvGraphicFramePr>
        <p:xfrm>
          <a:off x="2819400" y="2829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1334013" y="2362200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650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29078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9078" y="28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2827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9078" y="351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5139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9078" y="4200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200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78" y="48869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69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{5, 7, 9, 10, 11, 14, 18, 25, 30, 31, 32, 35, 36, 44}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2539" y="2286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02976" y="2281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AC38C0-CCC0-4ABE-B4E2-7F7F135C5B9B}"/>
              </a:ext>
            </a:extLst>
          </p:cNvPr>
          <p:cNvSpPr txBox="1"/>
          <p:nvPr/>
        </p:nvSpPr>
        <p:spPr>
          <a:xfrm>
            <a:off x="1515614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2C942D-ADD4-454F-A9A3-8D26B1AA8794}"/>
              </a:ext>
            </a:extLst>
          </p:cNvPr>
          <p:cNvSpPr txBox="1"/>
          <p:nvPr/>
        </p:nvSpPr>
        <p:spPr>
          <a:xfrm>
            <a:off x="523318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812A68-72AB-4887-8355-4D510D279BE2}"/>
              </a:ext>
            </a:extLst>
          </p:cNvPr>
          <p:cNvCxnSpPr/>
          <p:nvPr/>
        </p:nvCxnSpPr>
        <p:spPr bwMode="auto">
          <a:xfrm flipH="1">
            <a:off x="6096000" y="1752600"/>
            <a:ext cx="506976" cy="898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E07364-1976-43A2-A43F-B46EBB24328B}"/>
              </a:ext>
            </a:extLst>
          </p:cNvPr>
          <p:cNvSpPr txBox="1"/>
          <p:nvPr/>
        </p:nvSpPr>
        <p:spPr>
          <a:xfrm>
            <a:off x="6602976" y="15094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1692364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8555"/>
              </p:ext>
            </p:extLst>
          </p:nvPr>
        </p:nvGraphicFramePr>
        <p:xfrm>
          <a:off x="2819400" y="3515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21715"/>
              </p:ext>
            </p:extLst>
          </p:nvPr>
        </p:nvGraphicFramePr>
        <p:xfrm>
          <a:off x="2819400" y="4201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72780"/>
              </p:ext>
            </p:extLst>
          </p:nvPr>
        </p:nvGraphicFramePr>
        <p:xfrm>
          <a:off x="28194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22041"/>
              </p:ext>
            </p:extLst>
          </p:nvPr>
        </p:nvGraphicFramePr>
        <p:xfrm>
          <a:off x="2819400" y="2829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1334013" y="2362200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650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29078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9078" y="28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2827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9078" y="351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5139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9078" y="4200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200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78" y="48869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69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43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8513"/>
              </p:ext>
            </p:extLst>
          </p:nvPr>
        </p:nvGraphicFramePr>
        <p:xfrm>
          <a:off x="59436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20" idx="1"/>
          </p:cNvCxnSpPr>
          <p:nvPr/>
        </p:nvCxnSpPr>
        <p:spPr bwMode="auto">
          <a:xfrm>
            <a:off x="5486400" y="5071626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862539" y="2286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976" y="2281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E4719-DBD1-42C6-8B2C-701ADDF3D2DC}"/>
              </a:ext>
            </a:extLst>
          </p:cNvPr>
          <p:cNvSpPr txBox="1"/>
          <p:nvPr/>
        </p:nvSpPr>
        <p:spPr>
          <a:xfrm>
            <a:off x="1515614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8A5F79-A6FF-47FD-B467-797BED23D4C0}"/>
              </a:ext>
            </a:extLst>
          </p:cNvPr>
          <p:cNvSpPr txBox="1"/>
          <p:nvPr/>
        </p:nvSpPr>
        <p:spPr>
          <a:xfrm>
            <a:off x="523318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5B2074-A80C-48E9-AA93-16C4CE56D169}"/>
              </a:ext>
            </a:extLst>
          </p:cNvPr>
          <p:cNvCxnSpPr/>
          <p:nvPr/>
        </p:nvCxnSpPr>
        <p:spPr bwMode="auto">
          <a:xfrm flipH="1">
            <a:off x="6096000" y="1752600"/>
            <a:ext cx="506976" cy="898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1CE692-37EF-4BA8-8EBB-EA397FF4D54C}"/>
              </a:ext>
            </a:extLst>
          </p:cNvPr>
          <p:cNvSpPr txBox="1"/>
          <p:nvPr/>
        </p:nvSpPr>
        <p:spPr>
          <a:xfrm>
            <a:off x="6602976" y="1509444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274447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73102"/>
              </p:ext>
            </p:extLst>
          </p:nvPr>
        </p:nvGraphicFramePr>
        <p:xfrm>
          <a:off x="2819400" y="3515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52107"/>
              </p:ext>
            </p:extLst>
          </p:nvPr>
        </p:nvGraphicFramePr>
        <p:xfrm>
          <a:off x="2819400" y="4201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99303"/>
              </p:ext>
            </p:extLst>
          </p:nvPr>
        </p:nvGraphicFramePr>
        <p:xfrm>
          <a:off x="28194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2288"/>
              </p:ext>
            </p:extLst>
          </p:nvPr>
        </p:nvGraphicFramePr>
        <p:xfrm>
          <a:off x="2819400" y="2829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1334013" y="2362200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650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29078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9078" y="28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2827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9078" y="351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5139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9078" y="4200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200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78" y="48869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69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43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26196"/>
              </p:ext>
            </p:extLst>
          </p:nvPr>
        </p:nvGraphicFramePr>
        <p:xfrm>
          <a:off x="59436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20" idx="1"/>
          </p:cNvCxnSpPr>
          <p:nvPr/>
        </p:nvCxnSpPr>
        <p:spPr bwMode="auto">
          <a:xfrm>
            <a:off x="5486400" y="5071626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862539" y="2286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976" y="2281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33400" y="3352800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848136" y="31445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Split !!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57056"/>
              </p:ext>
            </p:extLst>
          </p:nvPr>
        </p:nvGraphicFramePr>
        <p:xfrm>
          <a:off x="2819400" y="555676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629078" y="55702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5702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982C94-FA10-40EF-9020-3E3245CD720D}"/>
              </a:ext>
            </a:extLst>
          </p:cNvPr>
          <p:cNvSpPr txBox="1"/>
          <p:nvPr/>
        </p:nvSpPr>
        <p:spPr>
          <a:xfrm>
            <a:off x="1515614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B8FCD9-CB77-4E1E-A17D-24DA0AA04F19}"/>
              </a:ext>
            </a:extLst>
          </p:cNvPr>
          <p:cNvSpPr txBox="1"/>
          <p:nvPr/>
        </p:nvSpPr>
        <p:spPr>
          <a:xfrm>
            <a:off x="523318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817E58-1C6E-42E5-AA44-7C9F7DD8DD86}"/>
              </a:ext>
            </a:extLst>
          </p:cNvPr>
          <p:cNvCxnSpPr>
            <a:cxnSpLocks/>
            <a:stCxn id="39" idx="1"/>
          </p:cNvCxnSpPr>
          <p:nvPr/>
        </p:nvCxnSpPr>
        <p:spPr bwMode="auto">
          <a:xfrm flipH="1" flipV="1">
            <a:off x="6400800" y="3366959"/>
            <a:ext cx="756974" cy="71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2F11E71-A8B9-483A-A963-DF4F2C7E80A7}"/>
              </a:ext>
            </a:extLst>
          </p:cNvPr>
          <p:cNvSpPr txBox="1"/>
          <p:nvPr/>
        </p:nvSpPr>
        <p:spPr>
          <a:xfrm>
            <a:off x="7157774" y="3901475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3033830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51893"/>
              </p:ext>
            </p:extLst>
          </p:nvPr>
        </p:nvGraphicFramePr>
        <p:xfrm>
          <a:off x="2819400" y="3515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80427"/>
              </p:ext>
            </p:extLst>
          </p:nvPr>
        </p:nvGraphicFramePr>
        <p:xfrm>
          <a:off x="2819400" y="4201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62151"/>
              </p:ext>
            </p:extLst>
          </p:nvPr>
        </p:nvGraphicFramePr>
        <p:xfrm>
          <a:off x="28194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12353"/>
              </p:ext>
            </p:extLst>
          </p:nvPr>
        </p:nvGraphicFramePr>
        <p:xfrm>
          <a:off x="2819400" y="2829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1334013" y="2362200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533400" y="2650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1629078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286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9078" y="2827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2827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29078" y="35139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" y="35139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9078" y="4200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200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9078" y="48869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69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43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97971"/>
              </p:ext>
            </p:extLst>
          </p:nvPr>
        </p:nvGraphicFramePr>
        <p:xfrm>
          <a:off x="5943600" y="4886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20" idx="1"/>
          </p:cNvCxnSpPr>
          <p:nvPr/>
        </p:nvCxnSpPr>
        <p:spPr bwMode="auto">
          <a:xfrm>
            <a:off x="5486400" y="5071626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3862539" y="2286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976" y="2281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533400" y="3352800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6848136" y="31445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Split !!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6222"/>
              </p:ext>
            </p:extLst>
          </p:nvPr>
        </p:nvGraphicFramePr>
        <p:xfrm>
          <a:off x="2819400" y="555676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629078" y="55702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9600" y="55702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546B3C-96B8-42C4-906A-5E0D2C400A29}"/>
              </a:ext>
            </a:extLst>
          </p:cNvPr>
          <p:cNvSpPr txBox="1"/>
          <p:nvPr/>
        </p:nvSpPr>
        <p:spPr>
          <a:xfrm>
            <a:off x="1515614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791F0D-9DD2-4173-BB0D-B89626E977E6}"/>
              </a:ext>
            </a:extLst>
          </p:cNvPr>
          <p:cNvSpPr txBox="1"/>
          <p:nvPr/>
        </p:nvSpPr>
        <p:spPr>
          <a:xfrm>
            <a:off x="523318" y="19233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91DF12-545A-40C7-9B39-68266B3A6876}"/>
              </a:ext>
            </a:extLst>
          </p:cNvPr>
          <p:cNvCxnSpPr>
            <a:cxnSpLocks/>
            <a:stCxn id="39" idx="1"/>
          </p:cNvCxnSpPr>
          <p:nvPr/>
        </p:nvCxnSpPr>
        <p:spPr bwMode="auto">
          <a:xfrm flipH="1" flipV="1">
            <a:off x="6400800" y="3366959"/>
            <a:ext cx="756974" cy="71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463EA55-1C92-4D02-A3AA-08E30015F46C}"/>
              </a:ext>
            </a:extLst>
          </p:cNvPr>
          <p:cNvSpPr txBox="1"/>
          <p:nvPr/>
        </p:nvSpPr>
        <p:spPr>
          <a:xfrm>
            <a:off x="7157774" y="3901475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26852655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65379"/>
              </p:ext>
            </p:extLst>
          </p:nvPr>
        </p:nvGraphicFramePr>
        <p:xfrm>
          <a:off x="2819400" y="29097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50719"/>
              </p:ext>
            </p:extLst>
          </p:nvPr>
        </p:nvGraphicFramePr>
        <p:xfrm>
          <a:off x="2819400" y="35955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70814"/>
              </p:ext>
            </p:extLst>
          </p:nvPr>
        </p:nvGraphicFramePr>
        <p:xfrm>
          <a:off x="2819400" y="42813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317586"/>
              </p:ext>
            </p:extLst>
          </p:nvPr>
        </p:nvGraphicFramePr>
        <p:xfrm>
          <a:off x="2819400" y="22239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1334013" y="1756619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533400" y="2045397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1629078" y="1680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80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9078" y="2221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221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908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9083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3594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35948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4281379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4281379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37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61913"/>
              </p:ext>
            </p:extLst>
          </p:nvPr>
        </p:nvGraphicFramePr>
        <p:xfrm>
          <a:off x="5943600" y="42813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>
            <a:endCxn id="19" idx="1"/>
          </p:cNvCxnSpPr>
          <p:nvPr/>
        </p:nvCxnSpPr>
        <p:spPr bwMode="auto">
          <a:xfrm>
            <a:off x="5486400" y="4466045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62539" y="168041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02976" y="1676065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533400" y="2747219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21966"/>
              </p:ext>
            </p:extLst>
          </p:nvPr>
        </p:nvGraphicFramePr>
        <p:xfrm>
          <a:off x="2819400" y="495118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629078" y="4964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4964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4ECAC-C99C-4331-886A-FE3D631ACE6F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5B8459-9233-4276-9EA8-A18C0E4120F1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395F6A-72D2-4895-A9E3-8E3AB8177698}"/>
              </a:ext>
            </a:extLst>
          </p:cNvPr>
          <p:cNvCxnSpPr>
            <a:cxnSpLocks/>
            <a:stCxn id="32" idx="1"/>
          </p:cNvCxnSpPr>
          <p:nvPr/>
        </p:nvCxnSpPr>
        <p:spPr bwMode="auto">
          <a:xfrm flipH="1" flipV="1">
            <a:off x="6327113" y="2771146"/>
            <a:ext cx="756974" cy="71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B3E88B-41C1-4EE4-A62D-171B13212B31}"/>
              </a:ext>
            </a:extLst>
          </p:cNvPr>
          <p:cNvSpPr txBox="1"/>
          <p:nvPr/>
        </p:nvSpPr>
        <p:spPr>
          <a:xfrm>
            <a:off x="7084087" y="3305662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39558654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10689"/>
              </p:ext>
            </p:extLst>
          </p:nvPr>
        </p:nvGraphicFramePr>
        <p:xfrm>
          <a:off x="2819400" y="29097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49084"/>
              </p:ext>
            </p:extLst>
          </p:nvPr>
        </p:nvGraphicFramePr>
        <p:xfrm>
          <a:off x="2819400" y="35955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2520"/>
              </p:ext>
            </p:extLst>
          </p:nvPr>
        </p:nvGraphicFramePr>
        <p:xfrm>
          <a:off x="2819400" y="42813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62830"/>
              </p:ext>
            </p:extLst>
          </p:nvPr>
        </p:nvGraphicFramePr>
        <p:xfrm>
          <a:off x="2819400" y="22239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756619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045397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80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8041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2218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22180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2908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9083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35948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9485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9078" y="4281379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281379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37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09647"/>
              </p:ext>
            </p:extLst>
          </p:nvPr>
        </p:nvGraphicFramePr>
        <p:xfrm>
          <a:off x="5943600" y="4281379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5486400" y="4466045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68041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676065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2747219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27824"/>
              </p:ext>
            </p:extLst>
          </p:nvPr>
        </p:nvGraphicFramePr>
        <p:xfrm>
          <a:off x="2819400" y="495118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9078" y="4964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964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5ED95E-815C-4D19-9C77-706F62153F6D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(%4)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9B27CF-DDE0-48C3-96D8-82CFAC60A75E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19732-79F0-438F-B1A1-C5F5492E53FC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 flipV="1">
            <a:off x="6327113" y="2771146"/>
            <a:ext cx="756974" cy="7191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6A112D-1382-4769-B1B1-0BD6FC6186C5}"/>
              </a:ext>
            </a:extLst>
          </p:cNvPr>
          <p:cNvSpPr txBox="1"/>
          <p:nvPr/>
        </p:nvSpPr>
        <p:spPr>
          <a:xfrm>
            <a:off x="7084087" y="3305662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236970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00988"/>
              </p:ext>
            </p:extLst>
          </p:nvPr>
        </p:nvGraphicFramePr>
        <p:xfrm>
          <a:off x="2819400" y="29101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84560"/>
              </p:ext>
            </p:extLst>
          </p:nvPr>
        </p:nvGraphicFramePr>
        <p:xfrm>
          <a:off x="2819400" y="35959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69695"/>
              </p:ext>
            </p:extLst>
          </p:nvPr>
        </p:nvGraphicFramePr>
        <p:xfrm>
          <a:off x="2819400" y="42817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98327"/>
              </p:ext>
            </p:extLst>
          </p:nvPr>
        </p:nvGraphicFramePr>
        <p:xfrm>
          <a:off x="2819400" y="22243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756954"/>
            <a:ext cx="0" cy="32766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045732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80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80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222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2221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2908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9086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3595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951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9078" y="4281714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281714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29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49166"/>
              </p:ext>
            </p:extLst>
          </p:nvPr>
        </p:nvGraphicFramePr>
        <p:xfrm>
          <a:off x="5943600" y="42817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5486400" y="4466380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68075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67640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2747554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28184"/>
              </p:ext>
            </p:extLst>
          </p:nvPr>
        </p:nvGraphicFramePr>
        <p:xfrm>
          <a:off x="2819400" y="49515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9078" y="49650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9650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876858"/>
              </p:ext>
            </p:extLst>
          </p:nvPr>
        </p:nvGraphicFramePr>
        <p:xfrm>
          <a:off x="5943600" y="29101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>
            <a:endCxn id="30" idx="1"/>
          </p:cNvCxnSpPr>
          <p:nvPr/>
        </p:nvCxnSpPr>
        <p:spPr bwMode="auto">
          <a:xfrm>
            <a:off x="5486400" y="3093329"/>
            <a:ext cx="457200" cy="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B8B4BC-369B-4055-A997-538FA4EA6B6A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E5C4E3-000E-484A-835F-C9BB9A95BCAF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(%8)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8A75CD-DCBB-43E1-8B08-EE1B756B4E11}"/>
              </a:ext>
            </a:extLst>
          </p:cNvPr>
          <p:cNvCxnSpPr>
            <a:cxnSpLocks/>
            <a:stCxn id="35" idx="1"/>
          </p:cNvCxnSpPr>
          <p:nvPr/>
        </p:nvCxnSpPr>
        <p:spPr bwMode="auto">
          <a:xfrm flipH="1">
            <a:off x="6553200" y="2486978"/>
            <a:ext cx="738339" cy="209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5CD3F0-E0C4-4388-935E-FA9142AA342D}"/>
              </a:ext>
            </a:extLst>
          </p:cNvPr>
          <p:cNvSpPr txBox="1"/>
          <p:nvPr/>
        </p:nvSpPr>
        <p:spPr>
          <a:xfrm>
            <a:off x="7291539" y="2302312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2787073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63100"/>
              </p:ext>
            </p:extLst>
          </p:nvPr>
        </p:nvGraphicFramePr>
        <p:xfrm>
          <a:off x="2819400" y="28339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6719"/>
              </p:ext>
            </p:extLst>
          </p:nvPr>
        </p:nvGraphicFramePr>
        <p:xfrm>
          <a:off x="2819400" y="35197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6133"/>
              </p:ext>
            </p:extLst>
          </p:nvPr>
        </p:nvGraphicFramePr>
        <p:xfrm>
          <a:off x="2819400" y="42055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08141"/>
              </p:ext>
            </p:extLst>
          </p:nvPr>
        </p:nvGraphicFramePr>
        <p:xfrm>
          <a:off x="2819400" y="21481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680754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1969532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045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45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1459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1459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28324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8324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3518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189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9078" y="4205514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205514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13270"/>
              </p:ext>
            </p:extLst>
          </p:nvPr>
        </p:nvGraphicFramePr>
        <p:xfrm>
          <a:off x="5943600" y="42055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5486400" y="4390180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60455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60020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352800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72622"/>
              </p:ext>
            </p:extLst>
          </p:nvPr>
        </p:nvGraphicFramePr>
        <p:xfrm>
          <a:off x="2819400" y="48753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9078" y="48888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8888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83352"/>
              </p:ext>
            </p:extLst>
          </p:nvPr>
        </p:nvGraphicFramePr>
        <p:xfrm>
          <a:off x="5943600" y="28339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2B400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30" idx="1"/>
          </p:cNvCxnSpPr>
          <p:nvPr/>
        </p:nvCxnSpPr>
        <p:spPr bwMode="auto">
          <a:xfrm>
            <a:off x="5486400" y="3017129"/>
            <a:ext cx="457200" cy="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705600" y="32251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Split !!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05380"/>
              </p:ext>
            </p:extLst>
          </p:nvPr>
        </p:nvGraphicFramePr>
        <p:xfrm>
          <a:off x="2819400" y="5575328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9078" y="5588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" y="55888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101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71DC8-83C0-4423-83B6-5EDE620CBBBE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B1654-7F3D-4769-BBB2-D125163ACE33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94BB50-5578-4A61-B9FE-6522F0E0E0B3}"/>
              </a:ext>
            </a:extLst>
          </p:cNvPr>
          <p:cNvCxnSpPr>
            <a:cxnSpLocks/>
            <a:stCxn id="38" idx="1"/>
          </p:cNvCxnSpPr>
          <p:nvPr/>
        </p:nvCxnSpPr>
        <p:spPr bwMode="auto">
          <a:xfrm flipH="1" flipV="1">
            <a:off x="6454894" y="3393988"/>
            <a:ext cx="661964" cy="536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3A6DBC-3251-48ED-AD59-AF473C449ED2}"/>
              </a:ext>
            </a:extLst>
          </p:cNvPr>
          <p:cNvSpPr txBox="1"/>
          <p:nvPr/>
        </p:nvSpPr>
        <p:spPr>
          <a:xfrm>
            <a:off x="7116858" y="3745468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1133326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90218"/>
              </p:ext>
            </p:extLst>
          </p:nvPr>
        </p:nvGraphicFramePr>
        <p:xfrm>
          <a:off x="2819400" y="29057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34154"/>
              </p:ext>
            </p:extLst>
          </p:nvPr>
        </p:nvGraphicFramePr>
        <p:xfrm>
          <a:off x="2819400" y="3591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7626"/>
              </p:ext>
            </p:extLst>
          </p:nvPr>
        </p:nvGraphicFramePr>
        <p:xfrm>
          <a:off x="2819400" y="4277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43758"/>
              </p:ext>
            </p:extLst>
          </p:nvPr>
        </p:nvGraphicFramePr>
        <p:xfrm>
          <a:off x="2819400" y="2219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7526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0413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76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2177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2177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29043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90430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3590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908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9078" y="427736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277360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245897"/>
              </p:ext>
            </p:extLst>
          </p:nvPr>
        </p:nvGraphicFramePr>
        <p:xfrm>
          <a:off x="5943600" y="4277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5486400" y="4462026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6764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6720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424646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132170"/>
              </p:ext>
            </p:extLst>
          </p:nvPr>
        </p:nvGraphicFramePr>
        <p:xfrm>
          <a:off x="2819400" y="494716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9078" y="49606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96064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83443"/>
              </p:ext>
            </p:extLst>
          </p:nvPr>
        </p:nvGraphicFramePr>
        <p:xfrm>
          <a:off x="2819400" y="564717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2B400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9078" y="56606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" y="56606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1AF7A-B822-43B2-ABE6-FD20CCB60053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DE88ED-5972-4F66-A6C2-D031DADCF251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329F1E-C886-4E6F-A3D7-AC2EB5723FA7}"/>
              </a:ext>
            </a:extLst>
          </p:cNvPr>
          <p:cNvCxnSpPr>
            <a:cxnSpLocks/>
            <a:stCxn id="37" idx="1"/>
          </p:cNvCxnSpPr>
          <p:nvPr/>
        </p:nvCxnSpPr>
        <p:spPr bwMode="auto">
          <a:xfrm flipH="1" flipV="1">
            <a:off x="6454894" y="3457281"/>
            <a:ext cx="661964" cy="536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2AC13B8-2D6E-4BD9-9139-8D06678BC524}"/>
              </a:ext>
            </a:extLst>
          </p:cNvPr>
          <p:cNvSpPr txBox="1"/>
          <p:nvPr/>
        </p:nvSpPr>
        <p:spPr>
          <a:xfrm>
            <a:off x="7116858" y="3808761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</p:spTree>
    <p:extLst>
      <p:ext uri="{BB962C8B-B14F-4D97-AF65-F5344CB8AC3E}">
        <p14:creationId xmlns:p14="http://schemas.microsoft.com/office/powerpoint/2010/main" val="21340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0" y="990600"/>
            <a:ext cx="9042620" cy="4586114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Buffer cache and Disk Files</a:t>
            </a:r>
          </a:p>
        </p:txBody>
      </p:sp>
    </p:spTree>
    <p:extLst>
      <p:ext uri="{BB962C8B-B14F-4D97-AF65-F5344CB8AC3E}">
        <p14:creationId xmlns:p14="http://schemas.microsoft.com/office/powerpoint/2010/main" val="32025590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73363"/>
              </p:ext>
            </p:extLst>
          </p:nvPr>
        </p:nvGraphicFramePr>
        <p:xfrm>
          <a:off x="2819400" y="29101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719694"/>
              </p:ext>
            </p:extLst>
          </p:nvPr>
        </p:nvGraphicFramePr>
        <p:xfrm>
          <a:off x="2819400" y="35959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1343"/>
              </p:ext>
            </p:extLst>
          </p:nvPr>
        </p:nvGraphicFramePr>
        <p:xfrm>
          <a:off x="2819400" y="42817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756954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045732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80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807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9078" y="22221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22221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9078" y="29086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29086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9078" y="3595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59518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9078" y="4281714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4281714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933688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22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16228"/>
              </p:ext>
            </p:extLst>
          </p:nvPr>
        </p:nvGraphicFramePr>
        <p:xfrm>
          <a:off x="5943600" y="42817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5486400" y="4466380"/>
            <a:ext cx="457200" cy="7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68075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67640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429000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700740"/>
              </p:ext>
            </p:extLst>
          </p:nvPr>
        </p:nvGraphicFramePr>
        <p:xfrm>
          <a:off x="2819400" y="495152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9078" y="49650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9600" y="49650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35579"/>
              </p:ext>
            </p:extLst>
          </p:nvPr>
        </p:nvGraphicFramePr>
        <p:xfrm>
          <a:off x="2819400" y="5651528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9078" y="56650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600" y="56650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034939"/>
              </p:ext>
            </p:extLst>
          </p:nvPr>
        </p:nvGraphicFramePr>
        <p:xfrm>
          <a:off x="5943600" y="359591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31" idx="1"/>
          </p:cNvCxnSpPr>
          <p:nvPr/>
        </p:nvCxnSpPr>
        <p:spPr bwMode="auto">
          <a:xfrm>
            <a:off x="5486400" y="3779855"/>
            <a:ext cx="457200" cy="1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FD6146-A549-4A79-A39D-62AC9FB6EEE6}"/>
              </a:ext>
            </a:extLst>
          </p:cNvPr>
          <p:cNvSpPr txBox="1"/>
          <p:nvPr/>
        </p:nvSpPr>
        <p:spPr>
          <a:xfrm>
            <a:off x="1515614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29C24D-6D4A-4D08-9147-B4B6B61B0E7B}"/>
              </a:ext>
            </a:extLst>
          </p:cNvPr>
          <p:cNvSpPr txBox="1"/>
          <p:nvPr/>
        </p:nvSpPr>
        <p:spPr>
          <a:xfrm>
            <a:off x="523318" y="1295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(%8)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CF3A9E-556F-47A9-B95A-B96B8B56FC35}"/>
              </a:ext>
            </a:extLst>
          </p:cNvPr>
          <p:cNvCxnSpPr>
            <a:cxnSpLocks/>
            <a:stCxn id="39" idx="1"/>
          </p:cNvCxnSpPr>
          <p:nvPr/>
        </p:nvCxnSpPr>
        <p:spPr bwMode="auto">
          <a:xfrm flipH="1">
            <a:off x="6522558" y="2969372"/>
            <a:ext cx="514024" cy="4552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1D96B5-D817-4689-900D-2D00C0847A40}"/>
              </a:ext>
            </a:extLst>
          </p:cNvPr>
          <p:cNvSpPr txBox="1"/>
          <p:nvPr/>
        </p:nvSpPr>
        <p:spPr>
          <a:xfrm>
            <a:off x="7036582" y="2784706"/>
            <a:ext cx="122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Next Point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91AC081-2F62-40F6-A841-642534F1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08951"/>
              </p:ext>
            </p:extLst>
          </p:nvPr>
        </p:nvGraphicFramePr>
        <p:xfrm>
          <a:off x="2819400" y="22199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814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41023"/>
              </p:ext>
            </p:extLst>
          </p:nvPr>
        </p:nvGraphicFramePr>
        <p:xfrm>
          <a:off x="2819400" y="28779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81967"/>
              </p:ext>
            </p:extLst>
          </p:nvPr>
        </p:nvGraphicFramePr>
        <p:xfrm>
          <a:off x="2819400" y="33835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26914"/>
              </p:ext>
            </p:extLst>
          </p:nvPr>
        </p:nvGraphicFramePr>
        <p:xfrm>
          <a:off x="28194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99804"/>
              </p:ext>
            </p:extLst>
          </p:nvPr>
        </p:nvGraphicFramePr>
        <p:xfrm>
          <a:off x="2819400" y="2372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9050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937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370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3701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876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8761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8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820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880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880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09935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22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72176"/>
              </p:ext>
            </p:extLst>
          </p:nvPr>
        </p:nvGraphicFramePr>
        <p:xfrm>
          <a:off x="59436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40745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828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8244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8158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33474"/>
              </p:ext>
            </p:extLst>
          </p:nvPr>
        </p:nvGraphicFramePr>
        <p:xfrm>
          <a:off x="2819400" y="43946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93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939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0404"/>
              </p:ext>
            </p:extLst>
          </p:nvPr>
        </p:nvGraphicFramePr>
        <p:xfrm>
          <a:off x="2819400" y="49002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99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999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158"/>
              </p:ext>
            </p:extLst>
          </p:nvPr>
        </p:nvGraphicFramePr>
        <p:xfrm>
          <a:off x="5943600" y="33835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2B4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stCxn id="5" idx="3"/>
            <a:endCxn id="31" idx="1"/>
          </p:cNvCxnSpPr>
          <p:nvPr/>
        </p:nvCxnSpPr>
        <p:spPr bwMode="auto">
          <a:xfrm>
            <a:off x="5486400" y="3568942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624485" y="5405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4058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99972"/>
              </p:ext>
            </p:extLst>
          </p:nvPr>
        </p:nvGraphicFramePr>
        <p:xfrm>
          <a:off x="2819400" y="54058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09CBEA8-018E-41AF-9168-F4836F650661}"/>
              </a:ext>
            </a:extLst>
          </p:cNvPr>
          <p:cNvSpPr txBox="1"/>
          <p:nvPr/>
        </p:nvSpPr>
        <p:spPr>
          <a:xfrm>
            <a:off x="1515614" y="1447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1FA8F-AE18-42A3-B9DA-A99DC453A9C4}"/>
              </a:ext>
            </a:extLst>
          </p:cNvPr>
          <p:cNvSpPr txBox="1"/>
          <p:nvPr/>
        </p:nvSpPr>
        <p:spPr>
          <a:xfrm>
            <a:off x="523318" y="1447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25125135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51383"/>
              </p:ext>
            </p:extLst>
          </p:nvPr>
        </p:nvGraphicFramePr>
        <p:xfrm>
          <a:off x="2819400" y="28779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5064"/>
              </p:ext>
            </p:extLst>
          </p:nvPr>
        </p:nvGraphicFramePr>
        <p:xfrm>
          <a:off x="2819400" y="33835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59566"/>
              </p:ext>
            </p:extLst>
          </p:nvPr>
        </p:nvGraphicFramePr>
        <p:xfrm>
          <a:off x="28194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27921"/>
              </p:ext>
            </p:extLst>
          </p:nvPr>
        </p:nvGraphicFramePr>
        <p:xfrm>
          <a:off x="2819400" y="2372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9050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937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370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3701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876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8761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8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820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9D6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880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880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09935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22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71213"/>
              </p:ext>
            </p:extLst>
          </p:nvPr>
        </p:nvGraphicFramePr>
        <p:xfrm>
          <a:off x="59436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40745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828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8244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8158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10584"/>
              </p:ext>
            </p:extLst>
          </p:nvPr>
        </p:nvGraphicFramePr>
        <p:xfrm>
          <a:off x="2819400" y="43946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93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939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488637"/>
              </p:ext>
            </p:extLst>
          </p:nvPr>
        </p:nvGraphicFramePr>
        <p:xfrm>
          <a:off x="2819400" y="49002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99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999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405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4058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96777"/>
              </p:ext>
            </p:extLst>
          </p:nvPr>
        </p:nvGraphicFramePr>
        <p:xfrm>
          <a:off x="2819400" y="54058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2B4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D0A36DA1-7297-45D1-924B-7051BE0DF98D}"/>
              </a:ext>
            </a:extLst>
          </p:cNvPr>
          <p:cNvSpPr txBox="1"/>
          <p:nvPr/>
        </p:nvSpPr>
        <p:spPr>
          <a:xfrm>
            <a:off x="1515614" y="1447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643E0-EA58-4B33-AEB7-8C5158E38ADB}"/>
              </a:ext>
            </a:extLst>
          </p:cNvPr>
          <p:cNvSpPr txBox="1"/>
          <p:nvPr/>
        </p:nvSpPr>
        <p:spPr>
          <a:xfrm>
            <a:off x="523318" y="1447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3486880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66022"/>
              </p:ext>
            </p:extLst>
          </p:nvPr>
        </p:nvGraphicFramePr>
        <p:xfrm>
          <a:off x="2819400" y="28779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364981"/>
              </p:ext>
            </p:extLst>
          </p:nvPr>
        </p:nvGraphicFramePr>
        <p:xfrm>
          <a:off x="2819400" y="33835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02951"/>
              </p:ext>
            </p:extLst>
          </p:nvPr>
        </p:nvGraphicFramePr>
        <p:xfrm>
          <a:off x="28194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89051"/>
              </p:ext>
            </p:extLst>
          </p:nvPr>
        </p:nvGraphicFramePr>
        <p:xfrm>
          <a:off x="2819400" y="2372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9050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937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370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3701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876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8761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8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820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880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880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14400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66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275423"/>
              </p:ext>
            </p:extLst>
          </p:nvPr>
        </p:nvGraphicFramePr>
        <p:xfrm>
          <a:off x="59436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40745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828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8244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8158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06017"/>
              </p:ext>
            </p:extLst>
          </p:nvPr>
        </p:nvGraphicFramePr>
        <p:xfrm>
          <a:off x="2819400" y="43946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93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939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86339"/>
              </p:ext>
            </p:extLst>
          </p:nvPr>
        </p:nvGraphicFramePr>
        <p:xfrm>
          <a:off x="2819400" y="49002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99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999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405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4058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70329"/>
              </p:ext>
            </p:extLst>
          </p:nvPr>
        </p:nvGraphicFramePr>
        <p:xfrm>
          <a:off x="2819400" y="54058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A9D5745-6B55-4C7C-9A08-881C5AED8767}"/>
              </a:ext>
            </a:extLst>
          </p:cNvPr>
          <p:cNvSpPr txBox="1"/>
          <p:nvPr/>
        </p:nvSpPr>
        <p:spPr>
          <a:xfrm>
            <a:off x="1515614" y="14434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7FF3F-8B0E-460F-BB9E-F22FD46BC6BD}"/>
              </a:ext>
            </a:extLst>
          </p:cNvPr>
          <p:cNvSpPr txBox="1"/>
          <p:nvPr/>
        </p:nvSpPr>
        <p:spPr>
          <a:xfrm>
            <a:off x="523318" y="14434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1581437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36595"/>
              </p:ext>
            </p:extLst>
          </p:nvPr>
        </p:nvGraphicFramePr>
        <p:xfrm>
          <a:off x="2819400" y="28017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26733"/>
              </p:ext>
            </p:extLst>
          </p:nvPr>
        </p:nvGraphicFramePr>
        <p:xfrm>
          <a:off x="2819400" y="33073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43501"/>
              </p:ext>
            </p:extLst>
          </p:nvPr>
        </p:nvGraphicFramePr>
        <p:xfrm>
          <a:off x="2819400" y="38129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536"/>
              </p:ext>
            </p:extLst>
          </p:nvPr>
        </p:nvGraphicFramePr>
        <p:xfrm>
          <a:off x="2819400" y="2296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8288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175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752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29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2939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799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7999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05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058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118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118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14400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66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58580"/>
              </p:ext>
            </p:extLst>
          </p:nvPr>
        </p:nvGraphicFramePr>
        <p:xfrm>
          <a:off x="5943600" y="38129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39983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7482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7396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0089"/>
              </p:ext>
            </p:extLst>
          </p:nvPr>
        </p:nvGraphicFramePr>
        <p:xfrm>
          <a:off x="2819400" y="43184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177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177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57002"/>
              </p:ext>
            </p:extLst>
          </p:nvPr>
        </p:nvGraphicFramePr>
        <p:xfrm>
          <a:off x="2819400" y="48240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23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237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329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3296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479470"/>
              </p:ext>
            </p:extLst>
          </p:nvPr>
        </p:nvGraphicFramePr>
        <p:xfrm>
          <a:off x="2819400" y="53296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C55452A-3BFC-4700-BCE7-B652E1F80E77}"/>
              </a:ext>
            </a:extLst>
          </p:cNvPr>
          <p:cNvSpPr txBox="1"/>
          <p:nvPr/>
        </p:nvSpPr>
        <p:spPr>
          <a:xfrm>
            <a:off x="1515614" y="13672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9D75D5-C32C-4033-B099-2092B5AF5939}"/>
              </a:ext>
            </a:extLst>
          </p:cNvPr>
          <p:cNvSpPr txBox="1"/>
          <p:nvPr/>
        </p:nvSpPr>
        <p:spPr>
          <a:xfrm>
            <a:off x="523318" y="13672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1619759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67426"/>
              </p:ext>
            </p:extLst>
          </p:nvPr>
        </p:nvGraphicFramePr>
        <p:xfrm>
          <a:off x="2819400" y="28779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17218"/>
              </p:ext>
            </p:extLst>
          </p:nvPr>
        </p:nvGraphicFramePr>
        <p:xfrm>
          <a:off x="2819400" y="33835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143188"/>
              </p:ext>
            </p:extLst>
          </p:nvPr>
        </p:nvGraphicFramePr>
        <p:xfrm>
          <a:off x="28194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9956"/>
              </p:ext>
            </p:extLst>
          </p:nvPr>
        </p:nvGraphicFramePr>
        <p:xfrm>
          <a:off x="2819400" y="23723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9050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937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828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3701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3701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876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8761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8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820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880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880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14400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34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51843"/>
              </p:ext>
            </p:extLst>
          </p:nvPr>
        </p:nvGraphicFramePr>
        <p:xfrm>
          <a:off x="5943600" y="38891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40745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8288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8244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8158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20558"/>
              </p:ext>
            </p:extLst>
          </p:nvPr>
        </p:nvGraphicFramePr>
        <p:xfrm>
          <a:off x="2819400" y="43946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93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939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96468"/>
              </p:ext>
            </p:extLst>
          </p:nvPr>
        </p:nvGraphicFramePr>
        <p:xfrm>
          <a:off x="2819400" y="49002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999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999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405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4058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03814"/>
              </p:ext>
            </p:extLst>
          </p:nvPr>
        </p:nvGraphicFramePr>
        <p:xfrm>
          <a:off x="2819400" y="54058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C6466A2-8D04-43D5-9786-60D707E114A6}"/>
              </a:ext>
            </a:extLst>
          </p:cNvPr>
          <p:cNvSpPr txBox="1"/>
          <p:nvPr/>
        </p:nvSpPr>
        <p:spPr>
          <a:xfrm>
            <a:off x="1515614" y="14434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1242AD-E977-40CD-9900-E7DC394E8D95}"/>
              </a:ext>
            </a:extLst>
          </p:cNvPr>
          <p:cNvSpPr txBox="1"/>
          <p:nvPr/>
        </p:nvSpPr>
        <p:spPr>
          <a:xfrm>
            <a:off x="523318" y="14434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474755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3186"/>
              </p:ext>
            </p:extLst>
          </p:nvPr>
        </p:nvGraphicFramePr>
        <p:xfrm>
          <a:off x="2819400" y="29541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72664"/>
              </p:ext>
            </p:extLst>
          </p:nvPr>
        </p:nvGraphicFramePr>
        <p:xfrm>
          <a:off x="2819400" y="34597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60532"/>
              </p:ext>
            </p:extLst>
          </p:nvPr>
        </p:nvGraphicFramePr>
        <p:xfrm>
          <a:off x="2819400" y="39653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04645"/>
              </p:ext>
            </p:extLst>
          </p:nvPr>
        </p:nvGraphicFramePr>
        <p:xfrm>
          <a:off x="2819400" y="24485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9812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2699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905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4463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4463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952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9523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458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4582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9642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9642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14400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34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86486"/>
              </p:ext>
            </p:extLst>
          </p:nvPr>
        </p:nvGraphicFramePr>
        <p:xfrm>
          <a:off x="5943600" y="39653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41507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9050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9006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8920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98326"/>
              </p:ext>
            </p:extLst>
          </p:nvPr>
        </p:nvGraphicFramePr>
        <p:xfrm>
          <a:off x="2819400" y="44708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470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4701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77213"/>
              </p:ext>
            </p:extLst>
          </p:nvPr>
        </p:nvGraphicFramePr>
        <p:xfrm>
          <a:off x="2819400" y="49764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976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9761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4820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4820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34948"/>
              </p:ext>
            </p:extLst>
          </p:nvPr>
        </p:nvGraphicFramePr>
        <p:xfrm>
          <a:off x="2819400" y="54820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C591A052-06B6-4B5A-97ED-05B9A2B88ACC}"/>
              </a:ext>
            </a:extLst>
          </p:cNvPr>
          <p:cNvSpPr txBox="1"/>
          <p:nvPr/>
        </p:nvSpPr>
        <p:spPr>
          <a:xfrm>
            <a:off x="1515614" y="152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C45486-8D89-4299-979C-F94D4C677443}"/>
              </a:ext>
            </a:extLst>
          </p:cNvPr>
          <p:cNvSpPr txBox="1"/>
          <p:nvPr/>
        </p:nvSpPr>
        <p:spPr>
          <a:xfrm>
            <a:off x="523318" y="15240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6848350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46748"/>
              </p:ext>
            </p:extLst>
          </p:nvPr>
        </p:nvGraphicFramePr>
        <p:xfrm>
          <a:off x="2819400" y="280174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17116"/>
              </p:ext>
            </p:extLst>
          </p:nvPr>
        </p:nvGraphicFramePr>
        <p:xfrm>
          <a:off x="2819400" y="33073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80578"/>
              </p:ext>
            </p:extLst>
          </p:nvPr>
        </p:nvGraphicFramePr>
        <p:xfrm>
          <a:off x="2819400" y="38129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43160"/>
              </p:ext>
            </p:extLst>
          </p:nvPr>
        </p:nvGraphicFramePr>
        <p:xfrm>
          <a:off x="2819400" y="22961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8288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21175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752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4485" y="2293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2939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4485" y="2799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79992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4485" y="3305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3058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24485" y="3811815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81181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909935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Insert 50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21160"/>
              </p:ext>
            </p:extLst>
          </p:nvPr>
        </p:nvGraphicFramePr>
        <p:xfrm>
          <a:off x="5943600" y="3812903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6" idx="3"/>
            <a:endCxn id="21" idx="1"/>
          </p:cNvCxnSpPr>
          <p:nvPr/>
        </p:nvCxnSpPr>
        <p:spPr bwMode="auto">
          <a:xfrm>
            <a:off x="5486400" y="3998323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862539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7482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3739603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56161"/>
              </p:ext>
            </p:extLst>
          </p:nvPr>
        </p:nvGraphicFramePr>
        <p:xfrm>
          <a:off x="2819400" y="431848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24485" y="43177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31775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87562"/>
              </p:ext>
            </p:extLst>
          </p:nvPr>
        </p:nvGraphicFramePr>
        <p:xfrm>
          <a:off x="2819400" y="482406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24485" y="4823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82370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24485" y="53296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5007" y="5329646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56285"/>
              </p:ext>
            </p:extLst>
          </p:nvPr>
        </p:nvGraphicFramePr>
        <p:xfrm>
          <a:off x="2819400" y="5329646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60095"/>
              </p:ext>
            </p:extLst>
          </p:nvPr>
        </p:nvGraphicFramePr>
        <p:xfrm>
          <a:off x="5943600" y="33073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>
            <a:endCxn id="38" idx="1"/>
          </p:cNvCxnSpPr>
          <p:nvPr/>
        </p:nvCxnSpPr>
        <p:spPr bwMode="auto">
          <a:xfrm>
            <a:off x="5486400" y="3490537"/>
            <a:ext cx="457200" cy="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846D0C-6853-4DCC-BE5E-574E032AA74E}"/>
              </a:ext>
            </a:extLst>
          </p:cNvPr>
          <p:cNvSpPr txBox="1"/>
          <p:nvPr/>
        </p:nvSpPr>
        <p:spPr>
          <a:xfrm>
            <a:off x="1515614" y="13672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220854-E491-487A-90F2-9BA843FF87C9}"/>
              </a:ext>
            </a:extLst>
          </p:cNvPr>
          <p:cNvSpPr txBox="1"/>
          <p:nvPr/>
        </p:nvSpPr>
        <p:spPr>
          <a:xfrm>
            <a:off x="523318" y="136724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18547103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4606"/>
              </p:ext>
            </p:extLst>
          </p:nvPr>
        </p:nvGraphicFramePr>
        <p:xfrm>
          <a:off x="2819400" y="2650627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39641"/>
              </p:ext>
            </p:extLst>
          </p:nvPr>
        </p:nvGraphicFramePr>
        <p:xfrm>
          <a:off x="2819400" y="3157494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66963"/>
              </p:ext>
            </p:extLst>
          </p:nvPr>
        </p:nvGraphicFramePr>
        <p:xfrm>
          <a:off x="2819400" y="3664361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95434"/>
              </p:ext>
            </p:extLst>
          </p:nvPr>
        </p:nvGraphicFramePr>
        <p:xfrm>
          <a:off x="2819400" y="2143760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1334013" y="1676400"/>
            <a:ext cx="0" cy="4572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533400" y="196517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629078" y="1600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1902" y="21415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007" y="214158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1902" y="26435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007" y="26435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1902" y="3145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007" y="314541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4661" y="3647337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07" y="3647337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011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318" y="801469"/>
            <a:ext cx="912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Insert 50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62539" y="160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02976" y="1595846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Overflow Page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3400" y="4093028"/>
            <a:ext cx="6172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489838"/>
              </p:ext>
            </p:extLst>
          </p:nvPr>
        </p:nvGraphicFramePr>
        <p:xfrm>
          <a:off x="2819400" y="4171228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41902" y="41492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5007" y="414925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08414"/>
              </p:ext>
            </p:extLst>
          </p:nvPr>
        </p:nvGraphicFramePr>
        <p:xfrm>
          <a:off x="2819400" y="4678095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641902" y="4651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5007" y="46511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41902" y="51530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7767" y="5153091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110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93219"/>
              </p:ext>
            </p:extLst>
          </p:nvPr>
        </p:nvGraphicFramePr>
        <p:xfrm>
          <a:off x="2819400" y="518496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17767" y="5655008"/>
            <a:ext cx="50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111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41902" y="5655008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11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13166"/>
              </p:ext>
            </p:extLst>
          </p:nvPr>
        </p:nvGraphicFramePr>
        <p:xfrm>
          <a:off x="2819400" y="569183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2B400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76054"/>
              </p:ext>
            </p:extLst>
          </p:nvPr>
        </p:nvGraphicFramePr>
        <p:xfrm>
          <a:off x="5943600" y="3154922"/>
          <a:ext cx="2667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Arrow Connector 41"/>
          <p:cNvCxnSpPr>
            <a:endCxn id="41" idx="1"/>
          </p:cNvCxnSpPr>
          <p:nvPr/>
        </p:nvCxnSpPr>
        <p:spPr bwMode="auto">
          <a:xfrm>
            <a:off x="5486400" y="3338137"/>
            <a:ext cx="457200" cy="22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D5CE64D-7270-4F55-B9A4-26C259EEF721}"/>
              </a:ext>
            </a:extLst>
          </p:cNvPr>
          <p:cNvSpPr txBox="1"/>
          <p:nvPr/>
        </p:nvSpPr>
        <p:spPr>
          <a:xfrm>
            <a:off x="1515614" y="1219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(%4)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D42F53-94A7-4103-80D1-8E285590E51F}"/>
              </a:ext>
            </a:extLst>
          </p:cNvPr>
          <p:cNvSpPr txBox="1"/>
          <p:nvPr/>
        </p:nvSpPr>
        <p:spPr>
          <a:xfrm>
            <a:off x="523318" y="12192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2B400"/>
                </a:solidFill>
              </a:rPr>
              <a:t>(%8)</a:t>
            </a:r>
          </a:p>
        </p:txBody>
      </p:sp>
    </p:spTree>
    <p:extLst>
      <p:ext uri="{BB962C8B-B14F-4D97-AF65-F5344CB8AC3E}">
        <p14:creationId xmlns:p14="http://schemas.microsoft.com/office/powerpoint/2010/main" val="24824648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Linear Hashing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" y="1752600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Linear Hashing uses overflow pages and splits buckets in a round-robin fashion.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A family of hash functions (i.e.,  </a:t>
            </a:r>
            <a:r>
              <a:rPr lang="en-US" sz="2800" b="0" dirty="0" err="1">
                <a:solidFill>
                  <a:schemeClr val="tx2"/>
                </a:solidFill>
                <a:latin typeface="+mn-lt"/>
              </a:rPr>
              <a:t>h</a:t>
            </a:r>
            <a:r>
              <a:rPr lang="en-US" sz="2800" b="0" baseline="-25000" dirty="0" err="1">
                <a:solidFill>
                  <a:schemeClr val="tx2"/>
                </a:solidFill>
                <a:latin typeface="+mn-lt"/>
              </a:rPr>
              <a:t>level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</a:rPr>
              <a:t>,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h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</a:rPr>
              <a:t>level+1, …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) is used for identifying the location of the bucket.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Skewed data distribution causes a long overflow chain.</a:t>
            </a:r>
          </a:p>
        </p:txBody>
      </p:sp>
    </p:spTree>
    <p:extLst>
      <p:ext uri="{BB962C8B-B14F-4D97-AF65-F5344CB8AC3E}">
        <p14:creationId xmlns:p14="http://schemas.microsoft.com/office/powerpoint/2010/main" val="2815950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Alternative File Organizations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700" b="0" dirty="0">
                <a:solidFill>
                  <a:schemeClr val="tx2"/>
                </a:solidFill>
              </a:rPr>
              <a:t>Many alternatives exist, each ideal for some situations, and not so good in others: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700" dirty="0">
                <a:solidFill>
                  <a:schemeClr val="tx2"/>
                </a:solidFill>
              </a:rPr>
              <a:t>Heap (random order) files</a:t>
            </a:r>
            <a:r>
              <a:rPr lang="en-US" altLang="en-US" sz="2700" b="0" dirty="0">
                <a:solidFill>
                  <a:schemeClr val="tx2"/>
                </a:solidFill>
              </a:rPr>
              <a:t>:  Suitable when typical access is a </a:t>
            </a:r>
            <a:r>
              <a:rPr lang="en-US" altLang="en-US" sz="2700" b="0" i="1" dirty="0">
                <a:solidFill>
                  <a:schemeClr val="tx2"/>
                </a:solidFill>
              </a:rPr>
              <a:t>file scan</a:t>
            </a:r>
            <a:r>
              <a:rPr lang="en-US" altLang="en-US" sz="2700" b="0" dirty="0">
                <a:solidFill>
                  <a:schemeClr val="tx2"/>
                </a:solidFill>
              </a:rPr>
              <a:t> retrieving all records.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700" dirty="0">
                <a:solidFill>
                  <a:schemeClr val="tx2"/>
                </a:solidFill>
              </a:rPr>
              <a:t>Sorted Files</a:t>
            </a:r>
            <a:r>
              <a:rPr lang="en-US" altLang="en-US" sz="2700" b="0" dirty="0">
                <a:solidFill>
                  <a:schemeClr val="tx2"/>
                </a:solidFill>
              </a:rPr>
              <a:t>:  Best if records must be retrieved in some </a:t>
            </a:r>
            <a:r>
              <a:rPr lang="en-US" altLang="en-US" sz="2700" b="0" i="1" dirty="0">
                <a:solidFill>
                  <a:schemeClr val="tx2"/>
                </a:solidFill>
              </a:rPr>
              <a:t>order</a:t>
            </a:r>
            <a:r>
              <a:rPr lang="en-US" altLang="en-US" sz="2700" b="0" dirty="0">
                <a:solidFill>
                  <a:schemeClr val="tx2"/>
                </a:solidFill>
              </a:rPr>
              <a:t>, or only a ‘</a:t>
            </a:r>
            <a:r>
              <a:rPr lang="en-US" altLang="en-US" sz="2700" b="0" i="1" dirty="0">
                <a:solidFill>
                  <a:schemeClr val="tx2"/>
                </a:solidFill>
              </a:rPr>
              <a:t>range</a:t>
            </a:r>
            <a:r>
              <a:rPr lang="en-US" altLang="en-US" sz="2700" b="0" dirty="0">
                <a:solidFill>
                  <a:schemeClr val="tx2"/>
                </a:solidFill>
              </a:rPr>
              <a:t>’ of records is needed.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700" dirty="0">
                <a:solidFill>
                  <a:schemeClr val="tx2"/>
                </a:solidFill>
              </a:rPr>
              <a:t>Indexes</a:t>
            </a:r>
            <a:r>
              <a:rPr lang="en-US" altLang="en-US" sz="2700" b="0" dirty="0">
                <a:solidFill>
                  <a:schemeClr val="tx2"/>
                </a:solidFill>
              </a:rPr>
              <a:t>: Data structures to organize records via </a:t>
            </a:r>
            <a:r>
              <a:rPr lang="en-US" altLang="en-US" sz="2700" b="0" u="sng" dirty="0">
                <a:solidFill>
                  <a:schemeClr val="tx2"/>
                </a:solidFill>
              </a:rPr>
              <a:t>trees</a:t>
            </a:r>
            <a:r>
              <a:rPr lang="en-US" altLang="en-US" sz="2700" b="0" dirty="0">
                <a:solidFill>
                  <a:schemeClr val="tx2"/>
                </a:solidFill>
              </a:rPr>
              <a:t> or </a:t>
            </a:r>
            <a:r>
              <a:rPr lang="en-US" altLang="en-US" sz="2700" b="0" u="sng" dirty="0">
                <a:solidFill>
                  <a:schemeClr val="tx2"/>
                </a:solidFill>
              </a:rPr>
              <a:t>hashing</a:t>
            </a:r>
            <a:r>
              <a:rPr lang="en-US" altLang="en-US" sz="2700" b="0" dirty="0">
                <a:solidFill>
                  <a:schemeClr val="tx2"/>
                </a:solidFill>
              </a:rPr>
              <a:t>.  </a:t>
            </a:r>
          </a:p>
          <a:p>
            <a:pPr lvl="2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700" b="0" dirty="0">
                <a:solidFill>
                  <a:schemeClr val="tx2"/>
                </a:solidFill>
              </a:rPr>
              <a:t>Like sorted files, they speed up </a:t>
            </a:r>
            <a:r>
              <a:rPr lang="en-US" altLang="en-US" sz="2700" b="0" i="1" dirty="0">
                <a:solidFill>
                  <a:schemeClr val="tx2"/>
                </a:solidFill>
              </a:rPr>
              <a:t>searches</a:t>
            </a:r>
            <a:r>
              <a:rPr lang="en-US" altLang="en-US" sz="2700" b="0" dirty="0">
                <a:solidFill>
                  <a:schemeClr val="tx2"/>
                </a:solidFill>
              </a:rPr>
              <a:t> for a </a:t>
            </a:r>
            <a:r>
              <a:rPr lang="en-US" altLang="en-US" sz="2700" b="0" i="1" dirty="0">
                <a:solidFill>
                  <a:schemeClr val="tx2"/>
                </a:solidFill>
              </a:rPr>
              <a:t>subset</a:t>
            </a:r>
            <a:r>
              <a:rPr lang="en-US" altLang="en-US" sz="2700" b="0" dirty="0">
                <a:solidFill>
                  <a:schemeClr val="tx2"/>
                </a:solidFill>
              </a:rPr>
              <a:t> of records, based on values in certain (“search key”) fields</a:t>
            </a:r>
          </a:p>
          <a:p>
            <a:pPr lvl="2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700" b="0" dirty="0">
                <a:solidFill>
                  <a:schemeClr val="tx2"/>
                </a:solidFill>
              </a:rPr>
              <a:t>Updates are much faster than in sorted files.</a:t>
            </a:r>
          </a:p>
        </p:txBody>
      </p:sp>
    </p:spTree>
    <p:extLst>
      <p:ext uri="{BB962C8B-B14F-4D97-AF65-F5344CB8AC3E}">
        <p14:creationId xmlns:p14="http://schemas.microsoft.com/office/powerpoint/2010/main" val="37920310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859" y="1447800"/>
            <a:ext cx="746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Block, Blocking Factor, Record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RAID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File Organization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Heap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Sorted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Hashing Techniques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Extendable Hashing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Linear Hashing</a:t>
            </a: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Disks and Files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318" y="838200"/>
            <a:ext cx="912468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0" dirty="0">
                <a:solidFill>
                  <a:schemeClr val="tx2"/>
                </a:solidFill>
              </a:rPr>
              <a:t>DBMS stores information on (“hard”) disks.</a:t>
            </a:r>
          </a:p>
          <a:p>
            <a:pPr lvl="0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0" dirty="0">
                <a:solidFill>
                  <a:schemeClr val="tx2"/>
                </a:solidFill>
              </a:rPr>
              <a:t>This has major implications for DBMS design!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800" b="0" dirty="0">
                <a:solidFill>
                  <a:schemeClr val="tx2"/>
                </a:solidFill>
              </a:rPr>
              <a:t>READ: transfer </a:t>
            </a:r>
            <a:r>
              <a:rPr lang="en-US" altLang="en-US" sz="2800" b="0" i="1" dirty="0">
                <a:solidFill>
                  <a:schemeClr val="tx2"/>
                </a:solidFill>
              </a:rPr>
              <a:t>data</a:t>
            </a:r>
            <a:r>
              <a:rPr lang="en-US" altLang="en-US" sz="2800" b="0" dirty="0">
                <a:solidFill>
                  <a:schemeClr val="tx2"/>
                </a:solidFill>
              </a:rPr>
              <a:t> from </a:t>
            </a:r>
            <a:r>
              <a:rPr lang="en-US" altLang="en-US" sz="2800" dirty="0">
                <a:solidFill>
                  <a:schemeClr val="tx2"/>
                </a:solidFill>
              </a:rPr>
              <a:t>disk</a:t>
            </a:r>
            <a:r>
              <a:rPr lang="en-US" altLang="en-US" sz="2800" b="0" dirty="0">
                <a:solidFill>
                  <a:schemeClr val="tx2"/>
                </a:solidFill>
              </a:rPr>
              <a:t> to </a:t>
            </a:r>
            <a:r>
              <a:rPr lang="en-US" altLang="en-US" sz="2800" dirty="0">
                <a:solidFill>
                  <a:schemeClr val="tx2"/>
                </a:solidFill>
              </a:rPr>
              <a:t>main memory </a:t>
            </a:r>
            <a:r>
              <a:rPr lang="en-US" altLang="en-US" sz="2800" b="0" dirty="0">
                <a:solidFill>
                  <a:schemeClr val="tx2"/>
                </a:solidFill>
              </a:rPr>
              <a:t>(RAM).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800" b="0" dirty="0">
                <a:solidFill>
                  <a:schemeClr val="tx2"/>
                </a:solidFill>
              </a:rPr>
              <a:t>WRITE: transfer </a:t>
            </a:r>
            <a:r>
              <a:rPr lang="en-US" altLang="en-US" sz="2800" b="0" i="1" dirty="0">
                <a:solidFill>
                  <a:schemeClr val="tx2"/>
                </a:solidFill>
              </a:rPr>
              <a:t>data</a:t>
            </a:r>
            <a:r>
              <a:rPr lang="en-US" altLang="en-US" sz="2800" b="0" dirty="0">
                <a:solidFill>
                  <a:schemeClr val="tx2"/>
                </a:solidFill>
              </a:rPr>
              <a:t> from </a:t>
            </a:r>
            <a:r>
              <a:rPr lang="en-US" altLang="en-US" sz="2800" dirty="0">
                <a:solidFill>
                  <a:schemeClr val="tx2"/>
                </a:solidFill>
              </a:rPr>
              <a:t>main memory </a:t>
            </a:r>
            <a:r>
              <a:rPr lang="en-US" altLang="en-US" sz="2800" b="0" dirty="0">
                <a:solidFill>
                  <a:schemeClr val="tx2"/>
                </a:solidFill>
              </a:rPr>
              <a:t>to </a:t>
            </a:r>
            <a:r>
              <a:rPr lang="en-US" altLang="en-US" sz="2800" dirty="0">
                <a:solidFill>
                  <a:schemeClr val="tx2"/>
                </a:solidFill>
              </a:rPr>
              <a:t>disk</a:t>
            </a:r>
            <a:r>
              <a:rPr lang="en-US" altLang="en-US" sz="2800" b="0" dirty="0">
                <a:solidFill>
                  <a:schemeClr val="tx2"/>
                </a:solidFill>
              </a:rPr>
              <a:t>.</a:t>
            </a:r>
          </a:p>
          <a:p>
            <a:pPr lvl="1">
              <a:lnSpc>
                <a:spcPct val="90000"/>
              </a:lnSpc>
              <a:buClrTx/>
              <a:buSzPct val="100000"/>
            </a:pPr>
            <a:r>
              <a:rPr lang="en-US" altLang="en-US" sz="2800" b="0" dirty="0">
                <a:solidFill>
                  <a:schemeClr val="tx2"/>
                </a:solidFill>
              </a:rPr>
              <a:t>Both are </a:t>
            </a:r>
            <a:r>
              <a:rPr lang="en-US" altLang="en-US" sz="2800" b="0" dirty="0">
                <a:solidFill>
                  <a:srgbClr val="FF0000"/>
                </a:solidFill>
              </a:rPr>
              <a:t>high-cost operations</a:t>
            </a:r>
            <a:r>
              <a:rPr lang="en-US" altLang="en-US" sz="2800" b="0" dirty="0">
                <a:solidFill>
                  <a:schemeClr val="tx2"/>
                </a:solidFill>
              </a:rPr>
              <a:t>, relative to in-memory operations, so must be planned carefully!</a:t>
            </a:r>
            <a:endParaRPr lang="en-US" altLang="en-US" sz="27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84011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4110</Words>
  <Application>Microsoft Office PowerPoint</Application>
  <PresentationFormat>On-screen Show (4:3)</PresentationFormat>
  <Paragraphs>1546</Paragraphs>
  <Slides>80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Book Antiqua</vt:lpstr>
      <vt:lpstr>Times New Roman</vt:lpstr>
      <vt:lpstr>Wingdings</vt:lpstr>
      <vt:lpstr>Echo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295</cp:revision>
  <cp:lastPrinted>2021-02-23T16:26:28Z</cp:lastPrinted>
  <dcterms:created xsi:type="dcterms:W3CDTF">2005-09-12T13:56:44Z</dcterms:created>
  <dcterms:modified xsi:type="dcterms:W3CDTF">2023-08-14T15:28:57Z</dcterms:modified>
</cp:coreProperties>
</file>