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63"/>
  </p:notesMasterIdLst>
  <p:handoutMasterIdLst>
    <p:handoutMasterId r:id="rId64"/>
  </p:handoutMasterIdLst>
  <p:sldIdLst>
    <p:sldId id="256" r:id="rId2"/>
    <p:sldId id="362" r:id="rId3"/>
    <p:sldId id="392" r:id="rId4"/>
    <p:sldId id="391" r:id="rId5"/>
    <p:sldId id="393" r:id="rId6"/>
    <p:sldId id="394" r:id="rId7"/>
    <p:sldId id="396" r:id="rId8"/>
    <p:sldId id="395" r:id="rId9"/>
    <p:sldId id="384" r:id="rId10"/>
    <p:sldId id="397" r:id="rId11"/>
    <p:sldId id="398" r:id="rId12"/>
    <p:sldId id="386" r:id="rId13"/>
    <p:sldId id="387" r:id="rId14"/>
    <p:sldId id="420" r:id="rId15"/>
    <p:sldId id="388" r:id="rId16"/>
    <p:sldId id="422" r:id="rId17"/>
    <p:sldId id="423" r:id="rId18"/>
    <p:sldId id="424" r:id="rId19"/>
    <p:sldId id="425" r:id="rId20"/>
    <p:sldId id="361" r:id="rId21"/>
    <p:sldId id="363" r:id="rId22"/>
    <p:sldId id="364" r:id="rId23"/>
    <p:sldId id="371" r:id="rId24"/>
    <p:sldId id="373" r:id="rId25"/>
    <p:sldId id="374" r:id="rId26"/>
    <p:sldId id="365" r:id="rId27"/>
    <p:sldId id="372" r:id="rId28"/>
    <p:sldId id="375" r:id="rId29"/>
    <p:sldId id="378" r:id="rId30"/>
    <p:sldId id="366" r:id="rId31"/>
    <p:sldId id="367" r:id="rId32"/>
    <p:sldId id="376" r:id="rId33"/>
    <p:sldId id="377" r:id="rId34"/>
    <p:sldId id="379" r:id="rId35"/>
    <p:sldId id="380" r:id="rId36"/>
    <p:sldId id="368" r:id="rId37"/>
    <p:sldId id="426" r:id="rId38"/>
    <p:sldId id="402" r:id="rId39"/>
    <p:sldId id="403" r:id="rId40"/>
    <p:sldId id="404" r:id="rId41"/>
    <p:sldId id="370" r:id="rId42"/>
    <p:sldId id="381" r:id="rId43"/>
    <p:sldId id="382" r:id="rId44"/>
    <p:sldId id="413" r:id="rId45"/>
    <p:sldId id="405" r:id="rId46"/>
    <p:sldId id="406" r:id="rId47"/>
    <p:sldId id="407" r:id="rId48"/>
    <p:sldId id="414" r:id="rId49"/>
    <p:sldId id="415" r:id="rId50"/>
    <p:sldId id="416" r:id="rId51"/>
    <p:sldId id="427" r:id="rId52"/>
    <p:sldId id="417" r:id="rId53"/>
    <p:sldId id="419" r:id="rId54"/>
    <p:sldId id="408" r:id="rId55"/>
    <p:sldId id="354" r:id="rId56"/>
    <p:sldId id="409" r:id="rId57"/>
    <p:sldId id="410" r:id="rId58"/>
    <p:sldId id="411" r:id="rId59"/>
    <p:sldId id="400" r:id="rId60"/>
    <p:sldId id="345" r:id="rId61"/>
    <p:sldId id="328" r:id="rId62"/>
  </p:sldIdLst>
  <p:sldSz cx="9144000" cy="6858000" type="screen4x3"/>
  <p:notesSz cx="7315200" cy="9601200"/>
  <p:defaultTextStyle>
    <a:defPPr>
      <a:defRPr lang="en-US"/>
    </a:defPPr>
    <a:lvl1pPr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1pPr>
    <a:lvl2pPr marL="457200"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5pPr>
    <a:lvl6pPr marL="2286000" algn="l" defTabSz="914400" rtl="0" eaLnBrk="1" latinLnBrk="0" hangingPunct="1">
      <a:defRPr b="1" kern="1200">
        <a:solidFill>
          <a:srgbClr val="00457C"/>
        </a:solidFill>
        <a:latin typeface="Times New Roman" panose="02020603050405020304" pitchFamily="18" charset="0"/>
        <a:ea typeface="+mn-ea"/>
        <a:cs typeface="+mn-cs"/>
      </a:defRPr>
    </a:lvl6pPr>
    <a:lvl7pPr marL="2743200" algn="l" defTabSz="914400" rtl="0" eaLnBrk="1" latinLnBrk="0" hangingPunct="1">
      <a:defRPr b="1" kern="1200">
        <a:solidFill>
          <a:srgbClr val="00457C"/>
        </a:solidFill>
        <a:latin typeface="Times New Roman" panose="02020603050405020304" pitchFamily="18" charset="0"/>
        <a:ea typeface="+mn-ea"/>
        <a:cs typeface="+mn-cs"/>
      </a:defRPr>
    </a:lvl7pPr>
    <a:lvl8pPr marL="3200400" algn="l" defTabSz="914400" rtl="0" eaLnBrk="1" latinLnBrk="0" hangingPunct="1">
      <a:defRPr b="1" kern="1200">
        <a:solidFill>
          <a:srgbClr val="00457C"/>
        </a:solidFill>
        <a:latin typeface="Times New Roman" panose="02020603050405020304" pitchFamily="18" charset="0"/>
        <a:ea typeface="+mn-ea"/>
        <a:cs typeface="+mn-cs"/>
      </a:defRPr>
    </a:lvl8pPr>
    <a:lvl9pPr marL="3657600" algn="l" defTabSz="914400" rtl="0" eaLnBrk="1" latinLnBrk="0" hangingPunct="1">
      <a:defRPr b="1" kern="1200">
        <a:solidFill>
          <a:srgbClr val="00457C"/>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wangSoo Yang" initials="KY" lastIdx="2" clrIdx="0">
    <p:extLst>
      <p:ext uri="{19B8F6BF-5375-455C-9EA6-DF929625EA0E}">
        <p15:presenceInfo xmlns:p15="http://schemas.microsoft.com/office/powerpoint/2012/main" userId="8eaf348e784a68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66"/>
    <a:srgbClr val="003968"/>
    <a:srgbClr val="336699"/>
    <a:srgbClr val="00457C"/>
    <a:srgbClr val="969696"/>
    <a:srgbClr val="22B400"/>
    <a:srgbClr val="29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94664" autoAdjust="0"/>
  </p:normalViewPr>
  <p:slideViewPr>
    <p:cSldViewPr>
      <p:cViewPr varScale="1">
        <p:scale>
          <a:sx n="103" d="100"/>
          <a:sy n="103" d="100"/>
        </p:scale>
        <p:origin x="1776"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3192"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169920" cy="48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47" tIns="47873" rIns="95747" bIns="47873" numCol="1" anchor="t" anchorCtr="0" compatLnSpc="1">
            <a:prstTxWarp prst="textNoShape">
              <a:avLst/>
            </a:prstTxWarp>
          </a:bodyPr>
          <a:lstStyle>
            <a:lvl1pPr eaLnBrk="1" hangingPunct="1">
              <a:defRPr sz="1300" b="0">
                <a:solidFill>
                  <a:schemeClr val="tx1"/>
                </a:solidFill>
              </a:defRPr>
            </a:lvl1pPr>
          </a:lstStyle>
          <a:p>
            <a:pPr>
              <a:defRPr/>
            </a:pPr>
            <a:endParaRPr lang="en-US" altLang="en-US"/>
          </a:p>
        </p:txBody>
      </p:sp>
      <p:sp>
        <p:nvSpPr>
          <p:cNvPr id="65539" name="Rectangle 3"/>
          <p:cNvSpPr>
            <a:spLocks noGrp="1" noChangeArrowheads="1"/>
          </p:cNvSpPr>
          <p:nvPr>
            <p:ph type="dt" sz="quarter" idx="1"/>
          </p:nvPr>
        </p:nvSpPr>
        <p:spPr bwMode="auto">
          <a:xfrm>
            <a:off x="4143587" y="0"/>
            <a:ext cx="3169920" cy="48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47" tIns="47873" rIns="95747" bIns="47873" numCol="1" anchor="t" anchorCtr="0" compatLnSpc="1">
            <a:prstTxWarp prst="textNoShape">
              <a:avLst/>
            </a:prstTxWarp>
          </a:bodyPr>
          <a:lstStyle>
            <a:lvl1pPr algn="r" eaLnBrk="1" hangingPunct="1">
              <a:defRPr sz="1300" b="0">
                <a:solidFill>
                  <a:schemeClr val="tx1"/>
                </a:solidFill>
              </a:defRPr>
            </a:lvl1pPr>
          </a:lstStyle>
          <a:p>
            <a:pPr>
              <a:defRPr/>
            </a:pPr>
            <a:endParaRPr lang="en-US" altLang="en-US"/>
          </a:p>
        </p:txBody>
      </p:sp>
      <p:sp>
        <p:nvSpPr>
          <p:cNvPr id="65540" name="Rectangle 4"/>
          <p:cNvSpPr>
            <a:spLocks noGrp="1" noChangeArrowheads="1"/>
          </p:cNvSpPr>
          <p:nvPr>
            <p:ph type="ftr" sz="quarter" idx="2"/>
          </p:nvPr>
        </p:nvSpPr>
        <p:spPr bwMode="auto">
          <a:xfrm>
            <a:off x="0" y="9119173"/>
            <a:ext cx="3169920" cy="48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47" tIns="47873" rIns="95747" bIns="47873" numCol="1" anchor="b" anchorCtr="0" compatLnSpc="1">
            <a:prstTxWarp prst="textNoShape">
              <a:avLst/>
            </a:prstTxWarp>
          </a:bodyPr>
          <a:lstStyle>
            <a:lvl1pPr eaLnBrk="1" hangingPunct="1">
              <a:defRPr sz="1300" b="0">
                <a:solidFill>
                  <a:schemeClr val="tx1"/>
                </a:solidFill>
              </a:defRPr>
            </a:lvl1pPr>
          </a:lstStyle>
          <a:p>
            <a:pPr>
              <a:defRPr/>
            </a:pPr>
            <a:endParaRPr lang="en-US" altLang="en-US"/>
          </a:p>
        </p:txBody>
      </p:sp>
      <p:sp>
        <p:nvSpPr>
          <p:cNvPr id="65541" name="Rectangle 5"/>
          <p:cNvSpPr>
            <a:spLocks noGrp="1" noChangeArrowheads="1"/>
          </p:cNvSpPr>
          <p:nvPr>
            <p:ph type="sldNum" sz="quarter" idx="3"/>
          </p:nvPr>
        </p:nvSpPr>
        <p:spPr bwMode="auto">
          <a:xfrm>
            <a:off x="4143587" y="9119173"/>
            <a:ext cx="3169920" cy="48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47" tIns="47873" rIns="95747" bIns="47873" numCol="1" anchor="b" anchorCtr="0" compatLnSpc="1">
            <a:prstTxWarp prst="textNoShape">
              <a:avLst/>
            </a:prstTxWarp>
          </a:bodyPr>
          <a:lstStyle>
            <a:lvl1pPr algn="r" eaLnBrk="1" hangingPunct="1">
              <a:defRPr sz="1300" b="0">
                <a:solidFill>
                  <a:schemeClr val="tx1"/>
                </a:solidFill>
              </a:defRPr>
            </a:lvl1pPr>
          </a:lstStyle>
          <a:p>
            <a:pPr>
              <a:defRPr/>
            </a:pPr>
            <a:fld id="{4637CD2C-E9E4-4B83-A2B9-16425C2B6184}" type="slidenum">
              <a:rPr lang="en-US" altLang="en-US"/>
              <a:pPr>
                <a:defRPr/>
              </a:pPr>
              <a:t>‹#›</a:t>
            </a:fld>
            <a:endParaRPr lang="en-US" altLang="en-US"/>
          </a:p>
        </p:txBody>
      </p:sp>
    </p:spTree>
    <p:extLst>
      <p:ext uri="{BB962C8B-B14F-4D97-AF65-F5344CB8AC3E}">
        <p14:creationId xmlns:p14="http://schemas.microsoft.com/office/powerpoint/2010/main" val="1898733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69920" cy="48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47" tIns="47873" rIns="95747" bIns="47873" numCol="1" anchor="t" anchorCtr="0" compatLnSpc="1">
            <a:prstTxWarp prst="textNoShape">
              <a:avLst/>
            </a:prstTxWarp>
          </a:bodyPr>
          <a:lstStyle>
            <a:lvl1pPr eaLnBrk="1" hangingPunct="1">
              <a:defRPr sz="1300" b="0">
                <a:solidFill>
                  <a:schemeClr val="tx1"/>
                </a:solidFill>
              </a:defRPr>
            </a:lvl1pPr>
          </a:lstStyle>
          <a:p>
            <a:pPr>
              <a:defRPr/>
            </a:pPr>
            <a:endParaRPr lang="en-US" altLang="en-US"/>
          </a:p>
        </p:txBody>
      </p:sp>
      <p:sp>
        <p:nvSpPr>
          <p:cNvPr id="83971" name="Rectangle 3"/>
          <p:cNvSpPr>
            <a:spLocks noGrp="1" noChangeArrowheads="1"/>
          </p:cNvSpPr>
          <p:nvPr>
            <p:ph type="dt" idx="1"/>
          </p:nvPr>
        </p:nvSpPr>
        <p:spPr bwMode="auto">
          <a:xfrm>
            <a:off x="4143587" y="0"/>
            <a:ext cx="3169920" cy="48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47" tIns="47873" rIns="95747" bIns="47873" numCol="1" anchor="t" anchorCtr="0" compatLnSpc="1">
            <a:prstTxWarp prst="textNoShape">
              <a:avLst/>
            </a:prstTxWarp>
          </a:bodyPr>
          <a:lstStyle>
            <a:lvl1pPr algn="r" eaLnBrk="1" hangingPunct="1">
              <a:defRPr sz="1300" b="0">
                <a:solidFill>
                  <a:schemeClr val="tx1"/>
                </a:solidFill>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3" name="Rectangle 5"/>
          <p:cNvSpPr>
            <a:spLocks noGrp="1" noChangeArrowheads="1"/>
          </p:cNvSpPr>
          <p:nvPr>
            <p:ph type="body" sz="quarter" idx="3"/>
          </p:nvPr>
        </p:nvSpPr>
        <p:spPr bwMode="auto">
          <a:xfrm>
            <a:off x="731520" y="4561226"/>
            <a:ext cx="5852160" cy="432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47" tIns="47873" rIns="95747" bIns="47873"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3974" name="Rectangle 6"/>
          <p:cNvSpPr>
            <a:spLocks noGrp="1" noChangeArrowheads="1"/>
          </p:cNvSpPr>
          <p:nvPr>
            <p:ph type="ftr" sz="quarter" idx="4"/>
          </p:nvPr>
        </p:nvSpPr>
        <p:spPr bwMode="auto">
          <a:xfrm>
            <a:off x="0" y="9119173"/>
            <a:ext cx="3169920" cy="48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47" tIns="47873" rIns="95747" bIns="47873" numCol="1" anchor="b" anchorCtr="0" compatLnSpc="1">
            <a:prstTxWarp prst="textNoShape">
              <a:avLst/>
            </a:prstTxWarp>
          </a:bodyPr>
          <a:lstStyle>
            <a:lvl1pPr eaLnBrk="1" hangingPunct="1">
              <a:defRPr sz="1300" b="0">
                <a:solidFill>
                  <a:schemeClr val="tx1"/>
                </a:solidFill>
              </a:defRPr>
            </a:lvl1pPr>
          </a:lstStyle>
          <a:p>
            <a:pPr>
              <a:defRPr/>
            </a:pPr>
            <a:endParaRPr lang="en-US" altLang="en-US"/>
          </a:p>
        </p:txBody>
      </p:sp>
      <p:sp>
        <p:nvSpPr>
          <p:cNvPr id="83975" name="Rectangle 7"/>
          <p:cNvSpPr>
            <a:spLocks noGrp="1" noChangeArrowheads="1"/>
          </p:cNvSpPr>
          <p:nvPr>
            <p:ph type="sldNum" sz="quarter" idx="5"/>
          </p:nvPr>
        </p:nvSpPr>
        <p:spPr bwMode="auto">
          <a:xfrm>
            <a:off x="4143587" y="9119173"/>
            <a:ext cx="3169920" cy="48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47" tIns="47873" rIns="95747" bIns="47873" numCol="1" anchor="b" anchorCtr="0" compatLnSpc="1">
            <a:prstTxWarp prst="textNoShape">
              <a:avLst/>
            </a:prstTxWarp>
          </a:bodyPr>
          <a:lstStyle>
            <a:lvl1pPr algn="r" eaLnBrk="1" hangingPunct="1">
              <a:defRPr sz="1300" b="0">
                <a:solidFill>
                  <a:schemeClr val="tx1"/>
                </a:solidFill>
              </a:defRPr>
            </a:lvl1pPr>
          </a:lstStyle>
          <a:p>
            <a:pPr>
              <a:defRPr/>
            </a:pPr>
            <a:fld id="{284048CE-C0DC-4E93-AD41-1A910151EB09}" type="slidenum">
              <a:rPr lang="en-US" altLang="en-US"/>
              <a:pPr>
                <a:defRPr/>
              </a:pPr>
              <a:t>‹#›</a:t>
            </a:fld>
            <a:endParaRPr lang="en-US" altLang="en-US"/>
          </a:p>
        </p:txBody>
      </p:sp>
    </p:spTree>
    <p:extLst>
      <p:ext uri="{BB962C8B-B14F-4D97-AF65-F5344CB8AC3E}">
        <p14:creationId xmlns:p14="http://schemas.microsoft.com/office/powerpoint/2010/main" val="2153735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rgbClr val="00457C"/>
                </a:solidFill>
                <a:latin typeface="Times New Roman" panose="02020603050405020304" pitchFamily="18" charset="0"/>
              </a:defRPr>
            </a:lvl1pPr>
            <a:lvl2pPr marL="777943" indent="-299209">
              <a:defRPr b="1">
                <a:solidFill>
                  <a:srgbClr val="00457C"/>
                </a:solidFill>
                <a:latin typeface="Times New Roman" panose="02020603050405020304" pitchFamily="18" charset="0"/>
              </a:defRPr>
            </a:lvl2pPr>
            <a:lvl3pPr marL="1196835" indent="-239367">
              <a:defRPr b="1">
                <a:solidFill>
                  <a:srgbClr val="00457C"/>
                </a:solidFill>
                <a:latin typeface="Times New Roman" panose="02020603050405020304" pitchFamily="18" charset="0"/>
              </a:defRPr>
            </a:lvl3pPr>
            <a:lvl4pPr marL="1675569" indent="-239367">
              <a:defRPr b="1">
                <a:solidFill>
                  <a:srgbClr val="00457C"/>
                </a:solidFill>
                <a:latin typeface="Times New Roman" panose="02020603050405020304" pitchFamily="18" charset="0"/>
              </a:defRPr>
            </a:lvl4pPr>
            <a:lvl5pPr marL="2154304" indent="-239367">
              <a:defRPr b="1">
                <a:solidFill>
                  <a:srgbClr val="00457C"/>
                </a:solidFill>
                <a:latin typeface="Times New Roman" panose="02020603050405020304" pitchFamily="18" charset="0"/>
              </a:defRPr>
            </a:lvl5pPr>
            <a:lvl6pPr marL="2633038" indent="-239367" eaLnBrk="0" fontAlgn="base" hangingPunct="0">
              <a:spcBef>
                <a:spcPct val="0"/>
              </a:spcBef>
              <a:spcAft>
                <a:spcPct val="0"/>
              </a:spcAft>
              <a:defRPr b="1">
                <a:solidFill>
                  <a:srgbClr val="00457C"/>
                </a:solidFill>
                <a:latin typeface="Times New Roman" panose="02020603050405020304" pitchFamily="18" charset="0"/>
              </a:defRPr>
            </a:lvl6pPr>
            <a:lvl7pPr marL="3111772" indent="-239367" eaLnBrk="0" fontAlgn="base" hangingPunct="0">
              <a:spcBef>
                <a:spcPct val="0"/>
              </a:spcBef>
              <a:spcAft>
                <a:spcPct val="0"/>
              </a:spcAft>
              <a:defRPr b="1">
                <a:solidFill>
                  <a:srgbClr val="00457C"/>
                </a:solidFill>
                <a:latin typeface="Times New Roman" panose="02020603050405020304" pitchFamily="18" charset="0"/>
              </a:defRPr>
            </a:lvl7pPr>
            <a:lvl8pPr marL="3590506" indent="-239367" eaLnBrk="0" fontAlgn="base" hangingPunct="0">
              <a:spcBef>
                <a:spcPct val="0"/>
              </a:spcBef>
              <a:spcAft>
                <a:spcPct val="0"/>
              </a:spcAft>
              <a:defRPr b="1">
                <a:solidFill>
                  <a:srgbClr val="00457C"/>
                </a:solidFill>
                <a:latin typeface="Times New Roman" panose="02020603050405020304" pitchFamily="18" charset="0"/>
              </a:defRPr>
            </a:lvl8pPr>
            <a:lvl9pPr marL="4069240" indent="-239367" eaLnBrk="0" fontAlgn="base" hangingPunct="0">
              <a:spcBef>
                <a:spcPct val="0"/>
              </a:spcBef>
              <a:spcAft>
                <a:spcPct val="0"/>
              </a:spcAft>
              <a:defRPr b="1">
                <a:solidFill>
                  <a:srgbClr val="00457C"/>
                </a:solidFill>
                <a:latin typeface="Times New Roman" panose="02020603050405020304" pitchFamily="18" charset="0"/>
              </a:defRPr>
            </a:lvl9pPr>
          </a:lstStyle>
          <a:p>
            <a:fld id="{2535EEC9-0224-437D-82B2-C354DF4079CD}" type="slidenum">
              <a:rPr lang="en-US" altLang="en-US" b="0" smtClean="0">
                <a:solidFill>
                  <a:schemeClr val="tx1"/>
                </a:solidFill>
              </a:rPr>
              <a:pPr/>
              <a:t>1</a:t>
            </a:fld>
            <a:endParaRPr lang="en-US" altLang="en-US" b="0">
              <a:solidFill>
                <a:schemeClr val="tx1"/>
              </a:solidFill>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19160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4048CE-C0DC-4E93-AD41-1A910151EB09}" type="slidenum">
              <a:rPr lang="en-US" altLang="en-US" smtClean="0"/>
              <a:pPr>
                <a:defRPr/>
              </a:pPr>
              <a:t>7</a:t>
            </a:fld>
            <a:endParaRPr lang="en-US" altLang="en-US"/>
          </a:p>
        </p:txBody>
      </p:sp>
    </p:spTree>
    <p:extLst>
      <p:ext uri="{BB962C8B-B14F-4D97-AF65-F5344CB8AC3E}">
        <p14:creationId xmlns:p14="http://schemas.microsoft.com/office/powerpoint/2010/main" val="1072941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1905000" y="1219200"/>
            <a:ext cx="0" cy="2057400"/>
          </a:xfrm>
          <a:prstGeom prst="line">
            <a:avLst/>
          </a:prstGeom>
          <a:noFill/>
          <a:ln w="349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Oval 8"/>
          <p:cNvSpPr>
            <a:spLocks noChangeArrowheads="1"/>
          </p:cNvSpPr>
          <p:nvPr/>
        </p:nvSpPr>
        <p:spPr bwMode="auto">
          <a:xfrm>
            <a:off x="163513" y="2103438"/>
            <a:ext cx="347662" cy="347662"/>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eaLnBrk="1" hangingPunct="1">
              <a:defRPr/>
            </a:pPr>
            <a:endParaRPr lang="en-US" altLang="en-US" sz="2400" b="0">
              <a:solidFill>
                <a:schemeClr val="tx1"/>
              </a:solidFill>
            </a:endParaRPr>
          </a:p>
        </p:txBody>
      </p:sp>
      <p:sp>
        <p:nvSpPr>
          <p:cNvPr id="6" name="Oval 9"/>
          <p:cNvSpPr>
            <a:spLocks noChangeArrowheads="1"/>
          </p:cNvSpPr>
          <p:nvPr/>
        </p:nvSpPr>
        <p:spPr bwMode="auto">
          <a:xfrm>
            <a:off x="739775" y="2105025"/>
            <a:ext cx="349250" cy="3476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eaLnBrk="1" hangingPunct="1">
              <a:defRPr/>
            </a:pPr>
            <a:endParaRPr lang="en-US" altLang="en-US" sz="2400" b="0">
              <a:solidFill>
                <a:schemeClr val="tx1"/>
              </a:solidFill>
            </a:endParaRPr>
          </a:p>
        </p:txBody>
      </p:sp>
      <p:sp>
        <p:nvSpPr>
          <p:cNvPr id="7" name="Oval 10"/>
          <p:cNvSpPr>
            <a:spLocks noChangeArrowheads="1"/>
          </p:cNvSpPr>
          <p:nvPr/>
        </p:nvSpPr>
        <p:spPr bwMode="auto">
          <a:xfrm>
            <a:off x="1317625" y="2105025"/>
            <a:ext cx="347663" cy="34766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eaLnBrk="1" hangingPunct="1">
              <a:defRPr/>
            </a:pPr>
            <a:endParaRPr lang="en-US" altLang="en-US" sz="2400" b="0">
              <a:solidFill>
                <a:schemeClr val="tx1"/>
              </a:solidFill>
            </a:endParaRPr>
          </a:p>
        </p:txBody>
      </p:sp>
      <p:sp>
        <p:nvSpPr>
          <p:cNvPr id="8" name="Rectangle 11"/>
          <p:cNvSpPr>
            <a:spLocks noChangeArrowheads="1"/>
          </p:cNvSpPr>
          <p:nvPr userDrawn="1"/>
        </p:nvSpPr>
        <p:spPr bwMode="auto">
          <a:xfrm>
            <a:off x="0" y="0"/>
            <a:ext cx="9144000" cy="6858000"/>
          </a:xfrm>
          <a:prstGeom prst="rect">
            <a:avLst/>
          </a:prstGeom>
          <a:gradFill rotWithShape="1">
            <a:gsLst>
              <a:gs pos="0">
                <a:srgbClr val="99ABCB"/>
              </a:gs>
              <a:gs pos="100000">
                <a:srgbClr val="F3F5F9"/>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sp>
        <p:nvSpPr>
          <p:cNvPr id="9" name="Rectangle 12"/>
          <p:cNvSpPr>
            <a:spLocks noChangeArrowheads="1"/>
          </p:cNvSpPr>
          <p:nvPr userDrawn="1"/>
        </p:nvSpPr>
        <p:spPr bwMode="auto">
          <a:xfrm>
            <a:off x="0" y="2209800"/>
            <a:ext cx="9144000" cy="1219200"/>
          </a:xfrm>
          <a:prstGeom prst="rect">
            <a:avLst/>
          </a:prstGeom>
          <a:solidFill>
            <a:srgbClr val="00356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sp>
        <p:nvSpPr>
          <p:cNvPr id="10" name="Line 13"/>
          <p:cNvSpPr>
            <a:spLocks noChangeShapeType="1"/>
          </p:cNvSpPr>
          <p:nvPr userDrawn="1"/>
        </p:nvSpPr>
        <p:spPr bwMode="auto">
          <a:xfrm>
            <a:off x="0" y="2209800"/>
            <a:ext cx="9144000" cy="0"/>
          </a:xfrm>
          <a:prstGeom prst="line">
            <a:avLst/>
          </a:prstGeom>
          <a:noFill/>
          <a:ln w="476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4"/>
          <p:cNvSpPr>
            <a:spLocks noChangeShapeType="1"/>
          </p:cNvSpPr>
          <p:nvPr userDrawn="1"/>
        </p:nvSpPr>
        <p:spPr bwMode="auto">
          <a:xfrm>
            <a:off x="0" y="3429000"/>
            <a:ext cx="9144000" cy="0"/>
          </a:xfrm>
          <a:prstGeom prst="line">
            <a:avLst/>
          </a:prstGeom>
          <a:noFill/>
          <a:ln w="476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8" name="Rectangle 2"/>
          <p:cNvSpPr>
            <a:spLocks noGrp="1" noChangeArrowheads="1"/>
          </p:cNvSpPr>
          <p:nvPr>
            <p:ph type="ctrTitle"/>
          </p:nvPr>
        </p:nvSpPr>
        <p:spPr bwMode="auto">
          <a:xfrm>
            <a:off x="2133600" y="1371600"/>
            <a:ext cx="64770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5400"/>
            </a:lvl1pPr>
          </a:lstStyle>
          <a:p>
            <a:pPr lvl="0"/>
            <a:r>
              <a:rPr lang="en-US" altLang="en-US" noProof="0"/>
              <a:t>Click to edit Master title style</a:t>
            </a:r>
          </a:p>
        </p:txBody>
      </p:sp>
      <p:sp>
        <p:nvSpPr>
          <p:cNvPr id="14339" name="Rectangle 3"/>
          <p:cNvSpPr>
            <a:spLocks noGrp="1" noChangeArrowheads="1"/>
          </p:cNvSpPr>
          <p:nvPr>
            <p:ph type="subTitle" idx="1"/>
          </p:nvPr>
        </p:nvSpPr>
        <p:spPr bwMode="auto">
          <a:xfrm>
            <a:off x="2133600" y="3733800"/>
            <a:ext cx="6477000" cy="1981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12" name="Rectangle 4"/>
          <p:cNvSpPr>
            <a:spLocks noGrp="1" noChangeArrowheads="1"/>
          </p:cNvSpPr>
          <p:nvPr>
            <p:ph type="dt" sz="half" idx="10"/>
          </p:nvPr>
        </p:nvSpPr>
        <p:spPr bwMode="auto">
          <a:xfrm>
            <a:off x="7086600" y="6248400"/>
            <a:ext cx="1524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solidFill>
                  <a:schemeClr val="tx1"/>
                </a:solidFill>
              </a:defRPr>
            </a:lvl1pPr>
          </a:lstStyle>
          <a:p>
            <a:pPr>
              <a:defRPr/>
            </a:pPr>
            <a:endParaRPr lang="en-US" altLang="en-US"/>
          </a:p>
        </p:txBody>
      </p:sp>
      <p:sp>
        <p:nvSpPr>
          <p:cNvPr id="13" name="Rectangle 5"/>
          <p:cNvSpPr>
            <a:spLocks noGrp="1" noChangeArrowheads="1"/>
          </p:cNvSpPr>
          <p:nvPr>
            <p:ph type="ftr" sz="quarter" idx="11"/>
          </p:nvPr>
        </p:nvSpPr>
        <p:spPr bwMode="auto">
          <a:xfrm>
            <a:off x="3810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solidFill>
                  <a:schemeClr val="tx1"/>
                </a:solidFill>
              </a:defRPr>
            </a:lvl1pPr>
          </a:lstStyle>
          <a:p>
            <a:pPr>
              <a:defRPr/>
            </a:pPr>
            <a:endParaRPr lang="en-US" altLang="en-US"/>
          </a:p>
        </p:txBody>
      </p:sp>
      <p:sp>
        <p:nvSpPr>
          <p:cNvPr id="14" name="Rectangle 6"/>
          <p:cNvSpPr>
            <a:spLocks noGrp="1" noChangeArrowheads="1"/>
          </p:cNvSpPr>
          <p:nvPr>
            <p:ph type="sldNum" sz="quarter" idx="12"/>
          </p:nvPr>
        </p:nvSpPr>
        <p:spPr bwMode="auto">
          <a:xfrm>
            <a:off x="2209800" y="6248400"/>
            <a:ext cx="12192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chemeClr val="tx1"/>
                </a:solidFill>
              </a:defRPr>
            </a:lvl1pPr>
          </a:lstStyle>
          <a:p>
            <a:pPr>
              <a:defRPr/>
            </a:pPr>
            <a:fld id="{2698B4DC-2212-4173-B860-532F4E32D36E}" type="slidenum">
              <a:rPr lang="en-US" altLang="en-US"/>
              <a:pPr>
                <a:defRPr/>
              </a:pPr>
              <a:t>‹#›</a:t>
            </a:fld>
            <a:endParaRPr lang="en-US" altLang="en-US"/>
          </a:p>
        </p:txBody>
      </p:sp>
    </p:spTree>
    <p:extLst>
      <p:ext uri="{BB962C8B-B14F-4D97-AF65-F5344CB8AC3E}">
        <p14:creationId xmlns:p14="http://schemas.microsoft.com/office/powerpoint/2010/main" val="154980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40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340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143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8858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207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11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29625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36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76358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43955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auto">
          <a:xfrm>
            <a:off x="0" y="0"/>
            <a:ext cx="9144000" cy="6858000"/>
          </a:xfrm>
          <a:prstGeom prst="rect">
            <a:avLst/>
          </a:prstGeom>
          <a:gradFill rotWithShape="1">
            <a:gsLst>
              <a:gs pos="0">
                <a:srgbClr val="99ABCB"/>
              </a:gs>
              <a:gs pos="100000">
                <a:srgbClr val="F3F5F9"/>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sp>
        <p:nvSpPr>
          <p:cNvPr id="1027" name="Rectangle 26"/>
          <p:cNvSpPr>
            <a:spLocks noChangeArrowheads="1"/>
          </p:cNvSpPr>
          <p:nvPr userDrawn="1"/>
        </p:nvSpPr>
        <p:spPr bwMode="auto">
          <a:xfrm>
            <a:off x="0" y="6172200"/>
            <a:ext cx="9144000" cy="685800"/>
          </a:xfrm>
          <a:prstGeom prst="rect">
            <a:avLst/>
          </a:prstGeom>
          <a:solidFill>
            <a:srgbClr val="00356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sp>
        <p:nvSpPr>
          <p:cNvPr id="1028" name="Rectangle 12"/>
          <p:cNvSpPr>
            <a:spLocks noChangeArrowheads="1"/>
          </p:cNvSpPr>
          <p:nvPr userDrawn="1"/>
        </p:nvSpPr>
        <p:spPr bwMode="auto">
          <a:xfrm>
            <a:off x="0" y="0"/>
            <a:ext cx="9144000" cy="838200"/>
          </a:xfrm>
          <a:prstGeom prst="rect">
            <a:avLst/>
          </a:prstGeom>
          <a:solidFill>
            <a:srgbClr val="00356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pic>
        <p:nvPicPr>
          <p:cNvPr id="1029" name="Picture 16" descr="HORZB-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392363" y="6324600"/>
            <a:ext cx="4359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22"/>
          <p:cNvSpPr>
            <a:spLocks noChangeShapeType="1"/>
          </p:cNvSpPr>
          <p:nvPr userDrawn="1"/>
        </p:nvSpPr>
        <p:spPr bwMode="auto">
          <a:xfrm>
            <a:off x="0" y="1219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Line 23"/>
          <p:cNvSpPr>
            <a:spLocks noChangeShapeType="1"/>
          </p:cNvSpPr>
          <p:nvPr userDrawn="1"/>
        </p:nvSpPr>
        <p:spPr bwMode="auto">
          <a:xfrm>
            <a:off x="0" y="838200"/>
            <a:ext cx="9144000" cy="0"/>
          </a:xfrm>
          <a:prstGeom prst="line">
            <a:avLst/>
          </a:prstGeom>
          <a:noFill/>
          <a:ln w="47625">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Line 27"/>
          <p:cNvSpPr>
            <a:spLocks noChangeShapeType="1"/>
          </p:cNvSpPr>
          <p:nvPr userDrawn="1"/>
        </p:nvSpPr>
        <p:spPr bwMode="auto">
          <a:xfrm>
            <a:off x="0" y="6172200"/>
            <a:ext cx="9144000" cy="0"/>
          </a:xfrm>
          <a:prstGeom prst="line">
            <a:avLst/>
          </a:prstGeom>
          <a:noFill/>
          <a:ln w="47625">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defRPr>
      </a:lvl2pPr>
      <a:lvl3pPr algn="l" rtl="0" eaLnBrk="0" fontAlgn="base" hangingPunct="0">
        <a:spcBef>
          <a:spcPct val="0"/>
        </a:spcBef>
        <a:spcAft>
          <a:spcPct val="0"/>
        </a:spcAft>
        <a:defRPr sz="4200">
          <a:solidFill>
            <a:schemeClr val="tx2"/>
          </a:solidFill>
          <a:latin typeface="Times New Roman" panose="02020603050405020304" pitchFamily="18" charset="0"/>
        </a:defRPr>
      </a:lvl3pPr>
      <a:lvl4pPr algn="l" rtl="0" eaLnBrk="0" fontAlgn="base" hangingPunct="0">
        <a:spcBef>
          <a:spcPct val="0"/>
        </a:spcBef>
        <a:spcAft>
          <a:spcPct val="0"/>
        </a:spcAft>
        <a:defRPr sz="4200">
          <a:solidFill>
            <a:schemeClr val="tx2"/>
          </a:solidFill>
          <a:latin typeface="Times New Roman" panose="02020603050405020304" pitchFamily="18" charset="0"/>
        </a:defRPr>
      </a:lvl4pPr>
      <a:lvl5pPr algn="l" rtl="0" eaLnBrk="0" fontAlgn="base" hangingPunct="0">
        <a:spcBef>
          <a:spcPct val="0"/>
        </a:spcBef>
        <a:spcAft>
          <a:spcPct val="0"/>
        </a:spcAft>
        <a:defRPr sz="4200">
          <a:solidFill>
            <a:schemeClr val="tx2"/>
          </a:solidFill>
          <a:latin typeface="Times New Roman" panose="02020603050405020304" pitchFamily="18" charset="0"/>
        </a:defRPr>
      </a:lvl5pPr>
      <a:lvl6pPr marL="457200" algn="l" rtl="0" fontAlgn="base">
        <a:spcBef>
          <a:spcPct val="0"/>
        </a:spcBef>
        <a:spcAft>
          <a:spcPct val="0"/>
        </a:spcAft>
        <a:defRPr sz="4200">
          <a:solidFill>
            <a:schemeClr val="tx2"/>
          </a:solidFill>
          <a:latin typeface="Times New Roman" panose="02020603050405020304" pitchFamily="18" charset="0"/>
        </a:defRPr>
      </a:lvl6pPr>
      <a:lvl7pPr marL="914400" algn="l" rtl="0" fontAlgn="base">
        <a:spcBef>
          <a:spcPct val="0"/>
        </a:spcBef>
        <a:spcAft>
          <a:spcPct val="0"/>
        </a:spcAft>
        <a:defRPr sz="4200">
          <a:solidFill>
            <a:schemeClr val="tx2"/>
          </a:solidFill>
          <a:latin typeface="Times New Roman" panose="02020603050405020304" pitchFamily="18" charset="0"/>
        </a:defRPr>
      </a:lvl7pPr>
      <a:lvl8pPr marL="1371600" algn="l" rtl="0" fontAlgn="base">
        <a:spcBef>
          <a:spcPct val="0"/>
        </a:spcBef>
        <a:spcAft>
          <a:spcPct val="0"/>
        </a:spcAft>
        <a:defRPr sz="4200">
          <a:solidFill>
            <a:schemeClr val="tx2"/>
          </a:solidFill>
          <a:latin typeface="Times New Roman" panose="02020603050405020304" pitchFamily="18" charset="0"/>
        </a:defRPr>
      </a:lvl8pPr>
      <a:lvl9pPr marL="1828800" algn="l" rtl="0" fontAlgn="base">
        <a:spcBef>
          <a:spcPct val="0"/>
        </a:spcBef>
        <a:spcAft>
          <a:spcPct val="0"/>
        </a:spcAft>
        <a:defRPr sz="42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l"/>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17.wmf"/><Relationship Id="rId4" Type="http://schemas.openxmlformats.org/officeDocument/2006/relationships/oleObject" Target="../embeddings/oleObject5.bin"/></Relationships>
</file>

<file path=ppt/slides/_rels/slide4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subTitle" idx="1"/>
          </p:nvPr>
        </p:nvSpPr>
        <p:spPr>
          <a:xfrm>
            <a:off x="1371600" y="6248400"/>
            <a:ext cx="6400800" cy="381000"/>
          </a:xfrm>
          <a:noFill/>
        </p:spPr>
        <p:txBody>
          <a:bodyPr/>
          <a:lstStyle/>
          <a:p>
            <a:pPr eaLnBrk="1" hangingPunct="1">
              <a:lnSpc>
                <a:spcPct val="90000"/>
              </a:lnSpc>
            </a:pPr>
            <a:endParaRPr lang="en-US" altLang="en-US" sz="2100"/>
          </a:p>
        </p:txBody>
      </p:sp>
      <p:sp>
        <p:nvSpPr>
          <p:cNvPr id="5123" name="Rectangle 6"/>
          <p:cNvSpPr>
            <a:spLocks noChangeArrowheads="1"/>
          </p:cNvSpPr>
          <p:nvPr/>
        </p:nvSpPr>
        <p:spPr bwMode="auto">
          <a:xfrm>
            <a:off x="0" y="6248400"/>
            <a:ext cx="9144000" cy="609600"/>
          </a:xfrm>
          <a:prstGeom prst="rect">
            <a:avLst/>
          </a:prstGeom>
          <a:solidFill>
            <a:srgbClr val="0035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endParaRPr lang="en-US" altLang="en-US"/>
          </a:p>
        </p:txBody>
      </p:sp>
      <p:pic>
        <p:nvPicPr>
          <p:cNvPr id="5124" name="Picture 7" descr="UNIVC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609600"/>
            <a:ext cx="25908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16"/>
          <p:cNvSpPr txBox="1">
            <a:spLocks noChangeArrowheads="1"/>
          </p:cNvSpPr>
          <p:nvPr/>
        </p:nvSpPr>
        <p:spPr bwMode="auto">
          <a:xfrm>
            <a:off x="76199" y="4442034"/>
            <a:ext cx="89916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a:spcBef>
                <a:spcPct val="50000"/>
              </a:spcBef>
            </a:pPr>
            <a:r>
              <a:rPr lang="en-US" altLang="en-US" sz="2800" b="0" dirty="0">
                <a:solidFill>
                  <a:srgbClr val="000066"/>
                </a:solidFill>
                <a:latin typeface="+mn-lt"/>
              </a:rPr>
              <a:t>File and Index Structures</a:t>
            </a:r>
          </a:p>
        </p:txBody>
      </p:sp>
      <p:sp>
        <p:nvSpPr>
          <p:cNvPr id="8" name="Text Box 16"/>
          <p:cNvSpPr txBox="1">
            <a:spLocks noChangeArrowheads="1"/>
          </p:cNvSpPr>
          <p:nvPr/>
        </p:nvSpPr>
        <p:spPr bwMode="auto">
          <a:xfrm>
            <a:off x="0" y="2565042"/>
            <a:ext cx="9144000"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a:spcBef>
                <a:spcPct val="50000"/>
              </a:spcBef>
            </a:pPr>
            <a:r>
              <a:rPr lang="en-US" altLang="en-US" sz="2500" b="0" dirty="0">
                <a:solidFill>
                  <a:schemeClr val="bg1"/>
                </a:solidFill>
                <a:latin typeface="+mn-lt"/>
              </a:rPr>
              <a:t>COP 6731: Theory and Implementation of Database Systems</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Basic Concept</a:t>
            </a:r>
          </a:p>
        </p:txBody>
      </p:sp>
      <p:sp>
        <p:nvSpPr>
          <p:cNvPr id="5" name="TextBox 4"/>
          <p:cNvSpPr txBox="1"/>
          <p:nvPr/>
        </p:nvSpPr>
        <p:spPr>
          <a:xfrm>
            <a:off x="0" y="838200"/>
            <a:ext cx="2832827" cy="2554545"/>
          </a:xfrm>
          <a:prstGeom prst="rect">
            <a:avLst/>
          </a:prstGeom>
          <a:noFill/>
        </p:spPr>
        <p:txBody>
          <a:bodyPr wrap="none" rtlCol="0">
            <a:spAutoFit/>
          </a:bodyPr>
          <a:lstStyle/>
          <a:p>
            <a:pPr marL="457200" indent="-457200">
              <a:buFont typeface="Wingdings" panose="05000000000000000000" pitchFamily="2" charset="2"/>
              <a:buChar char="§"/>
            </a:pPr>
            <a:r>
              <a:rPr lang="en-US" sz="3200" b="0" dirty="0">
                <a:solidFill>
                  <a:schemeClr val="tx2"/>
                </a:solidFill>
                <a:latin typeface="+mn-lt"/>
              </a:rPr>
              <a:t>Root</a:t>
            </a:r>
          </a:p>
          <a:p>
            <a:pPr marL="457200" indent="-457200">
              <a:buFont typeface="Wingdings" panose="05000000000000000000" pitchFamily="2" charset="2"/>
              <a:buChar char="§"/>
            </a:pPr>
            <a:r>
              <a:rPr lang="en-US" sz="3200" b="0" dirty="0">
                <a:solidFill>
                  <a:schemeClr val="tx2"/>
                </a:solidFill>
                <a:latin typeface="+mn-lt"/>
              </a:rPr>
              <a:t>Parent</a:t>
            </a:r>
          </a:p>
          <a:p>
            <a:pPr marL="457200" indent="-457200">
              <a:buFont typeface="Wingdings" panose="05000000000000000000" pitchFamily="2" charset="2"/>
              <a:buChar char="§"/>
            </a:pPr>
            <a:r>
              <a:rPr lang="en-US" sz="3200" b="0" dirty="0">
                <a:solidFill>
                  <a:schemeClr val="tx2"/>
                </a:solidFill>
                <a:latin typeface="+mn-lt"/>
              </a:rPr>
              <a:t>Child</a:t>
            </a:r>
          </a:p>
          <a:p>
            <a:pPr marL="457200" indent="-457200">
              <a:buFont typeface="Wingdings" panose="05000000000000000000" pitchFamily="2" charset="2"/>
              <a:buChar char="§"/>
            </a:pPr>
            <a:r>
              <a:rPr lang="en-US" sz="3200" b="0" dirty="0">
                <a:solidFill>
                  <a:schemeClr val="tx2"/>
                </a:solidFill>
                <a:latin typeface="+mn-lt"/>
              </a:rPr>
              <a:t>Ancestor</a:t>
            </a:r>
          </a:p>
          <a:p>
            <a:pPr marL="457200" indent="-457200">
              <a:buFont typeface="Wingdings" panose="05000000000000000000" pitchFamily="2" charset="2"/>
              <a:buChar char="§"/>
            </a:pPr>
            <a:r>
              <a:rPr lang="en-US" sz="3200" b="0" dirty="0">
                <a:solidFill>
                  <a:schemeClr val="tx2"/>
                </a:solidFill>
                <a:latin typeface="+mn-lt"/>
              </a:rPr>
              <a:t>Descendant</a:t>
            </a:r>
          </a:p>
        </p:txBody>
      </p:sp>
      <p:sp>
        <p:nvSpPr>
          <p:cNvPr id="6" name="TextBox 5"/>
          <p:cNvSpPr txBox="1"/>
          <p:nvPr/>
        </p:nvSpPr>
        <p:spPr>
          <a:xfrm>
            <a:off x="0" y="3951982"/>
            <a:ext cx="5426486" cy="1077218"/>
          </a:xfrm>
          <a:prstGeom prst="rect">
            <a:avLst/>
          </a:prstGeom>
          <a:noFill/>
        </p:spPr>
        <p:txBody>
          <a:bodyPr wrap="none" rtlCol="0">
            <a:spAutoFit/>
          </a:bodyPr>
          <a:lstStyle/>
          <a:p>
            <a:pPr marL="457200" indent="-457200">
              <a:buFont typeface="Wingdings" panose="05000000000000000000" pitchFamily="2" charset="2"/>
              <a:buChar char="§"/>
            </a:pPr>
            <a:r>
              <a:rPr lang="en-US" sz="3200" b="0" dirty="0">
                <a:solidFill>
                  <a:schemeClr val="tx2"/>
                </a:solidFill>
                <a:latin typeface="+mn-lt"/>
              </a:rPr>
              <a:t>Leaf</a:t>
            </a:r>
          </a:p>
          <a:p>
            <a:pPr marL="457200" indent="-457200">
              <a:buFont typeface="Wingdings" panose="05000000000000000000" pitchFamily="2" charset="2"/>
              <a:buChar char="§"/>
            </a:pPr>
            <a:r>
              <a:rPr lang="en-US" sz="3200" b="0" dirty="0">
                <a:solidFill>
                  <a:schemeClr val="tx2"/>
                </a:solidFill>
                <a:latin typeface="+mn-lt"/>
              </a:rPr>
              <a:t>Non-leaf (or internal node)</a:t>
            </a:r>
          </a:p>
        </p:txBody>
      </p:sp>
      <p:sp>
        <p:nvSpPr>
          <p:cNvPr id="7" name="TextBox 6"/>
          <p:cNvSpPr txBox="1"/>
          <p:nvPr/>
        </p:nvSpPr>
        <p:spPr>
          <a:xfrm>
            <a:off x="0" y="5561049"/>
            <a:ext cx="1625766" cy="584775"/>
          </a:xfrm>
          <a:prstGeom prst="rect">
            <a:avLst/>
          </a:prstGeom>
          <a:noFill/>
        </p:spPr>
        <p:txBody>
          <a:bodyPr wrap="none" rtlCol="0">
            <a:spAutoFit/>
          </a:bodyPr>
          <a:lstStyle/>
          <a:p>
            <a:pPr marL="457200" indent="-457200">
              <a:buFont typeface="Wingdings" panose="05000000000000000000" pitchFamily="2" charset="2"/>
              <a:buChar char="§"/>
            </a:pPr>
            <a:r>
              <a:rPr lang="en-US" sz="3200" b="0" dirty="0">
                <a:solidFill>
                  <a:schemeClr val="tx2"/>
                </a:solidFill>
                <a:latin typeface="+mn-lt"/>
              </a:rPr>
              <a:t>Level</a:t>
            </a:r>
          </a:p>
        </p:txBody>
      </p:sp>
      <p:pic>
        <p:nvPicPr>
          <p:cNvPr id="5122" name="Picture 2" descr="https://upload.wikimedia.org/wikipedia/commons/thumb/d/da/Binary_search_tree.svg/200px-Binary_search_tre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195181"/>
            <a:ext cx="3930214" cy="3281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900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Basic Concept</a:t>
            </a:r>
          </a:p>
        </p:txBody>
      </p:sp>
      <p:sp>
        <p:nvSpPr>
          <p:cNvPr id="5" name="TextBox 4"/>
          <p:cNvSpPr txBox="1"/>
          <p:nvPr/>
        </p:nvSpPr>
        <p:spPr>
          <a:xfrm>
            <a:off x="903750" y="1580989"/>
            <a:ext cx="2939972" cy="584775"/>
          </a:xfrm>
          <a:prstGeom prst="rect">
            <a:avLst/>
          </a:prstGeom>
          <a:noFill/>
        </p:spPr>
        <p:txBody>
          <a:bodyPr wrap="none" rtlCol="0">
            <a:spAutoFit/>
          </a:bodyPr>
          <a:lstStyle/>
          <a:p>
            <a:r>
              <a:rPr lang="en-US" sz="3200" b="0" dirty="0">
                <a:solidFill>
                  <a:schemeClr val="tx2"/>
                </a:solidFill>
                <a:latin typeface="+mn-lt"/>
              </a:rPr>
              <a:t>Balanced Tree </a:t>
            </a:r>
          </a:p>
        </p:txBody>
      </p:sp>
      <p:pic>
        <p:nvPicPr>
          <p:cNvPr id="2" name="Picture 1"/>
          <p:cNvPicPr>
            <a:picLocks noChangeAspect="1"/>
          </p:cNvPicPr>
          <p:nvPr/>
        </p:nvPicPr>
        <p:blipFill>
          <a:blip r:embed="rId2"/>
          <a:stretch>
            <a:fillRect/>
          </a:stretch>
        </p:blipFill>
        <p:spPr>
          <a:xfrm>
            <a:off x="5562600" y="2209799"/>
            <a:ext cx="3048000" cy="3872456"/>
          </a:xfrm>
          <a:prstGeom prst="rect">
            <a:avLst/>
          </a:prstGeom>
        </p:spPr>
      </p:pic>
      <p:pic>
        <p:nvPicPr>
          <p:cNvPr id="3" name="Picture 2"/>
          <p:cNvPicPr>
            <a:picLocks noChangeAspect="1"/>
          </p:cNvPicPr>
          <p:nvPr/>
        </p:nvPicPr>
        <p:blipFill>
          <a:blip r:embed="rId3"/>
          <a:stretch>
            <a:fillRect/>
          </a:stretch>
        </p:blipFill>
        <p:spPr>
          <a:xfrm>
            <a:off x="609600" y="2286000"/>
            <a:ext cx="3528273" cy="2848754"/>
          </a:xfrm>
          <a:prstGeom prst="rect">
            <a:avLst/>
          </a:prstGeom>
        </p:spPr>
      </p:pic>
      <p:sp>
        <p:nvSpPr>
          <p:cNvPr id="7" name="TextBox 6"/>
          <p:cNvSpPr txBox="1"/>
          <p:nvPr/>
        </p:nvSpPr>
        <p:spPr>
          <a:xfrm>
            <a:off x="5434673" y="1536214"/>
            <a:ext cx="3303853" cy="584775"/>
          </a:xfrm>
          <a:prstGeom prst="rect">
            <a:avLst/>
          </a:prstGeom>
          <a:noFill/>
        </p:spPr>
        <p:txBody>
          <a:bodyPr wrap="none" rtlCol="0">
            <a:spAutoFit/>
          </a:bodyPr>
          <a:lstStyle/>
          <a:p>
            <a:r>
              <a:rPr lang="en-US" sz="3200" b="0" dirty="0">
                <a:solidFill>
                  <a:schemeClr val="tx2"/>
                </a:solidFill>
                <a:latin typeface="+mn-lt"/>
              </a:rPr>
              <a:t>Unbalanced Tree</a:t>
            </a:r>
          </a:p>
        </p:txBody>
      </p:sp>
    </p:spTree>
    <p:extLst>
      <p:ext uri="{BB962C8B-B14F-4D97-AF65-F5344CB8AC3E}">
        <p14:creationId xmlns:p14="http://schemas.microsoft.com/office/powerpoint/2010/main" val="4210921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17_07.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09" y="1219200"/>
            <a:ext cx="912538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Tree>
    <p:extLst>
      <p:ext uri="{BB962C8B-B14F-4D97-AF65-F5344CB8AC3E}">
        <p14:creationId xmlns:p14="http://schemas.microsoft.com/office/powerpoint/2010/main" val="3436980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17_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20" y="2286000"/>
            <a:ext cx="911236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
        <p:nvSpPr>
          <p:cNvPr id="4" name="TextBox 3"/>
          <p:cNvSpPr txBox="1"/>
          <p:nvPr/>
        </p:nvSpPr>
        <p:spPr>
          <a:xfrm>
            <a:off x="19318" y="958334"/>
            <a:ext cx="3921266" cy="954107"/>
          </a:xfrm>
          <a:prstGeom prst="rect">
            <a:avLst/>
          </a:prstGeom>
          <a:noFill/>
        </p:spPr>
        <p:txBody>
          <a:bodyPr wrap="none" rtlCol="0">
            <a:spAutoFit/>
          </a:bodyPr>
          <a:lstStyle/>
          <a:p>
            <a:r>
              <a:rPr lang="en-US" sz="2800" b="0" dirty="0">
                <a:latin typeface="+mn-lt"/>
              </a:rPr>
              <a:t>K  : </a:t>
            </a:r>
            <a:r>
              <a:rPr lang="en-US" sz="2800" b="0" i="1" dirty="0">
                <a:latin typeface="+mn-lt"/>
              </a:rPr>
              <a:t>q -1</a:t>
            </a:r>
            <a:r>
              <a:rPr lang="en-US" sz="2800" b="0" dirty="0">
                <a:latin typeface="+mn-lt"/>
              </a:rPr>
              <a:t> </a:t>
            </a:r>
            <a:r>
              <a:rPr lang="en-US" sz="2800" dirty="0">
                <a:solidFill>
                  <a:schemeClr val="tx2"/>
                </a:solidFill>
                <a:latin typeface="+mn-lt"/>
              </a:rPr>
              <a:t>search values</a:t>
            </a:r>
          </a:p>
          <a:p>
            <a:r>
              <a:rPr lang="en-US" sz="2800" b="0" dirty="0">
                <a:latin typeface="+mn-lt"/>
              </a:rPr>
              <a:t>P  : </a:t>
            </a:r>
            <a:r>
              <a:rPr lang="en-US" sz="2800" b="0" i="1" dirty="0">
                <a:latin typeface="+mn-lt"/>
              </a:rPr>
              <a:t>q</a:t>
            </a:r>
            <a:r>
              <a:rPr lang="en-US" sz="2800" b="0" dirty="0">
                <a:latin typeface="+mn-lt"/>
              </a:rPr>
              <a:t> </a:t>
            </a:r>
            <a:r>
              <a:rPr lang="en-US" sz="2800" dirty="0">
                <a:solidFill>
                  <a:schemeClr val="tx2"/>
                </a:solidFill>
                <a:latin typeface="+mn-lt"/>
              </a:rPr>
              <a:t>pointers</a:t>
            </a:r>
            <a:r>
              <a:rPr lang="en-US" sz="2800" b="0" dirty="0">
                <a:latin typeface="+mn-lt"/>
              </a:rPr>
              <a:t>  </a:t>
            </a:r>
          </a:p>
        </p:txBody>
      </p:sp>
      <p:sp>
        <p:nvSpPr>
          <p:cNvPr id="5" name="TextBox 4"/>
          <p:cNvSpPr txBox="1"/>
          <p:nvPr/>
        </p:nvSpPr>
        <p:spPr>
          <a:xfrm>
            <a:off x="4267200" y="1011321"/>
            <a:ext cx="4754828"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The number of pointers = </a:t>
            </a:r>
            <a:r>
              <a:rPr lang="en-US" sz="2400" dirty="0">
                <a:solidFill>
                  <a:srgbClr val="FF0000"/>
                </a:solidFill>
                <a:latin typeface="Arial" panose="020B0604020202020204" pitchFamily="34" charset="0"/>
                <a:cs typeface="Arial" panose="020B0604020202020204" pitchFamily="34" charset="0"/>
              </a:rPr>
              <a:t>order</a:t>
            </a:r>
          </a:p>
        </p:txBody>
      </p:sp>
      <p:cxnSp>
        <p:nvCxnSpPr>
          <p:cNvPr id="7" name="Straight Connector 6">
            <a:extLst>
              <a:ext uri="{FF2B5EF4-FFF2-40B4-BE49-F238E27FC236}">
                <a16:creationId xmlns:a16="http://schemas.microsoft.com/office/drawing/2014/main" id="{D61DD657-1EF3-40EE-A7F1-15B4C70E92F8}"/>
              </a:ext>
            </a:extLst>
          </p:cNvPr>
          <p:cNvCxnSpPr/>
          <p:nvPr/>
        </p:nvCxnSpPr>
        <p:spPr bwMode="auto">
          <a:xfrm>
            <a:off x="4105373" y="5181600"/>
            <a:ext cx="182880" cy="0"/>
          </a:xfrm>
          <a:prstGeom prst="line">
            <a:avLst/>
          </a:prstGeom>
          <a:solidFill>
            <a:schemeClr val="accent1"/>
          </a:solidFill>
          <a:ln w="25400" cap="flat" cmpd="sng" algn="ctr">
            <a:solidFill>
              <a:schemeClr val="tx2"/>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a:extLst>
              <a:ext uri="{FF2B5EF4-FFF2-40B4-BE49-F238E27FC236}">
                <a16:creationId xmlns:a16="http://schemas.microsoft.com/office/drawing/2014/main" id="{878EA658-9E81-4084-9CD7-D8E0CD3D6DF8}"/>
              </a:ext>
            </a:extLst>
          </p:cNvPr>
          <p:cNvCxnSpPr/>
          <p:nvPr/>
        </p:nvCxnSpPr>
        <p:spPr bwMode="auto">
          <a:xfrm>
            <a:off x="8458200" y="5181600"/>
            <a:ext cx="182880" cy="0"/>
          </a:xfrm>
          <a:prstGeom prst="line">
            <a:avLst/>
          </a:prstGeom>
          <a:solidFill>
            <a:schemeClr val="accent1"/>
          </a:solidFill>
          <a:ln w="25400" cap="flat" cmpd="sng" algn="ctr">
            <a:solidFill>
              <a:schemeClr val="tx2"/>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9498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a:extLst>
              <a:ext uri="{FF2B5EF4-FFF2-40B4-BE49-F238E27FC236}">
                <a16:creationId xmlns:a16="http://schemas.microsoft.com/office/drawing/2014/main" id="{35E88522-FDEC-43D6-9D3E-3D550EEB765F}"/>
              </a:ext>
            </a:extLst>
          </p:cNvPr>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
        <p:nvSpPr>
          <p:cNvPr id="5" name="TextBox 4">
            <a:extLst>
              <a:ext uri="{FF2B5EF4-FFF2-40B4-BE49-F238E27FC236}">
                <a16:creationId xmlns:a16="http://schemas.microsoft.com/office/drawing/2014/main" id="{EE99AB0D-E0CA-4DD3-AE76-5D3C30723F98}"/>
              </a:ext>
            </a:extLst>
          </p:cNvPr>
          <p:cNvSpPr txBox="1"/>
          <p:nvPr/>
        </p:nvSpPr>
        <p:spPr>
          <a:xfrm>
            <a:off x="111502" y="5511969"/>
            <a:ext cx="8956298" cy="507831"/>
          </a:xfrm>
          <a:prstGeom prst="rect">
            <a:avLst/>
          </a:prstGeom>
          <a:noFill/>
        </p:spPr>
        <p:txBody>
          <a:bodyPr wrap="none" rtlCol="0">
            <a:spAutoFit/>
          </a:bodyPr>
          <a:lstStyle/>
          <a:p>
            <a:r>
              <a:rPr lang="en-US" sz="2700" dirty="0">
                <a:solidFill>
                  <a:schemeClr val="tx2"/>
                </a:solidFill>
                <a:latin typeface="+mn-lt"/>
              </a:rPr>
              <a:t>Note that how to find the data entry using search Key</a:t>
            </a:r>
          </a:p>
        </p:txBody>
      </p:sp>
      <p:grpSp>
        <p:nvGrpSpPr>
          <p:cNvPr id="6" name="Group 5">
            <a:extLst>
              <a:ext uri="{FF2B5EF4-FFF2-40B4-BE49-F238E27FC236}">
                <a16:creationId xmlns:a16="http://schemas.microsoft.com/office/drawing/2014/main" id="{8C7BB14D-48FF-4E55-AB44-8DA62F0C7EAF}"/>
              </a:ext>
            </a:extLst>
          </p:cNvPr>
          <p:cNvGrpSpPr/>
          <p:nvPr/>
        </p:nvGrpSpPr>
        <p:grpSpPr>
          <a:xfrm>
            <a:off x="489134" y="3425045"/>
            <a:ext cx="8201035" cy="1808164"/>
            <a:chOff x="471483" y="2722924"/>
            <a:chExt cx="8201035" cy="1808164"/>
          </a:xfrm>
        </p:grpSpPr>
        <p:sp>
          <p:nvSpPr>
            <p:cNvPr id="7" name="Freeform 5">
              <a:extLst>
                <a:ext uri="{FF2B5EF4-FFF2-40B4-BE49-F238E27FC236}">
                  <a16:creationId xmlns:a16="http://schemas.microsoft.com/office/drawing/2014/main" id="{847052E9-9AD8-449C-B5DF-216CC5450CC6}"/>
                </a:ext>
              </a:extLst>
            </p:cNvPr>
            <p:cNvSpPr>
              <a:spLocks/>
            </p:cNvSpPr>
            <p:nvPr/>
          </p:nvSpPr>
          <p:spPr bwMode="auto">
            <a:xfrm>
              <a:off x="3397249" y="2722924"/>
              <a:ext cx="557213" cy="465138"/>
            </a:xfrm>
            <a:custGeom>
              <a:avLst/>
              <a:gdLst>
                <a:gd name="T0" fmla="*/ 0 w 351"/>
                <a:gd name="T1" fmla="*/ 292 h 293"/>
                <a:gd name="T2" fmla="*/ 0 w 351"/>
                <a:gd name="T3" fmla="*/ 0 h 293"/>
                <a:gd name="T4" fmla="*/ 350 w 351"/>
                <a:gd name="T5" fmla="*/ 0 h 293"/>
                <a:gd name="T6" fmla="*/ 350 w 351"/>
                <a:gd name="T7" fmla="*/ 292 h 293"/>
                <a:gd name="T8" fmla="*/ 0 w 351"/>
                <a:gd name="T9" fmla="*/ 292 h 293"/>
              </a:gdLst>
              <a:ahLst/>
              <a:cxnLst>
                <a:cxn ang="0">
                  <a:pos x="T0" y="T1"/>
                </a:cxn>
                <a:cxn ang="0">
                  <a:pos x="T2" y="T3"/>
                </a:cxn>
                <a:cxn ang="0">
                  <a:pos x="T4" y="T5"/>
                </a:cxn>
                <a:cxn ang="0">
                  <a:pos x="T6" y="T7"/>
                </a:cxn>
                <a:cxn ang="0">
                  <a:pos x="T8" y="T9"/>
                </a:cxn>
              </a:cxnLst>
              <a:rect l="0" t="0" r="r" b="b"/>
              <a:pathLst>
                <a:path w="351" h="293">
                  <a:moveTo>
                    <a:pt x="0" y="292"/>
                  </a:moveTo>
                  <a:lnTo>
                    <a:pt x="0" y="0"/>
                  </a:lnTo>
                  <a:lnTo>
                    <a:pt x="350" y="0"/>
                  </a:lnTo>
                  <a:lnTo>
                    <a:pt x="350"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 name="Freeform 6">
              <a:extLst>
                <a:ext uri="{FF2B5EF4-FFF2-40B4-BE49-F238E27FC236}">
                  <a16:creationId xmlns:a16="http://schemas.microsoft.com/office/drawing/2014/main" id="{99861ED0-8EE4-4C9C-BB42-B8593D290056}"/>
                </a:ext>
              </a:extLst>
            </p:cNvPr>
            <p:cNvSpPr>
              <a:spLocks/>
            </p:cNvSpPr>
            <p:nvPr/>
          </p:nvSpPr>
          <p:spPr bwMode="auto">
            <a:xfrm>
              <a:off x="3490912" y="2722924"/>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 name="Freeform 7">
              <a:extLst>
                <a:ext uri="{FF2B5EF4-FFF2-40B4-BE49-F238E27FC236}">
                  <a16:creationId xmlns:a16="http://schemas.microsoft.com/office/drawing/2014/main" id="{B7BBA662-AAA5-455C-9B35-21E6BA40161E}"/>
                </a:ext>
              </a:extLst>
            </p:cNvPr>
            <p:cNvSpPr>
              <a:spLocks/>
            </p:cNvSpPr>
            <p:nvPr/>
          </p:nvSpPr>
          <p:spPr bwMode="auto">
            <a:xfrm>
              <a:off x="3952875" y="2722924"/>
              <a:ext cx="560388" cy="465138"/>
            </a:xfrm>
            <a:custGeom>
              <a:avLst/>
              <a:gdLst>
                <a:gd name="T0" fmla="*/ 0 w 353"/>
                <a:gd name="T1" fmla="*/ 292 h 293"/>
                <a:gd name="T2" fmla="*/ 0 w 353"/>
                <a:gd name="T3" fmla="*/ 0 h 293"/>
                <a:gd name="T4" fmla="*/ 352 w 353"/>
                <a:gd name="T5" fmla="*/ 0 h 293"/>
                <a:gd name="T6" fmla="*/ 352 w 353"/>
                <a:gd name="T7" fmla="*/ 292 h 293"/>
                <a:gd name="T8" fmla="*/ 0 w 353"/>
                <a:gd name="T9" fmla="*/ 292 h 293"/>
              </a:gdLst>
              <a:ahLst/>
              <a:cxnLst>
                <a:cxn ang="0">
                  <a:pos x="T0" y="T1"/>
                </a:cxn>
                <a:cxn ang="0">
                  <a:pos x="T2" y="T3"/>
                </a:cxn>
                <a:cxn ang="0">
                  <a:pos x="T4" y="T5"/>
                </a:cxn>
                <a:cxn ang="0">
                  <a:pos x="T6" y="T7"/>
                </a:cxn>
                <a:cxn ang="0">
                  <a:pos x="T8" y="T9"/>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 name="Freeform 8">
              <a:extLst>
                <a:ext uri="{FF2B5EF4-FFF2-40B4-BE49-F238E27FC236}">
                  <a16:creationId xmlns:a16="http://schemas.microsoft.com/office/drawing/2014/main" id="{5965010A-F711-4053-AB42-1BAAA5D2FADF}"/>
                </a:ext>
              </a:extLst>
            </p:cNvPr>
            <p:cNvSpPr>
              <a:spLocks/>
            </p:cNvSpPr>
            <p:nvPr/>
          </p:nvSpPr>
          <p:spPr bwMode="auto">
            <a:xfrm>
              <a:off x="4048125" y="2722924"/>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1" name="Freeform 9">
              <a:extLst>
                <a:ext uri="{FF2B5EF4-FFF2-40B4-BE49-F238E27FC236}">
                  <a16:creationId xmlns:a16="http://schemas.microsoft.com/office/drawing/2014/main" id="{A828F58A-B366-4D12-AFE6-CFCE75FDC960}"/>
                </a:ext>
              </a:extLst>
            </p:cNvPr>
            <p:cNvSpPr>
              <a:spLocks/>
            </p:cNvSpPr>
            <p:nvPr/>
          </p:nvSpPr>
          <p:spPr bwMode="auto">
            <a:xfrm>
              <a:off x="4511675" y="2722924"/>
              <a:ext cx="558801" cy="465138"/>
            </a:xfrm>
            <a:custGeom>
              <a:avLst/>
              <a:gdLst>
                <a:gd name="T0" fmla="*/ 0 w 352"/>
                <a:gd name="T1" fmla="*/ 292 h 293"/>
                <a:gd name="T2" fmla="*/ 0 w 352"/>
                <a:gd name="T3" fmla="*/ 0 h 293"/>
                <a:gd name="T4" fmla="*/ 351 w 352"/>
                <a:gd name="T5" fmla="*/ 0 h 293"/>
                <a:gd name="T6" fmla="*/ 351 w 352"/>
                <a:gd name="T7" fmla="*/ 292 h 293"/>
                <a:gd name="T8" fmla="*/ 0 w 352"/>
                <a:gd name="T9" fmla="*/ 292 h 293"/>
              </a:gdLst>
              <a:ahLst/>
              <a:cxnLst>
                <a:cxn ang="0">
                  <a:pos x="T0" y="T1"/>
                </a:cxn>
                <a:cxn ang="0">
                  <a:pos x="T2" y="T3"/>
                </a:cxn>
                <a:cxn ang="0">
                  <a:pos x="T4" y="T5"/>
                </a:cxn>
                <a:cxn ang="0">
                  <a:pos x="T6" y="T7"/>
                </a:cxn>
                <a:cxn ang="0">
                  <a:pos x="T8" y="T9"/>
                </a:cxn>
              </a:cxnLst>
              <a:rect l="0" t="0" r="r" b="b"/>
              <a:pathLst>
                <a:path w="352" h="293">
                  <a:moveTo>
                    <a:pt x="0" y="292"/>
                  </a:moveTo>
                  <a:lnTo>
                    <a:pt x="0" y="0"/>
                  </a:lnTo>
                  <a:lnTo>
                    <a:pt x="351" y="0"/>
                  </a:lnTo>
                  <a:lnTo>
                    <a:pt x="351"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2" name="Freeform 10">
              <a:extLst>
                <a:ext uri="{FF2B5EF4-FFF2-40B4-BE49-F238E27FC236}">
                  <a16:creationId xmlns:a16="http://schemas.microsoft.com/office/drawing/2014/main" id="{D15C0C0D-D73A-408B-BBFC-3CB3897ED731}"/>
                </a:ext>
              </a:extLst>
            </p:cNvPr>
            <p:cNvSpPr>
              <a:spLocks/>
            </p:cNvSpPr>
            <p:nvPr/>
          </p:nvSpPr>
          <p:spPr bwMode="auto">
            <a:xfrm>
              <a:off x="4605338" y="2722924"/>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 name="Freeform 11">
              <a:extLst>
                <a:ext uri="{FF2B5EF4-FFF2-40B4-BE49-F238E27FC236}">
                  <a16:creationId xmlns:a16="http://schemas.microsoft.com/office/drawing/2014/main" id="{E6C8324C-3248-42A9-A621-2B5D0B96CD5B}"/>
                </a:ext>
              </a:extLst>
            </p:cNvPr>
            <p:cNvSpPr>
              <a:spLocks/>
            </p:cNvSpPr>
            <p:nvPr/>
          </p:nvSpPr>
          <p:spPr bwMode="auto">
            <a:xfrm>
              <a:off x="5068889" y="2722924"/>
              <a:ext cx="560388" cy="465138"/>
            </a:xfrm>
            <a:custGeom>
              <a:avLst/>
              <a:gdLst>
                <a:gd name="T0" fmla="*/ 0 w 353"/>
                <a:gd name="T1" fmla="*/ 292 h 293"/>
                <a:gd name="T2" fmla="*/ 0 w 353"/>
                <a:gd name="T3" fmla="*/ 0 h 293"/>
                <a:gd name="T4" fmla="*/ 352 w 353"/>
                <a:gd name="T5" fmla="*/ 0 h 293"/>
                <a:gd name="T6" fmla="*/ 352 w 353"/>
                <a:gd name="T7" fmla="*/ 292 h 293"/>
                <a:gd name="T8" fmla="*/ 0 w 353"/>
                <a:gd name="T9" fmla="*/ 292 h 293"/>
              </a:gdLst>
              <a:ahLst/>
              <a:cxnLst>
                <a:cxn ang="0">
                  <a:pos x="T0" y="T1"/>
                </a:cxn>
                <a:cxn ang="0">
                  <a:pos x="T2" y="T3"/>
                </a:cxn>
                <a:cxn ang="0">
                  <a:pos x="T4" y="T5"/>
                </a:cxn>
                <a:cxn ang="0">
                  <a:pos x="T6" y="T7"/>
                </a:cxn>
                <a:cxn ang="0">
                  <a:pos x="T8" y="T9"/>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4" name="Freeform 12">
              <a:extLst>
                <a:ext uri="{FF2B5EF4-FFF2-40B4-BE49-F238E27FC236}">
                  <a16:creationId xmlns:a16="http://schemas.microsoft.com/office/drawing/2014/main" id="{A0A407D1-A0EE-4582-8689-3B28F1DEF322}"/>
                </a:ext>
              </a:extLst>
            </p:cNvPr>
            <p:cNvSpPr>
              <a:spLocks/>
            </p:cNvSpPr>
            <p:nvPr/>
          </p:nvSpPr>
          <p:spPr bwMode="auto">
            <a:xfrm>
              <a:off x="5160964" y="2722924"/>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 name="Freeform 13">
              <a:extLst>
                <a:ext uri="{FF2B5EF4-FFF2-40B4-BE49-F238E27FC236}">
                  <a16:creationId xmlns:a16="http://schemas.microsoft.com/office/drawing/2014/main" id="{D6EEEDE6-9E76-4AE0-8DCC-9C73B1834E82}"/>
                </a:ext>
              </a:extLst>
            </p:cNvPr>
            <p:cNvSpPr>
              <a:spLocks/>
            </p:cNvSpPr>
            <p:nvPr/>
          </p:nvSpPr>
          <p:spPr bwMode="auto">
            <a:xfrm>
              <a:off x="5627689" y="2722924"/>
              <a:ext cx="93663" cy="465138"/>
            </a:xfrm>
            <a:custGeom>
              <a:avLst/>
              <a:gdLst>
                <a:gd name="T0" fmla="*/ 0 w 59"/>
                <a:gd name="T1" fmla="*/ 292 h 293"/>
                <a:gd name="T2" fmla="*/ 0 w 59"/>
                <a:gd name="T3" fmla="*/ 0 h 293"/>
                <a:gd name="T4" fmla="*/ 58 w 59"/>
                <a:gd name="T5" fmla="*/ 0 h 293"/>
                <a:gd name="T6" fmla="*/ 58 w 59"/>
                <a:gd name="T7" fmla="*/ 292 h 293"/>
                <a:gd name="T8" fmla="*/ 0 w 59"/>
                <a:gd name="T9" fmla="*/ 292 h 293"/>
              </a:gdLst>
              <a:ahLst/>
              <a:cxnLst>
                <a:cxn ang="0">
                  <a:pos x="T0" y="T1"/>
                </a:cxn>
                <a:cxn ang="0">
                  <a:pos x="T2" y="T3"/>
                </a:cxn>
                <a:cxn ang="0">
                  <a:pos x="T4" y="T5"/>
                </a:cxn>
                <a:cxn ang="0">
                  <a:pos x="T6" y="T7"/>
                </a:cxn>
                <a:cxn ang="0">
                  <a:pos x="T8" y="T9"/>
                </a:cxn>
              </a:cxnLst>
              <a:rect l="0" t="0" r="r" b="b"/>
              <a:pathLst>
                <a:path w="59" h="293">
                  <a:moveTo>
                    <a:pt x="0" y="292"/>
                  </a:moveTo>
                  <a:lnTo>
                    <a:pt x="0" y="0"/>
                  </a:lnTo>
                  <a:lnTo>
                    <a:pt x="58" y="0"/>
                  </a:lnTo>
                  <a:lnTo>
                    <a:pt x="58"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Freeform 14">
              <a:extLst>
                <a:ext uri="{FF2B5EF4-FFF2-40B4-BE49-F238E27FC236}">
                  <a16:creationId xmlns:a16="http://schemas.microsoft.com/office/drawing/2014/main" id="{3EF2E48F-175B-44CA-BB05-F82992459A8D}"/>
                </a:ext>
              </a:extLst>
            </p:cNvPr>
            <p:cNvSpPr>
              <a:spLocks/>
            </p:cNvSpPr>
            <p:nvPr/>
          </p:nvSpPr>
          <p:spPr bwMode="auto">
            <a:xfrm>
              <a:off x="7159629" y="4158025"/>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7" name="Freeform 15">
              <a:extLst>
                <a:ext uri="{FF2B5EF4-FFF2-40B4-BE49-F238E27FC236}">
                  <a16:creationId xmlns:a16="http://schemas.microsoft.com/office/drawing/2014/main" id="{007D4A9A-61BE-4802-A297-3D5D63C3E00C}"/>
                </a:ext>
              </a:extLst>
            </p:cNvPr>
            <p:cNvSpPr>
              <a:spLocks/>
            </p:cNvSpPr>
            <p:nvPr/>
          </p:nvSpPr>
          <p:spPr bwMode="auto">
            <a:xfrm>
              <a:off x="7531104" y="4158025"/>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8" name="Freeform 16">
              <a:extLst>
                <a:ext uri="{FF2B5EF4-FFF2-40B4-BE49-F238E27FC236}">
                  <a16:creationId xmlns:a16="http://schemas.microsoft.com/office/drawing/2014/main" id="{4A7B8B2E-2F23-4260-82DA-F763F5EA374A}"/>
                </a:ext>
              </a:extLst>
            </p:cNvPr>
            <p:cNvSpPr>
              <a:spLocks/>
            </p:cNvSpPr>
            <p:nvPr/>
          </p:nvSpPr>
          <p:spPr bwMode="auto">
            <a:xfrm>
              <a:off x="7902580" y="4158025"/>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9" name="Freeform 17">
              <a:extLst>
                <a:ext uri="{FF2B5EF4-FFF2-40B4-BE49-F238E27FC236}">
                  <a16:creationId xmlns:a16="http://schemas.microsoft.com/office/drawing/2014/main" id="{9F85132D-042D-460B-BD38-020CB368901C}"/>
                </a:ext>
              </a:extLst>
            </p:cNvPr>
            <p:cNvSpPr>
              <a:spLocks/>
            </p:cNvSpPr>
            <p:nvPr/>
          </p:nvSpPr>
          <p:spPr bwMode="auto">
            <a:xfrm>
              <a:off x="8275643" y="4158025"/>
              <a:ext cx="371475" cy="373063"/>
            </a:xfrm>
            <a:custGeom>
              <a:avLst/>
              <a:gdLst>
                <a:gd name="T0" fmla="*/ 0 w 234"/>
                <a:gd name="T1" fmla="*/ 234 h 235"/>
                <a:gd name="T2" fmla="*/ 0 w 234"/>
                <a:gd name="T3" fmla="*/ 0 h 235"/>
                <a:gd name="T4" fmla="*/ 233 w 234"/>
                <a:gd name="T5" fmla="*/ 0 h 235"/>
                <a:gd name="T6" fmla="*/ 233 w 234"/>
                <a:gd name="T7" fmla="*/ 234 h 235"/>
                <a:gd name="T8" fmla="*/ 0 w 234"/>
                <a:gd name="T9" fmla="*/ 234 h 235"/>
              </a:gdLst>
              <a:ahLst/>
              <a:cxnLst>
                <a:cxn ang="0">
                  <a:pos x="T0" y="T1"/>
                </a:cxn>
                <a:cxn ang="0">
                  <a:pos x="T2" y="T3"/>
                </a:cxn>
                <a:cxn ang="0">
                  <a:pos x="T4" y="T5"/>
                </a:cxn>
                <a:cxn ang="0">
                  <a:pos x="T6" y="T7"/>
                </a:cxn>
                <a:cxn ang="0">
                  <a:pos x="T8" y="T9"/>
                </a:cxn>
              </a:cxnLst>
              <a:rect l="0" t="0" r="r" b="b"/>
              <a:pathLst>
                <a:path w="234" h="235">
                  <a:moveTo>
                    <a:pt x="0" y="234"/>
                  </a:moveTo>
                  <a:lnTo>
                    <a:pt x="0" y="0"/>
                  </a:lnTo>
                  <a:lnTo>
                    <a:pt x="233" y="0"/>
                  </a:lnTo>
                  <a:lnTo>
                    <a:pt x="233"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0" name="Freeform 18">
              <a:extLst>
                <a:ext uri="{FF2B5EF4-FFF2-40B4-BE49-F238E27FC236}">
                  <a16:creationId xmlns:a16="http://schemas.microsoft.com/office/drawing/2014/main" id="{AA17ACF6-5398-48B0-8426-2235D7F1FCA8}"/>
                </a:ext>
              </a:extLst>
            </p:cNvPr>
            <p:cNvSpPr>
              <a:spLocks/>
            </p:cNvSpPr>
            <p:nvPr/>
          </p:nvSpPr>
          <p:spPr bwMode="auto">
            <a:xfrm>
              <a:off x="471483" y="4158025"/>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1" name="Freeform 19">
              <a:extLst>
                <a:ext uri="{FF2B5EF4-FFF2-40B4-BE49-F238E27FC236}">
                  <a16:creationId xmlns:a16="http://schemas.microsoft.com/office/drawing/2014/main" id="{811235EE-E577-4CF9-8496-C50A3963227B}"/>
                </a:ext>
              </a:extLst>
            </p:cNvPr>
            <p:cNvSpPr>
              <a:spLocks/>
            </p:cNvSpPr>
            <p:nvPr/>
          </p:nvSpPr>
          <p:spPr bwMode="auto">
            <a:xfrm>
              <a:off x="842958" y="4158025"/>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2" name="Freeform 20">
              <a:extLst>
                <a:ext uri="{FF2B5EF4-FFF2-40B4-BE49-F238E27FC236}">
                  <a16:creationId xmlns:a16="http://schemas.microsoft.com/office/drawing/2014/main" id="{FF09DBFB-D92A-4F43-AF5C-42264545878F}"/>
                </a:ext>
              </a:extLst>
            </p:cNvPr>
            <p:cNvSpPr>
              <a:spLocks/>
            </p:cNvSpPr>
            <p:nvPr/>
          </p:nvSpPr>
          <p:spPr bwMode="auto">
            <a:xfrm>
              <a:off x="1214434" y="4158025"/>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3" name="Freeform 21">
              <a:extLst>
                <a:ext uri="{FF2B5EF4-FFF2-40B4-BE49-F238E27FC236}">
                  <a16:creationId xmlns:a16="http://schemas.microsoft.com/office/drawing/2014/main" id="{17CA3102-EB6F-4355-AB27-AB5B4CCB3A62}"/>
                </a:ext>
              </a:extLst>
            </p:cNvPr>
            <p:cNvSpPr>
              <a:spLocks/>
            </p:cNvSpPr>
            <p:nvPr/>
          </p:nvSpPr>
          <p:spPr bwMode="auto">
            <a:xfrm>
              <a:off x="1585909" y="4158025"/>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4" name="Freeform 22">
              <a:extLst>
                <a:ext uri="{FF2B5EF4-FFF2-40B4-BE49-F238E27FC236}">
                  <a16:creationId xmlns:a16="http://schemas.microsoft.com/office/drawing/2014/main" id="{5445E268-4DAA-4EB8-A64C-3CEF0FAFE662}"/>
                </a:ext>
              </a:extLst>
            </p:cNvPr>
            <p:cNvSpPr>
              <a:spLocks/>
            </p:cNvSpPr>
            <p:nvPr/>
          </p:nvSpPr>
          <p:spPr bwMode="auto">
            <a:xfrm>
              <a:off x="2143123" y="4158025"/>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5" name="Freeform 23">
              <a:extLst>
                <a:ext uri="{FF2B5EF4-FFF2-40B4-BE49-F238E27FC236}">
                  <a16:creationId xmlns:a16="http://schemas.microsoft.com/office/drawing/2014/main" id="{3A30EA91-A2F0-4836-A1BB-8E4C173F99E2}"/>
                </a:ext>
              </a:extLst>
            </p:cNvPr>
            <p:cNvSpPr>
              <a:spLocks/>
            </p:cNvSpPr>
            <p:nvPr/>
          </p:nvSpPr>
          <p:spPr bwMode="auto">
            <a:xfrm>
              <a:off x="2514598" y="4158025"/>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6" name="Freeform 24">
              <a:extLst>
                <a:ext uri="{FF2B5EF4-FFF2-40B4-BE49-F238E27FC236}">
                  <a16:creationId xmlns:a16="http://schemas.microsoft.com/office/drawing/2014/main" id="{48AA3160-3AB0-43BD-BBFF-DD7B8204BCF1}"/>
                </a:ext>
              </a:extLst>
            </p:cNvPr>
            <p:cNvSpPr>
              <a:spLocks/>
            </p:cNvSpPr>
            <p:nvPr/>
          </p:nvSpPr>
          <p:spPr bwMode="auto">
            <a:xfrm>
              <a:off x="2886073" y="4158025"/>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7" name="Freeform 25">
              <a:extLst>
                <a:ext uri="{FF2B5EF4-FFF2-40B4-BE49-F238E27FC236}">
                  <a16:creationId xmlns:a16="http://schemas.microsoft.com/office/drawing/2014/main" id="{7A2ADB36-0B90-44EB-B3C7-20AFE669D0B2}"/>
                </a:ext>
              </a:extLst>
            </p:cNvPr>
            <p:cNvSpPr>
              <a:spLocks/>
            </p:cNvSpPr>
            <p:nvPr/>
          </p:nvSpPr>
          <p:spPr bwMode="auto">
            <a:xfrm>
              <a:off x="3257549" y="4158025"/>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8" name="Freeform 26">
              <a:extLst>
                <a:ext uri="{FF2B5EF4-FFF2-40B4-BE49-F238E27FC236}">
                  <a16:creationId xmlns:a16="http://schemas.microsoft.com/office/drawing/2014/main" id="{8CEB5197-DE28-47B6-B22C-A605EF812A13}"/>
                </a:ext>
              </a:extLst>
            </p:cNvPr>
            <p:cNvSpPr>
              <a:spLocks/>
            </p:cNvSpPr>
            <p:nvPr/>
          </p:nvSpPr>
          <p:spPr bwMode="auto">
            <a:xfrm>
              <a:off x="3814762" y="4158025"/>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9" name="Freeform 27">
              <a:extLst>
                <a:ext uri="{FF2B5EF4-FFF2-40B4-BE49-F238E27FC236}">
                  <a16:creationId xmlns:a16="http://schemas.microsoft.com/office/drawing/2014/main" id="{45B4DCB2-50DC-4263-9371-603A7D0E7F9F}"/>
                </a:ext>
              </a:extLst>
            </p:cNvPr>
            <p:cNvSpPr>
              <a:spLocks/>
            </p:cNvSpPr>
            <p:nvPr/>
          </p:nvSpPr>
          <p:spPr bwMode="auto">
            <a:xfrm>
              <a:off x="4186238" y="4158025"/>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0" name="Freeform 28">
              <a:extLst>
                <a:ext uri="{FF2B5EF4-FFF2-40B4-BE49-F238E27FC236}">
                  <a16:creationId xmlns:a16="http://schemas.microsoft.com/office/drawing/2014/main" id="{6E7DEAFA-3AC1-4F8A-AE50-A242F1182B1E}"/>
                </a:ext>
              </a:extLst>
            </p:cNvPr>
            <p:cNvSpPr>
              <a:spLocks/>
            </p:cNvSpPr>
            <p:nvPr/>
          </p:nvSpPr>
          <p:spPr bwMode="auto">
            <a:xfrm>
              <a:off x="4557713" y="4158025"/>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1" name="Freeform 29">
              <a:extLst>
                <a:ext uri="{FF2B5EF4-FFF2-40B4-BE49-F238E27FC236}">
                  <a16:creationId xmlns:a16="http://schemas.microsoft.com/office/drawing/2014/main" id="{E59C0B90-E9DA-4884-9306-A5B8AA1953E0}"/>
                </a:ext>
              </a:extLst>
            </p:cNvPr>
            <p:cNvSpPr>
              <a:spLocks/>
            </p:cNvSpPr>
            <p:nvPr/>
          </p:nvSpPr>
          <p:spPr bwMode="auto">
            <a:xfrm>
              <a:off x="4930776" y="4158025"/>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2" name="Freeform 30">
              <a:extLst>
                <a:ext uri="{FF2B5EF4-FFF2-40B4-BE49-F238E27FC236}">
                  <a16:creationId xmlns:a16="http://schemas.microsoft.com/office/drawing/2014/main" id="{1A95457E-D1D3-4EF1-B44F-60A83DBA5A00}"/>
                </a:ext>
              </a:extLst>
            </p:cNvPr>
            <p:cNvSpPr>
              <a:spLocks/>
            </p:cNvSpPr>
            <p:nvPr/>
          </p:nvSpPr>
          <p:spPr bwMode="auto">
            <a:xfrm>
              <a:off x="5486402" y="4158025"/>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3" name="Freeform 31">
              <a:extLst>
                <a:ext uri="{FF2B5EF4-FFF2-40B4-BE49-F238E27FC236}">
                  <a16:creationId xmlns:a16="http://schemas.microsoft.com/office/drawing/2014/main" id="{030208C4-9196-4A9C-8B40-A599F34EEE6F}"/>
                </a:ext>
              </a:extLst>
            </p:cNvPr>
            <p:cNvSpPr>
              <a:spLocks/>
            </p:cNvSpPr>
            <p:nvPr/>
          </p:nvSpPr>
          <p:spPr bwMode="auto">
            <a:xfrm>
              <a:off x="5859465" y="4158025"/>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4" name="Freeform 32">
              <a:extLst>
                <a:ext uri="{FF2B5EF4-FFF2-40B4-BE49-F238E27FC236}">
                  <a16:creationId xmlns:a16="http://schemas.microsoft.com/office/drawing/2014/main" id="{08CF2EA6-EEBA-4F08-BE21-421B623A678F}"/>
                </a:ext>
              </a:extLst>
            </p:cNvPr>
            <p:cNvSpPr>
              <a:spLocks/>
            </p:cNvSpPr>
            <p:nvPr/>
          </p:nvSpPr>
          <p:spPr bwMode="auto">
            <a:xfrm>
              <a:off x="6230940" y="4158025"/>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5" name="Freeform 33">
              <a:extLst>
                <a:ext uri="{FF2B5EF4-FFF2-40B4-BE49-F238E27FC236}">
                  <a16:creationId xmlns:a16="http://schemas.microsoft.com/office/drawing/2014/main" id="{EF58060E-76D3-4752-A5DB-B2EFF6F463A2}"/>
                </a:ext>
              </a:extLst>
            </p:cNvPr>
            <p:cNvSpPr>
              <a:spLocks/>
            </p:cNvSpPr>
            <p:nvPr/>
          </p:nvSpPr>
          <p:spPr bwMode="auto">
            <a:xfrm>
              <a:off x="6602415" y="4158025"/>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6" name="Rectangle 35">
              <a:extLst>
                <a:ext uri="{FF2B5EF4-FFF2-40B4-BE49-F238E27FC236}">
                  <a16:creationId xmlns:a16="http://schemas.microsoft.com/office/drawing/2014/main" id="{EB239DDD-99BA-4D8D-BF0A-88A289F93FDA}"/>
                </a:ext>
              </a:extLst>
            </p:cNvPr>
            <p:cNvSpPr>
              <a:spLocks noChangeArrowheads="1"/>
            </p:cNvSpPr>
            <p:nvPr/>
          </p:nvSpPr>
          <p:spPr bwMode="auto">
            <a:xfrm>
              <a:off x="4083050" y="2794361"/>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17</a:t>
              </a:r>
            </a:p>
          </p:txBody>
        </p:sp>
        <p:sp>
          <p:nvSpPr>
            <p:cNvPr id="37" name="Rectangle 36">
              <a:extLst>
                <a:ext uri="{FF2B5EF4-FFF2-40B4-BE49-F238E27FC236}">
                  <a16:creationId xmlns:a16="http://schemas.microsoft.com/office/drawing/2014/main" id="{0E092BAC-B408-4B84-A7C1-C4BA813E6344}"/>
                </a:ext>
              </a:extLst>
            </p:cNvPr>
            <p:cNvSpPr>
              <a:spLocks noChangeArrowheads="1"/>
            </p:cNvSpPr>
            <p:nvPr/>
          </p:nvSpPr>
          <p:spPr bwMode="auto">
            <a:xfrm>
              <a:off x="4640263" y="2792774"/>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38" name="Rectangle 37">
              <a:extLst>
                <a:ext uri="{FF2B5EF4-FFF2-40B4-BE49-F238E27FC236}">
                  <a16:creationId xmlns:a16="http://schemas.microsoft.com/office/drawing/2014/main" id="{668BC402-60FC-483E-BA76-EB6512601E65}"/>
                </a:ext>
              </a:extLst>
            </p:cNvPr>
            <p:cNvSpPr>
              <a:spLocks noChangeArrowheads="1"/>
            </p:cNvSpPr>
            <p:nvPr/>
          </p:nvSpPr>
          <p:spPr bwMode="auto">
            <a:xfrm>
              <a:off x="5210176" y="2781661"/>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30</a:t>
              </a:r>
            </a:p>
          </p:txBody>
        </p:sp>
        <p:sp>
          <p:nvSpPr>
            <p:cNvPr id="39" name="Rectangle 38">
              <a:extLst>
                <a:ext uri="{FF2B5EF4-FFF2-40B4-BE49-F238E27FC236}">
                  <a16:creationId xmlns:a16="http://schemas.microsoft.com/office/drawing/2014/main" id="{FA5B42BE-8309-4F1F-AEB2-B906FE570CF1}"/>
                </a:ext>
              </a:extLst>
            </p:cNvPr>
            <p:cNvSpPr>
              <a:spLocks noChangeArrowheads="1"/>
            </p:cNvSpPr>
            <p:nvPr/>
          </p:nvSpPr>
          <p:spPr bwMode="auto">
            <a:xfrm>
              <a:off x="471483" y="4172313"/>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a:t>
              </a:r>
            </a:p>
          </p:txBody>
        </p:sp>
        <p:sp>
          <p:nvSpPr>
            <p:cNvPr id="40" name="Rectangle 39">
              <a:extLst>
                <a:ext uri="{FF2B5EF4-FFF2-40B4-BE49-F238E27FC236}">
                  <a16:creationId xmlns:a16="http://schemas.microsoft.com/office/drawing/2014/main" id="{E38846DF-EA40-4F37-A117-A298D7442A24}"/>
                </a:ext>
              </a:extLst>
            </p:cNvPr>
            <p:cNvSpPr>
              <a:spLocks noChangeArrowheads="1"/>
            </p:cNvSpPr>
            <p:nvPr/>
          </p:nvSpPr>
          <p:spPr bwMode="auto">
            <a:xfrm>
              <a:off x="852483" y="4161200"/>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a:t>
              </a:r>
            </a:p>
          </p:txBody>
        </p:sp>
        <p:sp>
          <p:nvSpPr>
            <p:cNvPr id="41" name="Rectangle 40">
              <a:extLst>
                <a:ext uri="{FF2B5EF4-FFF2-40B4-BE49-F238E27FC236}">
                  <a16:creationId xmlns:a16="http://schemas.microsoft.com/office/drawing/2014/main" id="{F91FD0E6-BFE3-4855-8ABA-2FDF670B0ECD}"/>
                </a:ext>
              </a:extLst>
            </p:cNvPr>
            <p:cNvSpPr>
              <a:spLocks noChangeArrowheads="1"/>
            </p:cNvSpPr>
            <p:nvPr/>
          </p:nvSpPr>
          <p:spPr bwMode="auto">
            <a:xfrm>
              <a:off x="1225546" y="4161200"/>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5*</a:t>
              </a:r>
            </a:p>
          </p:txBody>
        </p:sp>
        <p:sp>
          <p:nvSpPr>
            <p:cNvPr id="42" name="Rectangle 41">
              <a:extLst>
                <a:ext uri="{FF2B5EF4-FFF2-40B4-BE49-F238E27FC236}">
                  <a16:creationId xmlns:a16="http://schemas.microsoft.com/office/drawing/2014/main" id="{A4CA9394-A62F-4338-8745-7C88762232D8}"/>
                </a:ext>
              </a:extLst>
            </p:cNvPr>
            <p:cNvSpPr>
              <a:spLocks noChangeArrowheads="1"/>
            </p:cNvSpPr>
            <p:nvPr/>
          </p:nvSpPr>
          <p:spPr bwMode="auto">
            <a:xfrm>
              <a:off x="1597022" y="4172313"/>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7*</a:t>
              </a:r>
            </a:p>
          </p:txBody>
        </p:sp>
        <p:sp>
          <p:nvSpPr>
            <p:cNvPr id="43" name="Rectangle 42">
              <a:extLst>
                <a:ext uri="{FF2B5EF4-FFF2-40B4-BE49-F238E27FC236}">
                  <a16:creationId xmlns:a16="http://schemas.microsoft.com/office/drawing/2014/main" id="{F6D28838-4FEE-4F38-A9EF-09CBC641C345}"/>
                </a:ext>
              </a:extLst>
            </p:cNvPr>
            <p:cNvSpPr>
              <a:spLocks noChangeArrowheads="1"/>
            </p:cNvSpPr>
            <p:nvPr/>
          </p:nvSpPr>
          <p:spPr bwMode="auto">
            <a:xfrm>
              <a:off x="2132010" y="4172313"/>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14*</a:t>
              </a:r>
            </a:p>
          </p:txBody>
        </p:sp>
        <p:sp>
          <p:nvSpPr>
            <p:cNvPr id="44" name="Rectangle 43">
              <a:extLst>
                <a:ext uri="{FF2B5EF4-FFF2-40B4-BE49-F238E27FC236}">
                  <a16:creationId xmlns:a16="http://schemas.microsoft.com/office/drawing/2014/main" id="{0C74DCD1-6731-41DE-BAA6-5EE599C8E0E1}"/>
                </a:ext>
              </a:extLst>
            </p:cNvPr>
            <p:cNvSpPr>
              <a:spLocks noChangeArrowheads="1"/>
            </p:cNvSpPr>
            <p:nvPr/>
          </p:nvSpPr>
          <p:spPr bwMode="auto">
            <a:xfrm>
              <a:off x="2492373" y="4172313"/>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16*</a:t>
              </a:r>
            </a:p>
          </p:txBody>
        </p:sp>
        <p:sp>
          <p:nvSpPr>
            <p:cNvPr id="45" name="Rectangle 44">
              <a:extLst>
                <a:ext uri="{FF2B5EF4-FFF2-40B4-BE49-F238E27FC236}">
                  <a16:creationId xmlns:a16="http://schemas.microsoft.com/office/drawing/2014/main" id="{632E0782-61DF-4CE2-B0C2-65E2C7CD0ECB}"/>
                </a:ext>
              </a:extLst>
            </p:cNvPr>
            <p:cNvSpPr>
              <a:spLocks noChangeArrowheads="1"/>
            </p:cNvSpPr>
            <p:nvPr/>
          </p:nvSpPr>
          <p:spPr bwMode="auto">
            <a:xfrm>
              <a:off x="3827462" y="4161200"/>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19*</a:t>
              </a:r>
            </a:p>
          </p:txBody>
        </p:sp>
        <p:sp>
          <p:nvSpPr>
            <p:cNvPr id="46" name="Rectangle 45">
              <a:extLst>
                <a:ext uri="{FF2B5EF4-FFF2-40B4-BE49-F238E27FC236}">
                  <a16:creationId xmlns:a16="http://schemas.microsoft.com/office/drawing/2014/main" id="{DD47B39F-965C-438E-98EE-5E132DB68EC0}"/>
                </a:ext>
              </a:extLst>
            </p:cNvPr>
            <p:cNvSpPr>
              <a:spLocks noChangeArrowheads="1"/>
            </p:cNvSpPr>
            <p:nvPr/>
          </p:nvSpPr>
          <p:spPr bwMode="auto">
            <a:xfrm>
              <a:off x="4175125" y="4161200"/>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20*</a:t>
              </a:r>
            </a:p>
          </p:txBody>
        </p:sp>
        <p:sp>
          <p:nvSpPr>
            <p:cNvPr id="47" name="Rectangle 46">
              <a:extLst>
                <a:ext uri="{FF2B5EF4-FFF2-40B4-BE49-F238E27FC236}">
                  <a16:creationId xmlns:a16="http://schemas.microsoft.com/office/drawing/2014/main" id="{0A352EF9-D3C5-4ACD-B0B3-428440035EFF}"/>
                </a:ext>
              </a:extLst>
            </p:cNvPr>
            <p:cNvSpPr>
              <a:spLocks noChangeArrowheads="1"/>
            </p:cNvSpPr>
            <p:nvPr/>
          </p:nvSpPr>
          <p:spPr bwMode="auto">
            <a:xfrm>
              <a:off x="4537075" y="4159613"/>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22*</a:t>
              </a:r>
            </a:p>
          </p:txBody>
        </p:sp>
        <p:sp>
          <p:nvSpPr>
            <p:cNvPr id="48" name="Rectangle 47">
              <a:extLst>
                <a:ext uri="{FF2B5EF4-FFF2-40B4-BE49-F238E27FC236}">
                  <a16:creationId xmlns:a16="http://schemas.microsoft.com/office/drawing/2014/main" id="{19EA6AB6-757A-457A-ADCA-B5115A29D6D8}"/>
                </a:ext>
              </a:extLst>
            </p:cNvPr>
            <p:cNvSpPr>
              <a:spLocks noChangeArrowheads="1"/>
            </p:cNvSpPr>
            <p:nvPr/>
          </p:nvSpPr>
          <p:spPr bwMode="auto">
            <a:xfrm>
              <a:off x="5464177" y="4159613"/>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49" name="Rectangle 48">
              <a:extLst>
                <a:ext uri="{FF2B5EF4-FFF2-40B4-BE49-F238E27FC236}">
                  <a16:creationId xmlns:a16="http://schemas.microsoft.com/office/drawing/2014/main" id="{0627D296-B49D-4838-92F5-D67B8075A57B}"/>
                </a:ext>
              </a:extLst>
            </p:cNvPr>
            <p:cNvSpPr>
              <a:spLocks noChangeArrowheads="1"/>
            </p:cNvSpPr>
            <p:nvPr/>
          </p:nvSpPr>
          <p:spPr bwMode="auto">
            <a:xfrm>
              <a:off x="5848352" y="4159613"/>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27*</a:t>
              </a:r>
            </a:p>
          </p:txBody>
        </p:sp>
        <p:sp>
          <p:nvSpPr>
            <p:cNvPr id="50" name="Rectangle 49">
              <a:extLst>
                <a:ext uri="{FF2B5EF4-FFF2-40B4-BE49-F238E27FC236}">
                  <a16:creationId xmlns:a16="http://schemas.microsoft.com/office/drawing/2014/main" id="{3D9BB61E-AB1A-470B-B17B-0FF9E868662C}"/>
                </a:ext>
              </a:extLst>
            </p:cNvPr>
            <p:cNvSpPr>
              <a:spLocks noChangeArrowheads="1"/>
            </p:cNvSpPr>
            <p:nvPr/>
          </p:nvSpPr>
          <p:spPr bwMode="auto">
            <a:xfrm>
              <a:off x="6196015" y="4170725"/>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29*</a:t>
              </a:r>
            </a:p>
          </p:txBody>
        </p:sp>
        <p:sp>
          <p:nvSpPr>
            <p:cNvPr id="51" name="Rectangle 50">
              <a:extLst>
                <a:ext uri="{FF2B5EF4-FFF2-40B4-BE49-F238E27FC236}">
                  <a16:creationId xmlns:a16="http://schemas.microsoft.com/office/drawing/2014/main" id="{71DCB35C-7181-4367-9A91-BB12EFE3589C}"/>
                </a:ext>
              </a:extLst>
            </p:cNvPr>
            <p:cNvSpPr>
              <a:spLocks noChangeArrowheads="1"/>
            </p:cNvSpPr>
            <p:nvPr/>
          </p:nvSpPr>
          <p:spPr bwMode="auto">
            <a:xfrm>
              <a:off x="7137404" y="4170725"/>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33*</a:t>
              </a:r>
            </a:p>
          </p:txBody>
        </p:sp>
        <p:sp>
          <p:nvSpPr>
            <p:cNvPr id="52" name="Rectangle 51">
              <a:extLst>
                <a:ext uri="{FF2B5EF4-FFF2-40B4-BE49-F238E27FC236}">
                  <a16:creationId xmlns:a16="http://schemas.microsoft.com/office/drawing/2014/main" id="{82EBCD1F-3A5A-49CC-B133-7F97E52ADF24}"/>
                </a:ext>
              </a:extLst>
            </p:cNvPr>
            <p:cNvSpPr>
              <a:spLocks noChangeArrowheads="1"/>
            </p:cNvSpPr>
            <p:nvPr/>
          </p:nvSpPr>
          <p:spPr bwMode="auto">
            <a:xfrm>
              <a:off x="7510467" y="4170725"/>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34*</a:t>
              </a:r>
            </a:p>
          </p:txBody>
        </p:sp>
        <p:sp>
          <p:nvSpPr>
            <p:cNvPr id="53" name="Rectangle 52">
              <a:extLst>
                <a:ext uri="{FF2B5EF4-FFF2-40B4-BE49-F238E27FC236}">
                  <a16:creationId xmlns:a16="http://schemas.microsoft.com/office/drawing/2014/main" id="{F6997186-3265-405D-B76F-3DABD3ABFA73}"/>
                </a:ext>
              </a:extLst>
            </p:cNvPr>
            <p:cNvSpPr>
              <a:spLocks noChangeArrowheads="1"/>
            </p:cNvSpPr>
            <p:nvPr/>
          </p:nvSpPr>
          <p:spPr bwMode="auto">
            <a:xfrm>
              <a:off x="7869242" y="4159613"/>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38*</a:t>
              </a:r>
            </a:p>
          </p:txBody>
        </p:sp>
        <p:sp>
          <p:nvSpPr>
            <p:cNvPr id="54" name="Rectangle 53">
              <a:extLst>
                <a:ext uri="{FF2B5EF4-FFF2-40B4-BE49-F238E27FC236}">
                  <a16:creationId xmlns:a16="http://schemas.microsoft.com/office/drawing/2014/main" id="{026B1798-689C-4A09-99B2-580CAE171326}"/>
                </a:ext>
              </a:extLst>
            </p:cNvPr>
            <p:cNvSpPr>
              <a:spLocks noChangeArrowheads="1"/>
            </p:cNvSpPr>
            <p:nvPr/>
          </p:nvSpPr>
          <p:spPr bwMode="auto">
            <a:xfrm>
              <a:off x="8240717" y="4148500"/>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39*</a:t>
              </a:r>
            </a:p>
          </p:txBody>
        </p:sp>
        <p:sp>
          <p:nvSpPr>
            <p:cNvPr id="55" name="Rectangle 54">
              <a:extLst>
                <a:ext uri="{FF2B5EF4-FFF2-40B4-BE49-F238E27FC236}">
                  <a16:creationId xmlns:a16="http://schemas.microsoft.com/office/drawing/2014/main" id="{3F2A6EBA-EE27-4E50-AD3D-465B6810667D}"/>
                </a:ext>
              </a:extLst>
            </p:cNvPr>
            <p:cNvSpPr>
              <a:spLocks noChangeArrowheads="1"/>
            </p:cNvSpPr>
            <p:nvPr/>
          </p:nvSpPr>
          <p:spPr bwMode="auto">
            <a:xfrm>
              <a:off x="3549649" y="2794361"/>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13</a:t>
              </a:r>
            </a:p>
          </p:txBody>
        </p:sp>
        <p:sp>
          <p:nvSpPr>
            <p:cNvPr id="56" name="Arc 69">
              <a:extLst>
                <a:ext uri="{FF2B5EF4-FFF2-40B4-BE49-F238E27FC236}">
                  <a16:creationId xmlns:a16="http://schemas.microsoft.com/office/drawing/2014/main" id="{D1B2A949-7E20-4C8C-B775-05E3A9FB342D}"/>
                </a:ext>
              </a:extLst>
            </p:cNvPr>
            <p:cNvSpPr>
              <a:spLocks/>
            </p:cNvSpPr>
            <p:nvPr/>
          </p:nvSpPr>
          <p:spPr bwMode="auto">
            <a:xfrm rot="19020000">
              <a:off x="3554412" y="3927837"/>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7" name="Arc 70">
              <a:extLst>
                <a:ext uri="{FF2B5EF4-FFF2-40B4-BE49-F238E27FC236}">
                  <a16:creationId xmlns:a16="http://schemas.microsoft.com/office/drawing/2014/main" id="{FA1C852B-B196-47B0-8B60-21E82442587F}"/>
                </a:ext>
              </a:extLst>
            </p:cNvPr>
            <p:cNvSpPr>
              <a:spLocks/>
            </p:cNvSpPr>
            <p:nvPr/>
          </p:nvSpPr>
          <p:spPr bwMode="auto">
            <a:xfrm rot="19020000">
              <a:off x="1801810" y="3927837"/>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8" name="Arc 71">
              <a:extLst>
                <a:ext uri="{FF2B5EF4-FFF2-40B4-BE49-F238E27FC236}">
                  <a16:creationId xmlns:a16="http://schemas.microsoft.com/office/drawing/2014/main" id="{23053644-B2EC-496E-9BFA-06D0D07EA59F}"/>
                </a:ext>
              </a:extLst>
            </p:cNvPr>
            <p:cNvSpPr>
              <a:spLocks/>
            </p:cNvSpPr>
            <p:nvPr/>
          </p:nvSpPr>
          <p:spPr bwMode="auto">
            <a:xfrm rot="19020000">
              <a:off x="5154614" y="3927837"/>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9" name="Arc 72">
              <a:extLst>
                <a:ext uri="{FF2B5EF4-FFF2-40B4-BE49-F238E27FC236}">
                  <a16:creationId xmlns:a16="http://schemas.microsoft.com/office/drawing/2014/main" id="{46ACD283-8069-4D40-818F-AFFFBAAF1AF6}"/>
                </a:ext>
              </a:extLst>
            </p:cNvPr>
            <p:cNvSpPr>
              <a:spLocks/>
            </p:cNvSpPr>
            <p:nvPr/>
          </p:nvSpPr>
          <p:spPr bwMode="auto">
            <a:xfrm rot="19020000">
              <a:off x="6831016" y="3927837"/>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cxnSp>
          <p:nvCxnSpPr>
            <p:cNvPr id="60" name="Straight Arrow Connector 59">
              <a:extLst>
                <a:ext uri="{FF2B5EF4-FFF2-40B4-BE49-F238E27FC236}">
                  <a16:creationId xmlns:a16="http://schemas.microsoft.com/office/drawing/2014/main" id="{D9591AB8-8F4D-493C-B047-01101218A817}"/>
                </a:ext>
              </a:extLst>
            </p:cNvPr>
            <p:cNvCxnSpPr>
              <a:stCxn id="7" idx="0"/>
              <a:endCxn id="21" idx="2"/>
            </p:cNvCxnSpPr>
            <p:nvPr/>
          </p:nvCxnSpPr>
          <p:spPr bwMode="auto">
            <a:xfrm flipH="1">
              <a:off x="1214433" y="3186474"/>
              <a:ext cx="2182816"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60">
              <a:extLst>
                <a:ext uri="{FF2B5EF4-FFF2-40B4-BE49-F238E27FC236}">
                  <a16:creationId xmlns:a16="http://schemas.microsoft.com/office/drawing/2014/main" id="{973F2308-CC51-4487-9D36-9D28355E8CE5}"/>
                </a:ext>
              </a:extLst>
            </p:cNvPr>
            <p:cNvCxnSpPr>
              <a:stCxn id="9" idx="0"/>
              <a:endCxn id="25" idx="2"/>
            </p:cNvCxnSpPr>
            <p:nvPr/>
          </p:nvCxnSpPr>
          <p:spPr bwMode="auto">
            <a:xfrm flipH="1">
              <a:off x="2886073" y="3186474"/>
              <a:ext cx="1066802"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Arrow Connector 61">
              <a:extLst>
                <a:ext uri="{FF2B5EF4-FFF2-40B4-BE49-F238E27FC236}">
                  <a16:creationId xmlns:a16="http://schemas.microsoft.com/office/drawing/2014/main" id="{318FB70A-90AE-4B66-9E77-70FC6ABA58A2}"/>
                </a:ext>
              </a:extLst>
            </p:cNvPr>
            <p:cNvCxnSpPr>
              <a:stCxn id="9" idx="3"/>
              <a:endCxn id="29" idx="2"/>
            </p:cNvCxnSpPr>
            <p:nvPr/>
          </p:nvCxnSpPr>
          <p:spPr bwMode="auto">
            <a:xfrm>
              <a:off x="4511675" y="3186474"/>
              <a:ext cx="46038"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a:extLst>
                <a:ext uri="{FF2B5EF4-FFF2-40B4-BE49-F238E27FC236}">
                  <a16:creationId xmlns:a16="http://schemas.microsoft.com/office/drawing/2014/main" id="{3D34A134-AAF4-4A71-BC2D-573496181761}"/>
                </a:ext>
              </a:extLst>
            </p:cNvPr>
            <p:cNvCxnSpPr>
              <a:stCxn id="13" idx="0"/>
              <a:endCxn id="33" idx="2"/>
            </p:cNvCxnSpPr>
            <p:nvPr/>
          </p:nvCxnSpPr>
          <p:spPr bwMode="auto">
            <a:xfrm>
              <a:off x="5068889" y="3186474"/>
              <a:ext cx="1162051"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Straight Arrow Connector 63">
              <a:extLst>
                <a:ext uri="{FF2B5EF4-FFF2-40B4-BE49-F238E27FC236}">
                  <a16:creationId xmlns:a16="http://schemas.microsoft.com/office/drawing/2014/main" id="{07F6F66A-B300-4B2D-8E66-4117820A1BBC}"/>
                </a:ext>
              </a:extLst>
            </p:cNvPr>
            <p:cNvCxnSpPr>
              <a:stCxn id="13" idx="3"/>
              <a:endCxn id="17" idx="2"/>
            </p:cNvCxnSpPr>
            <p:nvPr/>
          </p:nvCxnSpPr>
          <p:spPr bwMode="auto">
            <a:xfrm>
              <a:off x="5627689" y="3186474"/>
              <a:ext cx="2274890"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5" name="Group 64">
            <a:extLst>
              <a:ext uri="{FF2B5EF4-FFF2-40B4-BE49-F238E27FC236}">
                <a16:creationId xmlns:a16="http://schemas.microsoft.com/office/drawing/2014/main" id="{059561D8-C0EF-4DD1-846C-F78742177A52}"/>
              </a:ext>
            </a:extLst>
          </p:cNvPr>
          <p:cNvGrpSpPr/>
          <p:nvPr/>
        </p:nvGrpSpPr>
        <p:grpSpPr>
          <a:xfrm>
            <a:off x="3409949" y="1013237"/>
            <a:ext cx="2324103" cy="465138"/>
            <a:chOff x="3464300" y="1013237"/>
            <a:chExt cx="2324103" cy="465138"/>
          </a:xfrm>
        </p:grpSpPr>
        <p:sp>
          <p:nvSpPr>
            <p:cNvPr id="66" name="Freeform 5">
              <a:extLst>
                <a:ext uri="{FF2B5EF4-FFF2-40B4-BE49-F238E27FC236}">
                  <a16:creationId xmlns:a16="http://schemas.microsoft.com/office/drawing/2014/main" id="{F9ABA8A7-F1B8-48F7-AB91-8AC33476FC2F}"/>
                </a:ext>
              </a:extLst>
            </p:cNvPr>
            <p:cNvSpPr>
              <a:spLocks/>
            </p:cNvSpPr>
            <p:nvPr/>
          </p:nvSpPr>
          <p:spPr bwMode="auto">
            <a:xfrm>
              <a:off x="3464300" y="1013237"/>
              <a:ext cx="557213" cy="465138"/>
            </a:xfrm>
            <a:custGeom>
              <a:avLst/>
              <a:gdLst>
                <a:gd name="T0" fmla="*/ 0 w 351"/>
                <a:gd name="T1" fmla="*/ 292 h 293"/>
                <a:gd name="T2" fmla="*/ 0 w 351"/>
                <a:gd name="T3" fmla="*/ 0 h 293"/>
                <a:gd name="T4" fmla="*/ 350 w 351"/>
                <a:gd name="T5" fmla="*/ 0 h 293"/>
                <a:gd name="T6" fmla="*/ 350 w 351"/>
                <a:gd name="T7" fmla="*/ 292 h 293"/>
                <a:gd name="T8" fmla="*/ 0 w 351"/>
                <a:gd name="T9" fmla="*/ 292 h 293"/>
              </a:gdLst>
              <a:ahLst/>
              <a:cxnLst>
                <a:cxn ang="0">
                  <a:pos x="T0" y="T1"/>
                </a:cxn>
                <a:cxn ang="0">
                  <a:pos x="T2" y="T3"/>
                </a:cxn>
                <a:cxn ang="0">
                  <a:pos x="T4" y="T5"/>
                </a:cxn>
                <a:cxn ang="0">
                  <a:pos x="T6" y="T7"/>
                </a:cxn>
                <a:cxn ang="0">
                  <a:pos x="T8" y="T9"/>
                </a:cxn>
              </a:cxnLst>
              <a:rect l="0" t="0" r="r" b="b"/>
              <a:pathLst>
                <a:path w="351" h="293">
                  <a:moveTo>
                    <a:pt x="0" y="292"/>
                  </a:moveTo>
                  <a:lnTo>
                    <a:pt x="0" y="0"/>
                  </a:lnTo>
                  <a:lnTo>
                    <a:pt x="350" y="0"/>
                  </a:lnTo>
                  <a:lnTo>
                    <a:pt x="350"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7" name="Freeform 6">
              <a:extLst>
                <a:ext uri="{FF2B5EF4-FFF2-40B4-BE49-F238E27FC236}">
                  <a16:creationId xmlns:a16="http://schemas.microsoft.com/office/drawing/2014/main" id="{A5D237C2-C287-413B-AB5B-25BE6F154FC5}"/>
                </a:ext>
              </a:extLst>
            </p:cNvPr>
            <p:cNvSpPr>
              <a:spLocks/>
            </p:cNvSpPr>
            <p:nvPr/>
          </p:nvSpPr>
          <p:spPr bwMode="auto">
            <a:xfrm>
              <a:off x="3557963" y="1013237"/>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8" name="Freeform 7">
              <a:extLst>
                <a:ext uri="{FF2B5EF4-FFF2-40B4-BE49-F238E27FC236}">
                  <a16:creationId xmlns:a16="http://schemas.microsoft.com/office/drawing/2014/main" id="{5D158196-69AC-4C27-A129-E89D3059B550}"/>
                </a:ext>
              </a:extLst>
            </p:cNvPr>
            <p:cNvSpPr>
              <a:spLocks/>
            </p:cNvSpPr>
            <p:nvPr/>
          </p:nvSpPr>
          <p:spPr bwMode="auto">
            <a:xfrm>
              <a:off x="4019926" y="1013237"/>
              <a:ext cx="560388" cy="465138"/>
            </a:xfrm>
            <a:custGeom>
              <a:avLst/>
              <a:gdLst>
                <a:gd name="T0" fmla="*/ 0 w 353"/>
                <a:gd name="T1" fmla="*/ 292 h 293"/>
                <a:gd name="T2" fmla="*/ 0 w 353"/>
                <a:gd name="T3" fmla="*/ 0 h 293"/>
                <a:gd name="T4" fmla="*/ 352 w 353"/>
                <a:gd name="T5" fmla="*/ 0 h 293"/>
                <a:gd name="T6" fmla="*/ 352 w 353"/>
                <a:gd name="T7" fmla="*/ 292 h 293"/>
                <a:gd name="T8" fmla="*/ 0 w 353"/>
                <a:gd name="T9" fmla="*/ 292 h 293"/>
              </a:gdLst>
              <a:ahLst/>
              <a:cxnLst>
                <a:cxn ang="0">
                  <a:pos x="T0" y="T1"/>
                </a:cxn>
                <a:cxn ang="0">
                  <a:pos x="T2" y="T3"/>
                </a:cxn>
                <a:cxn ang="0">
                  <a:pos x="T4" y="T5"/>
                </a:cxn>
                <a:cxn ang="0">
                  <a:pos x="T6" y="T7"/>
                </a:cxn>
                <a:cxn ang="0">
                  <a:pos x="T8" y="T9"/>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9" name="Freeform 8">
              <a:extLst>
                <a:ext uri="{FF2B5EF4-FFF2-40B4-BE49-F238E27FC236}">
                  <a16:creationId xmlns:a16="http://schemas.microsoft.com/office/drawing/2014/main" id="{C9266172-EBBE-463D-BFC4-DEEBBE22A190}"/>
                </a:ext>
              </a:extLst>
            </p:cNvPr>
            <p:cNvSpPr>
              <a:spLocks/>
            </p:cNvSpPr>
            <p:nvPr/>
          </p:nvSpPr>
          <p:spPr bwMode="auto">
            <a:xfrm>
              <a:off x="4115176" y="1013237"/>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0" name="Freeform 9">
              <a:extLst>
                <a:ext uri="{FF2B5EF4-FFF2-40B4-BE49-F238E27FC236}">
                  <a16:creationId xmlns:a16="http://schemas.microsoft.com/office/drawing/2014/main" id="{8706986B-F904-4193-A317-82B7883A151B}"/>
                </a:ext>
              </a:extLst>
            </p:cNvPr>
            <p:cNvSpPr>
              <a:spLocks/>
            </p:cNvSpPr>
            <p:nvPr/>
          </p:nvSpPr>
          <p:spPr bwMode="auto">
            <a:xfrm>
              <a:off x="4578726" y="1013237"/>
              <a:ext cx="558801" cy="465138"/>
            </a:xfrm>
            <a:custGeom>
              <a:avLst/>
              <a:gdLst>
                <a:gd name="T0" fmla="*/ 0 w 352"/>
                <a:gd name="T1" fmla="*/ 292 h 293"/>
                <a:gd name="T2" fmla="*/ 0 w 352"/>
                <a:gd name="T3" fmla="*/ 0 h 293"/>
                <a:gd name="T4" fmla="*/ 351 w 352"/>
                <a:gd name="T5" fmla="*/ 0 h 293"/>
                <a:gd name="T6" fmla="*/ 351 w 352"/>
                <a:gd name="T7" fmla="*/ 292 h 293"/>
                <a:gd name="T8" fmla="*/ 0 w 352"/>
                <a:gd name="T9" fmla="*/ 292 h 293"/>
              </a:gdLst>
              <a:ahLst/>
              <a:cxnLst>
                <a:cxn ang="0">
                  <a:pos x="T0" y="T1"/>
                </a:cxn>
                <a:cxn ang="0">
                  <a:pos x="T2" y="T3"/>
                </a:cxn>
                <a:cxn ang="0">
                  <a:pos x="T4" y="T5"/>
                </a:cxn>
                <a:cxn ang="0">
                  <a:pos x="T6" y="T7"/>
                </a:cxn>
                <a:cxn ang="0">
                  <a:pos x="T8" y="T9"/>
                </a:cxn>
              </a:cxnLst>
              <a:rect l="0" t="0" r="r" b="b"/>
              <a:pathLst>
                <a:path w="352" h="293">
                  <a:moveTo>
                    <a:pt x="0" y="292"/>
                  </a:moveTo>
                  <a:lnTo>
                    <a:pt x="0" y="0"/>
                  </a:lnTo>
                  <a:lnTo>
                    <a:pt x="351" y="0"/>
                  </a:lnTo>
                  <a:lnTo>
                    <a:pt x="351"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1" name="Freeform 10">
              <a:extLst>
                <a:ext uri="{FF2B5EF4-FFF2-40B4-BE49-F238E27FC236}">
                  <a16:creationId xmlns:a16="http://schemas.microsoft.com/office/drawing/2014/main" id="{BF1055BB-5A76-4159-9B8E-B1C8798CDD34}"/>
                </a:ext>
              </a:extLst>
            </p:cNvPr>
            <p:cNvSpPr>
              <a:spLocks/>
            </p:cNvSpPr>
            <p:nvPr/>
          </p:nvSpPr>
          <p:spPr bwMode="auto">
            <a:xfrm>
              <a:off x="4672389" y="1013237"/>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2" name="Freeform 11">
              <a:extLst>
                <a:ext uri="{FF2B5EF4-FFF2-40B4-BE49-F238E27FC236}">
                  <a16:creationId xmlns:a16="http://schemas.microsoft.com/office/drawing/2014/main" id="{0786CAE8-ED4B-46A8-9376-F59C1014A4C9}"/>
                </a:ext>
              </a:extLst>
            </p:cNvPr>
            <p:cNvSpPr>
              <a:spLocks/>
            </p:cNvSpPr>
            <p:nvPr/>
          </p:nvSpPr>
          <p:spPr bwMode="auto">
            <a:xfrm>
              <a:off x="5135940" y="1013237"/>
              <a:ext cx="560388" cy="465138"/>
            </a:xfrm>
            <a:custGeom>
              <a:avLst/>
              <a:gdLst>
                <a:gd name="T0" fmla="*/ 0 w 353"/>
                <a:gd name="T1" fmla="*/ 292 h 293"/>
                <a:gd name="T2" fmla="*/ 0 w 353"/>
                <a:gd name="T3" fmla="*/ 0 h 293"/>
                <a:gd name="T4" fmla="*/ 352 w 353"/>
                <a:gd name="T5" fmla="*/ 0 h 293"/>
                <a:gd name="T6" fmla="*/ 352 w 353"/>
                <a:gd name="T7" fmla="*/ 292 h 293"/>
                <a:gd name="T8" fmla="*/ 0 w 353"/>
                <a:gd name="T9" fmla="*/ 292 h 293"/>
              </a:gdLst>
              <a:ahLst/>
              <a:cxnLst>
                <a:cxn ang="0">
                  <a:pos x="T0" y="T1"/>
                </a:cxn>
                <a:cxn ang="0">
                  <a:pos x="T2" y="T3"/>
                </a:cxn>
                <a:cxn ang="0">
                  <a:pos x="T4" y="T5"/>
                </a:cxn>
                <a:cxn ang="0">
                  <a:pos x="T6" y="T7"/>
                </a:cxn>
                <a:cxn ang="0">
                  <a:pos x="T8" y="T9"/>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3" name="Freeform 12">
              <a:extLst>
                <a:ext uri="{FF2B5EF4-FFF2-40B4-BE49-F238E27FC236}">
                  <a16:creationId xmlns:a16="http://schemas.microsoft.com/office/drawing/2014/main" id="{AB4DF57F-2F6B-450A-9B9C-0FF3140BFAD6}"/>
                </a:ext>
              </a:extLst>
            </p:cNvPr>
            <p:cNvSpPr>
              <a:spLocks/>
            </p:cNvSpPr>
            <p:nvPr/>
          </p:nvSpPr>
          <p:spPr bwMode="auto">
            <a:xfrm>
              <a:off x="5228015" y="1013237"/>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4" name="Freeform 13">
              <a:extLst>
                <a:ext uri="{FF2B5EF4-FFF2-40B4-BE49-F238E27FC236}">
                  <a16:creationId xmlns:a16="http://schemas.microsoft.com/office/drawing/2014/main" id="{3C685459-4427-49A8-8BB5-D606CE0097EC}"/>
                </a:ext>
              </a:extLst>
            </p:cNvPr>
            <p:cNvSpPr>
              <a:spLocks/>
            </p:cNvSpPr>
            <p:nvPr/>
          </p:nvSpPr>
          <p:spPr bwMode="auto">
            <a:xfrm>
              <a:off x="5694740" y="1013237"/>
              <a:ext cx="93663" cy="465138"/>
            </a:xfrm>
            <a:custGeom>
              <a:avLst/>
              <a:gdLst>
                <a:gd name="T0" fmla="*/ 0 w 59"/>
                <a:gd name="T1" fmla="*/ 292 h 293"/>
                <a:gd name="T2" fmla="*/ 0 w 59"/>
                <a:gd name="T3" fmla="*/ 0 h 293"/>
                <a:gd name="T4" fmla="*/ 58 w 59"/>
                <a:gd name="T5" fmla="*/ 0 h 293"/>
                <a:gd name="T6" fmla="*/ 58 w 59"/>
                <a:gd name="T7" fmla="*/ 292 h 293"/>
                <a:gd name="T8" fmla="*/ 0 w 59"/>
                <a:gd name="T9" fmla="*/ 292 h 293"/>
              </a:gdLst>
              <a:ahLst/>
              <a:cxnLst>
                <a:cxn ang="0">
                  <a:pos x="T0" y="T1"/>
                </a:cxn>
                <a:cxn ang="0">
                  <a:pos x="T2" y="T3"/>
                </a:cxn>
                <a:cxn ang="0">
                  <a:pos x="T4" y="T5"/>
                </a:cxn>
                <a:cxn ang="0">
                  <a:pos x="T6" y="T7"/>
                </a:cxn>
                <a:cxn ang="0">
                  <a:pos x="T8" y="T9"/>
                </a:cxn>
              </a:cxnLst>
              <a:rect l="0" t="0" r="r" b="b"/>
              <a:pathLst>
                <a:path w="59" h="293">
                  <a:moveTo>
                    <a:pt x="0" y="292"/>
                  </a:moveTo>
                  <a:lnTo>
                    <a:pt x="0" y="0"/>
                  </a:lnTo>
                  <a:lnTo>
                    <a:pt x="58" y="0"/>
                  </a:lnTo>
                  <a:lnTo>
                    <a:pt x="58"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5" name="Rectangle 74">
              <a:extLst>
                <a:ext uri="{FF2B5EF4-FFF2-40B4-BE49-F238E27FC236}">
                  <a16:creationId xmlns:a16="http://schemas.microsoft.com/office/drawing/2014/main" id="{D4AB9F0C-5CF4-49D9-9047-E9C277FA9244}"/>
                </a:ext>
              </a:extLst>
            </p:cNvPr>
            <p:cNvSpPr>
              <a:spLocks noChangeArrowheads="1"/>
            </p:cNvSpPr>
            <p:nvPr/>
          </p:nvSpPr>
          <p:spPr bwMode="auto">
            <a:xfrm>
              <a:off x="4170209" y="1082989"/>
              <a:ext cx="399148" cy="29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K2</a:t>
              </a:r>
            </a:p>
          </p:txBody>
        </p:sp>
        <p:sp>
          <p:nvSpPr>
            <p:cNvPr id="76" name="Rectangle 75">
              <a:extLst>
                <a:ext uri="{FF2B5EF4-FFF2-40B4-BE49-F238E27FC236}">
                  <a16:creationId xmlns:a16="http://schemas.microsoft.com/office/drawing/2014/main" id="{7B93A7DF-2770-443B-A12D-C6FD43E1EE79}"/>
                </a:ext>
              </a:extLst>
            </p:cNvPr>
            <p:cNvSpPr>
              <a:spLocks noChangeArrowheads="1"/>
            </p:cNvSpPr>
            <p:nvPr/>
          </p:nvSpPr>
          <p:spPr bwMode="auto">
            <a:xfrm>
              <a:off x="4723718" y="1082989"/>
              <a:ext cx="399148" cy="29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K3</a:t>
              </a:r>
            </a:p>
          </p:txBody>
        </p:sp>
        <p:sp>
          <p:nvSpPr>
            <p:cNvPr id="77" name="Rectangle 76">
              <a:extLst>
                <a:ext uri="{FF2B5EF4-FFF2-40B4-BE49-F238E27FC236}">
                  <a16:creationId xmlns:a16="http://schemas.microsoft.com/office/drawing/2014/main" id="{478BCDF2-E1F7-4C23-83E9-1B8C33901C69}"/>
                </a:ext>
              </a:extLst>
            </p:cNvPr>
            <p:cNvSpPr>
              <a:spLocks noChangeArrowheads="1"/>
            </p:cNvSpPr>
            <p:nvPr/>
          </p:nvSpPr>
          <p:spPr bwMode="auto">
            <a:xfrm>
              <a:off x="5277227" y="1082989"/>
              <a:ext cx="399148" cy="29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K4</a:t>
              </a:r>
            </a:p>
          </p:txBody>
        </p:sp>
        <p:sp>
          <p:nvSpPr>
            <p:cNvPr id="78" name="Rectangle 77">
              <a:extLst>
                <a:ext uri="{FF2B5EF4-FFF2-40B4-BE49-F238E27FC236}">
                  <a16:creationId xmlns:a16="http://schemas.microsoft.com/office/drawing/2014/main" id="{B54CCCD2-3C11-42FE-8FC7-6BB8B6082C40}"/>
                </a:ext>
              </a:extLst>
            </p:cNvPr>
            <p:cNvSpPr>
              <a:spLocks noChangeArrowheads="1"/>
            </p:cNvSpPr>
            <p:nvPr/>
          </p:nvSpPr>
          <p:spPr bwMode="auto">
            <a:xfrm>
              <a:off x="3616700" y="1082989"/>
              <a:ext cx="399148" cy="29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K1</a:t>
              </a:r>
            </a:p>
          </p:txBody>
        </p:sp>
      </p:grpSp>
      <p:cxnSp>
        <p:nvCxnSpPr>
          <p:cNvPr id="79" name="Straight Arrow Connector 78">
            <a:extLst>
              <a:ext uri="{FF2B5EF4-FFF2-40B4-BE49-F238E27FC236}">
                <a16:creationId xmlns:a16="http://schemas.microsoft.com/office/drawing/2014/main" id="{F2AE284D-997F-470B-AB37-4C4AA7BCCC84}"/>
              </a:ext>
            </a:extLst>
          </p:cNvPr>
          <p:cNvCxnSpPr>
            <a:stCxn id="74" idx="3"/>
            <a:endCxn id="88" idx="0"/>
          </p:cNvCxnSpPr>
          <p:nvPr/>
        </p:nvCxnSpPr>
        <p:spPr bwMode="auto">
          <a:xfrm>
            <a:off x="5732464" y="1476787"/>
            <a:ext cx="2359828" cy="795531"/>
          </a:xfrm>
          <a:prstGeom prst="straightConnector1">
            <a:avLst/>
          </a:prstGeom>
          <a:solidFill>
            <a:schemeClr val="accent1"/>
          </a:solidFill>
          <a:ln w="9525"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a:extLst>
              <a:ext uri="{FF2B5EF4-FFF2-40B4-BE49-F238E27FC236}">
                <a16:creationId xmlns:a16="http://schemas.microsoft.com/office/drawing/2014/main" id="{1DBB0C91-6FDD-4F40-AAAC-1D1E366C6E50}"/>
              </a:ext>
            </a:extLst>
          </p:cNvPr>
          <p:cNvCxnSpPr>
            <a:stCxn id="72" idx="0"/>
            <a:endCxn id="87" idx="0"/>
          </p:cNvCxnSpPr>
          <p:nvPr/>
        </p:nvCxnSpPr>
        <p:spPr bwMode="auto">
          <a:xfrm>
            <a:off x="5081589" y="1476787"/>
            <a:ext cx="1364859" cy="795531"/>
          </a:xfrm>
          <a:prstGeom prst="straightConnector1">
            <a:avLst/>
          </a:prstGeom>
          <a:solidFill>
            <a:schemeClr val="accent1"/>
          </a:solidFill>
          <a:ln w="9525"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Arrow Connector 80">
            <a:extLst>
              <a:ext uri="{FF2B5EF4-FFF2-40B4-BE49-F238E27FC236}">
                <a16:creationId xmlns:a16="http://schemas.microsoft.com/office/drawing/2014/main" id="{2DDED68F-12AF-4FF9-81CB-2A8BDC0C90A7}"/>
              </a:ext>
            </a:extLst>
          </p:cNvPr>
          <p:cNvCxnSpPr>
            <a:stCxn id="70" idx="0"/>
            <a:endCxn id="86" idx="0"/>
          </p:cNvCxnSpPr>
          <p:nvPr/>
        </p:nvCxnSpPr>
        <p:spPr bwMode="auto">
          <a:xfrm flipH="1">
            <a:off x="4522726" y="1476787"/>
            <a:ext cx="1649" cy="795531"/>
          </a:xfrm>
          <a:prstGeom prst="straightConnector1">
            <a:avLst/>
          </a:prstGeom>
          <a:solidFill>
            <a:schemeClr val="accent1"/>
          </a:solidFill>
          <a:ln w="9525"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a:extLst>
              <a:ext uri="{FF2B5EF4-FFF2-40B4-BE49-F238E27FC236}">
                <a16:creationId xmlns:a16="http://schemas.microsoft.com/office/drawing/2014/main" id="{85D4C7BA-D662-4F1B-BF25-457A520BCE89}"/>
              </a:ext>
            </a:extLst>
          </p:cNvPr>
          <p:cNvCxnSpPr>
            <a:stCxn id="68" idx="0"/>
            <a:endCxn id="85" idx="0"/>
          </p:cNvCxnSpPr>
          <p:nvPr/>
        </p:nvCxnSpPr>
        <p:spPr bwMode="auto">
          <a:xfrm flipH="1">
            <a:off x="2617110" y="1476787"/>
            <a:ext cx="1348465" cy="805949"/>
          </a:xfrm>
          <a:prstGeom prst="straightConnector1">
            <a:avLst/>
          </a:prstGeom>
          <a:solidFill>
            <a:schemeClr val="accent1"/>
          </a:solidFill>
          <a:ln w="9525"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a:extLst>
              <a:ext uri="{FF2B5EF4-FFF2-40B4-BE49-F238E27FC236}">
                <a16:creationId xmlns:a16="http://schemas.microsoft.com/office/drawing/2014/main" id="{B200B0D3-8163-4EB7-BBD5-CD506316E384}"/>
              </a:ext>
            </a:extLst>
          </p:cNvPr>
          <p:cNvCxnSpPr>
            <a:stCxn id="66" idx="0"/>
            <a:endCxn id="84" idx="0"/>
          </p:cNvCxnSpPr>
          <p:nvPr/>
        </p:nvCxnSpPr>
        <p:spPr bwMode="auto">
          <a:xfrm flipH="1">
            <a:off x="968860" y="1476787"/>
            <a:ext cx="2441089" cy="801706"/>
          </a:xfrm>
          <a:prstGeom prst="straightConnector1">
            <a:avLst/>
          </a:prstGeom>
          <a:solidFill>
            <a:schemeClr val="accent1"/>
          </a:solidFill>
          <a:ln w="9525"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TextBox 83">
            <a:extLst>
              <a:ext uri="{FF2B5EF4-FFF2-40B4-BE49-F238E27FC236}">
                <a16:creationId xmlns:a16="http://schemas.microsoft.com/office/drawing/2014/main" id="{A2595318-D152-4CEE-A5DB-92ACE56943E8}"/>
              </a:ext>
            </a:extLst>
          </p:cNvPr>
          <p:cNvSpPr txBox="1"/>
          <p:nvPr/>
        </p:nvSpPr>
        <p:spPr>
          <a:xfrm>
            <a:off x="524347" y="2278493"/>
            <a:ext cx="889026" cy="369332"/>
          </a:xfrm>
          <a:prstGeom prst="rect">
            <a:avLst/>
          </a:prstGeom>
          <a:noFill/>
        </p:spPr>
        <p:txBody>
          <a:bodyPr wrap="none" rtlCol="0">
            <a:spAutoFit/>
          </a:bodyPr>
          <a:lstStyle/>
          <a:p>
            <a:r>
              <a:rPr lang="en-US" dirty="0">
                <a:solidFill>
                  <a:schemeClr val="tx2"/>
                </a:solidFill>
              </a:rPr>
              <a:t>V &lt; K1</a:t>
            </a:r>
          </a:p>
        </p:txBody>
      </p:sp>
      <p:sp>
        <p:nvSpPr>
          <p:cNvPr id="85" name="TextBox 84">
            <a:extLst>
              <a:ext uri="{FF2B5EF4-FFF2-40B4-BE49-F238E27FC236}">
                <a16:creationId xmlns:a16="http://schemas.microsoft.com/office/drawing/2014/main" id="{905075A3-F090-46D8-916E-12DF1E54ABB7}"/>
              </a:ext>
            </a:extLst>
          </p:cNvPr>
          <p:cNvSpPr txBox="1"/>
          <p:nvPr/>
        </p:nvSpPr>
        <p:spPr>
          <a:xfrm>
            <a:off x="1906178" y="2282736"/>
            <a:ext cx="1421864" cy="369332"/>
          </a:xfrm>
          <a:prstGeom prst="rect">
            <a:avLst/>
          </a:prstGeom>
          <a:noFill/>
        </p:spPr>
        <p:txBody>
          <a:bodyPr wrap="none" rtlCol="0">
            <a:spAutoFit/>
          </a:bodyPr>
          <a:lstStyle/>
          <a:p>
            <a:r>
              <a:rPr lang="en-US" dirty="0">
                <a:solidFill>
                  <a:schemeClr val="tx2"/>
                </a:solidFill>
              </a:rPr>
              <a:t>K1 ≤ V &lt; K2</a:t>
            </a:r>
          </a:p>
        </p:txBody>
      </p:sp>
      <p:sp>
        <p:nvSpPr>
          <p:cNvPr id="86" name="TextBox 85">
            <a:extLst>
              <a:ext uri="{FF2B5EF4-FFF2-40B4-BE49-F238E27FC236}">
                <a16:creationId xmlns:a16="http://schemas.microsoft.com/office/drawing/2014/main" id="{2E07E187-8615-4F98-AC0C-08308574FA92}"/>
              </a:ext>
            </a:extLst>
          </p:cNvPr>
          <p:cNvSpPr txBox="1"/>
          <p:nvPr/>
        </p:nvSpPr>
        <p:spPr>
          <a:xfrm>
            <a:off x="3811794" y="2272318"/>
            <a:ext cx="1421864" cy="369332"/>
          </a:xfrm>
          <a:prstGeom prst="rect">
            <a:avLst/>
          </a:prstGeom>
          <a:noFill/>
        </p:spPr>
        <p:txBody>
          <a:bodyPr wrap="none" rtlCol="0">
            <a:spAutoFit/>
          </a:bodyPr>
          <a:lstStyle/>
          <a:p>
            <a:r>
              <a:rPr lang="en-US" dirty="0">
                <a:solidFill>
                  <a:schemeClr val="tx2"/>
                </a:solidFill>
              </a:rPr>
              <a:t>K2 ≤ V &lt; K3</a:t>
            </a:r>
          </a:p>
        </p:txBody>
      </p:sp>
      <p:sp>
        <p:nvSpPr>
          <p:cNvPr id="87" name="TextBox 86">
            <a:extLst>
              <a:ext uri="{FF2B5EF4-FFF2-40B4-BE49-F238E27FC236}">
                <a16:creationId xmlns:a16="http://schemas.microsoft.com/office/drawing/2014/main" id="{9DCFAEAB-0C83-4E03-ACD6-6E14DA235A29}"/>
              </a:ext>
            </a:extLst>
          </p:cNvPr>
          <p:cNvSpPr txBox="1"/>
          <p:nvPr/>
        </p:nvSpPr>
        <p:spPr>
          <a:xfrm>
            <a:off x="5735516" y="2272318"/>
            <a:ext cx="1421864" cy="369332"/>
          </a:xfrm>
          <a:prstGeom prst="rect">
            <a:avLst/>
          </a:prstGeom>
          <a:noFill/>
        </p:spPr>
        <p:txBody>
          <a:bodyPr wrap="none" rtlCol="0">
            <a:spAutoFit/>
          </a:bodyPr>
          <a:lstStyle/>
          <a:p>
            <a:r>
              <a:rPr lang="en-US" dirty="0">
                <a:solidFill>
                  <a:schemeClr val="tx2"/>
                </a:solidFill>
              </a:rPr>
              <a:t>K3 ≤ V &lt; K4</a:t>
            </a:r>
          </a:p>
        </p:txBody>
      </p:sp>
      <p:sp>
        <p:nvSpPr>
          <p:cNvPr id="88" name="TextBox 87">
            <a:extLst>
              <a:ext uri="{FF2B5EF4-FFF2-40B4-BE49-F238E27FC236}">
                <a16:creationId xmlns:a16="http://schemas.microsoft.com/office/drawing/2014/main" id="{B5D4CE4A-27C0-4DEB-95A4-3AC96DEDAD08}"/>
              </a:ext>
            </a:extLst>
          </p:cNvPr>
          <p:cNvSpPr txBox="1"/>
          <p:nvPr/>
        </p:nvSpPr>
        <p:spPr>
          <a:xfrm>
            <a:off x="7650184" y="2272318"/>
            <a:ext cx="884216" cy="369332"/>
          </a:xfrm>
          <a:prstGeom prst="rect">
            <a:avLst/>
          </a:prstGeom>
          <a:noFill/>
        </p:spPr>
        <p:txBody>
          <a:bodyPr wrap="none" rtlCol="0">
            <a:spAutoFit/>
          </a:bodyPr>
          <a:lstStyle/>
          <a:p>
            <a:r>
              <a:rPr lang="en-US" dirty="0">
                <a:solidFill>
                  <a:schemeClr val="tx2"/>
                </a:solidFill>
              </a:rPr>
              <a:t>K4 ≤ V</a:t>
            </a:r>
          </a:p>
        </p:txBody>
      </p:sp>
    </p:spTree>
    <p:extLst>
      <p:ext uri="{BB962C8B-B14F-4D97-AF65-F5344CB8AC3E}">
        <p14:creationId xmlns:p14="http://schemas.microsoft.com/office/powerpoint/2010/main" val="661039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17_0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48" y="1828800"/>
            <a:ext cx="9164097"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Example ( Search tree of order 3)</a:t>
            </a:r>
          </a:p>
        </p:txBody>
      </p:sp>
    </p:spTree>
    <p:extLst>
      <p:ext uri="{BB962C8B-B14F-4D97-AF65-F5344CB8AC3E}">
        <p14:creationId xmlns:p14="http://schemas.microsoft.com/office/powerpoint/2010/main" val="3174317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
        <p:nvSpPr>
          <p:cNvPr id="4" name="TextBox 3"/>
          <p:cNvSpPr txBox="1"/>
          <p:nvPr/>
        </p:nvSpPr>
        <p:spPr>
          <a:xfrm>
            <a:off x="0" y="838200"/>
            <a:ext cx="9144000" cy="1815882"/>
          </a:xfrm>
          <a:prstGeom prst="rect">
            <a:avLst/>
          </a:prstGeom>
          <a:noFill/>
        </p:spPr>
        <p:txBody>
          <a:bodyPr wrap="square" rtlCol="0">
            <a:spAutoFit/>
          </a:bodyPr>
          <a:lstStyle/>
          <a:p>
            <a:r>
              <a:rPr lang="en-US" sz="2800" b="0" dirty="0">
                <a:solidFill>
                  <a:schemeClr val="tx2"/>
                </a:solidFill>
                <a:latin typeface="Arial" panose="020B0604020202020204" pitchFamily="34" charset="0"/>
                <a:cs typeface="Arial" panose="020B0604020202020204" pitchFamily="34" charset="0"/>
              </a:rPr>
              <a:t>The </a:t>
            </a:r>
            <a:r>
              <a:rPr lang="en-US" sz="2800" dirty="0">
                <a:solidFill>
                  <a:schemeClr val="tx2"/>
                </a:solidFill>
                <a:latin typeface="Arial" panose="020B0604020202020204" pitchFamily="34" charset="0"/>
                <a:cs typeface="Arial" panose="020B0604020202020204" pitchFamily="34" charset="0"/>
              </a:rPr>
              <a:t>order</a:t>
            </a:r>
            <a:r>
              <a:rPr lang="en-US" sz="2800" b="0" dirty="0">
                <a:solidFill>
                  <a:schemeClr val="tx2"/>
                </a:solidFill>
                <a:latin typeface="Arial" panose="020B0604020202020204" pitchFamily="34" charset="0"/>
                <a:cs typeface="Arial" panose="020B0604020202020204" pitchFamily="34" charset="0"/>
              </a:rPr>
              <a:t> of the B+ tree (e.g., </a:t>
            </a:r>
            <a:r>
              <a:rPr lang="en-US" sz="2800" b="0" i="1" dirty="0">
                <a:solidFill>
                  <a:schemeClr val="tx2"/>
                </a:solidFill>
                <a:latin typeface="Arial" panose="020B0604020202020204" pitchFamily="34" charset="0"/>
                <a:cs typeface="Arial" panose="020B0604020202020204" pitchFamily="34" charset="0"/>
              </a:rPr>
              <a:t>p</a:t>
            </a:r>
            <a:r>
              <a:rPr lang="en-US" sz="2800" b="0" dirty="0">
                <a:solidFill>
                  <a:schemeClr val="tx2"/>
                </a:solidFill>
                <a:latin typeface="Arial" panose="020B0604020202020204" pitchFamily="34" charset="0"/>
                <a:cs typeface="Arial" panose="020B0604020202020204" pitchFamily="34" charset="0"/>
              </a:rPr>
              <a:t>) is the maximum number of children (i.e., the number of pointers).</a:t>
            </a:r>
          </a:p>
          <a:p>
            <a:r>
              <a:rPr lang="en-US" sz="2800" b="0" dirty="0">
                <a:solidFill>
                  <a:schemeClr val="tx2"/>
                </a:solidFill>
                <a:latin typeface="+mn-lt"/>
              </a:rPr>
              <a:t>The maximum number of search keys (or data entries) in a node is </a:t>
            </a:r>
            <a:r>
              <a:rPr lang="en-US" sz="2800" b="0" i="1" dirty="0">
                <a:solidFill>
                  <a:schemeClr val="tx2"/>
                </a:solidFill>
                <a:latin typeface="+mn-lt"/>
              </a:rPr>
              <a:t>p-1.</a:t>
            </a:r>
          </a:p>
        </p:txBody>
      </p:sp>
      <p:grpSp>
        <p:nvGrpSpPr>
          <p:cNvPr id="6" name="Group 5">
            <a:extLst>
              <a:ext uri="{FF2B5EF4-FFF2-40B4-BE49-F238E27FC236}">
                <a16:creationId xmlns:a16="http://schemas.microsoft.com/office/drawing/2014/main" id="{21DEE79D-732B-4D17-BE76-D1DC8708D500}"/>
              </a:ext>
            </a:extLst>
          </p:cNvPr>
          <p:cNvGrpSpPr/>
          <p:nvPr/>
        </p:nvGrpSpPr>
        <p:grpSpPr>
          <a:xfrm>
            <a:off x="471483" y="2722924"/>
            <a:ext cx="8201035" cy="1808164"/>
            <a:chOff x="481141" y="2684463"/>
            <a:chExt cx="8201035" cy="1808164"/>
          </a:xfrm>
        </p:grpSpPr>
        <p:sp>
          <p:nvSpPr>
            <p:cNvPr id="7" name="Freeform 5">
              <a:extLst>
                <a:ext uri="{FF2B5EF4-FFF2-40B4-BE49-F238E27FC236}">
                  <a16:creationId xmlns:a16="http://schemas.microsoft.com/office/drawing/2014/main" id="{F8532A38-1322-43C6-978B-F670D6A0E60F}"/>
                </a:ext>
              </a:extLst>
            </p:cNvPr>
            <p:cNvSpPr>
              <a:spLocks/>
            </p:cNvSpPr>
            <p:nvPr/>
          </p:nvSpPr>
          <p:spPr bwMode="auto">
            <a:xfrm>
              <a:off x="3406907" y="2684463"/>
              <a:ext cx="557213" cy="465138"/>
            </a:xfrm>
            <a:custGeom>
              <a:avLst/>
              <a:gdLst>
                <a:gd name="T0" fmla="*/ 0 w 351"/>
                <a:gd name="T1" fmla="*/ 292 h 293"/>
                <a:gd name="T2" fmla="*/ 0 w 351"/>
                <a:gd name="T3" fmla="*/ 0 h 293"/>
                <a:gd name="T4" fmla="*/ 350 w 351"/>
                <a:gd name="T5" fmla="*/ 0 h 293"/>
                <a:gd name="T6" fmla="*/ 350 w 351"/>
                <a:gd name="T7" fmla="*/ 292 h 293"/>
                <a:gd name="T8" fmla="*/ 0 w 351"/>
                <a:gd name="T9" fmla="*/ 292 h 293"/>
              </a:gdLst>
              <a:ahLst/>
              <a:cxnLst>
                <a:cxn ang="0">
                  <a:pos x="T0" y="T1"/>
                </a:cxn>
                <a:cxn ang="0">
                  <a:pos x="T2" y="T3"/>
                </a:cxn>
                <a:cxn ang="0">
                  <a:pos x="T4" y="T5"/>
                </a:cxn>
                <a:cxn ang="0">
                  <a:pos x="T6" y="T7"/>
                </a:cxn>
                <a:cxn ang="0">
                  <a:pos x="T8" y="T9"/>
                </a:cxn>
              </a:cxnLst>
              <a:rect l="0" t="0" r="r" b="b"/>
              <a:pathLst>
                <a:path w="351" h="293">
                  <a:moveTo>
                    <a:pt x="0" y="292"/>
                  </a:moveTo>
                  <a:lnTo>
                    <a:pt x="0" y="0"/>
                  </a:lnTo>
                  <a:lnTo>
                    <a:pt x="350" y="0"/>
                  </a:lnTo>
                  <a:lnTo>
                    <a:pt x="350"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 name="Freeform 6">
              <a:extLst>
                <a:ext uri="{FF2B5EF4-FFF2-40B4-BE49-F238E27FC236}">
                  <a16:creationId xmlns:a16="http://schemas.microsoft.com/office/drawing/2014/main" id="{F7BE8546-7E04-4F4E-A871-0B3A4697975F}"/>
                </a:ext>
              </a:extLst>
            </p:cNvPr>
            <p:cNvSpPr>
              <a:spLocks/>
            </p:cNvSpPr>
            <p:nvPr/>
          </p:nvSpPr>
          <p:spPr bwMode="auto">
            <a:xfrm>
              <a:off x="3500570"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 name="Freeform 7">
              <a:extLst>
                <a:ext uri="{FF2B5EF4-FFF2-40B4-BE49-F238E27FC236}">
                  <a16:creationId xmlns:a16="http://schemas.microsoft.com/office/drawing/2014/main" id="{79497F26-5E74-4137-ABC1-24DDF7C4ABBC}"/>
                </a:ext>
              </a:extLst>
            </p:cNvPr>
            <p:cNvSpPr>
              <a:spLocks/>
            </p:cNvSpPr>
            <p:nvPr/>
          </p:nvSpPr>
          <p:spPr bwMode="auto">
            <a:xfrm>
              <a:off x="3962533" y="2684463"/>
              <a:ext cx="560388" cy="465138"/>
            </a:xfrm>
            <a:custGeom>
              <a:avLst/>
              <a:gdLst>
                <a:gd name="T0" fmla="*/ 0 w 353"/>
                <a:gd name="T1" fmla="*/ 292 h 293"/>
                <a:gd name="T2" fmla="*/ 0 w 353"/>
                <a:gd name="T3" fmla="*/ 0 h 293"/>
                <a:gd name="T4" fmla="*/ 352 w 353"/>
                <a:gd name="T5" fmla="*/ 0 h 293"/>
                <a:gd name="T6" fmla="*/ 352 w 353"/>
                <a:gd name="T7" fmla="*/ 292 h 293"/>
                <a:gd name="T8" fmla="*/ 0 w 353"/>
                <a:gd name="T9" fmla="*/ 292 h 293"/>
              </a:gdLst>
              <a:ahLst/>
              <a:cxnLst>
                <a:cxn ang="0">
                  <a:pos x="T0" y="T1"/>
                </a:cxn>
                <a:cxn ang="0">
                  <a:pos x="T2" y="T3"/>
                </a:cxn>
                <a:cxn ang="0">
                  <a:pos x="T4" y="T5"/>
                </a:cxn>
                <a:cxn ang="0">
                  <a:pos x="T6" y="T7"/>
                </a:cxn>
                <a:cxn ang="0">
                  <a:pos x="T8" y="T9"/>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 name="Freeform 8">
              <a:extLst>
                <a:ext uri="{FF2B5EF4-FFF2-40B4-BE49-F238E27FC236}">
                  <a16:creationId xmlns:a16="http://schemas.microsoft.com/office/drawing/2014/main" id="{5E61ED12-5A13-498A-B88D-0B3581E6457C}"/>
                </a:ext>
              </a:extLst>
            </p:cNvPr>
            <p:cNvSpPr>
              <a:spLocks/>
            </p:cNvSpPr>
            <p:nvPr/>
          </p:nvSpPr>
          <p:spPr bwMode="auto">
            <a:xfrm>
              <a:off x="4057783"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1" name="Freeform 9">
              <a:extLst>
                <a:ext uri="{FF2B5EF4-FFF2-40B4-BE49-F238E27FC236}">
                  <a16:creationId xmlns:a16="http://schemas.microsoft.com/office/drawing/2014/main" id="{23110AD7-C048-452C-B01B-9B08DCBF53D2}"/>
                </a:ext>
              </a:extLst>
            </p:cNvPr>
            <p:cNvSpPr>
              <a:spLocks/>
            </p:cNvSpPr>
            <p:nvPr/>
          </p:nvSpPr>
          <p:spPr bwMode="auto">
            <a:xfrm>
              <a:off x="4521333" y="2684463"/>
              <a:ext cx="558801" cy="465138"/>
            </a:xfrm>
            <a:custGeom>
              <a:avLst/>
              <a:gdLst>
                <a:gd name="T0" fmla="*/ 0 w 352"/>
                <a:gd name="T1" fmla="*/ 292 h 293"/>
                <a:gd name="T2" fmla="*/ 0 w 352"/>
                <a:gd name="T3" fmla="*/ 0 h 293"/>
                <a:gd name="T4" fmla="*/ 351 w 352"/>
                <a:gd name="T5" fmla="*/ 0 h 293"/>
                <a:gd name="T6" fmla="*/ 351 w 352"/>
                <a:gd name="T7" fmla="*/ 292 h 293"/>
                <a:gd name="T8" fmla="*/ 0 w 352"/>
                <a:gd name="T9" fmla="*/ 292 h 293"/>
              </a:gdLst>
              <a:ahLst/>
              <a:cxnLst>
                <a:cxn ang="0">
                  <a:pos x="T0" y="T1"/>
                </a:cxn>
                <a:cxn ang="0">
                  <a:pos x="T2" y="T3"/>
                </a:cxn>
                <a:cxn ang="0">
                  <a:pos x="T4" y="T5"/>
                </a:cxn>
                <a:cxn ang="0">
                  <a:pos x="T6" y="T7"/>
                </a:cxn>
                <a:cxn ang="0">
                  <a:pos x="T8" y="T9"/>
                </a:cxn>
              </a:cxnLst>
              <a:rect l="0" t="0" r="r" b="b"/>
              <a:pathLst>
                <a:path w="352" h="293">
                  <a:moveTo>
                    <a:pt x="0" y="292"/>
                  </a:moveTo>
                  <a:lnTo>
                    <a:pt x="0" y="0"/>
                  </a:lnTo>
                  <a:lnTo>
                    <a:pt x="351" y="0"/>
                  </a:lnTo>
                  <a:lnTo>
                    <a:pt x="351"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2" name="Freeform 10">
              <a:extLst>
                <a:ext uri="{FF2B5EF4-FFF2-40B4-BE49-F238E27FC236}">
                  <a16:creationId xmlns:a16="http://schemas.microsoft.com/office/drawing/2014/main" id="{0C09086F-7766-4986-819B-020386AF5264}"/>
                </a:ext>
              </a:extLst>
            </p:cNvPr>
            <p:cNvSpPr>
              <a:spLocks/>
            </p:cNvSpPr>
            <p:nvPr/>
          </p:nvSpPr>
          <p:spPr bwMode="auto">
            <a:xfrm>
              <a:off x="4614996"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 name="Freeform 11">
              <a:extLst>
                <a:ext uri="{FF2B5EF4-FFF2-40B4-BE49-F238E27FC236}">
                  <a16:creationId xmlns:a16="http://schemas.microsoft.com/office/drawing/2014/main" id="{5DDFEA60-62ED-465B-8FB5-2D1F70D1717E}"/>
                </a:ext>
              </a:extLst>
            </p:cNvPr>
            <p:cNvSpPr>
              <a:spLocks/>
            </p:cNvSpPr>
            <p:nvPr/>
          </p:nvSpPr>
          <p:spPr bwMode="auto">
            <a:xfrm>
              <a:off x="5078547" y="2684463"/>
              <a:ext cx="560388" cy="465138"/>
            </a:xfrm>
            <a:custGeom>
              <a:avLst/>
              <a:gdLst>
                <a:gd name="T0" fmla="*/ 0 w 353"/>
                <a:gd name="T1" fmla="*/ 292 h 293"/>
                <a:gd name="T2" fmla="*/ 0 w 353"/>
                <a:gd name="T3" fmla="*/ 0 h 293"/>
                <a:gd name="T4" fmla="*/ 352 w 353"/>
                <a:gd name="T5" fmla="*/ 0 h 293"/>
                <a:gd name="T6" fmla="*/ 352 w 353"/>
                <a:gd name="T7" fmla="*/ 292 h 293"/>
                <a:gd name="T8" fmla="*/ 0 w 353"/>
                <a:gd name="T9" fmla="*/ 292 h 293"/>
              </a:gdLst>
              <a:ahLst/>
              <a:cxnLst>
                <a:cxn ang="0">
                  <a:pos x="T0" y="T1"/>
                </a:cxn>
                <a:cxn ang="0">
                  <a:pos x="T2" y="T3"/>
                </a:cxn>
                <a:cxn ang="0">
                  <a:pos x="T4" y="T5"/>
                </a:cxn>
                <a:cxn ang="0">
                  <a:pos x="T6" y="T7"/>
                </a:cxn>
                <a:cxn ang="0">
                  <a:pos x="T8" y="T9"/>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4" name="Freeform 12">
              <a:extLst>
                <a:ext uri="{FF2B5EF4-FFF2-40B4-BE49-F238E27FC236}">
                  <a16:creationId xmlns:a16="http://schemas.microsoft.com/office/drawing/2014/main" id="{EBDF55DA-A371-48F7-A283-CC2CEAEE7B63}"/>
                </a:ext>
              </a:extLst>
            </p:cNvPr>
            <p:cNvSpPr>
              <a:spLocks/>
            </p:cNvSpPr>
            <p:nvPr/>
          </p:nvSpPr>
          <p:spPr bwMode="auto">
            <a:xfrm>
              <a:off x="5170622"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 name="Freeform 13">
              <a:extLst>
                <a:ext uri="{FF2B5EF4-FFF2-40B4-BE49-F238E27FC236}">
                  <a16:creationId xmlns:a16="http://schemas.microsoft.com/office/drawing/2014/main" id="{07796DA6-2CF8-4383-AD83-74CBF3F376F2}"/>
                </a:ext>
              </a:extLst>
            </p:cNvPr>
            <p:cNvSpPr>
              <a:spLocks/>
            </p:cNvSpPr>
            <p:nvPr/>
          </p:nvSpPr>
          <p:spPr bwMode="auto">
            <a:xfrm>
              <a:off x="5637347" y="2684463"/>
              <a:ext cx="93663" cy="465138"/>
            </a:xfrm>
            <a:custGeom>
              <a:avLst/>
              <a:gdLst>
                <a:gd name="T0" fmla="*/ 0 w 59"/>
                <a:gd name="T1" fmla="*/ 292 h 293"/>
                <a:gd name="T2" fmla="*/ 0 w 59"/>
                <a:gd name="T3" fmla="*/ 0 h 293"/>
                <a:gd name="T4" fmla="*/ 58 w 59"/>
                <a:gd name="T5" fmla="*/ 0 h 293"/>
                <a:gd name="T6" fmla="*/ 58 w 59"/>
                <a:gd name="T7" fmla="*/ 292 h 293"/>
                <a:gd name="T8" fmla="*/ 0 w 59"/>
                <a:gd name="T9" fmla="*/ 292 h 293"/>
              </a:gdLst>
              <a:ahLst/>
              <a:cxnLst>
                <a:cxn ang="0">
                  <a:pos x="T0" y="T1"/>
                </a:cxn>
                <a:cxn ang="0">
                  <a:pos x="T2" y="T3"/>
                </a:cxn>
                <a:cxn ang="0">
                  <a:pos x="T4" y="T5"/>
                </a:cxn>
                <a:cxn ang="0">
                  <a:pos x="T6" y="T7"/>
                </a:cxn>
                <a:cxn ang="0">
                  <a:pos x="T8" y="T9"/>
                </a:cxn>
              </a:cxnLst>
              <a:rect l="0" t="0" r="r" b="b"/>
              <a:pathLst>
                <a:path w="59" h="293">
                  <a:moveTo>
                    <a:pt x="0" y="292"/>
                  </a:moveTo>
                  <a:lnTo>
                    <a:pt x="0" y="0"/>
                  </a:lnTo>
                  <a:lnTo>
                    <a:pt x="58" y="0"/>
                  </a:lnTo>
                  <a:lnTo>
                    <a:pt x="58"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Freeform 14">
              <a:extLst>
                <a:ext uri="{FF2B5EF4-FFF2-40B4-BE49-F238E27FC236}">
                  <a16:creationId xmlns:a16="http://schemas.microsoft.com/office/drawing/2014/main" id="{EC348362-46FA-4456-8B12-69A99A172EE5}"/>
                </a:ext>
              </a:extLst>
            </p:cNvPr>
            <p:cNvSpPr>
              <a:spLocks/>
            </p:cNvSpPr>
            <p:nvPr/>
          </p:nvSpPr>
          <p:spPr bwMode="auto">
            <a:xfrm>
              <a:off x="7169287"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7" name="Freeform 15">
              <a:extLst>
                <a:ext uri="{FF2B5EF4-FFF2-40B4-BE49-F238E27FC236}">
                  <a16:creationId xmlns:a16="http://schemas.microsoft.com/office/drawing/2014/main" id="{18C9C330-5B93-4074-8517-6BB7E6CA0B87}"/>
                </a:ext>
              </a:extLst>
            </p:cNvPr>
            <p:cNvSpPr>
              <a:spLocks/>
            </p:cNvSpPr>
            <p:nvPr/>
          </p:nvSpPr>
          <p:spPr bwMode="auto">
            <a:xfrm>
              <a:off x="7540762"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8" name="Freeform 16">
              <a:extLst>
                <a:ext uri="{FF2B5EF4-FFF2-40B4-BE49-F238E27FC236}">
                  <a16:creationId xmlns:a16="http://schemas.microsoft.com/office/drawing/2014/main" id="{65E898C7-3F42-4074-B2F3-847F54781AAA}"/>
                </a:ext>
              </a:extLst>
            </p:cNvPr>
            <p:cNvSpPr>
              <a:spLocks/>
            </p:cNvSpPr>
            <p:nvPr/>
          </p:nvSpPr>
          <p:spPr bwMode="auto">
            <a:xfrm>
              <a:off x="7912238" y="4119564"/>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9" name="Freeform 17">
              <a:extLst>
                <a:ext uri="{FF2B5EF4-FFF2-40B4-BE49-F238E27FC236}">
                  <a16:creationId xmlns:a16="http://schemas.microsoft.com/office/drawing/2014/main" id="{0B739C8E-174A-480F-A30A-9E4076EE8C8C}"/>
                </a:ext>
              </a:extLst>
            </p:cNvPr>
            <p:cNvSpPr>
              <a:spLocks/>
            </p:cNvSpPr>
            <p:nvPr/>
          </p:nvSpPr>
          <p:spPr bwMode="auto">
            <a:xfrm>
              <a:off x="8285301" y="4119564"/>
              <a:ext cx="371475" cy="373063"/>
            </a:xfrm>
            <a:custGeom>
              <a:avLst/>
              <a:gdLst>
                <a:gd name="T0" fmla="*/ 0 w 234"/>
                <a:gd name="T1" fmla="*/ 234 h 235"/>
                <a:gd name="T2" fmla="*/ 0 w 234"/>
                <a:gd name="T3" fmla="*/ 0 h 235"/>
                <a:gd name="T4" fmla="*/ 233 w 234"/>
                <a:gd name="T5" fmla="*/ 0 h 235"/>
                <a:gd name="T6" fmla="*/ 233 w 234"/>
                <a:gd name="T7" fmla="*/ 234 h 235"/>
                <a:gd name="T8" fmla="*/ 0 w 234"/>
                <a:gd name="T9" fmla="*/ 234 h 235"/>
              </a:gdLst>
              <a:ahLst/>
              <a:cxnLst>
                <a:cxn ang="0">
                  <a:pos x="T0" y="T1"/>
                </a:cxn>
                <a:cxn ang="0">
                  <a:pos x="T2" y="T3"/>
                </a:cxn>
                <a:cxn ang="0">
                  <a:pos x="T4" y="T5"/>
                </a:cxn>
                <a:cxn ang="0">
                  <a:pos x="T6" y="T7"/>
                </a:cxn>
                <a:cxn ang="0">
                  <a:pos x="T8" y="T9"/>
                </a:cxn>
              </a:cxnLst>
              <a:rect l="0" t="0" r="r" b="b"/>
              <a:pathLst>
                <a:path w="234" h="235">
                  <a:moveTo>
                    <a:pt x="0" y="234"/>
                  </a:moveTo>
                  <a:lnTo>
                    <a:pt x="0" y="0"/>
                  </a:lnTo>
                  <a:lnTo>
                    <a:pt x="233" y="0"/>
                  </a:lnTo>
                  <a:lnTo>
                    <a:pt x="233"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0" name="Freeform 18">
              <a:extLst>
                <a:ext uri="{FF2B5EF4-FFF2-40B4-BE49-F238E27FC236}">
                  <a16:creationId xmlns:a16="http://schemas.microsoft.com/office/drawing/2014/main" id="{D103A4CE-BE9E-4295-94C3-4E28BE6137A1}"/>
                </a:ext>
              </a:extLst>
            </p:cNvPr>
            <p:cNvSpPr>
              <a:spLocks/>
            </p:cNvSpPr>
            <p:nvPr/>
          </p:nvSpPr>
          <p:spPr bwMode="auto">
            <a:xfrm>
              <a:off x="481141"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1" name="Freeform 19">
              <a:extLst>
                <a:ext uri="{FF2B5EF4-FFF2-40B4-BE49-F238E27FC236}">
                  <a16:creationId xmlns:a16="http://schemas.microsoft.com/office/drawing/2014/main" id="{FC368A66-5340-4DC1-A049-4CF35B679589}"/>
                </a:ext>
              </a:extLst>
            </p:cNvPr>
            <p:cNvSpPr>
              <a:spLocks/>
            </p:cNvSpPr>
            <p:nvPr/>
          </p:nvSpPr>
          <p:spPr bwMode="auto">
            <a:xfrm>
              <a:off x="852616"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2" name="Freeform 20">
              <a:extLst>
                <a:ext uri="{FF2B5EF4-FFF2-40B4-BE49-F238E27FC236}">
                  <a16:creationId xmlns:a16="http://schemas.microsoft.com/office/drawing/2014/main" id="{AB19030F-E5B5-40B3-8229-C7DC3752A847}"/>
                </a:ext>
              </a:extLst>
            </p:cNvPr>
            <p:cNvSpPr>
              <a:spLocks/>
            </p:cNvSpPr>
            <p:nvPr/>
          </p:nvSpPr>
          <p:spPr bwMode="auto">
            <a:xfrm>
              <a:off x="1224092"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3" name="Freeform 21">
              <a:extLst>
                <a:ext uri="{FF2B5EF4-FFF2-40B4-BE49-F238E27FC236}">
                  <a16:creationId xmlns:a16="http://schemas.microsoft.com/office/drawing/2014/main" id="{CB965F38-7B13-4C17-8A26-0255FDD6186D}"/>
                </a:ext>
              </a:extLst>
            </p:cNvPr>
            <p:cNvSpPr>
              <a:spLocks/>
            </p:cNvSpPr>
            <p:nvPr/>
          </p:nvSpPr>
          <p:spPr bwMode="auto">
            <a:xfrm>
              <a:off x="1595567"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4" name="Freeform 22">
              <a:extLst>
                <a:ext uri="{FF2B5EF4-FFF2-40B4-BE49-F238E27FC236}">
                  <a16:creationId xmlns:a16="http://schemas.microsoft.com/office/drawing/2014/main" id="{D651CB16-3FD7-4039-9C90-BE9D93AB7AE1}"/>
                </a:ext>
              </a:extLst>
            </p:cNvPr>
            <p:cNvSpPr>
              <a:spLocks/>
            </p:cNvSpPr>
            <p:nvPr/>
          </p:nvSpPr>
          <p:spPr bwMode="auto">
            <a:xfrm>
              <a:off x="2152781"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5" name="Freeform 23">
              <a:extLst>
                <a:ext uri="{FF2B5EF4-FFF2-40B4-BE49-F238E27FC236}">
                  <a16:creationId xmlns:a16="http://schemas.microsoft.com/office/drawing/2014/main" id="{24F3A86B-7CF0-4B56-897A-0D82A3D04A8C}"/>
                </a:ext>
              </a:extLst>
            </p:cNvPr>
            <p:cNvSpPr>
              <a:spLocks/>
            </p:cNvSpPr>
            <p:nvPr/>
          </p:nvSpPr>
          <p:spPr bwMode="auto">
            <a:xfrm>
              <a:off x="2524256"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6" name="Freeform 24">
              <a:extLst>
                <a:ext uri="{FF2B5EF4-FFF2-40B4-BE49-F238E27FC236}">
                  <a16:creationId xmlns:a16="http://schemas.microsoft.com/office/drawing/2014/main" id="{7E383CF2-4A5E-4C0C-925A-1B87DAC1F119}"/>
                </a:ext>
              </a:extLst>
            </p:cNvPr>
            <p:cNvSpPr>
              <a:spLocks/>
            </p:cNvSpPr>
            <p:nvPr/>
          </p:nvSpPr>
          <p:spPr bwMode="auto">
            <a:xfrm>
              <a:off x="2895731"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7" name="Freeform 25">
              <a:extLst>
                <a:ext uri="{FF2B5EF4-FFF2-40B4-BE49-F238E27FC236}">
                  <a16:creationId xmlns:a16="http://schemas.microsoft.com/office/drawing/2014/main" id="{D7108D1D-0B73-49C8-A90A-296755A4DDFA}"/>
                </a:ext>
              </a:extLst>
            </p:cNvPr>
            <p:cNvSpPr>
              <a:spLocks/>
            </p:cNvSpPr>
            <p:nvPr/>
          </p:nvSpPr>
          <p:spPr bwMode="auto">
            <a:xfrm>
              <a:off x="3267207"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8" name="Freeform 26">
              <a:extLst>
                <a:ext uri="{FF2B5EF4-FFF2-40B4-BE49-F238E27FC236}">
                  <a16:creationId xmlns:a16="http://schemas.microsoft.com/office/drawing/2014/main" id="{989A97B1-70A2-4C87-AB48-314DEDDC7FB7}"/>
                </a:ext>
              </a:extLst>
            </p:cNvPr>
            <p:cNvSpPr>
              <a:spLocks/>
            </p:cNvSpPr>
            <p:nvPr/>
          </p:nvSpPr>
          <p:spPr bwMode="auto">
            <a:xfrm>
              <a:off x="3824420"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9" name="Freeform 27">
              <a:extLst>
                <a:ext uri="{FF2B5EF4-FFF2-40B4-BE49-F238E27FC236}">
                  <a16:creationId xmlns:a16="http://schemas.microsoft.com/office/drawing/2014/main" id="{C957E61F-202B-45E6-B5E9-E67701657958}"/>
                </a:ext>
              </a:extLst>
            </p:cNvPr>
            <p:cNvSpPr>
              <a:spLocks/>
            </p:cNvSpPr>
            <p:nvPr/>
          </p:nvSpPr>
          <p:spPr bwMode="auto">
            <a:xfrm>
              <a:off x="4195896"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0" name="Freeform 28">
              <a:extLst>
                <a:ext uri="{FF2B5EF4-FFF2-40B4-BE49-F238E27FC236}">
                  <a16:creationId xmlns:a16="http://schemas.microsoft.com/office/drawing/2014/main" id="{71569BF7-1CCC-4430-B280-EFE32E87E940}"/>
                </a:ext>
              </a:extLst>
            </p:cNvPr>
            <p:cNvSpPr>
              <a:spLocks/>
            </p:cNvSpPr>
            <p:nvPr/>
          </p:nvSpPr>
          <p:spPr bwMode="auto">
            <a:xfrm>
              <a:off x="4567371" y="4119564"/>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1" name="Freeform 29">
              <a:extLst>
                <a:ext uri="{FF2B5EF4-FFF2-40B4-BE49-F238E27FC236}">
                  <a16:creationId xmlns:a16="http://schemas.microsoft.com/office/drawing/2014/main" id="{D1F75F73-A5B3-4934-B53D-52DC71B978C2}"/>
                </a:ext>
              </a:extLst>
            </p:cNvPr>
            <p:cNvSpPr>
              <a:spLocks/>
            </p:cNvSpPr>
            <p:nvPr/>
          </p:nvSpPr>
          <p:spPr bwMode="auto">
            <a:xfrm>
              <a:off x="4940434"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2" name="Freeform 30">
              <a:extLst>
                <a:ext uri="{FF2B5EF4-FFF2-40B4-BE49-F238E27FC236}">
                  <a16:creationId xmlns:a16="http://schemas.microsoft.com/office/drawing/2014/main" id="{1C52FCE5-500A-40FB-86C1-DEF1D10D3E11}"/>
                </a:ext>
              </a:extLst>
            </p:cNvPr>
            <p:cNvSpPr>
              <a:spLocks/>
            </p:cNvSpPr>
            <p:nvPr/>
          </p:nvSpPr>
          <p:spPr bwMode="auto">
            <a:xfrm>
              <a:off x="5496060" y="4119564"/>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3" name="Freeform 31">
              <a:extLst>
                <a:ext uri="{FF2B5EF4-FFF2-40B4-BE49-F238E27FC236}">
                  <a16:creationId xmlns:a16="http://schemas.microsoft.com/office/drawing/2014/main" id="{5FCBBB98-C5EB-4D16-89FD-E1DF6196AD8D}"/>
                </a:ext>
              </a:extLst>
            </p:cNvPr>
            <p:cNvSpPr>
              <a:spLocks/>
            </p:cNvSpPr>
            <p:nvPr/>
          </p:nvSpPr>
          <p:spPr bwMode="auto">
            <a:xfrm>
              <a:off x="5869123"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4" name="Freeform 32">
              <a:extLst>
                <a:ext uri="{FF2B5EF4-FFF2-40B4-BE49-F238E27FC236}">
                  <a16:creationId xmlns:a16="http://schemas.microsoft.com/office/drawing/2014/main" id="{765F9EF7-52A5-45C0-87A4-FCF01E87F83D}"/>
                </a:ext>
              </a:extLst>
            </p:cNvPr>
            <p:cNvSpPr>
              <a:spLocks/>
            </p:cNvSpPr>
            <p:nvPr/>
          </p:nvSpPr>
          <p:spPr bwMode="auto">
            <a:xfrm>
              <a:off x="6240598"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5" name="Freeform 33">
              <a:extLst>
                <a:ext uri="{FF2B5EF4-FFF2-40B4-BE49-F238E27FC236}">
                  <a16:creationId xmlns:a16="http://schemas.microsoft.com/office/drawing/2014/main" id="{724BCEE9-58E7-4430-B471-B4332E66F5A6}"/>
                </a:ext>
              </a:extLst>
            </p:cNvPr>
            <p:cNvSpPr>
              <a:spLocks/>
            </p:cNvSpPr>
            <p:nvPr/>
          </p:nvSpPr>
          <p:spPr bwMode="auto">
            <a:xfrm>
              <a:off x="6612073"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6" name="Rectangle 35">
              <a:extLst>
                <a:ext uri="{FF2B5EF4-FFF2-40B4-BE49-F238E27FC236}">
                  <a16:creationId xmlns:a16="http://schemas.microsoft.com/office/drawing/2014/main" id="{6B1296FE-681E-41B4-852A-294289BBC1C7}"/>
                </a:ext>
              </a:extLst>
            </p:cNvPr>
            <p:cNvSpPr>
              <a:spLocks noChangeArrowheads="1"/>
            </p:cNvSpPr>
            <p:nvPr/>
          </p:nvSpPr>
          <p:spPr bwMode="auto">
            <a:xfrm>
              <a:off x="4092708" y="275590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17</a:t>
              </a:r>
            </a:p>
          </p:txBody>
        </p:sp>
        <p:sp>
          <p:nvSpPr>
            <p:cNvPr id="37" name="Rectangle 36">
              <a:extLst>
                <a:ext uri="{FF2B5EF4-FFF2-40B4-BE49-F238E27FC236}">
                  <a16:creationId xmlns:a16="http://schemas.microsoft.com/office/drawing/2014/main" id="{4D29EEE7-C77A-4BC7-AEFF-B08052837135}"/>
                </a:ext>
              </a:extLst>
            </p:cNvPr>
            <p:cNvSpPr>
              <a:spLocks noChangeArrowheads="1"/>
            </p:cNvSpPr>
            <p:nvPr/>
          </p:nvSpPr>
          <p:spPr bwMode="auto">
            <a:xfrm>
              <a:off x="4649921" y="275431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38" name="Rectangle 37">
              <a:extLst>
                <a:ext uri="{FF2B5EF4-FFF2-40B4-BE49-F238E27FC236}">
                  <a16:creationId xmlns:a16="http://schemas.microsoft.com/office/drawing/2014/main" id="{0595E9FD-4166-4386-BC97-BB0BDD22BBBD}"/>
                </a:ext>
              </a:extLst>
            </p:cNvPr>
            <p:cNvSpPr>
              <a:spLocks noChangeArrowheads="1"/>
            </p:cNvSpPr>
            <p:nvPr/>
          </p:nvSpPr>
          <p:spPr bwMode="auto">
            <a:xfrm>
              <a:off x="5219834" y="274320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30</a:t>
              </a:r>
            </a:p>
          </p:txBody>
        </p:sp>
        <p:sp>
          <p:nvSpPr>
            <p:cNvPr id="39" name="Rectangle 38">
              <a:extLst>
                <a:ext uri="{FF2B5EF4-FFF2-40B4-BE49-F238E27FC236}">
                  <a16:creationId xmlns:a16="http://schemas.microsoft.com/office/drawing/2014/main" id="{D7DBF1DA-15D1-4155-BB77-5927C4F4A867}"/>
                </a:ext>
              </a:extLst>
            </p:cNvPr>
            <p:cNvSpPr>
              <a:spLocks noChangeArrowheads="1"/>
            </p:cNvSpPr>
            <p:nvPr/>
          </p:nvSpPr>
          <p:spPr bwMode="auto">
            <a:xfrm>
              <a:off x="481141" y="4133852"/>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a:t>
              </a:r>
            </a:p>
          </p:txBody>
        </p:sp>
        <p:sp>
          <p:nvSpPr>
            <p:cNvPr id="40" name="Rectangle 39">
              <a:extLst>
                <a:ext uri="{FF2B5EF4-FFF2-40B4-BE49-F238E27FC236}">
                  <a16:creationId xmlns:a16="http://schemas.microsoft.com/office/drawing/2014/main" id="{6B3D354C-780F-47F4-99D8-C270A49CDA63}"/>
                </a:ext>
              </a:extLst>
            </p:cNvPr>
            <p:cNvSpPr>
              <a:spLocks noChangeArrowheads="1"/>
            </p:cNvSpPr>
            <p:nvPr/>
          </p:nvSpPr>
          <p:spPr bwMode="auto">
            <a:xfrm>
              <a:off x="862141" y="4122739"/>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a:t>
              </a:r>
            </a:p>
          </p:txBody>
        </p:sp>
        <p:sp>
          <p:nvSpPr>
            <p:cNvPr id="41" name="Rectangle 40">
              <a:extLst>
                <a:ext uri="{FF2B5EF4-FFF2-40B4-BE49-F238E27FC236}">
                  <a16:creationId xmlns:a16="http://schemas.microsoft.com/office/drawing/2014/main" id="{54BCE0B5-7134-42FA-8EE4-8B6F0173DAAF}"/>
                </a:ext>
              </a:extLst>
            </p:cNvPr>
            <p:cNvSpPr>
              <a:spLocks noChangeArrowheads="1"/>
            </p:cNvSpPr>
            <p:nvPr/>
          </p:nvSpPr>
          <p:spPr bwMode="auto">
            <a:xfrm>
              <a:off x="1235204" y="4122739"/>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5*</a:t>
              </a:r>
            </a:p>
          </p:txBody>
        </p:sp>
        <p:sp>
          <p:nvSpPr>
            <p:cNvPr id="42" name="Rectangle 41">
              <a:extLst>
                <a:ext uri="{FF2B5EF4-FFF2-40B4-BE49-F238E27FC236}">
                  <a16:creationId xmlns:a16="http://schemas.microsoft.com/office/drawing/2014/main" id="{383A0F29-2E1D-4BCF-8A25-C792F451B536}"/>
                </a:ext>
              </a:extLst>
            </p:cNvPr>
            <p:cNvSpPr>
              <a:spLocks noChangeArrowheads="1"/>
            </p:cNvSpPr>
            <p:nvPr/>
          </p:nvSpPr>
          <p:spPr bwMode="auto">
            <a:xfrm>
              <a:off x="1606680" y="4133852"/>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7*</a:t>
              </a:r>
            </a:p>
          </p:txBody>
        </p:sp>
        <p:sp>
          <p:nvSpPr>
            <p:cNvPr id="43" name="Rectangle 42">
              <a:extLst>
                <a:ext uri="{FF2B5EF4-FFF2-40B4-BE49-F238E27FC236}">
                  <a16:creationId xmlns:a16="http://schemas.microsoft.com/office/drawing/2014/main" id="{B98B393F-69E5-4802-A538-A6D5ECBD544A}"/>
                </a:ext>
              </a:extLst>
            </p:cNvPr>
            <p:cNvSpPr>
              <a:spLocks noChangeArrowheads="1"/>
            </p:cNvSpPr>
            <p:nvPr/>
          </p:nvSpPr>
          <p:spPr bwMode="auto">
            <a:xfrm>
              <a:off x="2141668" y="41338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14*</a:t>
              </a:r>
            </a:p>
          </p:txBody>
        </p:sp>
        <p:sp>
          <p:nvSpPr>
            <p:cNvPr id="44" name="Rectangle 43">
              <a:extLst>
                <a:ext uri="{FF2B5EF4-FFF2-40B4-BE49-F238E27FC236}">
                  <a16:creationId xmlns:a16="http://schemas.microsoft.com/office/drawing/2014/main" id="{008EC136-9067-4160-A4D6-1426FD8349B6}"/>
                </a:ext>
              </a:extLst>
            </p:cNvPr>
            <p:cNvSpPr>
              <a:spLocks noChangeArrowheads="1"/>
            </p:cNvSpPr>
            <p:nvPr/>
          </p:nvSpPr>
          <p:spPr bwMode="auto">
            <a:xfrm>
              <a:off x="2502031" y="41338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16*</a:t>
              </a:r>
            </a:p>
          </p:txBody>
        </p:sp>
        <p:sp>
          <p:nvSpPr>
            <p:cNvPr id="45" name="Rectangle 44">
              <a:extLst>
                <a:ext uri="{FF2B5EF4-FFF2-40B4-BE49-F238E27FC236}">
                  <a16:creationId xmlns:a16="http://schemas.microsoft.com/office/drawing/2014/main" id="{F75B93AB-1FF9-4706-B7E8-30CEFA8E5F70}"/>
                </a:ext>
              </a:extLst>
            </p:cNvPr>
            <p:cNvSpPr>
              <a:spLocks noChangeArrowheads="1"/>
            </p:cNvSpPr>
            <p:nvPr/>
          </p:nvSpPr>
          <p:spPr bwMode="auto">
            <a:xfrm>
              <a:off x="3837120" y="4122739"/>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19*</a:t>
              </a:r>
            </a:p>
          </p:txBody>
        </p:sp>
        <p:sp>
          <p:nvSpPr>
            <p:cNvPr id="46" name="Rectangle 45">
              <a:extLst>
                <a:ext uri="{FF2B5EF4-FFF2-40B4-BE49-F238E27FC236}">
                  <a16:creationId xmlns:a16="http://schemas.microsoft.com/office/drawing/2014/main" id="{8595C11D-45BF-4F7B-BA3B-CB8267DFD34C}"/>
                </a:ext>
              </a:extLst>
            </p:cNvPr>
            <p:cNvSpPr>
              <a:spLocks noChangeArrowheads="1"/>
            </p:cNvSpPr>
            <p:nvPr/>
          </p:nvSpPr>
          <p:spPr bwMode="auto">
            <a:xfrm>
              <a:off x="4184783" y="4122739"/>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20*</a:t>
              </a:r>
            </a:p>
          </p:txBody>
        </p:sp>
        <p:sp>
          <p:nvSpPr>
            <p:cNvPr id="47" name="Rectangle 46">
              <a:extLst>
                <a:ext uri="{FF2B5EF4-FFF2-40B4-BE49-F238E27FC236}">
                  <a16:creationId xmlns:a16="http://schemas.microsoft.com/office/drawing/2014/main" id="{CF21CA06-25C2-40AC-961A-788EE606DAFF}"/>
                </a:ext>
              </a:extLst>
            </p:cNvPr>
            <p:cNvSpPr>
              <a:spLocks noChangeArrowheads="1"/>
            </p:cNvSpPr>
            <p:nvPr/>
          </p:nvSpPr>
          <p:spPr bwMode="auto">
            <a:xfrm>
              <a:off x="4546733"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22*</a:t>
              </a:r>
            </a:p>
          </p:txBody>
        </p:sp>
        <p:sp>
          <p:nvSpPr>
            <p:cNvPr id="48" name="Rectangle 47">
              <a:extLst>
                <a:ext uri="{FF2B5EF4-FFF2-40B4-BE49-F238E27FC236}">
                  <a16:creationId xmlns:a16="http://schemas.microsoft.com/office/drawing/2014/main" id="{3573CA8E-AE28-4AB5-AD05-5F3A39EF0B8D}"/>
                </a:ext>
              </a:extLst>
            </p:cNvPr>
            <p:cNvSpPr>
              <a:spLocks noChangeArrowheads="1"/>
            </p:cNvSpPr>
            <p:nvPr/>
          </p:nvSpPr>
          <p:spPr bwMode="auto">
            <a:xfrm>
              <a:off x="5473835"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49" name="Rectangle 48">
              <a:extLst>
                <a:ext uri="{FF2B5EF4-FFF2-40B4-BE49-F238E27FC236}">
                  <a16:creationId xmlns:a16="http://schemas.microsoft.com/office/drawing/2014/main" id="{A39FFACF-911D-414B-9984-32E9C0E2D509}"/>
                </a:ext>
              </a:extLst>
            </p:cNvPr>
            <p:cNvSpPr>
              <a:spLocks noChangeArrowheads="1"/>
            </p:cNvSpPr>
            <p:nvPr/>
          </p:nvSpPr>
          <p:spPr bwMode="auto">
            <a:xfrm>
              <a:off x="5858010"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27*</a:t>
              </a:r>
            </a:p>
          </p:txBody>
        </p:sp>
        <p:sp>
          <p:nvSpPr>
            <p:cNvPr id="50" name="Rectangle 49">
              <a:extLst>
                <a:ext uri="{FF2B5EF4-FFF2-40B4-BE49-F238E27FC236}">
                  <a16:creationId xmlns:a16="http://schemas.microsoft.com/office/drawing/2014/main" id="{9BB21105-CB72-45B9-BD17-A954A8B5BB04}"/>
                </a:ext>
              </a:extLst>
            </p:cNvPr>
            <p:cNvSpPr>
              <a:spLocks noChangeArrowheads="1"/>
            </p:cNvSpPr>
            <p:nvPr/>
          </p:nvSpPr>
          <p:spPr bwMode="auto">
            <a:xfrm>
              <a:off x="6205673" y="4132264"/>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29*</a:t>
              </a:r>
            </a:p>
          </p:txBody>
        </p:sp>
        <p:sp>
          <p:nvSpPr>
            <p:cNvPr id="51" name="Rectangle 50">
              <a:extLst>
                <a:ext uri="{FF2B5EF4-FFF2-40B4-BE49-F238E27FC236}">
                  <a16:creationId xmlns:a16="http://schemas.microsoft.com/office/drawing/2014/main" id="{8C1A5FE4-8BAA-4768-A856-BE6A13E8D919}"/>
                </a:ext>
              </a:extLst>
            </p:cNvPr>
            <p:cNvSpPr>
              <a:spLocks noChangeArrowheads="1"/>
            </p:cNvSpPr>
            <p:nvPr/>
          </p:nvSpPr>
          <p:spPr bwMode="auto">
            <a:xfrm>
              <a:off x="7147062" y="4132264"/>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33*</a:t>
              </a:r>
            </a:p>
          </p:txBody>
        </p:sp>
        <p:sp>
          <p:nvSpPr>
            <p:cNvPr id="52" name="Rectangle 51">
              <a:extLst>
                <a:ext uri="{FF2B5EF4-FFF2-40B4-BE49-F238E27FC236}">
                  <a16:creationId xmlns:a16="http://schemas.microsoft.com/office/drawing/2014/main" id="{49B84B17-197F-406A-BC8C-61BB0CD3E270}"/>
                </a:ext>
              </a:extLst>
            </p:cNvPr>
            <p:cNvSpPr>
              <a:spLocks noChangeArrowheads="1"/>
            </p:cNvSpPr>
            <p:nvPr/>
          </p:nvSpPr>
          <p:spPr bwMode="auto">
            <a:xfrm>
              <a:off x="7520125" y="4132264"/>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34*</a:t>
              </a:r>
            </a:p>
          </p:txBody>
        </p:sp>
        <p:sp>
          <p:nvSpPr>
            <p:cNvPr id="53" name="Rectangle 52">
              <a:extLst>
                <a:ext uri="{FF2B5EF4-FFF2-40B4-BE49-F238E27FC236}">
                  <a16:creationId xmlns:a16="http://schemas.microsoft.com/office/drawing/2014/main" id="{4AEB4DEB-219E-4C6A-B70F-BF14A3DBABDB}"/>
                </a:ext>
              </a:extLst>
            </p:cNvPr>
            <p:cNvSpPr>
              <a:spLocks noChangeArrowheads="1"/>
            </p:cNvSpPr>
            <p:nvPr/>
          </p:nvSpPr>
          <p:spPr bwMode="auto">
            <a:xfrm>
              <a:off x="7878900"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38*</a:t>
              </a:r>
            </a:p>
          </p:txBody>
        </p:sp>
        <p:sp>
          <p:nvSpPr>
            <p:cNvPr id="54" name="Rectangle 53">
              <a:extLst>
                <a:ext uri="{FF2B5EF4-FFF2-40B4-BE49-F238E27FC236}">
                  <a16:creationId xmlns:a16="http://schemas.microsoft.com/office/drawing/2014/main" id="{A34B4DEB-23C9-4E67-A133-0ADFA04D33F4}"/>
                </a:ext>
              </a:extLst>
            </p:cNvPr>
            <p:cNvSpPr>
              <a:spLocks noChangeArrowheads="1"/>
            </p:cNvSpPr>
            <p:nvPr/>
          </p:nvSpPr>
          <p:spPr bwMode="auto">
            <a:xfrm>
              <a:off x="8250375" y="4110039"/>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39*</a:t>
              </a:r>
            </a:p>
          </p:txBody>
        </p:sp>
        <p:sp>
          <p:nvSpPr>
            <p:cNvPr id="55" name="Rectangle 54">
              <a:extLst>
                <a:ext uri="{FF2B5EF4-FFF2-40B4-BE49-F238E27FC236}">
                  <a16:creationId xmlns:a16="http://schemas.microsoft.com/office/drawing/2014/main" id="{6AE7B534-388E-413D-AC77-687D36502A57}"/>
                </a:ext>
              </a:extLst>
            </p:cNvPr>
            <p:cNvSpPr>
              <a:spLocks noChangeArrowheads="1"/>
            </p:cNvSpPr>
            <p:nvPr/>
          </p:nvSpPr>
          <p:spPr bwMode="auto">
            <a:xfrm>
              <a:off x="3559307" y="275590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13</a:t>
              </a:r>
            </a:p>
          </p:txBody>
        </p:sp>
        <p:sp>
          <p:nvSpPr>
            <p:cNvPr id="56" name="Arc 69">
              <a:extLst>
                <a:ext uri="{FF2B5EF4-FFF2-40B4-BE49-F238E27FC236}">
                  <a16:creationId xmlns:a16="http://schemas.microsoft.com/office/drawing/2014/main" id="{E287C55B-21E7-47DA-BA2D-E939C6A758A3}"/>
                </a:ext>
              </a:extLst>
            </p:cNvPr>
            <p:cNvSpPr>
              <a:spLocks/>
            </p:cNvSpPr>
            <p:nvPr/>
          </p:nvSpPr>
          <p:spPr bwMode="auto">
            <a:xfrm rot="19020000">
              <a:off x="3564070"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7" name="Arc 70">
              <a:extLst>
                <a:ext uri="{FF2B5EF4-FFF2-40B4-BE49-F238E27FC236}">
                  <a16:creationId xmlns:a16="http://schemas.microsoft.com/office/drawing/2014/main" id="{63345272-EE42-462C-A03F-C60FD85F97F8}"/>
                </a:ext>
              </a:extLst>
            </p:cNvPr>
            <p:cNvSpPr>
              <a:spLocks/>
            </p:cNvSpPr>
            <p:nvPr/>
          </p:nvSpPr>
          <p:spPr bwMode="auto">
            <a:xfrm rot="19020000">
              <a:off x="1811468"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8" name="Arc 71">
              <a:extLst>
                <a:ext uri="{FF2B5EF4-FFF2-40B4-BE49-F238E27FC236}">
                  <a16:creationId xmlns:a16="http://schemas.microsoft.com/office/drawing/2014/main" id="{0F9F4831-4CBF-49FE-93CE-3C5B3762B827}"/>
                </a:ext>
              </a:extLst>
            </p:cNvPr>
            <p:cNvSpPr>
              <a:spLocks/>
            </p:cNvSpPr>
            <p:nvPr/>
          </p:nvSpPr>
          <p:spPr bwMode="auto">
            <a:xfrm rot="19020000">
              <a:off x="5164272"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9" name="Arc 72">
              <a:extLst>
                <a:ext uri="{FF2B5EF4-FFF2-40B4-BE49-F238E27FC236}">
                  <a16:creationId xmlns:a16="http://schemas.microsoft.com/office/drawing/2014/main" id="{3ED00107-7087-4224-9A2B-E2AFA4C460B5}"/>
                </a:ext>
              </a:extLst>
            </p:cNvPr>
            <p:cNvSpPr>
              <a:spLocks/>
            </p:cNvSpPr>
            <p:nvPr/>
          </p:nvSpPr>
          <p:spPr bwMode="auto">
            <a:xfrm rot="19020000">
              <a:off x="6840674"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cxnSp>
          <p:nvCxnSpPr>
            <p:cNvPr id="60" name="Straight Arrow Connector 59">
              <a:extLst>
                <a:ext uri="{FF2B5EF4-FFF2-40B4-BE49-F238E27FC236}">
                  <a16:creationId xmlns:a16="http://schemas.microsoft.com/office/drawing/2014/main" id="{880D4D70-7109-452F-94AE-A21F0B81856C}"/>
                </a:ext>
              </a:extLst>
            </p:cNvPr>
            <p:cNvCxnSpPr>
              <a:stCxn id="7" idx="0"/>
              <a:endCxn id="21" idx="2"/>
            </p:cNvCxnSpPr>
            <p:nvPr/>
          </p:nvCxnSpPr>
          <p:spPr bwMode="auto">
            <a:xfrm flipH="1">
              <a:off x="1224091" y="3148013"/>
              <a:ext cx="2182816"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60">
              <a:extLst>
                <a:ext uri="{FF2B5EF4-FFF2-40B4-BE49-F238E27FC236}">
                  <a16:creationId xmlns:a16="http://schemas.microsoft.com/office/drawing/2014/main" id="{BACCB2A8-C676-4EE3-B940-90F464285EEC}"/>
                </a:ext>
              </a:extLst>
            </p:cNvPr>
            <p:cNvCxnSpPr>
              <a:stCxn id="9" idx="0"/>
              <a:endCxn id="25" idx="2"/>
            </p:cNvCxnSpPr>
            <p:nvPr/>
          </p:nvCxnSpPr>
          <p:spPr bwMode="auto">
            <a:xfrm flipH="1">
              <a:off x="2895731" y="3148013"/>
              <a:ext cx="1066802"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Arrow Connector 61">
              <a:extLst>
                <a:ext uri="{FF2B5EF4-FFF2-40B4-BE49-F238E27FC236}">
                  <a16:creationId xmlns:a16="http://schemas.microsoft.com/office/drawing/2014/main" id="{17368A0C-95D5-46A8-A7EB-BAA4B1FC43E9}"/>
                </a:ext>
              </a:extLst>
            </p:cNvPr>
            <p:cNvCxnSpPr>
              <a:stCxn id="9" idx="3"/>
              <a:endCxn id="29" idx="2"/>
            </p:cNvCxnSpPr>
            <p:nvPr/>
          </p:nvCxnSpPr>
          <p:spPr bwMode="auto">
            <a:xfrm>
              <a:off x="4521333" y="3148013"/>
              <a:ext cx="46038"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a:extLst>
                <a:ext uri="{FF2B5EF4-FFF2-40B4-BE49-F238E27FC236}">
                  <a16:creationId xmlns:a16="http://schemas.microsoft.com/office/drawing/2014/main" id="{6EBE0C80-04BB-44CD-AC82-CBDD480B0E4D}"/>
                </a:ext>
              </a:extLst>
            </p:cNvPr>
            <p:cNvCxnSpPr>
              <a:stCxn id="13" idx="0"/>
              <a:endCxn id="33" idx="2"/>
            </p:cNvCxnSpPr>
            <p:nvPr/>
          </p:nvCxnSpPr>
          <p:spPr bwMode="auto">
            <a:xfrm>
              <a:off x="5078547" y="3148013"/>
              <a:ext cx="1162051"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Straight Arrow Connector 63">
              <a:extLst>
                <a:ext uri="{FF2B5EF4-FFF2-40B4-BE49-F238E27FC236}">
                  <a16:creationId xmlns:a16="http://schemas.microsoft.com/office/drawing/2014/main" id="{C2E6655B-812A-4DAE-9764-D9F9D77BB5D6}"/>
                </a:ext>
              </a:extLst>
            </p:cNvPr>
            <p:cNvCxnSpPr>
              <a:stCxn id="13" idx="3"/>
              <a:endCxn id="17" idx="2"/>
            </p:cNvCxnSpPr>
            <p:nvPr/>
          </p:nvCxnSpPr>
          <p:spPr bwMode="auto">
            <a:xfrm>
              <a:off x="5637347" y="3148013"/>
              <a:ext cx="2274890"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5" name="TextBox 64">
            <a:extLst>
              <a:ext uri="{FF2B5EF4-FFF2-40B4-BE49-F238E27FC236}">
                <a16:creationId xmlns:a16="http://schemas.microsoft.com/office/drawing/2014/main" id="{4EBC562E-E493-4ACD-A26F-A9650442FBC0}"/>
              </a:ext>
            </a:extLst>
          </p:cNvPr>
          <p:cNvSpPr txBox="1"/>
          <p:nvPr/>
        </p:nvSpPr>
        <p:spPr>
          <a:xfrm>
            <a:off x="0" y="4840020"/>
            <a:ext cx="9144000" cy="830997"/>
          </a:xfrm>
          <a:prstGeom prst="rect">
            <a:avLst/>
          </a:prstGeom>
          <a:noFill/>
        </p:spPr>
        <p:txBody>
          <a:bodyPr wrap="square" rtlCol="0">
            <a:spAutoFit/>
          </a:bodyPr>
          <a:lstStyle/>
          <a:p>
            <a:pPr marL="800100" lvl="1" indent="-342900">
              <a:buFont typeface="Wingdings" panose="05000000000000000000" pitchFamily="2" charset="2"/>
              <a:buChar char="§"/>
            </a:pPr>
            <a:r>
              <a:rPr lang="en-US" sz="2400" b="0" dirty="0">
                <a:latin typeface="Arial" panose="020B0604020202020204" pitchFamily="34" charset="0"/>
                <a:cs typeface="Arial" panose="020B0604020202020204" pitchFamily="34" charset="0"/>
              </a:rPr>
              <a:t>In this example, the order of the B+ tree is 5.</a:t>
            </a:r>
            <a:endParaRPr lang="en-US" sz="2400" b="0" i="1" dirty="0">
              <a:solidFill>
                <a:srgbClr val="002060"/>
              </a:solidFill>
              <a:latin typeface="+mn-lt"/>
            </a:endParaRPr>
          </a:p>
          <a:p>
            <a:pPr marL="800100" lvl="1" indent="-342900">
              <a:buFont typeface="Wingdings" panose="05000000000000000000" pitchFamily="2" charset="2"/>
              <a:buChar char="§"/>
            </a:pPr>
            <a:r>
              <a:rPr lang="en-US" sz="2400" b="0" i="1" dirty="0">
                <a:solidFill>
                  <a:srgbClr val="002060"/>
                </a:solidFill>
                <a:latin typeface="+mn-lt"/>
              </a:rPr>
              <a:t>5</a:t>
            </a:r>
            <a:r>
              <a:rPr lang="en-US" sz="2400" b="0" dirty="0">
                <a:solidFill>
                  <a:schemeClr val="tx2"/>
                </a:solidFill>
                <a:latin typeface="+mn-lt"/>
              </a:rPr>
              <a:t> pointers and 4</a:t>
            </a:r>
            <a:r>
              <a:rPr lang="en-US" sz="2400" b="0" dirty="0">
                <a:latin typeface="+mn-lt"/>
              </a:rPr>
              <a:t> </a:t>
            </a:r>
            <a:r>
              <a:rPr lang="en-US" sz="2400" b="0" dirty="0">
                <a:solidFill>
                  <a:schemeClr val="tx2"/>
                </a:solidFill>
                <a:latin typeface="+mn-lt"/>
              </a:rPr>
              <a:t>search keys (or data entries)</a:t>
            </a:r>
          </a:p>
        </p:txBody>
      </p:sp>
    </p:spTree>
    <p:extLst>
      <p:ext uri="{BB962C8B-B14F-4D97-AF65-F5344CB8AC3E}">
        <p14:creationId xmlns:p14="http://schemas.microsoft.com/office/powerpoint/2010/main" val="2904849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
        <p:nvSpPr>
          <p:cNvPr id="6" name="TextBox 5"/>
          <p:cNvSpPr txBox="1"/>
          <p:nvPr/>
        </p:nvSpPr>
        <p:spPr>
          <a:xfrm>
            <a:off x="41197" y="1219200"/>
            <a:ext cx="9102803" cy="1246495"/>
          </a:xfrm>
          <a:prstGeom prst="rect">
            <a:avLst/>
          </a:prstGeom>
          <a:noFill/>
        </p:spPr>
        <p:txBody>
          <a:bodyPr wrap="square" rtlCol="0">
            <a:spAutoFit/>
          </a:bodyPr>
          <a:lstStyle/>
          <a:p>
            <a:pPr marL="342900" indent="-342900">
              <a:buFont typeface="Wingdings" panose="05000000000000000000" pitchFamily="2" charset="2"/>
              <a:buChar char="q"/>
            </a:pPr>
            <a:r>
              <a:rPr lang="en-US" sz="2500" dirty="0">
                <a:latin typeface="Arial" panose="020B0604020202020204" pitchFamily="34" charset="0"/>
                <a:cs typeface="Arial" panose="020B0604020202020204" pitchFamily="34" charset="0"/>
              </a:rPr>
              <a:t>The maximum number of pointers = </a:t>
            </a:r>
            <a:r>
              <a:rPr lang="en-US" sz="2500" dirty="0">
                <a:solidFill>
                  <a:srgbClr val="FF0000"/>
                </a:solidFill>
                <a:latin typeface="Arial" panose="020B0604020202020204" pitchFamily="34" charset="0"/>
                <a:cs typeface="Arial" panose="020B0604020202020204" pitchFamily="34" charset="0"/>
              </a:rPr>
              <a:t>order</a:t>
            </a:r>
          </a:p>
          <a:p>
            <a:pPr marL="342900" indent="-342900">
              <a:buFont typeface="Wingdings" panose="05000000000000000000" pitchFamily="2" charset="2"/>
              <a:buChar char="q"/>
            </a:pPr>
            <a:r>
              <a:rPr lang="en-US" sz="2500" b="0" dirty="0">
                <a:latin typeface="+mn-lt"/>
              </a:rPr>
              <a:t>Minimum occupancy of 50% should be guaranteed for every node </a:t>
            </a:r>
            <a:r>
              <a:rPr lang="en-US" sz="2500" b="0" dirty="0">
                <a:solidFill>
                  <a:srgbClr val="FF0000"/>
                </a:solidFill>
                <a:latin typeface="+mn-lt"/>
              </a:rPr>
              <a:t>except the root node</a:t>
            </a:r>
            <a:r>
              <a:rPr lang="en-US" sz="2500" b="0" dirty="0">
                <a:latin typeface="+mn-lt"/>
              </a:rPr>
              <a:t>.</a:t>
            </a:r>
          </a:p>
        </p:txBody>
      </p:sp>
      <p:sp>
        <p:nvSpPr>
          <p:cNvPr id="8" name="TextBox 7">
            <a:extLst>
              <a:ext uri="{FF2B5EF4-FFF2-40B4-BE49-F238E27FC236}">
                <a16:creationId xmlns:a16="http://schemas.microsoft.com/office/drawing/2014/main" id="{37785E55-895F-459F-BE14-44CB27AB2223}"/>
              </a:ext>
            </a:extLst>
          </p:cNvPr>
          <p:cNvSpPr txBox="1"/>
          <p:nvPr/>
        </p:nvSpPr>
        <p:spPr>
          <a:xfrm>
            <a:off x="152400" y="2925695"/>
            <a:ext cx="8991600" cy="2062103"/>
          </a:xfrm>
          <a:prstGeom prst="rect">
            <a:avLst/>
          </a:prstGeom>
          <a:noFill/>
        </p:spPr>
        <p:txBody>
          <a:bodyPr wrap="square" rtlCol="0">
            <a:spAutoFit/>
          </a:bodyPr>
          <a:lstStyle/>
          <a:p>
            <a:pPr marL="571500" indent="-571500">
              <a:buFont typeface="Wingdings" panose="05000000000000000000" pitchFamily="2" charset="2"/>
              <a:buChar char="§"/>
            </a:pPr>
            <a:r>
              <a:rPr lang="en-US" sz="2800" b="0" dirty="0">
                <a:latin typeface="Arial" panose="020B0604020202020204" pitchFamily="34" charset="0"/>
                <a:cs typeface="Arial" panose="020B0604020202020204" pitchFamily="34" charset="0"/>
              </a:rPr>
              <a:t>Search </a:t>
            </a:r>
          </a:p>
          <a:p>
            <a:pPr marL="571500" indent="-571500">
              <a:buFont typeface="Wingdings" panose="05000000000000000000" pitchFamily="2" charset="2"/>
              <a:buChar char="§"/>
            </a:pPr>
            <a:r>
              <a:rPr lang="en-US" sz="2800" b="0" dirty="0">
                <a:latin typeface="Arial" panose="020B0604020202020204" pitchFamily="34" charset="0"/>
                <a:cs typeface="Arial" panose="020B0604020202020204" pitchFamily="34" charset="0"/>
              </a:rPr>
              <a:t>Insertion / Deletion</a:t>
            </a:r>
          </a:p>
          <a:p>
            <a:pPr marL="742950" lvl="1" indent="-285750">
              <a:buFont typeface="Arial" panose="020B0604020202020204" pitchFamily="34" charset="0"/>
              <a:buChar char="•"/>
            </a:pPr>
            <a:r>
              <a:rPr lang="en-US" sz="2400" b="0" dirty="0">
                <a:latin typeface="+mn-lt"/>
              </a:rPr>
              <a:t>Copy Up / Push Up</a:t>
            </a:r>
          </a:p>
          <a:p>
            <a:pPr marL="742950" lvl="1" indent="-285750">
              <a:buFont typeface="Arial" panose="020B0604020202020204" pitchFamily="34" charset="0"/>
              <a:buChar char="•"/>
            </a:pPr>
            <a:r>
              <a:rPr lang="en-US" sz="2400" b="0" dirty="0">
                <a:latin typeface="+mn-lt"/>
              </a:rPr>
              <a:t>Redistribution / Merge / Pull Down</a:t>
            </a:r>
          </a:p>
          <a:p>
            <a:pPr marL="742950" lvl="1" indent="-285750">
              <a:buFont typeface="Arial" panose="020B0604020202020204" pitchFamily="34" charset="0"/>
              <a:buChar char="•"/>
            </a:pPr>
            <a:r>
              <a:rPr lang="en-US" sz="2400" b="0" dirty="0">
                <a:latin typeface="+mn-lt"/>
              </a:rPr>
              <a:t>Rotation</a:t>
            </a:r>
            <a:endParaRPr lang="en-US" sz="28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4952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a:extLst>
              <a:ext uri="{FF2B5EF4-FFF2-40B4-BE49-F238E27FC236}">
                <a16:creationId xmlns:a16="http://schemas.microsoft.com/office/drawing/2014/main" id="{083CE2BF-9CF9-4604-A224-D9C2AF297A06}"/>
              </a:ext>
            </a:extLst>
          </p:cNvPr>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Inserting a Data Entry into a B+ Tree</a:t>
            </a:r>
          </a:p>
        </p:txBody>
      </p:sp>
      <p:sp>
        <p:nvSpPr>
          <p:cNvPr id="5" name="Content Placeholder 2">
            <a:extLst>
              <a:ext uri="{FF2B5EF4-FFF2-40B4-BE49-F238E27FC236}">
                <a16:creationId xmlns:a16="http://schemas.microsoft.com/office/drawing/2014/main" id="{D318086C-2330-477D-870F-7D6A56FDAF6A}"/>
              </a:ext>
            </a:extLst>
          </p:cNvPr>
          <p:cNvSpPr>
            <a:spLocks noGrp="1"/>
          </p:cNvSpPr>
          <p:nvPr>
            <p:ph idx="1"/>
          </p:nvPr>
        </p:nvSpPr>
        <p:spPr>
          <a:xfrm>
            <a:off x="19318" y="838200"/>
            <a:ext cx="9124682" cy="4800600"/>
          </a:xfrm>
        </p:spPr>
        <p:txBody>
          <a:bodyPr/>
          <a:lstStyle/>
          <a:p>
            <a:pPr>
              <a:buClrTx/>
              <a:buSzPct val="100000"/>
              <a:buFont typeface="Wingdings" panose="05000000000000000000" pitchFamily="2" charset="2"/>
              <a:buChar char="q"/>
            </a:pPr>
            <a:r>
              <a:rPr lang="en-US" sz="2600" dirty="0"/>
              <a:t>Find correct leaf L. </a:t>
            </a:r>
          </a:p>
          <a:p>
            <a:pPr>
              <a:buClrTx/>
              <a:buSzPct val="100000"/>
              <a:buFont typeface="Wingdings" panose="05000000000000000000" pitchFamily="2" charset="2"/>
              <a:buChar char="q"/>
            </a:pPr>
            <a:r>
              <a:rPr lang="en-US" sz="2600" dirty="0"/>
              <a:t>Put data entry onto L.</a:t>
            </a:r>
          </a:p>
          <a:p>
            <a:pPr lvl="1">
              <a:buClrTx/>
              <a:buSzPct val="100000"/>
              <a:buFont typeface="Wingdings" panose="05000000000000000000" pitchFamily="2" charset="2"/>
              <a:buChar char="§"/>
            </a:pPr>
            <a:r>
              <a:rPr lang="en-US" sz="2400" dirty="0"/>
              <a:t>If L has enough space, done!</a:t>
            </a:r>
          </a:p>
          <a:p>
            <a:pPr lvl="1">
              <a:buClrTx/>
              <a:buSzPct val="100000"/>
              <a:buFont typeface="Wingdings" panose="05000000000000000000" pitchFamily="2" charset="2"/>
              <a:buChar char="§"/>
            </a:pPr>
            <a:r>
              <a:rPr lang="en-US" sz="2400" dirty="0"/>
              <a:t>Else, </a:t>
            </a:r>
            <a:r>
              <a:rPr lang="en-US" sz="2400" u="sng" dirty="0"/>
              <a:t>must split  L</a:t>
            </a:r>
            <a:r>
              <a:rPr lang="en-US" sz="2400" dirty="0"/>
              <a:t> (into L and a new node L2)</a:t>
            </a:r>
          </a:p>
          <a:p>
            <a:pPr lvl="2">
              <a:buClrTx/>
              <a:buSzPct val="100000"/>
              <a:buFont typeface="Arial" panose="020B0604020202020204" pitchFamily="34" charset="0"/>
              <a:buChar char="•"/>
            </a:pPr>
            <a:r>
              <a:rPr lang="en-US" sz="2000" dirty="0"/>
              <a:t>Redistribute entries evenly, </a:t>
            </a:r>
            <a:r>
              <a:rPr lang="en-US" sz="2000" dirty="0">
                <a:solidFill>
                  <a:srgbClr val="FF0000"/>
                </a:solidFill>
              </a:rPr>
              <a:t>copy up </a:t>
            </a:r>
            <a:r>
              <a:rPr lang="en-US" sz="2000" dirty="0"/>
              <a:t>middle key.</a:t>
            </a:r>
          </a:p>
          <a:p>
            <a:pPr lvl="2">
              <a:buClrTx/>
              <a:buSzPct val="100000"/>
              <a:buFont typeface="Arial" panose="020B0604020202020204" pitchFamily="34" charset="0"/>
              <a:buChar char="•"/>
            </a:pPr>
            <a:r>
              <a:rPr lang="en-US" sz="2000" dirty="0"/>
              <a:t>Insert index entry pointing to L2 into the parent of L.</a:t>
            </a:r>
          </a:p>
          <a:p>
            <a:pPr>
              <a:buClrTx/>
              <a:buSzPct val="100000"/>
              <a:buFont typeface="Wingdings" panose="05000000000000000000" pitchFamily="2" charset="2"/>
              <a:buChar char="q"/>
            </a:pPr>
            <a:r>
              <a:rPr lang="en-US" sz="2600" dirty="0"/>
              <a:t>This can happen recursively</a:t>
            </a:r>
          </a:p>
          <a:p>
            <a:pPr lvl="1">
              <a:buClrTx/>
              <a:buSzPct val="100000"/>
              <a:buFont typeface="Wingdings" panose="05000000000000000000" pitchFamily="2" charset="2"/>
              <a:buChar char="§"/>
            </a:pPr>
            <a:r>
              <a:rPr lang="en-US" sz="2400" dirty="0"/>
              <a:t>To split </a:t>
            </a:r>
            <a:r>
              <a:rPr lang="en-US" sz="2400" b="1" dirty="0"/>
              <a:t>index node</a:t>
            </a:r>
            <a:r>
              <a:rPr lang="en-US" sz="2400" dirty="0"/>
              <a:t>, redistribute entries evenly, but </a:t>
            </a:r>
            <a:r>
              <a:rPr lang="en-US" sz="2400" dirty="0">
                <a:solidFill>
                  <a:srgbClr val="FF0000"/>
                </a:solidFill>
              </a:rPr>
              <a:t>push up </a:t>
            </a:r>
            <a:r>
              <a:rPr lang="en-US" sz="2400" dirty="0"/>
              <a:t>middle key.  (Contrast with leaf splits.)</a:t>
            </a:r>
          </a:p>
          <a:p>
            <a:pPr>
              <a:buClrTx/>
              <a:buSzPct val="100000"/>
              <a:buFont typeface="Wingdings" panose="05000000000000000000" pitchFamily="2" charset="2"/>
              <a:buChar char="q"/>
            </a:pPr>
            <a:r>
              <a:rPr lang="en-US" sz="2600" dirty="0"/>
              <a:t>Splits “grow” tree; root split increases height.  </a:t>
            </a:r>
          </a:p>
          <a:p>
            <a:pPr lvl="1">
              <a:buClrTx/>
              <a:buSzPct val="100000"/>
              <a:buFont typeface="Wingdings" panose="05000000000000000000" pitchFamily="2" charset="2"/>
              <a:buChar char="§"/>
            </a:pPr>
            <a:r>
              <a:rPr lang="en-US" sz="2400" dirty="0"/>
              <a:t>Tree growth: gets wider or one level taller at top.</a:t>
            </a:r>
          </a:p>
        </p:txBody>
      </p:sp>
    </p:spTree>
    <p:extLst>
      <p:ext uri="{BB962C8B-B14F-4D97-AF65-F5344CB8AC3E}">
        <p14:creationId xmlns:p14="http://schemas.microsoft.com/office/powerpoint/2010/main" val="3979380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a:extLst>
              <a:ext uri="{FF2B5EF4-FFF2-40B4-BE49-F238E27FC236}">
                <a16:creationId xmlns:a16="http://schemas.microsoft.com/office/drawing/2014/main" id="{5B56BDEB-3196-4CF0-A7E2-142C3AD87DE7}"/>
              </a:ext>
            </a:extLst>
          </p:cNvPr>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Deleting a Data Entry from a B+ Tree</a:t>
            </a:r>
          </a:p>
        </p:txBody>
      </p:sp>
      <p:sp>
        <p:nvSpPr>
          <p:cNvPr id="5" name="Content Placeholder 2">
            <a:extLst>
              <a:ext uri="{FF2B5EF4-FFF2-40B4-BE49-F238E27FC236}">
                <a16:creationId xmlns:a16="http://schemas.microsoft.com/office/drawing/2014/main" id="{8C762CF6-427B-4863-9DFA-363042E4514E}"/>
              </a:ext>
            </a:extLst>
          </p:cNvPr>
          <p:cNvSpPr>
            <a:spLocks noGrp="1"/>
          </p:cNvSpPr>
          <p:nvPr>
            <p:ph idx="1"/>
          </p:nvPr>
        </p:nvSpPr>
        <p:spPr>
          <a:xfrm>
            <a:off x="19318" y="838200"/>
            <a:ext cx="9124682" cy="4267200"/>
          </a:xfrm>
        </p:spPr>
        <p:txBody>
          <a:bodyPr/>
          <a:lstStyle/>
          <a:p>
            <a:pPr>
              <a:buClrTx/>
              <a:buSzPct val="100000"/>
              <a:buFont typeface="Wingdings" panose="05000000000000000000" pitchFamily="2" charset="2"/>
              <a:buChar char="q"/>
            </a:pPr>
            <a:r>
              <a:rPr lang="en-US" sz="2600" dirty="0"/>
              <a:t>Start at the root, find leaf L where entry belongs.</a:t>
            </a:r>
          </a:p>
          <a:p>
            <a:pPr>
              <a:buClrTx/>
              <a:buSzPct val="100000"/>
              <a:buFont typeface="Wingdings" panose="05000000000000000000" pitchFamily="2" charset="2"/>
              <a:buChar char="q"/>
            </a:pPr>
            <a:r>
              <a:rPr lang="en-US" sz="2600" dirty="0"/>
              <a:t>Remove the entry.</a:t>
            </a:r>
          </a:p>
          <a:p>
            <a:pPr lvl="1">
              <a:buClrTx/>
              <a:buSzPct val="100000"/>
              <a:buFont typeface="Wingdings" panose="05000000000000000000" pitchFamily="2" charset="2"/>
              <a:buChar char="§"/>
            </a:pPr>
            <a:r>
              <a:rPr lang="en-US" sz="2400" dirty="0"/>
              <a:t>If L is </a:t>
            </a:r>
            <a:r>
              <a:rPr lang="en-US" sz="2400" u="sng" dirty="0"/>
              <a:t>at least half-full</a:t>
            </a:r>
            <a:r>
              <a:rPr lang="en-US" sz="2400" dirty="0"/>
              <a:t>, done! </a:t>
            </a:r>
          </a:p>
          <a:p>
            <a:pPr lvl="1">
              <a:buClrTx/>
              <a:buSzPct val="100000"/>
              <a:buFont typeface="Wingdings" panose="05000000000000000000" pitchFamily="2" charset="2"/>
              <a:buChar char="§"/>
            </a:pPr>
            <a:r>
              <a:rPr lang="en-US" sz="2400" dirty="0"/>
              <a:t>If L has only d-1 entries,</a:t>
            </a:r>
          </a:p>
          <a:p>
            <a:pPr lvl="2">
              <a:buClrTx/>
              <a:buSzPct val="100000"/>
              <a:buFont typeface="Arial" panose="020B0604020202020204" pitchFamily="34" charset="0"/>
              <a:buChar char="•"/>
            </a:pPr>
            <a:r>
              <a:rPr lang="en-US" sz="2000" dirty="0"/>
              <a:t>Try to </a:t>
            </a:r>
            <a:r>
              <a:rPr lang="en-US" sz="2000" b="1" dirty="0">
                <a:solidFill>
                  <a:srgbClr val="FF0000"/>
                </a:solidFill>
              </a:rPr>
              <a:t>re-distribute</a:t>
            </a:r>
            <a:r>
              <a:rPr lang="en-US" sz="2000" dirty="0"/>
              <a:t>, borrowing from sibling (adjacent node with the same parent as L).</a:t>
            </a:r>
          </a:p>
          <a:p>
            <a:pPr lvl="2">
              <a:buClrTx/>
              <a:buSzPct val="100000"/>
              <a:buFont typeface="Arial" panose="020B0604020202020204" pitchFamily="34" charset="0"/>
              <a:buChar char="•"/>
            </a:pPr>
            <a:r>
              <a:rPr lang="en-US" sz="2000" dirty="0"/>
              <a:t>If re-distribution fails, </a:t>
            </a:r>
            <a:r>
              <a:rPr lang="en-US" sz="2000" b="1" dirty="0">
                <a:solidFill>
                  <a:srgbClr val="FF0000"/>
                </a:solidFill>
              </a:rPr>
              <a:t>merge</a:t>
            </a:r>
            <a:r>
              <a:rPr lang="en-US" sz="2000" dirty="0"/>
              <a:t> L and sibling.</a:t>
            </a:r>
          </a:p>
          <a:p>
            <a:pPr>
              <a:buClrTx/>
              <a:buSzPct val="100000"/>
              <a:buFont typeface="Wingdings" panose="05000000000000000000" pitchFamily="2" charset="2"/>
              <a:buChar char="q"/>
            </a:pPr>
            <a:r>
              <a:rPr lang="en-US" sz="2600" dirty="0"/>
              <a:t>If </a:t>
            </a:r>
            <a:r>
              <a:rPr lang="en-US" sz="2600" dirty="0">
                <a:solidFill>
                  <a:srgbClr val="FF0000"/>
                </a:solidFill>
              </a:rPr>
              <a:t>merge</a:t>
            </a:r>
            <a:r>
              <a:rPr lang="en-US" sz="2600" dirty="0"/>
              <a:t> occurred, must delete the entry (pointing to L or sibling) from the </a:t>
            </a:r>
            <a:r>
              <a:rPr lang="en-US" sz="2600" u="sng" dirty="0"/>
              <a:t>parent</a:t>
            </a:r>
            <a:r>
              <a:rPr lang="en-US" sz="2600" dirty="0"/>
              <a:t> of L.</a:t>
            </a:r>
          </a:p>
          <a:p>
            <a:pPr>
              <a:buClrTx/>
              <a:buSzPct val="100000"/>
              <a:buFont typeface="Wingdings" panose="05000000000000000000" pitchFamily="2" charset="2"/>
              <a:buChar char="q"/>
            </a:pPr>
            <a:r>
              <a:rPr lang="en-US" sz="2600" dirty="0"/>
              <a:t>Merge could propagate to the root, decreasing height.</a:t>
            </a:r>
          </a:p>
        </p:txBody>
      </p:sp>
    </p:spTree>
    <p:extLst>
      <p:ext uri="{BB962C8B-B14F-4D97-AF65-F5344CB8AC3E}">
        <p14:creationId xmlns:p14="http://schemas.microsoft.com/office/powerpoint/2010/main" val="281757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Outline</a:t>
            </a:r>
          </a:p>
        </p:txBody>
      </p:sp>
      <p:sp>
        <p:nvSpPr>
          <p:cNvPr id="5" name="TextBox 4"/>
          <p:cNvSpPr txBox="1"/>
          <p:nvPr/>
        </p:nvSpPr>
        <p:spPr>
          <a:xfrm>
            <a:off x="381000" y="1219200"/>
            <a:ext cx="76200" cy="369332"/>
          </a:xfrm>
          <a:prstGeom prst="rect">
            <a:avLst/>
          </a:prstGeom>
          <a:noFill/>
        </p:spPr>
        <p:txBody>
          <a:bodyPr wrap="square" rtlCol="0">
            <a:spAutoFit/>
          </a:bodyPr>
          <a:lstStyle/>
          <a:p>
            <a:endParaRPr lang="en-US" dirty="0"/>
          </a:p>
        </p:txBody>
      </p:sp>
      <p:sp>
        <p:nvSpPr>
          <p:cNvPr id="6" name="TextBox 5"/>
          <p:cNvSpPr txBox="1"/>
          <p:nvPr/>
        </p:nvSpPr>
        <p:spPr>
          <a:xfrm>
            <a:off x="489735" y="1032822"/>
            <a:ext cx="8166018" cy="4031873"/>
          </a:xfrm>
          <a:prstGeom prst="rect">
            <a:avLst/>
          </a:prstGeom>
          <a:noFill/>
        </p:spPr>
        <p:txBody>
          <a:bodyPr wrap="none" rtlCol="0">
            <a:spAutoFit/>
          </a:bodyPr>
          <a:lstStyle/>
          <a:p>
            <a:pPr marL="457200" indent="-457200">
              <a:buFont typeface="Wingdings" panose="05000000000000000000" pitchFamily="2" charset="2"/>
              <a:buChar char="q"/>
            </a:pPr>
            <a:r>
              <a:rPr lang="en-US" sz="3200" b="0" dirty="0">
                <a:solidFill>
                  <a:schemeClr val="tx2"/>
                </a:solidFill>
                <a:latin typeface="+mn-lt"/>
              </a:rPr>
              <a:t>Goal:</a:t>
            </a:r>
          </a:p>
          <a:p>
            <a:pPr lvl="2"/>
            <a:r>
              <a:rPr lang="en-US" sz="3200" b="0" dirty="0">
                <a:solidFill>
                  <a:schemeClr val="tx2"/>
                </a:solidFill>
                <a:latin typeface="+mn-lt"/>
              </a:rPr>
              <a:t>Learning storage and access methods.</a:t>
            </a:r>
          </a:p>
          <a:p>
            <a:pPr marL="457200" indent="-457200">
              <a:buFont typeface="Wingdings" panose="05000000000000000000" pitchFamily="2" charset="2"/>
              <a:buChar char="q"/>
            </a:pPr>
            <a:r>
              <a:rPr lang="en-US" sz="3200" b="0" dirty="0">
                <a:solidFill>
                  <a:schemeClr val="tx2"/>
                </a:solidFill>
                <a:latin typeface="+mn-lt"/>
              </a:rPr>
              <a:t>Physical Level</a:t>
            </a:r>
          </a:p>
          <a:p>
            <a:pPr marL="914400" lvl="1" indent="-457200">
              <a:buFont typeface="Wingdings" panose="05000000000000000000" pitchFamily="2" charset="2"/>
              <a:buChar char="Ø"/>
            </a:pPr>
            <a:r>
              <a:rPr lang="en-US" sz="3200" b="0" dirty="0">
                <a:solidFill>
                  <a:schemeClr val="tx2"/>
                </a:solidFill>
                <a:latin typeface="+mn-lt"/>
              </a:rPr>
              <a:t>Primary Index</a:t>
            </a:r>
          </a:p>
          <a:p>
            <a:pPr marL="914400" lvl="1" indent="-457200">
              <a:buFont typeface="Wingdings" panose="05000000000000000000" pitchFamily="2" charset="2"/>
              <a:buChar char="Ø"/>
            </a:pPr>
            <a:r>
              <a:rPr lang="en-US" sz="3200" b="0" dirty="0">
                <a:solidFill>
                  <a:schemeClr val="tx2"/>
                </a:solidFill>
                <a:latin typeface="+mn-lt"/>
              </a:rPr>
              <a:t>Clustering Index</a:t>
            </a:r>
          </a:p>
          <a:p>
            <a:pPr marL="914400" lvl="1" indent="-457200">
              <a:buFont typeface="Wingdings" panose="05000000000000000000" pitchFamily="2" charset="2"/>
              <a:buChar char="Ø"/>
            </a:pPr>
            <a:r>
              <a:rPr lang="en-US" sz="3200" b="0" dirty="0">
                <a:solidFill>
                  <a:schemeClr val="tx2"/>
                </a:solidFill>
                <a:latin typeface="+mn-lt"/>
              </a:rPr>
              <a:t>Multi-level Index</a:t>
            </a:r>
          </a:p>
          <a:p>
            <a:pPr marL="914400" lvl="1" indent="-457200">
              <a:buFont typeface="Wingdings" panose="05000000000000000000" pitchFamily="2" charset="2"/>
              <a:buChar char="Ø"/>
            </a:pPr>
            <a:r>
              <a:rPr lang="en-US" sz="3200" b="0" dirty="0">
                <a:solidFill>
                  <a:schemeClr val="tx2"/>
                </a:solidFill>
                <a:latin typeface="+mn-lt"/>
              </a:rPr>
              <a:t>B+ tree</a:t>
            </a:r>
          </a:p>
          <a:p>
            <a:pPr marL="914400" lvl="1" indent="-457200">
              <a:buFont typeface="Wingdings" panose="05000000000000000000" pitchFamily="2" charset="2"/>
              <a:buChar char="Ø"/>
            </a:pPr>
            <a:r>
              <a:rPr lang="en-US" sz="3200" b="0" dirty="0">
                <a:solidFill>
                  <a:schemeClr val="tx2"/>
                </a:solidFill>
                <a:latin typeface="+mn-lt"/>
              </a:rPr>
              <a:t>External Merge Sort</a:t>
            </a:r>
            <a:endParaRPr lang="en-US" b="0" dirty="0">
              <a:solidFill>
                <a:schemeClr val="tx2"/>
              </a:solidFill>
              <a:latin typeface="+mn-lt"/>
            </a:endParaRPr>
          </a:p>
        </p:txBody>
      </p:sp>
    </p:spTree>
    <p:extLst>
      <p:ext uri="{BB962C8B-B14F-4D97-AF65-F5344CB8AC3E}">
        <p14:creationId xmlns:p14="http://schemas.microsoft.com/office/powerpoint/2010/main" val="1612544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grpSp>
        <p:nvGrpSpPr>
          <p:cNvPr id="71" name="Group 70">
            <a:extLst>
              <a:ext uri="{FF2B5EF4-FFF2-40B4-BE49-F238E27FC236}">
                <a16:creationId xmlns:a16="http://schemas.microsoft.com/office/drawing/2014/main" id="{B68C2592-B769-41E3-815B-4ECB021AC9F5}"/>
              </a:ext>
            </a:extLst>
          </p:cNvPr>
          <p:cNvGrpSpPr/>
          <p:nvPr/>
        </p:nvGrpSpPr>
        <p:grpSpPr>
          <a:xfrm>
            <a:off x="381000" y="2971800"/>
            <a:ext cx="8201035" cy="1808164"/>
            <a:chOff x="481141" y="2684463"/>
            <a:chExt cx="8201035" cy="1808164"/>
          </a:xfrm>
        </p:grpSpPr>
        <p:sp>
          <p:nvSpPr>
            <p:cNvPr id="72" name="Freeform 5">
              <a:extLst>
                <a:ext uri="{FF2B5EF4-FFF2-40B4-BE49-F238E27FC236}">
                  <a16:creationId xmlns:a16="http://schemas.microsoft.com/office/drawing/2014/main" id="{B51C97F3-9BE2-4CB5-938F-13A6F789C0F5}"/>
                </a:ext>
              </a:extLst>
            </p:cNvPr>
            <p:cNvSpPr>
              <a:spLocks/>
            </p:cNvSpPr>
            <p:nvPr/>
          </p:nvSpPr>
          <p:spPr bwMode="auto">
            <a:xfrm>
              <a:off x="3406907" y="2684463"/>
              <a:ext cx="557213" cy="465138"/>
            </a:xfrm>
            <a:custGeom>
              <a:avLst/>
              <a:gdLst>
                <a:gd name="T0" fmla="*/ 0 w 351"/>
                <a:gd name="T1" fmla="*/ 292 h 293"/>
                <a:gd name="T2" fmla="*/ 0 w 351"/>
                <a:gd name="T3" fmla="*/ 0 h 293"/>
                <a:gd name="T4" fmla="*/ 350 w 351"/>
                <a:gd name="T5" fmla="*/ 0 h 293"/>
                <a:gd name="T6" fmla="*/ 350 w 351"/>
                <a:gd name="T7" fmla="*/ 292 h 293"/>
                <a:gd name="T8" fmla="*/ 0 w 351"/>
                <a:gd name="T9" fmla="*/ 292 h 293"/>
              </a:gdLst>
              <a:ahLst/>
              <a:cxnLst>
                <a:cxn ang="0">
                  <a:pos x="T0" y="T1"/>
                </a:cxn>
                <a:cxn ang="0">
                  <a:pos x="T2" y="T3"/>
                </a:cxn>
                <a:cxn ang="0">
                  <a:pos x="T4" y="T5"/>
                </a:cxn>
                <a:cxn ang="0">
                  <a:pos x="T6" y="T7"/>
                </a:cxn>
                <a:cxn ang="0">
                  <a:pos x="T8" y="T9"/>
                </a:cxn>
              </a:cxnLst>
              <a:rect l="0" t="0" r="r" b="b"/>
              <a:pathLst>
                <a:path w="351" h="293">
                  <a:moveTo>
                    <a:pt x="0" y="292"/>
                  </a:moveTo>
                  <a:lnTo>
                    <a:pt x="0" y="0"/>
                  </a:lnTo>
                  <a:lnTo>
                    <a:pt x="350" y="0"/>
                  </a:lnTo>
                  <a:lnTo>
                    <a:pt x="350"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4" name="Freeform 6">
              <a:extLst>
                <a:ext uri="{FF2B5EF4-FFF2-40B4-BE49-F238E27FC236}">
                  <a16:creationId xmlns:a16="http://schemas.microsoft.com/office/drawing/2014/main" id="{6F45697C-39CE-4F10-8D20-1D7EE81A5162}"/>
                </a:ext>
              </a:extLst>
            </p:cNvPr>
            <p:cNvSpPr>
              <a:spLocks/>
            </p:cNvSpPr>
            <p:nvPr/>
          </p:nvSpPr>
          <p:spPr bwMode="auto">
            <a:xfrm>
              <a:off x="3500570"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5" name="Freeform 7">
              <a:extLst>
                <a:ext uri="{FF2B5EF4-FFF2-40B4-BE49-F238E27FC236}">
                  <a16:creationId xmlns:a16="http://schemas.microsoft.com/office/drawing/2014/main" id="{251BD983-3C0E-4204-B4AF-57F4C01A0395}"/>
                </a:ext>
              </a:extLst>
            </p:cNvPr>
            <p:cNvSpPr>
              <a:spLocks/>
            </p:cNvSpPr>
            <p:nvPr/>
          </p:nvSpPr>
          <p:spPr bwMode="auto">
            <a:xfrm>
              <a:off x="3962533" y="2684463"/>
              <a:ext cx="560388" cy="465138"/>
            </a:xfrm>
            <a:custGeom>
              <a:avLst/>
              <a:gdLst>
                <a:gd name="T0" fmla="*/ 0 w 353"/>
                <a:gd name="T1" fmla="*/ 292 h 293"/>
                <a:gd name="T2" fmla="*/ 0 w 353"/>
                <a:gd name="T3" fmla="*/ 0 h 293"/>
                <a:gd name="T4" fmla="*/ 352 w 353"/>
                <a:gd name="T5" fmla="*/ 0 h 293"/>
                <a:gd name="T6" fmla="*/ 352 w 353"/>
                <a:gd name="T7" fmla="*/ 292 h 293"/>
                <a:gd name="T8" fmla="*/ 0 w 353"/>
                <a:gd name="T9" fmla="*/ 292 h 293"/>
              </a:gdLst>
              <a:ahLst/>
              <a:cxnLst>
                <a:cxn ang="0">
                  <a:pos x="T0" y="T1"/>
                </a:cxn>
                <a:cxn ang="0">
                  <a:pos x="T2" y="T3"/>
                </a:cxn>
                <a:cxn ang="0">
                  <a:pos x="T4" y="T5"/>
                </a:cxn>
                <a:cxn ang="0">
                  <a:pos x="T6" y="T7"/>
                </a:cxn>
                <a:cxn ang="0">
                  <a:pos x="T8" y="T9"/>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6" name="Freeform 8">
              <a:extLst>
                <a:ext uri="{FF2B5EF4-FFF2-40B4-BE49-F238E27FC236}">
                  <a16:creationId xmlns:a16="http://schemas.microsoft.com/office/drawing/2014/main" id="{F9D3ADE1-4ACB-49E7-8F33-B719AE4187D9}"/>
                </a:ext>
              </a:extLst>
            </p:cNvPr>
            <p:cNvSpPr>
              <a:spLocks/>
            </p:cNvSpPr>
            <p:nvPr/>
          </p:nvSpPr>
          <p:spPr bwMode="auto">
            <a:xfrm>
              <a:off x="4057783"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7" name="Freeform 9">
              <a:extLst>
                <a:ext uri="{FF2B5EF4-FFF2-40B4-BE49-F238E27FC236}">
                  <a16:creationId xmlns:a16="http://schemas.microsoft.com/office/drawing/2014/main" id="{21B9E5C7-5EA3-404C-84B4-97ECFBC5F1C8}"/>
                </a:ext>
              </a:extLst>
            </p:cNvPr>
            <p:cNvSpPr>
              <a:spLocks/>
            </p:cNvSpPr>
            <p:nvPr/>
          </p:nvSpPr>
          <p:spPr bwMode="auto">
            <a:xfrm>
              <a:off x="4521333" y="2684463"/>
              <a:ext cx="558801" cy="465138"/>
            </a:xfrm>
            <a:custGeom>
              <a:avLst/>
              <a:gdLst>
                <a:gd name="T0" fmla="*/ 0 w 352"/>
                <a:gd name="T1" fmla="*/ 292 h 293"/>
                <a:gd name="T2" fmla="*/ 0 w 352"/>
                <a:gd name="T3" fmla="*/ 0 h 293"/>
                <a:gd name="T4" fmla="*/ 351 w 352"/>
                <a:gd name="T5" fmla="*/ 0 h 293"/>
                <a:gd name="T6" fmla="*/ 351 w 352"/>
                <a:gd name="T7" fmla="*/ 292 h 293"/>
                <a:gd name="T8" fmla="*/ 0 w 352"/>
                <a:gd name="T9" fmla="*/ 292 h 293"/>
              </a:gdLst>
              <a:ahLst/>
              <a:cxnLst>
                <a:cxn ang="0">
                  <a:pos x="T0" y="T1"/>
                </a:cxn>
                <a:cxn ang="0">
                  <a:pos x="T2" y="T3"/>
                </a:cxn>
                <a:cxn ang="0">
                  <a:pos x="T4" y="T5"/>
                </a:cxn>
                <a:cxn ang="0">
                  <a:pos x="T6" y="T7"/>
                </a:cxn>
                <a:cxn ang="0">
                  <a:pos x="T8" y="T9"/>
                </a:cxn>
              </a:cxnLst>
              <a:rect l="0" t="0" r="r" b="b"/>
              <a:pathLst>
                <a:path w="352" h="293">
                  <a:moveTo>
                    <a:pt x="0" y="292"/>
                  </a:moveTo>
                  <a:lnTo>
                    <a:pt x="0" y="0"/>
                  </a:lnTo>
                  <a:lnTo>
                    <a:pt x="351" y="0"/>
                  </a:lnTo>
                  <a:lnTo>
                    <a:pt x="351"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8" name="Freeform 10">
              <a:extLst>
                <a:ext uri="{FF2B5EF4-FFF2-40B4-BE49-F238E27FC236}">
                  <a16:creationId xmlns:a16="http://schemas.microsoft.com/office/drawing/2014/main" id="{CD365541-D094-4585-9AD3-2B246AD57A7A}"/>
                </a:ext>
              </a:extLst>
            </p:cNvPr>
            <p:cNvSpPr>
              <a:spLocks/>
            </p:cNvSpPr>
            <p:nvPr/>
          </p:nvSpPr>
          <p:spPr bwMode="auto">
            <a:xfrm>
              <a:off x="4614996"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0" name="Freeform 11">
              <a:extLst>
                <a:ext uri="{FF2B5EF4-FFF2-40B4-BE49-F238E27FC236}">
                  <a16:creationId xmlns:a16="http://schemas.microsoft.com/office/drawing/2014/main" id="{21ABF908-624D-4A97-A961-E5D2245DE9AE}"/>
                </a:ext>
              </a:extLst>
            </p:cNvPr>
            <p:cNvSpPr>
              <a:spLocks/>
            </p:cNvSpPr>
            <p:nvPr/>
          </p:nvSpPr>
          <p:spPr bwMode="auto">
            <a:xfrm>
              <a:off x="5078547" y="2684463"/>
              <a:ext cx="560388" cy="465138"/>
            </a:xfrm>
            <a:custGeom>
              <a:avLst/>
              <a:gdLst>
                <a:gd name="T0" fmla="*/ 0 w 353"/>
                <a:gd name="T1" fmla="*/ 292 h 293"/>
                <a:gd name="T2" fmla="*/ 0 w 353"/>
                <a:gd name="T3" fmla="*/ 0 h 293"/>
                <a:gd name="T4" fmla="*/ 352 w 353"/>
                <a:gd name="T5" fmla="*/ 0 h 293"/>
                <a:gd name="T6" fmla="*/ 352 w 353"/>
                <a:gd name="T7" fmla="*/ 292 h 293"/>
                <a:gd name="T8" fmla="*/ 0 w 353"/>
                <a:gd name="T9" fmla="*/ 292 h 293"/>
              </a:gdLst>
              <a:ahLst/>
              <a:cxnLst>
                <a:cxn ang="0">
                  <a:pos x="T0" y="T1"/>
                </a:cxn>
                <a:cxn ang="0">
                  <a:pos x="T2" y="T3"/>
                </a:cxn>
                <a:cxn ang="0">
                  <a:pos x="T4" y="T5"/>
                </a:cxn>
                <a:cxn ang="0">
                  <a:pos x="T6" y="T7"/>
                </a:cxn>
                <a:cxn ang="0">
                  <a:pos x="T8" y="T9"/>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2" name="Freeform 12">
              <a:extLst>
                <a:ext uri="{FF2B5EF4-FFF2-40B4-BE49-F238E27FC236}">
                  <a16:creationId xmlns:a16="http://schemas.microsoft.com/office/drawing/2014/main" id="{BF556B36-3488-49EF-A03B-E7FE746B8CD2}"/>
                </a:ext>
              </a:extLst>
            </p:cNvPr>
            <p:cNvSpPr>
              <a:spLocks/>
            </p:cNvSpPr>
            <p:nvPr/>
          </p:nvSpPr>
          <p:spPr bwMode="auto">
            <a:xfrm>
              <a:off x="5170622"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4" name="Freeform 13">
              <a:extLst>
                <a:ext uri="{FF2B5EF4-FFF2-40B4-BE49-F238E27FC236}">
                  <a16:creationId xmlns:a16="http://schemas.microsoft.com/office/drawing/2014/main" id="{C2EB5CCE-5F0B-41DE-8C70-7EBA905D2725}"/>
                </a:ext>
              </a:extLst>
            </p:cNvPr>
            <p:cNvSpPr>
              <a:spLocks/>
            </p:cNvSpPr>
            <p:nvPr/>
          </p:nvSpPr>
          <p:spPr bwMode="auto">
            <a:xfrm>
              <a:off x="5637347" y="2684463"/>
              <a:ext cx="93663" cy="465138"/>
            </a:xfrm>
            <a:custGeom>
              <a:avLst/>
              <a:gdLst>
                <a:gd name="T0" fmla="*/ 0 w 59"/>
                <a:gd name="T1" fmla="*/ 292 h 293"/>
                <a:gd name="T2" fmla="*/ 0 w 59"/>
                <a:gd name="T3" fmla="*/ 0 h 293"/>
                <a:gd name="T4" fmla="*/ 58 w 59"/>
                <a:gd name="T5" fmla="*/ 0 h 293"/>
                <a:gd name="T6" fmla="*/ 58 w 59"/>
                <a:gd name="T7" fmla="*/ 292 h 293"/>
                <a:gd name="T8" fmla="*/ 0 w 59"/>
                <a:gd name="T9" fmla="*/ 292 h 293"/>
              </a:gdLst>
              <a:ahLst/>
              <a:cxnLst>
                <a:cxn ang="0">
                  <a:pos x="T0" y="T1"/>
                </a:cxn>
                <a:cxn ang="0">
                  <a:pos x="T2" y="T3"/>
                </a:cxn>
                <a:cxn ang="0">
                  <a:pos x="T4" y="T5"/>
                </a:cxn>
                <a:cxn ang="0">
                  <a:pos x="T6" y="T7"/>
                </a:cxn>
                <a:cxn ang="0">
                  <a:pos x="T8" y="T9"/>
                </a:cxn>
              </a:cxnLst>
              <a:rect l="0" t="0" r="r" b="b"/>
              <a:pathLst>
                <a:path w="59" h="293">
                  <a:moveTo>
                    <a:pt x="0" y="292"/>
                  </a:moveTo>
                  <a:lnTo>
                    <a:pt x="0" y="0"/>
                  </a:lnTo>
                  <a:lnTo>
                    <a:pt x="58" y="0"/>
                  </a:lnTo>
                  <a:lnTo>
                    <a:pt x="58"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5" name="Freeform 14">
              <a:extLst>
                <a:ext uri="{FF2B5EF4-FFF2-40B4-BE49-F238E27FC236}">
                  <a16:creationId xmlns:a16="http://schemas.microsoft.com/office/drawing/2014/main" id="{8F885799-E94A-462C-9BB5-DB309F3C8A49}"/>
                </a:ext>
              </a:extLst>
            </p:cNvPr>
            <p:cNvSpPr>
              <a:spLocks/>
            </p:cNvSpPr>
            <p:nvPr/>
          </p:nvSpPr>
          <p:spPr bwMode="auto">
            <a:xfrm>
              <a:off x="7169287"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6" name="Freeform 15">
              <a:extLst>
                <a:ext uri="{FF2B5EF4-FFF2-40B4-BE49-F238E27FC236}">
                  <a16:creationId xmlns:a16="http://schemas.microsoft.com/office/drawing/2014/main" id="{9EF8E7F3-E4A1-433B-A6B7-FF7ABD07E1C0}"/>
                </a:ext>
              </a:extLst>
            </p:cNvPr>
            <p:cNvSpPr>
              <a:spLocks/>
            </p:cNvSpPr>
            <p:nvPr/>
          </p:nvSpPr>
          <p:spPr bwMode="auto">
            <a:xfrm>
              <a:off x="7540762"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8" name="Freeform 16">
              <a:extLst>
                <a:ext uri="{FF2B5EF4-FFF2-40B4-BE49-F238E27FC236}">
                  <a16:creationId xmlns:a16="http://schemas.microsoft.com/office/drawing/2014/main" id="{305B011F-8BDF-4A80-A141-95ABD6FBA6DD}"/>
                </a:ext>
              </a:extLst>
            </p:cNvPr>
            <p:cNvSpPr>
              <a:spLocks/>
            </p:cNvSpPr>
            <p:nvPr/>
          </p:nvSpPr>
          <p:spPr bwMode="auto">
            <a:xfrm>
              <a:off x="7912238" y="4119564"/>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0" name="Freeform 17">
              <a:extLst>
                <a:ext uri="{FF2B5EF4-FFF2-40B4-BE49-F238E27FC236}">
                  <a16:creationId xmlns:a16="http://schemas.microsoft.com/office/drawing/2014/main" id="{61C4A4D3-7A3C-4FF7-B93B-046B5EBCF91B}"/>
                </a:ext>
              </a:extLst>
            </p:cNvPr>
            <p:cNvSpPr>
              <a:spLocks/>
            </p:cNvSpPr>
            <p:nvPr/>
          </p:nvSpPr>
          <p:spPr bwMode="auto">
            <a:xfrm>
              <a:off x="8285301" y="4119564"/>
              <a:ext cx="371475" cy="373063"/>
            </a:xfrm>
            <a:custGeom>
              <a:avLst/>
              <a:gdLst>
                <a:gd name="T0" fmla="*/ 0 w 234"/>
                <a:gd name="T1" fmla="*/ 234 h 235"/>
                <a:gd name="T2" fmla="*/ 0 w 234"/>
                <a:gd name="T3" fmla="*/ 0 h 235"/>
                <a:gd name="T4" fmla="*/ 233 w 234"/>
                <a:gd name="T5" fmla="*/ 0 h 235"/>
                <a:gd name="T6" fmla="*/ 233 w 234"/>
                <a:gd name="T7" fmla="*/ 234 h 235"/>
                <a:gd name="T8" fmla="*/ 0 w 234"/>
                <a:gd name="T9" fmla="*/ 234 h 235"/>
              </a:gdLst>
              <a:ahLst/>
              <a:cxnLst>
                <a:cxn ang="0">
                  <a:pos x="T0" y="T1"/>
                </a:cxn>
                <a:cxn ang="0">
                  <a:pos x="T2" y="T3"/>
                </a:cxn>
                <a:cxn ang="0">
                  <a:pos x="T4" y="T5"/>
                </a:cxn>
                <a:cxn ang="0">
                  <a:pos x="T6" y="T7"/>
                </a:cxn>
                <a:cxn ang="0">
                  <a:pos x="T8" y="T9"/>
                </a:cxn>
              </a:cxnLst>
              <a:rect l="0" t="0" r="r" b="b"/>
              <a:pathLst>
                <a:path w="234" h="235">
                  <a:moveTo>
                    <a:pt x="0" y="234"/>
                  </a:moveTo>
                  <a:lnTo>
                    <a:pt x="0" y="0"/>
                  </a:lnTo>
                  <a:lnTo>
                    <a:pt x="233" y="0"/>
                  </a:lnTo>
                  <a:lnTo>
                    <a:pt x="233"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1" name="Freeform 18">
              <a:extLst>
                <a:ext uri="{FF2B5EF4-FFF2-40B4-BE49-F238E27FC236}">
                  <a16:creationId xmlns:a16="http://schemas.microsoft.com/office/drawing/2014/main" id="{74DA0A8D-FCD1-422A-952C-A3DE98BA8519}"/>
                </a:ext>
              </a:extLst>
            </p:cNvPr>
            <p:cNvSpPr>
              <a:spLocks/>
            </p:cNvSpPr>
            <p:nvPr/>
          </p:nvSpPr>
          <p:spPr bwMode="auto">
            <a:xfrm>
              <a:off x="481141"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2" name="Freeform 19">
              <a:extLst>
                <a:ext uri="{FF2B5EF4-FFF2-40B4-BE49-F238E27FC236}">
                  <a16:creationId xmlns:a16="http://schemas.microsoft.com/office/drawing/2014/main" id="{AEF3BDC3-006B-427F-A421-47DBFA8ADED0}"/>
                </a:ext>
              </a:extLst>
            </p:cNvPr>
            <p:cNvSpPr>
              <a:spLocks/>
            </p:cNvSpPr>
            <p:nvPr/>
          </p:nvSpPr>
          <p:spPr bwMode="auto">
            <a:xfrm>
              <a:off x="852616"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3" name="Freeform 20">
              <a:extLst>
                <a:ext uri="{FF2B5EF4-FFF2-40B4-BE49-F238E27FC236}">
                  <a16:creationId xmlns:a16="http://schemas.microsoft.com/office/drawing/2014/main" id="{F4C028EE-CE12-4924-8541-662305D81A38}"/>
                </a:ext>
              </a:extLst>
            </p:cNvPr>
            <p:cNvSpPr>
              <a:spLocks/>
            </p:cNvSpPr>
            <p:nvPr/>
          </p:nvSpPr>
          <p:spPr bwMode="auto">
            <a:xfrm>
              <a:off x="1224092"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4" name="Freeform 21">
              <a:extLst>
                <a:ext uri="{FF2B5EF4-FFF2-40B4-BE49-F238E27FC236}">
                  <a16:creationId xmlns:a16="http://schemas.microsoft.com/office/drawing/2014/main" id="{F88C0152-F7F6-4446-99B0-6767B7C67427}"/>
                </a:ext>
              </a:extLst>
            </p:cNvPr>
            <p:cNvSpPr>
              <a:spLocks/>
            </p:cNvSpPr>
            <p:nvPr/>
          </p:nvSpPr>
          <p:spPr bwMode="auto">
            <a:xfrm>
              <a:off x="1595567"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5" name="Freeform 22">
              <a:extLst>
                <a:ext uri="{FF2B5EF4-FFF2-40B4-BE49-F238E27FC236}">
                  <a16:creationId xmlns:a16="http://schemas.microsoft.com/office/drawing/2014/main" id="{73F89BC3-25E4-46F8-9638-03A51E3B89A3}"/>
                </a:ext>
              </a:extLst>
            </p:cNvPr>
            <p:cNvSpPr>
              <a:spLocks/>
            </p:cNvSpPr>
            <p:nvPr/>
          </p:nvSpPr>
          <p:spPr bwMode="auto">
            <a:xfrm>
              <a:off x="2152781"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6" name="Freeform 23">
              <a:extLst>
                <a:ext uri="{FF2B5EF4-FFF2-40B4-BE49-F238E27FC236}">
                  <a16:creationId xmlns:a16="http://schemas.microsoft.com/office/drawing/2014/main" id="{AAA167E6-18B9-4ECE-999C-D758DEA74BB9}"/>
                </a:ext>
              </a:extLst>
            </p:cNvPr>
            <p:cNvSpPr>
              <a:spLocks/>
            </p:cNvSpPr>
            <p:nvPr/>
          </p:nvSpPr>
          <p:spPr bwMode="auto">
            <a:xfrm>
              <a:off x="2524256"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7" name="Freeform 24">
              <a:extLst>
                <a:ext uri="{FF2B5EF4-FFF2-40B4-BE49-F238E27FC236}">
                  <a16:creationId xmlns:a16="http://schemas.microsoft.com/office/drawing/2014/main" id="{64818B15-A0F1-465B-8953-82487050F6D4}"/>
                </a:ext>
              </a:extLst>
            </p:cNvPr>
            <p:cNvSpPr>
              <a:spLocks/>
            </p:cNvSpPr>
            <p:nvPr/>
          </p:nvSpPr>
          <p:spPr bwMode="auto">
            <a:xfrm>
              <a:off x="2895731"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8" name="Freeform 25">
              <a:extLst>
                <a:ext uri="{FF2B5EF4-FFF2-40B4-BE49-F238E27FC236}">
                  <a16:creationId xmlns:a16="http://schemas.microsoft.com/office/drawing/2014/main" id="{150B9C9F-79C4-4E48-907D-335E08AA73B9}"/>
                </a:ext>
              </a:extLst>
            </p:cNvPr>
            <p:cNvSpPr>
              <a:spLocks/>
            </p:cNvSpPr>
            <p:nvPr/>
          </p:nvSpPr>
          <p:spPr bwMode="auto">
            <a:xfrm>
              <a:off x="3267207"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9" name="Freeform 26">
              <a:extLst>
                <a:ext uri="{FF2B5EF4-FFF2-40B4-BE49-F238E27FC236}">
                  <a16:creationId xmlns:a16="http://schemas.microsoft.com/office/drawing/2014/main" id="{5F057644-8F74-4E2F-888F-96125EED51DD}"/>
                </a:ext>
              </a:extLst>
            </p:cNvPr>
            <p:cNvSpPr>
              <a:spLocks/>
            </p:cNvSpPr>
            <p:nvPr/>
          </p:nvSpPr>
          <p:spPr bwMode="auto">
            <a:xfrm>
              <a:off x="3824420"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0" name="Freeform 27">
              <a:extLst>
                <a:ext uri="{FF2B5EF4-FFF2-40B4-BE49-F238E27FC236}">
                  <a16:creationId xmlns:a16="http://schemas.microsoft.com/office/drawing/2014/main" id="{2486E183-B819-4E12-AEFA-4E1CFD45C1BA}"/>
                </a:ext>
              </a:extLst>
            </p:cNvPr>
            <p:cNvSpPr>
              <a:spLocks/>
            </p:cNvSpPr>
            <p:nvPr/>
          </p:nvSpPr>
          <p:spPr bwMode="auto">
            <a:xfrm>
              <a:off x="4195896"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1" name="Freeform 28">
              <a:extLst>
                <a:ext uri="{FF2B5EF4-FFF2-40B4-BE49-F238E27FC236}">
                  <a16:creationId xmlns:a16="http://schemas.microsoft.com/office/drawing/2014/main" id="{8A2BA911-6AB1-40C3-B85D-297A46908E0F}"/>
                </a:ext>
              </a:extLst>
            </p:cNvPr>
            <p:cNvSpPr>
              <a:spLocks/>
            </p:cNvSpPr>
            <p:nvPr/>
          </p:nvSpPr>
          <p:spPr bwMode="auto">
            <a:xfrm>
              <a:off x="4567371" y="4119564"/>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2" name="Freeform 29">
              <a:extLst>
                <a:ext uri="{FF2B5EF4-FFF2-40B4-BE49-F238E27FC236}">
                  <a16:creationId xmlns:a16="http://schemas.microsoft.com/office/drawing/2014/main" id="{9E735A5C-D2C0-4AF4-B829-92CC21ACA778}"/>
                </a:ext>
              </a:extLst>
            </p:cNvPr>
            <p:cNvSpPr>
              <a:spLocks/>
            </p:cNvSpPr>
            <p:nvPr/>
          </p:nvSpPr>
          <p:spPr bwMode="auto">
            <a:xfrm>
              <a:off x="4940434"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3" name="Freeform 30">
              <a:extLst>
                <a:ext uri="{FF2B5EF4-FFF2-40B4-BE49-F238E27FC236}">
                  <a16:creationId xmlns:a16="http://schemas.microsoft.com/office/drawing/2014/main" id="{82418ECC-FC38-4722-B9FB-7881F5E0E66E}"/>
                </a:ext>
              </a:extLst>
            </p:cNvPr>
            <p:cNvSpPr>
              <a:spLocks/>
            </p:cNvSpPr>
            <p:nvPr/>
          </p:nvSpPr>
          <p:spPr bwMode="auto">
            <a:xfrm>
              <a:off x="5496060" y="4119564"/>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4" name="Freeform 31">
              <a:extLst>
                <a:ext uri="{FF2B5EF4-FFF2-40B4-BE49-F238E27FC236}">
                  <a16:creationId xmlns:a16="http://schemas.microsoft.com/office/drawing/2014/main" id="{BE51E254-B4A7-4F67-8EE9-A65FC8E6259D}"/>
                </a:ext>
              </a:extLst>
            </p:cNvPr>
            <p:cNvSpPr>
              <a:spLocks/>
            </p:cNvSpPr>
            <p:nvPr/>
          </p:nvSpPr>
          <p:spPr bwMode="auto">
            <a:xfrm>
              <a:off x="5869123"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5" name="Freeform 32">
              <a:extLst>
                <a:ext uri="{FF2B5EF4-FFF2-40B4-BE49-F238E27FC236}">
                  <a16:creationId xmlns:a16="http://schemas.microsoft.com/office/drawing/2014/main" id="{F511C01E-2D98-4DC3-A64B-1FF460BF71BD}"/>
                </a:ext>
              </a:extLst>
            </p:cNvPr>
            <p:cNvSpPr>
              <a:spLocks/>
            </p:cNvSpPr>
            <p:nvPr/>
          </p:nvSpPr>
          <p:spPr bwMode="auto">
            <a:xfrm>
              <a:off x="6240598"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6" name="Freeform 33">
              <a:extLst>
                <a:ext uri="{FF2B5EF4-FFF2-40B4-BE49-F238E27FC236}">
                  <a16:creationId xmlns:a16="http://schemas.microsoft.com/office/drawing/2014/main" id="{4EE79C6A-BF29-4C74-A756-B085F1C8E4F9}"/>
                </a:ext>
              </a:extLst>
            </p:cNvPr>
            <p:cNvSpPr>
              <a:spLocks/>
            </p:cNvSpPr>
            <p:nvPr/>
          </p:nvSpPr>
          <p:spPr bwMode="auto">
            <a:xfrm>
              <a:off x="6612073"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7" name="Rectangle 106">
              <a:extLst>
                <a:ext uri="{FF2B5EF4-FFF2-40B4-BE49-F238E27FC236}">
                  <a16:creationId xmlns:a16="http://schemas.microsoft.com/office/drawing/2014/main" id="{BDE403AA-BD9E-4647-BE84-2F63811126DA}"/>
                </a:ext>
              </a:extLst>
            </p:cNvPr>
            <p:cNvSpPr>
              <a:spLocks noChangeArrowheads="1"/>
            </p:cNvSpPr>
            <p:nvPr/>
          </p:nvSpPr>
          <p:spPr bwMode="auto">
            <a:xfrm>
              <a:off x="4092708" y="275590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17</a:t>
              </a:r>
            </a:p>
          </p:txBody>
        </p:sp>
        <p:sp>
          <p:nvSpPr>
            <p:cNvPr id="108" name="Rectangle 107">
              <a:extLst>
                <a:ext uri="{FF2B5EF4-FFF2-40B4-BE49-F238E27FC236}">
                  <a16:creationId xmlns:a16="http://schemas.microsoft.com/office/drawing/2014/main" id="{9E6BA16C-228B-4763-A3BA-08418143FBF1}"/>
                </a:ext>
              </a:extLst>
            </p:cNvPr>
            <p:cNvSpPr>
              <a:spLocks noChangeArrowheads="1"/>
            </p:cNvSpPr>
            <p:nvPr/>
          </p:nvSpPr>
          <p:spPr bwMode="auto">
            <a:xfrm>
              <a:off x="4649921" y="275431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109" name="Rectangle 108">
              <a:extLst>
                <a:ext uri="{FF2B5EF4-FFF2-40B4-BE49-F238E27FC236}">
                  <a16:creationId xmlns:a16="http://schemas.microsoft.com/office/drawing/2014/main" id="{238453DC-091E-479F-84B0-1A6A4691964B}"/>
                </a:ext>
              </a:extLst>
            </p:cNvPr>
            <p:cNvSpPr>
              <a:spLocks noChangeArrowheads="1"/>
            </p:cNvSpPr>
            <p:nvPr/>
          </p:nvSpPr>
          <p:spPr bwMode="auto">
            <a:xfrm>
              <a:off x="5219834" y="274320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30</a:t>
              </a:r>
            </a:p>
          </p:txBody>
        </p:sp>
        <p:sp>
          <p:nvSpPr>
            <p:cNvPr id="110" name="Rectangle 109">
              <a:extLst>
                <a:ext uri="{FF2B5EF4-FFF2-40B4-BE49-F238E27FC236}">
                  <a16:creationId xmlns:a16="http://schemas.microsoft.com/office/drawing/2014/main" id="{7FF32E97-0839-447E-A997-608685D077B3}"/>
                </a:ext>
              </a:extLst>
            </p:cNvPr>
            <p:cNvSpPr>
              <a:spLocks noChangeArrowheads="1"/>
            </p:cNvSpPr>
            <p:nvPr/>
          </p:nvSpPr>
          <p:spPr bwMode="auto">
            <a:xfrm>
              <a:off x="481141" y="4133852"/>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a:t>
              </a:r>
            </a:p>
          </p:txBody>
        </p:sp>
        <p:sp>
          <p:nvSpPr>
            <p:cNvPr id="111" name="Rectangle 110">
              <a:extLst>
                <a:ext uri="{FF2B5EF4-FFF2-40B4-BE49-F238E27FC236}">
                  <a16:creationId xmlns:a16="http://schemas.microsoft.com/office/drawing/2014/main" id="{73048C2F-1F5A-415F-8DC6-A859B590C779}"/>
                </a:ext>
              </a:extLst>
            </p:cNvPr>
            <p:cNvSpPr>
              <a:spLocks noChangeArrowheads="1"/>
            </p:cNvSpPr>
            <p:nvPr/>
          </p:nvSpPr>
          <p:spPr bwMode="auto">
            <a:xfrm>
              <a:off x="862141" y="4122739"/>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a:t>
              </a:r>
            </a:p>
          </p:txBody>
        </p:sp>
        <p:sp>
          <p:nvSpPr>
            <p:cNvPr id="112" name="Rectangle 111">
              <a:extLst>
                <a:ext uri="{FF2B5EF4-FFF2-40B4-BE49-F238E27FC236}">
                  <a16:creationId xmlns:a16="http://schemas.microsoft.com/office/drawing/2014/main" id="{F854DB19-59E9-45D1-B5E8-0768819C8B19}"/>
                </a:ext>
              </a:extLst>
            </p:cNvPr>
            <p:cNvSpPr>
              <a:spLocks noChangeArrowheads="1"/>
            </p:cNvSpPr>
            <p:nvPr/>
          </p:nvSpPr>
          <p:spPr bwMode="auto">
            <a:xfrm>
              <a:off x="1235204" y="4122739"/>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5*</a:t>
              </a:r>
            </a:p>
          </p:txBody>
        </p:sp>
        <p:sp>
          <p:nvSpPr>
            <p:cNvPr id="113" name="Rectangle 112">
              <a:extLst>
                <a:ext uri="{FF2B5EF4-FFF2-40B4-BE49-F238E27FC236}">
                  <a16:creationId xmlns:a16="http://schemas.microsoft.com/office/drawing/2014/main" id="{22111AA8-3FF5-48E7-B641-E58799D1D9D6}"/>
                </a:ext>
              </a:extLst>
            </p:cNvPr>
            <p:cNvSpPr>
              <a:spLocks noChangeArrowheads="1"/>
            </p:cNvSpPr>
            <p:nvPr/>
          </p:nvSpPr>
          <p:spPr bwMode="auto">
            <a:xfrm>
              <a:off x="1606680" y="4133852"/>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7*</a:t>
              </a:r>
            </a:p>
          </p:txBody>
        </p:sp>
        <p:sp>
          <p:nvSpPr>
            <p:cNvPr id="114" name="Rectangle 113">
              <a:extLst>
                <a:ext uri="{FF2B5EF4-FFF2-40B4-BE49-F238E27FC236}">
                  <a16:creationId xmlns:a16="http://schemas.microsoft.com/office/drawing/2014/main" id="{B457BBF8-DBBC-4A70-94AC-E7FEEE97AA37}"/>
                </a:ext>
              </a:extLst>
            </p:cNvPr>
            <p:cNvSpPr>
              <a:spLocks noChangeArrowheads="1"/>
            </p:cNvSpPr>
            <p:nvPr/>
          </p:nvSpPr>
          <p:spPr bwMode="auto">
            <a:xfrm>
              <a:off x="2141668" y="41338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14*</a:t>
              </a:r>
            </a:p>
          </p:txBody>
        </p:sp>
        <p:sp>
          <p:nvSpPr>
            <p:cNvPr id="115" name="Rectangle 114">
              <a:extLst>
                <a:ext uri="{FF2B5EF4-FFF2-40B4-BE49-F238E27FC236}">
                  <a16:creationId xmlns:a16="http://schemas.microsoft.com/office/drawing/2014/main" id="{F8533771-EB20-4284-8FBF-DA76AC5C48A9}"/>
                </a:ext>
              </a:extLst>
            </p:cNvPr>
            <p:cNvSpPr>
              <a:spLocks noChangeArrowheads="1"/>
            </p:cNvSpPr>
            <p:nvPr/>
          </p:nvSpPr>
          <p:spPr bwMode="auto">
            <a:xfrm>
              <a:off x="2502031" y="41338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16*</a:t>
              </a:r>
            </a:p>
          </p:txBody>
        </p:sp>
        <p:sp>
          <p:nvSpPr>
            <p:cNvPr id="116" name="Rectangle 115">
              <a:extLst>
                <a:ext uri="{FF2B5EF4-FFF2-40B4-BE49-F238E27FC236}">
                  <a16:creationId xmlns:a16="http://schemas.microsoft.com/office/drawing/2014/main" id="{1585114D-D597-4C52-B390-886BC9C33DCC}"/>
                </a:ext>
              </a:extLst>
            </p:cNvPr>
            <p:cNvSpPr>
              <a:spLocks noChangeArrowheads="1"/>
            </p:cNvSpPr>
            <p:nvPr/>
          </p:nvSpPr>
          <p:spPr bwMode="auto">
            <a:xfrm>
              <a:off x="3837120" y="4122739"/>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19*</a:t>
              </a:r>
            </a:p>
          </p:txBody>
        </p:sp>
        <p:sp>
          <p:nvSpPr>
            <p:cNvPr id="117" name="Rectangle 116">
              <a:extLst>
                <a:ext uri="{FF2B5EF4-FFF2-40B4-BE49-F238E27FC236}">
                  <a16:creationId xmlns:a16="http://schemas.microsoft.com/office/drawing/2014/main" id="{DF6BE520-BBE7-40BA-B119-DE70A31AA3FF}"/>
                </a:ext>
              </a:extLst>
            </p:cNvPr>
            <p:cNvSpPr>
              <a:spLocks noChangeArrowheads="1"/>
            </p:cNvSpPr>
            <p:nvPr/>
          </p:nvSpPr>
          <p:spPr bwMode="auto">
            <a:xfrm>
              <a:off x="4184783" y="4122739"/>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20*</a:t>
              </a:r>
            </a:p>
          </p:txBody>
        </p:sp>
        <p:sp>
          <p:nvSpPr>
            <p:cNvPr id="118" name="Rectangle 117">
              <a:extLst>
                <a:ext uri="{FF2B5EF4-FFF2-40B4-BE49-F238E27FC236}">
                  <a16:creationId xmlns:a16="http://schemas.microsoft.com/office/drawing/2014/main" id="{CEAC8EFC-BB70-4BA7-B3C6-C152303496AB}"/>
                </a:ext>
              </a:extLst>
            </p:cNvPr>
            <p:cNvSpPr>
              <a:spLocks noChangeArrowheads="1"/>
            </p:cNvSpPr>
            <p:nvPr/>
          </p:nvSpPr>
          <p:spPr bwMode="auto">
            <a:xfrm>
              <a:off x="4546733"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22*</a:t>
              </a:r>
            </a:p>
          </p:txBody>
        </p:sp>
        <p:sp>
          <p:nvSpPr>
            <p:cNvPr id="119" name="Rectangle 118">
              <a:extLst>
                <a:ext uri="{FF2B5EF4-FFF2-40B4-BE49-F238E27FC236}">
                  <a16:creationId xmlns:a16="http://schemas.microsoft.com/office/drawing/2014/main" id="{01104B8F-0281-4D48-B44F-ADB5A72A3EDE}"/>
                </a:ext>
              </a:extLst>
            </p:cNvPr>
            <p:cNvSpPr>
              <a:spLocks noChangeArrowheads="1"/>
            </p:cNvSpPr>
            <p:nvPr/>
          </p:nvSpPr>
          <p:spPr bwMode="auto">
            <a:xfrm>
              <a:off x="5473835"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120" name="Rectangle 119">
              <a:extLst>
                <a:ext uri="{FF2B5EF4-FFF2-40B4-BE49-F238E27FC236}">
                  <a16:creationId xmlns:a16="http://schemas.microsoft.com/office/drawing/2014/main" id="{347FBE09-12A8-4A88-98F0-21CD1416BBDA}"/>
                </a:ext>
              </a:extLst>
            </p:cNvPr>
            <p:cNvSpPr>
              <a:spLocks noChangeArrowheads="1"/>
            </p:cNvSpPr>
            <p:nvPr/>
          </p:nvSpPr>
          <p:spPr bwMode="auto">
            <a:xfrm>
              <a:off x="5858010"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27*</a:t>
              </a:r>
            </a:p>
          </p:txBody>
        </p:sp>
        <p:sp>
          <p:nvSpPr>
            <p:cNvPr id="121" name="Rectangle 120">
              <a:extLst>
                <a:ext uri="{FF2B5EF4-FFF2-40B4-BE49-F238E27FC236}">
                  <a16:creationId xmlns:a16="http://schemas.microsoft.com/office/drawing/2014/main" id="{8C42B2C7-1F58-421E-8847-8A3A05C39994}"/>
                </a:ext>
              </a:extLst>
            </p:cNvPr>
            <p:cNvSpPr>
              <a:spLocks noChangeArrowheads="1"/>
            </p:cNvSpPr>
            <p:nvPr/>
          </p:nvSpPr>
          <p:spPr bwMode="auto">
            <a:xfrm>
              <a:off x="6205673" y="4132264"/>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29*</a:t>
              </a:r>
            </a:p>
          </p:txBody>
        </p:sp>
        <p:sp>
          <p:nvSpPr>
            <p:cNvPr id="122" name="Rectangle 121">
              <a:extLst>
                <a:ext uri="{FF2B5EF4-FFF2-40B4-BE49-F238E27FC236}">
                  <a16:creationId xmlns:a16="http://schemas.microsoft.com/office/drawing/2014/main" id="{BE4B3E90-F1A6-4F8F-BB8C-E980BFB81FF7}"/>
                </a:ext>
              </a:extLst>
            </p:cNvPr>
            <p:cNvSpPr>
              <a:spLocks noChangeArrowheads="1"/>
            </p:cNvSpPr>
            <p:nvPr/>
          </p:nvSpPr>
          <p:spPr bwMode="auto">
            <a:xfrm>
              <a:off x="7147062" y="4132264"/>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33*</a:t>
              </a:r>
            </a:p>
          </p:txBody>
        </p:sp>
        <p:sp>
          <p:nvSpPr>
            <p:cNvPr id="123" name="Rectangle 122">
              <a:extLst>
                <a:ext uri="{FF2B5EF4-FFF2-40B4-BE49-F238E27FC236}">
                  <a16:creationId xmlns:a16="http://schemas.microsoft.com/office/drawing/2014/main" id="{597F2400-C7F6-4F9F-AB3D-06C040C61EED}"/>
                </a:ext>
              </a:extLst>
            </p:cNvPr>
            <p:cNvSpPr>
              <a:spLocks noChangeArrowheads="1"/>
            </p:cNvSpPr>
            <p:nvPr/>
          </p:nvSpPr>
          <p:spPr bwMode="auto">
            <a:xfrm>
              <a:off x="7520125" y="4132264"/>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34*</a:t>
              </a:r>
            </a:p>
          </p:txBody>
        </p:sp>
        <p:sp>
          <p:nvSpPr>
            <p:cNvPr id="124" name="Rectangle 123">
              <a:extLst>
                <a:ext uri="{FF2B5EF4-FFF2-40B4-BE49-F238E27FC236}">
                  <a16:creationId xmlns:a16="http://schemas.microsoft.com/office/drawing/2014/main" id="{0C76BA6C-6503-49BC-BFA1-84E1F4954816}"/>
                </a:ext>
              </a:extLst>
            </p:cNvPr>
            <p:cNvSpPr>
              <a:spLocks noChangeArrowheads="1"/>
            </p:cNvSpPr>
            <p:nvPr/>
          </p:nvSpPr>
          <p:spPr bwMode="auto">
            <a:xfrm>
              <a:off x="7878900"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38*</a:t>
              </a:r>
            </a:p>
          </p:txBody>
        </p:sp>
        <p:sp>
          <p:nvSpPr>
            <p:cNvPr id="125" name="Rectangle 124">
              <a:extLst>
                <a:ext uri="{FF2B5EF4-FFF2-40B4-BE49-F238E27FC236}">
                  <a16:creationId xmlns:a16="http://schemas.microsoft.com/office/drawing/2014/main" id="{4E9D959B-317A-4A15-9971-0BA0A1C1E1CF}"/>
                </a:ext>
              </a:extLst>
            </p:cNvPr>
            <p:cNvSpPr>
              <a:spLocks noChangeArrowheads="1"/>
            </p:cNvSpPr>
            <p:nvPr/>
          </p:nvSpPr>
          <p:spPr bwMode="auto">
            <a:xfrm>
              <a:off x="8250375" y="4110039"/>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39*</a:t>
              </a:r>
            </a:p>
          </p:txBody>
        </p:sp>
        <p:sp>
          <p:nvSpPr>
            <p:cNvPr id="126" name="Rectangle 125">
              <a:extLst>
                <a:ext uri="{FF2B5EF4-FFF2-40B4-BE49-F238E27FC236}">
                  <a16:creationId xmlns:a16="http://schemas.microsoft.com/office/drawing/2014/main" id="{7B137A3F-BA32-4611-8B73-A35A9D173F34}"/>
                </a:ext>
              </a:extLst>
            </p:cNvPr>
            <p:cNvSpPr>
              <a:spLocks noChangeArrowheads="1"/>
            </p:cNvSpPr>
            <p:nvPr/>
          </p:nvSpPr>
          <p:spPr bwMode="auto">
            <a:xfrm>
              <a:off x="3559307" y="275590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13</a:t>
              </a:r>
            </a:p>
          </p:txBody>
        </p:sp>
        <p:sp>
          <p:nvSpPr>
            <p:cNvPr id="127" name="Arc 69">
              <a:extLst>
                <a:ext uri="{FF2B5EF4-FFF2-40B4-BE49-F238E27FC236}">
                  <a16:creationId xmlns:a16="http://schemas.microsoft.com/office/drawing/2014/main" id="{B2548677-644E-4BF3-A2E0-6494D25B3F44}"/>
                </a:ext>
              </a:extLst>
            </p:cNvPr>
            <p:cNvSpPr>
              <a:spLocks/>
            </p:cNvSpPr>
            <p:nvPr/>
          </p:nvSpPr>
          <p:spPr bwMode="auto">
            <a:xfrm rot="19020000">
              <a:off x="3564070"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28" name="Arc 70">
              <a:extLst>
                <a:ext uri="{FF2B5EF4-FFF2-40B4-BE49-F238E27FC236}">
                  <a16:creationId xmlns:a16="http://schemas.microsoft.com/office/drawing/2014/main" id="{110925F7-0D34-4A42-85C0-66DB9EB1BB9B}"/>
                </a:ext>
              </a:extLst>
            </p:cNvPr>
            <p:cNvSpPr>
              <a:spLocks/>
            </p:cNvSpPr>
            <p:nvPr/>
          </p:nvSpPr>
          <p:spPr bwMode="auto">
            <a:xfrm rot="19020000">
              <a:off x="1811468"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29" name="Arc 71">
              <a:extLst>
                <a:ext uri="{FF2B5EF4-FFF2-40B4-BE49-F238E27FC236}">
                  <a16:creationId xmlns:a16="http://schemas.microsoft.com/office/drawing/2014/main" id="{91B2988F-412F-488A-8E98-2734A13F3649}"/>
                </a:ext>
              </a:extLst>
            </p:cNvPr>
            <p:cNvSpPr>
              <a:spLocks/>
            </p:cNvSpPr>
            <p:nvPr/>
          </p:nvSpPr>
          <p:spPr bwMode="auto">
            <a:xfrm rot="19020000">
              <a:off x="5164272"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0" name="Arc 72">
              <a:extLst>
                <a:ext uri="{FF2B5EF4-FFF2-40B4-BE49-F238E27FC236}">
                  <a16:creationId xmlns:a16="http://schemas.microsoft.com/office/drawing/2014/main" id="{493BA496-F468-4562-A5C0-8FFB4773FC72}"/>
                </a:ext>
              </a:extLst>
            </p:cNvPr>
            <p:cNvSpPr>
              <a:spLocks/>
            </p:cNvSpPr>
            <p:nvPr/>
          </p:nvSpPr>
          <p:spPr bwMode="auto">
            <a:xfrm rot="19020000">
              <a:off x="6840674"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cxnSp>
          <p:nvCxnSpPr>
            <p:cNvPr id="131" name="Straight Arrow Connector 130">
              <a:extLst>
                <a:ext uri="{FF2B5EF4-FFF2-40B4-BE49-F238E27FC236}">
                  <a16:creationId xmlns:a16="http://schemas.microsoft.com/office/drawing/2014/main" id="{26BC732D-CDA6-43CD-8241-09F5DFE48C80}"/>
                </a:ext>
              </a:extLst>
            </p:cNvPr>
            <p:cNvCxnSpPr>
              <a:stCxn id="72" idx="0"/>
              <a:endCxn id="92" idx="2"/>
            </p:cNvCxnSpPr>
            <p:nvPr/>
          </p:nvCxnSpPr>
          <p:spPr bwMode="auto">
            <a:xfrm flipH="1">
              <a:off x="1224091" y="3148013"/>
              <a:ext cx="2182816"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Straight Arrow Connector 131">
              <a:extLst>
                <a:ext uri="{FF2B5EF4-FFF2-40B4-BE49-F238E27FC236}">
                  <a16:creationId xmlns:a16="http://schemas.microsoft.com/office/drawing/2014/main" id="{496D87DE-FC4F-4B1D-A86D-6FBAABB51DF2}"/>
                </a:ext>
              </a:extLst>
            </p:cNvPr>
            <p:cNvCxnSpPr>
              <a:stCxn id="75" idx="0"/>
              <a:endCxn id="96" idx="2"/>
            </p:cNvCxnSpPr>
            <p:nvPr/>
          </p:nvCxnSpPr>
          <p:spPr bwMode="auto">
            <a:xfrm flipH="1">
              <a:off x="2895731" y="3148013"/>
              <a:ext cx="1066802"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Straight Arrow Connector 132">
              <a:extLst>
                <a:ext uri="{FF2B5EF4-FFF2-40B4-BE49-F238E27FC236}">
                  <a16:creationId xmlns:a16="http://schemas.microsoft.com/office/drawing/2014/main" id="{C94E6BD2-7B8D-492E-BF06-8E09B7E86C40}"/>
                </a:ext>
              </a:extLst>
            </p:cNvPr>
            <p:cNvCxnSpPr>
              <a:stCxn id="75" idx="3"/>
              <a:endCxn id="100" idx="2"/>
            </p:cNvCxnSpPr>
            <p:nvPr/>
          </p:nvCxnSpPr>
          <p:spPr bwMode="auto">
            <a:xfrm>
              <a:off x="4521333" y="3148013"/>
              <a:ext cx="46038"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Straight Arrow Connector 133">
              <a:extLst>
                <a:ext uri="{FF2B5EF4-FFF2-40B4-BE49-F238E27FC236}">
                  <a16:creationId xmlns:a16="http://schemas.microsoft.com/office/drawing/2014/main" id="{46413CE1-53A6-42FE-BB9F-555ECAED6A05}"/>
                </a:ext>
              </a:extLst>
            </p:cNvPr>
            <p:cNvCxnSpPr>
              <a:stCxn id="80" idx="0"/>
              <a:endCxn id="104" idx="2"/>
            </p:cNvCxnSpPr>
            <p:nvPr/>
          </p:nvCxnSpPr>
          <p:spPr bwMode="auto">
            <a:xfrm>
              <a:off x="5078547" y="3148013"/>
              <a:ext cx="1162051"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Straight Arrow Connector 134">
              <a:extLst>
                <a:ext uri="{FF2B5EF4-FFF2-40B4-BE49-F238E27FC236}">
                  <a16:creationId xmlns:a16="http://schemas.microsoft.com/office/drawing/2014/main" id="{D8137754-07AD-44C5-BA76-676F2AFAA4CE}"/>
                </a:ext>
              </a:extLst>
            </p:cNvPr>
            <p:cNvCxnSpPr>
              <a:stCxn id="80" idx="3"/>
              <a:endCxn id="86" idx="2"/>
            </p:cNvCxnSpPr>
            <p:nvPr/>
          </p:nvCxnSpPr>
          <p:spPr bwMode="auto">
            <a:xfrm>
              <a:off x="5637347" y="3148013"/>
              <a:ext cx="2274890"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6" name="TextBox 135">
            <a:extLst>
              <a:ext uri="{FF2B5EF4-FFF2-40B4-BE49-F238E27FC236}">
                <a16:creationId xmlns:a16="http://schemas.microsoft.com/office/drawing/2014/main" id="{409E5171-AF4E-4EB3-8169-339BD6EC3572}"/>
              </a:ext>
            </a:extLst>
          </p:cNvPr>
          <p:cNvSpPr txBox="1"/>
          <p:nvPr/>
        </p:nvSpPr>
        <p:spPr>
          <a:xfrm>
            <a:off x="0" y="947075"/>
            <a:ext cx="9144000" cy="954107"/>
          </a:xfrm>
          <a:prstGeom prst="rect">
            <a:avLst/>
          </a:prstGeom>
          <a:noFill/>
        </p:spPr>
        <p:txBody>
          <a:bodyPr wrap="square" rtlCol="0">
            <a:spAutoFit/>
          </a:bodyPr>
          <a:lstStyle/>
          <a:p>
            <a:pPr marL="457200" indent="-457200">
              <a:buFont typeface="Wingdings" panose="05000000000000000000" pitchFamily="2" charset="2"/>
              <a:buChar char="§"/>
            </a:pPr>
            <a:r>
              <a:rPr lang="en-US" sz="2800" b="0" dirty="0">
                <a:solidFill>
                  <a:schemeClr val="tx2"/>
                </a:solidFill>
                <a:latin typeface="Arial" panose="020B0604020202020204" pitchFamily="34" charset="0"/>
                <a:cs typeface="Arial" panose="020B0604020202020204" pitchFamily="34" charset="0"/>
              </a:rPr>
              <a:t>Order of the B+ tree: 5</a:t>
            </a:r>
          </a:p>
          <a:p>
            <a:pPr marL="457200" indent="-457200">
              <a:buFont typeface="Wingdings" panose="05000000000000000000" pitchFamily="2" charset="2"/>
              <a:buChar char="§"/>
            </a:pPr>
            <a:r>
              <a:rPr lang="en-US" sz="2800" b="0" dirty="0">
                <a:solidFill>
                  <a:schemeClr val="tx2"/>
                </a:solidFill>
                <a:latin typeface="Arial" panose="020B0604020202020204" pitchFamily="34" charset="0"/>
                <a:cs typeface="Arial" panose="020B0604020202020204" pitchFamily="34" charset="0"/>
              </a:rPr>
              <a:t>Minimum occupancy of 50%: 2</a:t>
            </a:r>
          </a:p>
        </p:txBody>
      </p:sp>
    </p:spTree>
    <p:extLst>
      <p:ext uri="{BB962C8B-B14F-4D97-AF65-F5344CB8AC3E}">
        <p14:creationId xmlns:p14="http://schemas.microsoft.com/office/powerpoint/2010/main" val="1230827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
        <p:nvSpPr>
          <p:cNvPr id="135" name="TextBox 134"/>
          <p:cNvSpPr txBox="1"/>
          <p:nvPr/>
        </p:nvSpPr>
        <p:spPr>
          <a:xfrm>
            <a:off x="4070" y="990600"/>
            <a:ext cx="9139930" cy="523220"/>
          </a:xfrm>
          <a:prstGeom prst="rect">
            <a:avLst/>
          </a:prstGeom>
          <a:noFill/>
        </p:spPr>
        <p:txBody>
          <a:bodyPr wrap="square" rtlCol="0">
            <a:spAutoFit/>
          </a:bodyPr>
          <a:lstStyle/>
          <a:p>
            <a:r>
              <a:rPr lang="en-US" sz="2800" b="0" dirty="0">
                <a:latin typeface="+mn-lt"/>
              </a:rPr>
              <a:t>Before Inserting 25</a:t>
            </a:r>
          </a:p>
        </p:txBody>
      </p:sp>
      <p:grpSp>
        <p:nvGrpSpPr>
          <p:cNvPr id="148" name="Group 147"/>
          <p:cNvGrpSpPr/>
          <p:nvPr/>
        </p:nvGrpSpPr>
        <p:grpSpPr>
          <a:xfrm>
            <a:off x="481141" y="2684463"/>
            <a:ext cx="8201035" cy="1808164"/>
            <a:chOff x="481141" y="2684463"/>
            <a:chExt cx="8201035" cy="1808164"/>
          </a:xfrm>
        </p:grpSpPr>
        <p:sp>
          <p:nvSpPr>
            <p:cNvPr id="72" name="Freeform 71"/>
            <p:cNvSpPr>
              <a:spLocks/>
            </p:cNvSpPr>
            <p:nvPr/>
          </p:nvSpPr>
          <p:spPr bwMode="auto">
            <a:xfrm>
              <a:off x="3406907" y="2684463"/>
              <a:ext cx="557213" cy="465138"/>
            </a:xfrm>
            <a:custGeom>
              <a:avLst/>
              <a:gdLst>
                <a:gd name="T0" fmla="*/ 0 w 351"/>
                <a:gd name="T1" fmla="*/ 292 h 293"/>
                <a:gd name="T2" fmla="*/ 0 w 351"/>
                <a:gd name="T3" fmla="*/ 0 h 293"/>
                <a:gd name="T4" fmla="*/ 350 w 351"/>
                <a:gd name="T5" fmla="*/ 0 h 293"/>
                <a:gd name="T6" fmla="*/ 350 w 351"/>
                <a:gd name="T7" fmla="*/ 292 h 293"/>
                <a:gd name="T8" fmla="*/ 0 w 351"/>
                <a:gd name="T9" fmla="*/ 292 h 293"/>
              </a:gdLst>
              <a:ahLst/>
              <a:cxnLst>
                <a:cxn ang="0">
                  <a:pos x="T0" y="T1"/>
                </a:cxn>
                <a:cxn ang="0">
                  <a:pos x="T2" y="T3"/>
                </a:cxn>
                <a:cxn ang="0">
                  <a:pos x="T4" y="T5"/>
                </a:cxn>
                <a:cxn ang="0">
                  <a:pos x="T6" y="T7"/>
                </a:cxn>
                <a:cxn ang="0">
                  <a:pos x="T8" y="T9"/>
                </a:cxn>
              </a:cxnLst>
              <a:rect l="0" t="0" r="r" b="b"/>
              <a:pathLst>
                <a:path w="351" h="293">
                  <a:moveTo>
                    <a:pt x="0" y="292"/>
                  </a:moveTo>
                  <a:lnTo>
                    <a:pt x="0" y="0"/>
                  </a:lnTo>
                  <a:lnTo>
                    <a:pt x="350" y="0"/>
                  </a:lnTo>
                  <a:lnTo>
                    <a:pt x="350"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3" name="Freeform 72"/>
            <p:cNvSpPr>
              <a:spLocks/>
            </p:cNvSpPr>
            <p:nvPr/>
          </p:nvSpPr>
          <p:spPr bwMode="auto">
            <a:xfrm>
              <a:off x="3500570"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4" name="Freeform 73"/>
            <p:cNvSpPr>
              <a:spLocks/>
            </p:cNvSpPr>
            <p:nvPr/>
          </p:nvSpPr>
          <p:spPr bwMode="auto">
            <a:xfrm>
              <a:off x="3962533" y="2684463"/>
              <a:ext cx="560388" cy="465138"/>
            </a:xfrm>
            <a:custGeom>
              <a:avLst/>
              <a:gdLst>
                <a:gd name="T0" fmla="*/ 0 w 353"/>
                <a:gd name="T1" fmla="*/ 292 h 293"/>
                <a:gd name="T2" fmla="*/ 0 w 353"/>
                <a:gd name="T3" fmla="*/ 0 h 293"/>
                <a:gd name="T4" fmla="*/ 352 w 353"/>
                <a:gd name="T5" fmla="*/ 0 h 293"/>
                <a:gd name="T6" fmla="*/ 352 w 353"/>
                <a:gd name="T7" fmla="*/ 292 h 293"/>
                <a:gd name="T8" fmla="*/ 0 w 353"/>
                <a:gd name="T9" fmla="*/ 292 h 293"/>
              </a:gdLst>
              <a:ahLst/>
              <a:cxnLst>
                <a:cxn ang="0">
                  <a:pos x="T0" y="T1"/>
                </a:cxn>
                <a:cxn ang="0">
                  <a:pos x="T2" y="T3"/>
                </a:cxn>
                <a:cxn ang="0">
                  <a:pos x="T4" y="T5"/>
                </a:cxn>
                <a:cxn ang="0">
                  <a:pos x="T6" y="T7"/>
                </a:cxn>
                <a:cxn ang="0">
                  <a:pos x="T8" y="T9"/>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5" name="Freeform 74"/>
            <p:cNvSpPr>
              <a:spLocks/>
            </p:cNvSpPr>
            <p:nvPr/>
          </p:nvSpPr>
          <p:spPr bwMode="auto">
            <a:xfrm>
              <a:off x="4057783"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6" name="Freeform 75"/>
            <p:cNvSpPr>
              <a:spLocks/>
            </p:cNvSpPr>
            <p:nvPr/>
          </p:nvSpPr>
          <p:spPr bwMode="auto">
            <a:xfrm>
              <a:off x="4521333" y="2684463"/>
              <a:ext cx="558801" cy="465138"/>
            </a:xfrm>
            <a:custGeom>
              <a:avLst/>
              <a:gdLst>
                <a:gd name="T0" fmla="*/ 0 w 352"/>
                <a:gd name="T1" fmla="*/ 292 h 293"/>
                <a:gd name="T2" fmla="*/ 0 w 352"/>
                <a:gd name="T3" fmla="*/ 0 h 293"/>
                <a:gd name="T4" fmla="*/ 351 w 352"/>
                <a:gd name="T5" fmla="*/ 0 h 293"/>
                <a:gd name="T6" fmla="*/ 351 w 352"/>
                <a:gd name="T7" fmla="*/ 292 h 293"/>
                <a:gd name="T8" fmla="*/ 0 w 352"/>
                <a:gd name="T9" fmla="*/ 292 h 293"/>
              </a:gdLst>
              <a:ahLst/>
              <a:cxnLst>
                <a:cxn ang="0">
                  <a:pos x="T0" y="T1"/>
                </a:cxn>
                <a:cxn ang="0">
                  <a:pos x="T2" y="T3"/>
                </a:cxn>
                <a:cxn ang="0">
                  <a:pos x="T4" y="T5"/>
                </a:cxn>
                <a:cxn ang="0">
                  <a:pos x="T6" y="T7"/>
                </a:cxn>
                <a:cxn ang="0">
                  <a:pos x="T8" y="T9"/>
                </a:cxn>
              </a:cxnLst>
              <a:rect l="0" t="0" r="r" b="b"/>
              <a:pathLst>
                <a:path w="352" h="293">
                  <a:moveTo>
                    <a:pt x="0" y="292"/>
                  </a:moveTo>
                  <a:lnTo>
                    <a:pt x="0" y="0"/>
                  </a:lnTo>
                  <a:lnTo>
                    <a:pt x="351" y="0"/>
                  </a:lnTo>
                  <a:lnTo>
                    <a:pt x="351"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7" name="Freeform 76"/>
            <p:cNvSpPr>
              <a:spLocks/>
            </p:cNvSpPr>
            <p:nvPr/>
          </p:nvSpPr>
          <p:spPr bwMode="auto">
            <a:xfrm>
              <a:off x="4614996"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8" name="Freeform 77"/>
            <p:cNvSpPr>
              <a:spLocks/>
            </p:cNvSpPr>
            <p:nvPr/>
          </p:nvSpPr>
          <p:spPr bwMode="auto">
            <a:xfrm>
              <a:off x="5078547" y="2684463"/>
              <a:ext cx="560388" cy="465138"/>
            </a:xfrm>
            <a:custGeom>
              <a:avLst/>
              <a:gdLst>
                <a:gd name="T0" fmla="*/ 0 w 353"/>
                <a:gd name="T1" fmla="*/ 292 h 293"/>
                <a:gd name="T2" fmla="*/ 0 w 353"/>
                <a:gd name="T3" fmla="*/ 0 h 293"/>
                <a:gd name="T4" fmla="*/ 352 w 353"/>
                <a:gd name="T5" fmla="*/ 0 h 293"/>
                <a:gd name="T6" fmla="*/ 352 w 353"/>
                <a:gd name="T7" fmla="*/ 292 h 293"/>
                <a:gd name="T8" fmla="*/ 0 w 353"/>
                <a:gd name="T9" fmla="*/ 292 h 293"/>
              </a:gdLst>
              <a:ahLst/>
              <a:cxnLst>
                <a:cxn ang="0">
                  <a:pos x="T0" y="T1"/>
                </a:cxn>
                <a:cxn ang="0">
                  <a:pos x="T2" y="T3"/>
                </a:cxn>
                <a:cxn ang="0">
                  <a:pos x="T4" y="T5"/>
                </a:cxn>
                <a:cxn ang="0">
                  <a:pos x="T6" y="T7"/>
                </a:cxn>
                <a:cxn ang="0">
                  <a:pos x="T8" y="T9"/>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9" name="Freeform 78"/>
            <p:cNvSpPr>
              <a:spLocks/>
            </p:cNvSpPr>
            <p:nvPr/>
          </p:nvSpPr>
          <p:spPr bwMode="auto">
            <a:xfrm>
              <a:off x="5170622"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0" name="Freeform 79"/>
            <p:cNvSpPr>
              <a:spLocks/>
            </p:cNvSpPr>
            <p:nvPr/>
          </p:nvSpPr>
          <p:spPr bwMode="auto">
            <a:xfrm>
              <a:off x="5637347" y="2684463"/>
              <a:ext cx="93663" cy="465138"/>
            </a:xfrm>
            <a:custGeom>
              <a:avLst/>
              <a:gdLst>
                <a:gd name="T0" fmla="*/ 0 w 59"/>
                <a:gd name="T1" fmla="*/ 292 h 293"/>
                <a:gd name="T2" fmla="*/ 0 w 59"/>
                <a:gd name="T3" fmla="*/ 0 h 293"/>
                <a:gd name="T4" fmla="*/ 58 w 59"/>
                <a:gd name="T5" fmla="*/ 0 h 293"/>
                <a:gd name="T6" fmla="*/ 58 w 59"/>
                <a:gd name="T7" fmla="*/ 292 h 293"/>
                <a:gd name="T8" fmla="*/ 0 w 59"/>
                <a:gd name="T9" fmla="*/ 292 h 293"/>
              </a:gdLst>
              <a:ahLst/>
              <a:cxnLst>
                <a:cxn ang="0">
                  <a:pos x="T0" y="T1"/>
                </a:cxn>
                <a:cxn ang="0">
                  <a:pos x="T2" y="T3"/>
                </a:cxn>
                <a:cxn ang="0">
                  <a:pos x="T4" y="T5"/>
                </a:cxn>
                <a:cxn ang="0">
                  <a:pos x="T6" y="T7"/>
                </a:cxn>
                <a:cxn ang="0">
                  <a:pos x="T8" y="T9"/>
                </a:cxn>
              </a:cxnLst>
              <a:rect l="0" t="0" r="r" b="b"/>
              <a:pathLst>
                <a:path w="59" h="293">
                  <a:moveTo>
                    <a:pt x="0" y="292"/>
                  </a:moveTo>
                  <a:lnTo>
                    <a:pt x="0" y="0"/>
                  </a:lnTo>
                  <a:lnTo>
                    <a:pt x="58" y="0"/>
                  </a:lnTo>
                  <a:lnTo>
                    <a:pt x="58"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1" name="Freeform 80"/>
            <p:cNvSpPr>
              <a:spLocks/>
            </p:cNvSpPr>
            <p:nvPr/>
          </p:nvSpPr>
          <p:spPr bwMode="auto">
            <a:xfrm>
              <a:off x="7169287"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2" name="Freeform 81"/>
            <p:cNvSpPr>
              <a:spLocks/>
            </p:cNvSpPr>
            <p:nvPr/>
          </p:nvSpPr>
          <p:spPr bwMode="auto">
            <a:xfrm>
              <a:off x="7540762"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3" name="Freeform 82"/>
            <p:cNvSpPr>
              <a:spLocks/>
            </p:cNvSpPr>
            <p:nvPr/>
          </p:nvSpPr>
          <p:spPr bwMode="auto">
            <a:xfrm>
              <a:off x="7912238" y="4119564"/>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4" name="Freeform 83"/>
            <p:cNvSpPr>
              <a:spLocks/>
            </p:cNvSpPr>
            <p:nvPr/>
          </p:nvSpPr>
          <p:spPr bwMode="auto">
            <a:xfrm>
              <a:off x="8285301" y="4119564"/>
              <a:ext cx="371475" cy="373063"/>
            </a:xfrm>
            <a:custGeom>
              <a:avLst/>
              <a:gdLst>
                <a:gd name="T0" fmla="*/ 0 w 234"/>
                <a:gd name="T1" fmla="*/ 234 h 235"/>
                <a:gd name="T2" fmla="*/ 0 w 234"/>
                <a:gd name="T3" fmla="*/ 0 h 235"/>
                <a:gd name="T4" fmla="*/ 233 w 234"/>
                <a:gd name="T5" fmla="*/ 0 h 235"/>
                <a:gd name="T6" fmla="*/ 233 w 234"/>
                <a:gd name="T7" fmla="*/ 234 h 235"/>
                <a:gd name="T8" fmla="*/ 0 w 234"/>
                <a:gd name="T9" fmla="*/ 234 h 235"/>
              </a:gdLst>
              <a:ahLst/>
              <a:cxnLst>
                <a:cxn ang="0">
                  <a:pos x="T0" y="T1"/>
                </a:cxn>
                <a:cxn ang="0">
                  <a:pos x="T2" y="T3"/>
                </a:cxn>
                <a:cxn ang="0">
                  <a:pos x="T4" y="T5"/>
                </a:cxn>
                <a:cxn ang="0">
                  <a:pos x="T6" y="T7"/>
                </a:cxn>
                <a:cxn ang="0">
                  <a:pos x="T8" y="T9"/>
                </a:cxn>
              </a:cxnLst>
              <a:rect l="0" t="0" r="r" b="b"/>
              <a:pathLst>
                <a:path w="234" h="235">
                  <a:moveTo>
                    <a:pt x="0" y="234"/>
                  </a:moveTo>
                  <a:lnTo>
                    <a:pt x="0" y="0"/>
                  </a:lnTo>
                  <a:lnTo>
                    <a:pt x="233" y="0"/>
                  </a:lnTo>
                  <a:lnTo>
                    <a:pt x="233"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5" name="Freeform 84"/>
            <p:cNvSpPr>
              <a:spLocks/>
            </p:cNvSpPr>
            <p:nvPr/>
          </p:nvSpPr>
          <p:spPr bwMode="auto">
            <a:xfrm>
              <a:off x="481141"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6" name="Freeform 85"/>
            <p:cNvSpPr>
              <a:spLocks/>
            </p:cNvSpPr>
            <p:nvPr/>
          </p:nvSpPr>
          <p:spPr bwMode="auto">
            <a:xfrm>
              <a:off x="852616"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7" name="Freeform 86"/>
            <p:cNvSpPr>
              <a:spLocks/>
            </p:cNvSpPr>
            <p:nvPr/>
          </p:nvSpPr>
          <p:spPr bwMode="auto">
            <a:xfrm>
              <a:off x="1224092"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8" name="Freeform 87"/>
            <p:cNvSpPr>
              <a:spLocks/>
            </p:cNvSpPr>
            <p:nvPr/>
          </p:nvSpPr>
          <p:spPr bwMode="auto">
            <a:xfrm>
              <a:off x="1595567"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9" name="Freeform 88"/>
            <p:cNvSpPr>
              <a:spLocks/>
            </p:cNvSpPr>
            <p:nvPr/>
          </p:nvSpPr>
          <p:spPr bwMode="auto">
            <a:xfrm>
              <a:off x="2152781"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0" name="Freeform 89"/>
            <p:cNvSpPr>
              <a:spLocks/>
            </p:cNvSpPr>
            <p:nvPr/>
          </p:nvSpPr>
          <p:spPr bwMode="auto">
            <a:xfrm>
              <a:off x="2524256"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1" name="Freeform 90"/>
            <p:cNvSpPr>
              <a:spLocks/>
            </p:cNvSpPr>
            <p:nvPr/>
          </p:nvSpPr>
          <p:spPr bwMode="auto">
            <a:xfrm>
              <a:off x="2895731"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2" name="Freeform 91"/>
            <p:cNvSpPr>
              <a:spLocks/>
            </p:cNvSpPr>
            <p:nvPr/>
          </p:nvSpPr>
          <p:spPr bwMode="auto">
            <a:xfrm>
              <a:off x="3267207"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3" name="Freeform 92"/>
            <p:cNvSpPr>
              <a:spLocks/>
            </p:cNvSpPr>
            <p:nvPr/>
          </p:nvSpPr>
          <p:spPr bwMode="auto">
            <a:xfrm>
              <a:off x="3824420"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4" name="Freeform 93"/>
            <p:cNvSpPr>
              <a:spLocks/>
            </p:cNvSpPr>
            <p:nvPr/>
          </p:nvSpPr>
          <p:spPr bwMode="auto">
            <a:xfrm>
              <a:off x="4195896"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5" name="Freeform 94"/>
            <p:cNvSpPr>
              <a:spLocks/>
            </p:cNvSpPr>
            <p:nvPr/>
          </p:nvSpPr>
          <p:spPr bwMode="auto">
            <a:xfrm>
              <a:off x="4567371" y="4119564"/>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6" name="Freeform 95"/>
            <p:cNvSpPr>
              <a:spLocks/>
            </p:cNvSpPr>
            <p:nvPr/>
          </p:nvSpPr>
          <p:spPr bwMode="auto">
            <a:xfrm>
              <a:off x="4940434"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7" name="Freeform 96"/>
            <p:cNvSpPr>
              <a:spLocks/>
            </p:cNvSpPr>
            <p:nvPr/>
          </p:nvSpPr>
          <p:spPr bwMode="auto">
            <a:xfrm>
              <a:off x="5496060" y="4119564"/>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8" name="Freeform 97"/>
            <p:cNvSpPr>
              <a:spLocks/>
            </p:cNvSpPr>
            <p:nvPr/>
          </p:nvSpPr>
          <p:spPr bwMode="auto">
            <a:xfrm>
              <a:off x="5869123"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9" name="Freeform 98"/>
            <p:cNvSpPr>
              <a:spLocks/>
            </p:cNvSpPr>
            <p:nvPr/>
          </p:nvSpPr>
          <p:spPr bwMode="auto">
            <a:xfrm>
              <a:off x="6240598"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0" name="Freeform 99"/>
            <p:cNvSpPr>
              <a:spLocks/>
            </p:cNvSpPr>
            <p:nvPr/>
          </p:nvSpPr>
          <p:spPr bwMode="auto">
            <a:xfrm>
              <a:off x="6612073"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11" name="Rectangle 110"/>
            <p:cNvSpPr>
              <a:spLocks noChangeArrowheads="1"/>
            </p:cNvSpPr>
            <p:nvPr/>
          </p:nvSpPr>
          <p:spPr bwMode="auto">
            <a:xfrm>
              <a:off x="4092708" y="275590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17</a:t>
              </a:r>
            </a:p>
          </p:txBody>
        </p:sp>
        <p:sp>
          <p:nvSpPr>
            <p:cNvPr id="112" name="Rectangle 111"/>
            <p:cNvSpPr>
              <a:spLocks noChangeArrowheads="1"/>
            </p:cNvSpPr>
            <p:nvPr/>
          </p:nvSpPr>
          <p:spPr bwMode="auto">
            <a:xfrm>
              <a:off x="4649921" y="275431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113" name="Rectangle 112"/>
            <p:cNvSpPr>
              <a:spLocks noChangeArrowheads="1"/>
            </p:cNvSpPr>
            <p:nvPr/>
          </p:nvSpPr>
          <p:spPr bwMode="auto">
            <a:xfrm>
              <a:off x="5219834" y="274320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30</a:t>
              </a:r>
            </a:p>
          </p:txBody>
        </p:sp>
        <p:sp>
          <p:nvSpPr>
            <p:cNvPr id="114" name="Rectangle 113"/>
            <p:cNvSpPr>
              <a:spLocks noChangeArrowheads="1"/>
            </p:cNvSpPr>
            <p:nvPr/>
          </p:nvSpPr>
          <p:spPr bwMode="auto">
            <a:xfrm>
              <a:off x="481141" y="4133852"/>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a:t>
              </a:r>
            </a:p>
          </p:txBody>
        </p:sp>
        <p:sp>
          <p:nvSpPr>
            <p:cNvPr id="115" name="Rectangle 114"/>
            <p:cNvSpPr>
              <a:spLocks noChangeArrowheads="1"/>
            </p:cNvSpPr>
            <p:nvPr/>
          </p:nvSpPr>
          <p:spPr bwMode="auto">
            <a:xfrm>
              <a:off x="862141" y="4122739"/>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a:t>
              </a:r>
            </a:p>
          </p:txBody>
        </p:sp>
        <p:sp>
          <p:nvSpPr>
            <p:cNvPr id="116" name="Rectangle 115"/>
            <p:cNvSpPr>
              <a:spLocks noChangeArrowheads="1"/>
            </p:cNvSpPr>
            <p:nvPr/>
          </p:nvSpPr>
          <p:spPr bwMode="auto">
            <a:xfrm>
              <a:off x="1235204" y="4122739"/>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5*</a:t>
              </a:r>
            </a:p>
          </p:txBody>
        </p:sp>
        <p:sp>
          <p:nvSpPr>
            <p:cNvPr id="117" name="Rectangle 116"/>
            <p:cNvSpPr>
              <a:spLocks noChangeArrowheads="1"/>
            </p:cNvSpPr>
            <p:nvPr/>
          </p:nvSpPr>
          <p:spPr bwMode="auto">
            <a:xfrm>
              <a:off x="1606680" y="4133852"/>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7*</a:t>
              </a:r>
            </a:p>
          </p:txBody>
        </p:sp>
        <p:sp>
          <p:nvSpPr>
            <p:cNvPr id="118" name="Rectangle 117"/>
            <p:cNvSpPr>
              <a:spLocks noChangeArrowheads="1"/>
            </p:cNvSpPr>
            <p:nvPr/>
          </p:nvSpPr>
          <p:spPr bwMode="auto">
            <a:xfrm>
              <a:off x="2141668" y="41338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14*</a:t>
              </a:r>
            </a:p>
          </p:txBody>
        </p:sp>
        <p:sp>
          <p:nvSpPr>
            <p:cNvPr id="119" name="Rectangle 118"/>
            <p:cNvSpPr>
              <a:spLocks noChangeArrowheads="1"/>
            </p:cNvSpPr>
            <p:nvPr/>
          </p:nvSpPr>
          <p:spPr bwMode="auto">
            <a:xfrm>
              <a:off x="2502031" y="41338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16*</a:t>
              </a:r>
            </a:p>
          </p:txBody>
        </p:sp>
        <p:sp>
          <p:nvSpPr>
            <p:cNvPr id="120" name="Rectangle 119"/>
            <p:cNvSpPr>
              <a:spLocks noChangeArrowheads="1"/>
            </p:cNvSpPr>
            <p:nvPr/>
          </p:nvSpPr>
          <p:spPr bwMode="auto">
            <a:xfrm>
              <a:off x="3837120" y="4122739"/>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19*</a:t>
              </a:r>
            </a:p>
          </p:txBody>
        </p:sp>
        <p:sp>
          <p:nvSpPr>
            <p:cNvPr id="121" name="Rectangle 120"/>
            <p:cNvSpPr>
              <a:spLocks noChangeArrowheads="1"/>
            </p:cNvSpPr>
            <p:nvPr/>
          </p:nvSpPr>
          <p:spPr bwMode="auto">
            <a:xfrm>
              <a:off x="4184783" y="4122739"/>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20*</a:t>
              </a:r>
            </a:p>
          </p:txBody>
        </p:sp>
        <p:sp>
          <p:nvSpPr>
            <p:cNvPr id="122" name="Rectangle 121"/>
            <p:cNvSpPr>
              <a:spLocks noChangeArrowheads="1"/>
            </p:cNvSpPr>
            <p:nvPr/>
          </p:nvSpPr>
          <p:spPr bwMode="auto">
            <a:xfrm>
              <a:off x="4546733"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22*</a:t>
              </a:r>
            </a:p>
          </p:txBody>
        </p:sp>
        <p:sp>
          <p:nvSpPr>
            <p:cNvPr id="123" name="Rectangle 122"/>
            <p:cNvSpPr>
              <a:spLocks noChangeArrowheads="1"/>
            </p:cNvSpPr>
            <p:nvPr/>
          </p:nvSpPr>
          <p:spPr bwMode="auto">
            <a:xfrm>
              <a:off x="5473835"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124" name="Rectangle 123"/>
            <p:cNvSpPr>
              <a:spLocks noChangeArrowheads="1"/>
            </p:cNvSpPr>
            <p:nvPr/>
          </p:nvSpPr>
          <p:spPr bwMode="auto">
            <a:xfrm>
              <a:off x="5858010"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27*</a:t>
              </a:r>
            </a:p>
          </p:txBody>
        </p:sp>
        <p:sp>
          <p:nvSpPr>
            <p:cNvPr id="125" name="Rectangle 124"/>
            <p:cNvSpPr>
              <a:spLocks noChangeArrowheads="1"/>
            </p:cNvSpPr>
            <p:nvPr/>
          </p:nvSpPr>
          <p:spPr bwMode="auto">
            <a:xfrm>
              <a:off x="6205673" y="4132264"/>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29*</a:t>
              </a:r>
            </a:p>
          </p:txBody>
        </p:sp>
        <p:sp>
          <p:nvSpPr>
            <p:cNvPr id="126" name="Rectangle 125"/>
            <p:cNvSpPr>
              <a:spLocks noChangeArrowheads="1"/>
            </p:cNvSpPr>
            <p:nvPr/>
          </p:nvSpPr>
          <p:spPr bwMode="auto">
            <a:xfrm>
              <a:off x="7147062" y="4132264"/>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33*</a:t>
              </a:r>
            </a:p>
          </p:txBody>
        </p:sp>
        <p:sp>
          <p:nvSpPr>
            <p:cNvPr id="127" name="Rectangle 126"/>
            <p:cNvSpPr>
              <a:spLocks noChangeArrowheads="1"/>
            </p:cNvSpPr>
            <p:nvPr/>
          </p:nvSpPr>
          <p:spPr bwMode="auto">
            <a:xfrm>
              <a:off x="7520125" y="4132264"/>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34*</a:t>
              </a:r>
            </a:p>
          </p:txBody>
        </p:sp>
        <p:sp>
          <p:nvSpPr>
            <p:cNvPr id="128" name="Rectangle 127"/>
            <p:cNvSpPr>
              <a:spLocks noChangeArrowheads="1"/>
            </p:cNvSpPr>
            <p:nvPr/>
          </p:nvSpPr>
          <p:spPr bwMode="auto">
            <a:xfrm>
              <a:off x="7878900"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38*</a:t>
              </a:r>
            </a:p>
          </p:txBody>
        </p:sp>
        <p:sp>
          <p:nvSpPr>
            <p:cNvPr id="129" name="Rectangle 128"/>
            <p:cNvSpPr>
              <a:spLocks noChangeArrowheads="1"/>
            </p:cNvSpPr>
            <p:nvPr/>
          </p:nvSpPr>
          <p:spPr bwMode="auto">
            <a:xfrm>
              <a:off x="8250375" y="4110039"/>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39*</a:t>
              </a:r>
            </a:p>
          </p:txBody>
        </p:sp>
        <p:sp>
          <p:nvSpPr>
            <p:cNvPr id="130" name="Rectangle 129"/>
            <p:cNvSpPr>
              <a:spLocks noChangeArrowheads="1"/>
            </p:cNvSpPr>
            <p:nvPr/>
          </p:nvSpPr>
          <p:spPr bwMode="auto">
            <a:xfrm>
              <a:off x="3559307" y="275590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13</a:t>
              </a:r>
            </a:p>
          </p:txBody>
        </p:sp>
        <p:sp>
          <p:nvSpPr>
            <p:cNvPr id="131" name="Arc 69"/>
            <p:cNvSpPr>
              <a:spLocks/>
            </p:cNvSpPr>
            <p:nvPr/>
          </p:nvSpPr>
          <p:spPr bwMode="auto">
            <a:xfrm rot="19020000">
              <a:off x="3564070"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2" name="Arc 70"/>
            <p:cNvSpPr>
              <a:spLocks/>
            </p:cNvSpPr>
            <p:nvPr/>
          </p:nvSpPr>
          <p:spPr bwMode="auto">
            <a:xfrm rot="19020000">
              <a:off x="1811468"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3" name="Arc 71"/>
            <p:cNvSpPr>
              <a:spLocks/>
            </p:cNvSpPr>
            <p:nvPr/>
          </p:nvSpPr>
          <p:spPr bwMode="auto">
            <a:xfrm rot="19020000">
              <a:off x="5164272"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4" name="Arc 72"/>
            <p:cNvSpPr>
              <a:spLocks/>
            </p:cNvSpPr>
            <p:nvPr/>
          </p:nvSpPr>
          <p:spPr bwMode="auto">
            <a:xfrm rot="19020000">
              <a:off x="6840674"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cxnSp>
          <p:nvCxnSpPr>
            <p:cNvPr id="139" name="Straight Arrow Connector 138"/>
            <p:cNvCxnSpPr>
              <a:stCxn id="72" idx="0"/>
              <a:endCxn id="86" idx="2"/>
            </p:cNvCxnSpPr>
            <p:nvPr/>
          </p:nvCxnSpPr>
          <p:spPr bwMode="auto">
            <a:xfrm flipH="1">
              <a:off x="1224091" y="3148013"/>
              <a:ext cx="2182816"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Arrow Connector 140"/>
            <p:cNvCxnSpPr>
              <a:stCxn id="72" idx="3"/>
              <a:endCxn id="91" idx="1"/>
            </p:cNvCxnSpPr>
            <p:nvPr/>
          </p:nvCxnSpPr>
          <p:spPr bwMode="auto">
            <a:xfrm flipH="1">
              <a:off x="2895731" y="3148013"/>
              <a:ext cx="1066801"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Straight Arrow Connector 142"/>
            <p:cNvCxnSpPr>
              <a:stCxn id="76" idx="0"/>
              <a:endCxn id="95" idx="1"/>
            </p:cNvCxnSpPr>
            <p:nvPr/>
          </p:nvCxnSpPr>
          <p:spPr bwMode="auto">
            <a:xfrm>
              <a:off x="4521333" y="3148013"/>
              <a:ext cx="46038"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Straight Arrow Connector 144"/>
            <p:cNvCxnSpPr>
              <a:stCxn id="76" idx="3"/>
              <a:endCxn id="98" idx="2"/>
            </p:cNvCxnSpPr>
            <p:nvPr/>
          </p:nvCxnSpPr>
          <p:spPr bwMode="auto">
            <a:xfrm>
              <a:off x="5078546" y="3148013"/>
              <a:ext cx="1162052"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a:stCxn id="80" idx="0"/>
              <a:endCxn id="83" idx="1"/>
            </p:cNvCxnSpPr>
            <p:nvPr/>
          </p:nvCxnSpPr>
          <p:spPr bwMode="auto">
            <a:xfrm>
              <a:off x="5637347" y="3148013"/>
              <a:ext cx="2274891"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927077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137"/>
          <p:cNvSpPr txBox="1"/>
          <p:nvPr/>
        </p:nvSpPr>
        <p:spPr>
          <a:xfrm>
            <a:off x="4070" y="990600"/>
            <a:ext cx="9139930" cy="523220"/>
          </a:xfrm>
          <a:prstGeom prst="rect">
            <a:avLst/>
          </a:prstGeom>
          <a:noFill/>
        </p:spPr>
        <p:txBody>
          <a:bodyPr wrap="square" rtlCol="0">
            <a:spAutoFit/>
          </a:bodyPr>
          <a:lstStyle/>
          <a:p>
            <a:r>
              <a:rPr lang="en-US" sz="2800" b="0" dirty="0">
                <a:latin typeface="+mn-lt"/>
              </a:rPr>
              <a:t>After Inserting 25</a:t>
            </a:r>
          </a:p>
        </p:txBody>
      </p:sp>
      <p:sp>
        <p:nvSpPr>
          <p:cNvPr id="139"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grpSp>
        <p:nvGrpSpPr>
          <p:cNvPr id="151" name="Group 150"/>
          <p:cNvGrpSpPr/>
          <p:nvPr/>
        </p:nvGrpSpPr>
        <p:grpSpPr>
          <a:xfrm>
            <a:off x="471487" y="2743200"/>
            <a:ext cx="8201029" cy="1808163"/>
            <a:chOff x="471487" y="2743200"/>
            <a:chExt cx="8201029" cy="1808163"/>
          </a:xfrm>
        </p:grpSpPr>
        <p:sp>
          <p:nvSpPr>
            <p:cNvPr id="86" name="Freeform 85"/>
            <p:cNvSpPr>
              <a:spLocks/>
            </p:cNvSpPr>
            <p:nvPr/>
          </p:nvSpPr>
          <p:spPr bwMode="auto">
            <a:xfrm>
              <a:off x="471487" y="4178300"/>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16" name="Rectangle 115"/>
            <p:cNvSpPr>
              <a:spLocks noChangeArrowheads="1"/>
            </p:cNvSpPr>
            <p:nvPr/>
          </p:nvSpPr>
          <p:spPr bwMode="auto">
            <a:xfrm>
              <a:off x="471487" y="4192588"/>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a:t>
              </a:r>
            </a:p>
          </p:txBody>
        </p:sp>
        <p:sp>
          <p:nvSpPr>
            <p:cNvPr id="73" name="Freeform 72"/>
            <p:cNvSpPr>
              <a:spLocks/>
            </p:cNvSpPr>
            <p:nvPr/>
          </p:nvSpPr>
          <p:spPr bwMode="auto">
            <a:xfrm>
              <a:off x="3397251" y="2743200"/>
              <a:ext cx="557213" cy="465138"/>
            </a:xfrm>
            <a:custGeom>
              <a:avLst/>
              <a:gdLst>
                <a:gd name="T0" fmla="*/ 0 w 351"/>
                <a:gd name="T1" fmla="*/ 292 h 293"/>
                <a:gd name="T2" fmla="*/ 0 w 351"/>
                <a:gd name="T3" fmla="*/ 0 h 293"/>
                <a:gd name="T4" fmla="*/ 350 w 351"/>
                <a:gd name="T5" fmla="*/ 0 h 293"/>
                <a:gd name="T6" fmla="*/ 350 w 351"/>
                <a:gd name="T7" fmla="*/ 292 h 293"/>
                <a:gd name="T8" fmla="*/ 0 w 351"/>
                <a:gd name="T9" fmla="*/ 292 h 293"/>
              </a:gdLst>
              <a:ahLst/>
              <a:cxnLst>
                <a:cxn ang="0">
                  <a:pos x="T0" y="T1"/>
                </a:cxn>
                <a:cxn ang="0">
                  <a:pos x="T2" y="T3"/>
                </a:cxn>
                <a:cxn ang="0">
                  <a:pos x="T4" y="T5"/>
                </a:cxn>
                <a:cxn ang="0">
                  <a:pos x="T6" y="T7"/>
                </a:cxn>
                <a:cxn ang="0">
                  <a:pos x="T8" y="T9"/>
                </a:cxn>
              </a:cxnLst>
              <a:rect l="0" t="0" r="r" b="b"/>
              <a:pathLst>
                <a:path w="351" h="293">
                  <a:moveTo>
                    <a:pt x="0" y="292"/>
                  </a:moveTo>
                  <a:lnTo>
                    <a:pt x="0" y="0"/>
                  </a:lnTo>
                  <a:lnTo>
                    <a:pt x="350" y="0"/>
                  </a:lnTo>
                  <a:lnTo>
                    <a:pt x="350"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4" name="Freeform 73"/>
            <p:cNvSpPr>
              <a:spLocks/>
            </p:cNvSpPr>
            <p:nvPr/>
          </p:nvSpPr>
          <p:spPr bwMode="auto">
            <a:xfrm>
              <a:off x="3490913" y="2743200"/>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5" name="Freeform 74"/>
            <p:cNvSpPr>
              <a:spLocks/>
            </p:cNvSpPr>
            <p:nvPr/>
          </p:nvSpPr>
          <p:spPr bwMode="auto">
            <a:xfrm>
              <a:off x="3952876" y="2743200"/>
              <a:ext cx="560388" cy="465138"/>
            </a:xfrm>
            <a:custGeom>
              <a:avLst/>
              <a:gdLst>
                <a:gd name="T0" fmla="*/ 0 w 353"/>
                <a:gd name="T1" fmla="*/ 292 h 293"/>
                <a:gd name="T2" fmla="*/ 0 w 353"/>
                <a:gd name="T3" fmla="*/ 0 h 293"/>
                <a:gd name="T4" fmla="*/ 352 w 353"/>
                <a:gd name="T5" fmla="*/ 0 h 293"/>
                <a:gd name="T6" fmla="*/ 352 w 353"/>
                <a:gd name="T7" fmla="*/ 292 h 293"/>
                <a:gd name="T8" fmla="*/ 0 w 353"/>
                <a:gd name="T9" fmla="*/ 292 h 293"/>
              </a:gdLst>
              <a:ahLst/>
              <a:cxnLst>
                <a:cxn ang="0">
                  <a:pos x="T0" y="T1"/>
                </a:cxn>
                <a:cxn ang="0">
                  <a:pos x="T2" y="T3"/>
                </a:cxn>
                <a:cxn ang="0">
                  <a:pos x="T4" y="T5"/>
                </a:cxn>
                <a:cxn ang="0">
                  <a:pos x="T6" y="T7"/>
                </a:cxn>
                <a:cxn ang="0">
                  <a:pos x="T8" y="T9"/>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6" name="Freeform 75"/>
            <p:cNvSpPr>
              <a:spLocks/>
            </p:cNvSpPr>
            <p:nvPr/>
          </p:nvSpPr>
          <p:spPr bwMode="auto">
            <a:xfrm>
              <a:off x="4048126" y="2743200"/>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7" name="Freeform 76"/>
            <p:cNvSpPr>
              <a:spLocks/>
            </p:cNvSpPr>
            <p:nvPr/>
          </p:nvSpPr>
          <p:spPr bwMode="auto">
            <a:xfrm>
              <a:off x="4511676" y="2743200"/>
              <a:ext cx="558800" cy="465138"/>
            </a:xfrm>
            <a:custGeom>
              <a:avLst/>
              <a:gdLst>
                <a:gd name="T0" fmla="*/ 0 w 352"/>
                <a:gd name="T1" fmla="*/ 292 h 293"/>
                <a:gd name="T2" fmla="*/ 0 w 352"/>
                <a:gd name="T3" fmla="*/ 0 h 293"/>
                <a:gd name="T4" fmla="*/ 351 w 352"/>
                <a:gd name="T5" fmla="*/ 0 h 293"/>
                <a:gd name="T6" fmla="*/ 351 w 352"/>
                <a:gd name="T7" fmla="*/ 292 h 293"/>
                <a:gd name="T8" fmla="*/ 0 w 352"/>
                <a:gd name="T9" fmla="*/ 292 h 293"/>
              </a:gdLst>
              <a:ahLst/>
              <a:cxnLst>
                <a:cxn ang="0">
                  <a:pos x="T0" y="T1"/>
                </a:cxn>
                <a:cxn ang="0">
                  <a:pos x="T2" y="T3"/>
                </a:cxn>
                <a:cxn ang="0">
                  <a:pos x="T4" y="T5"/>
                </a:cxn>
                <a:cxn ang="0">
                  <a:pos x="T6" y="T7"/>
                </a:cxn>
                <a:cxn ang="0">
                  <a:pos x="T8" y="T9"/>
                </a:cxn>
              </a:cxnLst>
              <a:rect l="0" t="0" r="r" b="b"/>
              <a:pathLst>
                <a:path w="352" h="293">
                  <a:moveTo>
                    <a:pt x="0" y="292"/>
                  </a:moveTo>
                  <a:lnTo>
                    <a:pt x="0" y="0"/>
                  </a:lnTo>
                  <a:lnTo>
                    <a:pt x="351" y="0"/>
                  </a:lnTo>
                  <a:lnTo>
                    <a:pt x="351"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8" name="Freeform 77"/>
            <p:cNvSpPr>
              <a:spLocks/>
            </p:cNvSpPr>
            <p:nvPr/>
          </p:nvSpPr>
          <p:spPr bwMode="auto">
            <a:xfrm>
              <a:off x="4605339" y="2743200"/>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9" name="Freeform 78"/>
            <p:cNvSpPr>
              <a:spLocks/>
            </p:cNvSpPr>
            <p:nvPr/>
          </p:nvSpPr>
          <p:spPr bwMode="auto">
            <a:xfrm>
              <a:off x="5068889" y="2743200"/>
              <a:ext cx="560388" cy="465138"/>
            </a:xfrm>
            <a:custGeom>
              <a:avLst/>
              <a:gdLst>
                <a:gd name="T0" fmla="*/ 0 w 353"/>
                <a:gd name="T1" fmla="*/ 292 h 293"/>
                <a:gd name="T2" fmla="*/ 0 w 353"/>
                <a:gd name="T3" fmla="*/ 0 h 293"/>
                <a:gd name="T4" fmla="*/ 352 w 353"/>
                <a:gd name="T5" fmla="*/ 0 h 293"/>
                <a:gd name="T6" fmla="*/ 352 w 353"/>
                <a:gd name="T7" fmla="*/ 292 h 293"/>
                <a:gd name="T8" fmla="*/ 0 w 353"/>
                <a:gd name="T9" fmla="*/ 292 h 293"/>
              </a:gdLst>
              <a:ahLst/>
              <a:cxnLst>
                <a:cxn ang="0">
                  <a:pos x="T0" y="T1"/>
                </a:cxn>
                <a:cxn ang="0">
                  <a:pos x="T2" y="T3"/>
                </a:cxn>
                <a:cxn ang="0">
                  <a:pos x="T4" y="T5"/>
                </a:cxn>
                <a:cxn ang="0">
                  <a:pos x="T6" y="T7"/>
                </a:cxn>
                <a:cxn ang="0">
                  <a:pos x="T8" y="T9"/>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0" name="Freeform 79"/>
            <p:cNvSpPr>
              <a:spLocks/>
            </p:cNvSpPr>
            <p:nvPr/>
          </p:nvSpPr>
          <p:spPr bwMode="auto">
            <a:xfrm>
              <a:off x="5160964" y="2743200"/>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1" name="Freeform 80"/>
            <p:cNvSpPr>
              <a:spLocks/>
            </p:cNvSpPr>
            <p:nvPr/>
          </p:nvSpPr>
          <p:spPr bwMode="auto">
            <a:xfrm>
              <a:off x="5627690" y="2743200"/>
              <a:ext cx="93663" cy="465138"/>
            </a:xfrm>
            <a:custGeom>
              <a:avLst/>
              <a:gdLst>
                <a:gd name="T0" fmla="*/ 0 w 59"/>
                <a:gd name="T1" fmla="*/ 292 h 293"/>
                <a:gd name="T2" fmla="*/ 0 w 59"/>
                <a:gd name="T3" fmla="*/ 0 h 293"/>
                <a:gd name="T4" fmla="*/ 58 w 59"/>
                <a:gd name="T5" fmla="*/ 0 h 293"/>
                <a:gd name="T6" fmla="*/ 58 w 59"/>
                <a:gd name="T7" fmla="*/ 292 h 293"/>
                <a:gd name="T8" fmla="*/ 0 w 59"/>
                <a:gd name="T9" fmla="*/ 292 h 293"/>
              </a:gdLst>
              <a:ahLst/>
              <a:cxnLst>
                <a:cxn ang="0">
                  <a:pos x="T0" y="T1"/>
                </a:cxn>
                <a:cxn ang="0">
                  <a:pos x="T2" y="T3"/>
                </a:cxn>
                <a:cxn ang="0">
                  <a:pos x="T4" y="T5"/>
                </a:cxn>
                <a:cxn ang="0">
                  <a:pos x="T6" y="T7"/>
                </a:cxn>
                <a:cxn ang="0">
                  <a:pos x="T8" y="T9"/>
                </a:cxn>
              </a:cxnLst>
              <a:rect l="0" t="0" r="r" b="b"/>
              <a:pathLst>
                <a:path w="59" h="293">
                  <a:moveTo>
                    <a:pt x="0" y="292"/>
                  </a:moveTo>
                  <a:lnTo>
                    <a:pt x="0" y="0"/>
                  </a:lnTo>
                  <a:lnTo>
                    <a:pt x="58" y="0"/>
                  </a:lnTo>
                  <a:lnTo>
                    <a:pt x="58"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2" name="Freeform 81"/>
            <p:cNvSpPr>
              <a:spLocks/>
            </p:cNvSpPr>
            <p:nvPr/>
          </p:nvSpPr>
          <p:spPr bwMode="auto">
            <a:xfrm>
              <a:off x="7159628" y="4178300"/>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3" name="Freeform 82"/>
            <p:cNvSpPr>
              <a:spLocks/>
            </p:cNvSpPr>
            <p:nvPr/>
          </p:nvSpPr>
          <p:spPr bwMode="auto">
            <a:xfrm>
              <a:off x="7531103" y="4178300"/>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4" name="Freeform 83"/>
            <p:cNvSpPr>
              <a:spLocks/>
            </p:cNvSpPr>
            <p:nvPr/>
          </p:nvSpPr>
          <p:spPr bwMode="auto">
            <a:xfrm>
              <a:off x="7902578" y="4178300"/>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5" name="Freeform 84"/>
            <p:cNvSpPr>
              <a:spLocks/>
            </p:cNvSpPr>
            <p:nvPr/>
          </p:nvSpPr>
          <p:spPr bwMode="auto">
            <a:xfrm>
              <a:off x="8275641" y="4178300"/>
              <a:ext cx="371475" cy="373063"/>
            </a:xfrm>
            <a:custGeom>
              <a:avLst/>
              <a:gdLst>
                <a:gd name="T0" fmla="*/ 0 w 234"/>
                <a:gd name="T1" fmla="*/ 234 h 235"/>
                <a:gd name="T2" fmla="*/ 0 w 234"/>
                <a:gd name="T3" fmla="*/ 0 h 235"/>
                <a:gd name="T4" fmla="*/ 233 w 234"/>
                <a:gd name="T5" fmla="*/ 0 h 235"/>
                <a:gd name="T6" fmla="*/ 233 w 234"/>
                <a:gd name="T7" fmla="*/ 234 h 235"/>
                <a:gd name="T8" fmla="*/ 0 w 234"/>
                <a:gd name="T9" fmla="*/ 234 h 235"/>
              </a:gdLst>
              <a:ahLst/>
              <a:cxnLst>
                <a:cxn ang="0">
                  <a:pos x="T0" y="T1"/>
                </a:cxn>
                <a:cxn ang="0">
                  <a:pos x="T2" y="T3"/>
                </a:cxn>
                <a:cxn ang="0">
                  <a:pos x="T4" y="T5"/>
                </a:cxn>
                <a:cxn ang="0">
                  <a:pos x="T6" y="T7"/>
                </a:cxn>
                <a:cxn ang="0">
                  <a:pos x="T8" y="T9"/>
                </a:cxn>
              </a:cxnLst>
              <a:rect l="0" t="0" r="r" b="b"/>
              <a:pathLst>
                <a:path w="234" h="235">
                  <a:moveTo>
                    <a:pt x="0" y="234"/>
                  </a:moveTo>
                  <a:lnTo>
                    <a:pt x="0" y="0"/>
                  </a:lnTo>
                  <a:lnTo>
                    <a:pt x="233" y="0"/>
                  </a:lnTo>
                  <a:lnTo>
                    <a:pt x="233"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7" name="Freeform 86"/>
            <p:cNvSpPr>
              <a:spLocks/>
            </p:cNvSpPr>
            <p:nvPr/>
          </p:nvSpPr>
          <p:spPr bwMode="auto">
            <a:xfrm>
              <a:off x="842962" y="4178300"/>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8" name="Freeform 87"/>
            <p:cNvSpPr>
              <a:spLocks/>
            </p:cNvSpPr>
            <p:nvPr/>
          </p:nvSpPr>
          <p:spPr bwMode="auto">
            <a:xfrm>
              <a:off x="1214437" y="4178300"/>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9" name="Freeform 88"/>
            <p:cNvSpPr>
              <a:spLocks/>
            </p:cNvSpPr>
            <p:nvPr/>
          </p:nvSpPr>
          <p:spPr bwMode="auto">
            <a:xfrm>
              <a:off x="1585913" y="4178300"/>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0" name="Freeform 89"/>
            <p:cNvSpPr>
              <a:spLocks/>
            </p:cNvSpPr>
            <p:nvPr/>
          </p:nvSpPr>
          <p:spPr bwMode="auto">
            <a:xfrm>
              <a:off x="2143125" y="4178300"/>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1" name="Freeform 90"/>
            <p:cNvSpPr>
              <a:spLocks/>
            </p:cNvSpPr>
            <p:nvPr/>
          </p:nvSpPr>
          <p:spPr bwMode="auto">
            <a:xfrm>
              <a:off x="2514600" y="4178300"/>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2" name="Freeform 91"/>
            <p:cNvSpPr>
              <a:spLocks/>
            </p:cNvSpPr>
            <p:nvPr/>
          </p:nvSpPr>
          <p:spPr bwMode="auto">
            <a:xfrm>
              <a:off x="2886076" y="4178300"/>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3" name="Freeform 92"/>
            <p:cNvSpPr>
              <a:spLocks/>
            </p:cNvSpPr>
            <p:nvPr/>
          </p:nvSpPr>
          <p:spPr bwMode="auto">
            <a:xfrm>
              <a:off x="3257551" y="4178300"/>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4" name="Freeform 93"/>
            <p:cNvSpPr>
              <a:spLocks/>
            </p:cNvSpPr>
            <p:nvPr/>
          </p:nvSpPr>
          <p:spPr bwMode="auto">
            <a:xfrm>
              <a:off x="3814764" y="4178300"/>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5" name="Freeform 94"/>
            <p:cNvSpPr>
              <a:spLocks/>
            </p:cNvSpPr>
            <p:nvPr/>
          </p:nvSpPr>
          <p:spPr bwMode="auto">
            <a:xfrm>
              <a:off x="4186239" y="4178300"/>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6" name="Freeform 95"/>
            <p:cNvSpPr>
              <a:spLocks/>
            </p:cNvSpPr>
            <p:nvPr/>
          </p:nvSpPr>
          <p:spPr bwMode="auto">
            <a:xfrm>
              <a:off x="4557714" y="4178300"/>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7" name="Freeform 96"/>
            <p:cNvSpPr>
              <a:spLocks/>
            </p:cNvSpPr>
            <p:nvPr/>
          </p:nvSpPr>
          <p:spPr bwMode="auto">
            <a:xfrm>
              <a:off x="4930777" y="4178300"/>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8" name="Freeform 97"/>
            <p:cNvSpPr>
              <a:spLocks/>
            </p:cNvSpPr>
            <p:nvPr/>
          </p:nvSpPr>
          <p:spPr bwMode="auto">
            <a:xfrm>
              <a:off x="5486402" y="4178300"/>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9" name="Freeform 98"/>
            <p:cNvSpPr>
              <a:spLocks/>
            </p:cNvSpPr>
            <p:nvPr/>
          </p:nvSpPr>
          <p:spPr bwMode="auto">
            <a:xfrm>
              <a:off x="5859465" y="4178300"/>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0" name="Freeform 99"/>
            <p:cNvSpPr>
              <a:spLocks/>
            </p:cNvSpPr>
            <p:nvPr/>
          </p:nvSpPr>
          <p:spPr bwMode="auto">
            <a:xfrm>
              <a:off x="6230940" y="4178300"/>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1" name="Freeform 100"/>
            <p:cNvSpPr>
              <a:spLocks/>
            </p:cNvSpPr>
            <p:nvPr/>
          </p:nvSpPr>
          <p:spPr bwMode="auto">
            <a:xfrm>
              <a:off x="6602415" y="4178300"/>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13" name="Rectangle 112"/>
            <p:cNvSpPr>
              <a:spLocks noChangeArrowheads="1"/>
            </p:cNvSpPr>
            <p:nvPr/>
          </p:nvSpPr>
          <p:spPr bwMode="auto">
            <a:xfrm>
              <a:off x="4083051" y="2814638"/>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17</a:t>
              </a:r>
            </a:p>
          </p:txBody>
        </p:sp>
        <p:sp>
          <p:nvSpPr>
            <p:cNvPr id="114" name="Rectangle 113"/>
            <p:cNvSpPr>
              <a:spLocks noChangeArrowheads="1"/>
            </p:cNvSpPr>
            <p:nvPr/>
          </p:nvSpPr>
          <p:spPr bwMode="auto">
            <a:xfrm>
              <a:off x="4640264" y="281305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115" name="Rectangle 114"/>
            <p:cNvSpPr>
              <a:spLocks noChangeArrowheads="1"/>
            </p:cNvSpPr>
            <p:nvPr/>
          </p:nvSpPr>
          <p:spPr bwMode="auto">
            <a:xfrm>
              <a:off x="5210177" y="2801938"/>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30</a:t>
              </a:r>
            </a:p>
          </p:txBody>
        </p:sp>
        <p:sp>
          <p:nvSpPr>
            <p:cNvPr id="117" name="Rectangle 116"/>
            <p:cNvSpPr>
              <a:spLocks noChangeArrowheads="1"/>
            </p:cNvSpPr>
            <p:nvPr/>
          </p:nvSpPr>
          <p:spPr bwMode="auto">
            <a:xfrm>
              <a:off x="852487" y="41814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a:t>
              </a:r>
            </a:p>
          </p:txBody>
        </p:sp>
        <p:sp>
          <p:nvSpPr>
            <p:cNvPr id="118" name="Rectangle 117"/>
            <p:cNvSpPr>
              <a:spLocks noChangeArrowheads="1"/>
            </p:cNvSpPr>
            <p:nvPr/>
          </p:nvSpPr>
          <p:spPr bwMode="auto">
            <a:xfrm>
              <a:off x="1225550" y="41814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5*</a:t>
              </a:r>
            </a:p>
          </p:txBody>
        </p:sp>
        <p:sp>
          <p:nvSpPr>
            <p:cNvPr id="119" name="Rectangle 118"/>
            <p:cNvSpPr>
              <a:spLocks noChangeArrowheads="1"/>
            </p:cNvSpPr>
            <p:nvPr/>
          </p:nvSpPr>
          <p:spPr bwMode="auto">
            <a:xfrm>
              <a:off x="1597025" y="4192588"/>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7*</a:t>
              </a:r>
            </a:p>
          </p:txBody>
        </p:sp>
        <p:sp>
          <p:nvSpPr>
            <p:cNvPr id="120" name="Rectangle 119"/>
            <p:cNvSpPr>
              <a:spLocks noChangeArrowheads="1"/>
            </p:cNvSpPr>
            <p:nvPr/>
          </p:nvSpPr>
          <p:spPr bwMode="auto">
            <a:xfrm>
              <a:off x="2132013" y="419258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14*</a:t>
              </a:r>
            </a:p>
          </p:txBody>
        </p:sp>
        <p:sp>
          <p:nvSpPr>
            <p:cNvPr id="121" name="Rectangle 120"/>
            <p:cNvSpPr>
              <a:spLocks noChangeArrowheads="1"/>
            </p:cNvSpPr>
            <p:nvPr/>
          </p:nvSpPr>
          <p:spPr bwMode="auto">
            <a:xfrm>
              <a:off x="2492375" y="419258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16*</a:t>
              </a:r>
            </a:p>
          </p:txBody>
        </p:sp>
        <p:sp>
          <p:nvSpPr>
            <p:cNvPr id="122" name="Rectangle 121"/>
            <p:cNvSpPr>
              <a:spLocks noChangeArrowheads="1"/>
            </p:cNvSpPr>
            <p:nvPr/>
          </p:nvSpPr>
          <p:spPr bwMode="auto">
            <a:xfrm>
              <a:off x="3827464" y="4181475"/>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19*</a:t>
              </a:r>
            </a:p>
          </p:txBody>
        </p:sp>
        <p:sp>
          <p:nvSpPr>
            <p:cNvPr id="123" name="Rectangle 122"/>
            <p:cNvSpPr>
              <a:spLocks noChangeArrowheads="1"/>
            </p:cNvSpPr>
            <p:nvPr/>
          </p:nvSpPr>
          <p:spPr bwMode="auto">
            <a:xfrm>
              <a:off x="4175126" y="4181475"/>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20*</a:t>
              </a:r>
            </a:p>
          </p:txBody>
        </p:sp>
        <p:sp>
          <p:nvSpPr>
            <p:cNvPr id="124" name="Rectangle 123"/>
            <p:cNvSpPr>
              <a:spLocks noChangeArrowheads="1"/>
            </p:cNvSpPr>
            <p:nvPr/>
          </p:nvSpPr>
          <p:spPr bwMode="auto">
            <a:xfrm>
              <a:off x="4537076" y="417988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22*</a:t>
              </a:r>
            </a:p>
          </p:txBody>
        </p:sp>
        <p:sp>
          <p:nvSpPr>
            <p:cNvPr id="125" name="Rectangle 124"/>
            <p:cNvSpPr>
              <a:spLocks noChangeArrowheads="1"/>
            </p:cNvSpPr>
            <p:nvPr/>
          </p:nvSpPr>
          <p:spPr bwMode="auto">
            <a:xfrm>
              <a:off x="5464177" y="417988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126" name="Rectangle 125"/>
            <p:cNvSpPr>
              <a:spLocks noChangeArrowheads="1"/>
            </p:cNvSpPr>
            <p:nvPr/>
          </p:nvSpPr>
          <p:spPr bwMode="auto">
            <a:xfrm>
              <a:off x="6248402" y="417988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27*</a:t>
              </a:r>
            </a:p>
          </p:txBody>
        </p:sp>
        <p:sp>
          <p:nvSpPr>
            <p:cNvPr id="127" name="Rectangle 126"/>
            <p:cNvSpPr>
              <a:spLocks noChangeArrowheads="1"/>
            </p:cNvSpPr>
            <p:nvPr/>
          </p:nvSpPr>
          <p:spPr bwMode="auto">
            <a:xfrm>
              <a:off x="6596065" y="417988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29*</a:t>
              </a:r>
            </a:p>
          </p:txBody>
        </p:sp>
        <p:sp>
          <p:nvSpPr>
            <p:cNvPr id="128" name="Rectangle 127"/>
            <p:cNvSpPr>
              <a:spLocks noChangeArrowheads="1"/>
            </p:cNvSpPr>
            <p:nvPr/>
          </p:nvSpPr>
          <p:spPr bwMode="auto">
            <a:xfrm>
              <a:off x="7137403" y="419100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33*</a:t>
              </a:r>
            </a:p>
          </p:txBody>
        </p:sp>
        <p:sp>
          <p:nvSpPr>
            <p:cNvPr id="129" name="Rectangle 128"/>
            <p:cNvSpPr>
              <a:spLocks noChangeArrowheads="1"/>
            </p:cNvSpPr>
            <p:nvPr/>
          </p:nvSpPr>
          <p:spPr bwMode="auto">
            <a:xfrm>
              <a:off x="7510465" y="419100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34*</a:t>
              </a:r>
            </a:p>
          </p:txBody>
        </p:sp>
        <p:sp>
          <p:nvSpPr>
            <p:cNvPr id="130" name="Rectangle 129"/>
            <p:cNvSpPr>
              <a:spLocks noChangeArrowheads="1"/>
            </p:cNvSpPr>
            <p:nvPr/>
          </p:nvSpPr>
          <p:spPr bwMode="auto">
            <a:xfrm>
              <a:off x="7869241" y="417988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38*</a:t>
              </a:r>
            </a:p>
          </p:txBody>
        </p:sp>
        <p:sp>
          <p:nvSpPr>
            <p:cNvPr id="131" name="Rectangle 130"/>
            <p:cNvSpPr>
              <a:spLocks noChangeArrowheads="1"/>
            </p:cNvSpPr>
            <p:nvPr/>
          </p:nvSpPr>
          <p:spPr bwMode="auto">
            <a:xfrm>
              <a:off x="8240716" y="4168775"/>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39*</a:t>
              </a:r>
            </a:p>
          </p:txBody>
        </p:sp>
        <p:sp>
          <p:nvSpPr>
            <p:cNvPr id="132" name="Rectangle 131"/>
            <p:cNvSpPr>
              <a:spLocks noChangeArrowheads="1"/>
            </p:cNvSpPr>
            <p:nvPr/>
          </p:nvSpPr>
          <p:spPr bwMode="auto">
            <a:xfrm>
              <a:off x="3549651" y="2814638"/>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13</a:t>
              </a:r>
            </a:p>
          </p:txBody>
        </p:sp>
        <p:sp>
          <p:nvSpPr>
            <p:cNvPr id="134" name="Arc 135"/>
            <p:cNvSpPr>
              <a:spLocks/>
            </p:cNvSpPr>
            <p:nvPr/>
          </p:nvSpPr>
          <p:spPr bwMode="auto">
            <a:xfrm rot="19020000">
              <a:off x="3554414" y="3948113"/>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5" name="Arc 136"/>
            <p:cNvSpPr>
              <a:spLocks/>
            </p:cNvSpPr>
            <p:nvPr/>
          </p:nvSpPr>
          <p:spPr bwMode="auto">
            <a:xfrm rot="19020000">
              <a:off x="1801813" y="3948113"/>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6" name="Arc 137"/>
            <p:cNvSpPr>
              <a:spLocks/>
            </p:cNvSpPr>
            <p:nvPr/>
          </p:nvSpPr>
          <p:spPr bwMode="auto">
            <a:xfrm rot="19020000">
              <a:off x="5154614" y="3948113"/>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7" name="Arc 138"/>
            <p:cNvSpPr>
              <a:spLocks/>
            </p:cNvSpPr>
            <p:nvPr/>
          </p:nvSpPr>
          <p:spPr bwMode="auto">
            <a:xfrm rot="19020000">
              <a:off x="6831015" y="3948113"/>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2" name="Rectangle 71"/>
            <p:cNvSpPr>
              <a:spLocks noChangeArrowheads="1"/>
            </p:cNvSpPr>
            <p:nvPr/>
          </p:nvSpPr>
          <p:spPr bwMode="auto">
            <a:xfrm>
              <a:off x="5854377" y="4178301"/>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FF0000"/>
                  </a:solidFill>
                </a:rPr>
                <a:t>25*</a:t>
              </a:r>
            </a:p>
          </p:txBody>
        </p:sp>
        <p:cxnSp>
          <p:nvCxnSpPr>
            <p:cNvPr id="141" name="Straight Arrow Connector 140"/>
            <p:cNvCxnSpPr>
              <a:stCxn id="73" idx="0"/>
              <a:endCxn id="88" idx="1"/>
            </p:cNvCxnSpPr>
            <p:nvPr/>
          </p:nvCxnSpPr>
          <p:spPr bwMode="auto">
            <a:xfrm flipH="1">
              <a:off x="1214437" y="3206750"/>
              <a:ext cx="2182814" cy="9715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Straight Arrow Connector 142"/>
            <p:cNvCxnSpPr>
              <a:stCxn id="73" idx="3"/>
              <a:endCxn id="91" idx="2"/>
            </p:cNvCxnSpPr>
            <p:nvPr/>
          </p:nvCxnSpPr>
          <p:spPr bwMode="auto">
            <a:xfrm flipH="1">
              <a:off x="2886075" y="3206750"/>
              <a:ext cx="1066801" cy="9715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Straight Arrow Connector 144"/>
            <p:cNvCxnSpPr>
              <a:stCxn id="75" idx="3"/>
              <a:endCxn id="96" idx="1"/>
            </p:cNvCxnSpPr>
            <p:nvPr/>
          </p:nvCxnSpPr>
          <p:spPr bwMode="auto">
            <a:xfrm>
              <a:off x="4511676" y="3206750"/>
              <a:ext cx="46038" cy="9715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a:stCxn id="77" idx="3"/>
              <a:endCxn id="99" idx="2"/>
            </p:cNvCxnSpPr>
            <p:nvPr/>
          </p:nvCxnSpPr>
          <p:spPr bwMode="auto">
            <a:xfrm>
              <a:off x="5068889" y="3206750"/>
              <a:ext cx="1162051" cy="9715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Arrow Connector 148"/>
            <p:cNvCxnSpPr>
              <a:stCxn id="79" idx="3"/>
              <a:endCxn id="83" idx="2"/>
            </p:cNvCxnSpPr>
            <p:nvPr/>
          </p:nvCxnSpPr>
          <p:spPr bwMode="auto">
            <a:xfrm>
              <a:off x="5627689" y="3206750"/>
              <a:ext cx="2274889" cy="9715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636320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
        <p:nvSpPr>
          <p:cNvPr id="135" name="TextBox 134"/>
          <p:cNvSpPr txBox="1"/>
          <p:nvPr/>
        </p:nvSpPr>
        <p:spPr>
          <a:xfrm>
            <a:off x="4070" y="990600"/>
            <a:ext cx="9139930" cy="523220"/>
          </a:xfrm>
          <a:prstGeom prst="rect">
            <a:avLst/>
          </a:prstGeom>
          <a:noFill/>
        </p:spPr>
        <p:txBody>
          <a:bodyPr wrap="square" rtlCol="0">
            <a:spAutoFit/>
          </a:bodyPr>
          <a:lstStyle/>
          <a:p>
            <a:r>
              <a:rPr lang="en-US" sz="2800" b="0" dirty="0">
                <a:latin typeface="+mn-lt"/>
              </a:rPr>
              <a:t>Before Inserting 8</a:t>
            </a:r>
          </a:p>
        </p:txBody>
      </p:sp>
      <p:grpSp>
        <p:nvGrpSpPr>
          <p:cNvPr id="13" name="Group 12"/>
          <p:cNvGrpSpPr/>
          <p:nvPr/>
        </p:nvGrpSpPr>
        <p:grpSpPr>
          <a:xfrm>
            <a:off x="481141" y="2684463"/>
            <a:ext cx="8201035" cy="1808164"/>
            <a:chOff x="481141" y="2684463"/>
            <a:chExt cx="8201035" cy="1808164"/>
          </a:xfrm>
        </p:grpSpPr>
        <p:sp>
          <p:nvSpPr>
            <p:cNvPr id="72" name="Freeform 71"/>
            <p:cNvSpPr>
              <a:spLocks/>
            </p:cNvSpPr>
            <p:nvPr/>
          </p:nvSpPr>
          <p:spPr bwMode="auto">
            <a:xfrm>
              <a:off x="3406907" y="2684463"/>
              <a:ext cx="557213" cy="465138"/>
            </a:xfrm>
            <a:custGeom>
              <a:avLst/>
              <a:gdLst>
                <a:gd name="T0" fmla="*/ 0 w 351"/>
                <a:gd name="T1" fmla="*/ 292 h 293"/>
                <a:gd name="T2" fmla="*/ 0 w 351"/>
                <a:gd name="T3" fmla="*/ 0 h 293"/>
                <a:gd name="T4" fmla="*/ 350 w 351"/>
                <a:gd name="T5" fmla="*/ 0 h 293"/>
                <a:gd name="T6" fmla="*/ 350 w 351"/>
                <a:gd name="T7" fmla="*/ 292 h 293"/>
                <a:gd name="T8" fmla="*/ 0 w 351"/>
                <a:gd name="T9" fmla="*/ 292 h 293"/>
              </a:gdLst>
              <a:ahLst/>
              <a:cxnLst>
                <a:cxn ang="0">
                  <a:pos x="T0" y="T1"/>
                </a:cxn>
                <a:cxn ang="0">
                  <a:pos x="T2" y="T3"/>
                </a:cxn>
                <a:cxn ang="0">
                  <a:pos x="T4" y="T5"/>
                </a:cxn>
                <a:cxn ang="0">
                  <a:pos x="T6" y="T7"/>
                </a:cxn>
                <a:cxn ang="0">
                  <a:pos x="T8" y="T9"/>
                </a:cxn>
              </a:cxnLst>
              <a:rect l="0" t="0" r="r" b="b"/>
              <a:pathLst>
                <a:path w="351" h="293">
                  <a:moveTo>
                    <a:pt x="0" y="292"/>
                  </a:moveTo>
                  <a:lnTo>
                    <a:pt x="0" y="0"/>
                  </a:lnTo>
                  <a:lnTo>
                    <a:pt x="350" y="0"/>
                  </a:lnTo>
                  <a:lnTo>
                    <a:pt x="350"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3" name="Freeform 72"/>
            <p:cNvSpPr>
              <a:spLocks/>
            </p:cNvSpPr>
            <p:nvPr/>
          </p:nvSpPr>
          <p:spPr bwMode="auto">
            <a:xfrm>
              <a:off x="3500570"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4" name="Freeform 73"/>
            <p:cNvSpPr>
              <a:spLocks/>
            </p:cNvSpPr>
            <p:nvPr/>
          </p:nvSpPr>
          <p:spPr bwMode="auto">
            <a:xfrm>
              <a:off x="3962533" y="2684463"/>
              <a:ext cx="560388" cy="465138"/>
            </a:xfrm>
            <a:custGeom>
              <a:avLst/>
              <a:gdLst>
                <a:gd name="T0" fmla="*/ 0 w 353"/>
                <a:gd name="T1" fmla="*/ 292 h 293"/>
                <a:gd name="T2" fmla="*/ 0 w 353"/>
                <a:gd name="T3" fmla="*/ 0 h 293"/>
                <a:gd name="T4" fmla="*/ 352 w 353"/>
                <a:gd name="T5" fmla="*/ 0 h 293"/>
                <a:gd name="T6" fmla="*/ 352 w 353"/>
                <a:gd name="T7" fmla="*/ 292 h 293"/>
                <a:gd name="T8" fmla="*/ 0 w 353"/>
                <a:gd name="T9" fmla="*/ 292 h 293"/>
              </a:gdLst>
              <a:ahLst/>
              <a:cxnLst>
                <a:cxn ang="0">
                  <a:pos x="T0" y="T1"/>
                </a:cxn>
                <a:cxn ang="0">
                  <a:pos x="T2" y="T3"/>
                </a:cxn>
                <a:cxn ang="0">
                  <a:pos x="T4" y="T5"/>
                </a:cxn>
                <a:cxn ang="0">
                  <a:pos x="T6" y="T7"/>
                </a:cxn>
                <a:cxn ang="0">
                  <a:pos x="T8" y="T9"/>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5" name="Freeform 74"/>
            <p:cNvSpPr>
              <a:spLocks/>
            </p:cNvSpPr>
            <p:nvPr/>
          </p:nvSpPr>
          <p:spPr bwMode="auto">
            <a:xfrm>
              <a:off x="4057783"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6" name="Freeform 75"/>
            <p:cNvSpPr>
              <a:spLocks/>
            </p:cNvSpPr>
            <p:nvPr/>
          </p:nvSpPr>
          <p:spPr bwMode="auto">
            <a:xfrm>
              <a:off x="4521333" y="2684463"/>
              <a:ext cx="558801" cy="465138"/>
            </a:xfrm>
            <a:custGeom>
              <a:avLst/>
              <a:gdLst>
                <a:gd name="T0" fmla="*/ 0 w 352"/>
                <a:gd name="T1" fmla="*/ 292 h 293"/>
                <a:gd name="T2" fmla="*/ 0 w 352"/>
                <a:gd name="T3" fmla="*/ 0 h 293"/>
                <a:gd name="T4" fmla="*/ 351 w 352"/>
                <a:gd name="T5" fmla="*/ 0 h 293"/>
                <a:gd name="T6" fmla="*/ 351 w 352"/>
                <a:gd name="T7" fmla="*/ 292 h 293"/>
                <a:gd name="T8" fmla="*/ 0 w 352"/>
                <a:gd name="T9" fmla="*/ 292 h 293"/>
              </a:gdLst>
              <a:ahLst/>
              <a:cxnLst>
                <a:cxn ang="0">
                  <a:pos x="T0" y="T1"/>
                </a:cxn>
                <a:cxn ang="0">
                  <a:pos x="T2" y="T3"/>
                </a:cxn>
                <a:cxn ang="0">
                  <a:pos x="T4" y="T5"/>
                </a:cxn>
                <a:cxn ang="0">
                  <a:pos x="T6" y="T7"/>
                </a:cxn>
                <a:cxn ang="0">
                  <a:pos x="T8" y="T9"/>
                </a:cxn>
              </a:cxnLst>
              <a:rect l="0" t="0" r="r" b="b"/>
              <a:pathLst>
                <a:path w="352" h="293">
                  <a:moveTo>
                    <a:pt x="0" y="292"/>
                  </a:moveTo>
                  <a:lnTo>
                    <a:pt x="0" y="0"/>
                  </a:lnTo>
                  <a:lnTo>
                    <a:pt x="351" y="0"/>
                  </a:lnTo>
                  <a:lnTo>
                    <a:pt x="351"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7" name="Freeform 76"/>
            <p:cNvSpPr>
              <a:spLocks/>
            </p:cNvSpPr>
            <p:nvPr/>
          </p:nvSpPr>
          <p:spPr bwMode="auto">
            <a:xfrm>
              <a:off x="4614996"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8" name="Freeform 77"/>
            <p:cNvSpPr>
              <a:spLocks/>
            </p:cNvSpPr>
            <p:nvPr/>
          </p:nvSpPr>
          <p:spPr bwMode="auto">
            <a:xfrm>
              <a:off x="5078547" y="2684463"/>
              <a:ext cx="560388" cy="465138"/>
            </a:xfrm>
            <a:custGeom>
              <a:avLst/>
              <a:gdLst>
                <a:gd name="T0" fmla="*/ 0 w 353"/>
                <a:gd name="T1" fmla="*/ 292 h 293"/>
                <a:gd name="T2" fmla="*/ 0 w 353"/>
                <a:gd name="T3" fmla="*/ 0 h 293"/>
                <a:gd name="T4" fmla="*/ 352 w 353"/>
                <a:gd name="T5" fmla="*/ 0 h 293"/>
                <a:gd name="T6" fmla="*/ 352 w 353"/>
                <a:gd name="T7" fmla="*/ 292 h 293"/>
                <a:gd name="T8" fmla="*/ 0 w 353"/>
                <a:gd name="T9" fmla="*/ 292 h 293"/>
              </a:gdLst>
              <a:ahLst/>
              <a:cxnLst>
                <a:cxn ang="0">
                  <a:pos x="T0" y="T1"/>
                </a:cxn>
                <a:cxn ang="0">
                  <a:pos x="T2" y="T3"/>
                </a:cxn>
                <a:cxn ang="0">
                  <a:pos x="T4" y="T5"/>
                </a:cxn>
                <a:cxn ang="0">
                  <a:pos x="T6" y="T7"/>
                </a:cxn>
                <a:cxn ang="0">
                  <a:pos x="T8" y="T9"/>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9" name="Freeform 78"/>
            <p:cNvSpPr>
              <a:spLocks/>
            </p:cNvSpPr>
            <p:nvPr/>
          </p:nvSpPr>
          <p:spPr bwMode="auto">
            <a:xfrm>
              <a:off x="5170622"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0" name="Freeform 79"/>
            <p:cNvSpPr>
              <a:spLocks/>
            </p:cNvSpPr>
            <p:nvPr/>
          </p:nvSpPr>
          <p:spPr bwMode="auto">
            <a:xfrm>
              <a:off x="5637347" y="2684463"/>
              <a:ext cx="93663" cy="465138"/>
            </a:xfrm>
            <a:custGeom>
              <a:avLst/>
              <a:gdLst>
                <a:gd name="T0" fmla="*/ 0 w 59"/>
                <a:gd name="T1" fmla="*/ 292 h 293"/>
                <a:gd name="T2" fmla="*/ 0 w 59"/>
                <a:gd name="T3" fmla="*/ 0 h 293"/>
                <a:gd name="T4" fmla="*/ 58 w 59"/>
                <a:gd name="T5" fmla="*/ 0 h 293"/>
                <a:gd name="T6" fmla="*/ 58 w 59"/>
                <a:gd name="T7" fmla="*/ 292 h 293"/>
                <a:gd name="T8" fmla="*/ 0 w 59"/>
                <a:gd name="T9" fmla="*/ 292 h 293"/>
              </a:gdLst>
              <a:ahLst/>
              <a:cxnLst>
                <a:cxn ang="0">
                  <a:pos x="T0" y="T1"/>
                </a:cxn>
                <a:cxn ang="0">
                  <a:pos x="T2" y="T3"/>
                </a:cxn>
                <a:cxn ang="0">
                  <a:pos x="T4" y="T5"/>
                </a:cxn>
                <a:cxn ang="0">
                  <a:pos x="T6" y="T7"/>
                </a:cxn>
                <a:cxn ang="0">
                  <a:pos x="T8" y="T9"/>
                </a:cxn>
              </a:cxnLst>
              <a:rect l="0" t="0" r="r" b="b"/>
              <a:pathLst>
                <a:path w="59" h="293">
                  <a:moveTo>
                    <a:pt x="0" y="292"/>
                  </a:moveTo>
                  <a:lnTo>
                    <a:pt x="0" y="0"/>
                  </a:lnTo>
                  <a:lnTo>
                    <a:pt x="58" y="0"/>
                  </a:lnTo>
                  <a:lnTo>
                    <a:pt x="58"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1" name="Freeform 80"/>
            <p:cNvSpPr>
              <a:spLocks/>
            </p:cNvSpPr>
            <p:nvPr/>
          </p:nvSpPr>
          <p:spPr bwMode="auto">
            <a:xfrm>
              <a:off x="7169287"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2" name="Freeform 81"/>
            <p:cNvSpPr>
              <a:spLocks/>
            </p:cNvSpPr>
            <p:nvPr/>
          </p:nvSpPr>
          <p:spPr bwMode="auto">
            <a:xfrm>
              <a:off x="7540762"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3" name="Freeform 82"/>
            <p:cNvSpPr>
              <a:spLocks/>
            </p:cNvSpPr>
            <p:nvPr/>
          </p:nvSpPr>
          <p:spPr bwMode="auto">
            <a:xfrm>
              <a:off x="7912238" y="4119564"/>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4" name="Freeform 83"/>
            <p:cNvSpPr>
              <a:spLocks/>
            </p:cNvSpPr>
            <p:nvPr/>
          </p:nvSpPr>
          <p:spPr bwMode="auto">
            <a:xfrm>
              <a:off x="8285301" y="4119564"/>
              <a:ext cx="371475" cy="373063"/>
            </a:xfrm>
            <a:custGeom>
              <a:avLst/>
              <a:gdLst>
                <a:gd name="T0" fmla="*/ 0 w 234"/>
                <a:gd name="T1" fmla="*/ 234 h 235"/>
                <a:gd name="T2" fmla="*/ 0 w 234"/>
                <a:gd name="T3" fmla="*/ 0 h 235"/>
                <a:gd name="T4" fmla="*/ 233 w 234"/>
                <a:gd name="T5" fmla="*/ 0 h 235"/>
                <a:gd name="T6" fmla="*/ 233 w 234"/>
                <a:gd name="T7" fmla="*/ 234 h 235"/>
                <a:gd name="T8" fmla="*/ 0 w 234"/>
                <a:gd name="T9" fmla="*/ 234 h 235"/>
              </a:gdLst>
              <a:ahLst/>
              <a:cxnLst>
                <a:cxn ang="0">
                  <a:pos x="T0" y="T1"/>
                </a:cxn>
                <a:cxn ang="0">
                  <a:pos x="T2" y="T3"/>
                </a:cxn>
                <a:cxn ang="0">
                  <a:pos x="T4" y="T5"/>
                </a:cxn>
                <a:cxn ang="0">
                  <a:pos x="T6" y="T7"/>
                </a:cxn>
                <a:cxn ang="0">
                  <a:pos x="T8" y="T9"/>
                </a:cxn>
              </a:cxnLst>
              <a:rect l="0" t="0" r="r" b="b"/>
              <a:pathLst>
                <a:path w="234" h="235">
                  <a:moveTo>
                    <a:pt x="0" y="234"/>
                  </a:moveTo>
                  <a:lnTo>
                    <a:pt x="0" y="0"/>
                  </a:lnTo>
                  <a:lnTo>
                    <a:pt x="233" y="0"/>
                  </a:lnTo>
                  <a:lnTo>
                    <a:pt x="233"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5" name="Freeform 84"/>
            <p:cNvSpPr>
              <a:spLocks/>
            </p:cNvSpPr>
            <p:nvPr/>
          </p:nvSpPr>
          <p:spPr bwMode="auto">
            <a:xfrm>
              <a:off x="481141"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6" name="Freeform 85"/>
            <p:cNvSpPr>
              <a:spLocks/>
            </p:cNvSpPr>
            <p:nvPr/>
          </p:nvSpPr>
          <p:spPr bwMode="auto">
            <a:xfrm>
              <a:off x="852616"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7" name="Freeform 86"/>
            <p:cNvSpPr>
              <a:spLocks/>
            </p:cNvSpPr>
            <p:nvPr/>
          </p:nvSpPr>
          <p:spPr bwMode="auto">
            <a:xfrm>
              <a:off x="1224092"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8" name="Freeform 87"/>
            <p:cNvSpPr>
              <a:spLocks/>
            </p:cNvSpPr>
            <p:nvPr/>
          </p:nvSpPr>
          <p:spPr bwMode="auto">
            <a:xfrm>
              <a:off x="1595567"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9" name="Freeform 88"/>
            <p:cNvSpPr>
              <a:spLocks/>
            </p:cNvSpPr>
            <p:nvPr/>
          </p:nvSpPr>
          <p:spPr bwMode="auto">
            <a:xfrm>
              <a:off x="2152781"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0" name="Freeform 89"/>
            <p:cNvSpPr>
              <a:spLocks/>
            </p:cNvSpPr>
            <p:nvPr/>
          </p:nvSpPr>
          <p:spPr bwMode="auto">
            <a:xfrm>
              <a:off x="2524256"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1" name="Freeform 90"/>
            <p:cNvSpPr>
              <a:spLocks/>
            </p:cNvSpPr>
            <p:nvPr/>
          </p:nvSpPr>
          <p:spPr bwMode="auto">
            <a:xfrm>
              <a:off x="2895731"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2" name="Freeform 91"/>
            <p:cNvSpPr>
              <a:spLocks/>
            </p:cNvSpPr>
            <p:nvPr/>
          </p:nvSpPr>
          <p:spPr bwMode="auto">
            <a:xfrm>
              <a:off x="3267207"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3" name="Freeform 92"/>
            <p:cNvSpPr>
              <a:spLocks/>
            </p:cNvSpPr>
            <p:nvPr/>
          </p:nvSpPr>
          <p:spPr bwMode="auto">
            <a:xfrm>
              <a:off x="3824420"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4" name="Freeform 93"/>
            <p:cNvSpPr>
              <a:spLocks/>
            </p:cNvSpPr>
            <p:nvPr/>
          </p:nvSpPr>
          <p:spPr bwMode="auto">
            <a:xfrm>
              <a:off x="4195896"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5" name="Freeform 94"/>
            <p:cNvSpPr>
              <a:spLocks/>
            </p:cNvSpPr>
            <p:nvPr/>
          </p:nvSpPr>
          <p:spPr bwMode="auto">
            <a:xfrm>
              <a:off x="4567371" y="4119564"/>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6" name="Freeform 95"/>
            <p:cNvSpPr>
              <a:spLocks/>
            </p:cNvSpPr>
            <p:nvPr/>
          </p:nvSpPr>
          <p:spPr bwMode="auto">
            <a:xfrm>
              <a:off x="4940434"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7" name="Freeform 96"/>
            <p:cNvSpPr>
              <a:spLocks/>
            </p:cNvSpPr>
            <p:nvPr/>
          </p:nvSpPr>
          <p:spPr bwMode="auto">
            <a:xfrm>
              <a:off x="5496060" y="4119564"/>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8" name="Freeform 97"/>
            <p:cNvSpPr>
              <a:spLocks/>
            </p:cNvSpPr>
            <p:nvPr/>
          </p:nvSpPr>
          <p:spPr bwMode="auto">
            <a:xfrm>
              <a:off x="5869123"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9" name="Freeform 98"/>
            <p:cNvSpPr>
              <a:spLocks/>
            </p:cNvSpPr>
            <p:nvPr/>
          </p:nvSpPr>
          <p:spPr bwMode="auto">
            <a:xfrm>
              <a:off x="6240598"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0" name="Freeform 99"/>
            <p:cNvSpPr>
              <a:spLocks/>
            </p:cNvSpPr>
            <p:nvPr/>
          </p:nvSpPr>
          <p:spPr bwMode="auto">
            <a:xfrm>
              <a:off x="6612073"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11" name="Rectangle 110"/>
            <p:cNvSpPr>
              <a:spLocks noChangeArrowheads="1"/>
            </p:cNvSpPr>
            <p:nvPr/>
          </p:nvSpPr>
          <p:spPr bwMode="auto">
            <a:xfrm>
              <a:off x="4092708" y="275590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17</a:t>
              </a:r>
            </a:p>
          </p:txBody>
        </p:sp>
        <p:sp>
          <p:nvSpPr>
            <p:cNvPr id="112" name="Rectangle 111"/>
            <p:cNvSpPr>
              <a:spLocks noChangeArrowheads="1"/>
            </p:cNvSpPr>
            <p:nvPr/>
          </p:nvSpPr>
          <p:spPr bwMode="auto">
            <a:xfrm>
              <a:off x="4649921" y="275431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113" name="Rectangle 112"/>
            <p:cNvSpPr>
              <a:spLocks noChangeArrowheads="1"/>
            </p:cNvSpPr>
            <p:nvPr/>
          </p:nvSpPr>
          <p:spPr bwMode="auto">
            <a:xfrm>
              <a:off x="5219834" y="274320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30</a:t>
              </a:r>
            </a:p>
          </p:txBody>
        </p:sp>
        <p:sp>
          <p:nvSpPr>
            <p:cNvPr id="114" name="Rectangle 113"/>
            <p:cNvSpPr>
              <a:spLocks noChangeArrowheads="1"/>
            </p:cNvSpPr>
            <p:nvPr/>
          </p:nvSpPr>
          <p:spPr bwMode="auto">
            <a:xfrm>
              <a:off x="481141" y="4133852"/>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a:t>
              </a:r>
            </a:p>
          </p:txBody>
        </p:sp>
        <p:sp>
          <p:nvSpPr>
            <p:cNvPr id="115" name="Rectangle 114"/>
            <p:cNvSpPr>
              <a:spLocks noChangeArrowheads="1"/>
            </p:cNvSpPr>
            <p:nvPr/>
          </p:nvSpPr>
          <p:spPr bwMode="auto">
            <a:xfrm>
              <a:off x="862141" y="4122739"/>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a:t>
              </a:r>
            </a:p>
          </p:txBody>
        </p:sp>
        <p:sp>
          <p:nvSpPr>
            <p:cNvPr id="116" name="Rectangle 115"/>
            <p:cNvSpPr>
              <a:spLocks noChangeArrowheads="1"/>
            </p:cNvSpPr>
            <p:nvPr/>
          </p:nvSpPr>
          <p:spPr bwMode="auto">
            <a:xfrm>
              <a:off x="1235204" y="4122739"/>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5*</a:t>
              </a:r>
            </a:p>
          </p:txBody>
        </p:sp>
        <p:sp>
          <p:nvSpPr>
            <p:cNvPr id="117" name="Rectangle 116"/>
            <p:cNvSpPr>
              <a:spLocks noChangeArrowheads="1"/>
            </p:cNvSpPr>
            <p:nvPr/>
          </p:nvSpPr>
          <p:spPr bwMode="auto">
            <a:xfrm>
              <a:off x="1606680" y="4133852"/>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7*</a:t>
              </a:r>
            </a:p>
          </p:txBody>
        </p:sp>
        <p:sp>
          <p:nvSpPr>
            <p:cNvPr id="118" name="Rectangle 117"/>
            <p:cNvSpPr>
              <a:spLocks noChangeArrowheads="1"/>
            </p:cNvSpPr>
            <p:nvPr/>
          </p:nvSpPr>
          <p:spPr bwMode="auto">
            <a:xfrm>
              <a:off x="2141668" y="41338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14*</a:t>
              </a:r>
            </a:p>
          </p:txBody>
        </p:sp>
        <p:sp>
          <p:nvSpPr>
            <p:cNvPr id="119" name="Rectangle 118"/>
            <p:cNvSpPr>
              <a:spLocks noChangeArrowheads="1"/>
            </p:cNvSpPr>
            <p:nvPr/>
          </p:nvSpPr>
          <p:spPr bwMode="auto">
            <a:xfrm>
              <a:off x="2502031" y="41338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16*</a:t>
              </a:r>
            </a:p>
          </p:txBody>
        </p:sp>
        <p:sp>
          <p:nvSpPr>
            <p:cNvPr id="120" name="Rectangle 119"/>
            <p:cNvSpPr>
              <a:spLocks noChangeArrowheads="1"/>
            </p:cNvSpPr>
            <p:nvPr/>
          </p:nvSpPr>
          <p:spPr bwMode="auto">
            <a:xfrm>
              <a:off x="3837120" y="4122739"/>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19*</a:t>
              </a:r>
            </a:p>
          </p:txBody>
        </p:sp>
        <p:sp>
          <p:nvSpPr>
            <p:cNvPr id="121" name="Rectangle 120"/>
            <p:cNvSpPr>
              <a:spLocks noChangeArrowheads="1"/>
            </p:cNvSpPr>
            <p:nvPr/>
          </p:nvSpPr>
          <p:spPr bwMode="auto">
            <a:xfrm>
              <a:off x="4184783" y="4122739"/>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20*</a:t>
              </a:r>
            </a:p>
          </p:txBody>
        </p:sp>
        <p:sp>
          <p:nvSpPr>
            <p:cNvPr id="122" name="Rectangle 121"/>
            <p:cNvSpPr>
              <a:spLocks noChangeArrowheads="1"/>
            </p:cNvSpPr>
            <p:nvPr/>
          </p:nvSpPr>
          <p:spPr bwMode="auto">
            <a:xfrm>
              <a:off x="4546733"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22*</a:t>
              </a:r>
            </a:p>
          </p:txBody>
        </p:sp>
        <p:sp>
          <p:nvSpPr>
            <p:cNvPr id="123" name="Rectangle 122"/>
            <p:cNvSpPr>
              <a:spLocks noChangeArrowheads="1"/>
            </p:cNvSpPr>
            <p:nvPr/>
          </p:nvSpPr>
          <p:spPr bwMode="auto">
            <a:xfrm>
              <a:off x="5473835"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124" name="Rectangle 123"/>
            <p:cNvSpPr>
              <a:spLocks noChangeArrowheads="1"/>
            </p:cNvSpPr>
            <p:nvPr/>
          </p:nvSpPr>
          <p:spPr bwMode="auto">
            <a:xfrm>
              <a:off x="5858010"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27*</a:t>
              </a:r>
            </a:p>
          </p:txBody>
        </p:sp>
        <p:sp>
          <p:nvSpPr>
            <p:cNvPr id="125" name="Rectangle 124"/>
            <p:cNvSpPr>
              <a:spLocks noChangeArrowheads="1"/>
            </p:cNvSpPr>
            <p:nvPr/>
          </p:nvSpPr>
          <p:spPr bwMode="auto">
            <a:xfrm>
              <a:off x="6205673" y="4132264"/>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29*</a:t>
              </a:r>
            </a:p>
          </p:txBody>
        </p:sp>
        <p:sp>
          <p:nvSpPr>
            <p:cNvPr id="126" name="Rectangle 125"/>
            <p:cNvSpPr>
              <a:spLocks noChangeArrowheads="1"/>
            </p:cNvSpPr>
            <p:nvPr/>
          </p:nvSpPr>
          <p:spPr bwMode="auto">
            <a:xfrm>
              <a:off x="7147062" y="4132264"/>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33*</a:t>
              </a:r>
            </a:p>
          </p:txBody>
        </p:sp>
        <p:sp>
          <p:nvSpPr>
            <p:cNvPr id="127" name="Rectangle 126"/>
            <p:cNvSpPr>
              <a:spLocks noChangeArrowheads="1"/>
            </p:cNvSpPr>
            <p:nvPr/>
          </p:nvSpPr>
          <p:spPr bwMode="auto">
            <a:xfrm>
              <a:off x="7520125" y="4132264"/>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34*</a:t>
              </a:r>
            </a:p>
          </p:txBody>
        </p:sp>
        <p:sp>
          <p:nvSpPr>
            <p:cNvPr id="128" name="Rectangle 127"/>
            <p:cNvSpPr>
              <a:spLocks noChangeArrowheads="1"/>
            </p:cNvSpPr>
            <p:nvPr/>
          </p:nvSpPr>
          <p:spPr bwMode="auto">
            <a:xfrm>
              <a:off x="7878900"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38*</a:t>
              </a:r>
            </a:p>
          </p:txBody>
        </p:sp>
        <p:sp>
          <p:nvSpPr>
            <p:cNvPr id="129" name="Rectangle 128"/>
            <p:cNvSpPr>
              <a:spLocks noChangeArrowheads="1"/>
            </p:cNvSpPr>
            <p:nvPr/>
          </p:nvSpPr>
          <p:spPr bwMode="auto">
            <a:xfrm>
              <a:off x="8250375" y="4110039"/>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39*</a:t>
              </a:r>
            </a:p>
          </p:txBody>
        </p:sp>
        <p:sp>
          <p:nvSpPr>
            <p:cNvPr id="130" name="Rectangle 129"/>
            <p:cNvSpPr>
              <a:spLocks noChangeArrowheads="1"/>
            </p:cNvSpPr>
            <p:nvPr/>
          </p:nvSpPr>
          <p:spPr bwMode="auto">
            <a:xfrm>
              <a:off x="3559307" y="275590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13</a:t>
              </a:r>
            </a:p>
          </p:txBody>
        </p:sp>
        <p:sp>
          <p:nvSpPr>
            <p:cNvPr id="131" name="Arc 69"/>
            <p:cNvSpPr>
              <a:spLocks/>
            </p:cNvSpPr>
            <p:nvPr/>
          </p:nvSpPr>
          <p:spPr bwMode="auto">
            <a:xfrm rot="19020000">
              <a:off x="3564070"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2" name="Arc 70"/>
            <p:cNvSpPr>
              <a:spLocks/>
            </p:cNvSpPr>
            <p:nvPr/>
          </p:nvSpPr>
          <p:spPr bwMode="auto">
            <a:xfrm rot="19020000">
              <a:off x="1811468"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3" name="Arc 71"/>
            <p:cNvSpPr>
              <a:spLocks/>
            </p:cNvSpPr>
            <p:nvPr/>
          </p:nvSpPr>
          <p:spPr bwMode="auto">
            <a:xfrm rot="19020000">
              <a:off x="5164272"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4" name="Arc 72"/>
            <p:cNvSpPr>
              <a:spLocks/>
            </p:cNvSpPr>
            <p:nvPr/>
          </p:nvSpPr>
          <p:spPr bwMode="auto">
            <a:xfrm rot="19020000">
              <a:off x="6840674"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cxnSp>
          <p:nvCxnSpPr>
            <p:cNvPr id="3" name="Straight Arrow Connector 2"/>
            <p:cNvCxnSpPr>
              <a:stCxn id="72" idx="0"/>
              <a:endCxn id="86" idx="2"/>
            </p:cNvCxnSpPr>
            <p:nvPr/>
          </p:nvCxnSpPr>
          <p:spPr bwMode="auto">
            <a:xfrm flipH="1">
              <a:off x="1224091" y="3148013"/>
              <a:ext cx="2182816"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p:cNvCxnSpPr>
              <a:stCxn id="72" idx="3"/>
              <a:endCxn id="90" idx="2"/>
            </p:cNvCxnSpPr>
            <p:nvPr/>
          </p:nvCxnSpPr>
          <p:spPr bwMode="auto">
            <a:xfrm flipH="1">
              <a:off x="2895731" y="3148013"/>
              <a:ext cx="1066801"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a:stCxn id="74" idx="3"/>
              <a:endCxn id="95" idx="1"/>
            </p:cNvCxnSpPr>
            <p:nvPr/>
          </p:nvCxnSpPr>
          <p:spPr bwMode="auto">
            <a:xfrm>
              <a:off x="4521333" y="3148013"/>
              <a:ext cx="46038"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a:stCxn id="76" idx="3"/>
              <a:endCxn id="98" idx="2"/>
            </p:cNvCxnSpPr>
            <p:nvPr/>
          </p:nvCxnSpPr>
          <p:spPr bwMode="auto">
            <a:xfrm>
              <a:off x="5078546" y="3148013"/>
              <a:ext cx="1162052"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stCxn id="80" idx="0"/>
              <a:endCxn id="82" idx="2"/>
            </p:cNvCxnSpPr>
            <p:nvPr/>
          </p:nvCxnSpPr>
          <p:spPr bwMode="auto">
            <a:xfrm>
              <a:off x="5637347" y="3148013"/>
              <a:ext cx="2274890"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50128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
        <p:nvSpPr>
          <p:cNvPr id="135" name="TextBox 134"/>
          <p:cNvSpPr txBox="1"/>
          <p:nvPr/>
        </p:nvSpPr>
        <p:spPr>
          <a:xfrm>
            <a:off x="4070" y="990600"/>
            <a:ext cx="9139930" cy="523220"/>
          </a:xfrm>
          <a:prstGeom prst="rect">
            <a:avLst/>
          </a:prstGeom>
          <a:noFill/>
        </p:spPr>
        <p:txBody>
          <a:bodyPr wrap="square" rtlCol="0">
            <a:spAutoFit/>
          </a:bodyPr>
          <a:lstStyle/>
          <a:p>
            <a:r>
              <a:rPr lang="en-US" sz="2800" b="0" dirty="0">
                <a:latin typeface="+mn-lt"/>
              </a:rPr>
              <a:t>After Inserting 8</a:t>
            </a:r>
          </a:p>
        </p:txBody>
      </p:sp>
      <p:grpSp>
        <p:nvGrpSpPr>
          <p:cNvPr id="12" name="Group 11"/>
          <p:cNvGrpSpPr/>
          <p:nvPr/>
        </p:nvGrpSpPr>
        <p:grpSpPr>
          <a:xfrm>
            <a:off x="152400" y="2684463"/>
            <a:ext cx="8915400" cy="1808164"/>
            <a:chOff x="152400" y="2684463"/>
            <a:chExt cx="8915400" cy="1808164"/>
          </a:xfrm>
        </p:grpSpPr>
        <p:sp>
          <p:nvSpPr>
            <p:cNvPr id="72" name="Freeform 71"/>
            <p:cNvSpPr>
              <a:spLocks/>
            </p:cNvSpPr>
            <p:nvPr/>
          </p:nvSpPr>
          <p:spPr bwMode="auto">
            <a:xfrm>
              <a:off x="3792531" y="2684463"/>
              <a:ext cx="557213" cy="465138"/>
            </a:xfrm>
            <a:custGeom>
              <a:avLst/>
              <a:gdLst>
                <a:gd name="T0" fmla="*/ 0 w 351"/>
                <a:gd name="T1" fmla="*/ 292 h 293"/>
                <a:gd name="T2" fmla="*/ 0 w 351"/>
                <a:gd name="T3" fmla="*/ 0 h 293"/>
                <a:gd name="T4" fmla="*/ 350 w 351"/>
                <a:gd name="T5" fmla="*/ 0 h 293"/>
                <a:gd name="T6" fmla="*/ 350 w 351"/>
                <a:gd name="T7" fmla="*/ 292 h 293"/>
                <a:gd name="T8" fmla="*/ 0 w 351"/>
                <a:gd name="T9" fmla="*/ 292 h 293"/>
              </a:gdLst>
              <a:ahLst/>
              <a:cxnLst>
                <a:cxn ang="0">
                  <a:pos x="T0" y="T1"/>
                </a:cxn>
                <a:cxn ang="0">
                  <a:pos x="T2" y="T3"/>
                </a:cxn>
                <a:cxn ang="0">
                  <a:pos x="T4" y="T5"/>
                </a:cxn>
                <a:cxn ang="0">
                  <a:pos x="T6" y="T7"/>
                </a:cxn>
                <a:cxn ang="0">
                  <a:pos x="T8" y="T9"/>
                </a:cxn>
              </a:cxnLst>
              <a:rect l="0" t="0" r="r" b="b"/>
              <a:pathLst>
                <a:path w="351" h="293">
                  <a:moveTo>
                    <a:pt x="0" y="292"/>
                  </a:moveTo>
                  <a:lnTo>
                    <a:pt x="0" y="0"/>
                  </a:lnTo>
                  <a:lnTo>
                    <a:pt x="350" y="0"/>
                  </a:lnTo>
                  <a:lnTo>
                    <a:pt x="350"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3" name="Freeform 72"/>
            <p:cNvSpPr>
              <a:spLocks/>
            </p:cNvSpPr>
            <p:nvPr/>
          </p:nvSpPr>
          <p:spPr bwMode="auto">
            <a:xfrm>
              <a:off x="3886194"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4" name="Freeform 73"/>
            <p:cNvSpPr>
              <a:spLocks/>
            </p:cNvSpPr>
            <p:nvPr/>
          </p:nvSpPr>
          <p:spPr bwMode="auto">
            <a:xfrm>
              <a:off x="4348157" y="2684463"/>
              <a:ext cx="560388" cy="465138"/>
            </a:xfrm>
            <a:custGeom>
              <a:avLst/>
              <a:gdLst>
                <a:gd name="T0" fmla="*/ 0 w 353"/>
                <a:gd name="T1" fmla="*/ 292 h 293"/>
                <a:gd name="T2" fmla="*/ 0 w 353"/>
                <a:gd name="T3" fmla="*/ 0 h 293"/>
                <a:gd name="T4" fmla="*/ 352 w 353"/>
                <a:gd name="T5" fmla="*/ 0 h 293"/>
                <a:gd name="T6" fmla="*/ 352 w 353"/>
                <a:gd name="T7" fmla="*/ 292 h 293"/>
                <a:gd name="T8" fmla="*/ 0 w 353"/>
                <a:gd name="T9" fmla="*/ 292 h 293"/>
              </a:gdLst>
              <a:ahLst/>
              <a:cxnLst>
                <a:cxn ang="0">
                  <a:pos x="T0" y="T1"/>
                </a:cxn>
                <a:cxn ang="0">
                  <a:pos x="T2" y="T3"/>
                </a:cxn>
                <a:cxn ang="0">
                  <a:pos x="T4" y="T5"/>
                </a:cxn>
                <a:cxn ang="0">
                  <a:pos x="T6" y="T7"/>
                </a:cxn>
                <a:cxn ang="0">
                  <a:pos x="T8" y="T9"/>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5" name="Freeform 74"/>
            <p:cNvSpPr>
              <a:spLocks/>
            </p:cNvSpPr>
            <p:nvPr/>
          </p:nvSpPr>
          <p:spPr bwMode="auto">
            <a:xfrm>
              <a:off x="4443407"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6" name="Freeform 75"/>
            <p:cNvSpPr>
              <a:spLocks/>
            </p:cNvSpPr>
            <p:nvPr/>
          </p:nvSpPr>
          <p:spPr bwMode="auto">
            <a:xfrm>
              <a:off x="4906957" y="2684463"/>
              <a:ext cx="558801" cy="465138"/>
            </a:xfrm>
            <a:custGeom>
              <a:avLst/>
              <a:gdLst>
                <a:gd name="T0" fmla="*/ 0 w 352"/>
                <a:gd name="T1" fmla="*/ 292 h 293"/>
                <a:gd name="T2" fmla="*/ 0 w 352"/>
                <a:gd name="T3" fmla="*/ 0 h 293"/>
                <a:gd name="T4" fmla="*/ 351 w 352"/>
                <a:gd name="T5" fmla="*/ 0 h 293"/>
                <a:gd name="T6" fmla="*/ 351 w 352"/>
                <a:gd name="T7" fmla="*/ 292 h 293"/>
                <a:gd name="T8" fmla="*/ 0 w 352"/>
                <a:gd name="T9" fmla="*/ 292 h 293"/>
              </a:gdLst>
              <a:ahLst/>
              <a:cxnLst>
                <a:cxn ang="0">
                  <a:pos x="T0" y="T1"/>
                </a:cxn>
                <a:cxn ang="0">
                  <a:pos x="T2" y="T3"/>
                </a:cxn>
                <a:cxn ang="0">
                  <a:pos x="T4" y="T5"/>
                </a:cxn>
                <a:cxn ang="0">
                  <a:pos x="T6" y="T7"/>
                </a:cxn>
                <a:cxn ang="0">
                  <a:pos x="T8" y="T9"/>
                </a:cxn>
              </a:cxnLst>
              <a:rect l="0" t="0" r="r" b="b"/>
              <a:pathLst>
                <a:path w="352" h="293">
                  <a:moveTo>
                    <a:pt x="0" y="292"/>
                  </a:moveTo>
                  <a:lnTo>
                    <a:pt x="0" y="0"/>
                  </a:lnTo>
                  <a:lnTo>
                    <a:pt x="351" y="0"/>
                  </a:lnTo>
                  <a:lnTo>
                    <a:pt x="351"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7" name="Freeform 76"/>
            <p:cNvSpPr>
              <a:spLocks/>
            </p:cNvSpPr>
            <p:nvPr/>
          </p:nvSpPr>
          <p:spPr bwMode="auto">
            <a:xfrm>
              <a:off x="5000620"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8" name="Freeform 77"/>
            <p:cNvSpPr>
              <a:spLocks/>
            </p:cNvSpPr>
            <p:nvPr/>
          </p:nvSpPr>
          <p:spPr bwMode="auto">
            <a:xfrm>
              <a:off x="5464171" y="2684463"/>
              <a:ext cx="560388" cy="465138"/>
            </a:xfrm>
            <a:custGeom>
              <a:avLst/>
              <a:gdLst>
                <a:gd name="T0" fmla="*/ 0 w 353"/>
                <a:gd name="T1" fmla="*/ 292 h 293"/>
                <a:gd name="T2" fmla="*/ 0 w 353"/>
                <a:gd name="T3" fmla="*/ 0 h 293"/>
                <a:gd name="T4" fmla="*/ 352 w 353"/>
                <a:gd name="T5" fmla="*/ 0 h 293"/>
                <a:gd name="T6" fmla="*/ 352 w 353"/>
                <a:gd name="T7" fmla="*/ 292 h 293"/>
                <a:gd name="T8" fmla="*/ 0 w 353"/>
                <a:gd name="T9" fmla="*/ 292 h 293"/>
              </a:gdLst>
              <a:ahLst/>
              <a:cxnLst>
                <a:cxn ang="0">
                  <a:pos x="T0" y="T1"/>
                </a:cxn>
                <a:cxn ang="0">
                  <a:pos x="T2" y="T3"/>
                </a:cxn>
                <a:cxn ang="0">
                  <a:pos x="T4" y="T5"/>
                </a:cxn>
                <a:cxn ang="0">
                  <a:pos x="T6" y="T7"/>
                </a:cxn>
                <a:cxn ang="0">
                  <a:pos x="T8" y="T9"/>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9" name="Freeform 78"/>
            <p:cNvSpPr>
              <a:spLocks/>
            </p:cNvSpPr>
            <p:nvPr/>
          </p:nvSpPr>
          <p:spPr bwMode="auto">
            <a:xfrm>
              <a:off x="5556246"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0" name="Freeform 79"/>
            <p:cNvSpPr>
              <a:spLocks/>
            </p:cNvSpPr>
            <p:nvPr/>
          </p:nvSpPr>
          <p:spPr bwMode="auto">
            <a:xfrm>
              <a:off x="6022971" y="2684463"/>
              <a:ext cx="93663" cy="465138"/>
            </a:xfrm>
            <a:custGeom>
              <a:avLst/>
              <a:gdLst>
                <a:gd name="T0" fmla="*/ 0 w 59"/>
                <a:gd name="T1" fmla="*/ 292 h 293"/>
                <a:gd name="T2" fmla="*/ 0 w 59"/>
                <a:gd name="T3" fmla="*/ 0 h 293"/>
                <a:gd name="T4" fmla="*/ 58 w 59"/>
                <a:gd name="T5" fmla="*/ 0 h 293"/>
                <a:gd name="T6" fmla="*/ 58 w 59"/>
                <a:gd name="T7" fmla="*/ 292 h 293"/>
                <a:gd name="T8" fmla="*/ 0 w 59"/>
                <a:gd name="T9" fmla="*/ 292 h 293"/>
              </a:gdLst>
              <a:ahLst/>
              <a:cxnLst>
                <a:cxn ang="0">
                  <a:pos x="T0" y="T1"/>
                </a:cxn>
                <a:cxn ang="0">
                  <a:pos x="T2" y="T3"/>
                </a:cxn>
                <a:cxn ang="0">
                  <a:pos x="T4" y="T5"/>
                </a:cxn>
                <a:cxn ang="0">
                  <a:pos x="T6" y="T7"/>
                </a:cxn>
                <a:cxn ang="0">
                  <a:pos x="T8" y="T9"/>
                </a:cxn>
              </a:cxnLst>
              <a:rect l="0" t="0" r="r" b="b"/>
              <a:pathLst>
                <a:path w="59" h="293">
                  <a:moveTo>
                    <a:pt x="0" y="292"/>
                  </a:moveTo>
                  <a:lnTo>
                    <a:pt x="0" y="0"/>
                  </a:lnTo>
                  <a:lnTo>
                    <a:pt x="58" y="0"/>
                  </a:lnTo>
                  <a:lnTo>
                    <a:pt x="58"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1" name="Freeform 80"/>
            <p:cNvSpPr>
              <a:spLocks/>
            </p:cNvSpPr>
            <p:nvPr/>
          </p:nvSpPr>
          <p:spPr bwMode="auto">
            <a:xfrm>
              <a:off x="7554911"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2" name="Freeform 81"/>
            <p:cNvSpPr>
              <a:spLocks/>
            </p:cNvSpPr>
            <p:nvPr/>
          </p:nvSpPr>
          <p:spPr bwMode="auto">
            <a:xfrm>
              <a:off x="7926386"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3" name="Freeform 82"/>
            <p:cNvSpPr>
              <a:spLocks/>
            </p:cNvSpPr>
            <p:nvPr/>
          </p:nvSpPr>
          <p:spPr bwMode="auto">
            <a:xfrm>
              <a:off x="8297862" y="4119564"/>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4" name="Freeform 83"/>
            <p:cNvSpPr>
              <a:spLocks/>
            </p:cNvSpPr>
            <p:nvPr/>
          </p:nvSpPr>
          <p:spPr bwMode="auto">
            <a:xfrm>
              <a:off x="8670925" y="4119564"/>
              <a:ext cx="371475" cy="373063"/>
            </a:xfrm>
            <a:custGeom>
              <a:avLst/>
              <a:gdLst>
                <a:gd name="T0" fmla="*/ 0 w 234"/>
                <a:gd name="T1" fmla="*/ 234 h 235"/>
                <a:gd name="T2" fmla="*/ 0 w 234"/>
                <a:gd name="T3" fmla="*/ 0 h 235"/>
                <a:gd name="T4" fmla="*/ 233 w 234"/>
                <a:gd name="T5" fmla="*/ 0 h 235"/>
                <a:gd name="T6" fmla="*/ 233 w 234"/>
                <a:gd name="T7" fmla="*/ 234 h 235"/>
                <a:gd name="T8" fmla="*/ 0 w 234"/>
                <a:gd name="T9" fmla="*/ 234 h 235"/>
              </a:gdLst>
              <a:ahLst/>
              <a:cxnLst>
                <a:cxn ang="0">
                  <a:pos x="T0" y="T1"/>
                </a:cxn>
                <a:cxn ang="0">
                  <a:pos x="T2" y="T3"/>
                </a:cxn>
                <a:cxn ang="0">
                  <a:pos x="T4" y="T5"/>
                </a:cxn>
                <a:cxn ang="0">
                  <a:pos x="T6" y="T7"/>
                </a:cxn>
                <a:cxn ang="0">
                  <a:pos x="T8" y="T9"/>
                </a:cxn>
              </a:cxnLst>
              <a:rect l="0" t="0" r="r" b="b"/>
              <a:pathLst>
                <a:path w="234" h="235">
                  <a:moveTo>
                    <a:pt x="0" y="234"/>
                  </a:moveTo>
                  <a:lnTo>
                    <a:pt x="0" y="0"/>
                  </a:lnTo>
                  <a:lnTo>
                    <a:pt x="233" y="0"/>
                  </a:lnTo>
                  <a:lnTo>
                    <a:pt x="233"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5" name="Freeform 84"/>
            <p:cNvSpPr>
              <a:spLocks/>
            </p:cNvSpPr>
            <p:nvPr/>
          </p:nvSpPr>
          <p:spPr bwMode="auto">
            <a:xfrm>
              <a:off x="152400"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6" name="Freeform 85"/>
            <p:cNvSpPr>
              <a:spLocks/>
            </p:cNvSpPr>
            <p:nvPr/>
          </p:nvSpPr>
          <p:spPr bwMode="auto">
            <a:xfrm>
              <a:off x="523875"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7" name="Freeform 86"/>
            <p:cNvSpPr>
              <a:spLocks/>
            </p:cNvSpPr>
            <p:nvPr/>
          </p:nvSpPr>
          <p:spPr bwMode="auto">
            <a:xfrm>
              <a:off x="895351"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8" name="Freeform 87"/>
            <p:cNvSpPr>
              <a:spLocks/>
            </p:cNvSpPr>
            <p:nvPr/>
          </p:nvSpPr>
          <p:spPr bwMode="auto">
            <a:xfrm>
              <a:off x="1266826"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9" name="Freeform 88"/>
            <p:cNvSpPr>
              <a:spLocks/>
            </p:cNvSpPr>
            <p:nvPr/>
          </p:nvSpPr>
          <p:spPr bwMode="auto">
            <a:xfrm>
              <a:off x="2538405"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0" name="Freeform 89"/>
            <p:cNvSpPr>
              <a:spLocks/>
            </p:cNvSpPr>
            <p:nvPr/>
          </p:nvSpPr>
          <p:spPr bwMode="auto">
            <a:xfrm>
              <a:off x="2909880"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1" name="Freeform 90"/>
            <p:cNvSpPr>
              <a:spLocks/>
            </p:cNvSpPr>
            <p:nvPr/>
          </p:nvSpPr>
          <p:spPr bwMode="auto">
            <a:xfrm>
              <a:off x="3281355"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2" name="Freeform 91"/>
            <p:cNvSpPr>
              <a:spLocks/>
            </p:cNvSpPr>
            <p:nvPr/>
          </p:nvSpPr>
          <p:spPr bwMode="auto">
            <a:xfrm>
              <a:off x="3652831"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3" name="Freeform 92"/>
            <p:cNvSpPr>
              <a:spLocks/>
            </p:cNvSpPr>
            <p:nvPr/>
          </p:nvSpPr>
          <p:spPr bwMode="auto">
            <a:xfrm>
              <a:off x="4210044"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4" name="Freeform 93"/>
            <p:cNvSpPr>
              <a:spLocks/>
            </p:cNvSpPr>
            <p:nvPr/>
          </p:nvSpPr>
          <p:spPr bwMode="auto">
            <a:xfrm>
              <a:off x="4581520"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5" name="Freeform 94"/>
            <p:cNvSpPr>
              <a:spLocks/>
            </p:cNvSpPr>
            <p:nvPr/>
          </p:nvSpPr>
          <p:spPr bwMode="auto">
            <a:xfrm>
              <a:off x="4952995" y="4119564"/>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6" name="Freeform 95"/>
            <p:cNvSpPr>
              <a:spLocks/>
            </p:cNvSpPr>
            <p:nvPr/>
          </p:nvSpPr>
          <p:spPr bwMode="auto">
            <a:xfrm>
              <a:off x="5326058"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7" name="Freeform 96"/>
            <p:cNvSpPr>
              <a:spLocks/>
            </p:cNvSpPr>
            <p:nvPr/>
          </p:nvSpPr>
          <p:spPr bwMode="auto">
            <a:xfrm>
              <a:off x="5881684" y="4119564"/>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8" name="Freeform 97"/>
            <p:cNvSpPr>
              <a:spLocks/>
            </p:cNvSpPr>
            <p:nvPr/>
          </p:nvSpPr>
          <p:spPr bwMode="auto">
            <a:xfrm>
              <a:off x="6254747"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9" name="Freeform 98"/>
            <p:cNvSpPr>
              <a:spLocks/>
            </p:cNvSpPr>
            <p:nvPr/>
          </p:nvSpPr>
          <p:spPr bwMode="auto">
            <a:xfrm>
              <a:off x="6626222"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0" name="Freeform 99"/>
            <p:cNvSpPr>
              <a:spLocks/>
            </p:cNvSpPr>
            <p:nvPr/>
          </p:nvSpPr>
          <p:spPr bwMode="auto">
            <a:xfrm>
              <a:off x="6997697"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11" name="Rectangle 110"/>
            <p:cNvSpPr>
              <a:spLocks noChangeArrowheads="1"/>
            </p:cNvSpPr>
            <p:nvPr/>
          </p:nvSpPr>
          <p:spPr bwMode="auto">
            <a:xfrm>
              <a:off x="4478332" y="275590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17</a:t>
              </a:r>
            </a:p>
          </p:txBody>
        </p:sp>
        <p:sp>
          <p:nvSpPr>
            <p:cNvPr id="112" name="Rectangle 111"/>
            <p:cNvSpPr>
              <a:spLocks noChangeArrowheads="1"/>
            </p:cNvSpPr>
            <p:nvPr/>
          </p:nvSpPr>
          <p:spPr bwMode="auto">
            <a:xfrm>
              <a:off x="5035545" y="275431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113" name="Rectangle 112"/>
            <p:cNvSpPr>
              <a:spLocks noChangeArrowheads="1"/>
            </p:cNvSpPr>
            <p:nvPr/>
          </p:nvSpPr>
          <p:spPr bwMode="auto">
            <a:xfrm>
              <a:off x="5605458" y="274320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30</a:t>
              </a:r>
            </a:p>
          </p:txBody>
        </p:sp>
        <p:sp>
          <p:nvSpPr>
            <p:cNvPr id="114" name="Rectangle 113"/>
            <p:cNvSpPr>
              <a:spLocks noChangeArrowheads="1"/>
            </p:cNvSpPr>
            <p:nvPr/>
          </p:nvSpPr>
          <p:spPr bwMode="auto">
            <a:xfrm>
              <a:off x="152400" y="4133852"/>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a:t>
              </a:r>
            </a:p>
          </p:txBody>
        </p:sp>
        <p:sp>
          <p:nvSpPr>
            <p:cNvPr id="115" name="Rectangle 114"/>
            <p:cNvSpPr>
              <a:spLocks noChangeArrowheads="1"/>
            </p:cNvSpPr>
            <p:nvPr/>
          </p:nvSpPr>
          <p:spPr bwMode="auto">
            <a:xfrm>
              <a:off x="533400" y="4122739"/>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a:t>
              </a:r>
            </a:p>
          </p:txBody>
        </p:sp>
        <p:sp>
          <p:nvSpPr>
            <p:cNvPr id="116" name="Rectangle 115"/>
            <p:cNvSpPr>
              <a:spLocks noChangeArrowheads="1"/>
            </p:cNvSpPr>
            <p:nvPr/>
          </p:nvSpPr>
          <p:spPr bwMode="auto">
            <a:xfrm>
              <a:off x="906463" y="4122739"/>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5*</a:t>
              </a:r>
            </a:p>
          </p:txBody>
        </p:sp>
        <p:sp>
          <p:nvSpPr>
            <p:cNvPr id="117" name="Rectangle 116"/>
            <p:cNvSpPr>
              <a:spLocks noChangeArrowheads="1"/>
            </p:cNvSpPr>
            <p:nvPr/>
          </p:nvSpPr>
          <p:spPr bwMode="auto">
            <a:xfrm>
              <a:off x="1277939" y="4133852"/>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7*</a:t>
              </a:r>
            </a:p>
          </p:txBody>
        </p:sp>
        <p:sp>
          <p:nvSpPr>
            <p:cNvPr id="118" name="Rectangle 117"/>
            <p:cNvSpPr>
              <a:spLocks noChangeArrowheads="1"/>
            </p:cNvSpPr>
            <p:nvPr/>
          </p:nvSpPr>
          <p:spPr bwMode="auto">
            <a:xfrm>
              <a:off x="2527292" y="41338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14*</a:t>
              </a:r>
            </a:p>
          </p:txBody>
        </p:sp>
        <p:sp>
          <p:nvSpPr>
            <p:cNvPr id="119" name="Rectangle 118"/>
            <p:cNvSpPr>
              <a:spLocks noChangeArrowheads="1"/>
            </p:cNvSpPr>
            <p:nvPr/>
          </p:nvSpPr>
          <p:spPr bwMode="auto">
            <a:xfrm>
              <a:off x="2887655" y="41338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16*</a:t>
              </a:r>
            </a:p>
          </p:txBody>
        </p:sp>
        <p:sp>
          <p:nvSpPr>
            <p:cNvPr id="120" name="Rectangle 119"/>
            <p:cNvSpPr>
              <a:spLocks noChangeArrowheads="1"/>
            </p:cNvSpPr>
            <p:nvPr/>
          </p:nvSpPr>
          <p:spPr bwMode="auto">
            <a:xfrm>
              <a:off x="4222744" y="4122739"/>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19*</a:t>
              </a:r>
            </a:p>
          </p:txBody>
        </p:sp>
        <p:sp>
          <p:nvSpPr>
            <p:cNvPr id="121" name="Rectangle 120"/>
            <p:cNvSpPr>
              <a:spLocks noChangeArrowheads="1"/>
            </p:cNvSpPr>
            <p:nvPr/>
          </p:nvSpPr>
          <p:spPr bwMode="auto">
            <a:xfrm>
              <a:off x="4570407" y="4122739"/>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20*</a:t>
              </a:r>
            </a:p>
          </p:txBody>
        </p:sp>
        <p:sp>
          <p:nvSpPr>
            <p:cNvPr id="122" name="Rectangle 121"/>
            <p:cNvSpPr>
              <a:spLocks noChangeArrowheads="1"/>
            </p:cNvSpPr>
            <p:nvPr/>
          </p:nvSpPr>
          <p:spPr bwMode="auto">
            <a:xfrm>
              <a:off x="4932357"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22*</a:t>
              </a:r>
            </a:p>
          </p:txBody>
        </p:sp>
        <p:sp>
          <p:nvSpPr>
            <p:cNvPr id="123" name="Rectangle 122"/>
            <p:cNvSpPr>
              <a:spLocks noChangeArrowheads="1"/>
            </p:cNvSpPr>
            <p:nvPr/>
          </p:nvSpPr>
          <p:spPr bwMode="auto">
            <a:xfrm>
              <a:off x="5859459"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124" name="Rectangle 123"/>
            <p:cNvSpPr>
              <a:spLocks noChangeArrowheads="1"/>
            </p:cNvSpPr>
            <p:nvPr/>
          </p:nvSpPr>
          <p:spPr bwMode="auto">
            <a:xfrm>
              <a:off x="6243634"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27*</a:t>
              </a:r>
            </a:p>
          </p:txBody>
        </p:sp>
        <p:sp>
          <p:nvSpPr>
            <p:cNvPr id="125" name="Rectangle 124"/>
            <p:cNvSpPr>
              <a:spLocks noChangeArrowheads="1"/>
            </p:cNvSpPr>
            <p:nvPr/>
          </p:nvSpPr>
          <p:spPr bwMode="auto">
            <a:xfrm>
              <a:off x="6591297" y="4132264"/>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29*</a:t>
              </a:r>
            </a:p>
          </p:txBody>
        </p:sp>
        <p:sp>
          <p:nvSpPr>
            <p:cNvPr id="126" name="Rectangle 125"/>
            <p:cNvSpPr>
              <a:spLocks noChangeArrowheads="1"/>
            </p:cNvSpPr>
            <p:nvPr/>
          </p:nvSpPr>
          <p:spPr bwMode="auto">
            <a:xfrm>
              <a:off x="7532686" y="4132264"/>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33*</a:t>
              </a:r>
            </a:p>
          </p:txBody>
        </p:sp>
        <p:sp>
          <p:nvSpPr>
            <p:cNvPr id="127" name="Rectangle 126"/>
            <p:cNvSpPr>
              <a:spLocks noChangeArrowheads="1"/>
            </p:cNvSpPr>
            <p:nvPr/>
          </p:nvSpPr>
          <p:spPr bwMode="auto">
            <a:xfrm>
              <a:off x="7905749" y="4132264"/>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34*</a:t>
              </a:r>
            </a:p>
          </p:txBody>
        </p:sp>
        <p:sp>
          <p:nvSpPr>
            <p:cNvPr id="128" name="Rectangle 127"/>
            <p:cNvSpPr>
              <a:spLocks noChangeArrowheads="1"/>
            </p:cNvSpPr>
            <p:nvPr/>
          </p:nvSpPr>
          <p:spPr bwMode="auto">
            <a:xfrm>
              <a:off x="8264524"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38*</a:t>
              </a:r>
            </a:p>
          </p:txBody>
        </p:sp>
        <p:sp>
          <p:nvSpPr>
            <p:cNvPr id="129" name="Rectangle 128"/>
            <p:cNvSpPr>
              <a:spLocks noChangeArrowheads="1"/>
            </p:cNvSpPr>
            <p:nvPr/>
          </p:nvSpPr>
          <p:spPr bwMode="auto">
            <a:xfrm>
              <a:off x="8635999" y="4110039"/>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39*</a:t>
              </a:r>
            </a:p>
          </p:txBody>
        </p:sp>
        <p:sp>
          <p:nvSpPr>
            <p:cNvPr id="130" name="Rectangle 129"/>
            <p:cNvSpPr>
              <a:spLocks noChangeArrowheads="1"/>
            </p:cNvSpPr>
            <p:nvPr/>
          </p:nvSpPr>
          <p:spPr bwMode="auto">
            <a:xfrm>
              <a:off x="3944931" y="275590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13</a:t>
              </a:r>
            </a:p>
          </p:txBody>
        </p:sp>
        <p:sp>
          <p:nvSpPr>
            <p:cNvPr id="131" name="Arc 69"/>
            <p:cNvSpPr>
              <a:spLocks/>
            </p:cNvSpPr>
            <p:nvPr/>
          </p:nvSpPr>
          <p:spPr bwMode="auto">
            <a:xfrm rot="19020000">
              <a:off x="3949694"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2" name="Arc 70"/>
            <p:cNvSpPr>
              <a:spLocks/>
            </p:cNvSpPr>
            <p:nvPr/>
          </p:nvSpPr>
          <p:spPr bwMode="auto">
            <a:xfrm rot="19020000">
              <a:off x="2197092"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3" name="Arc 71"/>
            <p:cNvSpPr>
              <a:spLocks/>
            </p:cNvSpPr>
            <p:nvPr/>
          </p:nvSpPr>
          <p:spPr bwMode="auto">
            <a:xfrm rot="19020000">
              <a:off x="5549896"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4" name="Arc 72"/>
            <p:cNvSpPr>
              <a:spLocks/>
            </p:cNvSpPr>
            <p:nvPr/>
          </p:nvSpPr>
          <p:spPr bwMode="auto">
            <a:xfrm rot="19020000">
              <a:off x="7226298"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8" name="Freeform 67"/>
            <p:cNvSpPr>
              <a:spLocks/>
            </p:cNvSpPr>
            <p:nvPr/>
          </p:nvSpPr>
          <p:spPr bwMode="auto">
            <a:xfrm>
              <a:off x="1645664"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9" name="Rectangle 68"/>
            <p:cNvSpPr>
              <a:spLocks noChangeArrowheads="1"/>
            </p:cNvSpPr>
            <p:nvPr/>
          </p:nvSpPr>
          <p:spPr bwMode="auto">
            <a:xfrm>
              <a:off x="1673227" y="4132263"/>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FF0000"/>
                  </a:solidFill>
                </a:rPr>
                <a:t>8*</a:t>
              </a:r>
            </a:p>
          </p:txBody>
        </p:sp>
        <p:cxnSp>
          <p:nvCxnSpPr>
            <p:cNvPr id="3" name="Straight Arrow Connector 2"/>
            <p:cNvCxnSpPr>
              <a:stCxn id="72" idx="0"/>
              <a:endCxn id="86" idx="2"/>
            </p:cNvCxnSpPr>
            <p:nvPr/>
          </p:nvCxnSpPr>
          <p:spPr bwMode="auto">
            <a:xfrm flipH="1">
              <a:off x="895350" y="3148013"/>
              <a:ext cx="2897181"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Arrow Connector 4"/>
            <p:cNvCxnSpPr>
              <a:stCxn id="72" idx="3"/>
              <a:endCxn id="90" idx="2"/>
            </p:cNvCxnSpPr>
            <p:nvPr/>
          </p:nvCxnSpPr>
          <p:spPr bwMode="auto">
            <a:xfrm flipH="1">
              <a:off x="3281355" y="3148013"/>
              <a:ext cx="1066801"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76" idx="0"/>
              <a:endCxn id="94" idx="2"/>
            </p:cNvCxnSpPr>
            <p:nvPr/>
          </p:nvCxnSpPr>
          <p:spPr bwMode="auto">
            <a:xfrm>
              <a:off x="4906957" y="3148013"/>
              <a:ext cx="46038"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78" idx="0"/>
              <a:endCxn id="98" idx="2"/>
            </p:cNvCxnSpPr>
            <p:nvPr/>
          </p:nvCxnSpPr>
          <p:spPr bwMode="auto">
            <a:xfrm>
              <a:off x="5464171" y="3148013"/>
              <a:ext cx="1162051"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80" idx="0"/>
              <a:endCxn id="82" idx="2"/>
            </p:cNvCxnSpPr>
            <p:nvPr/>
          </p:nvCxnSpPr>
          <p:spPr bwMode="auto">
            <a:xfrm>
              <a:off x="6022971" y="3148013"/>
              <a:ext cx="2274890"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101117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4070" y="990600"/>
            <a:ext cx="9139930" cy="523220"/>
          </a:xfrm>
          <a:prstGeom prst="rect">
            <a:avLst/>
          </a:prstGeom>
          <a:noFill/>
        </p:spPr>
        <p:txBody>
          <a:bodyPr wrap="square" rtlCol="0">
            <a:spAutoFit/>
          </a:bodyPr>
          <a:lstStyle/>
          <a:p>
            <a:r>
              <a:rPr lang="en-US" sz="2800" b="0" dirty="0">
                <a:latin typeface="+mn-lt"/>
              </a:rPr>
              <a:t>After Inserting 8</a:t>
            </a:r>
          </a:p>
        </p:txBody>
      </p:sp>
      <p:grpSp>
        <p:nvGrpSpPr>
          <p:cNvPr id="104" name="Group 103"/>
          <p:cNvGrpSpPr/>
          <p:nvPr/>
        </p:nvGrpSpPr>
        <p:grpSpPr>
          <a:xfrm>
            <a:off x="26127" y="2569647"/>
            <a:ext cx="9041673" cy="2769932"/>
            <a:chOff x="26127" y="2569647"/>
            <a:chExt cx="9041673" cy="2769932"/>
          </a:xfrm>
        </p:grpSpPr>
        <p:sp>
          <p:nvSpPr>
            <p:cNvPr id="4" name="Freeform 3"/>
            <p:cNvSpPr>
              <a:spLocks/>
            </p:cNvSpPr>
            <p:nvPr/>
          </p:nvSpPr>
          <p:spPr bwMode="auto">
            <a:xfrm>
              <a:off x="3792531" y="2684463"/>
              <a:ext cx="557213" cy="465138"/>
            </a:xfrm>
            <a:custGeom>
              <a:avLst/>
              <a:gdLst>
                <a:gd name="T0" fmla="*/ 0 w 351"/>
                <a:gd name="T1" fmla="*/ 292 h 293"/>
                <a:gd name="T2" fmla="*/ 0 w 351"/>
                <a:gd name="T3" fmla="*/ 0 h 293"/>
                <a:gd name="T4" fmla="*/ 350 w 351"/>
                <a:gd name="T5" fmla="*/ 0 h 293"/>
                <a:gd name="T6" fmla="*/ 350 w 351"/>
                <a:gd name="T7" fmla="*/ 292 h 293"/>
                <a:gd name="T8" fmla="*/ 0 w 351"/>
                <a:gd name="T9" fmla="*/ 292 h 293"/>
              </a:gdLst>
              <a:ahLst/>
              <a:cxnLst>
                <a:cxn ang="0">
                  <a:pos x="T0" y="T1"/>
                </a:cxn>
                <a:cxn ang="0">
                  <a:pos x="T2" y="T3"/>
                </a:cxn>
                <a:cxn ang="0">
                  <a:pos x="T4" y="T5"/>
                </a:cxn>
                <a:cxn ang="0">
                  <a:pos x="T6" y="T7"/>
                </a:cxn>
                <a:cxn ang="0">
                  <a:pos x="T8" y="T9"/>
                </a:cxn>
              </a:cxnLst>
              <a:rect l="0" t="0" r="r" b="b"/>
              <a:pathLst>
                <a:path w="351" h="293">
                  <a:moveTo>
                    <a:pt x="0" y="292"/>
                  </a:moveTo>
                  <a:lnTo>
                    <a:pt x="0" y="0"/>
                  </a:lnTo>
                  <a:lnTo>
                    <a:pt x="350" y="0"/>
                  </a:lnTo>
                  <a:lnTo>
                    <a:pt x="350"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 name="Freeform 4"/>
            <p:cNvSpPr>
              <a:spLocks/>
            </p:cNvSpPr>
            <p:nvPr/>
          </p:nvSpPr>
          <p:spPr bwMode="auto">
            <a:xfrm>
              <a:off x="3886194"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 name="Freeform 5"/>
            <p:cNvSpPr>
              <a:spLocks/>
            </p:cNvSpPr>
            <p:nvPr/>
          </p:nvSpPr>
          <p:spPr bwMode="auto">
            <a:xfrm>
              <a:off x="4348157" y="2684463"/>
              <a:ext cx="560388" cy="465138"/>
            </a:xfrm>
            <a:custGeom>
              <a:avLst/>
              <a:gdLst>
                <a:gd name="T0" fmla="*/ 0 w 353"/>
                <a:gd name="T1" fmla="*/ 292 h 293"/>
                <a:gd name="T2" fmla="*/ 0 w 353"/>
                <a:gd name="T3" fmla="*/ 0 h 293"/>
                <a:gd name="T4" fmla="*/ 352 w 353"/>
                <a:gd name="T5" fmla="*/ 0 h 293"/>
                <a:gd name="T6" fmla="*/ 352 w 353"/>
                <a:gd name="T7" fmla="*/ 292 h 293"/>
                <a:gd name="T8" fmla="*/ 0 w 353"/>
                <a:gd name="T9" fmla="*/ 292 h 293"/>
              </a:gdLst>
              <a:ahLst/>
              <a:cxnLst>
                <a:cxn ang="0">
                  <a:pos x="T0" y="T1"/>
                </a:cxn>
                <a:cxn ang="0">
                  <a:pos x="T2" y="T3"/>
                </a:cxn>
                <a:cxn ang="0">
                  <a:pos x="T4" y="T5"/>
                </a:cxn>
                <a:cxn ang="0">
                  <a:pos x="T6" y="T7"/>
                </a:cxn>
                <a:cxn ang="0">
                  <a:pos x="T8" y="T9"/>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 name="Freeform 6"/>
            <p:cNvSpPr>
              <a:spLocks/>
            </p:cNvSpPr>
            <p:nvPr/>
          </p:nvSpPr>
          <p:spPr bwMode="auto">
            <a:xfrm>
              <a:off x="4443407"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 name="Freeform 7"/>
            <p:cNvSpPr>
              <a:spLocks/>
            </p:cNvSpPr>
            <p:nvPr/>
          </p:nvSpPr>
          <p:spPr bwMode="auto">
            <a:xfrm>
              <a:off x="4906957" y="2684463"/>
              <a:ext cx="558801" cy="465138"/>
            </a:xfrm>
            <a:custGeom>
              <a:avLst/>
              <a:gdLst>
                <a:gd name="T0" fmla="*/ 0 w 352"/>
                <a:gd name="T1" fmla="*/ 292 h 293"/>
                <a:gd name="T2" fmla="*/ 0 w 352"/>
                <a:gd name="T3" fmla="*/ 0 h 293"/>
                <a:gd name="T4" fmla="*/ 351 w 352"/>
                <a:gd name="T5" fmla="*/ 0 h 293"/>
                <a:gd name="T6" fmla="*/ 351 w 352"/>
                <a:gd name="T7" fmla="*/ 292 h 293"/>
                <a:gd name="T8" fmla="*/ 0 w 352"/>
                <a:gd name="T9" fmla="*/ 292 h 293"/>
              </a:gdLst>
              <a:ahLst/>
              <a:cxnLst>
                <a:cxn ang="0">
                  <a:pos x="T0" y="T1"/>
                </a:cxn>
                <a:cxn ang="0">
                  <a:pos x="T2" y="T3"/>
                </a:cxn>
                <a:cxn ang="0">
                  <a:pos x="T4" y="T5"/>
                </a:cxn>
                <a:cxn ang="0">
                  <a:pos x="T6" y="T7"/>
                </a:cxn>
                <a:cxn ang="0">
                  <a:pos x="T8" y="T9"/>
                </a:cxn>
              </a:cxnLst>
              <a:rect l="0" t="0" r="r" b="b"/>
              <a:pathLst>
                <a:path w="352" h="293">
                  <a:moveTo>
                    <a:pt x="0" y="292"/>
                  </a:moveTo>
                  <a:lnTo>
                    <a:pt x="0" y="0"/>
                  </a:lnTo>
                  <a:lnTo>
                    <a:pt x="351" y="0"/>
                  </a:lnTo>
                  <a:lnTo>
                    <a:pt x="351"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 name="Freeform 8"/>
            <p:cNvSpPr>
              <a:spLocks/>
            </p:cNvSpPr>
            <p:nvPr/>
          </p:nvSpPr>
          <p:spPr bwMode="auto">
            <a:xfrm>
              <a:off x="5000620"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 name="Freeform 9"/>
            <p:cNvSpPr>
              <a:spLocks/>
            </p:cNvSpPr>
            <p:nvPr/>
          </p:nvSpPr>
          <p:spPr bwMode="auto">
            <a:xfrm>
              <a:off x="5464171" y="2684463"/>
              <a:ext cx="560388" cy="465138"/>
            </a:xfrm>
            <a:custGeom>
              <a:avLst/>
              <a:gdLst>
                <a:gd name="T0" fmla="*/ 0 w 353"/>
                <a:gd name="T1" fmla="*/ 292 h 293"/>
                <a:gd name="T2" fmla="*/ 0 w 353"/>
                <a:gd name="T3" fmla="*/ 0 h 293"/>
                <a:gd name="T4" fmla="*/ 352 w 353"/>
                <a:gd name="T5" fmla="*/ 0 h 293"/>
                <a:gd name="T6" fmla="*/ 352 w 353"/>
                <a:gd name="T7" fmla="*/ 292 h 293"/>
                <a:gd name="T8" fmla="*/ 0 w 353"/>
                <a:gd name="T9" fmla="*/ 292 h 293"/>
              </a:gdLst>
              <a:ahLst/>
              <a:cxnLst>
                <a:cxn ang="0">
                  <a:pos x="T0" y="T1"/>
                </a:cxn>
                <a:cxn ang="0">
                  <a:pos x="T2" y="T3"/>
                </a:cxn>
                <a:cxn ang="0">
                  <a:pos x="T4" y="T5"/>
                </a:cxn>
                <a:cxn ang="0">
                  <a:pos x="T6" y="T7"/>
                </a:cxn>
                <a:cxn ang="0">
                  <a:pos x="T8" y="T9"/>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1" name="Freeform 10"/>
            <p:cNvSpPr>
              <a:spLocks/>
            </p:cNvSpPr>
            <p:nvPr/>
          </p:nvSpPr>
          <p:spPr bwMode="auto">
            <a:xfrm>
              <a:off x="5556246" y="2684463"/>
              <a:ext cx="1588" cy="465138"/>
            </a:xfrm>
            <a:custGeom>
              <a:avLst/>
              <a:gdLst>
                <a:gd name="T0" fmla="*/ 0 w 1"/>
                <a:gd name="T1" fmla="*/ 0 h 293"/>
                <a:gd name="T2" fmla="*/ 0 w 1"/>
                <a:gd name="T3" fmla="*/ 292 h 293"/>
                <a:gd name="T4" fmla="*/ 0 w 1"/>
                <a:gd name="T5" fmla="*/ 0 h 293"/>
              </a:gdLst>
              <a:ahLst/>
              <a:cxnLst>
                <a:cxn ang="0">
                  <a:pos x="T0" y="T1"/>
                </a:cxn>
                <a:cxn ang="0">
                  <a:pos x="T2" y="T3"/>
                </a:cxn>
                <a:cxn ang="0">
                  <a:pos x="T4" y="T5"/>
                </a:cxn>
              </a:cxnLst>
              <a:rect l="0" t="0" r="r" b="b"/>
              <a:pathLst>
                <a:path w="1" h="293">
                  <a:moveTo>
                    <a:pt x="0" y="0"/>
                  </a:moveTo>
                  <a:lnTo>
                    <a:pt x="0" y="292"/>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2" name="Freeform 11"/>
            <p:cNvSpPr>
              <a:spLocks/>
            </p:cNvSpPr>
            <p:nvPr/>
          </p:nvSpPr>
          <p:spPr bwMode="auto">
            <a:xfrm>
              <a:off x="6022971" y="2684463"/>
              <a:ext cx="93663" cy="465138"/>
            </a:xfrm>
            <a:custGeom>
              <a:avLst/>
              <a:gdLst>
                <a:gd name="T0" fmla="*/ 0 w 59"/>
                <a:gd name="T1" fmla="*/ 292 h 293"/>
                <a:gd name="T2" fmla="*/ 0 w 59"/>
                <a:gd name="T3" fmla="*/ 0 h 293"/>
                <a:gd name="T4" fmla="*/ 58 w 59"/>
                <a:gd name="T5" fmla="*/ 0 h 293"/>
                <a:gd name="T6" fmla="*/ 58 w 59"/>
                <a:gd name="T7" fmla="*/ 292 h 293"/>
                <a:gd name="T8" fmla="*/ 0 w 59"/>
                <a:gd name="T9" fmla="*/ 292 h 293"/>
              </a:gdLst>
              <a:ahLst/>
              <a:cxnLst>
                <a:cxn ang="0">
                  <a:pos x="T0" y="T1"/>
                </a:cxn>
                <a:cxn ang="0">
                  <a:pos x="T2" y="T3"/>
                </a:cxn>
                <a:cxn ang="0">
                  <a:pos x="T4" y="T5"/>
                </a:cxn>
                <a:cxn ang="0">
                  <a:pos x="T6" y="T7"/>
                </a:cxn>
                <a:cxn ang="0">
                  <a:pos x="T8" y="T9"/>
                </a:cxn>
              </a:cxnLst>
              <a:rect l="0" t="0" r="r" b="b"/>
              <a:pathLst>
                <a:path w="59" h="293">
                  <a:moveTo>
                    <a:pt x="0" y="292"/>
                  </a:moveTo>
                  <a:lnTo>
                    <a:pt x="0" y="0"/>
                  </a:lnTo>
                  <a:lnTo>
                    <a:pt x="58" y="0"/>
                  </a:lnTo>
                  <a:lnTo>
                    <a:pt x="58"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 name="Freeform 12"/>
            <p:cNvSpPr>
              <a:spLocks/>
            </p:cNvSpPr>
            <p:nvPr/>
          </p:nvSpPr>
          <p:spPr bwMode="auto">
            <a:xfrm>
              <a:off x="7554911"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4" name="Freeform 13"/>
            <p:cNvSpPr>
              <a:spLocks/>
            </p:cNvSpPr>
            <p:nvPr/>
          </p:nvSpPr>
          <p:spPr bwMode="auto">
            <a:xfrm>
              <a:off x="7926386"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 name="Freeform 14"/>
            <p:cNvSpPr>
              <a:spLocks/>
            </p:cNvSpPr>
            <p:nvPr/>
          </p:nvSpPr>
          <p:spPr bwMode="auto">
            <a:xfrm>
              <a:off x="8297862" y="4119564"/>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Freeform 15"/>
            <p:cNvSpPr>
              <a:spLocks/>
            </p:cNvSpPr>
            <p:nvPr/>
          </p:nvSpPr>
          <p:spPr bwMode="auto">
            <a:xfrm>
              <a:off x="8670925" y="4119564"/>
              <a:ext cx="371475" cy="373063"/>
            </a:xfrm>
            <a:custGeom>
              <a:avLst/>
              <a:gdLst>
                <a:gd name="T0" fmla="*/ 0 w 234"/>
                <a:gd name="T1" fmla="*/ 234 h 235"/>
                <a:gd name="T2" fmla="*/ 0 w 234"/>
                <a:gd name="T3" fmla="*/ 0 h 235"/>
                <a:gd name="T4" fmla="*/ 233 w 234"/>
                <a:gd name="T5" fmla="*/ 0 h 235"/>
                <a:gd name="T6" fmla="*/ 233 w 234"/>
                <a:gd name="T7" fmla="*/ 234 h 235"/>
                <a:gd name="T8" fmla="*/ 0 w 234"/>
                <a:gd name="T9" fmla="*/ 234 h 235"/>
              </a:gdLst>
              <a:ahLst/>
              <a:cxnLst>
                <a:cxn ang="0">
                  <a:pos x="T0" y="T1"/>
                </a:cxn>
                <a:cxn ang="0">
                  <a:pos x="T2" y="T3"/>
                </a:cxn>
                <a:cxn ang="0">
                  <a:pos x="T4" y="T5"/>
                </a:cxn>
                <a:cxn ang="0">
                  <a:pos x="T6" y="T7"/>
                </a:cxn>
                <a:cxn ang="0">
                  <a:pos x="T8" y="T9"/>
                </a:cxn>
              </a:cxnLst>
              <a:rect l="0" t="0" r="r" b="b"/>
              <a:pathLst>
                <a:path w="234" h="235">
                  <a:moveTo>
                    <a:pt x="0" y="234"/>
                  </a:moveTo>
                  <a:lnTo>
                    <a:pt x="0" y="0"/>
                  </a:lnTo>
                  <a:lnTo>
                    <a:pt x="233" y="0"/>
                  </a:lnTo>
                  <a:lnTo>
                    <a:pt x="233"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7" name="Freeform 16"/>
            <p:cNvSpPr>
              <a:spLocks/>
            </p:cNvSpPr>
            <p:nvPr/>
          </p:nvSpPr>
          <p:spPr bwMode="auto">
            <a:xfrm>
              <a:off x="26127" y="4960937"/>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8" name="Freeform 17"/>
            <p:cNvSpPr>
              <a:spLocks/>
            </p:cNvSpPr>
            <p:nvPr/>
          </p:nvSpPr>
          <p:spPr bwMode="auto">
            <a:xfrm>
              <a:off x="397602" y="4960937"/>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1" name="Freeform 20"/>
            <p:cNvSpPr>
              <a:spLocks/>
            </p:cNvSpPr>
            <p:nvPr/>
          </p:nvSpPr>
          <p:spPr bwMode="auto">
            <a:xfrm>
              <a:off x="2538405"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2" name="Freeform 21"/>
            <p:cNvSpPr>
              <a:spLocks/>
            </p:cNvSpPr>
            <p:nvPr/>
          </p:nvSpPr>
          <p:spPr bwMode="auto">
            <a:xfrm>
              <a:off x="2909880"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3" name="Freeform 22"/>
            <p:cNvSpPr>
              <a:spLocks/>
            </p:cNvSpPr>
            <p:nvPr/>
          </p:nvSpPr>
          <p:spPr bwMode="auto">
            <a:xfrm>
              <a:off x="3281355"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4" name="Freeform 23"/>
            <p:cNvSpPr>
              <a:spLocks/>
            </p:cNvSpPr>
            <p:nvPr/>
          </p:nvSpPr>
          <p:spPr bwMode="auto">
            <a:xfrm>
              <a:off x="3652831"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5" name="Freeform 24"/>
            <p:cNvSpPr>
              <a:spLocks/>
            </p:cNvSpPr>
            <p:nvPr/>
          </p:nvSpPr>
          <p:spPr bwMode="auto">
            <a:xfrm>
              <a:off x="4210044"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6" name="Freeform 25"/>
            <p:cNvSpPr>
              <a:spLocks/>
            </p:cNvSpPr>
            <p:nvPr/>
          </p:nvSpPr>
          <p:spPr bwMode="auto">
            <a:xfrm>
              <a:off x="4581520"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7" name="Freeform 26"/>
            <p:cNvSpPr>
              <a:spLocks/>
            </p:cNvSpPr>
            <p:nvPr/>
          </p:nvSpPr>
          <p:spPr bwMode="auto">
            <a:xfrm>
              <a:off x="4952995" y="4119564"/>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8" name="Freeform 27"/>
            <p:cNvSpPr>
              <a:spLocks/>
            </p:cNvSpPr>
            <p:nvPr/>
          </p:nvSpPr>
          <p:spPr bwMode="auto">
            <a:xfrm>
              <a:off x="5326058"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9" name="Freeform 28"/>
            <p:cNvSpPr>
              <a:spLocks/>
            </p:cNvSpPr>
            <p:nvPr/>
          </p:nvSpPr>
          <p:spPr bwMode="auto">
            <a:xfrm>
              <a:off x="5881684" y="4119564"/>
              <a:ext cx="374650" cy="373063"/>
            </a:xfrm>
            <a:custGeom>
              <a:avLst/>
              <a:gdLst>
                <a:gd name="T0" fmla="*/ 0 w 236"/>
                <a:gd name="T1" fmla="*/ 234 h 235"/>
                <a:gd name="T2" fmla="*/ 0 w 236"/>
                <a:gd name="T3" fmla="*/ 0 h 235"/>
                <a:gd name="T4" fmla="*/ 235 w 236"/>
                <a:gd name="T5" fmla="*/ 0 h 235"/>
                <a:gd name="T6" fmla="*/ 235 w 236"/>
                <a:gd name="T7" fmla="*/ 234 h 235"/>
                <a:gd name="T8" fmla="*/ 0 w 236"/>
                <a:gd name="T9" fmla="*/ 234 h 235"/>
              </a:gdLst>
              <a:ahLst/>
              <a:cxnLst>
                <a:cxn ang="0">
                  <a:pos x="T0" y="T1"/>
                </a:cxn>
                <a:cxn ang="0">
                  <a:pos x="T2" y="T3"/>
                </a:cxn>
                <a:cxn ang="0">
                  <a:pos x="T4" y="T5"/>
                </a:cxn>
                <a:cxn ang="0">
                  <a:pos x="T6" y="T7"/>
                </a:cxn>
                <a:cxn ang="0">
                  <a:pos x="T8" y="T9"/>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0" name="Freeform 29"/>
            <p:cNvSpPr>
              <a:spLocks/>
            </p:cNvSpPr>
            <p:nvPr/>
          </p:nvSpPr>
          <p:spPr bwMode="auto">
            <a:xfrm>
              <a:off x="6254747"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1" name="Freeform 30"/>
            <p:cNvSpPr>
              <a:spLocks/>
            </p:cNvSpPr>
            <p:nvPr/>
          </p:nvSpPr>
          <p:spPr bwMode="auto">
            <a:xfrm>
              <a:off x="6626222"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2" name="Freeform 31"/>
            <p:cNvSpPr>
              <a:spLocks/>
            </p:cNvSpPr>
            <p:nvPr/>
          </p:nvSpPr>
          <p:spPr bwMode="auto">
            <a:xfrm>
              <a:off x="6997697" y="4119564"/>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3" name="Rectangle 42"/>
            <p:cNvSpPr>
              <a:spLocks noChangeArrowheads="1"/>
            </p:cNvSpPr>
            <p:nvPr/>
          </p:nvSpPr>
          <p:spPr bwMode="auto">
            <a:xfrm>
              <a:off x="4478332" y="275590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17</a:t>
              </a:r>
            </a:p>
          </p:txBody>
        </p:sp>
        <p:sp>
          <p:nvSpPr>
            <p:cNvPr id="44" name="Rectangle 43"/>
            <p:cNvSpPr>
              <a:spLocks noChangeArrowheads="1"/>
            </p:cNvSpPr>
            <p:nvPr/>
          </p:nvSpPr>
          <p:spPr bwMode="auto">
            <a:xfrm>
              <a:off x="5035545" y="275431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45" name="Rectangle 44"/>
            <p:cNvSpPr>
              <a:spLocks noChangeArrowheads="1"/>
            </p:cNvSpPr>
            <p:nvPr/>
          </p:nvSpPr>
          <p:spPr bwMode="auto">
            <a:xfrm>
              <a:off x="5605458" y="274320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30</a:t>
              </a:r>
            </a:p>
          </p:txBody>
        </p:sp>
        <p:sp>
          <p:nvSpPr>
            <p:cNvPr id="46" name="Rectangle 45"/>
            <p:cNvSpPr>
              <a:spLocks noChangeArrowheads="1"/>
            </p:cNvSpPr>
            <p:nvPr/>
          </p:nvSpPr>
          <p:spPr bwMode="auto">
            <a:xfrm>
              <a:off x="26127" y="49752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a:t>
              </a:r>
            </a:p>
          </p:txBody>
        </p:sp>
        <p:sp>
          <p:nvSpPr>
            <p:cNvPr id="47" name="Rectangle 46"/>
            <p:cNvSpPr>
              <a:spLocks noChangeArrowheads="1"/>
            </p:cNvSpPr>
            <p:nvPr/>
          </p:nvSpPr>
          <p:spPr bwMode="auto">
            <a:xfrm>
              <a:off x="407127" y="4964112"/>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a:t>
              </a:r>
            </a:p>
          </p:txBody>
        </p:sp>
        <p:sp>
          <p:nvSpPr>
            <p:cNvPr id="50" name="Rectangle 49"/>
            <p:cNvSpPr>
              <a:spLocks noChangeArrowheads="1"/>
            </p:cNvSpPr>
            <p:nvPr/>
          </p:nvSpPr>
          <p:spPr bwMode="auto">
            <a:xfrm>
              <a:off x="2527292" y="41338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14*</a:t>
              </a:r>
            </a:p>
          </p:txBody>
        </p:sp>
        <p:sp>
          <p:nvSpPr>
            <p:cNvPr id="51" name="Rectangle 50"/>
            <p:cNvSpPr>
              <a:spLocks noChangeArrowheads="1"/>
            </p:cNvSpPr>
            <p:nvPr/>
          </p:nvSpPr>
          <p:spPr bwMode="auto">
            <a:xfrm>
              <a:off x="2887655" y="41338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16*</a:t>
              </a:r>
            </a:p>
          </p:txBody>
        </p:sp>
        <p:sp>
          <p:nvSpPr>
            <p:cNvPr id="52" name="Rectangle 51"/>
            <p:cNvSpPr>
              <a:spLocks noChangeArrowheads="1"/>
            </p:cNvSpPr>
            <p:nvPr/>
          </p:nvSpPr>
          <p:spPr bwMode="auto">
            <a:xfrm>
              <a:off x="4222744" y="4122739"/>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19*</a:t>
              </a:r>
            </a:p>
          </p:txBody>
        </p:sp>
        <p:sp>
          <p:nvSpPr>
            <p:cNvPr id="53" name="Rectangle 52"/>
            <p:cNvSpPr>
              <a:spLocks noChangeArrowheads="1"/>
            </p:cNvSpPr>
            <p:nvPr/>
          </p:nvSpPr>
          <p:spPr bwMode="auto">
            <a:xfrm>
              <a:off x="4570407" y="4122739"/>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20*</a:t>
              </a:r>
            </a:p>
          </p:txBody>
        </p:sp>
        <p:sp>
          <p:nvSpPr>
            <p:cNvPr id="54" name="Rectangle 53"/>
            <p:cNvSpPr>
              <a:spLocks noChangeArrowheads="1"/>
            </p:cNvSpPr>
            <p:nvPr/>
          </p:nvSpPr>
          <p:spPr bwMode="auto">
            <a:xfrm>
              <a:off x="4932357"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22*</a:t>
              </a:r>
            </a:p>
          </p:txBody>
        </p:sp>
        <p:sp>
          <p:nvSpPr>
            <p:cNvPr id="55" name="Rectangle 54"/>
            <p:cNvSpPr>
              <a:spLocks noChangeArrowheads="1"/>
            </p:cNvSpPr>
            <p:nvPr/>
          </p:nvSpPr>
          <p:spPr bwMode="auto">
            <a:xfrm>
              <a:off x="5859459"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56" name="Rectangle 55"/>
            <p:cNvSpPr>
              <a:spLocks noChangeArrowheads="1"/>
            </p:cNvSpPr>
            <p:nvPr/>
          </p:nvSpPr>
          <p:spPr bwMode="auto">
            <a:xfrm>
              <a:off x="6243634"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27*</a:t>
              </a:r>
            </a:p>
          </p:txBody>
        </p:sp>
        <p:sp>
          <p:nvSpPr>
            <p:cNvPr id="57" name="Rectangle 56"/>
            <p:cNvSpPr>
              <a:spLocks noChangeArrowheads="1"/>
            </p:cNvSpPr>
            <p:nvPr/>
          </p:nvSpPr>
          <p:spPr bwMode="auto">
            <a:xfrm>
              <a:off x="6591297" y="4132264"/>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29*</a:t>
              </a:r>
            </a:p>
          </p:txBody>
        </p:sp>
        <p:sp>
          <p:nvSpPr>
            <p:cNvPr id="58" name="Rectangle 57"/>
            <p:cNvSpPr>
              <a:spLocks noChangeArrowheads="1"/>
            </p:cNvSpPr>
            <p:nvPr/>
          </p:nvSpPr>
          <p:spPr bwMode="auto">
            <a:xfrm>
              <a:off x="7532686" y="4132264"/>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33*</a:t>
              </a:r>
            </a:p>
          </p:txBody>
        </p:sp>
        <p:sp>
          <p:nvSpPr>
            <p:cNvPr id="59" name="Rectangle 58"/>
            <p:cNvSpPr>
              <a:spLocks noChangeArrowheads="1"/>
            </p:cNvSpPr>
            <p:nvPr/>
          </p:nvSpPr>
          <p:spPr bwMode="auto">
            <a:xfrm>
              <a:off x="7905749" y="4132264"/>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34*</a:t>
              </a:r>
            </a:p>
          </p:txBody>
        </p:sp>
        <p:sp>
          <p:nvSpPr>
            <p:cNvPr id="60" name="Rectangle 59"/>
            <p:cNvSpPr>
              <a:spLocks noChangeArrowheads="1"/>
            </p:cNvSpPr>
            <p:nvPr/>
          </p:nvSpPr>
          <p:spPr bwMode="auto">
            <a:xfrm>
              <a:off x="8264524" y="4121152"/>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38*</a:t>
              </a:r>
            </a:p>
          </p:txBody>
        </p:sp>
        <p:sp>
          <p:nvSpPr>
            <p:cNvPr id="61" name="Rectangle 60"/>
            <p:cNvSpPr>
              <a:spLocks noChangeArrowheads="1"/>
            </p:cNvSpPr>
            <p:nvPr/>
          </p:nvSpPr>
          <p:spPr bwMode="auto">
            <a:xfrm>
              <a:off x="8635999" y="4110039"/>
              <a:ext cx="431801"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39*</a:t>
              </a:r>
            </a:p>
          </p:txBody>
        </p:sp>
        <p:sp>
          <p:nvSpPr>
            <p:cNvPr id="62" name="Rectangle 61"/>
            <p:cNvSpPr>
              <a:spLocks noChangeArrowheads="1"/>
            </p:cNvSpPr>
            <p:nvPr/>
          </p:nvSpPr>
          <p:spPr bwMode="auto">
            <a:xfrm>
              <a:off x="3944931" y="275590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13</a:t>
              </a:r>
            </a:p>
          </p:txBody>
        </p:sp>
        <p:sp>
          <p:nvSpPr>
            <p:cNvPr id="63" name="Arc 69"/>
            <p:cNvSpPr>
              <a:spLocks/>
            </p:cNvSpPr>
            <p:nvPr/>
          </p:nvSpPr>
          <p:spPr bwMode="auto">
            <a:xfrm rot="19020000">
              <a:off x="3949694"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4" name="Arc 70"/>
            <p:cNvSpPr>
              <a:spLocks/>
            </p:cNvSpPr>
            <p:nvPr/>
          </p:nvSpPr>
          <p:spPr bwMode="auto">
            <a:xfrm rot="19020000">
              <a:off x="1417087" y="467910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5" name="Arc 71"/>
            <p:cNvSpPr>
              <a:spLocks/>
            </p:cNvSpPr>
            <p:nvPr/>
          </p:nvSpPr>
          <p:spPr bwMode="auto">
            <a:xfrm rot="19020000">
              <a:off x="5549896"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6" name="Arc 72"/>
            <p:cNvSpPr>
              <a:spLocks/>
            </p:cNvSpPr>
            <p:nvPr/>
          </p:nvSpPr>
          <p:spPr bwMode="auto">
            <a:xfrm rot="19020000">
              <a:off x="7226298" y="3889376"/>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0" name="Freeform 69"/>
            <p:cNvSpPr>
              <a:spLocks/>
            </p:cNvSpPr>
            <p:nvPr/>
          </p:nvSpPr>
          <p:spPr bwMode="auto">
            <a:xfrm>
              <a:off x="770709" y="4961709"/>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1" name="Freeform 70"/>
            <p:cNvSpPr>
              <a:spLocks/>
            </p:cNvSpPr>
            <p:nvPr/>
          </p:nvSpPr>
          <p:spPr bwMode="auto">
            <a:xfrm>
              <a:off x="1142185" y="4961709"/>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5" name="Freeform 74"/>
            <p:cNvSpPr>
              <a:spLocks/>
            </p:cNvSpPr>
            <p:nvPr/>
          </p:nvSpPr>
          <p:spPr bwMode="auto">
            <a:xfrm>
              <a:off x="1709097" y="4962526"/>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6" name="Freeform 75"/>
            <p:cNvSpPr>
              <a:spLocks/>
            </p:cNvSpPr>
            <p:nvPr/>
          </p:nvSpPr>
          <p:spPr bwMode="auto">
            <a:xfrm>
              <a:off x="2080572" y="4962526"/>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8" name="Rectangle 77"/>
            <p:cNvSpPr>
              <a:spLocks noChangeArrowheads="1"/>
            </p:cNvSpPr>
            <p:nvPr/>
          </p:nvSpPr>
          <p:spPr bwMode="auto">
            <a:xfrm>
              <a:off x="1720209" y="4965701"/>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5*</a:t>
              </a:r>
            </a:p>
          </p:txBody>
        </p:sp>
        <p:sp>
          <p:nvSpPr>
            <p:cNvPr id="79" name="Rectangle 78"/>
            <p:cNvSpPr>
              <a:spLocks noChangeArrowheads="1"/>
            </p:cNvSpPr>
            <p:nvPr/>
          </p:nvSpPr>
          <p:spPr bwMode="auto">
            <a:xfrm>
              <a:off x="2091685" y="4976814"/>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7*</a:t>
              </a:r>
            </a:p>
          </p:txBody>
        </p:sp>
        <p:sp>
          <p:nvSpPr>
            <p:cNvPr id="80" name="Freeform 79"/>
            <p:cNvSpPr>
              <a:spLocks/>
            </p:cNvSpPr>
            <p:nvPr/>
          </p:nvSpPr>
          <p:spPr bwMode="auto">
            <a:xfrm>
              <a:off x="2459410" y="4962526"/>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1" name="Rectangle 80"/>
            <p:cNvSpPr>
              <a:spLocks noChangeArrowheads="1"/>
            </p:cNvSpPr>
            <p:nvPr/>
          </p:nvSpPr>
          <p:spPr bwMode="auto">
            <a:xfrm>
              <a:off x="2486973" y="49752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FF0000"/>
                  </a:solidFill>
                </a:rPr>
                <a:t>8*</a:t>
              </a:r>
            </a:p>
          </p:txBody>
        </p:sp>
        <p:sp>
          <p:nvSpPr>
            <p:cNvPr id="82" name="Freeform 81"/>
            <p:cNvSpPr>
              <a:spLocks/>
            </p:cNvSpPr>
            <p:nvPr/>
          </p:nvSpPr>
          <p:spPr bwMode="auto">
            <a:xfrm>
              <a:off x="2833819" y="4966516"/>
              <a:ext cx="373063" cy="373063"/>
            </a:xfrm>
            <a:custGeom>
              <a:avLst/>
              <a:gdLst>
                <a:gd name="T0" fmla="*/ 0 w 235"/>
                <a:gd name="T1" fmla="*/ 234 h 235"/>
                <a:gd name="T2" fmla="*/ 0 w 235"/>
                <a:gd name="T3" fmla="*/ 0 h 235"/>
                <a:gd name="T4" fmla="*/ 234 w 235"/>
                <a:gd name="T5" fmla="*/ 0 h 235"/>
                <a:gd name="T6" fmla="*/ 234 w 235"/>
                <a:gd name="T7" fmla="*/ 234 h 235"/>
                <a:gd name="T8" fmla="*/ 0 w 235"/>
                <a:gd name="T9" fmla="*/ 234 h 235"/>
              </a:gdLst>
              <a:ahLst/>
              <a:cxnLst>
                <a:cxn ang="0">
                  <a:pos x="T0" y="T1"/>
                </a:cxn>
                <a:cxn ang="0">
                  <a:pos x="T2" y="T3"/>
                </a:cxn>
                <a:cxn ang="0">
                  <a:pos x="T4" y="T5"/>
                </a:cxn>
                <a:cxn ang="0">
                  <a:pos x="T6" y="T7"/>
                </a:cxn>
                <a:cxn ang="0">
                  <a:pos x="T8" y="T9"/>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cxnSp>
          <p:nvCxnSpPr>
            <p:cNvPr id="86" name="Straight Arrow Connector 85"/>
            <p:cNvCxnSpPr>
              <a:stCxn id="6" idx="0"/>
              <a:endCxn id="22" idx="2"/>
            </p:cNvCxnSpPr>
            <p:nvPr/>
          </p:nvCxnSpPr>
          <p:spPr bwMode="auto">
            <a:xfrm flipH="1">
              <a:off x="3281355" y="3148013"/>
              <a:ext cx="1066802"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p:cNvCxnSpPr>
              <a:stCxn id="6" idx="3"/>
              <a:endCxn id="26" idx="2"/>
            </p:cNvCxnSpPr>
            <p:nvPr/>
          </p:nvCxnSpPr>
          <p:spPr bwMode="auto">
            <a:xfrm>
              <a:off x="4906957" y="3148013"/>
              <a:ext cx="46038"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Arrow Connector 89"/>
            <p:cNvCxnSpPr>
              <a:stCxn id="8" idx="3"/>
            </p:cNvCxnSpPr>
            <p:nvPr/>
          </p:nvCxnSpPr>
          <p:spPr bwMode="auto">
            <a:xfrm>
              <a:off x="5464170" y="3148013"/>
              <a:ext cx="1214755" cy="9842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Arrow Connector 91"/>
            <p:cNvCxnSpPr>
              <a:stCxn id="10" idx="3"/>
              <a:endCxn id="14" idx="2"/>
            </p:cNvCxnSpPr>
            <p:nvPr/>
          </p:nvCxnSpPr>
          <p:spPr bwMode="auto">
            <a:xfrm>
              <a:off x="6022971" y="3148013"/>
              <a:ext cx="2274890" cy="9715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Freeform 92"/>
            <p:cNvSpPr>
              <a:spLocks/>
            </p:cNvSpPr>
            <p:nvPr/>
          </p:nvSpPr>
          <p:spPr bwMode="auto">
            <a:xfrm>
              <a:off x="1630775" y="2673305"/>
              <a:ext cx="465139" cy="465138"/>
            </a:xfrm>
            <a:custGeom>
              <a:avLst/>
              <a:gdLst>
                <a:gd name="T0" fmla="*/ 0 w 351"/>
                <a:gd name="T1" fmla="*/ 292 h 293"/>
                <a:gd name="T2" fmla="*/ 0 w 351"/>
                <a:gd name="T3" fmla="*/ 0 h 293"/>
                <a:gd name="T4" fmla="*/ 350 w 351"/>
                <a:gd name="T5" fmla="*/ 0 h 293"/>
                <a:gd name="T6" fmla="*/ 350 w 351"/>
                <a:gd name="T7" fmla="*/ 292 h 293"/>
                <a:gd name="T8" fmla="*/ 0 w 351"/>
                <a:gd name="T9" fmla="*/ 292 h 293"/>
              </a:gdLst>
              <a:ahLst/>
              <a:cxnLst>
                <a:cxn ang="0">
                  <a:pos x="T0" y="T1"/>
                </a:cxn>
                <a:cxn ang="0">
                  <a:pos x="T2" y="T3"/>
                </a:cxn>
                <a:cxn ang="0">
                  <a:pos x="T4" y="T5"/>
                </a:cxn>
                <a:cxn ang="0">
                  <a:pos x="T6" y="T7"/>
                </a:cxn>
                <a:cxn ang="0">
                  <a:pos x="T8" y="T9"/>
                </a:cxn>
              </a:cxnLst>
              <a:rect l="0" t="0" r="r" b="b"/>
              <a:pathLst>
                <a:path w="351" h="293">
                  <a:moveTo>
                    <a:pt x="0" y="292"/>
                  </a:moveTo>
                  <a:lnTo>
                    <a:pt x="0" y="0"/>
                  </a:lnTo>
                  <a:lnTo>
                    <a:pt x="350" y="0"/>
                  </a:lnTo>
                  <a:lnTo>
                    <a:pt x="350"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4" name="Rectangle 93"/>
            <p:cNvSpPr>
              <a:spLocks noChangeArrowheads="1"/>
            </p:cNvSpPr>
            <p:nvPr/>
          </p:nvSpPr>
          <p:spPr bwMode="auto">
            <a:xfrm>
              <a:off x="1723666" y="2756264"/>
              <a:ext cx="278923" cy="29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FF0000"/>
                  </a:solidFill>
                </a:rPr>
                <a:t>5</a:t>
              </a:r>
            </a:p>
          </p:txBody>
        </p:sp>
        <p:sp>
          <p:nvSpPr>
            <p:cNvPr id="95" name="Freeform 94"/>
            <p:cNvSpPr>
              <a:spLocks/>
            </p:cNvSpPr>
            <p:nvPr/>
          </p:nvSpPr>
          <p:spPr bwMode="auto">
            <a:xfrm>
              <a:off x="1537133" y="2670210"/>
              <a:ext cx="92870" cy="465138"/>
            </a:xfrm>
            <a:custGeom>
              <a:avLst/>
              <a:gdLst>
                <a:gd name="T0" fmla="*/ 0 w 351"/>
                <a:gd name="T1" fmla="*/ 292 h 293"/>
                <a:gd name="T2" fmla="*/ 0 w 351"/>
                <a:gd name="T3" fmla="*/ 0 h 293"/>
                <a:gd name="T4" fmla="*/ 350 w 351"/>
                <a:gd name="T5" fmla="*/ 0 h 293"/>
                <a:gd name="T6" fmla="*/ 350 w 351"/>
                <a:gd name="T7" fmla="*/ 292 h 293"/>
                <a:gd name="T8" fmla="*/ 0 w 351"/>
                <a:gd name="T9" fmla="*/ 292 h 293"/>
              </a:gdLst>
              <a:ahLst/>
              <a:cxnLst>
                <a:cxn ang="0">
                  <a:pos x="T0" y="T1"/>
                </a:cxn>
                <a:cxn ang="0">
                  <a:pos x="T2" y="T3"/>
                </a:cxn>
                <a:cxn ang="0">
                  <a:pos x="T4" y="T5"/>
                </a:cxn>
                <a:cxn ang="0">
                  <a:pos x="T6" y="T7"/>
                </a:cxn>
                <a:cxn ang="0">
                  <a:pos x="T8" y="T9"/>
                </a:cxn>
              </a:cxnLst>
              <a:rect l="0" t="0" r="r" b="b"/>
              <a:pathLst>
                <a:path w="351" h="293">
                  <a:moveTo>
                    <a:pt x="0" y="292"/>
                  </a:moveTo>
                  <a:lnTo>
                    <a:pt x="0" y="0"/>
                  </a:lnTo>
                  <a:lnTo>
                    <a:pt x="350" y="0"/>
                  </a:lnTo>
                  <a:lnTo>
                    <a:pt x="350"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cxnSp>
          <p:nvCxnSpPr>
            <p:cNvPr id="97" name="Straight Arrow Connector 96"/>
            <p:cNvCxnSpPr>
              <a:stCxn id="95" idx="0"/>
              <a:endCxn id="18" idx="2"/>
            </p:cNvCxnSpPr>
            <p:nvPr/>
          </p:nvCxnSpPr>
          <p:spPr bwMode="auto">
            <a:xfrm flipH="1">
              <a:off x="769077" y="3133760"/>
              <a:ext cx="768056" cy="18271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 name="Freeform 97"/>
            <p:cNvSpPr>
              <a:spLocks/>
            </p:cNvSpPr>
            <p:nvPr/>
          </p:nvSpPr>
          <p:spPr bwMode="auto">
            <a:xfrm>
              <a:off x="2099512" y="2670210"/>
              <a:ext cx="92870" cy="465138"/>
            </a:xfrm>
            <a:custGeom>
              <a:avLst/>
              <a:gdLst>
                <a:gd name="T0" fmla="*/ 0 w 351"/>
                <a:gd name="T1" fmla="*/ 292 h 293"/>
                <a:gd name="T2" fmla="*/ 0 w 351"/>
                <a:gd name="T3" fmla="*/ 0 h 293"/>
                <a:gd name="T4" fmla="*/ 350 w 351"/>
                <a:gd name="T5" fmla="*/ 0 h 293"/>
                <a:gd name="T6" fmla="*/ 350 w 351"/>
                <a:gd name="T7" fmla="*/ 292 h 293"/>
                <a:gd name="T8" fmla="*/ 0 w 351"/>
                <a:gd name="T9" fmla="*/ 292 h 293"/>
              </a:gdLst>
              <a:ahLst/>
              <a:cxnLst>
                <a:cxn ang="0">
                  <a:pos x="T0" y="T1"/>
                </a:cxn>
                <a:cxn ang="0">
                  <a:pos x="T2" y="T3"/>
                </a:cxn>
                <a:cxn ang="0">
                  <a:pos x="T4" y="T5"/>
                </a:cxn>
                <a:cxn ang="0">
                  <a:pos x="T6" y="T7"/>
                </a:cxn>
                <a:cxn ang="0">
                  <a:pos x="T8" y="T9"/>
                </a:cxn>
              </a:cxnLst>
              <a:rect l="0" t="0" r="r" b="b"/>
              <a:pathLst>
                <a:path w="351" h="293">
                  <a:moveTo>
                    <a:pt x="0" y="292"/>
                  </a:moveTo>
                  <a:lnTo>
                    <a:pt x="0" y="0"/>
                  </a:lnTo>
                  <a:lnTo>
                    <a:pt x="350" y="0"/>
                  </a:lnTo>
                  <a:lnTo>
                    <a:pt x="350" y="292"/>
                  </a:lnTo>
                  <a:lnTo>
                    <a:pt x="0" y="29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cxnSp>
          <p:nvCxnSpPr>
            <p:cNvPr id="100" name="Straight Arrow Connector 99"/>
            <p:cNvCxnSpPr>
              <a:stCxn id="93" idx="3"/>
              <a:endCxn id="76" idx="2"/>
            </p:cNvCxnSpPr>
            <p:nvPr/>
          </p:nvCxnSpPr>
          <p:spPr bwMode="auto">
            <a:xfrm>
              <a:off x="2094589" y="3136855"/>
              <a:ext cx="357458" cy="182567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Box 100"/>
            <p:cNvSpPr txBox="1"/>
            <p:nvPr/>
          </p:nvSpPr>
          <p:spPr>
            <a:xfrm>
              <a:off x="427263" y="2569647"/>
              <a:ext cx="960519" cy="369332"/>
            </a:xfrm>
            <a:prstGeom prst="rect">
              <a:avLst/>
            </a:prstGeom>
            <a:noFill/>
          </p:spPr>
          <p:txBody>
            <a:bodyPr wrap="none" rtlCol="0">
              <a:spAutoFit/>
            </a:bodyPr>
            <a:lstStyle/>
            <a:p>
              <a:r>
                <a:rPr lang="en-US" dirty="0"/>
                <a:t>copy up</a:t>
              </a:r>
            </a:p>
          </p:txBody>
        </p:sp>
        <p:cxnSp>
          <p:nvCxnSpPr>
            <p:cNvPr id="103" name="Straight Connector 102"/>
            <p:cNvCxnSpPr/>
            <p:nvPr/>
          </p:nvCxnSpPr>
          <p:spPr bwMode="auto">
            <a:xfrm>
              <a:off x="2192382" y="2917032"/>
              <a:ext cx="1604956"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Tree>
    <p:extLst>
      <p:ext uri="{BB962C8B-B14F-4D97-AF65-F5344CB8AC3E}">
        <p14:creationId xmlns:p14="http://schemas.microsoft.com/office/powerpoint/2010/main" val="3807881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Box 100"/>
          <p:cNvSpPr txBox="1"/>
          <p:nvPr/>
        </p:nvSpPr>
        <p:spPr>
          <a:xfrm>
            <a:off x="4070" y="990600"/>
            <a:ext cx="9139930" cy="523220"/>
          </a:xfrm>
          <a:prstGeom prst="rect">
            <a:avLst/>
          </a:prstGeom>
          <a:noFill/>
        </p:spPr>
        <p:txBody>
          <a:bodyPr wrap="square" rtlCol="0">
            <a:spAutoFit/>
          </a:bodyPr>
          <a:lstStyle/>
          <a:p>
            <a:r>
              <a:rPr lang="en-US" sz="2800" b="0" dirty="0">
                <a:latin typeface="+mn-lt"/>
              </a:rPr>
              <a:t>After Inserting 8</a:t>
            </a:r>
          </a:p>
        </p:txBody>
      </p:sp>
      <p:grpSp>
        <p:nvGrpSpPr>
          <p:cNvPr id="118" name="Group 117"/>
          <p:cNvGrpSpPr/>
          <p:nvPr/>
        </p:nvGrpSpPr>
        <p:grpSpPr>
          <a:xfrm>
            <a:off x="388143" y="2662245"/>
            <a:ext cx="8367718" cy="1951044"/>
            <a:chOff x="388143" y="2662245"/>
            <a:chExt cx="8367718" cy="1951044"/>
          </a:xfrm>
        </p:grpSpPr>
        <p:sp>
          <p:nvSpPr>
            <p:cNvPr id="5" name="Freeform 4"/>
            <p:cNvSpPr>
              <a:spLocks/>
            </p:cNvSpPr>
            <p:nvPr/>
          </p:nvSpPr>
          <p:spPr bwMode="auto">
            <a:xfrm>
              <a:off x="388143"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 name="Freeform 5"/>
            <p:cNvSpPr>
              <a:spLocks/>
            </p:cNvSpPr>
            <p:nvPr/>
          </p:nvSpPr>
          <p:spPr bwMode="auto">
            <a:xfrm>
              <a:off x="713581"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 name="Freeform 6"/>
            <p:cNvSpPr>
              <a:spLocks/>
            </p:cNvSpPr>
            <p:nvPr/>
          </p:nvSpPr>
          <p:spPr bwMode="auto">
            <a:xfrm>
              <a:off x="1037431"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 name="Freeform 7"/>
            <p:cNvSpPr>
              <a:spLocks/>
            </p:cNvSpPr>
            <p:nvPr/>
          </p:nvSpPr>
          <p:spPr bwMode="auto">
            <a:xfrm>
              <a:off x="1362869"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 name="Rectangle 8"/>
            <p:cNvSpPr>
              <a:spLocks noChangeArrowheads="1"/>
            </p:cNvSpPr>
            <p:nvPr/>
          </p:nvSpPr>
          <p:spPr bwMode="auto">
            <a:xfrm>
              <a:off x="397668"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a:t>
              </a:r>
            </a:p>
          </p:txBody>
        </p:sp>
        <p:sp>
          <p:nvSpPr>
            <p:cNvPr id="10" name="Rectangle 9"/>
            <p:cNvSpPr>
              <a:spLocks noChangeArrowheads="1"/>
            </p:cNvSpPr>
            <p:nvPr/>
          </p:nvSpPr>
          <p:spPr bwMode="auto">
            <a:xfrm>
              <a:off x="723106"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a:t>
              </a:r>
            </a:p>
          </p:txBody>
        </p:sp>
        <p:sp>
          <p:nvSpPr>
            <p:cNvPr id="11" name="Freeform 10"/>
            <p:cNvSpPr>
              <a:spLocks/>
            </p:cNvSpPr>
            <p:nvPr/>
          </p:nvSpPr>
          <p:spPr bwMode="auto">
            <a:xfrm>
              <a:off x="3556795" y="2662245"/>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2" name="Freeform 11"/>
            <p:cNvSpPr>
              <a:spLocks/>
            </p:cNvSpPr>
            <p:nvPr/>
          </p:nvSpPr>
          <p:spPr bwMode="auto">
            <a:xfrm>
              <a:off x="3636170"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 name="Freeform 12"/>
            <p:cNvSpPr>
              <a:spLocks/>
            </p:cNvSpPr>
            <p:nvPr/>
          </p:nvSpPr>
          <p:spPr bwMode="auto">
            <a:xfrm>
              <a:off x="4042570"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4" name="Freeform 13"/>
            <p:cNvSpPr>
              <a:spLocks/>
            </p:cNvSpPr>
            <p:nvPr/>
          </p:nvSpPr>
          <p:spPr bwMode="auto">
            <a:xfrm>
              <a:off x="4123533"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 name="Freeform 14"/>
            <p:cNvSpPr>
              <a:spLocks/>
            </p:cNvSpPr>
            <p:nvPr/>
          </p:nvSpPr>
          <p:spPr bwMode="auto">
            <a:xfrm>
              <a:off x="4529933"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Freeform 15"/>
            <p:cNvSpPr>
              <a:spLocks/>
            </p:cNvSpPr>
            <p:nvPr/>
          </p:nvSpPr>
          <p:spPr bwMode="auto">
            <a:xfrm>
              <a:off x="4610896"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7" name="Freeform 16"/>
            <p:cNvSpPr>
              <a:spLocks/>
            </p:cNvSpPr>
            <p:nvPr/>
          </p:nvSpPr>
          <p:spPr bwMode="auto">
            <a:xfrm>
              <a:off x="5017296"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8" name="Freeform 17"/>
            <p:cNvSpPr>
              <a:spLocks/>
            </p:cNvSpPr>
            <p:nvPr/>
          </p:nvSpPr>
          <p:spPr bwMode="auto">
            <a:xfrm>
              <a:off x="5098259"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9" name="Freeform 18"/>
            <p:cNvSpPr>
              <a:spLocks/>
            </p:cNvSpPr>
            <p:nvPr/>
          </p:nvSpPr>
          <p:spPr bwMode="auto">
            <a:xfrm>
              <a:off x="5504659" y="2662245"/>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0" name="Freeform 19"/>
            <p:cNvSpPr>
              <a:spLocks/>
            </p:cNvSpPr>
            <p:nvPr/>
          </p:nvSpPr>
          <p:spPr bwMode="auto">
            <a:xfrm>
              <a:off x="3169445"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1" name="Freeform 20"/>
            <p:cNvSpPr>
              <a:spLocks/>
            </p:cNvSpPr>
            <p:nvPr/>
          </p:nvSpPr>
          <p:spPr bwMode="auto">
            <a:xfrm>
              <a:off x="349488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2" name="Freeform 21"/>
            <p:cNvSpPr>
              <a:spLocks/>
            </p:cNvSpPr>
            <p:nvPr/>
          </p:nvSpPr>
          <p:spPr bwMode="auto">
            <a:xfrm>
              <a:off x="3820320"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3" name="Freeform 22"/>
            <p:cNvSpPr>
              <a:spLocks/>
            </p:cNvSpPr>
            <p:nvPr/>
          </p:nvSpPr>
          <p:spPr bwMode="auto">
            <a:xfrm>
              <a:off x="4144170"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4" name="Freeform 23"/>
            <p:cNvSpPr>
              <a:spLocks/>
            </p:cNvSpPr>
            <p:nvPr/>
          </p:nvSpPr>
          <p:spPr bwMode="auto">
            <a:xfrm>
              <a:off x="458073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5" name="Freeform 24"/>
            <p:cNvSpPr>
              <a:spLocks/>
            </p:cNvSpPr>
            <p:nvPr/>
          </p:nvSpPr>
          <p:spPr bwMode="auto">
            <a:xfrm>
              <a:off x="49061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6" name="Freeform 25"/>
            <p:cNvSpPr>
              <a:spLocks/>
            </p:cNvSpPr>
            <p:nvPr/>
          </p:nvSpPr>
          <p:spPr bwMode="auto">
            <a:xfrm>
              <a:off x="5231609" y="4287850"/>
              <a:ext cx="323850" cy="325439"/>
            </a:xfrm>
            <a:custGeom>
              <a:avLst/>
              <a:gdLst>
                <a:gd name="T0" fmla="*/ 0 w 204"/>
                <a:gd name="T1" fmla="*/ 204 h 205"/>
                <a:gd name="T2" fmla="*/ 0 w 204"/>
                <a:gd name="T3" fmla="*/ 0 h 205"/>
                <a:gd name="T4" fmla="*/ 203 w 204"/>
                <a:gd name="T5" fmla="*/ 0 h 205"/>
                <a:gd name="T6" fmla="*/ 203 w 204"/>
                <a:gd name="T7" fmla="*/ 204 h 205"/>
                <a:gd name="T8" fmla="*/ 0 w 204"/>
                <a:gd name="T9" fmla="*/ 204 h 205"/>
              </a:gdLst>
              <a:ahLst/>
              <a:cxnLst>
                <a:cxn ang="0">
                  <a:pos x="T0" y="T1"/>
                </a:cxn>
                <a:cxn ang="0">
                  <a:pos x="T2" y="T3"/>
                </a:cxn>
                <a:cxn ang="0">
                  <a:pos x="T4" y="T5"/>
                </a:cxn>
                <a:cxn ang="0">
                  <a:pos x="T6" y="T7"/>
                </a:cxn>
                <a:cxn ang="0">
                  <a:pos x="T8" y="T9"/>
                </a:cxn>
              </a:cxnLst>
              <a:rect l="0" t="0" r="r" b="b"/>
              <a:pathLst>
                <a:path w="204" h="205">
                  <a:moveTo>
                    <a:pt x="0" y="204"/>
                  </a:moveTo>
                  <a:lnTo>
                    <a:pt x="0" y="0"/>
                  </a:lnTo>
                  <a:lnTo>
                    <a:pt x="203" y="0"/>
                  </a:lnTo>
                  <a:lnTo>
                    <a:pt x="203"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7" name="Freeform 26"/>
            <p:cNvSpPr>
              <a:spLocks/>
            </p:cNvSpPr>
            <p:nvPr/>
          </p:nvSpPr>
          <p:spPr bwMode="auto">
            <a:xfrm>
              <a:off x="55538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8" name="Freeform 27"/>
            <p:cNvSpPr>
              <a:spLocks/>
            </p:cNvSpPr>
            <p:nvPr/>
          </p:nvSpPr>
          <p:spPr bwMode="auto">
            <a:xfrm>
              <a:off x="5992022"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9" name="Freeform 28"/>
            <p:cNvSpPr>
              <a:spLocks/>
            </p:cNvSpPr>
            <p:nvPr/>
          </p:nvSpPr>
          <p:spPr bwMode="auto">
            <a:xfrm>
              <a:off x="6317459"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0" name="Freeform 29"/>
            <p:cNvSpPr>
              <a:spLocks/>
            </p:cNvSpPr>
            <p:nvPr/>
          </p:nvSpPr>
          <p:spPr bwMode="auto">
            <a:xfrm>
              <a:off x="6641310"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1" name="Freeform 30"/>
            <p:cNvSpPr>
              <a:spLocks/>
            </p:cNvSpPr>
            <p:nvPr/>
          </p:nvSpPr>
          <p:spPr bwMode="auto">
            <a:xfrm>
              <a:off x="6965160"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2" name="Freeform 31"/>
            <p:cNvSpPr>
              <a:spLocks/>
            </p:cNvSpPr>
            <p:nvPr/>
          </p:nvSpPr>
          <p:spPr bwMode="auto">
            <a:xfrm>
              <a:off x="7392198"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3" name="Freeform 32"/>
            <p:cNvSpPr>
              <a:spLocks/>
            </p:cNvSpPr>
            <p:nvPr/>
          </p:nvSpPr>
          <p:spPr bwMode="auto">
            <a:xfrm>
              <a:off x="771763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4" name="Freeform 33"/>
            <p:cNvSpPr>
              <a:spLocks/>
            </p:cNvSpPr>
            <p:nvPr/>
          </p:nvSpPr>
          <p:spPr bwMode="auto">
            <a:xfrm>
              <a:off x="804148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5" name="Freeform 34"/>
            <p:cNvSpPr>
              <a:spLocks/>
            </p:cNvSpPr>
            <p:nvPr/>
          </p:nvSpPr>
          <p:spPr bwMode="auto">
            <a:xfrm>
              <a:off x="8365336"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6" name="Freeform 35"/>
            <p:cNvSpPr>
              <a:spLocks/>
            </p:cNvSpPr>
            <p:nvPr/>
          </p:nvSpPr>
          <p:spPr bwMode="auto">
            <a:xfrm>
              <a:off x="1435894"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7" name="Freeform 36"/>
            <p:cNvSpPr>
              <a:spLocks/>
            </p:cNvSpPr>
            <p:nvPr/>
          </p:nvSpPr>
          <p:spPr bwMode="auto">
            <a:xfrm>
              <a:off x="1516856"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8" name="Freeform 37"/>
            <p:cNvSpPr>
              <a:spLocks/>
            </p:cNvSpPr>
            <p:nvPr/>
          </p:nvSpPr>
          <p:spPr bwMode="auto">
            <a:xfrm>
              <a:off x="192166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9" name="Freeform 38"/>
            <p:cNvSpPr>
              <a:spLocks/>
            </p:cNvSpPr>
            <p:nvPr/>
          </p:nvSpPr>
          <p:spPr bwMode="auto">
            <a:xfrm>
              <a:off x="200263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0" name="Freeform 39"/>
            <p:cNvSpPr>
              <a:spLocks/>
            </p:cNvSpPr>
            <p:nvPr/>
          </p:nvSpPr>
          <p:spPr bwMode="auto">
            <a:xfrm>
              <a:off x="2409032"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1" name="Freeform 40"/>
            <p:cNvSpPr>
              <a:spLocks/>
            </p:cNvSpPr>
            <p:nvPr/>
          </p:nvSpPr>
          <p:spPr bwMode="auto">
            <a:xfrm>
              <a:off x="2489994"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2" name="Freeform 41"/>
            <p:cNvSpPr>
              <a:spLocks/>
            </p:cNvSpPr>
            <p:nvPr/>
          </p:nvSpPr>
          <p:spPr bwMode="auto">
            <a:xfrm>
              <a:off x="2896395"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3" name="Freeform 42"/>
            <p:cNvSpPr>
              <a:spLocks/>
            </p:cNvSpPr>
            <p:nvPr/>
          </p:nvSpPr>
          <p:spPr bwMode="auto">
            <a:xfrm>
              <a:off x="2977357"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4" name="Freeform 43"/>
            <p:cNvSpPr>
              <a:spLocks/>
            </p:cNvSpPr>
            <p:nvPr/>
          </p:nvSpPr>
          <p:spPr bwMode="auto">
            <a:xfrm>
              <a:off x="3383757" y="3430598"/>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5" name="Freeform 44"/>
            <p:cNvSpPr>
              <a:spLocks/>
            </p:cNvSpPr>
            <p:nvPr/>
          </p:nvSpPr>
          <p:spPr bwMode="auto">
            <a:xfrm>
              <a:off x="5645946"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6" name="Freeform 45"/>
            <p:cNvSpPr>
              <a:spLocks/>
            </p:cNvSpPr>
            <p:nvPr/>
          </p:nvSpPr>
          <p:spPr bwMode="auto">
            <a:xfrm>
              <a:off x="5726909"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7" name="Freeform 46"/>
            <p:cNvSpPr>
              <a:spLocks/>
            </p:cNvSpPr>
            <p:nvPr/>
          </p:nvSpPr>
          <p:spPr bwMode="auto">
            <a:xfrm>
              <a:off x="613330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8" name="Freeform 47"/>
            <p:cNvSpPr>
              <a:spLocks/>
            </p:cNvSpPr>
            <p:nvPr/>
          </p:nvSpPr>
          <p:spPr bwMode="auto">
            <a:xfrm>
              <a:off x="621427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9" name="Freeform 48"/>
            <p:cNvSpPr>
              <a:spLocks/>
            </p:cNvSpPr>
            <p:nvPr/>
          </p:nvSpPr>
          <p:spPr bwMode="auto">
            <a:xfrm>
              <a:off x="6620672"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0" name="Freeform 49"/>
            <p:cNvSpPr>
              <a:spLocks/>
            </p:cNvSpPr>
            <p:nvPr/>
          </p:nvSpPr>
          <p:spPr bwMode="auto">
            <a:xfrm>
              <a:off x="670163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1" name="Freeform 50"/>
            <p:cNvSpPr>
              <a:spLocks/>
            </p:cNvSpPr>
            <p:nvPr/>
          </p:nvSpPr>
          <p:spPr bwMode="auto">
            <a:xfrm>
              <a:off x="7106447"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2" name="Freeform 51"/>
            <p:cNvSpPr>
              <a:spLocks/>
            </p:cNvSpPr>
            <p:nvPr/>
          </p:nvSpPr>
          <p:spPr bwMode="auto">
            <a:xfrm>
              <a:off x="719058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3" name="Freeform 52"/>
            <p:cNvSpPr>
              <a:spLocks/>
            </p:cNvSpPr>
            <p:nvPr/>
          </p:nvSpPr>
          <p:spPr bwMode="auto">
            <a:xfrm>
              <a:off x="7593810" y="3430598"/>
              <a:ext cx="84138" cy="404814"/>
            </a:xfrm>
            <a:custGeom>
              <a:avLst/>
              <a:gdLst>
                <a:gd name="T0" fmla="*/ 0 w 53"/>
                <a:gd name="T1" fmla="*/ 254 h 255"/>
                <a:gd name="T2" fmla="*/ 0 w 53"/>
                <a:gd name="T3" fmla="*/ 0 h 255"/>
                <a:gd name="T4" fmla="*/ 52 w 53"/>
                <a:gd name="T5" fmla="*/ 0 h 255"/>
                <a:gd name="T6" fmla="*/ 52 w 53"/>
                <a:gd name="T7" fmla="*/ 254 h 255"/>
                <a:gd name="T8" fmla="*/ 0 w 53"/>
                <a:gd name="T9" fmla="*/ 254 h 255"/>
              </a:gdLst>
              <a:ahLst/>
              <a:cxnLst>
                <a:cxn ang="0">
                  <a:pos x="T0" y="T1"/>
                </a:cxn>
                <a:cxn ang="0">
                  <a:pos x="T2" y="T3"/>
                </a:cxn>
                <a:cxn ang="0">
                  <a:pos x="T4" y="T5"/>
                </a:cxn>
                <a:cxn ang="0">
                  <a:pos x="T6" y="T7"/>
                </a:cxn>
                <a:cxn ang="0">
                  <a:pos x="T8" y="T9"/>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0" name="Freeform 69"/>
            <p:cNvSpPr>
              <a:spLocks/>
            </p:cNvSpPr>
            <p:nvPr/>
          </p:nvSpPr>
          <p:spPr bwMode="auto">
            <a:xfrm>
              <a:off x="177085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1" name="Freeform 70"/>
            <p:cNvSpPr>
              <a:spLocks/>
            </p:cNvSpPr>
            <p:nvPr/>
          </p:nvSpPr>
          <p:spPr bwMode="auto">
            <a:xfrm>
              <a:off x="2094707"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2" name="Freeform 71"/>
            <p:cNvSpPr>
              <a:spLocks/>
            </p:cNvSpPr>
            <p:nvPr/>
          </p:nvSpPr>
          <p:spPr bwMode="auto">
            <a:xfrm>
              <a:off x="2420144"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3" name="Freeform 72"/>
            <p:cNvSpPr>
              <a:spLocks/>
            </p:cNvSpPr>
            <p:nvPr/>
          </p:nvSpPr>
          <p:spPr bwMode="auto">
            <a:xfrm>
              <a:off x="274399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5" name="Rectangle 74"/>
            <p:cNvSpPr>
              <a:spLocks noChangeArrowheads="1"/>
            </p:cNvSpPr>
            <p:nvPr/>
          </p:nvSpPr>
          <p:spPr bwMode="auto">
            <a:xfrm>
              <a:off x="3685383" y="269082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FF0000"/>
                  </a:solidFill>
                </a:rPr>
                <a:t>17</a:t>
              </a:r>
            </a:p>
          </p:txBody>
        </p:sp>
        <p:sp>
          <p:nvSpPr>
            <p:cNvPr id="76" name="Rectangle 75"/>
            <p:cNvSpPr>
              <a:spLocks noChangeArrowheads="1"/>
            </p:cNvSpPr>
            <p:nvPr/>
          </p:nvSpPr>
          <p:spPr bwMode="auto">
            <a:xfrm>
              <a:off x="5755484" y="344647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77" name="Rectangle 76"/>
            <p:cNvSpPr>
              <a:spLocks noChangeArrowheads="1"/>
            </p:cNvSpPr>
            <p:nvPr/>
          </p:nvSpPr>
          <p:spPr bwMode="auto">
            <a:xfrm>
              <a:off x="6252372" y="3457585"/>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30</a:t>
              </a:r>
            </a:p>
          </p:txBody>
        </p:sp>
        <p:sp>
          <p:nvSpPr>
            <p:cNvPr id="78" name="Rectangle 77"/>
            <p:cNvSpPr>
              <a:spLocks noChangeArrowheads="1"/>
            </p:cNvSpPr>
            <p:nvPr/>
          </p:nvSpPr>
          <p:spPr bwMode="auto">
            <a:xfrm>
              <a:off x="3129757"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14*</a:t>
              </a:r>
            </a:p>
          </p:txBody>
        </p:sp>
        <p:sp>
          <p:nvSpPr>
            <p:cNvPr id="79" name="Rectangle 78"/>
            <p:cNvSpPr>
              <a:spLocks noChangeArrowheads="1"/>
            </p:cNvSpPr>
            <p:nvPr/>
          </p:nvSpPr>
          <p:spPr bwMode="auto">
            <a:xfrm>
              <a:off x="3453608"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16*</a:t>
              </a:r>
            </a:p>
          </p:txBody>
        </p:sp>
        <p:sp>
          <p:nvSpPr>
            <p:cNvPr id="80" name="Rectangle 79"/>
            <p:cNvSpPr>
              <a:spLocks noChangeArrowheads="1"/>
            </p:cNvSpPr>
            <p:nvPr/>
          </p:nvSpPr>
          <p:spPr bwMode="auto">
            <a:xfrm>
              <a:off x="4579146"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19*</a:t>
              </a:r>
            </a:p>
          </p:txBody>
        </p:sp>
        <p:sp>
          <p:nvSpPr>
            <p:cNvPr id="81" name="Rectangle 80"/>
            <p:cNvSpPr>
              <a:spLocks noChangeArrowheads="1"/>
            </p:cNvSpPr>
            <p:nvPr/>
          </p:nvSpPr>
          <p:spPr bwMode="auto">
            <a:xfrm>
              <a:off x="4885533"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20*</a:t>
              </a:r>
            </a:p>
          </p:txBody>
        </p:sp>
        <p:sp>
          <p:nvSpPr>
            <p:cNvPr id="82" name="Rectangle 81"/>
            <p:cNvSpPr>
              <a:spLocks noChangeArrowheads="1"/>
            </p:cNvSpPr>
            <p:nvPr/>
          </p:nvSpPr>
          <p:spPr bwMode="auto">
            <a:xfrm>
              <a:off x="5199859"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22*</a:t>
              </a:r>
            </a:p>
          </p:txBody>
        </p:sp>
        <p:sp>
          <p:nvSpPr>
            <p:cNvPr id="83" name="Rectangle 82"/>
            <p:cNvSpPr>
              <a:spLocks noChangeArrowheads="1"/>
            </p:cNvSpPr>
            <p:nvPr/>
          </p:nvSpPr>
          <p:spPr bwMode="auto">
            <a:xfrm>
              <a:off x="5950747"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84" name="Rectangle 83"/>
            <p:cNvSpPr>
              <a:spLocks noChangeArrowheads="1"/>
            </p:cNvSpPr>
            <p:nvPr/>
          </p:nvSpPr>
          <p:spPr bwMode="auto">
            <a:xfrm>
              <a:off x="6285709"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27*</a:t>
              </a:r>
            </a:p>
          </p:txBody>
        </p:sp>
        <p:sp>
          <p:nvSpPr>
            <p:cNvPr id="85" name="Rectangle 84"/>
            <p:cNvSpPr>
              <a:spLocks noChangeArrowheads="1"/>
            </p:cNvSpPr>
            <p:nvPr/>
          </p:nvSpPr>
          <p:spPr bwMode="auto">
            <a:xfrm>
              <a:off x="6588922"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29*</a:t>
              </a:r>
            </a:p>
          </p:txBody>
        </p:sp>
        <p:sp>
          <p:nvSpPr>
            <p:cNvPr id="86" name="Rectangle 85"/>
            <p:cNvSpPr>
              <a:spLocks noChangeArrowheads="1"/>
            </p:cNvSpPr>
            <p:nvPr/>
          </p:nvSpPr>
          <p:spPr bwMode="auto">
            <a:xfrm>
              <a:off x="7360448"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33*</a:t>
              </a:r>
            </a:p>
          </p:txBody>
        </p:sp>
        <p:sp>
          <p:nvSpPr>
            <p:cNvPr id="87" name="Rectangle 86"/>
            <p:cNvSpPr>
              <a:spLocks noChangeArrowheads="1"/>
            </p:cNvSpPr>
            <p:nvPr/>
          </p:nvSpPr>
          <p:spPr bwMode="auto">
            <a:xfrm>
              <a:off x="7685885"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34*</a:t>
              </a:r>
            </a:p>
          </p:txBody>
        </p:sp>
        <p:sp>
          <p:nvSpPr>
            <p:cNvPr id="88" name="Rectangle 87"/>
            <p:cNvSpPr>
              <a:spLocks noChangeArrowheads="1"/>
            </p:cNvSpPr>
            <p:nvPr/>
          </p:nvSpPr>
          <p:spPr bwMode="auto">
            <a:xfrm>
              <a:off x="8000211"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38*</a:t>
              </a:r>
            </a:p>
          </p:txBody>
        </p:sp>
        <p:sp>
          <p:nvSpPr>
            <p:cNvPr id="89" name="Rectangle 88"/>
            <p:cNvSpPr>
              <a:spLocks noChangeArrowheads="1"/>
            </p:cNvSpPr>
            <p:nvPr/>
          </p:nvSpPr>
          <p:spPr bwMode="auto">
            <a:xfrm>
              <a:off x="8324061" y="425451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39*</a:t>
              </a:r>
            </a:p>
          </p:txBody>
        </p:sp>
        <p:sp>
          <p:nvSpPr>
            <p:cNvPr id="90" name="Rectangle 89"/>
            <p:cNvSpPr>
              <a:spLocks noChangeArrowheads="1"/>
            </p:cNvSpPr>
            <p:nvPr/>
          </p:nvSpPr>
          <p:spPr bwMode="auto">
            <a:xfrm>
              <a:off x="2031207" y="345917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13</a:t>
              </a:r>
            </a:p>
          </p:txBody>
        </p:sp>
        <p:sp>
          <p:nvSpPr>
            <p:cNvPr id="91" name="Rectangle 90"/>
            <p:cNvSpPr>
              <a:spLocks noChangeArrowheads="1"/>
            </p:cNvSpPr>
            <p:nvPr/>
          </p:nvSpPr>
          <p:spPr bwMode="auto">
            <a:xfrm>
              <a:off x="1564481" y="3459173"/>
              <a:ext cx="2762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FF0000"/>
                  </a:solidFill>
                </a:rPr>
                <a:t>5</a:t>
              </a:r>
            </a:p>
          </p:txBody>
        </p:sp>
        <p:sp>
          <p:nvSpPr>
            <p:cNvPr id="92" name="Rectangle 91"/>
            <p:cNvSpPr>
              <a:spLocks noChangeArrowheads="1"/>
            </p:cNvSpPr>
            <p:nvPr/>
          </p:nvSpPr>
          <p:spPr bwMode="auto">
            <a:xfrm>
              <a:off x="2102644"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7*</a:t>
              </a:r>
            </a:p>
          </p:txBody>
        </p:sp>
        <p:sp>
          <p:nvSpPr>
            <p:cNvPr id="93" name="Rectangle 92"/>
            <p:cNvSpPr>
              <a:spLocks noChangeArrowheads="1"/>
            </p:cNvSpPr>
            <p:nvPr/>
          </p:nvSpPr>
          <p:spPr bwMode="auto">
            <a:xfrm>
              <a:off x="1780381"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5*</a:t>
              </a:r>
            </a:p>
          </p:txBody>
        </p:sp>
        <p:sp>
          <p:nvSpPr>
            <p:cNvPr id="94" name="Rectangle 93"/>
            <p:cNvSpPr>
              <a:spLocks noChangeArrowheads="1"/>
            </p:cNvSpPr>
            <p:nvPr/>
          </p:nvSpPr>
          <p:spPr bwMode="auto">
            <a:xfrm>
              <a:off x="2418557"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FF0000"/>
                  </a:solidFill>
                </a:rPr>
                <a:t>8*</a:t>
              </a:r>
            </a:p>
          </p:txBody>
        </p:sp>
        <p:sp>
          <p:nvSpPr>
            <p:cNvPr id="96" name="Arc 164"/>
            <p:cNvSpPr>
              <a:spLocks/>
            </p:cNvSpPr>
            <p:nvPr/>
          </p:nvSpPr>
          <p:spPr bwMode="auto">
            <a:xfrm rot="13440000">
              <a:off x="7104860"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7" name="Arc 165"/>
            <p:cNvSpPr>
              <a:spLocks/>
            </p:cNvSpPr>
            <p:nvPr/>
          </p:nvSpPr>
          <p:spPr bwMode="auto">
            <a:xfrm rot="13440000">
              <a:off x="1542256"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8" name="Arc 166"/>
            <p:cNvSpPr>
              <a:spLocks/>
            </p:cNvSpPr>
            <p:nvPr/>
          </p:nvSpPr>
          <p:spPr bwMode="auto">
            <a:xfrm rot="13440000">
              <a:off x="2913857"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9" name="Arc 167"/>
            <p:cNvSpPr>
              <a:spLocks/>
            </p:cNvSpPr>
            <p:nvPr/>
          </p:nvSpPr>
          <p:spPr bwMode="auto">
            <a:xfrm rot="13440000">
              <a:off x="4361658"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0" name="Arc 168"/>
            <p:cNvSpPr>
              <a:spLocks/>
            </p:cNvSpPr>
            <p:nvPr/>
          </p:nvSpPr>
          <p:spPr bwMode="auto">
            <a:xfrm rot="13440000">
              <a:off x="5733259"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cxnSp>
          <p:nvCxnSpPr>
            <p:cNvPr id="103" name="Straight Arrow Connector 102"/>
            <p:cNvCxnSpPr>
              <a:stCxn id="36" idx="0"/>
              <a:endCxn id="6" idx="2"/>
            </p:cNvCxnSpPr>
            <p:nvPr/>
          </p:nvCxnSpPr>
          <p:spPr bwMode="auto">
            <a:xfrm flipH="1">
              <a:off x="1037431" y="3833824"/>
              <a:ext cx="398463" cy="44608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Straight Arrow Connector 104"/>
            <p:cNvCxnSpPr>
              <a:stCxn id="36" idx="3"/>
              <a:endCxn id="71" idx="2"/>
            </p:cNvCxnSpPr>
            <p:nvPr/>
          </p:nvCxnSpPr>
          <p:spPr bwMode="auto">
            <a:xfrm>
              <a:off x="1921669" y="3833824"/>
              <a:ext cx="498476"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Straight Arrow Connector 106"/>
            <p:cNvCxnSpPr>
              <a:stCxn id="38" idx="3"/>
              <a:endCxn id="21" idx="2"/>
            </p:cNvCxnSpPr>
            <p:nvPr/>
          </p:nvCxnSpPr>
          <p:spPr bwMode="auto">
            <a:xfrm>
              <a:off x="2409032" y="3833824"/>
              <a:ext cx="1411289"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Straight Arrow Connector 108"/>
            <p:cNvCxnSpPr>
              <a:stCxn id="45" idx="0"/>
              <a:endCxn id="25" idx="2"/>
            </p:cNvCxnSpPr>
            <p:nvPr/>
          </p:nvCxnSpPr>
          <p:spPr bwMode="auto">
            <a:xfrm flipH="1">
              <a:off x="5231609" y="3833824"/>
              <a:ext cx="414337"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Straight Arrow Connector 110"/>
            <p:cNvCxnSpPr>
              <a:stCxn id="47" idx="0"/>
              <a:endCxn id="29" idx="2"/>
            </p:cNvCxnSpPr>
            <p:nvPr/>
          </p:nvCxnSpPr>
          <p:spPr bwMode="auto">
            <a:xfrm>
              <a:off x="6133309" y="3833824"/>
              <a:ext cx="508000"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Straight Arrow Connector 112"/>
            <p:cNvCxnSpPr>
              <a:stCxn id="47" idx="3"/>
              <a:endCxn id="34" idx="1"/>
            </p:cNvCxnSpPr>
            <p:nvPr/>
          </p:nvCxnSpPr>
          <p:spPr bwMode="auto">
            <a:xfrm>
              <a:off x="6620672" y="3833824"/>
              <a:ext cx="1420814"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Straight Arrow Connector 114"/>
            <p:cNvCxnSpPr>
              <a:stCxn id="11" idx="0"/>
              <a:endCxn id="38" idx="2"/>
            </p:cNvCxnSpPr>
            <p:nvPr/>
          </p:nvCxnSpPr>
          <p:spPr bwMode="auto">
            <a:xfrm flipH="1">
              <a:off x="2409032" y="3065471"/>
              <a:ext cx="1147763" cy="365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Straight Arrow Connector 116"/>
            <p:cNvCxnSpPr>
              <a:stCxn id="13" idx="0"/>
              <a:endCxn id="47" idx="2"/>
            </p:cNvCxnSpPr>
            <p:nvPr/>
          </p:nvCxnSpPr>
          <p:spPr bwMode="auto">
            <a:xfrm>
              <a:off x="4042570" y="3065471"/>
              <a:ext cx="2578102" cy="365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9" name="TextBox 118"/>
          <p:cNvSpPr txBox="1"/>
          <p:nvPr/>
        </p:nvSpPr>
        <p:spPr>
          <a:xfrm>
            <a:off x="2370503" y="2797520"/>
            <a:ext cx="973343" cy="369332"/>
          </a:xfrm>
          <a:prstGeom prst="rect">
            <a:avLst/>
          </a:prstGeom>
          <a:noFill/>
        </p:spPr>
        <p:txBody>
          <a:bodyPr wrap="none" rtlCol="0">
            <a:spAutoFit/>
          </a:bodyPr>
          <a:lstStyle/>
          <a:p>
            <a:r>
              <a:rPr lang="en-US" dirty="0"/>
              <a:t>push up</a:t>
            </a:r>
          </a:p>
        </p:txBody>
      </p:sp>
      <p:sp>
        <p:nvSpPr>
          <p:cNvPr id="9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Tree>
    <p:extLst>
      <p:ext uri="{BB962C8B-B14F-4D97-AF65-F5344CB8AC3E}">
        <p14:creationId xmlns:p14="http://schemas.microsoft.com/office/powerpoint/2010/main" val="40402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88143" y="2662245"/>
            <a:ext cx="8367718" cy="1951044"/>
            <a:chOff x="388143" y="2662245"/>
            <a:chExt cx="8367718" cy="1951044"/>
          </a:xfrm>
        </p:grpSpPr>
        <p:sp>
          <p:nvSpPr>
            <p:cNvPr id="5" name="Freeform 4"/>
            <p:cNvSpPr>
              <a:spLocks/>
            </p:cNvSpPr>
            <p:nvPr/>
          </p:nvSpPr>
          <p:spPr bwMode="auto">
            <a:xfrm>
              <a:off x="388143"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 name="Freeform 5"/>
            <p:cNvSpPr>
              <a:spLocks/>
            </p:cNvSpPr>
            <p:nvPr/>
          </p:nvSpPr>
          <p:spPr bwMode="auto">
            <a:xfrm>
              <a:off x="713581"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 name="Freeform 6"/>
            <p:cNvSpPr>
              <a:spLocks/>
            </p:cNvSpPr>
            <p:nvPr/>
          </p:nvSpPr>
          <p:spPr bwMode="auto">
            <a:xfrm>
              <a:off x="1037431"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 name="Freeform 7"/>
            <p:cNvSpPr>
              <a:spLocks/>
            </p:cNvSpPr>
            <p:nvPr/>
          </p:nvSpPr>
          <p:spPr bwMode="auto">
            <a:xfrm>
              <a:off x="1362869"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 name="Rectangle 8"/>
            <p:cNvSpPr>
              <a:spLocks noChangeArrowheads="1"/>
            </p:cNvSpPr>
            <p:nvPr/>
          </p:nvSpPr>
          <p:spPr bwMode="auto">
            <a:xfrm>
              <a:off x="397668"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a:t>
              </a:r>
            </a:p>
          </p:txBody>
        </p:sp>
        <p:sp>
          <p:nvSpPr>
            <p:cNvPr id="10" name="Rectangle 9"/>
            <p:cNvSpPr>
              <a:spLocks noChangeArrowheads="1"/>
            </p:cNvSpPr>
            <p:nvPr/>
          </p:nvSpPr>
          <p:spPr bwMode="auto">
            <a:xfrm>
              <a:off x="723106"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a:t>
              </a:r>
            </a:p>
          </p:txBody>
        </p:sp>
        <p:sp>
          <p:nvSpPr>
            <p:cNvPr id="11" name="Freeform 10"/>
            <p:cNvSpPr>
              <a:spLocks/>
            </p:cNvSpPr>
            <p:nvPr/>
          </p:nvSpPr>
          <p:spPr bwMode="auto">
            <a:xfrm>
              <a:off x="3556795" y="2662245"/>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2" name="Freeform 11"/>
            <p:cNvSpPr>
              <a:spLocks/>
            </p:cNvSpPr>
            <p:nvPr/>
          </p:nvSpPr>
          <p:spPr bwMode="auto">
            <a:xfrm>
              <a:off x="3636170"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 name="Freeform 12"/>
            <p:cNvSpPr>
              <a:spLocks/>
            </p:cNvSpPr>
            <p:nvPr/>
          </p:nvSpPr>
          <p:spPr bwMode="auto">
            <a:xfrm>
              <a:off x="4042570"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4" name="Freeform 13"/>
            <p:cNvSpPr>
              <a:spLocks/>
            </p:cNvSpPr>
            <p:nvPr/>
          </p:nvSpPr>
          <p:spPr bwMode="auto">
            <a:xfrm>
              <a:off x="4123533"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 name="Freeform 14"/>
            <p:cNvSpPr>
              <a:spLocks/>
            </p:cNvSpPr>
            <p:nvPr/>
          </p:nvSpPr>
          <p:spPr bwMode="auto">
            <a:xfrm>
              <a:off x="4529933"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Freeform 15"/>
            <p:cNvSpPr>
              <a:spLocks/>
            </p:cNvSpPr>
            <p:nvPr/>
          </p:nvSpPr>
          <p:spPr bwMode="auto">
            <a:xfrm>
              <a:off x="4610896"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7" name="Freeform 16"/>
            <p:cNvSpPr>
              <a:spLocks/>
            </p:cNvSpPr>
            <p:nvPr/>
          </p:nvSpPr>
          <p:spPr bwMode="auto">
            <a:xfrm>
              <a:off x="5017296"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8" name="Freeform 17"/>
            <p:cNvSpPr>
              <a:spLocks/>
            </p:cNvSpPr>
            <p:nvPr/>
          </p:nvSpPr>
          <p:spPr bwMode="auto">
            <a:xfrm>
              <a:off x="5098259"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9" name="Freeform 18"/>
            <p:cNvSpPr>
              <a:spLocks/>
            </p:cNvSpPr>
            <p:nvPr/>
          </p:nvSpPr>
          <p:spPr bwMode="auto">
            <a:xfrm>
              <a:off x="5504659" y="2662245"/>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0" name="Freeform 19"/>
            <p:cNvSpPr>
              <a:spLocks/>
            </p:cNvSpPr>
            <p:nvPr/>
          </p:nvSpPr>
          <p:spPr bwMode="auto">
            <a:xfrm>
              <a:off x="3169445"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1" name="Freeform 20"/>
            <p:cNvSpPr>
              <a:spLocks/>
            </p:cNvSpPr>
            <p:nvPr/>
          </p:nvSpPr>
          <p:spPr bwMode="auto">
            <a:xfrm>
              <a:off x="349488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2" name="Freeform 21"/>
            <p:cNvSpPr>
              <a:spLocks/>
            </p:cNvSpPr>
            <p:nvPr/>
          </p:nvSpPr>
          <p:spPr bwMode="auto">
            <a:xfrm>
              <a:off x="3820320"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3" name="Freeform 22"/>
            <p:cNvSpPr>
              <a:spLocks/>
            </p:cNvSpPr>
            <p:nvPr/>
          </p:nvSpPr>
          <p:spPr bwMode="auto">
            <a:xfrm>
              <a:off x="4144170"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4" name="Freeform 23"/>
            <p:cNvSpPr>
              <a:spLocks/>
            </p:cNvSpPr>
            <p:nvPr/>
          </p:nvSpPr>
          <p:spPr bwMode="auto">
            <a:xfrm>
              <a:off x="458073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5" name="Freeform 24"/>
            <p:cNvSpPr>
              <a:spLocks/>
            </p:cNvSpPr>
            <p:nvPr/>
          </p:nvSpPr>
          <p:spPr bwMode="auto">
            <a:xfrm>
              <a:off x="49061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6" name="Freeform 25"/>
            <p:cNvSpPr>
              <a:spLocks/>
            </p:cNvSpPr>
            <p:nvPr/>
          </p:nvSpPr>
          <p:spPr bwMode="auto">
            <a:xfrm>
              <a:off x="5231609" y="4287850"/>
              <a:ext cx="323850" cy="325439"/>
            </a:xfrm>
            <a:custGeom>
              <a:avLst/>
              <a:gdLst>
                <a:gd name="T0" fmla="*/ 0 w 204"/>
                <a:gd name="T1" fmla="*/ 204 h 205"/>
                <a:gd name="T2" fmla="*/ 0 w 204"/>
                <a:gd name="T3" fmla="*/ 0 h 205"/>
                <a:gd name="T4" fmla="*/ 203 w 204"/>
                <a:gd name="T5" fmla="*/ 0 h 205"/>
                <a:gd name="T6" fmla="*/ 203 w 204"/>
                <a:gd name="T7" fmla="*/ 204 h 205"/>
                <a:gd name="T8" fmla="*/ 0 w 204"/>
                <a:gd name="T9" fmla="*/ 204 h 205"/>
              </a:gdLst>
              <a:ahLst/>
              <a:cxnLst>
                <a:cxn ang="0">
                  <a:pos x="T0" y="T1"/>
                </a:cxn>
                <a:cxn ang="0">
                  <a:pos x="T2" y="T3"/>
                </a:cxn>
                <a:cxn ang="0">
                  <a:pos x="T4" y="T5"/>
                </a:cxn>
                <a:cxn ang="0">
                  <a:pos x="T6" y="T7"/>
                </a:cxn>
                <a:cxn ang="0">
                  <a:pos x="T8" y="T9"/>
                </a:cxn>
              </a:cxnLst>
              <a:rect l="0" t="0" r="r" b="b"/>
              <a:pathLst>
                <a:path w="204" h="205">
                  <a:moveTo>
                    <a:pt x="0" y="204"/>
                  </a:moveTo>
                  <a:lnTo>
                    <a:pt x="0" y="0"/>
                  </a:lnTo>
                  <a:lnTo>
                    <a:pt x="203" y="0"/>
                  </a:lnTo>
                  <a:lnTo>
                    <a:pt x="203"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7" name="Freeform 26"/>
            <p:cNvSpPr>
              <a:spLocks/>
            </p:cNvSpPr>
            <p:nvPr/>
          </p:nvSpPr>
          <p:spPr bwMode="auto">
            <a:xfrm>
              <a:off x="55538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8" name="Freeform 27"/>
            <p:cNvSpPr>
              <a:spLocks/>
            </p:cNvSpPr>
            <p:nvPr/>
          </p:nvSpPr>
          <p:spPr bwMode="auto">
            <a:xfrm>
              <a:off x="5992022"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9" name="Freeform 28"/>
            <p:cNvSpPr>
              <a:spLocks/>
            </p:cNvSpPr>
            <p:nvPr/>
          </p:nvSpPr>
          <p:spPr bwMode="auto">
            <a:xfrm>
              <a:off x="6317459"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0" name="Freeform 29"/>
            <p:cNvSpPr>
              <a:spLocks/>
            </p:cNvSpPr>
            <p:nvPr/>
          </p:nvSpPr>
          <p:spPr bwMode="auto">
            <a:xfrm>
              <a:off x="6641310"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1" name="Freeform 30"/>
            <p:cNvSpPr>
              <a:spLocks/>
            </p:cNvSpPr>
            <p:nvPr/>
          </p:nvSpPr>
          <p:spPr bwMode="auto">
            <a:xfrm>
              <a:off x="6965160"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2" name="Freeform 31"/>
            <p:cNvSpPr>
              <a:spLocks/>
            </p:cNvSpPr>
            <p:nvPr/>
          </p:nvSpPr>
          <p:spPr bwMode="auto">
            <a:xfrm>
              <a:off x="7392198"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3" name="Freeform 32"/>
            <p:cNvSpPr>
              <a:spLocks/>
            </p:cNvSpPr>
            <p:nvPr/>
          </p:nvSpPr>
          <p:spPr bwMode="auto">
            <a:xfrm>
              <a:off x="771763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4" name="Freeform 33"/>
            <p:cNvSpPr>
              <a:spLocks/>
            </p:cNvSpPr>
            <p:nvPr/>
          </p:nvSpPr>
          <p:spPr bwMode="auto">
            <a:xfrm>
              <a:off x="804148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5" name="Freeform 34"/>
            <p:cNvSpPr>
              <a:spLocks/>
            </p:cNvSpPr>
            <p:nvPr/>
          </p:nvSpPr>
          <p:spPr bwMode="auto">
            <a:xfrm>
              <a:off x="8365336"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6" name="Freeform 35"/>
            <p:cNvSpPr>
              <a:spLocks/>
            </p:cNvSpPr>
            <p:nvPr/>
          </p:nvSpPr>
          <p:spPr bwMode="auto">
            <a:xfrm>
              <a:off x="1435894"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7" name="Freeform 36"/>
            <p:cNvSpPr>
              <a:spLocks/>
            </p:cNvSpPr>
            <p:nvPr/>
          </p:nvSpPr>
          <p:spPr bwMode="auto">
            <a:xfrm>
              <a:off x="1516856"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8" name="Freeform 37"/>
            <p:cNvSpPr>
              <a:spLocks/>
            </p:cNvSpPr>
            <p:nvPr/>
          </p:nvSpPr>
          <p:spPr bwMode="auto">
            <a:xfrm>
              <a:off x="192166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9" name="Freeform 38"/>
            <p:cNvSpPr>
              <a:spLocks/>
            </p:cNvSpPr>
            <p:nvPr/>
          </p:nvSpPr>
          <p:spPr bwMode="auto">
            <a:xfrm>
              <a:off x="200263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0" name="Freeform 39"/>
            <p:cNvSpPr>
              <a:spLocks/>
            </p:cNvSpPr>
            <p:nvPr/>
          </p:nvSpPr>
          <p:spPr bwMode="auto">
            <a:xfrm>
              <a:off x="2409032"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1" name="Freeform 40"/>
            <p:cNvSpPr>
              <a:spLocks/>
            </p:cNvSpPr>
            <p:nvPr/>
          </p:nvSpPr>
          <p:spPr bwMode="auto">
            <a:xfrm>
              <a:off x="2489994"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2" name="Freeform 41"/>
            <p:cNvSpPr>
              <a:spLocks/>
            </p:cNvSpPr>
            <p:nvPr/>
          </p:nvSpPr>
          <p:spPr bwMode="auto">
            <a:xfrm>
              <a:off x="2896395"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3" name="Freeform 42"/>
            <p:cNvSpPr>
              <a:spLocks/>
            </p:cNvSpPr>
            <p:nvPr/>
          </p:nvSpPr>
          <p:spPr bwMode="auto">
            <a:xfrm>
              <a:off x="2977357"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4" name="Freeform 43"/>
            <p:cNvSpPr>
              <a:spLocks/>
            </p:cNvSpPr>
            <p:nvPr/>
          </p:nvSpPr>
          <p:spPr bwMode="auto">
            <a:xfrm>
              <a:off x="3383757" y="3430598"/>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5" name="Freeform 44"/>
            <p:cNvSpPr>
              <a:spLocks/>
            </p:cNvSpPr>
            <p:nvPr/>
          </p:nvSpPr>
          <p:spPr bwMode="auto">
            <a:xfrm>
              <a:off x="5645946"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6" name="Freeform 45"/>
            <p:cNvSpPr>
              <a:spLocks/>
            </p:cNvSpPr>
            <p:nvPr/>
          </p:nvSpPr>
          <p:spPr bwMode="auto">
            <a:xfrm>
              <a:off x="5726909"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7" name="Freeform 46"/>
            <p:cNvSpPr>
              <a:spLocks/>
            </p:cNvSpPr>
            <p:nvPr/>
          </p:nvSpPr>
          <p:spPr bwMode="auto">
            <a:xfrm>
              <a:off x="613330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8" name="Freeform 47"/>
            <p:cNvSpPr>
              <a:spLocks/>
            </p:cNvSpPr>
            <p:nvPr/>
          </p:nvSpPr>
          <p:spPr bwMode="auto">
            <a:xfrm>
              <a:off x="621427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9" name="Freeform 48"/>
            <p:cNvSpPr>
              <a:spLocks/>
            </p:cNvSpPr>
            <p:nvPr/>
          </p:nvSpPr>
          <p:spPr bwMode="auto">
            <a:xfrm>
              <a:off x="6620672"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0" name="Freeform 49"/>
            <p:cNvSpPr>
              <a:spLocks/>
            </p:cNvSpPr>
            <p:nvPr/>
          </p:nvSpPr>
          <p:spPr bwMode="auto">
            <a:xfrm>
              <a:off x="670163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1" name="Freeform 50"/>
            <p:cNvSpPr>
              <a:spLocks/>
            </p:cNvSpPr>
            <p:nvPr/>
          </p:nvSpPr>
          <p:spPr bwMode="auto">
            <a:xfrm>
              <a:off x="7106447"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2" name="Freeform 51"/>
            <p:cNvSpPr>
              <a:spLocks/>
            </p:cNvSpPr>
            <p:nvPr/>
          </p:nvSpPr>
          <p:spPr bwMode="auto">
            <a:xfrm>
              <a:off x="719058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3" name="Freeform 52"/>
            <p:cNvSpPr>
              <a:spLocks/>
            </p:cNvSpPr>
            <p:nvPr/>
          </p:nvSpPr>
          <p:spPr bwMode="auto">
            <a:xfrm>
              <a:off x="7593810" y="3430598"/>
              <a:ext cx="84138" cy="404814"/>
            </a:xfrm>
            <a:custGeom>
              <a:avLst/>
              <a:gdLst>
                <a:gd name="T0" fmla="*/ 0 w 53"/>
                <a:gd name="T1" fmla="*/ 254 h 255"/>
                <a:gd name="T2" fmla="*/ 0 w 53"/>
                <a:gd name="T3" fmla="*/ 0 h 255"/>
                <a:gd name="T4" fmla="*/ 52 w 53"/>
                <a:gd name="T5" fmla="*/ 0 h 255"/>
                <a:gd name="T6" fmla="*/ 52 w 53"/>
                <a:gd name="T7" fmla="*/ 254 h 255"/>
                <a:gd name="T8" fmla="*/ 0 w 53"/>
                <a:gd name="T9" fmla="*/ 254 h 255"/>
              </a:gdLst>
              <a:ahLst/>
              <a:cxnLst>
                <a:cxn ang="0">
                  <a:pos x="T0" y="T1"/>
                </a:cxn>
                <a:cxn ang="0">
                  <a:pos x="T2" y="T3"/>
                </a:cxn>
                <a:cxn ang="0">
                  <a:pos x="T4" y="T5"/>
                </a:cxn>
                <a:cxn ang="0">
                  <a:pos x="T6" y="T7"/>
                </a:cxn>
                <a:cxn ang="0">
                  <a:pos x="T8" y="T9"/>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4" name="Freeform 53"/>
            <p:cNvSpPr>
              <a:spLocks/>
            </p:cNvSpPr>
            <p:nvPr/>
          </p:nvSpPr>
          <p:spPr bwMode="auto">
            <a:xfrm>
              <a:off x="177085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5" name="Freeform 54"/>
            <p:cNvSpPr>
              <a:spLocks/>
            </p:cNvSpPr>
            <p:nvPr/>
          </p:nvSpPr>
          <p:spPr bwMode="auto">
            <a:xfrm>
              <a:off x="2094707"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6" name="Freeform 55"/>
            <p:cNvSpPr>
              <a:spLocks/>
            </p:cNvSpPr>
            <p:nvPr/>
          </p:nvSpPr>
          <p:spPr bwMode="auto">
            <a:xfrm>
              <a:off x="2420144"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7" name="Freeform 56"/>
            <p:cNvSpPr>
              <a:spLocks/>
            </p:cNvSpPr>
            <p:nvPr/>
          </p:nvSpPr>
          <p:spPr bwMode="auto">
            <a:xfrm>
              <a:off x="274399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8" name="Rectangle 57"/>
            <p:cNvSpPr>
              <a:spLocks noChangeArrowheads="1"/>
            </p:cNvSpPr>
            <p:nvPr/>
          </p:nvSpPr>
          <p:spPr bwMode="auto">
            <a:xfrm>
              <a:off x="3685383" y="269082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17</a:t>
              </a:r>
            </a:p>
          </p:txBody>
        </p:sp>
        <p:sp>
          <p:nvSpPr>
            <p:cNvPr id="59" name="Rectangle 58"/>
            <p:cNvSpPr>
              <a:spLocks noChangeArrowheads="1"/>
            </p:cNvSpPr>
            <p:nvPr/>
          </p:nvSpPr>
          <p:spPr bwMode="auto">
            <a:xfrm>
              <a:off x="5755484" y="344647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60" name="Rectangle 59"/>
            <p:cNvSpPr>
              <a:spLocks noChangeArrowheads="1"/>
            </p:cNvSpPr>
            <p:nvPr/>
          </p:nvSpPr>
          <p:spPr bwMode="auto">
            <a:xfrm>
              <a:off x="6252372" y="3457585"/>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30</a:t>
              </a:r>
            </a:p>
          </p:txBody>
        </p:sp>
        <p:sp>
          <p:nvSpPr>
            <p:cNvPr id="61" name="Rectangle 60"/>
            <p:cNvSpPr>
              <a:spLocks noChangeArrowheads="1"/>
            </p:cNvSpPr>
            <p:nvPr/>
          </p:nvSpPr>
          <p:spPr bwMode="auto">
            <a:xfrm>
              <a:off x="3129757"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14*</a:t>
              </a:r>
            </a:p>
          </p:txBody>
        </p:sp>
        <p:sp>
          <p:nvSpPr>
            <p:cNvPr id="62" name="Rectangle 61"/>
            <p:cNvSpPr>
              <a:spLocks noChangeArrowheads="1"/>
            </p:cNvSpPr>
            <p:nvPr/>
          </p:nvSpPr>
          <p:spPr bwMode="auto">
            <a:xfrm>
              <a:off x="3453608"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16*</a:t>
              </a:r>
            </a:p>
          </p:txBody>
        </p:sp>
        <p:sp>
          <p:nvSpPr>
            <p:cNvPr id="63" name="Rectangle 62"/>
            <p:cNvSpPr>
              <a:spLocks noChangeArrowheads="1"/>
            </p:cNvSpPr>
            <p:nvPr/>
          </p:nvSpPr>
          <p:spPr bwMode="auto">
            <a:xfrm>
              <a:off x="4579146"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FF0000"/>
                  </a:solidFill>
                </a:rPr>
                <a:t>19*</a:t>
              </a:r>
            </a:p>
          </p:txBody>
        </p:sp>
        <p:sp>
          <p:nvSpPr>
            <p:cNvPr id="64" name="Rectangle 63"/>
            <p:cNvSpPr>
              <a:spLocks noChangeArrowheads="1"/>
            </p:cNvSpPr>
            <p:nvPr/>
          </p:nvSpPr>
          <p:spPr bwMode="auto">
            <a:xfrm>
              <a:off x="4885533"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20*</a:t>
              </a:r>
            </a:p>
          </p:txBody>
        </p:sp>
        <p:sp>
          <p:nvSpPr>
            <p:cNvPr id="65" name="Rectangle 64"/>
            <p:cNvSpPr>
              <a:spLocks noChangeArrowheads="1"/>
            </p:cNvSpPr>
            <p:nvPr/>
          </p:nvSpPr>
          <p:spPr bwMode="auto">
            <a:xfrm>
              <a:off x="5199859"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22*</a:t>
              </a:r>
            </a:p>
          </p:txBody>
        </p:sp>
        <p:sp>
          <p:nvSpPr>
            <p:cNvPr id="66" name="Rectangle 65"/>
            <p:cNvSpPr>
              <a:spLocks noChangeArrowheads="1"/>
            </p:cNvSpPr>
            <p:nvPr/>
          </p:nvSpPr>
          <p:spPr bwMode="auto">
            <a:xfrm>
              <a:off x="5950747"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67" name="Rectangle 66"/>
            <p:cNvSpPr>
              <a:spLocks noChangeArrowheads="1"/>
            </p:cNvSpPr>
            <p:nvPr/>
          </p:nvSpPr>
          <p:spPr bwMode="auto">
            <a:xfrm>
              <a:off x="6285709"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27*</a:t>
              </a:r>
            </a:p>
          </p:txBody>
        </p:sp>
        <p:sp>
          <p:nvSpPr>
            <p:cNvPr id="68" name="Rectangle 67"/>
            <p:cNvSpPr>
              <a:spLocks noChangeArrowheads="1"/>
            </p:cNvSpPr>
            <p:nvPr/>
          </p:nvSpPr>
          <p:spPr bwMode="auto">
            <a:xfrm>
              <a:off x="6588922"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29*</a:t>
              </a:r>
            </a:p>
          </p:txBody>
        </p:sp>
        <p:sp>
          <p:nvSpPr>
            <p:cNvPr id="69" name="Rectangle 68"/>
            <p:cNvSpPr>
              <a:spLocks noChangeArrowheads="1"/>
            </p:cNvSpPr>
            <p:nvPr/>
          </p:nvSpPr>
          <p:spPr bwMode="auto">
            <a:xfrm>
              <a:off x="7360448"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33*</a:t>
              </a:r>
            </a:p>
          </p:txBody>
        </p:sp>
        <p:sp>
          <p:nvSpPr>
            <p:cNvPr id="70" name="Rectangle 69"/>
            <p:cNvSpPr>
              <a:spLocks noChangeArrowheads="1"/>
            </p:cNvSpPr>
            <p:nvPr/>
          </p:nvSpPr>
          <p:spPr bwMode="auto">
            <a:xfrm>
              <a:off x="7685885"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34*</a:t>
              </a:r>
            </a:p>
          </p:txBody>
        </p:sp>
        <p:sp>
          <p:nvSpPr>
            <p:cNvPr id="71" name="Rectangle 70"/>
            <p:cNvSpPr>
              <a:spLocks noChangeArrowheads="1"/>
            </p:cNvSpPr>
            <p:nvPr/>
          </p:nvSpPr>
          <p:spPr bwMode="auto">
            <a:xfrm>
              <a:off x="8000211"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38*</a:t>
              </a:r>
            </a:p>
          </p:txBody>
        </p:sp>
        <p:sp>
          <p:nvSpPr>
            <p:cNvPr id="72" name="Rectangle 71"/>
            <p:cNvSpPr>
              <a:spLocks noChangeArrowheads="1"/>
            </p:cNvSpPr>
            <p:nvPr/>
          </p:nvSpPr>
          <p:spPr bwMode="auto">
            <a:xfrm>
              <a:off x="8324061" y="425451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39*</a:t>
              </a:r>
            </a:p>
          </p:txBody>
        </p:sp>
        <p:sp>
          <p:nvSpPr>
            <p:cNvPr id="73" name="Rectangle 72"/>
            <p:cNvSpPr>
              <a:spLocks noChangeArrowheads="1"/>
            </p:cNvSpPr>
            <p:nvPr/>
          </p:nvSpPr>
          <p:spPr bwMode="auto">
            <a:xfrm>
              <a:off x="2031207" y="345917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13</a:t>
              </a:r>
            </a:p>
          </p:txBody>
        </p:sp>
        <p:sp>
          <p:nvSpPr>
            <p:cNvPr id="74" name="Rectangle 73"/>
            <p:cNvSpPr>
              <a:spLocks noChangeArrowheads="1"/>
            </p:cNvSpPr>
            <p:nvPr/>
          </p:nvSpPr>
          <p:spPr bwMode="auto">
            <a:xfrm>
              <a:off x="1564481" y="3459173"/>
              <a:ext cx="2762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5</a:t>
              </a:r>
            </a:p>
          </p:txBody>
        </p:sp>
        <p:sp>
          <p:nvSpPr>
            <p:cNvPr id="75" name="Rectangle 74"/>
            <p:cNvSpPr>
              <a:spLocks noChangeArrowheads="1"/>
            </p:cNvSpPr>
            <p:nvPr/>
          </p:nvSpPr>
          <p:spPr bwMode="auto">
            <a:xfrm>
              <a:off x="2102644"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7*</a:t>
              </a:r>
            </a:p>
          </p:txBody>
        </p:sp>
        <p:sp>
          <p:nvSpPr>
            <p:cNvPr id="76" name="Rectangle 75"/>
            <p:cNvSpPr>
              <a:spLocks noChangeArrowheads="1"/>
            </p:cNvSpPr>
            <p:nvPr/>
          </p:nvSpPr>
          <p:spPr bwMode="auto">
            <a:xfrm>
              <a:off x="1780381"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5*</a:t>
              </a:r>
            </a:p>
          </p:txBody>
        </p:sp>
        <p:sp>
          <p:nvSpPr>
            <p:cNvPr id="77" name="Rectangle 76"/>
            <p:cNvSpPr>
              <a:spLocks noChangeArrowheads="1"/>
            </p:cNvSpPr>
            <p:nvPr/>
          </p:nvSpPr>
          <p:spPr bwMode="auto">
            <a:xfrm>
              <a:off x="2418557"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8*</a:t>
              </a:r>
            </a:p>
          </p:txBody>
        </p:sp>
        <p:sp>
          <p:nvSpPr>
            <p:cNvPr id="78" name="Arc 164"/>
            <p:cNvSpPr>
              <a:spLocks/>
            </p:cNvSpPr>
            <p:nvPr/>
          </p:nvSpPr>
          <p:spPr bwMode="auto">
            <a:xfrm rot="13440000">
              <a:off x="7104860"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9" name="Arc 165"/>
            <p:cNvSpPr>
              <a:spLocks/>
            </p:cNvSpPr>
            <p:nvPr/>
          </p:nvSpPr>
          <p:spPr bwMode="auto">
            <a:xfrm rot="13440000">
              <a:off x="1542256"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0" name="Arc 166"/>
            <p:cNvSpPr>
              <a:spLocks/>
            </p:cNvSpPr>
            <p:nvPr/>
          </p:nvSpPr>
          <p:spPr bwMode="auto">
            <a:xfrm rot="13440000">
              <a:off x="2913857"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1" name="Arc 167"/>
            <p:cNvSpPr>
              <a:spLocks/>
            </p:cNvSpPr>
            <p:nvPr/>
          </p:nvSpPr>
          <p:spPr bwMode="auto">
            <a:xfrm rot="13440000">
              <a:off x="4361658"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2" name="Arc 168"/>
            <p:cNvSpPr>
              <a:spLocks/>
            </p:cNvSpPr>
            <p:nvPr/>
          </p:nvSpPr>
          <p:spPr bwMode="auto">
            <a:xfrm rot="13440000">
              <a:off x="5733259"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cxnSp>
          <p:nvCxnSpPr>
            <p:cNvPr id="83" name="Straight Arrow Connector 82"/>
            <p:cNvCxnSpPr>
              <a:stCxn id="36" idx="0"/>
              <a:endCxn id="6" idx="2"/>
            </p:cNvCxnSpPr>
            <p:nvPr/>
          </p:nvCxnSpPr>
          <p:spPr bwMode="auto">
            <a:xfrm flipH="1">
              <a:off x="1037431" y="3833824"/>
              <a:ext cx="398463" cy="44608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Arrow Connector 83"/>
            <p:cNvCxnSpPr>
              <a:stCxn id="36" idx="3"/>
              <a:endCxn id="55" idx="2"/>
            </p:cNvCxnSpPr>
            <p:nvPr/>
          </p:nvCxnSpPr>
          <p:spPr bwMode="auto">
            <a:xfrm>
              <a:off x="1921669" y="3833824"/>
              <a:ext cx="498476"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Arrow Connector 84"/>
            <p:cNvCxnSpPr>
              <a:stCxn id="38" idx="3"/>
              <a:endCxn id="21" idx="2"/>
            </p:cNvCxnSpPr>
            <p:nvPr/>
          </p:nvCxnSpPr>
          <p:spPr bwMode="auto">
            <a:xfrm>
              <a:off x="2409032" y="3833824"/>
              <a:ext cx="1411289"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Arrow Connector 85"/>
            <p:cNvCxnSpPr>
              <a:stCxn id="45" idx="0"/>
              <a:endCxn id="25" idx="2"/>
            </p:cNvCxnSpPr>
            <p:nvPr/>
          </p:nvCxnSpPr>
          <p:spPr bwMode="auto">
            <a:xfrm flipH="1">
              <a:off x="5231609" y="3833824"/>
              <a:ext cx="414337"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Arrow Connector 86"/>
            <p:cNvCxnSpPr>
              <a:stCxn id="47" idx="0"/>
              <a:endCxn id="29" idx="2"/>
            </p:cNvCxnSpPr>
            <p:nvPr/>
          </p:nvCxnSpPr>
          <p:spPr bwMode="auto">
            <a:xfrm>
              <a:off x="6133309" y="3833824"/>
              <a:ext cx="508000"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p:cNvCxnSpPr>
              <a:stCxn id="47" idx="3"/>
              <a:endCxn id="34" idx="1"/>
            </p:cNvCxnSpPr>
            <p:nvPr/>
          </p:nvCxnSpPr>
          <p:spPr bwMode="auto">
            <a:xfrm>
              <a:off x="6620672" y="3833824"/>
              <a:ext cx="1420814"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Arrow Connector 88"/>
            <p:cNvCxnSpPr>
              <a:stCxn id="11" idx="0"/>
              <a:endCxn id="38" idx="2"/>
            </p:cNvCxnSpPr>
            <p:nvPr/>
          </p:nvCxnSpPr>
          <p:spPr bwMode="auto">
            <a:xfrm flipH="1">
              <a:off x="2409032" y="3065471"/>
              <a:ext cx="1147763" cy="365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Arrow Connector 89"/>
            <p:cNvCxnSpPr>
              <a:stCxn id="13" idx="0"/>
              <a:endCxn id="47" idx="2"/>
            </p:cNvCxnSpPr>
            <p:nvPr/>
          </p:nvCxnSpPr>
          <p:spPr bwMode="auto">
            <a:xfrm>
              <a:off x="4042570" y="3065471"/>
              <a:ext cx="2578102" cy="365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2" name="TextBox 91"/>
          <p:cNvSpPr txBox="1"/>
          <p:nvPr/>
        </p:nvSpPr>
        <p:spPr>
          <a:xfrm>
            <a:off x="4070" y="990600"/>
            <a:ext cx="9139930" cy="523220"/>
          </a:xfrm>
          <a:prstGeom prst="rect">
            <a:avLst/>
          </a:prstGeom>
          <a:noFill/>
        </p:spPr>
        <p:txBody>
          <a:bodyPr wrap="square" rtlCol="0">
            <a:spAutoFit/>
          </a:bodyPr>
          <a:lstStyle/>
          <a:p>
            <a:r>
              <a:rPr lang="en-US" sz="2800" b="0" dirty="0">
                <a:latin typeface="+mn-lt"/>
              </a:rPr>
              <a:t>Before Deleting 19</a:t>
            </a:r>
          </a:p>
        </p:txBody>
      </p:sp>
      <p:sp>
        <p:nvSpPr>
          <p:cNvPr id="91"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Tree>
    <p:extLst>
      <p:ext uri="{BB962C8B-B14F-4D97-AF65-F5344CB8AC3E}">
        <p14:creationId xmlns:p14="http://schemas.microsoft.com/office/powerpoint/2010/main" val="954549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8143" y="2662245"/>
            <a:ext cx="8367718" cy="1951044"/>
            <a:chOff x="388143" y="2662245"/>
            <a:chExt cx="8367718" cy="1951044"/>
          </a:xfrm>
        </p:grpSpPr>
        <p:sp>
          <p:nvSpPr>
            <p:cNvPr id="5" name="Freeform 4"/>
            <p:cNvSpPr>
              <a:spLocks/>
            </p:cNvSpPr>
            <p:nvPr/>
          </p:nvSpPr>
          <p:spPr bwMode="auto">
            <a:xfrm>
              <a:off x="388143"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 name="Freeform 5"/>
            <p:cNvSpPr>
              <a:spLocks/>
            </p:cNvSpPr>
            <p:nvPr/>
          </p:nvSpPr>
          <p:spPr bwMode="auto">
            <a:xfrm>
              <a:off x="713581"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 name="Freeform 6"/>
            <p:cNvSpPr>
              <a:spLocks/>
            </p:cNvSpPr>
            <p:nvPr/>
          </p:nvSpPr>
          <p:spPr bwMode="auto">
            <a:xfrm>
              <a:off x="1037431"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 name="Freeform 7"/>
            <p:cNvSpPr>
              <a:spLocks/>
            </p:cNvSpPr>
            <p:nvPr/>
          </p:nvSpPr>
          <p:spPr bwMode="auto">
            <a:xfrm>
              <a:off x="1362869"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 name="Rectangle 8"/>
            <p:cNvSpPr>
              <a:spLocks noChangeArrowheads="1"/>
            </p:cNvSpPr>
            <p:nvPr/>
          </p:nvSpPr>
          <p:spPr bwMode="auto">
            <a:xfrm>
              <a:off x="397668"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a:t>
              </a:r>
            </a:p>
          </p:txBody>
        </p:sp>
        <p:sp>
          <p:nvSpPr>
            <p:cNvPr id="10" name="Rectangle 9"/>
            <p:cNvSpPr>
              <a:spLocks noChangeArrowheads="1"/>
            </p:cNvSpPr>
            <p:nvPr/>
          </p:nvSpPr>
          <p:spPr bwMode="auto">
            <a:xfrm>
              <a:off x="723106"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a:t>
              </a:r>
            </a:p>
          </p:txBody>
        </p:sp>
        <p:sp>
          <p:nvSpPr>
            <p:cNvPr id="11" name="Freeform 10"/>
            <p:cNvSpPr>
              <a:spLocks/>
            </p:cNvSpPr>
            <p:nvPr/>
          </p:nvSpPr>
          <p:spPr bwMode="auto">
            <a:xfrm>
              <a:off x="3556795" y="2662245"/>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2" name="Freeform 11"/>
            <p:cNvSpPr>
              <a:spLocks/>
            </p:cNvSpPr>
            <p:nvPr/>
          </p:nvSpPr>
          <p:spPr bwMode="auto">
            <a:xfrm>
              <a:off x="3636170"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 name="Freeform 12"/>
            <p:cNvSpPr>
              <a:spLocks/>
            </p:cNvSpPr>
            <p:nvPr/>
          </p:nvSpPr>
          <p:spPr bwMode="auto">
            <a:xfrm>
              <a:off x="4042570"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4" name="Freeform 13"/>
            <p:cNvSpPr>
              <a:spLocks/>
            </p:cNvSpPr>
            <p:nvPr/>
          </p:nvSpPr>
          <p:spPr bwMode="auto">
            <a:xfrm>
              <a:off x="4123533"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 name="Freeform 14"/>
            <p:cNvSpPr>
              <a:spLocks/>
            </p:cNvSpPr>
            <p:nvPr/>
          </p:nvSpPr>
          <p:spPr bwMode="auto">
            <a:xfrm>
              <a:off x="4529933"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Freeform 15"/>
            <p:cNvSpPr>
              <a:spLocks/>
            </p:cNvSpPr>
            <p:nvPr/>
          </p:nvSpPr>
          <p:spPr bwMode="auto">
            <a:xfrm>
              <a:off x="4610896"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7" name="Freeform 16"/>
            <p:cNvSpPr>
              <a:spLocks/>
            </p:cNvSpPr>
            <p:nvPr/>
          </p:nvSpPr>
          <p:spPr bwMode="auto">
            <a:xfrm>
              <a:off x="5017296"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8" name="Freeform 17"/>
            <p:cNvSpPr>
              <a:spLocks/>
            </p:cNvSpPr>
            <p:nvPr/>
          </p:nvSpPr>
          <p:spPr bwMode="auto">
            <a:xfrm>
              <a:off x="5098259"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9" name="Freeform 18"/>
            <p:cNvSpPr>
              <a:spLocks/>
            </p:cNvSpPr>
            <p:nvPr/>
          </p:nvSpPr>
          <p:spPr bwMode="auto">
            <a:xfrm>
              <a:off x="5504659" y="2662245"/>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0" name="Freeform 19"/>
            <p:cNvSpPr>
              <a:spLocks/>
            </p:cNvSpPr>
            <p:nvPr/>
          </p:nvSpPr>
          <p:spPr bwMode="auto">
            <a:xfrm>
              <a:off x="3169445"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1" name="Freeform 20"/>
            <p:cNvSpPr>
              <a:spLocks/>
            </p:cNvSpPr>
            <p:nvPr/>
          </p:nvSpPr>
          <p:spPr bwMode="auto">
            <a:xfrm>
              <a:off x="349488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2" name="Freeform 21"/>
            <p:cNvSpPr>
              <a:spLocks/>
            </p:cNvSpPr>
            <p:nvPr/>
          </p:nvSpPr>
          <p:spPr bwMode="auto">
            <a:xfrm>
              <a:off x="3820320"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3" name="Freeform 22"/>
            <p:cNvSpPr>
              <a:spLocks/>
            </p:cNvSpPr>
            <p:nvPr/>
          </p:nvSpPr>
          <p:spPr bwMode="auto">
            <a:xfrm>
              <a:off x="4144170"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4" name="Freeform 23"/>
            <p:cNvSpPr>
              <a:spLocks/>
            </p:cNvSpPr>
            <p:nvPr/>
          </p:nvSpPr>
          <p:spPr bwMode="auto">
            <a:xfrm>
              <a:off x="458073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5" name="Freeform 24"/>
            <p:cNvSpPr>
              <a:spLocks/>
            </p:cNvSpPr>
            <p:nvPr/>
          </p:nvSpPr>
          <p:spPr bwMode="auto">
            <a:xfrm>
              <a:off x="49061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6" name="Freeform 25"/>
            <p:cNvSpPr>
              <a:spLocks/>
            </p:cNvSpPr>
            <p:nvPr/>
          </p:nvSpPr>
          <p:spPr bwMode="auto">
            <a:xfrm>
              <a:off x="5231609" y="4287850"/>
              <a:ext cx="323850" cy="325439"/>
            </a:xfrm>
            <a:custGeom>
              <a:avLst/>
              <a:gdLst>
                <a:gd name="T0" fmla="*/ 0 w 204"/>
                <a:gd name="T1" fmla="*/ 204 h 205"/>
                <a:gd name="T2" fmla="*/ 0 w 204"/>
                <a:gd name="T3" fmla="*/ 0 h 205"/>
                <a:gd name="T4" fmla="*/ 203 w 204"/>
                <a:gd name="T5" fmla="*/ 0 h 205"/>
                <a:gd name="T6" fmla="*/ 203 w 204"/>
                <a:gd name="T7" fmla="*/ 204 h 205"/>
                <a:gd name="T8" fmla="*/ 0 w 204"/>
                <a:gd name="T9" fmla="*/ 204 h 205"/>
              </a:gdLst>
              <a:ahLst/>
              <a:cxnLst>
                <a:cxn ang="0">
                  <a:pos x="T0" y="T1"/>
                </a:cxn>
                <a:cxn ang="0">
                  <a:pos x="T2" y="T3"/>
                </a:cxn>
                <a:cxn ang="0">
                  <a:pos x="T4" y="T5"/>
                </a:cxn>
                <a:cxn ang="0">
                  <a:pos x="T6" y="T7"/>
                </a:cxn>
                <a:cxn ang="0">
                  <a:pos x="T8" y="T9"/>
                </a:cxn>
              </a:cxnLst>
              <a:rect l="0" t="0" r="r" b="b"/>
              <a:pathLst>
                <a:path w="204" h="205">
                  <a:moveTo>
                    <a:pt x="0" y="204"/>
                  </a:moveTo>
                  <a:lnTo>
                    <a:pt x="0" y="0"/>
                  </a:lnTo>
                  <a:lnTo>
                    <a:pt x="203" y="0"/>
                  </a:lnTo>
                  <a:lnTo>
                    <a:pt x="203"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7" name="Freeform 26"/>
            <p:cNvSpPr>
              <a:spLocks/>
            </p:cNvSpPr>
            <p:nvPr/>
          </p:nvSpPr>
          <p:spPr bwMode="auto">
            <a:xfrm>
              <a:off x="55538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8" name="Freeform 27"/>
            <p:cNvSpPr>
              <a:spLocks/>
            </p:cNvSpPr>
            <p:nvPr/>
          </p:nvSpPr>
          <p:spPr bwMode="auto">
            <a:xfrm>
              <a:off x="5992022"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9" name="Freeform 28"/>
            <p:cNvSpPr>
              <a:spLocks/>
            </p:cNvSpPr>
            <p:nvPr/>
          </p:nvSpPr>
          <p:spPr bwMode="auto">
            <a:xfrm>
              <a:off x="6317459"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0" name="Freeform 29"/>
            <p:cNvSpPr>
              <a:spLocks/>
            </p:cNvSpPr>
            <p:nvPr/>
          </p:nvSpPr>
          <p:spPr bwMode="auto">
            <a:xfrm>
              <a:off x="6641310"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1" name="Freeform 30"/>
            <p:cNvSpPr>
              <a:spLocks/>
            </p:cNvSpPr>
            <p:nvPr/>
          </p:nvSpPr>
          <p:spPr bwMode="auto">
            <a:xfrm>
              <a:off x="6965160"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2" name="Freeform 31"/>
            <p:cNvSpPr>
              <a:spLocks/>
            </p:cNvSpPr>
            <p:nvPr/>
          </p:nvSpPr>
          <p:spPr bwMode="auto">
            <a:xfrm>
              <a:off x="7392198"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3" name="Freeform 32"/>
            <p:cNvSpPr>
              <a:spLocks/>
            </p:cNvSpPr>
            <p:nvPr/>
          </p:nvSpPr>
          <p:spPr bwMode="auto">
            <a:xfrm>
              <a:off x="771763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4" name="Freeform 33"/>
            <p:cNvSpPr>
              <a:spLocks/>
            </p:cNvSpPr>
            <p:nvPr/>
          </p:nvSpPr>
          <p:spPr bwMode="auto">
            <a:xfrm>
              <a:off x="804148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5" name="Freeform 34"/>
            <p:cNvSpPr>
              <a:spLocks/>
            </p:cNvSpPr>
            <p:nvPr/>
          </p:nvSpPr>
          <p:spPr bwMode="auto">
            <a:xfrm>
              <a:off x="8365336"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6" name="Freeform 35"/>
            <p:cNvSpPr>
              <a:spLocks/>
            </p:cNvSpPr>
            <p:nvPr/>
          </p:nvSpPr>
          <p:spPr bwMode="auto">
            <a:xfrm>
              <a:off x="1435894"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7" name="Freeform 36"/>
            <p:cNvSpPr>
              <a:spLocks/>
            </p:cNvSpPr>
            <p:nvPr/>
          </p:nvSpPr>
          <p:spPr bwMode="auto">
            <a:xfrm>
              <a:off x="1516856"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8" name="Freeform 37"/>
            <p:cNvSpPr>
              <a:spLocks/>
            </p:cNvSpPr>
            <p:nvPr/>
          </p:nvSpPr>
          <p:spPr bwMode="auto">
            <a:xfrm>
              <a:off x="192166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9" name="Freeform 38"/>
            <p:cNvSpPr>
              <a:spLocks/>
            </p:cNvSpPr>
            <p:nvPr/>
          </p:nvSpPr>
          <p:spPr bwMode="auto">
            <a:xfrm>
              <a:off x="200263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0" name="Freeform 39"/>
            <p:cNvSpPr>
              <a:spLocks/>
            </p:cNvSpPr>
            <p:nvPr/>
          </p:nvSpPr>
          <p:spPr bwMode="auto">
            <a:xfrm>
              <a:off x="2409032"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1" name="Freeform 40"/>
            <p:cNvSpPr>
              <a:spLocks/>
            </p:cNvSpPr>
            <p:nvPr/>
          </p:nvSpPr>
          <p:spPr bwMode="auto">
            <a:xfrm>
              <a:off x="2489994"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2" name="Freeform 41"/>
            <p:cNvSpPr>
              <a:spLocks/>
            </p:cNvSpPr>
            <p:nvPr/>
          </p:nvSpPr>
          <p:spPr bwMode="auto">
            <a:xfrm>
              <a:off x="2896395"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3" name="Freeform 42"/>
            <p:cNvSpPr>
              <a:spLocks/>
            </p:cNvSpPr>
            <p:nvPr/>
          </p:nvSpPr>
          <p:spPr bwMode="auto">
            <a:xfrm>
              <a:off x="2977357"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4" name="Freeform 43"/>
            <p:cNvSpPr>
              <a:spLocks/>
            </p:cNvSpPr>
            <p:nvPr/>
          </p:nvSpPr>
          <p:spPr bwMode="auto">
            <a:xfrm>
              <a:off x="3383757" y="3430598"/>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5" name="Freeform 44"/>
            <p:cNvSpPr>
              <a:spLocks/>
            </p:cNvSpPr>
            <p:nvPr/>
          </p:nvSpPr>
          <p:spPr bwMode="auto">
            <a:xfrm>
              <a:off x="5645946"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6" name="Freeform 45"/>
            <p:cNvSpPr>
              <a:spLocks/>
            </p:cNvSpPr>
            <p:nvPr/>
          </p:nvSpPr>
          <p:spPr bwMode="auto">
            <a:xfrm>
              <a:off x="5726909"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7" name="Freeform 46"/>
            <p:cNvSpPr>
              <a:spLocks/>
            </p:cNvSpPr>
            <p:nvPr/>
          </p:nvSpPr>
          <p:spPr bwMode="auto">
            <a:xfrm>
              <a:off x="613330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8" name="Freeform 47"/>
            <p:cNvSpPr>
              <a:spLocks/>
            </p:cNvSpPr>
            <p:nvPr/>
          </p:nvSpPr>
          <p:spPr bwMode="auto">
            <a:xfrm>
              <a:off x="621427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9" name="Freeform 48"/>
            <p:cNvSpPr>
              <a:spLocks/>
            </p:cNvSpPr>
            <p:nvPr/>
          </p:nvSpPr>
          <p:spPr bwMode="auto">
            <a:xfrm>
              <a:off x="6620672"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0" name="Freeform 49"/>
            <p:cNvSpPr>
              <a:spLocks/>
            </p:cNvSpPr>
            <p:nvPr/>
          </p:nvSpPr>
          <p:spPr bwMode="auto">
            <a:xfrm>
              <a:off x="670163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1" name="Freeform 50"/>
            <p:cNvSpPr>
              <a:spLocks/>
            </p:cNvSpPr>
            <p:nvPr/>
          </p:nvSpPr>
          <p:spPr bwMode="auto">
            <a:xfrm>
              <a:off x="7106447"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2" name="Freeform 51"/>
            <p:cNvSpPr>
              <a:spLocks/>
            </p:cNvSpPr>
            <p:nvPr/>
          </p:nvSpPr>
          <p:spPr bwMode="auto">
            <a:xfrm>
              <a:off x="719058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3" name="Freeform 52"/>
            <p:cNvSpPr>
              <a:spLocks/>
            </p:cNvSpPr>
            <p:nvPr/>
          </p:nvSpPr>
          <p:spPr bwMode="auto">
            <a:xfrm>
              <a:off x="7593810" y="3430598"/>
              <a:ext cx="84138" cy="404814"/>
            </a:xfrm>
            <a:custGeom>
              <a:avLst/>
              <a:gdLst>
                <a:gd name="T0" fmla="*/ 0 w 53"/>
                <a:gd name="T1" fmla="*/ 254 h 255"/>
                <a:gd name="T2" fmla="*/ 0 w 53"/>
                <a:gd name="T3" fmla="*/ 0 h 255"/>
                <a:gd name="T4" fmla="*/ 52 w 53"/>
                <a:gd name="T5" fmla="*/ 0 h 255"/>
                <a:gd name="T6" fmla="*/ 52 w 53"/>
                <a:gd name="T7" fmla="*/ 254 h 255"/>
                <a:gd name="T8" fmla="*/ 0 w 53"/>
                <a:gd name="T9" fmla="*/ 254 h 255"/>
              </a:gdLst>
              <a:ahLst/>
              <a:cxnLst>
                <a:cxn ang="0">
                  <a:pos x="T0" y="T1"/>
                </a:cxn>
                <a:cxn ang="0">
                  <a:pos x="T2" y="T3"/>
                </a:cxn>
                <a:cxn ang="0">
                  <a:pos x="T4" y="T5"/>
                </a:cxn>
                <a:cxn ang="0">
                  <a:pos x="T6" y="T7"/>
                </a:cxn>
                <a:cxn ang="0">
                  <a:pos x="T8" y="T9"/>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4" name="Freeform 53"/>
            <p:cNvSpPr>
              <a:spLocks/>
            </p:cNvSpPr>
            <p:nvPr/>
          </p:nvSpPr>
          <p:spPr bwMode="auto">
            <a:xfrm>
              <a:off x="177085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5" name="Freeform 54"/>
            <p:cNvSpPr>
              <a:spLocks/>
            </p:cNvSpPr>
            <p:nvPr/>
          </p:nvSpPr>
          <p:spPr bwMode="auto">
            <a:xfrm>
              <a:off x="2094707"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6" name="Freeform 55"/>
            <p:cNvSpPr>
              <a:spLocks/>
            </p:cNvSpPr>
            <p:nvPr/>
          </p:nvSpPr>
          <p:spPr bwMode="auto">
            <a:xfrm>
              <a:off x="2420144"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7" name="Freeform 56"/>
            <p:cNvSpPr>
              <a:spLocks/>
            </p:cNvSpPr>
            <p:nvPr/>
          </p:nvSpPr>
          <p:spPr bwMode="auto">
            <a:xfrm>
              <a:off x="274399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8" name="Rectangle 57"/>
            <p:cNvSpPr>
              <a:spLocks noChangeArrowheads="1"/>
            </p:cNvSpPr>
            <p:nvPr/>
          </p:nvSpPr>
          <p:spPr bwMode="auto">
            <a:xfrm>
              <a:off x="3685383" y="269082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17</a:t>
              </a:r>
            </a:p>
          </p:txBody>
        </p:sp>
        <p:sp>
          <p:nvSpPr>
            <p:cNvPr id="59" name="Rectangle 58"/>
            <p:cNvSpPr>
              <a:spLocks noChangeArrowheads="1"/>
            </p:cNvSpPr>
            <p:nvPr/>
          </p:nvSpPr>
          <p:spPr bwMode="auto">
            <a:xfrm>
              <a:off x="5755484" y="344647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60" name="Rectangle 59"/>
            <p:cNvSpPr>
              <a:spLocks noChangeArrowheads="1"/>
            </p:cNvSpPr>
            <p:nvPr/>
          </p:nvSpPr>
          <p:spPr bwMode="auto">
            <a:xfrm>
              <a:off x="6252372" y="3457585"/>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30</a:t>
              </a:r>
            </a:p>
          </p:txBody>
        </p:sp>
        <p:sp>
          <p:nvSpPr>
            <p:cNvPr id="61" name="Rectangle 60"/>
            <p:cNvSpPr>
              <a:spLocks noChangeArrowheads="1"/>
            </p:cNvSpPr>
            <p:nvPr/>
          </p:nvSpPr>
          <p:spPr bwMode="auto">
            <a:xfrm>
              <a:off x="3129757"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14*</a:t>
              </a:r>
            </a:p>
          </p:txBody>
        </p:sp>
        <p:sp>
          <p:nvSpPr>
            <p:cNvPr id="62" name="Rectangle 61"/>
            <p:cNvSpPr>
              <a:spLocks noChangeArrowheads="1"/>
            </p:cNvSpPr>
            <p:nvPr/>
          </p:nvSpPr>
          <p:spPr bwMode="auto">
            <a:xfrm>
              <a:off x="3453608"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16*</a:t>
              </a:r>
            </a:p>
          </p:txBody>
        </p:sp>
        <p:sp>
          <p:nvSpPr>
            <p:cNvPr id="64" name="Rectangle 63"/>
            <p:cNvSpPr>
              <a:spLocks noChangeArrowheads="1"/>
            </p:cNvSpPr>
            <p:nvPr/>
          </p:nvSpPr>
          <p:spPr bwMode="auto">
            <a:xfrm>
              <a:off x="4545873"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20*</a:t>
              </a:r>
            </a:p>
          </p:txBody>
        </p:sp>
        <p:sp>
          <p:nvSpPr>
            <p:cNvPr id="65" name="Rectangle 64"/>
            <p:cNvSpPr>
              <a:spLocks noChangeArrowheads="1"/>
            </p:cNvSpPr>
            <p:nvPr/>
          </p:nvSpPr>
          <p:spPr bwMode="auto">
            <a:xfrm>
              <a:off x="4868091"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22*</a:t>
              </a:r>
            </a:p>
          </p:txBody>
        </p:sp>
        <p:sp>
          <p:nvSpPr>
            <p:cNvPr id="66" name="Rectangle 65"/>
            <p:cNvSpPr>
              <a:spLocks noChangeArrowheads="1"/>
            </p:cNvSpPr>
            <p:nvPr/>
          </p:nvSpPr>
          <p:spPr bwMode="auto">
            <a:xfrm>
              <a:off x="5950747"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67" name="Rectangle 66"/>
            <p:cNvSpPr>
              <a:spLocks noChangeArrowheads="1"/>
            </p:cNvSpPr>
            <p:nvPr/>
          </p:nvSpPr>
          <p:spPr bwMode="auto">
            <a:xfrm>
              <a:off x="6285709"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27*</a:t>
              </a:r>
            </a:p>
          </p:txBody>
        </p:sp>
        <p:sp>
          <p:nvSpPr>
            <p:cNvPr id="68" name="Rectangle 67"/>
            <p:cNvSpPr>
              <a:spLocks noChangeArrowheads="1"/>
            </p:cNvSpPr>
            <p:nvPr/>
          </p:nvSpPr>
          <p:spPr bwMode="auto">
            <a:xfrm>
              <a:off x="6588922"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29*</a:t>
              </a:r>
            </a:p>
          </p:txBody>
        </p:sp>
        <p:sp>
          <p:nvSpPr>
            <p:cNvPr id="69" name="Rectangle 68"/>
            <p:cNvSpPr>
              <a:spLocks noChangeArrowheads="1"/>
            </p:cNvSpPr>
            <p:nvPr/>
          </p:nvSpPr>
          <p:spPr bwMode="auto">
            <a:xfrm>
              <a:off x="7360448"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33*</a:t>
              </a:r>
            </a:p>
          </p:txBody>
        </p:sp>
        <p:sp>
          <p:nvSpPr>
            <p:cNvPr id="70" name="Rectangle 69"/>
            <p:cNvSpPr>
              <a:spLocks noChangeArrowheads="1"/>
            </p:cNvSpPr>
            <p:nvPr/>
          </p:nvSpPr>
          <p:spPr bwMode="auto">
            <a:xfrm>
              <a:off x="7685885"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34*</a:t>
              </a:r>
            </a:p>
          </p:txBody>
        </p:sp>
        <p:sp>
          <p:nvSpPr>
            <p:cNvPr id="71" name="Rectangle 70"/>
            <p:cNvSpPr>
              <a:spLocks noChangeArrowheads="1"/>
            </p:cNvSpPr>
            <p:nvPr/>
          </p:nvSpPr>
          <p:spPr bwMode="auto">
            <a:xfrm>
              <a:off x="8000211"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38*</a:t>
              </a:r>
            </a:p>
          </p:txBody>
        </p:sp>
        <p:sp>
          <p:nvSpPr>
            <p:cNvPr id="72" name="Rectangle 71"/>
            <p:cNvSpPr>
              <a:spLocks noChangeArrowheads="1"/>
            </p:cNvSpPr>
            <p:nvPr/>
          </p:nvSpPr>
          <p:spPr bwMode="auto">
            <a:xfrm>
              <a:off x="8324061" y="425451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39*</a:t>
              </a:r>
            </a:p>
          </p:txBody>
        </p:sp>
        <p:sp>
          <p:nvSpPr>
            <p:cNvPr id="73" name="Rectangle 72"/>
            <p:cNvSpPr>
              <a:spLocks noChangeArrowheads="1"/>
            </p:cNvSpPr>
            <p:nvPr/>
          </p:nvSpPr>
          <p:spPr bwMode="auto">
            <a:xfrm>
              <a:off x="2031207" y="345917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13</a:t>
              </a:r>
            </a:p>
          </p:txBody>
        </p:sp>
        <p:sp>
          <p:nvSpPr>
            <p:cNvPr id="74" name="Rectangle 73"/>
            <p:cNvSpPr>
              <a:spLocks noChangeArrowheads="1"/>
            </p:cNvSpPr>
            <p:nvPr/>
          </p:nvSpPr>
          <p:spPr bwMode="auto">
            <a:xfrm>
              <a:off x="1564481" y="3459173"/>
              <a:ext cx="2762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5</a:t>
              </a:r>
            </a:p>
          </p:txBody>
        </p:sp>
        <p:sp>
          <p:nvSpPr>
            <p:cNvPr id="75" name="Rectangle 74"/>
            <p:cNvSpPr>
              <a:spLocks noChangeArrowheads="1"/>
            </p:cNvSpPr>
            <p:nvPr/>
          </p:nvSpPr>
          <p:spPr bwMode="auto">
            <a:xfrm>
              <a:off x="2102644"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7*</a:t>
              </a:r>
            </a:p>
          </p:txBody>
        </p:sp>
        <p:sp>
          <p:nvSpPr>
            <p:cNvPr id="76" name="Rectangle 75"/>
            <p:cNvSpPr>
              <a:spLocks noChangeArrowheads="1"/>
            </p:cNvSpPr>
            <p:nvPr/>
          </p:nvSpPr>
          <p:spPr bwMode="auto">
            <a:xfrm>
              <a:off x="1780381"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5*</a:t>
              </a:r>
            </a:p>
          </p:txBody>
        </p:sp>
        <p:sp>
          <p:nvSpPr>
            <p:cNvPr id="77" name="Rectangle 76"/>
            <p:cNvSpPr>
              <a:spLocks noChangeArrowheads="1"/>
            </p:cNvSpPr>
            <p:nvPr/>
          </p:nvSpPr>
          <p:spPr bwMode="auto">
            <a:xfrm>
              <a:off x="2418557"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8*</a:t>
              </a:r>
            </a:p>
          </p:txBody>
        </p:sp>
        <p:sp>
          <p:nvSpPr>
            <p:cNvPr id="78" name="Arc 164"/>
            <p:cNvSpPr>
              <a:spLocks/>
            </p:cNvSpPr>
            <p:nvPr/>
          </p:nvSpPr>
          <p:spPr bwMode="auto">
            <a:xfrm rot="13440000">
              <a:off x="7104860"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9" name="Arc 165"/>
            <p:cNvSpPr>
              <a:spLocks/>
            </p:cNvSpPr>
            <p:nvPr/>
          </p:nvSpPr>
          <p:spPr bwMode="auto">
            <a:xfrm rot="13440000">
              <a:off x="1542256"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0" name="Arc 166"/>
            <p:cNvSpPr>
              <a:spLocks/>
            </p:cNvSpPr>
            <p:nvPr/>
          </p:nvSpPr>
          <p:spPr bwMode="auto">
            <a:xfrm rot="13440000">
              <a:off x="2913857"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1" name="Arc 167"/>
            <p:cNvSpPr>
              <a:spLocks/>
            </p:cNvSpPr>
            <p:nvPr/>
          </p:nvSpPr>
          <p:spPr bwMode="auto">
            <a:xfrm rot="13440000">
              <a:off x="4361658"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2" name="Arc 168"/>
            <p:cNvSpPr>
              <a:spLocks/>
            </p:cNvSpPr>
            <p:nvPr/>
          </p:nvSpPr>
          <p:spPr bwMode="auto">
            <a:xfrm rot="13440000">
              <a:off x="5733259"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cxnSp>
          <p:nvCxnSpPr>
            <p:cNvPr id="83" name="Straight Arrow Connector 82"/>
            <p:cNvCxnSpPr>
              <a:stCxn id="36" idx="0"/>
              <a:endCxn id="6" idx="2"/>
            </p:cNvCxnSpPr>
            <p:nvPr/>
          </p:nvCxnSpPr>
          <p:spPr bwMode="auto">
            <a:xfrm flipH="1">
              <a:off x="1037431" y="3833824"/>
              <a:ext cx="398463" cy="44608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Arrow Connector 83"/>
            <p:cNvCxnSpPr>
              <a:stCxn id="36" idx="3"/>
              <a:endCxn id="55" idx="2"/>
            </p:cNvCxnSpPr>
            <p:nvPr/>
          </p:nvCxnSpPr>
          <p:spPr bwMode="auto">
            <a:xfrm>
              <a:off x="1921669" y="3833824"/>
              <a:ext cx="498476"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Arrow Connector 84"/>
            <p:cNvCxnSpPr>
              <a:stCxn id="38" idx="3"/>
              <a:endCxn id="21" idx="2"/>
            </p:cNvCxnSpPr>
            <p:nvPr/>
          </p:nvCxnSpPr>
          <p:spPr bwMode="auto">
            <a:xfrm>
              <a:off x="2409032" y="3833824"/>
              <a:ext cx="1411289"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Arrow Connector 85"/>
            <p:cNvCxnSpPr>
              <a:stCxn id="45" idx="0"/>
              <a:endCxn id="25" idx="2"/>
            </p:cNvCxnSpPr>
            <p:nvPr/>
          </p:nvCxnSpPr>
          <p:spPr bwMode="auto">
            <a:xfrm flipH="1">
              <a:off x="5231609" y="3833824"/>
              <a:ext cx="414337"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Arrow Connector 86"/>
            <p:cNvCxnSpPr>
              <a:stCxn id="47" idx="0"/>
              <a:endCxn id="29" idx="2"/>
            </p:cNvCxnSpPr>
            <p:nvPr/>
          </p:nvCxnSpPr>
          <p:spPr bwMode="auto">
            <a:xfrm>
              <a:off x="6133309" y="3833824"/>
              <a:ext cx="508000"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p:cNvCxnSpPr>
              <a:stCxn id="47" idx="3"/>
              <a:endCxn id="34" idx="1"/>
            </p:cNvCxnSpPr>
            <p:nvPr/>
          </p:nvCxnSpPr>
          <p:spPr bwMode="auto">
            <a:xfrm>
              <a:off x="6620672" y="3833824"/>
              <a:ext cx="1420814"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Arrow Connector 88"/>
            <p:cNvCxnSpPr>
              <a:stCxn id="11" idx="0"/>
              <a:endCxn id="38" idx="2"/>
            </p:cNvCxnSpPr>
            <p:nvPr/>
          </p:nvCxnSpPr>
          <p:spPr bwMode="auto">
            <a:xfrm flipH="1">
              <a:off x="2409032" y="3065471"/>
              <a:ext cx="1147763" cy="365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Arrow Connector 89"/>
            <p:cNvCxnSpPr>
              <a:stCxn id="13" idx="0"/>
              <a:endCxn id="47" idx="2"/>
            </p:cNvCxnSpPr>
            <p:nvPr/>
          </p:nvCxnSpPr>
          <p:spPr bwMode="auto">
            <a:xfrm>
              <a:off x="4042570" y="3065471"/>
              <a:ext cx="2578102" cy="365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2" name="TextBox 91"/>
          <p:cNvSpPr txBox="1"/>
          <p:nvPr/>
        </p:nvSpPr>
        <p:spPr>
          <a:xfrm>
            <a:off x="4070" y="990600"/>
            <a:ext cx="9139930" cy="523220"/>
          </a:xfrm>
          <a:prstGeom prst="rect">
            <a:avLst/>
          </a:prstGeom>
          <a:noFill/>
        </p:spPr>
        <p:txBody>
          <a:bodyPr wrap="square" rtlCol="0">
            <a:spAutoFit/>
          </a:bodyPr>
          <a:lstStyle/>
          <a:p>
            <a:r>
              <a:rPr lang="en-US" sz="2800" b="0" dirty="0">
                <a:latin typeface="+mn-lt"/>
              </a:rPr>
              <a:t>After Deleting 19</a:t>
            </a:r>
          </a:p>
        </p:txBody>
      </p:sp>
      <p:sp>
        <p:nvSpPr>
          <p:cNvPr id="91"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Tree>
    <p:extLst>
      <p:ext uri="{BB962C8B-B14F-4D97-AF65-F5344CB8AC3E}">
        <p14:creationId xmlns:p14="http://schemas.microsoft.com/office/powerpoint/2010/main" val="4084605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a:spLocks/>
          </p:cNvSpPr>
          <p:nvPr/>
        </p:nvSpPr>
        <p:spPr bwMode="auto">
          <a:xfrm>
            <a:off x="388143"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 name="Freeform 5"/>
          <p:cNvSpPr>
            <a:spLocks/>
          </p:cNvSpPr>
          <p:nvPr/>
        </p:nvSpPr>
        <p:spPr bwMode="auto">
          <a:xfrm>
            <a:off x="713581"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 name="Freeform 6"/>
          <p:cNvSpPr>
            <a:spLocks/>
          </p:cNvSpPr>
          <p:nvPr/>
        </p:nvSpPr>
        <p:spPr bwMode="auto">
          <a:xfrm>
            <a:off x="1037431"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 name="Freeform 7"/>
          <p:cNvSpPr>
            <a:spLocks/>
          </p:cNvSpPr>
          <p:nvPr/>
        </p:nvSpPr>
        <p:spPr bwMode="auto">
          <a:xfrm>
            <a:off x="1362869"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 name="Rectangle 8"/>
          <p:cNvSpPr>
            <a:spLocks noChangeArrowheads="1"/>
          </p:cNvSpPr>
          <p:nvPr/>
        </p:nvSpPr>
        <p:spPr bwMode="auto">
          <a:xfrm>
            <a:off x="397668"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a:t>
            </a:r>
          </a:p>
        </p:txBody>
      </p:sp>
      <p:sp>
        <p:nvSpPr>
          <p:cNvPr id="10" name="Rectangle 9"/>
          <p:cNvSpPr>
            <a:spLocks noChangeArrowheads="1"/>
          </p:cNvSpPr>
          <p:nvPr/>
        </p:nvSpPr>
        <p:spPr bwMode="auto">
          <a:xfrm>
            <a:off x="723106"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a:t>
            </a:r>
          </a:p>
        </p:txBody>
      </p:sp>
      <p:sp>
        <p:nvSpPr>
          <p:cNvPr id="11" name="Freeform 10"/>
          <p:cNvSpPr>
            <a:spLocks/>
          </p:cNvSpPr>
          <p:nvPr/>
        </p:nvSpPr>
        <p:spPr bwMode="auto">
          <a:xfrm>
            <a:off x="3556795" y="2662245"/>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2" name="Freeform 11"/>
          <p:cNvSpPr>
            <a:spLocks/>
          </p:cNvSpPr>
          <p:nvPr/>
        </p:nvSpPr>
        <p:spPr bwMode="auto">
          <a:xfrm>
            <a:off x="3636170"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 name="Freeform 12"/>
          <p:cNvSpPr>
            <a:spLocks/>
          </p:cNvSpPr>
          <p:nvPr/>
        </p:nvSpPr>
        <p:spPr bwMode="auto">
          <a:xfrm>
            <a:off x="4042570"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4" name="Freeform 13"/>
          <p:cNvSpPr>
            <a:spLocks/>
          </p:cNvSpPr>
          <p:nvPr/>
        </p:nvSpPr>
        <p:spPr bwMode="auto">
          <a:xfrm>
            <a:off x="4123533"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 name="Freeform 14"/>
          <p:cNvSpPr>
            <a:spLocks/>
          </p:cNvSpPr>
          <p:nvPr/>
        </p:nvSpPr>
        <p:spPr bwMode="auto">
          <a:xfrm>
            <a:off x="4529933"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Freeform 15"/>
          <p:cNvSpPr>
            <a:spLocks/>
          </p:cNvSpPr>
          <p:nvPr/>
        </p:nvSpPr>
        <p:spPr bwMode="auto">
          <a:xfrm>
            <a:off x="4610896"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7" name="Freeform 16"/>
          <p:cNvSpPr>
            <a:spLocks/>
          </p:cNvSpPr>
          <p:nvPr/>
        </p:nvSpPr>
        <p:spPr bwMode="auto">
          <a:xfrm>
            <a:off x="5017296"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8" name="Freeform 17"/>
          <p:cNvSpPr>
            <a:spLocks/>
          </p:cNvSpPr>
          <p:nvPr/>
        </p:nvSpPr>
        <p:spPr bwMode="auto">
          <a:xfrm>
            <a:off x="5098259"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9" name="Freeform 18"/>
          <p:cNvSpPr>
            <a:spLocks/>
          </p:cNvSpPr>
          <p:nvPr/>
        </p:nvSpPr>
        <p:spPr bwMode="auto">
          <a:xfrm>
            <a:off x="5504659" y="2662245"/>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0" name="Freeform 19"/>
          <p:cNvSpPr>
            <a:spLocks/>
          </p:cNvSpPr>
          <p:nvPr/>
        </p:nvSpPr>
        <p:spPr bwMode="auto">
          <a:xfrm>
            <a:off x="3169445"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1" name="Freeform 20"/>
          <p:cNvSpPr>
            <a:spLocks/>
          </p:cNvSpPr>
          <p:nvPr/>
        </p:nvSpPr>
        <p:spPr bwMode="auto">
          <a:xfrm>
            <a:off x="349488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2" name="Freeform 21"/>
          <p:cNvSpPr>
            <a:spLocks/>
          </p:cNvSpPr>
          <p:nvPr/>
        </p:nvSpPr>
        <p:spPr bwMode="auto">
          <a:xfrm>
            <a:off x="3820320"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3" name="Freeform 22"/>
          <p:cNvSpPr>
            <a:spLocks/>
          </p:cNvSpPr>
          <p:nvPr/>
        </p:nvSpPr>
        <p:spPr bwMode="auto">
          <a:xfrm>
            <a:off x="4144170"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4" name="Freeform 23"/>
          <p:cNvSpPr>
            <a:spLocks/>
          </p:cNvSpPr>
          <p:nvPr/>
        </p:nvSpPr>
        <p:spPr bwMode="auto">
          <a:xfrm>
            <a:off x="458073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5" name="Freeform 24"/>
          <p:cNvSpPr>
            <a:spLocks/>
          </p:cNvSpPr>
          <p:nvPr/>
        </p:nvSpPr>
        <p:spPr bwMode="auto">
          <a:xfrm>
            <a:off x="49061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6" name="Freeform 25"/>
          <p:cNvSpPr>
            <a:spLocks/>
          </p:cNvSpPr>
          <p:nvPr/>
        </p:nvSpPr>
        <p:spPr bwMode="auto">
          <a:xfrm>
            <a:off x="5231609" y="4287850"/>
            <a:ext cx="323850" cy="325439"/>
          </a:xfrm>
          <a:custGeom>
            <a:avLst/>
            <a:gdLst>
              <a:gd name="T0" fmla="*/ 0 w 204"/>
              <a:gd name="T1" fmla="*/ 204 h 205"/>
              <a:gd name="T2" fmla="*/ 0 w 204"/>
              <a:gd name="T3" fmla="*/ 0 h 205"/>
              <a:gd name="T4" fmla="*/ 203 w 204"/>
              <a:gd name="T5" fmla="*/ 0 h 205"/>
              <a:gd name="T6" fmla="*/ 203 w 204"/>
              <a:gd name="T7" fmla="*/ 204 h 205"/>
              <a:gd name="T8" fmla="*/ 0 w 204"/>
              <a:gd name="T9" fmla="*/ 204 h 205"/>
            </a:gdLst>
            <a:ahLst/>
            <a:cxnLst>
              <a:cxn ang="0">
                <a:pos x="T0" y="T1"/>
              </a:cxn>
              <a:cxn ang="0">
                <a:pos x="T2" y="T3"/>
              </a:cxn>
              <a:cxn ang="0">
                <a:pos x="T4" y="T5"/>
              </a:cxn>
              <a:cxn ang="0">
                <a:pos x="T6" y="T7"/>
              </a:cxn>
              <a:cxn ang="0">
                <a:pos x="T8" y="T9"/>
              </a:cxn>
            </a:cxnLst>
            <a:rect l="0" t="0" r="r" b="b"/>
            <a:pathLst>
              <a:path w="204" h="205">
                <a:moveTo>
                  <a:pt x="0" y="204"/>
                </a:moveTo>
                <a:lnTo>
                  <a:pt x="0" y="0"/>
                </a:lnTo>
                <a:lnTo>
                  <a:pt x="203" y="0"/>
                </a:lnTo>
                <a:lnTo>
                  <a:pt x="203"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7" name="Freeform 26"/>
          <p:cNvSpPr>
            <a:spLocks/>
          </p:cNvSpPr>
          <p:nvPr/>
        </p:nvSpPr>
        <p:spPr bwMode="auto">
          <a:xfrm>
            <a:off x="55538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8" name="Freeform 27"/>
          <p:cNvSpPr>
            <a:spLocks/>
          </p:cNvSpPr>
          <p:nvPr/>
        </p:nvSpPr>
        <p:spPr bwMode="auto">
          <a:xfrm>
            <a:off x="5992022"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9" name="Freeform 28"/>
          <p:cNvSpPr>
            <a:spLocks/>
          </p:cNvSpPr>
          <p:nvPr/>
        </p:nvSpPr>
        <p:spPr bwMode="auto">
          <a:xfrm>
            <a:off x="6317459"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0" name="Freeform 29"/>
          <p:cNvSpPr>
            <a:spLocks/>
          </p:cNvSpPr>
          <p:nvPr/>
        </p:nvSpPr>
        <p:spPr bwMode="auto">
          <a:xfrm>
            <a:off x="6641310"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1" name="Freeform 30"/>
          <p:cNvSpPr>
            <a:spLocks/>
          </p:cNvSpPr>
          <p:nvPr/>
        </p:nvSpPr>
        <p:spPr bwMode="auto">
          <a:xfrm>
            <a:off x="6965160"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2" name="Freeform 31"/>
          <p:cNvSpPr>
            <a:spLocks/>
          </p:cNvSpPr>
          <p:nvPr/>
        </p:nvSpPr>
        <p:spPr bwMode="auto">
          <a:xfrm>
            <a:off x="7392198"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3" name="Freeform 32"/>
          <p:cNvSpPr>
            <a:spLocks/>
          </p:cNvSpPr>
          <p:nvPr/>
        </p:nvSpPr>
        <p:spPr bwMode="auto">
          <a:xfrm>
            <a:off x="771763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4" name="Freeform 33"/>
          <p:cNvSpPr>
            <a:spLocks/>
          </p:cNvSpPr>
          <p:nvPr/>
        </p:nvSpPr>
        <p:spPr bwMode="auto">
          <a:xfrm>
            <a:off x="804148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5" name="Freeform 34"/>
          <p:cNvSpPr>
            <a:spLocks/>
          </p:cNvSpPr>
          <p:nvPr/>
        </p:nvSpPr>
        <p:spPr bwMode="auto">
          <a:xfrm>
            <a:off x="8365336"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6" name="Freeform 35"/>
          <p:cNvSpPr>
            <a:spLocks/>
          </p:cNvSpPr>
          <p:nvPr/>
        </p:nvSpPr>
        <p:spPr bwMode="auto">
          <a:xfrm>
            <a:off x="1435894"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7" name="Freeform 36"/>
          <p:cNvSpPr>
            <a:spLocks/>
          </p:cNvSpPr>
          <p:nvPr/>
        </p:nvSpPr>
        <p:spPr bwMode="auto">
          <a:xfrm>
            <a:off x="1516856"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8" name="Freeform 37"/>
          <p:cNvSpPr>
            <a:spLocks/>
          </p:cNvSpPr>
          <p:nvPr/>
        </p:nvSpPr>
        <p:spPr bwMode="auto">
          <a:xfrm>
            <a:off x="192166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9" name="Freeform 38"/>
          <p:cNvSpPr>
            <a:spLocks/>
          </p:cNvSpPr>
          <p:nvPr/>
        </p:nvSpPr>
        <p:spPr bwMode="auto">
          <a:xfrm>
            <a:off x="200263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0" name="Freeform 39"/>
          <p:cNvSpPr>
            <a:spLocks/>
          </p:cNvSpPr>
          <p:nvPr/>
        </p:nvSpPr>
        <p:spPr bwMode="auto">
          <a:xfrm>
            <a:off x="2409032"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1" name="Freeform 40"/>
          <p:cNvSpPr>
            <a:spLocks/>
          </p:cNvSpPr>
          <p:nvPr/>
        </p:nvSpPr>
        <p:spPr bwMode="auto">
          <a:xfrm>
            <a:off x="2489994"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2" name="Freeform 41"/>
          <p:cNvSpPr>
            <a:spLocks/>
          </p:cNvSpPr>
          <p:nvPr/>
        </p:nvSpPr>
        <p:spPr bwMode="auto">
          <a:xfrm>
            <a:off x="2896395"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3" name="Freeform 42"/>
          <p:cNvSpPr>
            <a:spLocks/>
          </p:cNvSpPr>
          <p:nvPr/>
        </p:nvSpPr>
        <p:spPr bwMode="auto">
          <a:xfrm>
            <a:off x="2977357"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4" name="Freeform 43"/>
          <p:cNvSpPr>
            <a:spLocks/>
          </p:cNvSpPr>
          <p:nvPr/>
        </p:nvSpPr>
        <p:spPr bwMode="auto">
          <a:xfrm>
            <a:off x="3383757" y="3430598"/>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5" name="Freeform 44"/>
          <p:cNvSpPr>
            <a:spLocks/>
          </p:cNvSpPr>
          <p:nvPr/>
        </p:nvSpPr>
        <p:spPr bwMode="auto">
          <a:xfrm>
            <a:off x="5645946"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6" name="Freeform 45"/>
          <p:cNvSpPr>
            <a:spLocks/>
          </p:cNvSpPr>
          <p:nvPr/>
        </p:nvSpPr>
        <p:spPr bwMode="auto">
          <a:xfrm>
            <a:off x="5726909"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7" name="Freeform 46"/>
          <p:cNvSpPr>
            <a:spLocks/>
          </p:cNvSpPr>
          <p:nvPr/>
        </p:nvSpPr>
        <p:spPr bwMode="auto">
          <a:xfrm>
            <a:off x="613330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8" name="Freeform 47"/>
          <p:cNvSpPr>
            <a:spLocks/>
          </p:cNvSpPr>
          <p:nvPr/>
        </p:nvSpPr>
        <p:spPr bwMode="auto">
          <a:xfrm>
            <a:off x="621427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9" name="Freeform 48"/>
          <p:cNvSpPr>
            <a:spLocks/>
          </p:cNvSpPr>
          <p:nvPr/>
        </p:nvSpPr>
        <p:spPr bwMode="auto">
          <a:xfrm>
            <a:off x="6620672"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0" name="Freeform 49"/>
          <p:cNvSpPr>
            <a:spLocks/>
          </p:cNvSpPr>
          <p:nvPr/>
        </p:nvSpPr>
        <p:spPr bwMode="auto">
          <a:xfrm>
            <a:off x="670163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1" name="Freeform 50"/>
          <p:cNvSpPr>
            <a:spLocks/>
          </p:cNvSpPr>
          <p:nvPr/>
        </p:nvSpPr>
        <p:spPr bwMode="auto">
          <a:xfrm>
            <a:off x="7106447"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2" name="Freeform 51"/>
          <p:cNvSpPr>
            <a:spLocks/>
          </p:cNvSpPr>
          <p:nvPr/>
        </p:nvSpPr>
        <p:spPr bwMode="auto">
          <a:xfrm>
            <a:off x="719058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3" name="Freeform 52"/>
          <p:cNvSpPr>
            <a:spLocks/>
          </p:cNvSpPr>
          <p:nvPr/>
        </p:nvSpPr>
        <p:spPr bwMode="auto">
          <a:xfrm>
            <a:off x="7593810" y="3430598"/>
            <a:ext cx="84138" cy="404814"/>
          </a:xfrm>
          <a:custGeom>
            <a:avLst/>
            <a:gdLst>
              <a:gd name="T0" fmla="*/ 0 w 53"/>
              <a:gd name="T1" fmla="*/ 254 h 255"/>
              <a:gd name="T2" fmla="*/ 0 w 53"/>
              <a:gd name="T3" fmla="*/ 0 h 255"/>
              <a:gd name="T4" fmla="*/ 52 w 53"/>
              <a:gd name="T5" fmla="*/ 0 h 255"/>
              <a:gd name="T6" fmla="*/ 52 w 53"/>
              <a:gd name="T7" fmla="*/ 254 h 255"/>
              <a:gd name="T8" fmla="*/ 0 w 53"/>
              <a:gd name="T9" fmla="*/ 254 h 255"/>
            </a:gdLst>
            <a:ahLst/>
            <a:cxnLst>
              <a:cxn ang="0">
                <a:pos x="T0" y="T1"/>
              </a:cxn>
              <a:cxn ang="0">
                <a:pos x="T2" y="T3"/>
              </a:cxn>
              <a:cxn ang="0">
                <a:pos x="T4" y="T5"/>
              </a:cxn>
              <a:cxn ang="0">
                <a:pos x="T6" y="T7"/>
              </a:cxn>
              <a:cxn ang="0">
                <a:pos x="T8" y="T9"/>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4" name="Freeform 53"/>
          <p:cNvSpPr>
            <a:spLocks/>
          </p:cNvSpPr>
          <p:nvPr/>
        </p:nvSpPr>
        <p:spPr bwMode="auto">
          <a:xfrm>
            <a:off x="177085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5" name="Freeform 54"/>
          <p:cNvSpPr>
            <a:spLocks/>
          </p:cNvSpPr>
          <p:nvPr/>
        </p:nvSpPr>
        <p:spPr bwMode="auto">
          <a:xfrm>
            <a:off x="2094707"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6" name="Freeform 55"/>
          <p:cNvSpPr>
            <a:spLocks/>
          </p:cNvSpPr>
          <p:nvPr/>
        </p:nvSpPr>
        <p:spPr bwMode="auto">
          <a:xfrm>
            <a:off x="2420144"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7" name="Freeform 56"/>
          <p:cNvSpPr>
            <a:spLocks/>
          </p:cNvSpPr>
          <p:nvPr/>
        </p:nvSpPr>
        <p:spPr bwMode="auto">
          <a:xfrm>
            <a:off x="274399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8" name="Rectangle 57"/>
          <p:cNvSpPr>
            <a:spLocks noChangeArrowheads="1"/>
          </p:cNvSpPr>
          <p:nvPr/>
        </p:nvSpPr>
        <p:spPr bwMode="auto">
          <a:xfrm>
            <a:off x="3685383" y="269082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17</a:t>
            </a:r>
          </a:p>
        </p:txBody>
      </p:sp>
      <p:sp>
        <p:nvSpPr>
          <p:cNvPr id="59" name="Rectangle 58"/>
          <p:cNvSpPr>
            <a:spLocks noChangeArrowheads="1"/>
          </p:cNvSpPr>
          <p:nvPr/>
        </p:nvSpPr>
        <p:spPr bwMode="auto">
          <a:xfrm>
            <a:off x="5755484" y="344647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60" name="Rectangle 59"/>
          <p:cNvSpPr>
            <a:spLocks noChangeArrowheads="1"/>
          </p:cNvSpPr>
          <p:nvPr/>
        </p:nvSpPr>
        <p:spPr bwMode="auto">
          <a:xfrm>
            <a:off x="6252372" y="3457585"/>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30</a:t>
            </a:r>
          </a:p>
        </p:txBody>
      </p:sp>
      <p:sp>
        <p:nvSpPr>
          <p:cNvPr id="61" name="Rectangle 60"/>
          <p:cNvSpPr>
            <a:spLocks noChangeArrowheads="1"/>
          </p:cNvSpPr>
          <p:nvPr/>
        </p:nvSpPr>
        <p:spPr bwMode="auto">
          <a:xfrm>
            <a:off x="3129757"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14*</a:t>
            </a:r>
          </a:p>
        </p:txBody>
      </p:sp>
      <p:sp>
        <p:nvSpPr>
          <p:cNvPr id="62" name="Rectangle 61"/>
          <p:cNvSpPr>
            <a:spLocks noChangeArrowheads="1"/>
          </p:cNvSpPr>
          <p:nvPr/>
        </p:nvSpPr>
        <p:spPr bwMode="auto">
          <a:xfrm>
            <a:off x="3453608"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16*</a:t>
            </a:r>
          </a:p>
        </p:txBody>
      </p:sp>
      <p:sp>
        <p:nvSpPr>
          <p:cNvPr id="63" name="Rectangle 62"/>
          <p:cNvSpPr>
            <a:spLocks noChangeArrowheads="1"/>
          </p:cNvSpPr>
          <p:nvPr/>
        </p:nvSpPr>
        <p:spPr bwMode="auto">
          <a:xfrm>
            <a:off x="4545873"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FF0000"/>
                </a:solidFill>
              </a:rPr>
              <a:t>20*</a:t>
            </a:r>
          </a:p>
        </p:txBody>
      </p:sp>
      <p:sp>
        <p:nvSpPr>
          <p:cNvPr id="64" name="Rectangle 63"/>
          <p:cNvSpPr>
            <a:spLocks noChangeArrowheads="1"/>
          </p:cNvSpPr>
          <p:nvPr/>
        </p:nvSpPr>
        <p:spPr bwMode="auto">
          <a:xfrm>
            <a:off x="4868091"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22*</a:t>
            </a:r>
          </a:p>
        </p:txBody>
      </p:sp>
      <p:sp>
        <p:nvSpPr>
          <p:cNvPr id="65" name="Rectangle 64"/>
          <p:cNvSpPr>
            <a:spLocks noChangeArrowheads="1"/>
          </p:cNvSpPr>
          <p:nvPr/>
        </p:nvSpPr>
        <p:spPr bwMode="auto">
          <a:xfrm>
            <a:off x="5950747"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66" name="Rectangle 65"/>
          <p:cNvSpPr>
            <a:spLocks noChangeArrowheads="1"/>
          </p:cNvSpPr>
          <p:nvPr/>
        </p:nvSpPr>
        <p:spPr bwMode="auto">
          <a:xfrm>
            <a:off x="6285709"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27*</a:t>
            </a:r>
          </a:p>
        </p:txBody>
      </p:sp>
      <p:sp>
        <p:nvSpPr>
          <p:cNvPr id="67" name="Rectangle 66"/>
          <p:cNvSpPr>
            <a:spLocks noChangeArrowheads="1"/>
          </p:cNvSpPr>
          <p:nvPr/>
        </p:nvSpPr>
        <p:spPr bwMode="auto">
          <a:xfrm>
            <a:off x="6588922"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29*</a:t>
            </a:r>
          </a:p>
        </p:txBody>
      </p:sp>
      <p:sp>
        <p:nvSpPr>
          <p:cNvPr id="68" name="Rectangle 67"/>
          <p:cNvSpPr>
            <a:spLocks noChangeArrowheads="1"/>
          </p:cNvSpPr>
          <p:nvPr/>
        </p:nvSpPr>
        <p:spPr bwMode="auto">
          <a:xfrm>
            <a:off x="7360448"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33*</a:t>
            </a:r>
          </a:p>
        </p:txBody>
      </p:sp>
      <p:sp>
        <p:nvSpPr>
          <p:cNvPr id="69" name="Rectangle 68"/>
          <p:cNvSpPr>
            <a:spLocks noChangeArrowheads="1"/>
          </p:cNvSpPr>
          <p:nvPr/>
        </p:nvSpPr>
        <p:spPr bwMode="auto">
          <a:xfrm>
            <a:off x="7685885"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34*</a:t>
            </a:r>
          </a:p>
        </p:txBody>
      </p:sp>
      <p:sp>
        <p:nvSpPr>
          <p:cNvPr id="70" name="Rectangle 69"/>
          <p:cNvSpPr>
            <a:spLocks noChangeArrowheads="1"/>
          </p:cNvSpPr>
          <p:nvPr/>
        </p:nvSpPr>
        <p:spPr bwMode="auto">
          <a:xfrm>
            <a:off x="8000211"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38*</a:t>
            </a:r>
          </a:p>
        </p:txBody>
      </p:sp>
      <p:sp>
        <p:nvSpPr>
          <p:cNvPr id="71" name="Rectangle 70"/>
          <p:cNvSpPr>
            <a:spLocks noChangeArrowheads="1"/>
          </p:cNvSpPr>
          <p:nvPr/>
        </p:nvSpPr>
        <p:spPr bwMode="auto">
          <a:xfrm>
            <a:off x="8324061" y="425451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39*</a:t>
            </a:r>
          </a:p>
        </p:txBody>
      </p:sp>
      <p:sp>
        <p:nvSpPr>
          <p:cNvPr id="72" name="Rectangle 71"/>
          <p:cNvSpPr>
            <a:spLocks noChangeArrowheads="1"/>
          </p:cNvSpPr>
          <p:nvPr/>
        </p:nvSpPr>
        <p:spPr bwMode="auto">
          <a:xfrm>
            <a:off x="2031207" y="345917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13</a:t>
            </a:r>
          </a:p>
        </p:txBody>
      </p:sp>
      <p:sp>
        <p:nvSpPr>
          <p:cNvPr id="73" name="Rectangle 72"/>
          <p:cNvSpPr>
            <a:spLocks noChangeArrowheads="1"/>
          </p:cNvSpPr>
          <p:nvPr/>
        </p:nvSpPr>
        <p:spPr bwMode="auto">
          <a:xfrm>
            <a:off x="1564481" y="3459173"/>
            <a:ext cx="2762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5</a:t>
            </a:r>
          </a:p>
        </p:txBody>
      </p:sp>
      <p:sp>
        <p:nvSpPr>
          <p:cNvPr id="74" name="Rectangle 73"/>
          <p:cNvSpPr>
            <a:spLocks noChangeArrowheads="1"/>
          </p:cNvSpPr>
          <p:nvPr/>
        </p:nvSpPr>
        <p:spPr bwMode="auto">
          <a:xfrm>
            <a:off x="2102644"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7*</a:t>
            </a:r>
          </a:p>
        </p:txBody>
      </p:sp>
      <p:sp>
        <p:nvSpPr>
          <p:cNvPr id="75" name="Rectangle 74"/>
          <p:cNvSpPr>
            <a:spLocks noChangeArrowheads="1"/>
          </p:cNvSpPr>
          <p:nvPr/>
        </p:nvSpPr>
        <p:spPr bwMode="auto">
          <a:xfrm>
            <a:off x="1780381"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5*</a:t>
            </a:r>
          </a:p>
        </p:txBody>
      </p:sp>
      <p:sp>
        <p:nvSpPr>
          <p:cNvPr id="76" name="Rectangle 75"/>
          <p:cNvSpPr>
            <a:spLocks noChangeArrowheads="1"/>
          </p:cNvSpPr>
          <p:nvPr/>
        </p:nvSpPr>
        <p:spPr bwMode="auto">
          <a:xfrm>
            <a:off x="2418557"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8*</a:t>
            </a:r>
          </a:p>
        </p:txBody>
      </p:sp>
      <p:sp>
        <p:nvSpPr>
          <p:cNvPr id="77" name="Arc 164"/>
          <p:cNvSpPr>
            <a:spLocks/>
          </p:cNvSpPr>
          <p:nvPr/>
        </p:nvSpPr>
        <p:spPr bwMode="auto">
          <a:xfrm rot="13440000">
            <a:off x="7104860"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8" name="Arc 165"/>
          <p:cNvSpPr>
            <a:spLocks/>
          </p:cNvSpPr>
          <p:nvPr/>
        </p:nvSpPr>
        <p:spPr bwMode="auto">
          <a:xfrm rot="13440000">
            <a:off x="1542256"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9" name="Arc 166"/>
          <p:cNvSpPr>
            <a:spLocks/>
          </p:cNvSpPr>
          <p:nvPr/>
        </p:nvSpPr>
        <p:spPr bwMode="auto">
          <a:xfrm rot="13440000">
            <a:off x="2913857"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0" name="Arc 167"/>
          <p:cNvSpPr>
            <a:spLocks/>
          </p:cNvSpPr>
          <p:nvPr/>
        </p:nvSpPr>
        <p:spPr bwMode="auto">
          <a:xfrm rot="13440000">
            <a:off x="4361658"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1" name="Arc 168"/>
          <p:cNvSpPr>
            <a:spLocks/>
          </p:cNvSpPr>
          <p:nvPr/>
        </p:nvSpPr>
        <p:spPr bwMode="auto">
          <a:xfrm rot="13440000">
            <a:off x="5733259"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cxnSp>
        <p:nvCxnSpPr>
          <p:cNvPr id="82" name="Straight Arrow Connector 81"/>
          <p:cNvCxnSpPr>
            <a:stCxn id="36" idx="0"/>
            <a:endCxn id="6" idx="2"/>
          </p:cNvCxnSpPr>
          <p:nvPr/>
        </p:nvCxnSpPr>
        <p:spPr bwMode="auto">
          <a:xfrm flipH="1">
            <a:off x="1037431" y="3833824"/>
            <a:ext cx="398463" cy="44608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p:cNvCxnSpPr>
            <a:stCxn id="36" idx="3"/>
            <a:endCxn id="55" idx="2"/>
          </p:cNvCxnSpPr>
          <p:nvPr/>
        </p:nvCxnSpPr>
        <p:spPr bwMode="auto">
          <a:xfrm>
            <a:off x="1921669" y="3833824"/>
            <a:ext cx="498476"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Arrow Connector 83"/>
          <p:cNvCxnSpPr>
            <a:stCxn id="38" idx="3"/>
            <a:endCxn id="21" idx="2"/>
          </p:cNvCxnSpPr>
          <p:nvPr/>
        </p:nvCxnSpPr>
        <p:spPr bwMode="auto">
          <a:xfrm>
            <a:off x="2409032" y="3833824"/>
            <a:ext cx="1411289"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Arrow Connector 84"/>
          <p:cNvCxnSpPr>
            <a:stCxn id="45" idx="0"/>
            <a:endCxn id="25" idx="2"/>
          </p:cNvCxnSpPr>
          <p:nvPr/>
        </p:nvCxnSpPr>
        <p:spPr bwMode="auto">
          <a:xfrm flipH="1">
            <a:off x="5231609" y="3833824"/>
            <a:ext cx="414337"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Arrow Connector 85"/>
          <p:cNvCxnSpPr>
            <a:stCxn id="47" idx="0"/>
            <a:endCxn id="29" idx="2"/>
          </p:cNvCxnSpPr>
          <p:nvPr/>
        </p:nvCxnSpPr>
        <p:spPr bwMode="auto">
          <a:xfrm>
            <a:off x="6133309" y="3833824"/>
            <a:ext cx="508000"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Arrow Connector 86"/>
          <p:cNvCxnSpPr>
            <a:stCxn id="47" idx="3"/>
            <a:endCxn id="34" idx="1"/>
          </p:cNvCxnSpPr>
          <p:nvPr/>
        </p:nvCxnSpPr>
        <p:spPr bwMode="auto">
          <a:xfrm>
            <a:off x="6620672" y="3833824"/>
            <a:ext cx="1420814"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p:cNvCxnSpPr>
            <a:stCxn id="11" idx="0"/>
            <a:endCxn id="38" idx="2"/>
          </p:cNvCxnSpPr>
          <p:nvPr/>
        </p:nvCxnSpPr>
        <p:spPr bwMode="auto">
          <a:xfrm flipH="1">
            <a:off x="2409032" y="3065471"/>
            <a:ext cx="1147763" cy="365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Arrow Connector 88"/>
          <p:cNvCxnSpPr>
            <a:stCxn id="13" idx="0"/>
            <a:endCxn id="47" idx="2"/>
          </p:cNvCxnSpPr>
          <p:nvPr/>
        </p:nvCxnSpPr>
        <p:spPr bwMode="auto">
          <a:xfrm>
            <a:off x="4042570" y="3065471"/>
            <a:ext cx="2578102" cy="365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TextBox 89"/>
          <p:cNvSpPr txBox="1"/>
          <p:nvPr/>
        </p:nvSpPr>
        <p:spPr>
          <a:xfrm>
            <a:off x="4070" y="990600"/>
            <a:ext cx="9139930" cy="523220"/>
          </a:xfrm>
          <a:prstGeom prst="rect">
            <a:avLst/>
          </a:prstGeom>
          <a:noFill/>
        </p:spPr>
        <p:txBody>
          <a:bodyPr wrap="square" rtlCol="0">
            <a:spAutoFit/>
          </a:bodyPr>
          <a:lstStyle/>
          <a:p>
            <a:r>
              <a:rPr lang="en-US" sz="2800" b="0" dirty="0">
                <a:latin typeface="+mn-lt"/>
              </a:rPr>
              <a:t>Before Deleting 20</a:t>
            </a:r>
          </a:p>
        </p:txBody>
      </p:sp>
      <p:sp>
        <p:nvSpPr>
          <p:cNvPr id="91"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Tree>
    <p:extLst>
      <p:ext uri="{BB962C8B-B14F-4D97-AF65-F5344CB8AC3E}">
        <p14:creationId xmlns:p14="http://schemas.microsoft.com/office/powerpoint/2010/main" val="41178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Primary Index</a:t>
            </a:r>
          </a:p>
        </p:txBody>
      </p:sp>
      <p:sp>
        <p:nvSpPr>
          <p:cNvPr id="5" name="TextBox 4"/>
          <p:cNvSpPr txBox="1"/>
          <p:nvPr/>
        </p:nvSpPr>
        <p:spPr>
          <a:xfrm>
            <a:off x="4070" y="838200"/>
            <a:ext cx="5634876" cy="523220"/>
          </a:xfrm>
          <a:prstGeom prst="rect">
            <a:avLst/>
          </a:prstGeom>
          <a:noFill/>
        </p:spPr>
        <p:txBody>
          <a:bodyPr wrap="none" rtlCol="0">
            <a:spAutoFit/>
          </a:bodyPr>
          <a:lstStyle/>
          <a:p>
            <a:r>
              <a:rPr lang="en-US" sz="2800" dirty="0">
                <a:latin typeface="+mn-lt"/>
              </a:rPr>
              <a:t>Primary index is an ordered file.</a:t>
            </a:r>
          </a:p>
        </p:txBody>
      </p:sp>
      <p:sp>
        <p:nvSpPr>
          <p:cNvPr id="6" name="TextBox 5"/>
          <p:cNvSpPr txBox="1"/>
          <p:nvPr/>
        </p:nvSpPr>
        <p:spPr>
          <a:xfrm>
            <a:off x="152400" y="1429863"/>
            <a:ext cx="4124847" cy="954107"/>
          </a:xfrm>
          <a:prstGeom prst="rect">
            <a:avLst/>
          </a:prstGeom>
          <a:noFill/>
        </p:spPr>
        <p:txBody>
          <a:bodyPr wrap="none" rtlCol="0">
            <a:spAutoFit/>
          </a:bodyPr>
          <a:lstStyle/>
          <a:p>
            <a:pPr marL="457200" indent="-457200">
              <a:buFont typeface="Wingdings" panose="05000000000000000000" pitchFamily="2" charset="2"/>
              <a:buChar char="§"/>
            </a:pPr>
            <a:r>
              <a:rPr lang="en-US" sz="2800" b="0" dirty="0">
                <a:solidFill>
                  <a:schemeClr val="tx2"/>
                </a:solidFill>
                <a:latin typeface="+mn-lt"/>
              </a:rPr>
              <a:t>Ordering key </a:t>
            </a:r>
          </a:p>
          <a:p>
            <a:pPr marL="457200" indent="-457200">
              <a:buFont typeface="Wingdings" panose="05000000000000000000" pitchFamily="2" charset="2"/>
              <a:buChar char="§"/>
            </a:pPr>
            <a:r>
              <a:rPr lang="en-US" sz="2800" b="0" dirty="0">
                <a:solidFill>
                  <a:schemeClr val="tx2"/>
                </a:solidFill>
                <a:latin typeface="+mn-lt"/>
              </a:rPr>
              <a:t>Pointer to a disk block</a:t>
            </a:r>
          </a:p>
        </p:txBody>
      </p:sp>
      <p:sp>
        <p:nvSpPr>
          <p:cNvPr id="7" name="TextBox 6"/>
          <p:cNvSpPr txBox="1"/>
          <p:nvPr/>
        </p:nvSpPr>
        <p:spPr>
          <a:xfrm>
            <a:off x="0" y="4800600"/>
            <a:ext cx="9124682" cy="954107"/>
          </a:xfrm>
          <a:prstGeom prst="rect">
            <a:avLst/>
          </a:prstGeom>
          <a:noFill/>
        </p:spPr>
        <p:txBody>
          <a:bodyPr wrap="square" rtlCol="0">
            <a:spAutoFit/>
          </a:bodyPr>
          <a:lstStyle/>
          <a:p>
            <a:r>
              <a:rPr lang="en-US" sz="2800" b="0" dirty="0">
                <a:solidFill>
                  <a:schemeClr val="tx2"/>
                </a:solidFill>
                <a:latin typeface="+mn-lt"/>
              </a:rPr>
              <a:t>The total number of </a:t>
            </a:r>
            <a:r>
              <a:rPr lang="en-US" sz="2800" b="0" i="1" dirty="0">
                <a:solidFill>
                  <a:srgbClr val="FF0000"/>
                </a:solidFill>
                <a:latin typeface="+mn-lt"/>
              </a:rPr>
              <a:t>entries</a:t>
            </a:r>
            <a:r>
              <a:rPr lang="en-US" sz="2800" b="0" dirty="0">
                <a:solidFill>
                  <a:schemeClr val="tx2"/>
                </a:solidFill>
                <a:latin typeface="+mn-lt"/>
              </a:rPr>
              <a:t> in the index is the same as the number of disk </a:t>
            </a:r>
            <a:r>
              <a:rPr lang="en-US" sz="2800" b="0" i="1" dirty="0">
                <a:solidFill>
                  <a:srgbClr val="FF0000"/>
                </a:solidFill>
                <a:latin typeface="+mn-lt"/>
              </a:rPr>
              <a:t>blocks</a:t>
            </a:r>
            <a:r>
              <a:rPr lang="en-US" sz="2800" b="0" dirty="0">
                <a:solidFill>
                  <a:schemeClr val="tx2"/>
                </a:solidFill>
                <a:latin typeface="+mn-lt"/>
              </a:rPr>
              <a:t> in the data file.</a:t>
            </a:r>
          </a:p>
        </p:txBody>
      </p:sp>
      <p:sp>
        <p:nvSpPr>
          <p:cNvPr id="8" name="Rectangle 7"/>
          <p:cNvSpPr/>
          <p:nvPr/>
        </p:nvSpPr>
        <p:spPr bwMode="auto">
          <a:xfrm>
            <a:off x="990600" y="3228149"/>
            <a:ext cx="1752600" cy="838200"/>
          </a:xfrm>
          <a:prstGeom prst="rect">
            <a:avLst/>
          </a:prstGeom>
          <a:noFill/>
          <a:ln w="508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2"/>
                </a:solidFill>
                <a:effectLst/>
                <a:latin typeface="Times New Roman" panose="02020603050405020304" pitchFamily="18" charset="0"/>
              </a:rPr>
              <a:t>Index File</a:t>
            </a:r>
          </a:p>
        </p:txBody>
      </p:sp>
      <p:sp>
        <p:nvSpPr>
          <p:cNvPr id="9" name="Rectangle 8"/>
          <p:cNvSpPr/>
          <p:nvPr/>
        </p:nvSpPr>
        <p:spPr bwMode="auto">
          <a:xfrm>
            <a:off x="4038600" y="2945487"/>
            <a:ext cx="4124459" cy="1403524"/>
          </a:xfrm>
          <a:prstGeom prst="rect">
            <a:avLst/>
          </a:prstGeom>
          <a:noFill/>
          <a:ln w="508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2"/>
                </a:solidFill>
                <a:effectLst/>
                <a:latin typeface="Times New Roman" panose="02020603050405020304" pitchFamily="18" charset="0"/>
              </a:rPr>
              <a:t>Data File</a:t>
            </a:r>
          </a:p>
        </p:txBody>
      </p:sp>
      <p:cxnSp>
        <p:nvCxnSpPr>
          <p:cNvPr id="11" name="Straight Arrow Connector 10"/>
          <p:cNvCxnSpPr>
            <a:cxnSpLocks/>
            <a:stCxn id="8" idx="3"/>
            <a:endCxn id="9" idx="1"/>
          </p:cNvCxnSpPr>
          <p:nvPr/>
        </p:nvCxnSpPr>
        <p:spPr bwMode="auto">
          <a:xfrm>
            <a:off x="2743200" y="3647249"/>
            <a:ext cx="1295400" cy="0"/>
          </a:xfrm>
          <a:prstGeom prst="straightConnector1">
            <a:avLst/>
          </a:prstGeom>
          <a:solidFill>
            <a:schemeClr val="accent1"/>
          </a:solidFill>
          <a:ln w="5080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0154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88143" y="2662245"/>
            <a:ext cx="8367718" cy="1951044"/>
            <a:chOff x="388143" y="2662245"/>
            <a:chExt cx="8367718" cy="1951044"/>
          </a:xfrm>
        </p:grpSpPr>
        <p:sp>
          <p:nvSpPr>
            <p:cNvPr id="5" name="Freeform 4"/>
            <p:cNvSpPr>
              <a:spLocks/>
            </p:cNvSpPr>
            <p:nvPr/>
          </p:nvSpPr>
          <p:spPr bwMode="auto">
            <a:xfrm>
              <a:off x="388143"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 name="Freeform 5"/>
            <p:cNvSpPr>
              <a:spLocks/>
            </p:cNvSpPr>
            <p:nvPr/>
          </p:nvSpPr>
          <p:spPr bwMode="auto">
            <a:xfrm>
              <a:off x="713581"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 name="Freeform 6"/>
            <p:cNvSpPr>
              <a:spLocks/>
            </p:cNvSpPr>
            <p:nvPr/>
          </p:nvSpPr>
          <p:spPr bwMode="auto">
            <a:xfrm>
              <a:off x="1037431"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 name="Freeform 7"/>
            <p:cNvSpPr>
              <a:spLocks/>
            </p:cNvSpPr>
            <p:nvPr/>
          </p:nvSpPr>
          <p:spPr bwMode="auto">
            <a:xfrm>
              <a:off x="1362869"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 name="Rectangle 8"/>
            <p:cNvSpPr>
              <a:spLocks noChangeArrowheads="1"/>
            </p:cNvSpPr>
            <p:nvPr/>
          </p:nvSpPr>
          <p:spPr bwMode="auto">
            <a:xfrm>
              <a:off x="397668"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a:t>
              </a:r>
            </a:p>
          </p:txBody>
        </p:sp>
        <p:sp>
          <p:nvSpPr>
            <p:cNvPr id="10" name="Rectangle 9"/>
            <p:cNvSpPr>
              <a:spLocks noChangeArrowheads="1"/>
            </p:cNvSpPr>
            <p:nvPr/>
          </p:nvSpPr>
          <p:spPr bwMode="auto">
            <a:xfrm>
              <a:off x="723106"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a:t>
              </a:r>
            </a:p>
          </p:txBody>
        </p:sp>
        <p:sp>
          <p:nvSpPr>
            <p:cNvPr id="11" name="Freeform 10"/>
            <p:cNvSpPr>
              <a:spLocks/>
            </p:cNvSpPr>
            <p:nvPr/>
          </p:nvSpPr>
          <p:spPr bwMode="auto">
            <a:xfrm>
              <a:off x="3556795" y="2662245"/>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2" name="Freeform 11"/>
            <p:cNvSpPr>
              <a:spLocks/>
            </p:cNvSpPr>
            <p:nvPr/>
          </p:nvSpPr>
          <p:spPr bwMode="auto">
            <a:xfrm>
              <a:off x="3636170"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 name="Freeform 12"/>
            <p:cNvSpPr>
              <a:spLocks/>
            </p:cNvSpPr>
            <p:nvPr/>
          </p:nvSpPr>
          <p:spPr bwMode="auto">
            <a:xfrm>
              <a:off x="4042570"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4" name="Freeform 13"/>
            <p:cNvSpPr>
              <a:spLocks/>
            </p:cNvSpPr>
            <p:nvPr/>
          </p:nvSpPr>
          <p:spPr bwMode="auto">
            <a:xfrm>
              <a:off x="4123533"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 name="Freeform 14"/>
            <p:cNvSpPr>
              <a:spLocks/>
            </p:cNvSpPr>
            <p:nvPr/>
          </p:nvSpPr>
          <p:spPr bwMode="auto">
            <a:xfrm>
              <a:off x="4529933"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Freeform 15"/>
            <p:cNvSpPr>
              <a:spLocks/>
            </p:cNvSpPr>
            <p:nvPr/>
          </p:nvSpPr>
          <p:spPr bwMode="auto">
            <a:xfrm>
              <a:off x="4610896"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7" name="Freeform 16"/>
            <p:cNvSpPr>
              <a:spLocks/>
            </p:cNvSpPr>
            <p:nvPr/>
          </p:nvSpPr>
          <p:spPr bwMode="auto">
            <a:xfrm>
              <a:off x="5017296"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8" name="Freeform 17"/>
            <p:cNvSpPr>
              <a:spLocks/>
            </p:cNvSpPr>
            <p:nvPr/>
          </p:nvSpPr>
          <p:spPr bwMode="auto">
            <a:xfrm>
              <a:off x="5098259"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9" name="Freeform 18"/>
            <p:cNvSpPr>
              <a:spLocks/>
            </p:cNvSpPr>
            <p:nvPr/>
          </p:nvSpPr>
          <p:spPr bwMode="auto">
            <a:xfrm>
              <a:off x="5504659" y="2662245"/>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0" name="Freeform 19"/>
            <p:cNvSpPr>
              <a:spLocks/>
            </p:cNvSpPr>
            <p:nvPr/>
          </p:nvSpPr>
          <p:spPr bwMode="auto">
            <a:xfrm>
              <a:off x="3169445"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1" name="Freeform 20"/>
            <p:cNvSpPr>
              <a:spLocks/>
            </p:cNvSpPr>
            <p:nvPr/>
          </p:nvSpPr>
          <p:spPr bwMode="auto">
            <a:xfrm>
              <a:off x="349488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2" name="Freeform 21"/>
            <p:cNvSpPr>
              <a:spLocks/>
            </p:cNvSpPr>
            <p:nvPr/>
          </p:nvSpPr>
          <p:spPr bwMode="auto">
            <a:xfrm>
              <a:off x="3820320"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3" name="Freeform 22"/>
            <p:cNvSpPr>
              <a:spLocks/>
            </p:cNvSpPr>
            <p:nvPr/>
          </p:nvSpPr>
          <p:spPr bwMode="auto">
            <a:xfrm>
              <a:off x="4144170"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4" name="Freeform 23"/>
            <p:cNvSpPr>
              <a:spLocks/>
            </p:cNvSpPr>
            <p:nvPr/>
          </p:nvSpPr>
          <p:spPr bwMode="auto">
            <a:xfrm>
              <a:off x="458073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5" name="Freeform 24"/>
            <p:cNvSpPr>
              <a:spLocks/>
            </p:cNvSpPr>
            <p:nvPr/>
          </p:nvSpPr>
          <p:spPr bwMode="auto">
            <a:xfrm>
              <a:off x="49061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6" name="Freeform 25"/>
            <p:cNvSpPr>
              <a:spLocks/>
            </p:cNvSpPr>
            <p:nvPr/>
          </p:nvSpPr>
          <p:spPr bwMode="auto">
            <a:xfrm>
              <a:off x="5231609" y="4287850"/>
              <a:ext cx="323850" cy="325439"/>
            </a:xfrm>
            <a:custGeom>
              <a:avLst/>
              <a:gdLst>
                <a:gd name="T0" fmla="*/ 0 w 204"/>
                <a:gd name="T1" fmla="*/ 204 h 205"/>
                <a:gd name="T2" fmla="*/ 0 w 204"/>
                <a:gd name="T3" fmla="*/ 0 h 205"/>
                <a:gd name="T4" fmla="*/ 203 w 204"/>
                <a:gd name="T5" fmla="*/ 0 h 205"/>
                <a:gd name="T6" fmla="*/ 203 w 204"/>
                <a:gd name="T7" fmla="*/ 204 h 205"/>
                <a:gd name="T8" fmla="*/ 0 w 204"/>
                <a:gd name="T9" fmla="*/ 204 h 205"/>
              </a:gdLst>
              <a:ahLst/>
              <a:cxnLst>
                <a:cxn ang="0">
                  <a:pos x="T0" y="T1"/>
                </a:cxn>
                <a:cxn ang="0">
                  <a:pos x="T2" y="T3"/>
                </a:cxn>
                <a:cxn ang="0">
                  <a:pos x="T4" y="T5"/>
                </a:cxn>
                <a:cxn ang="0">
                  <a:pos x="T6" y="T7"/>
                </a:cxn>
                <a:cxn ang="0">
                  <a:pos x="T8" y="T9"/>
                </a:cxn>
              </a:cxnLst>
              <a:rect l="0" t="0" r="r" b="b"/>
              <a:pathLst>
                <a:path w="204" h="205">
                  <a:moveTo>
                    <a:pt x="0" y="204"/>
                  </a:moveTo>
                  <a:lnTo>
                    <a:pt x="0" y="0"/>
                  </a:lnTo>
                  <a:lnTo>
                    <a:pt x="203" y="0"/>
                  </a:lnTo>
                  <a:lnTo>
                    <a:pt x="203"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7" name="Freeform 26"/>
            <p:cNvSpPr>
              <a:spLocks/>
            </p:cNvSpPr>
            <p:nvPr/>
          </p:nvSpPr>
          <p:spPr bwMode="auto">
            <a:xfrm>
              <a:off x="55538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8" name="Freeform 27"/>
            <p:cNvSpPr>
              <a:spLocks/>
            </p:cNvSpPr>
            <p:nvPr/>
          </p:nvSpPr>
          <p:spPr bwMode="auto">
            <a:xfrm>
              <a:off x="5992022"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9" name="Freeform 28"/>
            <p:cNvSpPr>
              <a:spLocks/>
            </p:cNvSpPr>
            <p:nvPr/>
          </p:nvSpPr>
          <p:spPr bwMode="auto">
            <a:xfrm>
              <a:off x="6317459"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0" name="Freeform 29"/>
            <p:cNvSpPr>
              <a:spLocks/>
            </p:cNvSpPr>
            <p:nvPr/>
          </p:nvSpPr>
          <p:spPr bwMode="auto">
            <a:xfrm>
              <a:off x="6641310"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1" name="Freeform 30"/>
            <p:cNvSpPr>
              <a:spLocks/>
            </p:cNvSpPr>
            <p:nvPr/>
          </p:nvSpPr>
          <p:spPr bwMode="auto">
            <a:xfrm>
              <a:off x="6965160"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2" name="Freeform 31"/>
            <p:cNvSpPr>
              <a:spLocks/>
            </p:cNvSpPr>
            <p:nvPr/>
          </p:nvSpPr>
          <p:spPr bwMode="auto">
            <a:xfrm>
              <a:off x="7392198"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3" name="Freeform 32"/>
            <p:cNvSpPr>
              <a:spLocks/>
            </p:cNvSpPr>
            <p:nvPr/>
          </p:nvSpPr>
          <p:spPr bwMode="auto">
            <a:xfrm>
              <a:off x="771763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4" name="Freeform 33"/>
            <p:cNvSpPr>
              <a:spLocks/>
            </p:cNvSpPr>
            <p:nvPr/>
          </p:nvSpPr>
          <p:spPr bwMode="auto">
            <a:xfrm>
              <a:off x="804148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5" name="Freeform 34"/>
            <p:cNvSpPr>
              <a:spLocks/>
            </p:cNvSpPr>
            <p:nvPr/>
          </p:nvSpPr>
          <p:spPr bwMode="auto">
            <a:xfrm>
              <a:off x="8365336"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6" name="Freeform 35"/>
            <p:cNvSpPr>
              <a:spLocks/>
            </p:cNvSpPr>
            <p:nvPr/>
          </p:nvSpPr>
          <p:spPr bwMode="auto">
            <a:xfrm>
              <a:off x="1435894"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7" name="Freeform 36"/>
            <p:cNvSpPr>
              <a:spLocks/>
            </p:cNvSpPr>
            <p:nvPr/>
          </p:nvSpPr>
          <p:spPr bwMode="auto">
            <a:xfrm>
              <a:off x="1516856"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8" name="Freeform 37"/>
            <p:cNvSpPr>
              <a:spLocks/>
            </p:cNvSpPr>
            <p:nvPr/>
          </p:nvSpPr>
          <p:spPr bwMode="auto">
            <a:xfrm>
              <a:off x="192166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9" name="Freeform 38"/>
            <p:cNvSpPr>
              <a:spLocks/>
            </p:cNvSpPr>
            <p:nvPr/>
          </p:nvSpPr>
          <p:spPr bwMode="auto">
            <a:xfrm>
              <a:off x="200263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0" name="Freeform 39"/>
            <p:cNvSpPr>
              <a:spLocks/>
            </p:cNvSpPr>
            <p:nvPr/>
          </p:nvSpPr>
          <p:spPr bwMode="auto">
            <a:xfrm>
              <a:off x="2409032"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1" name="Freeform 40"/>
            <p:cNvSpPr>
              <a:spLocks/>
            </p:cNvSpPr>
            <p:nvPr/>
          </p:nvSpPr>
          <p:spPr bwMode="auto">
            <a:xfrm>
              <a:off x="2489994"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2" name="Freeform 41"/>
            <p:cNvSpPr>
              <a:spLocks/>
            </p:cNvSpPr>
            <p:nvPr/>
          </p:nvSpPr>
          <p:spPr bwMode="auto">
            <a:xfrm>
              <a:off x="2896395"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3" name="Freeform 42"/>
            <p:cNvSpPr>
              <a:spLocks/>
            </p:cNvSpPr>
            <p:nvPr/>
          </p:nvSpPr>
          <p:spPr bwMode="auto">
            <a:xfrm>
              <a:off x="2977357"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4" name="Freeform 43"/>
            <p:cNvSpPr>
              <a:spLocks/>
            </p:cNvSpPr>
            <p:nvPr/>
          </p:nvSpPr>
          <p:spPr bwMode="auto">
            <a:xfrm>
              <a:off x="3383757" y="3430598"/>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5" name="Freeform 44"/>
            <p:cNvSpPr>
              <a:spLocks/>
            </p:cNvSpPr>
            <p:nvPr/>
          </p:nvSpPr>
          <p:spPr bwMode="auto">
            <a:xfrm>
              <a:off x="5645946"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6" name="Freeform 45"/>
            <p:cNvSpPr>
              <a:spLocks/>
            </p:cNvSpPr>
            <p:nvPr/>
          </p:nvSpPr>
          <p:spPr bwMode="auto">
            <a:xfrm>
              <a:off x="5726909"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7" name="Freeform 46"/>
            <p:cNvSpPr>
              <a:spLocks/>
            </p:cNvSpPr>
            <p:nvPr/>
          </p:nvSpPr>
          <p:spPr bwMode="auto">
            <a:xfrm>
              <a:off x="613330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8" name="Freeform 47"/>
            <p:cNvSpPr>
              <a:spLocks/>
            </p:cNvSpPr>
            <p:nvPr/>
          </p:nvSpPr>
          <p:spPr bwMode="auto">
            <a:xfrm>
              <a:off x="621427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9" name="Freeform 48"/>
            <p:cNvSpPr>
              <a:spLocks/>
            </p:cNvSpPr>
            <p:nvPr/>
          </p:nvSpPr>
          <p:spPr bwMode="auto">
            <a:xfrm>
              <a:off x="6620672"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0" name="Freeform 49"/>
            <p:cNvSpPr>
              <a:spLocks/>
            </p:cNvSpPr>
            <p:nvPr/>
          </p:nvSpPr>
          <p:spPr bwMode="auto">
            <a:xfrm>
              <a:off x="670163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1" name="Freeform 50"/>
            <p:cNvSpPr>
              <a:spLocks/>
            </p:cNvSpPr>
            <p:nvPr/>
          </p:nvSpPr>
          <p:spPr bwMode="auto">
            <a:xfrm>
              <a:off x="7106447"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2" name="Freeform 51"/>
            <p:cNvSpPr>
              <a:spLocks/>
            </p:cNvSpPr>
            <p:nvPr/>
          </p:nvSpPr>
          <p:spPr bwMode="auto">
            <a:xfrm>
              <a:off x="719058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3" name="Freeform 52"/>
            <p:cNvSpPr>
              <a:spLocks/>
            </p:cNvSpPr>
            <p:nvPr/>
          </p:nvSpPr>
          <p:spPr bwMode="auto">
            <a:xfrm>
              <a:off x="7593810" y="3430598"/>
              <a:ext cx="84138" cy="404814"/>
            </a:xfrm>
            <a:custGeom>
              <a:avLst/>
              <a:gdLst>
                <a:gd name="T0" fmla="*/ 0 w 53"/>
                <a:gd name="T1" fmla="*/ 254 h 255"/>
                <a:gd name="T2" fmla="*/ 0 w 53"/>
                <a:gd name="T3" fmla="*/ 0 h 255"/>
                <a:gd name="T4" fmla="*/ 52 w 53"/>
                <a:gd name="T5" fmla="*/ 0 h 255"/>
                <a:gd name="T6" fmla="*/ 52 w 53"/>
                <a:gd name="T7" fmla="*/ 254 h 255"/>
                <a:gd name="T8" fmla="*/ 0 w 53"/>
                <a:gd name="T9" fmla="*/ 254 h 255"/>
              </a:gdLst>
              <a:ahLst/>
              <a:cxnLst>
                <a:cxn ang="0">
                  <a:pos x="T0" y="T1"/>
                </a:cxn>
                <a:cxn ang="0">
                  <a:pos x="T2" y="T3"/>
                </a:cxn>
                <a:cxn ang="0">
                  <a:pos x="T4" y="T5"/>
                </a:cxn>
                <a:cxn ang="0">
                  <a:pos x="T6" y="T7"/>
                </a:cxn>
                <a:cxn ang="0">
                  <a:pos x="T8" y="T9"/>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4" name="Freeform 53"/>
            <p:cNvSpPr>
              <a:spLocks/>
            </p:cNvSpPr>
            <p:nvPr/>
          </p:nvSpPr>
          <p:spPr bwMode="auto">
            <a:xfrm>
              <a:off x="177085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5" name="Freeform 54"/>
            <p:cNvSpPr>
              <a:spLocks/>
            </p:cNvSpPr>
            <p:nvPr/>
          </p:nvSpPr>
          <p:spPr bwMode="auto">
            <a:xfrm>
              <a:off x="2094707"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6" name="Freeform 55"/>
            <p:cNvSpPr>
              <a:spLocks/>
            </p:cNvSpPr>
            <p:nvPr/>
          </p:nvSpPr>
          <p:spPr bwMode="auto">
            <a:xfrm>
              <a:off x="2420144"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7" name="Freeform 56"/>
            <p:cNvSpPr>
              <a:spLocks/>
            </p:cNvSpPr>
            <p:nvPr/>
          </p:nvSpPr>
          <p:spPr bwMode="auto">
            <a:xfrm>
              <a:off x="274399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8" name="Rectangle 57"/>
            <p:cNvSpPr>
              <a:spLocks noChangeArrowheads="1"/>
            </p:cNvSpPr>
            <p:nvPr/>
          </p:nvSpPr>
          <p:spPr bwMode="auto">
            <a:xfrm>
              <a:off x="3685383" y="269082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17</a:t>
              </a:r>
            </a:p>
          </p:txBody>
        </p:sp>
        <p:sp>
          <p:nvSpPr>
            <p:cNvPr id="59" name="Rectangle 58"/>
            <p:cNvSpPr>
              <a:spLocks noChangeArrowheads="1"/>
            </p:cNvSpPr>
            <p:nvPr/>
          </p:nvSpPr>
          <p:spPr bwMode="auto">
            <a:xfrm>
              <a:off x="5755484" y="344647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60" name="Rectangle 59"/>
            <p:cNvSpPr>
              <a:spLocks noChangeArrowheads="1"/>
            </p:cNvSpPr>
            <p:nvPr/>
          </p:nvSpPr>
          <p:spPr bwMode="auto">
            <a:xfrm>
              <a:off x="6252372" y="3457585"/>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30</a:t>
              </a:r>
            </a:p>
          </p:txBody>
        </p:sp>
        <p:sp>
          <p:nvSpPr>
            <p:cNvPr id="61" name="Rectangle 60"/>
            <p:cNvSpPr>
              <a:spLocks noChangeArrowheads="1"/>
            </p:cNvSpPr>
            <p:nvPr/>
          </p:nvSpPr>
          <p:spPr bwMode="auto">
            <a:xfrm>
              <a:off x="3129757"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14*</a:t>
              </a:r>
            </a:p>
          </p:txBody>
        </p:sp>
        <p:sp>
          <p:nvSpPr>
            <p:cNvPr id="62" name="Rectangle 61"/>
            <p:cNvSpPr>
              <a:spLocks noChangeArrowheads="1"/>
            </p:cNvSpPr>
            <p:nvPr/>
          </p:nvSpPr>
          <p:spPr bwMode="auto">
            <a:xfrm>
              <a:off x="3453608"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16*</a:t>
              </a:r>
            </a:p>
          </p:txBody>
        </p:sp>
        <p:sp>
          <p:nvSpPr>
            <p:cNvPr id="64" name="Rectangle 63"/>
            <p:cNvSpPr>
              <a:spLocks noChangeArrowheads="1"/>
            </p:cNvSpPr>
            <p:nvPr/>
          </p:nvSpPr>
          <p:spPr bwMode="auto">
            <a:xfrm>
              <a:off x="4539345"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22*</a:t>
              </a:r>
            </a:p>
          </p:txBody>
        </p:sp>
        <p:sp>
          <p:nvSpPr>
            <p:cNvPr id="65" name="Rectangle 64"/>
            <p:cNvSpPr>
              <a:spLocks noChangeArrowheads="1"/>
            </p:cNvSpPr>
            <p:nvPr/>
          </p:nvSpPr>
          <p:spPr bwMode="auto">
            <a:xfrm>
              <a:off x="5950747"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24*</a:t>
              </a:r>
            </a:p>
          </p:txBody>
        </p:sp>
        <p:sp>
          <p:nvSpPr>
            <p:cNvPr id="66" name="Rectangle 65"/>
            <p:cNvSpPr>
              <a:spLocks noChangeArrowheads="1"/>
            </p:cNvSpPr>
            <p:nvPr/>
          </p:nvSpPr>
          <p:spPr bwMode="auto">
            <a:xfrm>
              <a:off x="6285709"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27*</a:t>
              </a:r>
            </a:p>
          </p:txBody>
        </p:sp>
        <p:sp>
          <p:nvSpPr>
            <p:cNvPr id="67" name="Rectangle 66"/>
            <p:cNvSpPr>
              <a:spLocks noChangeArrowheads="1"/>
            </p:cNvSpPr>
            <p:nvPr/>
          </p:nvSpPr>
          <p:spPr bwMode="auto">
            <a:xfrm>
              <a:off x="6588922"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29*</a:t>
              </a:r>
            </a:p>
          </p:txBody>
        </p:sp>
        <p:sp>
          <p:nvSpPr>
            <p:cNvPr id="68" name="Rectangle 67"/>
            <p:cNvSpPr>
              <a:spLocks noChangeArrowheads="1"/>
            </p:cNvSpPr>
            <p:nvPr/>
          </p:nvSpPr>
          <p:spPr bwMode="auto">
            <a:xfrm>
              <a:off x="7360448"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33*</a:t>
              </a:r>
            </a:p>
          </p:txBody>
        </p:sp>
        <p:sp>
          <p:nvSpPr>
            <p:cNvPr id="69" name="Rectangle 68"/>
            <p:cNvSpPr>
              <a:spLocks noChangeArrowheads="1"/>
            </p:cNvSpPr>
            <p:nvPr/>
          </p:nvSpPr>
          <p:spPr bwMode="auto">
            <a:xfrm>
              <a:off x="7685885"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34*</a:t>
              </a:r>
            </a:p>
          </p:txBody>
        </p:sp>
        <p:sp>
          <p:nvSpPr>
            <p:cNvPr id="70" name="Rectangle 69"/>
            <p:cNvSpPr>
              <a:spLocks noChangeArrowheads="1"/>
            </p:cNvSpPr>
            <p:nvPr/>
          </p:nvSpPr>
          <p:spPr bwMode="auto">
            <a:xfrm>
              <a:off x="8000211"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38*</a:t>
              </a:r>
            </a:p>
          </p:txBody>
        </p:sp>
        <p:sp>
          <p:nvSpPr>
            <p:cNvPr id="71" name="Rectangle 70"/>
            <p:cNvSpPr>
              <a:spLocks noChangeArrowheads="1"/>
            </p:cNvSpPr>
            <p:nvPr/>
          </p:nvSpPr>
          <p:spPr bwMode="auto">
            <a:xfrm>
              <a:off x="8324061" y="425451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39*</a:t>
              </a:r>
            </a:p>
          </p:txBody>
        </p:sp>
        <p:sp>
          <p:nvSpPr>
            <p:cNvPr id="72" name="Rectangle 71"/>
            <p:cNvSpPr>
              <a:spLocks noChangeArrowheads="1"/>
            </p:cNvSpPr>
            <p:nvPr/>
          </p:nvSpPr>
          <p:spPr bwMode="auto">
            <a:xfrm>
              <a:off x="2031207" y="345917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13</a:t>
              </a:r>
            </a:p>
          </p:txBody>
        </p:sp>
        <p:sp>
          <p:nvSpPr>
            <p:cNvPr id="73" name="Rectangle 72"/>
            <p:cNvSpPr>
              <a:spLocks noChangeArrowheads="1"/>
            </p:cNvSpPr>
            <p:nvPr/>
          </p:nvSpPr>
          <p:spPr bwMode="auto">
            <a:xfrm>
              <a:off x="1564481" y="3459173"/>
              <a:ext cx="2762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5</a:t>
              </a:r>
            </a:p>
          </p:txBody>
        </p:sp>
        <p:sp>
          <p:nvSpPr>
            <p:cNvPr id="74" name="Rectangle 73"/>
            <p:cNvSpPr>
              <a:spLocks noChangeArrowheads="1"/>
            </p:cNvSpPr>
            <p:nvPr/>
          </p:nvSpPr>
          <p:spPr bwMode="auto">
            <a:xfrm>
              <a:off x="2102644"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7*</a:t>
              </a:r>
            </a:p>
          </p:txBody>
        </p:sp>
        <p:sp>
          <p:nvSpPr>
            <p:cNvPr id="75" name="Rectangle 74"/>
            <p:cNvSpPr>
              <a:spLocks noChangeArrowheads="1"/>
            </p:cNvSpPr>
            <p:nvPr/>
          </p:nvSpPr>
          <p:spPr bwMode="auto">
            <a:xfrm>
              <a:off x="1780381"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5*</a:t>
              </a:r>
            </a:p>
          </p:txBody>
        </p:sp>
        <p:sp>
          <p:nvSpPr>
            <p:cNvPr id="76" name="Rectangle 75"/>
            <p:cNvSpPr>
              <a:spLocks noChangeArrowheads="1"/>
            </p:cNvSpPr>
            <p:nvPr/>
          </p:nvSpPr>
          <p:spPr bwMode="auto">
            <a:xfrm>
              <a:off x="2418557"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8*</a:t>
              </a:r>
            </a:p>
          </p:txBody>
        </p:sp>
        <p:sp>
          <p:nvSpPr>
            <p:cNvPr id="77" name="Arc 164"/>
            <p:cNvSpPr>
              <a:spLocks/>
            </p:cNvSpPr>
            <p:nvPr/>
          </p:nvSpPr>
          <p:spPr bwMode="auto">
            <a:xfrm rot="13440000">
              <a:off x="7104860"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8" name="Arc 165"/>
            <p:cNvSpPr>
              <a:spLocks/>
            </p:cNvSpPr>
            <p:nvPr/>
          </p:nvSpPr>
          <p:spPr bwMode="auto">
            <a:xfrm rot="13440000">
              <a:off x="1542256"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9" name="Arc 166"/>
            <p:cNvSpPr>
              <a:spLocks/>
            </p:cNvSpPr>
            <p:nvPr/>
          </p:nvSpPr>
          <p:spPr bwMode="auto">
            <a:xfrm rot="13440000">
              <a:off x="2913857"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0" name="Arc 167"/>
            <p:cNvSpPr>
              <a:spLocks/>
            </p:cNvSpPr>
            <p:nvPr/>
          </p:nvSpPr>
          <p:spPr bwMode="auto">
            <a:xfrm rot="13440000">
              <a:off x="4361658"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1" name="Arc 168"/>
            <p:cNvSpPr>
              <a:spLocks/>
            </p:cNvSpPr>
            <p:nvPr/>
          </p:nvSpPr>
          <p:spPr bwMode="auto">
            <a:xfrm rot="13440000">
              <a:off x="5733259"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cxnSp>
          <p:nvCxnSpPr>
            <p:cNvPr id="82" name="Straight Arrow Connector 81"/>
            <p:cNvCxnSpPr>
              <a:stCxn id="36" idx="0"/>
              <a:endCxn id="6" idx="2"/>
            </p:cNvCxnSpPr>
            <p:nvPr/>
          </p:nvCxnSpPr>
          <p:spPr bwMode="auto">
            <a:xfrm flipH="1">
              <a:off x="1037431" y="3833824"/>
              <a:ext cx="398463" cy="44608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p:cNvCxnSpPr>
              <a:stCxn id="36" idx="3"/>
              <a:endCxn id="55" idx="2"/>
            </p:cNvCxnSpPr>
            <p:nvPr/>
          </p:nvCxnSpPr>
          <p:spPr bwMode="auto">
            <a:xfrm>
              <a:off x="1921669" y="3833824"/>
              <a:ext cx="498476"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Arrow Connector 83"/>
            <p:cNvCxnSpPr>
              <a:stCxn id="38" idx="3"/>
              <a:endCxn id="21" idx="2"/>
            </p:cNvCxnSpPr>
            <p:nvPr/>
          </p:nvCxnSpPr>
          <p:spPr bwMode="auto">
            <a:xfrm>
              <a:off x="2409032" y="3833824"/>
              <a:ext cx="1411289"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Arrow Connector 84"/>
            <p:cNvCxnSpPr>
              <a:stCxn id="45" idx="0"/>
              <a:endCxn id="25" idx="2"/>
            </p:cNvCxnSpPr>
            <p:nvPr/>
          </p:nvCxnSpPr>
          <p:spPr bwMode="auto">
            <a:xfrm flipH="1">
              <a:off x="5231609" y="3833824"/>
              <a:ext cx="414337"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Arrow Connector 85"/>
            <p:cNvCxnSpPr>
              <a:stCxn id="47" idx="0"/>
              <a:endCxn id="29" idx="2"/>
            </p:cNvCxnSpPr>
            <p:nvPr/>
          </p:nvCxnSpPr>
          <p:spPr bwMode="auto">
            <a:xfrm>
              <a:off x="6133309" y="3833824"/>
              <a:ext cx="508000"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Arrow Connector 86"/>
            <p:cNvCxnSpPr>
              <a:stCxn id="47" idx="3"/>
              <a:endCxn id="34" idx="1"/>
            </p:cNvCxnSpPr>
            <p:nvPr/>
          </p:nvCxnSpPr>
          <p:spPr bwMode="auto">
            <a:xfrm>
              <a:off x="6620672" y="3833824"/>
              <a:ext cx="1420814"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p:cNvCxnSpPr>
              <a:stCxn id="11" idx="0"/>
              <a:endCxn id="38" idx="2"/>
            </p:cNvCxnSpPr>
            <p:nvPr/>
          </p:nvCxnSpPr>
          <p:spPr bwMode="auto">
            <a:xfrm flipH="1">
              <a:off x="2409032" y="3065471"/>
              <a:ext cx="1147763" cy="365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Arrow Connector 88"/>
            <p:cNvCxnSpPr>
              <a:stCxn id="13" idx="0"/>
              <a:endCxn id="47" idx="2"/>
            </p:cNvCxnSpPr>
            <p:nvPr/>
          </p:nvCxnSpPr>
          <p:spPr bwMode="auto">
            <a:xfrm>
              <a:off x="4042570" y="3065471"/>
              <a:ext cx="2578102" cy="365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0" name="TextBox 89"/>
          <p:cNvSpPr txBox="1"/>
          <p:nvPr/>
        </p:nvSpPr>
        <p:spPr>
          <a:xfrm>
            <a:off x="4070" y="990600"/>
            <a:ext cx="9139930" cy="523220"/>
          </a:xfrm>
          <a:prstGeom prst="rect">
            <a:avLst/>
          </a:prstGeom>
          <a:noFill/>
        </p:spPr>
        <p:txBody>
          <a:bodyPr wrap="square" rtlCol="0">
            <a:spAutoFit/>
          </a:bodyPr>
          <a:lstStyle/>
          <a:p>
            <a:r>
              <a:rPr lang="en-US" sz="2800" b="0" dirty="0">
                <a:latin typeface="+mn-lt"/>
              </a:rPr>
              <a:t>After Deleting 20</a:t>
            </a:r>
          </a:p>
        </p:txBody>
      </p:sp>
      <p:sp>
        <p:nvSpPr>
          <p:cNvPr id="91" name="TextBox 90"/>
          <p:cNvSpPr txBox="1"/>
          <p:nvPr/>
        </p:nvSpPr>
        <p:spPr>
          <a:xfrm>
            <a:off x="5504659" y="4740288"/>
            <a:ext cx="1552669" cy="369332"/>
          </a:xfrm>
          <a:prstGeom prst="rect">
            <a:avLst/>
          </a:prstGeom>
          <a:noFill/>
        </p:spPr>
        <p:txBody>
          <a:bodyPr wrap="none" rtlCol="0">
            <a:spAutoFit/>
          </a:bodyPr>
          <a:lstStyle/>
          <a:p>
            <a:r>
              <a:rPr lang="en-US" dirty="0"/>
              <a:t>redistribution</a:t>
            </a:r>
          </a:p>
        </p:txBody>
      </p:sp>
      <p:sp>
        <p:nvSpPr>
          <p:cNvPr id="92"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Tree>
    <p:extLst>
      <p:ext uri="{BB962C8B-B14F-4D97-AF65-F5344CB8AC3E}">
        <p14:creationId xmlns:p14="http://schemas.microsoft.com/office/powerpoint/2010/main" val="1038945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Group 90"/>
          <p:cNvGrpSpPr/>
          <p:nvPr/>
        </p:nvGrpSpPr>
        <p:grpSpPr>
          <a:xfrm>
            <a:off x="388143" y="2662245"/>
            <a:ext cx="8367718" cy="1951044"/>
            <a:chOff x="388143" y="2662245"/>
            <a:chExt cx="8367718" cy="1951044"/>
          </a:xfrm>
        </p:grpSpPr>
        <p:sp>
          <p:nvSpPr>
            <p:cNvPr id="5" name="Freeform 4"/>
            <p:cNvSpPr>
              <a:spLocks/>
            </p:cNvSpPr>
            <p:nvPr/>
          </p:nvSpPr>
          <p:spPr bwMode="auto">
            <a:xfrm>
              <a:off x="388143"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 name="Freeform 5"/>
            <p:cNvSpPr>
              <a:spLocks/>
            </p:cNvSpPr>
            <p:nvPr/>
          </p:nvSpPr>
          <p:spPr bwMode="auto">
            <a:xfrm>
              <a:off x="713581"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 name="Freeform 6"/>
            <p:cNvSpPr>
              <a:spLocks/>
            </p:cNvSpPr>
            <p:nvPr/>
          </p:nvSpPr>
          <p:spPr bwMode="auto">
            <a:xfrm>
              <a:off x="1037431"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 name="Freeform 7"/>
            <p:cNvSpPr>
              <a:spLocks/>
            </p:cNvSpPr>
            <p:nvPr/>
          </p:nvSpPr>
          <p:spPr bwMode="auto">
            <a:xfrm>
              <a:off x="1362869"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 name="Rectangle 8"/>
            <p:cNvSpPr>
              <a:spLocks noChangeArrowheads="1"/>
            </p:cNvSpPr>
            <p:nvPr/>
          </p:nvSpPr>
          <p:spPr bwMode="auto">
            <a:xfrm>
              <a:off x="397668"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a:t>
              </a:r>
            </a:p>
          </p:txBody>
        </p:sp>
        <p:sp>
          <p:nvSpPr>
            <p:cNvPr id="10" name="Rectangle 9"/>
            <p:cNvSpPr>
              <a:spLocks noChangeArrowheads="1"/>
            </p:cNvSpPr>
            <p:nvPr/>
          </p:nvSpPr>
          <p:spPr bwMode="auto">
            <a:xfrm>
              <a:off x="723106"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a:t>
              </a:r>
            </a:p>
          </p:txBody>
        </p:sp>
        <p:sp>
          <p:nvSpPr>
            <p:cNvPr id="11" name="Freeform 10"/>
            <p:cNvSpPr>
              <a:spLocks/>
            </p:cNvSpPr>
            <p:nvPr/>
          </p:nvSpPr>
          <p:spPr bwMode="auto">
            <a:xfrm>
              <a:off x="3556795" y="2662245"/>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2" name="Freeform 11"/>
            <p:cNvSpPr>
              <a:spLocks/>
            </p:cNvSpPr>
            <p:nvPr/>
          </p:nvSpPr>
          <p:spPr bwMode="auto">
            <a:xfrm>
              <a:off x="3636170"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 name="Freeform 12"/>
            <p:cNvSpPr>
              <a:spLocks/>
            </p:cNvSpPr>
            <p:nvPr/>
          </p:nvSpPr>
          <p:spPr bwMode="auto">
            <a:xfrm>
              <a:off x="4042570"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4" name="Freeform 13"/>
            <p:cNvSpPr>
              <a:spLocks/>
            </p:cNvSpPr>
            <p:nvPr/>
          </p:nvSpPr>
          <p:spPr bwMode="auto">
            <a:xfrm>
              <a:off x="4123533"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 name="Freeform 14"/>
            <p:cNvSpPr>
              <a:spLocks/>
            </p:cNvSpPr>
            <p:nvPr/>
          </p:nvSpPr>
          <p:spPr bwMode="auto">
            <a:xfrm>
              <a:off x="4529933"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Freeform 15"/>
            <p:cNvSpPr>
              <a:spLocks/>
            </p:cNvSpPr>
            <p:nvPr/>
          </p:nvSpPr>
          <p:spPr bwMode="auto">
            <a:xfrm>
              <a:off x="4610896"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7" name="Freeform 16"/>
            <p:cNvSpPr>
              <a:spLocks/>
            </p:cNvSpPr>
            <p:nvPr/>
          </p:nvSpPr>
          <p:spPr bwMode="auto">
            <a:xfrm>
              <a:off x="5017296"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8" name="Freeform 17"/>
            <p:cNvSpPr>
              <a:spLocks/>
            </p:cNvSpPr>
            <p:nvPr/>
          </p:nvSpPr>
          <p:spPr bwMode="auto">
            <a:xfrm>
              <a:off x="5098259"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9" name="Freeform 18"/>
            <p:cNvSpPr>
              <a:spLocks/>
            </p:cNvSpPr>
            <p:nvPr/>
          </p:nvSpPr>
          <p:spPr bwMode="auto">
            <a:xfrm>
              <a:off x="5504659" y="2662245"/>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0" name="Freeform 19"/>
            <p:cNvSpPr>
              <a:spLocks/>
            </p:cNvSpPr>
            <p:nvPr/>
          </p:nvSpPr>
          <p:spPr bwMode="auto">
            <a:xfrm>
              <a:off x="3169445"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1" name="Freeform 20"/>
            <p:cNvSpPr>
              <a:spLocks/>
            </p:cNvSpPr>
            <p:nvPr/>
          </p:nvSpPr>
          <p:spPr bwMode="auto">
            <a:xfrm>
              <a:off x="349488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2" name="Freeform 21"/>
            <p:cNvSpPr>
              <a:spLocks/>
            </p:cNvSpPr>
            <p:nvPr/>
          </p:nvSpPr>
          <p:spPr bwMode="auto">
            <a:xfrm>
              <a:off x="3820320"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3" name="Freeform 22"/>
            <p:cNvSpPr>
              <a:spLocks/>
            </p:cNvSpPr>
            <p:nvPr/>
          </p:nvSpPr>
          <p:spPr bwMode="auto">
            <a:xfrm>
              <a:off x="4144170"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4" name="Freeform 23"/>
            <p:cNvSpPr>
              <a:spLocks/>
            </p:cNvSpPr>
            <p:nvPr/>
          </p:nvSpPr>
          <p:spPr bwMode="auto">
            <a:xfrm>
              <a:off x="458073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5" name="Freeform 24"/>
            <p:cNvSpPr>
              <a:spLocks/>
            </p:cNvSpPr>
            <p:nvPr/>
          </p:nvSpPr>
          <p:spPr bwMode="auto">
            <a:xfrm>
              <a:off x="49061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6" name="Freeform 25"/>
            <p:cNvSpPr>
              <a:spLocks/>
            </p:cNvSpPr>
            <p:nvPr/>
          </p:nvSpPr>
          <p:spPr bwMode="auto">
            <a:xfrm>
              <a:off x="5231609" y="4287850"/>
              <a:ext cx="323850" cy="325439"/>
            </a:xfrm>
            <a:custGeom>
              <a:avLst/>
              <a:gdLst>
                <a:gd name="T0" fmla="*/ 0 w 204"/>
                <a:gd name="T1" fmla="*/ 204 h 205"/>
                <a:gd name="T2" fmla="*/ 0 w 204"/>
                <a:gd name="T3" fmla="*/ 0 h 205"/>
                <a:gd name="T4" fmla="*/ 203 w 204"/>
                <a:gd name="T5" fmla="*/ 0 h 205"/>
                <a:gd name="T6" fmla="*/ 203 w 204"/>
                <a:gd name="T7" fmla="*/ 204 h 205"/>
                <a:gd name="T8" fmla="*/ 0 w 204"/>
                <a:gd name="T9" fmla="*/ 204 h 205"/>
              </a:gdLst>
              <a:ahLst/>
              <a:cxnLst>
                <a:cxn ang="0">
                  <a:pos x="T0" y="T1"/>
                </a:cxn>
                <a:cxn ang="0">
                  <a:pos x="T2" y="T3"/>
                </a:cxn>
                <a:cxn ang="0">
                  <a:pos x="T4" y="T5"/>
                </a:cxn>
                <a:cxn ang="0">
                  <a:pos x="T6" y="T7"/>
                </a:cxn>
                <a:cxn ang="0">
                  <a:pos x="T8" y="T9"/>
                </a:cxn>
              </a:cxnLst>
              <a:rect l="0" t="0" r="r" b="b"/>
              <a:pathLst>
                <a:path w="204" h="205">
                  <a:moveTo>
                    <a:pt x="0" y="204"/>
                  </a:moveTo>
                  <a:lnTo>
                    <a:pt x="0" y="0"/>
                  </a:lnTo>
                  <a:lnTo>
                    <a:pt x="203" y="0"/>
                  </a:lnTo>
                  <a:lnTo>
                    <a:pt x="203"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7" name="Freeform 26"/>
            <p:cNvSpPr>
              <a:spLocks/>
            </p:cNvSpPr>
            <p:nvPr/>
          </p:nvSpPr>
          <p:spPr bwMode="auto">
            <a:xfrm>
              <a:off x="55538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8" name="Freeform 27"/>
            <p:cNvSpPr>
              <a:spLocks/>
            </p:cNvSpPr>
            <p:nvPr/>
          </p:nvSpPr>
          <p:spPr bwMode="auto">
            <a:xfrm>
              <a:off x="5992022"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9" name="Freeform 28"/>
            <p:cNvSpPr>
              <a:spLocks/>
            </p:cNvSpPr>
            <p:nvPr/>
          </p:nvSpPr>
          <p:spPr bwMode="auto">
            <a:xfrm>
              <a:off x="6317459"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0" name="Freeform 29"/>
            <p:cNvSpPr>
              <a:spLocks/>
            </p:cNvSpPr>
            <p:nvPr/>
          </p:nvSpPr>
          <p:spPr bwMode="auto">
            <a:xfrm>
              <a:off x="6641310"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1" name="Freeform 30"/>
            <p:cNvSpPr>
              <a:spLocks/>
            </p:cNvSpPr>
            <p:nvPr/>
          </p:nvSpPr>
          <p:spPr bwMode="auto">
            <a:xfrm>
              <a:off x="6965160"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2" name="Freeform 31"/>
            <p:cNvSpPr>
              <a:spLocks/>
            </p:cNvSpPr>
            <p:nvPr/>
          </p:nvSpPr>
          <p:spPr bwMode="auto">
            <a:xfrm>
              <a:off x="7392198"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3" name="Freeform 32"/>
            <p:cNvSpPr>
              <a:spLocks/>
            </p:cNvSpPr>
            <p:nvPr/>
          </p:nvSpPr>
          <p:spPr bwMode="auto">
            <a:xfrm>
              <a:off x="771763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4" name="Freeform 33"/>
            <p:cNvSpPr>
              <a:spLocks/>
            </p:cNvSpPr>
            <p:nvPr/>
          </p:nvSpPr>
          <p:spPr bwMode="auto">
            <a:xfrm>
              <a:off x="804148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5" name="Freeform 34"/>
            <p:cNvSpPr>
              <a:spLocks/>
            </p:cNvSpPr>
            <p:nvPr/>
          </p:nvSpPr>
          <p:spPr bwMode="auto">
            <a:xfrm>
              <a:off x="8365336"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6" name="Freeform 35"/>
            <p:cNvSpPr>
              <a:spLocks/>
            </p:cNvSpPr>
            <p:nvPr/>
          </p:nvSpPr>
          <p:spPr bwMode="auto">
            <a:xfrm>
              <a:off x="1435894"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7" name="Freeform 36"/>
            <p:cNvSpPr>
              <a:spLocks/>
            </p:cNvSpPr>
            <p:nvPr/>
          </p:nvSpPr>
          <p:spPr bwMode="auto">
            <a:xfrm>
              <a:off x="1516856"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8" name="Freeform 37"/>
            <p:cNvSpPr>
              <a:spLocks/>
            </p:cNvSpPr>
            <p:nvPr/>
          </p:nvSpPr>
          <p:spPr bwMode="auto">
            <a:xfrm>
              <a:off x="192166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9" name="Freeform 38"/>
            <p:cNvSpPr>
              <a:spLocks/>
            </p:cNvSpPr>
            <p:nvPr/>
          </p:nvSpPr>
          <p:spPr bwMode="auto">
            <a:xfrm>
              <a:off x="200263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0" name="Freeform 39"/>
            <p:cNvSpPr>
              <a:spLocks/>
            </p:cNvSpPr>
            <p:nvPr/>
          </p:nvSpPr>
          <p:spPr bwMode="auto">
            <a:xfrm>
              <a:off x="2409032"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1" name="Freeform 40"/>
            <p:cNvSpPr>
              <a:spLocks/>
            </p:cNvSpPr>
            <p:nvPr/>
          </p:nvSpPr>
          <p:spPr bwMode="auto">
            <a:xfrm>
              <a:off x="2489994"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2" name="Freeform 41"/>
            <p:cNvSpPr>
              <a:spLocks/>
            </p:cNvSpPr>
            <p:nvPr/>
          </p:nvSpPr>
          <p:spPr bwMode="auto">
            <a:xfrm>
              <a:off x="2896395"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3" name="Freeform 42"/>
            <p:cNvSpPr>
              <a:spLocks/>
            </p:cNvSpPr>
            <p:nvPr/>
          </p:nvSpPr>
          <p:spPr bwMode="auto">
            <a:xfrm>
              <a:off x="2977357"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4" name="Freeform 43"/>
            <p:cNvSpPr>
              <a:spLocks/>
            </p:cNvSpPr>
            <p:nvPr/>
          </p:nvSpPr>
          <p:spPr bwMode="auto">
            <a:xfrm>
              <a:off x="3383757" y="3430598"/>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5" name="Freeform 44"/>
            <p:cNvSpPr>
              <a:spLocks/>
            </p:cNvSpPr>
            <p:nvPr/>
          </p:nvSpPr>
          <p:spPr bwMode="auto">
            <a:xfrm>
              <a:off x="5645946"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6" name="Freeform 45"/>
            <p:cNvSpPr>
              <a:spLocks/>
            </p:cNvSpPr>
            <p:nvPr/>
          </p:nvSpPr>
          <p:spPr bwMode="auto">
            <a:xfrm>
              <a:off x="5726909"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7" name="Freeform 46"/>
            <p:cNvSpPr>
              <a:spLocks/>
            </p:cNvSpPr>
            <p:nvPr/>
          </p:nvSpPr>
          <p:spPr bwMode="auto">
            <a:xfrm>
              <a:off x="613330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8" name="Freeform 47"/>
            <p:cNvSpPr>
              <a:spLocks/>
            </p:cNvSpPr>
            <p:nvPr/>
          </p:nvSpPr>
          <p:spPr bwMode="auto">
            <a:xfrm>
              <a:off x="621427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9" name="Freeform 48"/>
            <p:cNvSpPr>
              <a:spLocks/>
            </p:cNvSpPr>
            <p:nvPr/>
          </p:nvSpPr>
          <p:spPr bwMode="auto">
            <a:xfrm>
              <a:off x="6620672"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0" name="Freeform 49"/>
            <p:cNvSpPr>
              <a:spLocks/>
            </p:cNvSpPr>
            <p:nvPr/>
          </p:nvSpPr>
          <p:spPr bwMode="auto">
            <a:xfrm>
              <a:off x="670163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1" name="Freeform 50"/>
            <p:cNvSpPr>
              <a:spLocks/>
            </p:cNvSpPr>
            <p:nvPr/>
          </p:nvSpPr>
          <p:spPr bwMode="auto">
            <a:xfrm>
              <a:off x="7106447"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2" name="Freeform 51"/>
            <p:cNvSpPr>
              <a:spLocks/>
            </p:cNvSpPr>
            <p:nvPr/>
          </p:nvSpPr>
          <p:spPr bwMode="auto">
            <a:xfrm>
              <a:off x="719058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3" name="Freeform 52"/>
            <p:cNvSpPr>
              <a:spLocks/>
            </p:cNvSpPr>
            <p:nvPr/>
          </p:nvSpPr>
          <p:spPr bwMode="auto">
            <a:xfrm>
              <a:off x="7593810" y="3430598"/>
              <a:ext cx="84138" cy="404814"/>
            </a:xfrm>
            <a:custGeom>
              <a:avLst/>
              <a:gdLst>
                <a:gd name="T0" fmla="*/ 0 w 53"/>
                <a:gd name="T1" fmla="*/ 254 h 255"/>
                <a:gd name="T2" fmla="*/ 0 w 53"/>
                <a:gd name="T3" fmla="*/ 0 h 255"/>
                <a:gd name="T4" fmla="*/ 52 w 53"/>
                <a:gd name="T5" fmla="*/ 0 h 255"/>
                <a:gd name="T6" fmla="*/ 52 w 53"/>
                <a:gd name="T7" fmla="*/ 254 h 255"/>
                <a:gd name="T8" fmla="*/ 0 w 53"/>
                <a:gd name="T9" fmla="*/ 254 h 255"/>
              </a:gdLst>
              <a:ahLst/>
              <a:cxnLst>
                <a:cxn ang="0">
                  <a:pos x="T0" y="T1"/>
                </a:cxn>
                <a:cxn ang="0">
                  <a:pos x="T2" y="T3"/>
                </a:cxn>
                <a:cxn ang="0">
                  <a:pos x="T4" y="T5"/>
                </a:cxn>
                <a:cxn ang="0">
                  <a:pos x="T6" y="T7"/>
                </a:cxn>
                <a:cxn ang="0">
                  <a:pos x="T8" y="T9"/>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4" name="Freeform 53"/>
            <p:cNvSpPr>
              <a:spLocks/>
            </p:cNvSpPr>
            <p:nvPr/>
          </p:nvSpPr>
          <p:spPr bwMode="auto">
            <a:xfrm>
              <a:off x="177085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5" name="Freeform 54"/>
            <p:cNvSpPr>
              <a:spLocks/>
            </p:cNvSpPr>
            <p:nvPr/>
          </p:nvSpPr>
          <p:spPr bwMode="auto">
            <a:xfrm>
              <a:off x="2094707"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6" name="Freeform 55"/>
            <p:cNvSpPr>
              <a:spLocks/>
            </p:cNvSpPr>
            <p:nvPr/>
          </p:nvSpPr>
          <p:spPr bwMode="auto">
            <a:xfrm>
              <a:off x="2420144"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7" name="Freeform 56"/>
            <p:cNvSpPr>
              <a:spLocks/>
            </p:cNvSpPr>
            <p:nvPr/>
          </p:nvSpPr>
          <p:spPr bwMode="auto">
            <a:xfrm>
              <a:off x="274399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8" name="Rectangle 57"/>
            <p:cNvSpPr>
              <a:spLocks noChangeArrowheads="1"/>
            </p:cNvSpPr>
            <p:nvPr/>
          </p:nvSpPr>
          <p:spPr bwMode="auto">
            <a:xfrm>
              <a:off x="3685383" y="269082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17</a:t>
              </a:r>
            </a:p>
          </p:txBody>
        </p:sp>
        <p:sp>
          <p:nvSpPr>
            <p:cNvPr id="59" name="Rectangle 58"/>
            <p:cNvSpPr>
              <a:spLocks noChangeArrowheads="1"/>
            </p:cNvSpPr>
            <p:nvPr/>
          </p:nvSpPr>
          <p:spPr bwMode="auto">
            <a:xfrm>
              <a:off x="5755484" y="3446473"/>
              <a:ext cx="371897" cy="29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FF0000"/>
                  </a:solidFill>
                </a:rPr>
                <a:t>27</a:t>
              </a:r>
            </a:p>
          </p:txBody>
        </p:sp>
        <p:sp>
          <p:nvSpPr>
            <p:cNvPr id="60" name="Rectangle 59"/>
            <p:cNvSpPr>
              <a:spLocks noChangeArrowheads="1"/>
            </p:cNvSpPr>
            <p:nvPr/>
          </p:nvSpPr>
          <p:spPr bwMode="auto">
            <a:xfrm>
              <a:off x="6252372" y="3457585"/>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30</a:t>
              </a:r>
            </a:p>
          </p:txBody>
        </p:sp>
        <p:sp>
          <p:nvSpPr>
            <p:cNvPr id="61" name="Rectangle 60"/>
            <p:cNvSpPr>
              <a:spLocks noChangeArrowheads="1"/>
            </p:cNvSpPr>
            <p:nvPr/>
          </p:nvSpPr>
          <p:spPr bwMode="auto">
            <a:xfrm>
              <a:off x="3129757"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14*</a:t>
              </a:r>
            </a:p>
          </p:txBody>
        </p:sp>
        <p:sp>
          <p:nvSpPr>
            <p:cNvPr id="62" name="Rectangle 61"/>
            <p:cNvSpPr>
              <a:spLocks noChangeArrowheads="1"/>
            </p:cNvSpPr>
            <p:nvPr/>
          </p:nvSpPr>
          <p:spPr bwMode="auto">
            <a:xfrm>
              <a:off x="3453608"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16*</a:t>
              </a:r>
            </a:p>
          </p:txBody>
        </p:sp>
        <p:sp>
          <p:nvSpPr>
            <p:cNvPr id="64" name="Rectangle 63"/>
            <p:cNvSpPr>
              <a:spLocks noChangeArrowheads="1"/>
            </p:cNvSpPr>
            <p:nvPr/>
          </p:nvSpPr>
          <p:spPr bwMode="auto">
            <a:xfrm>
              <a:off x="4547327"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22*</a:t>
              </a:r>
            </a:p>
          </p:txBody>
        </p:sp>
        <p:sp>
          <p:nvSpPr>
            <p:cNvPr id="65" name="Rectangle 64"/>
            <p:cNvSpPr>
              <a:spLocks noChangeArrowheads="1"/>
            </p:cNvSpPr>
            <p:nvPr/>
          </p:nvSpPr>
          <p:spPr bwMode="auto">
            <a:xfrm>
              <a:off x="4879957"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24*</a:t>
              </a:r>
            </a:p>
          </p:txBody>
        </p:sp>
        <p:sp>
          <p:nvSpPr>
            <p:cNvPr id="66" name="Rectangle 65"/>
            <p:cNvSpPr>
              <a:spLocks noChangeArrowheads="1"/>
            </p:cNvSpPr>
            <p:nvPr/>
          </p:nvSpPr>
          <p:spPr bwMode="auto">
            <a:xfrm>
              <a:off x="5969727"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27*</a:t>
              </a:r>
            </a:p>
          </p:txBody>
        </p:sp>
        <p:sp>
          <p:nvSpPr>
            <p:cNvPr id="67" name="Rectangle 66"/>
            <p:cNvSpPr>
              <a:spLocks noChangeArrowheads="1"/>
            </p:cNvSpPr>
            <p:nvPr/>
          </p:nvSpPr>
          <p:spPr bwMode="auto">
            <a:xfrm>
              <a:off x="6272940"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29*</a:t>
              </a:r>
            </a:p>
          </p:txBody>
        </p:sp>
        <p:sp>
          <p:nvSpPr>
            <p:cNvPr id="68" name="Rectangle 67"/>
            <p:cNvSpPr>
              <a:spLocks noChangeArrowheads="1"/>
            </p:cNvSpPr>
            <p:nvPr/>
          </p:nvSpPr>
          <p:spPr bwMode="auto">
            <a:xfrm>
              <a:off x="7360448"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33*</a:t>
              </a:r>
            </a:p>
          </p:txBody>
        </p:sp>
        <p:sp>
          <p:nvSpPr>
            <p:cNvPr id="69" name="Rectangle 68"/>
            <p:cNvSpPr>
              <a:spLocks noChangeArrowheads="1"/>
            </p:cNvSpPr>
            <p:nvPr/>
          </p:nvSpPr>
          <p:spPr bwMode="auto">
            <a:xfrm>
              <a:off x="7685885"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34*</a:t>
              </a:r>
            </a:p>
          </p:txBody>
        </p:sp>
        <p:sp>
          <p:nvSpPr>
            <p:cNvPr id="70" name="Rectangle 69"/>
            <p:cNvSpPr>
              <a:spLocks noChangeArrowheads="1"/>
            </p:cNvSpPr>
            <p:nvPr/>
          </p:nvSpPr>
          <p:spPr bwMode="auto">
            <a:xfrm>
              <a:off x="8000211"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38*</a:t>
              </a:r>
            </a:p>
          </p:txBody>
        </p:sp>
        <p:sp>
          <p:nvSpPr>
            <p:cNvPr id="71" name="Rectangle 70"/>
            <p:cNvSpPr>
              <a:spLocks noChangeArrowheads="1"/>
            </p:cNvSpPr>
            <p:nvPr/>
          </p:nvSpPr>
          <p:spPr bwMode="auto">
            <a:xfrm>
              <a:off x="8324061" y="425451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39*</a:t>
              </a:r>
            </a:p>
          </p:txBody>
        </p:sp>
        <p:sp>
          <p:nvSpPr>
            <p:cNvPr id="72" name="Rectangle 71"/>
            <p:cNvSpPr>
              <a:spLocks noChangeArrowheads="1"/>
            </p:cNvSpPr>
            <p:nvPr/>
          </p:nvSpPr>
          <p:spPr bwMode="auto">
            <a:xfrm>
              <a:off x="2031207" y="345917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13</a:t>
              </a:r>
            </a:p>
          </p:txBody>
        </p:sp>
        <p:sp>
          <p:nvSpPr>
            <p:cNvPr id="73" name="Rectangle 72"/>
            <p:cNvSpPr>
              <a:spLocks noChangeArrowheads="1"/>
            </p:cNvSpPr>
            <p:nvPr/>
          </p:nvSpPr>
          <p:spPr bwMode="auto">
            <a:xfrm>
              <a:off x="1564481" y="3459173"/>
              <a:ext cx="2762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5</a:t>
              </a:r>
            </a:p>
          </p:txBody>
        </p:sp>
        <p:sp>
          <p:nvSpPr>
            <p:cNvPr id="74" name="Rectangle 73"/>
            <p:cNvSpPr>
              <a:spLocks noChangeArrowheads="1"/>
            </p:cNvSpPr>
            <p:nvPr/>
          </p:nvSpPr>
          <p:spPr bwMode="auto">
            <a:xfrm>
              <a:off x="2102644"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7*</a:t>
              </a:r>
            </a:p>
          </p:txBody>
        </p:sp>
        <p:sp>
          <p:nvSpPr>
            <p:cNvPr id="75" name="Rectangle 74"/>
            <p:cNvSpPr>
              <a:spLocks noChangeArrowheads="1"/>
            </p:cNvSpPr>
            <p:nvPr/>
          </p:nvSpPr>
          <p:spPr bwMode="auto">
            <a:xfrm>
              <a:off x="1780381"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5*</a:t>
              </a:r>
            </a:p>
          </p:txBody>
        </p:sp>
        <p:sp>
          <p:nvSpPr>
            <p:cNvPr id="76" name="Rectangle 75"/>
            <p:cNvSpPr>
              <a:spLocks noChangeArrowheads="1"/>
            </p:cNvSpPr>
            <p:nvPr/>
          </p:nvSpPr>
          <p:spPr bwMode="auto">
            <a:xfrm>
              <a:off x="2418557"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8*</a:t>
              </a:r>
            </a:p>
          </p:txBody>
        </p:sp>
        <p:sp>
          <p:nvSpPr>
            <p:cNvPr id="77" name="Arc 164"/>
            <p:cNvSpPr>
              <a:spLocks/>
            </p:cNvSpPr>
            <p:nvPr/>
          </p:nvSpPr>
          <p:spPr bwMode="auto">
            <a:xfrm rot="13440000">
              <a:off x="7104860"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8" name="Arc 165"/>
            <p:cNvSpPr>
              <a:spLocks/>
            </p:cNvSpPr>
            <p:nvPr/>
          </p:nvSpPr>
          <p:spPr bwMode="auto">
            <a:xfrm rot="13440000">
              <a:off x="1542256"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9" name="Arc 166"/>
            <p:cNvSpPr>
              <a:spLocks/>
            </p:cNvSpPr>
            <p:nvPr/>
          </p:nvSpPr>
          <p:spPr bwMode="auto">
            <a:xfrm rot="13440000">
              <a:off x="2913857"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0" name="Arc 167"/>
            <p:cNvSpPr>
              <a:spLocks/>
            </p:cNvSpPr>
            <p:nvPr/>
          </p:nvSpPr>
          <p:spPr bwMode="auto">
            <a:xfrm rot="13440000">
              <a:off x="4361658"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1" name="Arc 168"/>
            <p:cNvSpPr>
              <a:spLocks/>
            </p:cNvSpPr>
            <p:nvPr/>
          </p:nvSpPr>
          <p:spPr bwMode="auto">
            <a:xfrm rot="13440000">
              <a:off x="5733259"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cxnSp>
          <p:nvCxnSpPr>
            <p:cNvPr id="82" name="Straight Arrow Connector 81"/>
            <p:cNvCxnSpPr>
              <a:stCxn id="36" idx="0"/>
              <a:endCxn id="6" idx="2"/>
            </p:cNvCxnSpPr>
            <p:nvPr/>
          </p:nvCxnSpPr>
          <p:spPr bwMode="auto">
            <a:xfrm flipH="1">
              <a:off x="1037431" y="3833824"/>
              <a:ext cx="398463" cy="44608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p:cNvCxnSpPr>
              <a:stCxn id="36" idx="3"/>
              <a:endCxn id="55" idx="2"/>
            </p:cNvCxnSpPr>
            <p:nvPr/>
          </p:nvCxnSpPr>
          <p:spPr bwMode="auto">
            <a:xfrm>
              <a:off x="1921669" y="3833824"/>
              <a:ext cx="498476"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Arrow Connector 83"/>
            <p:cNvCxnSpPr>
              <a:stCxn id="38" idx="3"/>
              <a:endCxn id="21" idx="2"/>
            </p:cNvCxnSpPr>
            <p:nvPr/>
          </p:nvCxnSpPr>
          <p:spPr bwMode="auto">
            <a:xfrm>
              <a:off x="2409032" y="3833824"/>
              <a:ext cx="1411289"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Arrow Connector 84"/>
            <p:cNvCxnSpPr>
              <a:stCxn id="45" idx="0"/>
              <a:endCxn id="25" idx="2"/>
            </p:cNvCxnSpPr>
            <p:nvPr/>
          </p:nvCxnSpPr>
          <p:spPr bwMode="auto">
            <a:xfrm flipH="1">
              <a:off x="5231609" y="3833824"/>
              <a:ext cx="414337"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Arrow Connector 85"/>
            <p:cNvCxnSpPr>
              <a:stCxn id="47" idx="0"/>
              <a:endCxn id="29" idx="2"/>
            </p:cNvCxnSpPr>
            <p:nvPr/>
          </p:nvCxnSpPr>
          <p:spPr bwMode="auto">
            <a:xfrm>
              <a:off x="6133309" y="3833824"/>
              <a:ext cx="508000"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Arrow Connector 86"/>
            <p:cNvCxnSpPr>
              <a:stCxn id="47" idx="3"/>
              <a:endCxn id="34" idx="1"/>
            </p:cNvCxnSpPr>
            <p:nvPr/>
          </p:nvCxnSpPr>
          <p:spPr bwMode="auto">
            <a:xfrm>
              <a:off x="6620672" y="3833824"/>
              <a:ext cx="1420814"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p:cNvCxnSpPr>
              <a:stCxn id="11" idx="0"/>
              <a:endCxn id="38" idx="2"/>
            </p:cNvCxnSpPr>
            <p:nvPr/>
          </p:nvCxnSpPr>
          <p:spPr bwMode="auto">
            <a:xfrm flipH="1">
              <a:off x="2409032" y="3065471"/>
              <a:ext cx="1147763" cy="365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Arrow Connector 88"/>
            <p:cNvCxnSpPr>
              <a:stCxn id="13" idx="0"/>
              <a:endCxn id="47" idx="2"/>
            </p:cNvCxnSpPr>
            <p:nvPr/>
          </p:nvCxnSpPr>
          <p:spPr bwMode="auto">
            <a:xfrm>
              <a:off x="4042570" y="3065471"/>
              <a:ext cx="2578102" cy="365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0" name="TextBox 89"/>
          <p:cNvSpPr txBox="1"/>
          <p:nvPr/>
        </p:nvSpPr>
        <p:spPr>
          <a:xfrm>
            <a:off x="4070" y="990600"/>
            <a:ext cx="9139930" cy="523220"/>
          </a:xfrm>
          <a:prstGeom prst="rect">
            <a:avLst/>
          </a:prstGeom>
          <a:noFill/>
        </p:spPr>
        <p:txBody>
          <a:bodyPr wrap="square" rtlCol="0">
            <a:spAutoFit/>
          </a:bodyPr>
          <a:lstStyle/>
          <a:p>
            <a:r>
              <a:rPr lang="en-US" sz="2800" b="0" dirty="0">
                <a:latin typeface="+mn-lt"/>
              </a:rPr>
              <a:t>After Deleting 20</a:t>
            </a:r>
          </a:p>
        </p:txBody>
      </p:sp>
      <p:sp>
        <p:nvSpPr>
          <p:cNvPr id="92"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Tree>
    <p:extLst>
      <p:ext uri="{BB962C8B-B14F-4D97-AF65-F5344CB8AC3E}">
        <p14:creationId xmlns:p14="http://schemas.microsoft.com/office/powerpoint/2010/main" val="169716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a:spLocks/>
          </p:cNvSpPr>
          <p:nvPr/>
        </p:nvSpPr>
        <p:spPr bwMode="auto">
          <a:xfrm>
            <a:off x="388143"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 name="Freeform 5"/>
          <p:cNvSpPr>
            <a:spLocks/>
          </p:cNvSpPr>
          <p:nvPr/>
        </p:nvSpPr>
        <p:spPr bwMode="auto">
          <a:xfrm>
            <a:off x="713581"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 name="Freeform 6"/>
          <p:cNvSpPr>
            <a:spLocks/>
          </p:cNvSpPr>
          <p:nvPr/>
        </p:nvSpPr>
        <p:spPr bwMode="auto">
          <a:xfrm>
            <a:off x="1037431"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 name="Freeform 7"/>
          <p:cNvSpPr>
            <a:spLocks/>
          </p:cNvSpPr>
          <p:nvPr/>
        </p:nvSpPr>
        <p:spPr bwMode="auto">
          <a:xfrm>
            <a:off x="1362869"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 name="Rectangle 8"/>
          <p:cNvSpPr>
            <a:spLocks noChangeArrowheads="1"/>
          </p:cNvSpPr>
          <p:nvPr/>
        </p:nvSpPr>
        <p:spPr bwMode="auto">
          <a:xfrm>
            <a:off x="397668"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a:t>
            </a:r>
          </a:p>
        </p:txBody>
      </p:sp>
      <p:sp>
        <p:nvSpPr>
          <p:cNvPr id="10" name="Rectangle 9"/>
          <p:cNvSpPr>
            <a:spLocks noChangeArrowheads="1"/>
          </p:cNvSpPr>
          <p:nvPr/>
        </p:nvSpPr>
        <p:spPr bwMode="auto">
          <a:xfrm>
            <a:off x="723106"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a:t>
            </a:r>
          </a:p>
        </p:txBody>
      </p:sp>
      <p:sp>
        <p:nvSpPr>
          <p:cNvPr id="11" name="Freeform 10"/>
          <p:cNvSpPr>
            <a:spLocks/>
          </p:cNvSpPr>
          <p:nvPr/>
        </p:nvSpPr>
        <p:spPr bwMode="auto">
          <a:xfrm>
            <a:off x="3556795" y="2662245"/>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2" name="Freeform 11"/>
          <p:cNvSpPr>
            <a:spLocks/>
          </p:cNvSpPr>
          <p:nvPr/>
        </p:nvSpPr>
        <p:spPr bwMode="auto">
          <a:xfrm>
            <a:off x="3636170"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 name="Freeform 12"/>
          <p:cNvSpPr>
            <a:spLocks/>
          </p:cNvSpPr>
          <p:nvPr/>
        </p:nvSpPr>
        <p:spPr bwMode="auto">
          <a:xfrm>
            <a:off x="4042570"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4" name="Freeform 13"/>
          <p:cNvSpPr>
            <a:spLocks/>
          </p:cNvSpPr>
          <p:nvPr/>
        </p:nvSpPr>
        <p:spPr bwMode="auto">
          <a:xfrm>
            <a:off x="4123533"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 name="Freeform 14"/>
          <p:cNvSpPr>
            <a:spLocks/>
          </p:cNvSpPr>
          <p:nvPr/>
        </p:nvSpPr>
        <p:spPr bwMode="auto">
          <a:xfrm>
            <a:off x="4529933"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Freeform 15"/>
          <p:cNvSpPr>
            <a:spLocks/>
          </p:cNvSpPr>
          <p:nvPr/>
        </p:nvSpPr>
        <p:spPr bwMode="auto">
          <a:xfrm>
            <a:off x="4610896"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7" name="Freeform 16"/>
          <p:cNvSpPr>
            <a:spLocks/>
          </p:cNvSpPr>
          <p:nvPr/>
        </p:nvSpPr>
        <p:spPr bwMode="auto">
          <a:xfrm>
            <a:off x="5017296"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8" name="Freeform 17"/>
          <p:cNvSpPr>
            <a:spLocks/>
          </p:cNvSpPr>
          <p:nvPr/>
        </p:nvSpPr>
        <p:spPr bwMode="auto">
          <a:xfrm>
            <a:off x="5098259"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9" name="Freeform 18"/>
          <p:cNvSpPr>
            <a:spLocks/>
          </p:cNvSpPr>
          <p:nvPr/>
        </p:nvSpPr>
        <p:spPr bwMode="auto">
          <a:xfrm>
            <a:off x="5504659" y="2662245"/>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0" name="Freeform 19"/>
          <p:cNvSpPr>
            <a:spLocks/>
          </p:cNvSpPr>
          <p:nvPr/>
        </p:nvSpPr>
        <p:spPr bwMode="auto">
          <a:xfrm>
            <a:off x="3169445"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1" name="Freeform 20"/>
          <p:cNvSpPr>
            <a:spLocks/>
          </p:cNvSpPr>
          <p:nvPr/>
        </p:nvSpPr>
        <p:spPr bwMode="auto">
          <a:xfrm>
            <a:off x="349488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2" name="Freeform 21"/>
          <p:cNvSpPr>
            <a:spLocks/>
          </p:cNvSpPr>
          <p:nvPr/>
        </p:nvSpPr>
        <p:spPr bwMode="auto">
          <a:xfrm>
            <a:off x="3820320"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3" name="Freeform 22"/>
          <p:cNvSpPr>
            <a:spLocks/>
          </p:cNvSpPr>
          <p:nvPr/>
        </p:nvSpPr>
        <p:spPr bwMode="auto">
          <a:xfrm>
            <a:off x="4144170"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4" name="Freeform 23"/>
          <p:cNvSpPr>
            <a:spLocks/>
          </p:cNvSpPr>
          <p:nvPr/>
        </p:nvSpPr>
        <p:spPr bwMode="auto">
          <a:xfrm>
            <a:off x="458073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5" name="Freeform 24"/>
          <p:cNvSpPr>
            <a:spLocks/>
          </p:cNvSpPr>
          <p:nvPr/>
        </p:nvSpPr>
        <p:spPr bwMode="auto">
          <a:xfrm>
            <a:off x="49061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6" name="Freeform 25"/>
          <p:cNvSpPr>
            <a:spLocks/>
          </p:cNvSpPr>
          <p:nvPr/>
        </p:nvSpPr>
        <p:spPr bwMode="auto">
          <a:xfrm>
            <a:off x="5231609" y="4287850"/>
            <a:ext cx="323850" cy="325439"/>
          </a:xfrm>
          <a:custGeom>
            <a:avLst/>
            <a:gdLst>
              <a:gd name="T0" fmla="*/ 0 w 204"/>
              <a:gd name="T1" fmla="*/ 204 h 205"/>
              <a:gd name="T2" fmla="*/ 0 w 204"/>
              <a:gd name="T3" fmla="*/ 0 h 205"/>
              <a:gd name="T4" fmla="*/ 203 w 204"/>
              <a:gd name="T5" fmla="*/ 0 h 205"/>
              <a:gd name="T6" fmla="*/ 203 w 204"/>
              <a:gd name="T7" fmla="*/ 204 h 205"/>
              <a:gd name="T8" fmla="*/ 0 w 204"/>
              <a:gd name="T9" fmla="*/ 204 h 205"/>
            </a:gdLst>
            <a:ahLst/>
            <a:cxnLst>
              <a:cxn ang="0">
                <a:pos x="T0" y="T1"/>
              </a:cxn>
              <a:cxn ang="0">
                <a:pos x="T2" y="T3"/>
              </a:cxn>
              <a:cxn ang="0">
                <a:pos x="T4" y="T5"/>
              </a:cxn>
              <a:cxn ang="0">
                <a:pos x="T6" y="T7"/>
              </a:cxn>
              <a:cxn ang="0">
                <a:pos x="T8" y="T9"/>
              </a:cxn>
            </a:cxnLst>
            <a:rect l="0" t="0" r="r" b="b"/>
            <a:pathLst>
              <a:path w="204" h="205">
                <a:moveTo>
                  <a:pt x="0" y="204"/>
                </a:moveTo>
                <a:lnTo>
                  <a:pt x="0" y="0"/>
                </a:lnTo>
                <a:lnTo>
                  <a:pt x="203" y="0"/>
                </a:lnTo>
                <a:lnTo>
                  <a:pt x="203"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7" name="Freeform 26"/>
          <p:cNvSpPr>
            <a:spLocks/>
          </p:cNvSpPr>
          <p:nvPr/>
        </p:nvSpPr>
        <p:spPr bwMode="auto">
          <a:xfrm>
            <a:off x="55538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8" name="Freeform 27"/>
          <p:cNvSpPr>
            <a:spLocks/>
          </p:cNvSpPr>
          <p:nvPr/>
        </p:nvSpPr>
        <p:spPr bwMode="auto">
          <a:xfrm>
            <a:off x="5992022"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9" name="Freeform 28"/>
          <p:cNvSpPr>
            <a:spLocks/>
          </p:cNvSpPr>
          <p:nvPr/>
        </p:nvSpPr>
        <p:spPr bwMode="auto">
          <a:xfrm>
            <a:off x="6317459"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0" name="Freeform 29"/>
          <p:cNvSpPr>
            <a:spLocks/>
          </p:cNvSpPr>
          <p:nvPr/>
        </p:nvSpPr>
        <p:spPr bwMode="auto">
          <a:xfrm>
            <a:off x="6641310"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1" name="Freeform 30"/>
          <p:cNvSpPr>
            <a:spLocks/>
          </p:cNvSpPr>
          <p:nvPr/>
        </p:nvSpPr>
        <p:spPr bwMode="auto">
          <a:xfrm>
            <a:off x="6965160"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2" name="Freeform 31"/>
          <p:cNvSpPr>
            <a:spLocks/>
          </p:cNvSpPr>
          <p:nvPr/>
        </p:nvSpPr>
        <p:spPr bwMode="auto">
          <a:xfrm>
            <a:off x="7392198"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3" name="Freeform 32"/>
          <p:cNvSpPr>
            <a:spLocks/>
          </p:cNvSpPr>
          <p:nvPr/>
        </p:nvSpPr>
        <p:spPr bwMode="auto">
          <a:xfrm>
            <a:off x="771763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4" name="Freeform 33"/>
          <p:cNvSpPr>
            <a:spLocks/>
          </p:cNvSpPr>
          <p:nvPr/>
        </p:nvSpPr>
        <p:spPr bwMode="auto">
          <a:xfrm>
            <a:off x="804148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5" name="Freeform 34"/>
          <p:cNvSpPr>
            <a:spLocks/>
          </p:cNvSpPr>
          <p:nvPr/>
        </p:nvSpPr>
        <p:spPr bwMode="auto">
          <a:xfrm>
            <a:off x="8365336"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6" name="Freeform 35"/>
          <p:cNvSpPr>
            <a:spLocks/>
          </p:cNvSpPr>
          <p:nvPr/>
        </p:nvSpPr>
        <p:spPr bwMode="auto">
          <a:xfrm>
            <a:off x="1435894"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7" name="Freeform 36"/>
          <p:cNvSpPr>
            <a:spLocks/>
          </p:cNvSpPr>
          <p:nvPr/>
        </p:nvSpPr>
        <p:spPr bwMode="auto">
          <a:xfrm>
            <a:off x="1516856"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8" name="Freeform 37"/>
          <p:cNvSpPr>
            <a:spLocks/>
          </p:cNvSpPr>
          <p:nvPr/>
        </p:nvSpPr>
        <p:spPr bwMode="auto">
          <a:xfrm>
            <a:off x="192166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9" name="Freeform 38"/>
          <p:cNvSpPr>
            <a:spLocks/>
          </p:cNvSpPr>
          <p:nvPr/>
        </p:nvSpPr>
        <p:spPr bwMode="auto">
          <a:xfrm>
            <a:off x="200263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0" name="Freeform 39"/>
          <p:cNvSpPr>
            <a:spLocks/>
          </p:cNvSpPr>
          <p:nvPr/>
        </p:nvSpPr>
        <p:spPr bwMode="auto">
          <a:xfrm>
            <a:off x="2409032"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1" name="Freeform 40"/>
          <p:cNvSpPr>
            <a:spLocks/>
          </p:cNvSpPr>
          <p:nvPr/>
        </p:nvSpPr>
        <p:spPr bwMode="auto">
          <a:xfrm>
            <a:off x="2489994"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2" name="Freeform 41"/>
          <p:cNvSpPr>
            <a:spLocks/>
          </p:cNvSpPr>
          <p:nvPr/>
        </p:nvSpPr>
        <p:spPr bwMode="auto">
          <a:xfrm>
            <a:off x="2896395"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3" name="Freeform 42"/>
          <p:cNvSpPr>
            <a:spLocks/>
          </p:cNvSpPr>
          <p:nvPr/>
        </p:nvSpPr>
        <p:spPr bwMode="auto">
          <a:xfrm>
            <a:off x="2977357"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4" name="Freeform 43"/>
          <p:cNvSpPr>
            <a:spLocks/>
          </p:cNvSpPr>
          <p:nvPr/>
        </p:nvSpPr>
        <p:spPr bwMode="auto">
          <a:xfrm>
            <a:off x="3383757" y="3430598"/>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5" name="Freeform 44"/>
          <p:cNvSpPr>
            <a:spLocks/>
          </p:cNvSpPr>
          <p:nvPr/>
        </p:nvSpPr>
        <p:spPr bwMode="auto">
          <a:xfrm>
            <a:off x="5645946"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6" name="Freeform 45"/>
          <p:cNvSpPr>
            <a:spLocks/>
          </p:cNvSpPr>
          <p:nvPr/>
        </p:nvSpPr>
        <p:spPr bwMode="auto">
          <a:xfrm>
            <a:off x="5726909"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7" name="Freeform 46"/>
          <p:cNvSpPr>
            <a:spLocks/>
          </p:cNvSpPr>
          <p:nvPr/>
        </p:nvSpPr>
        <p:spPr bwMode="auto">
          <a:xfrm>
            <a:off x="613330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8" name="Freeform 47"/>
          <p:cNvSpPr>
            <a:spLocks/>
          </p:cNvSpPr>
          <p:nvPr/>
        </p:nvSpPr>
        <p:spPr bwMode="auto">
          <a:xfrm>
            <a:off x="621427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9" name="Freeform 48"/>
          <p:cNvSpPr>
            <a:spLocks/>
          </p:cNvSpPr>
          <p:nvPr/>
        </p:nvSpPr>
        <p:spPr bwMode="auto">
          <a:xfrm>
            <a:off x="6620672"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0" name="Freeform 49"/>
          <p:cNvSpPr>
            <a:spLocks/>
          </p:cNvSpPr>
          <p:nvPr/>
        </p:nvSpPr>
        <p:spPr bwMode="auto">
          <a:xfrm>
            <a:off x="670163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1" name="Freeform 50"/>
          <p:cNvSpPr>
            <a:spLocks/>
          </p:cNvSpPr>
          <p:nvPr/>
        </p:nvSpPr>
        <p:spPr bwMode="auto">
          <a:xfrm>
            <a:off x="7106447"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2" name="Freeform 51"/>
          <p:cNvSpPr>
            <a:spLocks/>
          </p:cNvSpPr>
          <p:nvPr/>
        </p:nvSpPr>
        <p:spPr bwMode="auto">
          <a:xfrm>
            <a:off x="719058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3" name="Freeform 52"/>
          <p:cNvSpPr>
            <a:spLocks/>
          </p:cNvSpPr>
          <p:nvPr/>
        </p:nvSpPr>
        <p:spPr bwMode="auto">
          <a:xfrm>
            <a:off x="7593810" y="3430598"/>
            <a:ext cx="84138" cy="404814"/>
          </a:xfrm>
          <a:custGeom>
            <a:avLst/>
            <a:gdLst>
              <a:gd name="T0" fmla="*/ 0 w 53"/>
              <a:gd name="T1" fmla="*/ 254 h 255"/>
              <a:gd name="T2" fmla="*/ 0 w 53"/>
              <a:gd name="T3" fmla="*/ 0 h 255"/>
              <a:gd name="T4" fmla="*/ 52 w 53"/>
              <a:gd name="T5" fmla="*/ 0 h 255"/>
              <a:gd name="T6" fmla="*/ 52 w 53"/>
              <a:gd name="T7" fmla="*/ 254 h 255"/>
              <a:gd name="T8" fmla="*/ 0 w 53"/>
              <a:gd name="T9" fmla="*/ 254 h 255"/>
            </a:gdLst>
            <a:ahLst/>
            <a:cxnLst>
              <a:cxn ang="0">
                <a:pos x="T0" y="T1"/>
              </a:cxn>
              <a:cxn ang="0">
                <a:pos x="T2" y="T3"/>
              </a:cxn>
              <a:cxn ang="0">
                <a:pos x="T4" y="T5"/>
              </a:cxn>
              <a:cxn ang="0">
                <a:pos x="T6" y="T7"/>
              </a:cxn>
              <a:cxn ang="0">
                <a:pos x="T8" y="T9"/>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4" name="Freeform 53"/>
          <p:cNvSpPr>
            <a:spLocks/>
          </p:cNvSpPr>
          <p:nvPr/>
        </p:nvSpPr>
        <p:spPr bwMode="auto">
          <a:xfrm>
            <a:off x="177085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5" name="Freeform 54"/>
          <p:cNvSpPr>
            <a:spLocks/>
          </p:cNvSpPr>
          <p:nvPr/>
        </p:nvSpPr>
        <p:spPr bwMode="auto">
          <a:xfrm>
            <a:off x="2094707"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6" name="Freeform 55"/>
          <p:cNvSpPr>
            <a:spLocks/>
          </p:cNvSpPr>
          <p:nvPr/>
        </p:nvSpPr>
        <p:spPr bwMode="auto">
          <a:xfrm>
            <a:off x="2420144"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7" name="Freeform 56"/>
          <p:cNvSpPr>
            <a:spLocks/>
          </p:cNvSpPr>
          <p:nvPr/>
        </p:nvSpPr>
        <p:spPr bwMode="auto">
          <a:xfrm>
            <a:off x="274399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8" name="Rectangle 57"/>
          <p:cNvSpPr>
            <a:spLocks noChangeArrowheads="1"/>
          </p:cNvSpPr>
          <p:nvPr/>
        </p:nvSpPr>
        <p:spPr bwMode="auto">
          <a:xfrm>
            <a:off x="3685383" y="269082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17</a:t>
            </a:r>
          </a:p>
        </p:txBody>
      </p:sp>
      <p:sp>
        <p:nvSpPr>
          <p:cNvPr id="59" name="Rectangle 58"/>
          <p:cNvSpPr>
            <a:spLocks noChangeArrowheads="1"/>
          </p:cNvSpPr>
          <p:nvPr/>
        </p:nvSpPr>
        <p:spPr bwMode="auto">
          <a:xfrm>
            <a:off x="5755484" y="3446473"/>
            <a:ext cx="371897" cy="29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27</a:t>
            </a:r>
          </a:p>
        </p:txBody>
      </p:sp>
      <p:sp>
        <p:nvSpPr>
          <p:cNvPr id="60" name="Rectangle 59"/>
          <p:cNvSpPr>
            <a:spLocks noChangeArrowheads="1"/>
          </p:cNvSpPr>
          <p:nvPr/>
        </p:nvSpPr>
        <p:spPr bwMode="auto">
          <a:xfrm>
            <a:off x="6252372" y="3457585"/>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30</a:t>
            </a:r>
          </a:p>
        </p:txBody>
      </p:sp>
      <p:sp>
        <p:nvSpPr>
          <p:cNvPr id="61" name="Rectangle 60"/>
          <p:cNvSpPr>
            <a:spLocks noChangeArrowheads="1"/>
          </p:cNvSpPr>
          <p:nvPr/>
        </p:nvSpPr>
        <p:spPr bwMode="auto">
          <a:xfrm>
            <a:off x="3129757"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14*</a:t>
            </a:r>
          </a:p>
        </p:txBody>
      </p:sp>
      <p:sp>
        <p:nvSpPr>
          <p:cNvPr id="62" name="Rectangle 61"/>
          <p:cNvSpPr>
            <a:spLocks noChangeArrowheads="1"/>
          </p:cNvSpPr>
          <p:nvPr/>
        </p:nvSpPr>
        <p:spPr bwMode="auto">
          <a:xfrm>
            <a:off x="3453608"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16*</a:t>
            </a:r>
          </a:p>
        </p:txBody>
      </p:sp>
      <p:sp>
        <p:nvSpPr>
          <p:cNvPr id="64" name="Rectangle 63"/>
          <p:cNvSpPr>
            <a:spLocks noChangeArrowheads="1"/>
          </p:cNvSpPr>
          <p:nvPr/>
        </p:nvSpPr>
        <p:spPr bwMode="auto">
          <a:xfrm>
            <a:off x="4547327"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22*</a:t>
            </a:r>
          </a:p>
        </p:txBody>
      </p:sp>
      <p:sp>
        <p:nvSpPr>
          <p:cNvPr id="65" name="Rectangle 64"/>
          <p:cNvSpPr>
            <a:spLocks noChangeArrowheads="1"/>
          </p:cNvSpPr>
          <p:nvPr/>
        </p:nvSpPr>
        <p:spPr bwMode="auto">
          <a:xfrm>
            <a:off x="4879957"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FF0000"/>
                </a:solidFill>
              </a:rPr>
              <a:t>24*</a:t>
            </a:r>
          </a:p>
        </p:txBody>
      </p:sp>
      <p:sp>
        <p:nvSpPr>
          <p:cNvPr id="66" name="Rectangle 65"/>
          <p:cNvSpPr>
            <a:spLocks noChangeArrowheads="1"/>
          </p:cNvSpPr>
          <p:nvPr/>
        </p:nvSpPr>
        <p:spPr bwMode="auto">
          <a:xfrm>
            <a:off x="5969727"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27*</a:t>
            </a:r>
          </a:p>
        </p:txBody>
      </p:sp>
      <p:sp>
        <p:nvSpPr>
          <p:cNvPr id="67" name="Rectangle 66"/>
          <p:cNvSpPr>
            <a:spLocks noChangeArrowheads="1"/>
          </p:cNvSpPr>
          <p:nvPr/>
        </p:nvSpPr>
        <p:spPr bwMode="auto">
          <a:xfrm>
            <a:off x="6272940"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29*</a:t>
            </a:r>
          </a:p>
        </p:txBody>
      </p:sp>
      <p:sp>
        <p:nvSpPr>
          <p:cNvPr id="68" name="Rectangle 67"/>
          <p:cNvSpPr>
            <a:spLocks noChangeArrowheads="1"/>
          </p:cNvSpPr>
          <p:nvPr/>
        </p:nvSpPr>
        <p:spPr bwMode="auto">
          <a:xfrm>
            <a:off x="7360448"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33*</a:t>
            </a:r>
          </a:p>
        </p:txBody>
      </p:sp>
      <p:sp>
        <p:nvSpPr>
          <p:cNvPr id="69" name="Rectangle 68"/>
          <p:cNvSpPr>
            <a:spLocks noChangeArrowheads="1"/>
          </p:cNvSpPr>
          <p:nvPr/>
        </p:nvSpPr>
        <p:spPr bwMode="auto">
          <a:xfrm>
            <a:off x="7685885"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34*</a:t>
            </a:r>
          </a:p>
        </p:txBody>
      </p:sp>
      <p:sp>
        <p:nvSpPr>
          <p:cNvPr id="70" name="Rectangle 69"/>
          <p:cNvSpPr>
            <a:spLocks noChangeArrowheads="1"/>
          </p:cNvSpPr>
          <p:nvPr/>
        </p:nvSpPr>
        <p:spPr bwMode="auto">
          <a:xfrm>
            <a:off x="8000211"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38*</a:t>
            </a:r>
          </a:p>
        </p:txBody>
      </p:sp>
      <p:sp>
        <p:nvSpPr>
          <p:cNvPr id="71" name="Rectangle 70"/>
          <p:cNvSpPr>
            <a:spLocks noChangeArrowheads="1"/>
          </p:cNvSpPr>
          <p:nvPr/>
        </p:nvSpPr>
        <p:spPr bwMode="auto">
          <a:xfrm>
            <a:off x="8324061" y="425451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39*</a:t>
            </a:r>
          </a:p>
        </p:txBody>
      </p:sp>
      <p:sp>
        <p:nvSpPr>
          <p:cNvPr id="72" name="Rectangle 71"/>
          <p:cNvSpPr>
            <a:spLocks noChangeArrowheads="1"/>
          </p:cNvSpPr>
          <p:nvPr/>
        </p:nvSpPr>
        <p:spPr bwMode="auto">
          <a:xfrm>
            <a:off x="2031207" y="345917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13</a:t>
            </a:r>
          </a:p>
        </p:txBody>
      </p:sp>
      <p:sp>
        <p:nvSpPr>
          <p:cNvPr id="73" name="Rectangle 72"/>
          <p:cNvSpPr>
            <a:spLocks noChangeArrowheads="1"/>
          </p:cNvSpPr>
          <p:nvPr/>
        </p:nvSpPr>
        <p:spPr bwMode="auto">
          <a:xfrm>
            <a:off x="1564481" y="3459173"/>
            <a:ext cx="2762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5</a:t>
            </a:r>
          </a:p>
        </p:txBody>
      </p:sp>
      <p:sp>
        <p:nvSpPr>
          <p:cNvPr id="74" name="Rectangle 73"/>
          <p:cNvSpPr>
            <a:spLocks noChangeArrowheads="1"/>
          </p:cNvSpPr>
          <p:nvPr/>
        </p:nvSpPr>
        <p:spPr bwMode="auto">
          <a:xfrm>
            <a:off x="2102644"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7*</a:t>
            </a:r>
          </a:p>
        </p:txBody>
      </p:sp>
      <p:sp>
        <p:nvSpPr>
          <p:cNvPr id="75" name="Rectangle 74"/>
          <p:cNvSpPr>
            <a:spLocks noChangeArrowheads="1"/>
          </p:cNvSpPr>
          <p:nvPr/>
        </p:nvSpPr>
        <p:spPr bwMode="auto">
          <a:xfrm>
            <a:off x="1780381"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5*</a:t>
            </a:r>
          </a:p>
        </p:txBody>
      </p:sp>
      <p:sp>
        <p:nvSpPr>
          <p:cNvPr id="76" name="Rectangle 75"/>
          <p:cNvSpPr>
            <a:spLocks noChangeArrowheads="1"/>
          </p:cNvSpPr>
          <p:nvPr/>
        </p:nvSpPr>
        <p:spPr bwMode="auto">
          <a:xfrm>
            <a:off x="2418557"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8*</a:t>
            </a:r>
          </a:p>
        </p:txBody>
      </p:sp>
      <p:sp>
        <p:nvSpPr>
          <p:cNvPr id="77" name="Arc 164"/>
          <p:cNvSpPr>
            <a:spLocks/>
          </p:cNvSpPr>
          <p:nvPr/>
        </p:nvSpPr>
        <p:spPr bwMode="auto">
          <a:xfrm rot="13440000">
            <a:off x="7104860"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8" name="Arc 165"/>
          <p:cNvSpPr>
            <a:spLocks/>
          </p:cNvSpPr>
          <p:nvPr/>
        </p:nvSpPr>
        <p:spPr bwMode="auto">
          <a:xfrm rot="13440000">
            <a:off x="1542256"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9" name="Arc 166"/>
          <p:cNvSpPr>
            <a:spLocks/>
          </p:cNvSpPr>
          <p:nvPr/>
        </p:nvSpPr>
        <p:spPr bwMode="auto">
          <a:xfrm rot="13440000">
            <a:off x="2913857"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0" name="Arc 167"/>
          <p:cNvSpPr>
            <a:spLocks/>
          </p:cNvSpPr>
          <p:nvPr/>
        </p:nvSpPr>
        <p:spPr bwMode="auto">
          <a:xfrm rot="13440000">
            <a:off x="4361658"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1" name="Arc 168"/>
          <p:cNvSpPr>
            <a:spLocks/>
          </p:cNvSpPr>
          <p:nvPr/>
        </p:nvSpPr>
        <p:spPr bwMode="auto">
          <a:xfrm rot="13440000">
            <a:off x="5733259"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cxnSp>
        <p:nvCxnSpPr>
          <p:cNvPr id="82" name="Straight Arrow Connector 81"/>
          <p:cNvCxnSpPr>
            <a:stCxn id="36" idx="0"/>
            <a:endCxn id="6" idx="2"/>
          </p:cNvCxnSpPr>
          <p:nvPr/>
        </p:nvCxnSpPr>
        <p:spPr bwMode="auto">
          <a:xfrm flipH="1">
            <a:off x="1037431" y="3833824"/>
            <a:ext cx="398463" cy="44608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p:cNvCxnSpPr>
            <a:stCxn id="36" idx="3"/>
            <a:endCxn id="55" idx="2"/>
          </p:cNvCxnSpPr>
          <p:nvPr/>
        </p:nvCxnSpPr>
        <p:spPr bwMode="auto">
          <a:xfrm>
            <a:off x="1921669" y="3833824"/>
            <a:ext cx="498476"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Arrow Connector 83"/>
          <p:cNvCxnSpPr>
            <a:stCxn id="38" idx="3"/>
            <a:endCxn id="21" idx="2"/>
          </p:cNvCxnSpPr>
          <p:nvPr/>
        </p:nvCxnSpPr>
        <p:spPr bwMode="auto">
          <a:xfrm>
            <a:off x="2409032" y="3833824"/>
            <a:ext cx="1411289"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Arrow Connector 84"/>
          <p:cNvCxnSpPr>
            <a:stCxn id="45" idx="0"/>
            <a:endCxn id="25" idx="2"/>
          </p:cNvCxnSpPr>
          <p:nvPr/>
        </p:nvCxnSpPr>
        <p:spPr bwMode="auto">
          <a:xfrm flipH="1">
            <a:off x="5231609" y="3833824"/>
            <a:ext cx="414337"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Arrow Connector 85"/>
          <p:cNvCxnSpPr>
            <a:stCxn id="47" idx="0"/>
            <a:endCxn id="29" idx="2"/>
          </p:cNvCxnSpPr>
          <p:nvPr/>
        </p:nvCxnSpPr>
        <p:spPr bwMode="auto">
          <a:xfrm>
            <a:off x="6133309" y="3833824"/>
            <a:ext cx="508000"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Arrow Connector 86"/>
          <p:cNvCxnSpPr>
            <a:stCxn id="47" idx="3"/>
            <a:endCxn id="34" idx="1"/>
          </p:cNvCxnSpPr>
          <p:nvPr/>
        </p:nvCxnSpPr>
        <p:spPr bwMode="auto">
          <a:xfrm>
            <a:off x="6620672" y="3833824"/>
            <a:ext cx="1420814"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p:cNvCxnSpPr>
            <a:stCxn id="11" idx="0"/>
            <a:endCxn id="38" idx="2"/>
          </p:cNvCxnSpPr>
          <p:nvPr/>
        </p:nvCxnSpPr>
        <p:spPr bwMode="auto">
          <a:xfrm flipH="1">
            <a:off x="2409032" y="3065471"/>
            <a:ext cx="1147763" cy="365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Arrow Connector 88"/>
          <p:cNvCxnSpPr>
            <a:stCxn id="13" idx="0"/>
            <a:endCxn id="47" idx="2"/>
          </p:cNvCxnSpPr>
          <p:nvPr/>
        </p:nvCxnSpPr>
        <p:spPr bwMode="auto">
          <a:xfrm>
            <a:off x="4042570" y="3065471"/>
            <a:ext cx="2578102" cy="365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TextBox 89"/>
          <p:cNvSpPr txBox="1"/>
          <p:nvPr/>
        </p:nvSpPr>
        <p:spPr>
          <a:xfrm>
            <a:off x="4070" y="990600"/>
            <a:ext cx="9139930" cy="523220"/>
          </a:xfrm>
          <a:prstGeom prst="rect">
            <a:avLst/>
          </a:prstGeom>
          <a:noFill/>
        </p:spPr>
        <p:txBody>
          <a:bodyPr wrap="square" rtlCol="0">
            <a:spAutoFit/>
          </a:bodyPr>
          <a:lstStyle/>
          <a:p>
            <a:r>
              <a:rPr lang="en-US" sz="2800" b="0" dirty="0">
                <a:latin typeface="+mn-lt"/>
              </a:rPr>
              <a:t>Before Deleting 24</a:t>
            </a:r>
          </a:p>
        </p:txBody>
      </p:sp>
      <p:sp>
        <p:nvSpPr>
          <p:cNvPr id="91"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Tree>
    <p:extLst>
      <p:ext uri="{BB962C8B-B14F-4D97-AF65-F5344CB8AC3E}">
        <p14:creationId xmlns:p14="http://schemas.microsoft.com/office/powerpoint/2010/main" val="166796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a:spLocks/>
          </p:cNvSpPr>
          <p:nvPr/>
        </p:nvSpPr>
        <p:spPr bwMode="auto">
          <a:xfrm>
            <a:off x="388143"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 name="Freeform 5"/>
          <p:cNvSpPr>
            <a:spLocks/>
          </p:cNvSpPr>
          <p:nvPr/>
        </p:nvSpPr>
        <p:spPr bwMode="auto">
          <a:xfrm>
            <a:off x="713581"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 name="Freeform 6"/>
          <p:cNvSpPr>
            <a:spLocks/>
          </p:cNvSpPr>
          <p:nvPr/>
        </p:nvSpPr>
        <p:spPr bwMode="auto">
          <a:xfrm>
            <a:off x="1037431"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 name="Freeform 7"/>
          <p:cNvSpPr>
            <a:spLocks/>
          </p:cNvSpPr>
          <p:nvPr/>
        </p:nvSpPr>
        <p:spPr bwMode="auto">
          <a:xfrm>
            <a:off x="1362869"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 name="Rectangle 8"/>
          <p:cNvSpPr>
            <a:spLocks noChangeArrowheads="1"/>
          </p:cNvSpPr>
          <p:nvPr/>
        </p:nvSpPr>
        <p:spPr bwMode="auto">
          <a:xfrm>
            <a:off x="397668"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a:t>
            </a:r>
          </a:p>
        </p:txBody>
      </p:sp>
      <p:sp>
        <p:nvSpPr>
          <p:cNvPr id="10" name="Rectangle 9"/>
          <p:cNvSpPr>
            <a:spLocks noChangeArrowheads="1"/>
          </p:cNvSpPr>
          <p:nvPr/>
        </p:nvSpPr>
        <p:spPr bwMode="auto">
          <a:xfrm>
            <a:off x="723106"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a:t>
            </a:r>
          </a:p>
        </p:txBody>
      </p:sp>
      <p:sp>
        <p:nvSpPr>
          <p:cNvPr id="11" name="Freeform 10"/>
          <p:cNvSpPr>
            <a:spLocks/>
          </p:cNvSpPr>
          <p:nvPr/>
        </p:nvSpPr>
        <p:spPr bwMode="auto">
          <a:xfrm>
            <a:off x="3556795" y="2662245"/>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2" name="Freeform 11"/>
          <p:cNvSpPr>
            <a:spLocks/>
          </p:cNvSpPr>
          <p:nvPr/>
        </p:nvSpPr>
        <p:spPr bwMode="auto">
          <a:xfrm>
            <a:off x="3636170"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 name="Freeform 12"/>
          <p:cNvSpPr>
            <a:spLocks/>
          </p:cNvSpPr>
          <p:nvPr/>
        </p:nvSpPr>
        <p:spPr bwMode="auto">
          <a:xfrm>
            <a:off x="4042570"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4" name="Freeform 13"/>
          <p:cNvSpPr>
            <a:spLocks/>
          </p:cNvSpPr>
          <p:nvPr/>
        </p:nvSpPr>
        <p:spPr bwMode="auto">
          <a:xfrm>
            <a:off x="4123533"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 name="Freeform 14"/>
          <p:cNvSpPr>
            <a:spLocks/>
          </p:cNvSpPr>
          <p:nvPr/>
        </p:nvSpPr>
        <p:spPr bwMode="auto">
          <a:xfrm>
            <a:off x="4529933"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Freeform 15"/>
          <p:cNvSpPr>
            <a:spLocks/>
          </p:cNvSpPr>
          <p:nvPr/>
        </p:nvSpPr>
        <p:spPr bwMode="auto">
          <a:xfrm>
            <a:off x="4610896"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7" name="Freeform 16"/>
          <p:cNvSpPr>
            <a:spLocks/>
          </p:cNvSpPr>
          <p:nvPr/>
        </p:nvSpPr>
        <p:spPr bwMode="auto">
          <a:xfrm>
            <a:off x="5017296"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8" name="Freeform 17"/>
          <p:cNvSpPr>
            <a:spLocks/>
          </p:cNvSpPr>
          <p:nvPr/>
        </p:nvSpPr>
        <p:spPr bwMode="auto">
          <a:xfrm>
            <a:off x="5098259"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9" name="Freeform 18"/>
          <p:cNvSpPr>
            <a:spLocks/>
          </p:cNvSpPr>
          <p:nvPr/>
        </p:nvSpPr>
        <p:spPr bwMode="auto">
          <a:xfrm>
            <a:off x="5504659" y="2662245"/>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0" name="Freeform 19"/>
          <p:cNvSpPr>
            <a:spLocks/>
          </p:cNvSpPr>
          <p:nvPr/>
        </p:nvSpPr>
        <p:spPr bwMode="auto">
          <a:xfrm>
            <a:off x="3169445"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1" name="Freeform 20"/>
          <p:cNvSpPr>
            <a:spLocks/>
          </p:cNvSpPr>
          <p:nvPr/>
        </p:nvSpPr>
        <p:spPr bwMode="auto">
          <a:xfrm>
            <a:off x="349488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2" name="Freeform 21"/>
          <p:cNvSpPr>
            <a:spLocks/>
          </p:cNvSpPr>
          <p:nvPr/>
        </p:nvSpPr>
        <p:spPr bwMode="auto">
          <a:xfrm>
            <a:off x="3820320"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3" name="Freeform 22"/>
          <p:cNvSpPr>
            <a:spLocks/>
          </p:cNvSpPr>
          <p:nvPr/>
        </p:nvSpPr>
        <p:spPr bwMode="auto">
          <a:xfrm>
            <a:off x="4144170"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4" name="Freeform 23"/>
          <p:cNvSpPr>
            <a:spLocks/>
          </p:cNvSpPr>
          <p:nvPr/>
        </p:nvSpPr>
        <p:spPr bwMode="auto">
          <a:xfrm>
            <a:off x="458073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5" name="Freeform 24"/>
          <p:cNvSpPr>
            <a:spLocks/>
          </p:cNvSpPr>
          <p:nvPr/>
        </p:nvSpPr>
        <p:spPr bwMode="auto">
          <a:xfrm>
            <a:off x="49061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6" name="Freeform 25"/>
          <p:cNvSpPr>
            <a:spLocks/>
          </p:cNvSpPr>
          <p:nvPr/>
        </p:nvSpPr>
        <p:spPr bwMode="auto">
          <a:xfrm>
            <a:off x="5231609" y="4287850"/>
            <a:ext cx="323850" cy="325439"/>
          </a:xfrm>
          <a:custGeom>
            <a:avLst/>
            <a:gdLst>
              <a:gd name="T0" fmla="*/ 0 w 204"/>
              <a:gd name="T1" fmla="*/ 204 h 205"/>
              <a:gd name="T2" fmla="*/ 0 w 204"/>
              <a:gd name="T3" fmla="*/ 0 h 205"/>
              <a:gd name="T4" fmla="*/ 203 w 204"/>
              <a:gd name="T5" fmla="*/ 0 h 205"/>
              <a:gd name="T6" fmla="*/ 203 w 204"/>
              <a:gd name="T7" fmla="*/ 204 h 205"/>
              <a:gd name="T8" fmla="*/ 0 w 204"/>
              <a:gd name="T9" fmla="*/ 204 h 205"/>
            </a:gdLst>
            <a:ahLst/>
            <a:cxnLst>
              <a:cxn ang="0">
                <a:pos x="T0" y="T1"/>
              </a:cxn>
              <a:cxn ang="0">
                <a:pos x="T2" y="T3"/>
              </a:cxn>
              <a:cxn ang="0">
                <a:pos x="T4" y="T5"/>
              </a:cxn>
              <a:cxn ang="0">
                <a:pos x="T6" y="T7"/>
              </a:cxn>
              <a:cxn ang="0">
                <a:pos x="T8" y="T9"/>
              </a:cxn>
            </a:cxnLst>
            <a:rect l="0" t="0" r="r" b="b"/>
            <a:pathLst>
              <a:path w="204" h="205">
                <a:moveTo>
                  <a:pt x="0" y="204"/>
                </a:moveTo>
                <a:lnTo>
                  <a:pt x="0" y="0"/>
                </a:lnTo>
                <a:lnTo>
                  <a:pt x="203" y="0"/>
                </a:lnTo>
                <a:lnTo>
                  <a:pt x="203"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7" name="Freeform 26"/>
          <p:cNvSpPr>
            <a:spLocks/>
          </p:cNvSpPr>
          <p:nvPr/>
        </p:nvSpPr>
        <p:spPr bwMode="auto">
          <a:xfrm>
            <a:off x="55538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8" name="Freeform 27"/>
          <p:cNvSpPr>
            <a:spLocks/>
          </p:cNvSpPr>
          <p:nvPr/>
        </p:nvSpPr>
        <p:spPr bwMode="auto">
          <a:xfrm>
            <a:off x="5992022"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9" name="Freeform 28"/>
          <p:cNvSpPr>
            <a:spLocks/>
          </p:cNvSpPr>
          <p:nvPr/>
        </p:nvSpPr>
        <p:spPr bwMode="auto">
          <a:xfrm>
            <a:off x="6317459"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0" name="Freeform 29"/>
          <p:cNvSpPr>
            <a:spLocks/>
          </p:cNvSpPr>
          <p:nvPr/>
        </p:nvSpPr>
        <p:spPr bwMode="auto">
          <a:xfrm>
            <a:off x="6641310"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1" name="Freeform 30"/>
          <p:cNvSpPr>
            <a:spLocks/>
          </p:cNvSpPr>
          <p:nvPr/>
        </p:nvSpPr>
        <p:spPr bwMode="auto">
          <a:xfrm>
            <a:off x="6965160"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2" name="Freeform 31"/>
          <p:cNvSpPr>
            <a:spLocks/>
          </p:cNvSpPr>
          <p:nvPr/>
        </p:nvSpPr>
        <p:spPr bwMode="auto">
          <a:xfrm>
            <a:off x="7392198"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3" name="Freeform 32"/>
          <p:cNvSpPr>
            <a:spLocks/>
          </p:cNvSpPr>
          <p:nvPr/>
        </p:nvSpPr>
        <p:spPr bwMode="auto">
          <a:xfrm>
            <a:off x="771763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4" name="Freeform 33"/>
          <p:cNvSpPr>
            <a:spLocks/>
          </p:cNvSpPr>
          <p:nvPr/>
        </p:nvSpPr>
        <p:spPr bwMode="auto">
          <a:xfrm>
            <a:off x="804148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5" name="Freeform 34"/>
          <p:cNvSpPr>
            <a:spLocks/>
          </p:cNvSpPr>
          <p:nvPr/>
        </p:nvSpPr>
        <p:spPr bwMode="auto">
          <a:xfrm>
            <a:off x="8365336"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6" name="Freeform 35"/>
          <p:cNvSpPr>
            <a:spLocks/>
          </p:cNvSpPr>
          <p:nvPr/>
        </p:nvSpPr>
        <p:spPr bwMode="auto">
          <a:xfrm>
            <a:off x="1435894"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7" name="Freeform 36"/>
          <p:cNvSpPr>
            <a:spLocks/>
          </p:cNvSpPr>
          <p:nvPr/>
        </p:nvSpPr>
        <p:spPr bwMode="auto">
          <a:xfrm>
            <a:off x="1516856"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8" name="Freeform 37"/>
          <p:cNvSpPr>
            <a:spLocks/>
          </p:cNvSpPr>
          <p:nvPr/>
        </p:nvSpPr>
        <p:spPr bwMode="auto">
          <a:xfrm>
            <a:off x="192166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9" name="Freeform 38"/>
          <p:cNvSpPr>
            <a:spLocks/>
          </p:cNvSpPr>
          <p:nvPr/>
        </p:nvSpPr>
        <p:spPr bwMode="auto">
          <a:xfrm>
            <a:off x="200263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0" name="Freeform 39"/>
          <p:cNvSpPr>
            <a:spLocks/>
          </p:cNvSpPr>
          <p:nvPr/>
        </p:nvSpPr>
        <p:spPr bwMode="auto">
          <a:xfrm>
            <a:off x="2409032"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1" name="Freeform 40"/>
          <p:cNvSpPr>
            <a:spLocks/>
          </p:cNvSpPr>
          <p:nvPr/>
        </p:nvSpPr>
        <p:spPr bwMode="auto">
          <a:xfrm>
            <a:off x="2489994"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2" name="Freeform 41"/>
          <p:cNvSpPr>
            <a:spLocks/>
          </p:cNvSpPr>
          <p:nvPr/>
        </p:nvSpPr>
        <p:spPr bwMode="auto">
          <a:xfrm>
            <a:off x="2896395"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3" name="Freeform 42"/>
          <p:cNvSpPr>
            <a:spLocks/>
          </p:cNvSpPr>
          <p:nvPr/>
        </p:nvSpPr>
        <p:spPr bwMode="auto">
          <a:xfrm>
            <a:off x="2977357"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4" name="Freeform 43"/>
          <p:cNvSpPr>
            <a:spLocks/>
          </p:cNvSpPr>
          <p:nvPr/>
        </p:nvSpPr>
        <p:spPr bwMode="auto">
          <a:xfrm>
            <a:off x="3383757" y="3430598"/>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5" name="Freeform 44"/>
          <p:cNvSpPr>
            <a:spLocks/>
          </p:cNvSpPr>
          <p:nvPr/>
        </p:nvSpPr>
        <p:spPr bwMode="auto">
          <a:xfrm>
            <a:off x="5645946"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6" name="Freeform 45"/>
          <p:cNvSpPr>
            <a:spLocks/>
          </p:cNvSpPr>
          <p:nvPr/>
        </p:nvSpPr>
        <p:spPr bwMode="auto">
          <a:xfrm>
            <a:off x="5726909"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7" name="Freeform 46"/>
          <p:cNvSpPr>
            <a:spLocks/>
          </p:cNvSpPr>
          <p:nvPr/>
        </p:nvSpPr>
        <p:spPr bwMode="auto">
          <a:xfrm>
            <a:off x="613330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8" name="Freeform 47"/>
          <p:cNvSpPr>
            <a:spLocks/>
          </p:cNvSpPr>
          <p:nvPr/>
        </p:nvSpPr>
        <p:spPr bwMode="auto">
          <a:xfrm>
            <a:off x="621427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9" name="Freeform 48"/>
          <p:cNvSpPr>
            <a:spLocks/>
          </p:cNvSpPr>
          <p:nvPr/>
        </p:nvSpPr>
        <p:spPr bwMode="auto">
          <a:xfrm>
            <a:off x="6620672"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0" name="Freeform 49"/>
          <p:cNvSpPr>
            <a:spLocks/>
          </p:cNvSpPr>
          <p:nvPr/>
        </p:nvSpPr>
        <p:spPr bwMode="auto">
          <a:xfrm>
            <a:off x="670163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1" name="Freeform 50"/>
          <p:cNvSpPr>
            <a:spLocks/>
          </p:cNvSpPr>
          <p:nvPr/>
        </p:nvSpPr>
        <p:spPr bwMode="auto">
          <a:xfrm>
            <a:off x="7106447"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2" name="Freeform 51"/>
          <p:cNvSpPr>
            <a:spLocks/>
          </p:cNvSpPr>
          <p:nvPr/>
        </p:nvSpPr>
        <p:spPr bwMode="auto">
          <a:xfrm>
            <a:off x="719058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3" name="Freeform 52"/>
          <p:cNvSpPr>
            <a:spLocks/>
          </p:cNvSpPr>
          <p:nvPr/>
        </p:nvSpPr>
        <p:spPr bwMode="auto">
          <a:xfrm>
            <a:off x="7593810" y="3430598"/>
            <a:ext cx="84138" cy="404814"/>
          </a:xfrm>
          <a:custGeom>
            <a:avLst/>
            <a:gdLst>
              <a:gd name="T0" fmla="*/ 0 w 53"/>
              <a:gd name="T1" fmla="*/ 254 h 255"/>
              <a:gd name="T2" fmla="*/ 0 w 53"/>
              <a:gd name="T3" fmla="*/ 0 h 255"/>
              <a:gd name="T4" fmla="*/ 52 w 53"/>
              <a:gd name="T5" fmla="*/ 0 h 255"/>
              <a:gd name="T6" fmla="*/ 52 w 53"/>
              <a:gd name="T7" fmla="*/ 254 h 255"/>
              <a:gd name="T8" fmla="*/ 0 w 53"/>
              <a:gd name="T9" fmla="*/ 254 h 255"/>
            </a:gdLst>
            <a:ahLst/>
            <a:cxnLst>
              <a:cxn ang="0">
                <a:pos x="T0" y="T1"/>
              </a:cxn>
              <a:cxn ang="0">
                <a:pos x="T2" y="T3"/>
              </a:cxn>
              <a:cxn ang="0">
                <a:pos x="T4" y="T5"/>
              </a:cxn>
              <a:cxn ang="0">
                <a:pos x="T6" y="T7"/>
              </a:cxn>
              <a:cxn ang="0">
                <a:pos x="T8" y="T9"/>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4" name="Freeform 53"/>
          <p:cNvSpPr>
            <a:spLocks/>
          </p:cNvSpPr>
          <p:nvPr/>
        </p:nvSpPr>
        <p:spPr bwMode="auto">
          <a:xfrm>
            <a:off x="177085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5" name="Freeform 54"/>
          <p:cNvSpPr>
            <a:spLocks/>
          </p:cNvSpPr>
          <p:nvPr/>
        </p:nvSpPr>
        <p:spPr bwMode="auto">
          <a:xfrm>
            <a:off x="2094707"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6" name="Freeform 55"/>
          <p:cNvSpPr>
            <a:spLocks/>
          </p:cNvSpPr>
          <p:nvPr/>
        </p:nvSpPr>
        <p:spPr bwMode="auto">
          <a:xfrm>
            <a:off x="2420144"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7" name="Freeform 56"/>
          <p:cNvSpPr>
            <a:spLocks/>
          </p:cNvSpPr>
          <p:nvPr/>
        </p:nvSpPr>
        <p:spPr bwMode="auto">
          <a:xfrm>
            <a:off x="274399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8" name="Rectangle 57"/>
          <p:cNvSpPr>
            <a:spLocks noChangeArrowheads="1"/>
          </p:cNvSpPr>
          <p:nvPr/>
        </p:nvSpPr>
        <p:spPr bwMode="auto">
          <a:xfrm>
            <a:off x="3685383" y="269082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17</a:t>
            </a:r>
          </a:p>
        </p:txBody>
      </p:sp>
      <p:sp>
        <p:nvSpPr>
          <p:cNvPr id="59" name="Rectangle 58"/>
          <p:cNvSpPr>
            <a:spLocks noChangeArrowheads="1"/>
          </p:cNvSpPr>
          <p:nvPr/>
        </p:nvSpPr>
        <p:spPr bwMode="auto">
          <a:xfrm>
            <a:off x="5755484" y="3446473"/>
            <a:ext cx="371897" cy="29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27</a:t>
            </a:r>
          </a:p>
        </p:txBody>
      </p:sp>
      <p:sp>
        <p:nvSpPr>
          <p:cNvPr id="60" name="Rectangle 59"/>
          <p:cNvSpPr>
            <a:spLocks noChangeArrowheads="1"/>
          </p:cNvSpPr>
          <p:nvPr/>
        </p:nvSpPr>
        <p:spPr bwMode="auto">
          <a:xfrm>
            <a:off x="6252372" y="3457585"/>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30</a:t>
            </a:r>
          </a:p>
        </p:txBody>
      </p:sp>
      <p:sp>
        <p:nvSpPr>
          <p:cNvPr id="61" name="Rectangle 60"/>
          <p:cNvSpPr>
            <a:spLocks noChangeArrowheads="1"/>
          </p:cNvSpPr>
          <p:nvPr/>
        </p:nvSpPr>
        <p:spPr bwMode="auto">
          <a:xfrm>
            <a:off x="3129757"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14*</a:t>
            </a:r>
          </a:p>
        </p:txBody>
      </p:sp>
      <p:sp>
        <p:nvSpPr>
          <p:cNvPr id="62" name="Rectangle 61"/>
          <p:cNvSpPr>
            <a:spLocks noChangeArrowheads="1"/>
          </p:cNvSpPr>
          <p:nvPr/>
        </p:nvSpPr>
        <p:spPr bwMode="auto">
          <a:xfrm>
            <a:off x="3453608"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16*</a:t>
            </a:r>
          </a:p>
        </p:txBody>
      </p:sp>
      <p:sp>
        <p:nvSpPr>
          <p:cNvPr id="64" name="Rectangle 63"/>
          <p:cNvSpPr>
            <a:spLocks noChangeArrowheads="1"/>
          </p:cNvSpPr>
          <p:nvPr/>
        </p:nvSpPr>
        <p:spPr bwMode="auto">
          <a:xfrm>
            <a:off x="4547327"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22*</a:t>
            </a:r>
          </a:p>
        </p:txBody>
      </p:sp>
      <p:sp>
        <p:nvSpPr>
          <p:cNvPr id="66" name="Rectangle 65"/>
          <p:cNvSpPr>
            <a:spLocks noChangeArrowheads="1"/>
          </p:cNvSpPr>
          <p:nvPr/>
        </p:nvSpPr>
        <p:spPr bwMode="auto">
          <a:xfrm>
            <a:off x="5969727"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27*</a:t>
            </a:r>
          </a:p>
        </p:txBody>
      </p:sp>
      <p:sp>
        <p:nvSpPr>
          <p:cNvPr id="67" name="Rectangle 66"/>
          <p:cNvSpPr>
            <a:spLocks noChangeArrowheads="1"/>
          </p:cNvSpPr>
          <p:nvPr/>
        </p:nvSpPr>
        <p:spPr bwMode="auto">
          <a:xfrm>
            <a:off x="6272940"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29*</a:t>
            </a:r>
          </a:p>
        </p:txBody>
      </p:sp>
      <p:sp>
        <p:nvSpPr>
          <p:cNvPr id="68" name="Rectangle 67"/>
          <p:cNvSpPr>
            <a:spLocks noChangeArrowheads="1"/>
          </p:cNvSpPr>
          <p:nvPr/>
        </p:nvSpPr>
        <p:spPr bwMode="auto">
          <a:xfrm>
            <a:off x="7360448"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33*</a:t>
            </a:r>
          </a:p>
        </p:txBody>
      </p:sp>
      <p:sp>
        <p:nvSpPr>
          <p:cNvPr id="69" name="Rectangle 68"/>
          <p:cNvSpPr>
            <a:spLocks noChangeArrowheads="1"/>
          </p:cNvSpPr>
          <p:nvPr/>
        </p:nvSpPr>
        <p:spPr bwMode="auto">
          <a:xfrm>
            <a:off x="7685885"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34*</a:t>
            </a:r>
          </a:p>
        </p:txBody>
      </p:sp>
      <p:sp>
        <p:nvSpPr>
          <p:cNvPr id="70" name="Rectangle 69"/>
          <p:cNvSpPr>
            <a:spLocks noChangeArrowheads="1"/>
          </p:cNvSpPr>
          <p:nvPr/>
        </p:nvSpPr>
        <p:spPr bwMode="auto">
          <a:xfrm>
            <a:off x="8000211"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38*</a:t>
            </a:r>
          </a:p>
        </p:txBody>
      </p:sp>
      <p:sp>
        <p:nvSpPr>
          <p:cNvPr id="71" name="Rectangle 70"/>
          <p:cNvSpPr>
            <a:spLocks noChangeArrowheads="1"/>
          </p:cNvSpPr>
          <p:nvPr/>
        </p:nvSpPr>
        <p:spPr bwMode="auto">
          <a:xfrm>
            <a:off x="8324061" y="425451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39*</a:t>
            </a:r>
          </a:p>
        </p:txBody>
      </p:sp>
      <p:sp>
        <p:nvSpPr>
          <p:cNvPr id="72" name="Rectangle 71"/>
          <p:cNvSpPr>
            <a:spLocks noChangeArrowheads="1"/>
          </p:cNvSpPr>
          <p:nvPr/>
        </p:nvSpPr>
        <p:spPr bwMode="auto">
          <a:xfrm>
            <a:off x="2031207" y="345917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13</a:t>
            </a:r>
          </a:p>
        </p:txBody>
      </p:sp>
      <p:sp>
        <p:nvSpPr>
          <p:cNvPr id="73" name="Rectangle 72"/>
          <p:cNvSpPr>
            <a:spLocks noChangeArrowheads="1"/>
          </p:cNvSpPr>
          <p:nvPr/>
        </p:nvSpPr>
        <p:spPr bwMode="auto">
          <a:xfrm>
            <a:off x="1564481" y="3459173"/>
            <a:ext cx="2762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5</a:t>
            </a:r>
          </a:p>
        </p:txBody>
      </p:sp>
      <p:sp>
        <p:nvSpPr>
          <p:cNvPr id="74" name="Rectangle 73"/>
          <p:cNvSpPr>
            <a:spLocks noChangeArrowheads="1"/>
          </p:cNvSpPr>
          <p:nvPr/>
        </p:nvSpPr>
        <p:spPr bwMode="auto">
          <a:xfrm>
            <a:off x="2102644"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7*</a:t>
            </a:r>
          </a:p>
        </p:txBody>
      </p:sp>
      <p:sp>
        <p:nvSpPr>
          <p:cNvPr id="75" name="Rectangle 74"/>
          <p:cNvSpPr>
            <a:spLocks noChangeArrowheads="1"/>
          </p:cNvSpPr>
          <p:nvPr/>
        </p:nvSpPr>
        <p:spPr bwMode="auto">
          <a:xfrm>
            <a:off x="1780381"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5*</a:t>
            </a:r>
          </a:p>
        </p:txBody>
      </p:sp>
      <p:sp>
        <p:nvSpPr>
          <p:cNvPr id="76" name="Rectangle 75"/>
          <p:cNvSpPr>
            <a:spLocks noChangeArrowheads="1"/>
          </p:cNvSpPr>
          <p:nvPr/>
        </p:nvSpPr>
        <p:spPr bwMode="auto">
          <a:xfrm>
            <a:off x="2418557"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8*</a:t>
            </a:r>
          </a:p>
        </p:txBody>
      </p:sp>
      <p:sp>
        <p:nvSpPr>
          <p:cNvPr id="77" name="Arc 164"/>
          <p:cNvSpPr>
            <a:spLocks/>
          </p:cNvSpPr>
          <p:nvPr/>
        </p:nvSpPr>
        <p:spPr bwMode="auto">
          <a:xfrm rot="13440000">
            <a:off x="7104860"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8" name="Arc 165"/>
          <p:cNvSpPr>
            <a:spLocks/>
          </p:cNvSpPr>
          <p:nvPr/>
        </p:nvSpPr>
        <p:spPr bwMode="auto">
          <a:xfrm rot="13440000">
            <a:off x="1542256"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9" name="Arc 166"/>
          <p:cNvSpPr>
            <a:spLocks/>
          </p:cNvSpPr>
          <p:nvPr/>
        </p:nvSpPr>
        <p:spPr bwMode="auto">
          <a:xfrm rot="13440000">
            <a:off x="2913857"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0" name="Arc 167"/>
          <p:cNvSpPr>
            <a:spLocks/>
          </p:cNvSpPr>
          <p:nvPr/>
        </p:nvSpPr>
        <p:spPr bwMode="auto">
          <a:xfrm rot="13440000">
            <a:off x="4361658"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1" name="Arc 168"/>
          <p:cNvSpPr>
            <a:spLocks/>
          </p:cNvSpPr>
          <p:nvPr/>
        </p:nvSpPr>
        <p:spPr bwMode="auto">
          <a:xfrm rot="13440000">
            <a:off x="5733259"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cxnSp>
        <p:nvCxnSpPr>
          <p:cNvPr id="82" name="Straight Arrow Connector 81"/>
          <p:cNvCxnSpPr>
            <a:stCxn id="36" idx="0"/>
            <a:endCxn id="6" idx="2"/>
          </p:cNvCxnSpPr>
          <p:nvPr/>
        </p:nvCxnSpPr>
        <p:spPr bwMode="auto">
          <a:xfrm flipH="1">
            <a:off x="1037431" y="3833824"/>
            <a:ext cx="398463" cy="44608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p:cNvCxnSpPr>
            <a:stCxn id="36" idx="3"/>
            <a:endCxn id="55" idx="2"/>
          </p:cNvCxnSpPr>
          <p:nvPr/>
        </p:nvCxnSpPr>
        <p:spPr bwMode="auto">
          <a:xfrm>
            <a:off x="1921669" y="3833824"/>
            <a:ext cx="498476"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Arrow Connector 83"/>
          <p:cNvCxnSpPr>
            <a:stCxn id="38" idx="3"/>
            <a:endCxn id="21" idx="2"/>
          </p:cNvCxnSpPr>
          <p:nvPr/>
        </p:nvCxnSpPr>
        <p:spPr bwMode="auto">
          <a:xfrm>
            <a:off x="2409032" y="3833824"/>
            <a:ext cx="1411289"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Arrow Connector 84"/>
          <p:cNvCxnSpPr>
            <a:stCxn id="45" idx="0"/>
            <a:endCxn id="25" idx="2"/>
          </p:cNvCxnSpPr>
          <p:nvPr/>
        </p:nvCxnSpPr>
        <p:spPr bwMode="auto">
          <a:xfrm flipH="1">
            <a:off x="5231609" y="3833824"/>
            <a:ext cx="414337"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Arrow Connector 85"/>
          <p:cNvCxnSpPr>
            <a:stCxn id="47" idx="0"/>
            <a:endCxn id="29" idx="2"/>
          </p:cNvCxnSpPr>
          <p:nvPr/>
        </p:nvCxnSpPr>
        <p:spPr bwMode="auto">
          <a:xfrm>
            <a:off x="6133309" y="3833824"/>
            <a:ext cx="508000"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Arrow Connector 86"/>
          <p:cNvCxnSpPr>
            <a:stCxn id="47" idx="3"/>
            <a:endCxn id="34" idx="1"/>
          </p:cNvCxnSpPr>
          <p:nvPr/>
        </p:nvCxnSpPr>
        <p:spPr bwMode="auto">
          <a:xfrm>
            <a:off x="6620672" y="3833824"/>
            <a:ext cx="1420814"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p:cNvCxnSpPr>
            <a:stCxn id="11" idx="0"/>
            <a:endCxn id="38" idx="2"/>
          </p:cNvCxnSpPr>
          <p:nvPr/>
        </p:nvCxnSpPr>
        <p:spPr bwMode="auto">
          <a:xfrm flipH="1">
            <a:off x="2409032" y="3065471"/>
            <a:ext cx="1147763" cy="365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Arrow Connector 88"/>
          <p:cNvCxnSpPr>
            <a:stCxn id="13" idx="0"/>
            <a:endCxn id="47" idx="2"/>
          </p:cNvCxnSpPr>
          <p:nvPr/>
        </p:nvCxnSpPr>
        <p:spPr bwMode="auto">
          <a:xfrm>
            <a:off x="4042570" y="3065471"/>
            <a:ext cx="2578102" cy="365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TextBox 89"/>
          <p:cNvSpPr txBox="1"/>
          <p:nvPr/>
        </p:nvSpPr>
        <p:spPr>
          <a:xfrm>
            <a:off x="4070" y="990600"/>
            <a:ext cx="9139930" cy="523220"/>
          </a:xfrm>
          <a:prstGeom prst="rect">
            <a:avLst/>
          </a:prstGeom>
          <a:noFill/>
        </p:spPr>
        <p:txBody>
          <a:bodyPr wrap="square" rtlCol="0">
            <a:spAutoFit/>
          </a:bodyPr>
          <a:lstStyle/>
          <a:p>
            <a:r>
              <a:rPr lang="en-US" sz="2800" b="0" dirty="0">
                <a:latin typeface="+mn-lt"/>
              </a:rPr>
              <a:t>After Deleting 24</a:t>
            </a:r>
          </a:p>
        </p:txBody>
      </p:sp>
      <p:sp>
        <p:nvSpPr>
          <p:cNvPr id="91" name="TextBox 90"/>
          <p:cNvSpPr txBox="1"/>
          <p:nvPr/>
        </p:nvSpPr>
        <p:spPr>
          <a:xfrm>
            <a:off x="5587090" y="4740288"/>
            <a:ext cx="800219" cy="369332"/>
          </a:xfrm>
          <a:prstGeom prst="rect">
            <a:avLst/>
          </a:prstGeom>
          <a:noFill/>
        </p:spPr>
        <p:txBody>
          <a:bodyPr wrap="none" rtlCol="0">
            <a:spAutoFit/>
          </a:bodyPr>
          <a:lstStyle/>
          <a:p>
            <a:r>
              <a:rPr lang="en-US" dirty="0"/>
              <a:t>merge</a:t>
            </a:r>
          </a:p>
        </p:txBody>
      </p:sp>
      <p:sp>
        <p:nvSpPr>
          <p:cNvPr id="92"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Tree>
    <p:extLst>
      <p:ext uri="{BB962C8B-B14F-4D97-AF65-F5344CB8AC3E}">
        <p14:creationId xmlns:p14="http://schemas.microsoft.com/office/powerpoint/2010/main" val="2731675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88143" y="2662245"/>
            <a:ext cx="8367718" cy="1951044"/>
            <a:chOff x="388143" y="2662245"/>
            <a:chExt cx="8367718" cy="1951044"/>
          </a:xfrm>
        </p:grpSpPr>
        <p:sp>
          <p:nvSpPr>
            <p:cNvPr id="5" name="Freeform 4"/>
            <p:cNvSpPr>
              <a:spLocks/>
            </p:cNvSpPr>
            <p:nvPr/>
          </p:nvSpPr>
          <p:spPr bwMode="auto">
            <a:xfrm>
              <a:off x="388143"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 name="Freeform 5"/>
            <p:cNvSpPr>
              <a:spLocks/>
            </p:cNvSpPr>
            <p:nvPr/>
          </p:nvSpPr>
          <p:spPr bwMode="auto">
            <a:xfrm>
              <a:off x="713581"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 name="Freeform 6"/>
            <p:cNvSpPr>
              <a:spLocks/>
            </p:cNvSpPr>
            <p:nvPr/>
          </p:nvSpPr>
          <p:spPr bwMode="auto">
            <a:xfrm>
              <a:off x="1037431"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 name="Freeform 7"/>
            <p:cNvSpPr>
              <a:spLocks/>
            </p:cNvSpPr>
            <p:nvPr/>
          </p:nvSpPr>
          <p:spPr bwMode="auto">
            <a:xfrm>
              <a:off x="1362869"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 name="Rectangle 8"/>
            <p:cNvSpPr>
              <a:spLocks noChangeArrowheads="1"/>
            </p:cNvSpPr>
            <p:nvPr/>
          </p:nvSpPr>
          <p:spPr bwMode="auto">
            <a:xfrm>
              <a:off x="397668"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a:t>
              </a:r>
            </a:p>
          </p:txBody>
        </p:sp>
        <p:sp>
          <p:nvSpPr>
            <p:cNvPr id="10" name="Rectangle 9"/>
            <p:cNvSpPr>
              <a:spLocks noChangeArrowheads="1"/>
            </p:cNvSpPr>
            <p:nvPr/>
          </p:nvSpPr>
          <p:spPr bwMode="auto">
            <a:xfrm>
              <a:off x="723106"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a:t>
              </a:r>
            </a:p>
          </p:txBody>
        </p:sp>
        <p:sp>
          <p:nvSpPr>
            <p:cNvPr id="11" name="Freeform 10"/>
            <p:cNvSpPr>
              <a:spLocks/>
            </p:cNvSpPr>
            <p:nvPr/>
          </p:nvSpPr>
          <p:spPr bwMode="auto">
            <a:xfrm>
              <a:off x="3556795" y="2662245"/>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2" name="Freeform 11"/>
            <p:cNvSpPr>
              <a:spLocks/>
            </p:cNvSpPr>
            <p:nvPr/>
          </p:nvSpPr>
          <p:spPr bwMode="auto">
            <a:xfrm>
              <a:off x="3636170"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 name="Freeform 12"/>
            <p:cNvSpPr>
              <a:spLocks/>
            </p:cNvSpPr>
            <p:nvPr/>
          </p:nvSpPr>
          <p:spPr bwMode="auto">
            <a:xfrm>
              <a:off x="4042570"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4" name="Freeform 13"/>
            <p:cNvSpPr>
              <a:spLocks/>
            </p:cNvSpPr>
            <p:nvPr/>
          </p:nvSpPr>
          <p:spPr bwMode="auto">
            <a:xfrm>
              <a:off x="4123533"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 name="Freeform 14"/>
            <p:cNvSpPr>
              <a:spLocks/>
            </p:cNvSpPr>
            <p:nvPr/>
          </p:nvSpPr>
          <p:spPr bwMode="auto">
            <a:xfrm>
              <a:off x="4529933"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Freeform 15"/>
            <p:cNvSpPr>
              <a:spLocks/>
            </p:cNvSpPr>
            <p:nvPr/>
          </p:nvSpPr>
          <p:spPr bwMode="auto">
            <a:xfrm>
              <a:off x="4610896"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7" name="Freeform 16"/>
            <p:cNvSpPr>
              <a:spLocks/>
            </p:cNvSpPr>
            <p:nvPr/>
          </p:nvSpPr>
          <p:spPr bwMode="auto">
            <a:xfrm>
              <a:off x="5017296" y="2662245"/>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8" name="Freeform 17"/>
            <p:cNvSpPr>
              <a:spLocks/>
            </p:cNvSpPr>
            <p:nvPr/>
          </p:nvSpPr>
          <p:spPr bwMode="auto">
            <a:xfrm>
              <a:off x="5098259" y="2662245"/>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9" name="Freeform 18"/>
            <p:cNvSpPr>
              <a:spLocks/>
            </p:cNvSpPr>
            <p:nvPr/>
          </p:nvSpPr>
          <p:spPr bwMode="auto">
            <a:xfrm>
              <a:off x="5504659" y="2662245"/>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0" name="Freeform 19"/>
            <p:cNvSpPr>
              <a:spLocks/>
            </p:cNvSpPr>
            <p:nvPr/>
          </p:nvSpPr>
          <p:spPr bwMode="auto">
            <a:xfrm>
              <a:off x="3169445"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1" name="Freeform 20"/>
            <p:cNvSpPr>
              <a:spLocks/>
            </p:cNvSpPr>
            <p:nvPr/>
          </p:nvSpPr>
          <p:spPr bwMode="auto">
            <a:xfrm>
              <a:off x="349488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2" name="Freeform 21"/>
            <p:cNvSpPr>
              <a:spLocks/>
            </p:cNvSpPr>
            <p:nvPr/>
          </p:nvSpPr>
          <p:spPr bwMode="auto">
            <a:xfrm>
              <a:off x="3820320"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3" name="Freeform 22"/>
            <p:cNvSpPr>
              <a:spLocks/>
            </p:cNvSpPr>
            <p:nvPr/>
          </p:nvSpPr>
          <p:spPr bwMode="auto">
            <a:xfrm>
              <a:off x="4144170"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4" name="Freeform 23"/>
            <p:cNvSpPr>
              <a:spLocks/>
            </p:cNvSpPr>
            <p:nvPr/>
          </p:nvSpPr>
          <p:spPr bwMode="auto">
            <a:xfrm>
              <a:off x="458073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5" name="Freeform 24"/>
            <p:cNvSpPr>
              <a:spLocks/>
            </p:cNvSpPr>
            <p:nvPr/>
          </p:nvSpPr>
          <p:spPr bwMode="auto">
            <a:xfrm>
              <a:off x="49061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6" name="Freeform 25"/>
            <p:cNvSpPr>
              <a:spLocks/>
            </p:cNvSpPr>
            <p:nvPr/>
          </p:nvSpPr>
          <p:spPr bwMode="auto">
            <a:xfrm>
              <a:off x="5231609" y="4287850"/>
              <a:ext cx="323850" cy="325439"/>
            </a:xfrm>
            <a:custGeom>
              <a:avLst/>
              <a:gdLst>
                <a:gd name="T0" fmla="*/ 0 w 204"/>
                <a:gd name="T1" fmla="*/ 204 h 205"/>
                <a:gd name="T2" fmla="*/ 0 w 204"/>
                <a:gd name="T3" fmla="*/ 0 h 205"/>
                <a:gd name="T4" fmla="*/ 203 w 204"/>
                <a:gd name="T5" fmla="*/ 0 h 205"/>
                <a:gd name="T6" fmla="*/ 203 w 204"/>
                <a:gd name="T7" fmla="*/ 204 h 205"/>
                <a:gd name="T8" fmla="*/ 0 w 204"/>
                <a:gd name="T9" fmla="*/ 204 h 205"/>
              </a:gdLst>
              <a:ahLst/>
              <a:cxnLst>
                <a:cxn ang="0">
                  <a:pos x="T0" y="T1"/>
                </a:cxn>
                <a:cxn ang="0">
                  <a:pos x="T2" y="T3"/>
                </a:cxn>
                <a:cxn ang="0">
                  <a:pos x="T4" y="T5"/>
                </a:cxn>
                <a:cxn ang="0">
                  <a:pos x="T6" y="T7"/>
                </a:cxn>
                <a:cxn ang="0">
                  <a:pos x="T8" y="T9"/>
                </a:cxn>
              </a:cxnLst>
              <a:rect l="0" t="0" r="r" b="b"/>
              <a:pathLst>
                <a:path w="204" h="205">
                  <a:moveTo>
                    <a:pt x="0" y="204"/>
                  </a:moveTo>
                  <a:lnTo>
                    <a:pt x="0" y="0"/>
                  </a:lnTo>
                  <a:lnTo>
                    <a:pt x="203" y="0"/>
                  </a:lnTo>
                  <a:lnTo>
                    <a:pt x="203"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7" name="Freeform 26"/>
            <p:cNvSpPr>
              <a:spLocks/>
            </p:cNvSpPr>
            <p:nvPr/>
          </p:nvSpPr>
          <p:spPr bwMode="auto">
            <a:xfrm>
              <a:off x="55538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2" name="Freeform 31"/>
            <p:cNvSpPr>
              <a:spLocks/>
            </p:cNvSpPr>
            <p:nvPr/>
          </p:nvSpPr>
          <p:spPr bwMode="auto">
            <a:xfrm>
              <a:off x="7392198"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3" name="Freeform 32"/>
            <p:cNvSpPr>
              <a:spLocks/>
            </p:cNvSpPr>
            <p:nvPr/>
          </p:nvSpPr>
          <p:spPr bwMode="auto">
            <a:xfrm>
              <a:off x="771763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4" name="Freeform 33"/>
            <p:cNvSpPr>
              <a:spLocks/>
            </p:cNvSpPr>
            <p:nvPr/>
          </p:nvSpPr>
          <p:spPr bwMode="auto">
            <a:xfrm>
              <a:off x="804148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5" name="Freeform 34"/>
            <p:cNvSpPr>
              <a:spLocks/>
            </p:cNvSpPr>
            <p:nvPr/>
          </p:nvSpPr>
          <p:spPr bwMode="auto">
            <a:xfrm>
              <a:off x="8365336"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6" name="Freeform 35"/>
            <p:cNvSpPr>
              <a:spLocks/>
            </p:cNvSpPr>
            <p:nvPr/>
          </p:nvSpPr>
          <p:spPr bwMode="auto">
            <a:xfrm>
              <a:off x="1435894"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7" name="Freeform 36"/>
            <p:cNvSpPr>
              <a:spLocks/>
            </p:cNvSpPr>
            <p:nvPr/>
          </p:nvSpPr>
          <p:spPr bwMode="auto">
            <a:xfrm>
              <a:off x="1516856"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8" name="Freeform 37"/>
            <p:cNvSpPr>
              <a:spLocks/>
            </p:cNvSpPr>
            <p:nvPr/>
          </p:nvSpPr>
          <p:spPr bwMode="auto">
            <a:xfrm>
              <a:off x="192166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9" name="Freeform 38"/>
            <p:cNvSpPr>
              <a:spLocks/>
            </p:cNvSpPr>
            <p:nvPr/>
          </p:nvSpPr>
          <p:spPr bwMode="auto">
            <a:xfrm>
              <a:off x="200263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0" name="Freeform 39"/>
            <p:cNvSpPr>
              <a:spLocks/>
            </p:cNvSpPr>
            <p:nvPr/>
          </p:nvSpPr>
          <p:spPr bwMode="auto">
            <a:xfrm>
              <a:off x="2409032"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1" name="Freeform 40"/>
            <p:cNvSpPr>
              <a:spLocks/>
            </p:cNvSpPr>
            <p:nvPr/>
          </p:nvSpPr>
          <p:spPr bwMode="auto">
            <a:xfrm>
              <a:off x="2489994"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2" name="Freeform 41"/>
            <p:cNvSpPr>
              <a:spLocks/>
            </p:cNvSpPr>
            <p:nvPr/>
          </p:nvSpPr>
          <p:spPr bwMode="auto">
            <a:xfrm>
              <a:off x="2896395"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3" name="Freeform 42"/>
            <p:cNvSpPr>
              <a:spLocks/>
            </p:cNvSpPr>
            <p:nvPr/>
          </p:nvSpPr>
          <p:spPr bwMode="auto">
            <a:xfrm>
              <a:off x="2977357"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4" name="Freeform 43"/>
            <p:cNvSpPr>
              <a:spLocks/>
            </p:cNvSpPr>
            <p:nvPr/>
          </p:nvSpPr>
          <p:spPr bwMode="auto">
            <a:xfrm>
              <a:off x="3383757" y="3430598"/>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5" name="Freeform 44"/>
            <p:cNvSpPr>
              <a:spLocks/>
            </p:cNvSpPr>
            <p:nvPr/>
          </p:nvSpPr>
          <p:spPr bwMode="auto">
            <a:xfrm>
              <a:off x="5645946"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6" name="Freeform 45"/>
            <p:cNvSpPr>
              <a:spLocks/>
            </p:cNvSpPr>
            <p:nvPr/>
          </p:nvSpPr>
          <p:spPr bwMode="auto">
            <a:xfrm>
              <a:off x="5726909"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7" name="Freeform 46"/>
            <p:cNvSpPr>
              <a:spLocks/>
            </p:cNvSpPr>
            <p:nvPr/>
          </p:nvSpPr>
          <p:spPr bwMode="auto">
            <a:xfrm>
              <a:off x="613330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8" name="Freeform 47"/>
            <p:cNvSpPr>
              <a:spLocks/>
            </p:cNvSpPr>
            <p:nvPr/>
          </p:nvSpPr>
          <p:spPr bwMode="auto">
            <a:xfrm>
              <a:off x="621427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9" name="Freeform 48"/>
            <p:cNvSpPr>
              <a:spLocks/>
            </p:cNvSpPr>
            <p:nvPr/>
          </p:nvSpPr>
          <p:spPr bwMode="auto">
            <a:xfrm>
              <a:off x="6620672"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0" name="Freeform 49"/>
            <p:cNvSpPr>
              <a:spLocks/>
            </p:cNvSpPr>
            <p:nvPr/>
          </p:nvSpPr>
          <p:spPr bwMode="auto">
            <a:xfrm>
              <a:off x="670163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1" name="Freeform 50"/>
            <p:cNvSpPr>
              <a:spLocks/>
            </p:cNvSpPr>
            <p:nvPr/>
          </p:nvSpPr>
          <p:spPr bwMode="auto">
            <a:xfrm>
              <a:off x="7106447"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2" name="Freeform 51"/>
            <p:cNvSpPr>
              <a:spLocks/>
            </p:cNvSpPr>
            <p:nvPr/>
          </p:nvSpPr>
          <p:spPr bwMode="auto">
            <a:xfrm>
              <a:off x="719058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3" name="Freeform 52"/>
            <p:cNvSpPr>
              <a:spLocks/>
            </p:cNvSpPr>
            <p:nvPr/>
          </p:nvSpPr>
          <p:spPr bwMode="auto">
            <a:xfrm>
              <a:off x="7593810" y="3430598"/>
              <a:ext cx="84138" cy="404814"/>
            </a:xfrm>
            <a:custGeom>
              <a:avLst/>
              <a:gdLst>
                <a:gd name="T0" fmla="*/ 0 w 53"/>
                <a:gd name="T1" fmla="*/ 254 h 255"/>
                <a:gd name="T2" fmla="*/ 0 w 53"/>
                <a:gd name="T3" fmla="*/ 0 h 255"/>
                <a:gd name="T4" fmla="*/ 52 w 53"/>
                <a:gd name="T5" fmla="*/ 0 h 255"/>
                <a:gd name="T6" fmla="*/ 52 w 53"/>
                <a:gd name="T7" fmla="*/ 254 h 255"/>
                <a:gd name="T8" fmla="*/ 0 w 53"/>
                <a:gd name="T9" fmla="*/ 254 h 255"/>
              </a:gdLst>
              <a:ahLst/>
              <a:cxnLst>
                <a:cxn ang="0">
                  <a:pos x="T0" y="T1"/>
                </a:cxn>
                <a:cxn ang="0">
                  <a:pos x="T2" y="T3"/>
                </a:cxn>
                <a:cxn ang="0">
                  <a:pos x="T4" y="T5"/>
                </a:cxn>
                <a:cxn ang="0">
                  <a:pos x="T6" y="T7"/>
                </a:cxn>
                <a:cxn ang="0">
                  <a:pos x="T8" y="T9"/>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4" name="Freeform 53"/>
            <p:cNvSpPr>
              <a:spLocks/>
            </p:cNvSpPr>
            <p:nvPr/>
          </p:nvSpPr>
          <p:spPr bwMode="auto">
            <a:xfrm>
              <a:off x="177085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5" name="Freeform 54"/>
            <p:cNvSpPr>
              <a:spLocks/>
            </p:cNvSpPr>
            <p:nvPr/>
          </p:nvSpPr>
          <p:spPr bwMode="auto">
            <a:xfrm>
              <a:off x="2094707"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6" name="Freeform 55"/>
            <p:cNvSpPr>
              <a:spLocks/>
            </p:cNvSpPr>
            <p:nvPr/>
          </p:nvSpPr>
          <p:spPr bwMode="auto">
            <a:xfrm>
              <a:off x="2420144"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7" name="Freeform 56"/>
            <p:cNvSpPr>
              <a:spLocks/>
            </p:cNvSpPr>
            <p:nvPr/>
          </p:nvSpPr>
          <p:spPr bwMode="auto">
            <a:xfrm>
              <a:off x="274399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8" name="Rectangle 57"/>
            <p:cNvSpPr>
              <a:spLocks noChangeArrowheads="1"/>
            </p:cNvSpPr>
            <p:nvPr/>
          </p:nvSpPr>
          <p:spPr bwMode="auto">
            <a:xfrm>
              <a:off x="3685383" y="2690820"/>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17</a:t>
              </a:r>
            </a:p>
          </p:txBody>
        </p:sp>
        <p:sp>
          <p:nvSpPr>
            <p:cNvPr id="60" name="Rectangle 59"/>
            <p:cNvSpPr>
              <a:spLocks noChangeArrowheads="1"/>
            </p:cNvSpPr>
            <p:nvPr/>
          </p:nvSpPr>
          <p:spPr bwMode="auto">
            <a:xfrm>
              <a:off x="6252372" y="3457585"/>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30</a:t>
              </a:r>
            </a:p>
          </p:txBody>
        </p:sp>
        <p:sp>
          <p:nvSpPr>
            <p:cNvPr id="61" name="Rectangle 60"/>
            <p:cNvSpPr>
              <a:spLocks noChangeArrowheads="1"/>
            </p:cNvSpPr>
            <p:nvPr/>
          </p:nvSpPr>
          <p:spPr bwMode="auto">
            <a:xfrm>
              <a:off x="3129757"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14*</a:t>
              </a:r>
            </a:p>
          </p:txBody>
        </p:sp>
        <p:sp>
          <p:nvSpPr>
            <p:cNvPr id="62" name="Rectangle 61"/>
            <p:cNvSpPr>
              <a:spLocks noChangeArrowheads="1"/>
            </p:cNvSpPr>
            <p:nvPr/>
          </p:nvSpPr>
          <p:spPr bwMode="auto">
            <a:xfrm>
              <a:off x="3453608"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16*</a:t>
              </a:r>
            </a:p>
          </p:txBody>
        </p:sp>
        <p:sp>
          <p:nvSpPr>
            <p:cNvPr id="64" name="Rectangle 63"/>
            <p:cNvSpPr>
              <a:spLocks noChangeArrowheads="1"/>
            </p:cNvSpPr>
            <p:nvPr/>
          </p:nvSpPr>
          <p:spPr bwMode="auto">
            <a:xfrm>
              <a:off x="4547327"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22*</a:t>
              </a:r>
            </a:p>
          </p:txBody>
        </p:sp>
        <p:sp>
          <p:nvSpPr>
            <p:cNvPr id="66" name="Rectangle 65"/>
            <p:cNvSpPr>
              <a:spLocks noChangeArrowheads="1"/>
            </p:cNvSpPr>
            <p:nvPr/>
          </p:nvSpPr>
          <p:spPr bwMode="auto">
            <a:xfrm>
              <a:off x="4894218"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27*</a:t>
              </a:r>
            </a:p>
          </p:txBody>
        </p:sp>
        <p:sp>
          <p:nvSpPr>
            <p:cNvPr id="67" name="Rectangle 66"/>
            <p:cNvSpPr>
              <a:spLocks noChangeArrowheads="1"/>
            </p:cNvSpPr>
            <p:nvPr/>
          </p:nvSpPr>
          <p:spPr bwMode="auto">
            <a:xfrm>
              <a:off x="5197431"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29*</a:t>
              </a:r>
            </a:p>
          </p:txBody>
        </p:sp>
        <p:sp>
          <p:nvSpPr>
            <p:cNvPr id="68" name="Rectangle 67"/>
            <p:cNvSpPr>
              <a:spLocks noChangeArrowheads="1"/>
            </p:cNvSpPr>
            <p:nvPr/>
          </p:nvSpPr>
          <p:spPr bwMode="auto">
            <a:xfrm>
              <a:off x="7360448"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33*</a:t>
              </a:r>
            </a:p>
          </p:txBody>
        </p:sp>
        <p:sp>
          <p:nvSpPr>
            <p:cNvPr id="69" name="Rectangle 68"/>
            <p:cNvSpPr>
              <a:spLocks noChangeArrowheads="1"/>
            </p:cNvSpPr>
            <p:nvPr/>
          </p:nvSpPr>
          <p:spPr bwMode="auto">
            <a:xfrm>
              <a:off x="7685885"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34*</a:t>
              </a:r>
            </a:p>
          </p:txBody>
        </p:sp>
        <p:sp>
          <p:nvSpPr>
            <p:cNvPr id="70" name="Rectangle 69"/>
            <p:cNvSpPr>
              <a:spLocks noChangeArrowheads="1"/>
            </p:cNvSpPr>
            <p:nvPr/>
          </p:nvSpPr>
          <p:spPr bwMode="auto">
            <a:xfrm>
              <a:off x="8000211"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38*</a:t>
              </a:r>
            </a:p>
          </p:txBody>
        </p:sp>
        <p:sp>
          <p:nvSpPr>
            <p:cNvPr id="71" name="Rectangle 70"/>
            <p:cNvSpPr>
              <a:spLocks noChangeArrowheads="1"/>
            </p:cNvSpPr>
            <p:nvPr/>
          </p:nvSpPr>
          <p:spPr bwMode="auto">
            <a:xfrm>
              <a:off x="8324061" y="425451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39*</a:t>
              </a:r>
            </a:p>
          </p:txBody>
        </p:sp>
        <p:sp>
          <p:nvSpPr>
            <p:cNvPr id="72" name="Rectangle 71"/>
            <p:cNvSpPr>
              <a:spLocks noChangeArrowheads="1"/>
            </p:cNvSpPr>
            <p:nvPr/>
          </p:nvSpPr>
          <p:spPr bwMode="auto">
            <a:xfrm>
              <a:off x="2031207" y="345917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13</a:t>
              </a:r>
            </a:p>
          </p:txBody>
        </p:sp>
        <p:sp>
          <p:nvSpPr>
            <p:cNvPr id="73" name="Rectangle 72"/>
            <p:cNvSpPr>
              <a:spLocks noChangeArrowheads="1"/>
            </p:cNvSpPr>
            <p:nvPr/>
          </p:nvSpPr>
          <p:spPr bwMode="auto">
            <a:xfrm>
              <a:off x="1564481" y="3459173"/>
              <a:ext cx="2762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5</a:t>
              </a:r>
            </a:p>
          </p:txBody>
        </p:sp>
        <p:sp>
          <p:nvSpPr>
            <p:cNvPr id="74" name="Rectangle 73"/>
            <p:cNvSpPr>
              <a:spLocks noChangeArrowheads="1"/>
            </p:cNvSpPr>
            <p:nvPr/>
          </p:nvSpPr>
          <p:spPr bwMode="auto">
            <a:xfrm>
              <a:off x="2102644"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7*</a:t>
              </a:r>
            </a:p>
          </p:txBody>
        </p:sp>
        <p:sp>
          <p:nvSpPr>
            <p:cNvPr id="75" name="Rectangle 74"/>
            <p:cNvSpPr>
              <a:spLocks noChangeArrowheads="1"/>
            </p:cNvSpPr>
            <p:nvPr/>
          </p:nvSpPr>
          <p:spPr bwMode="auto">
            <a:xfrm>
              <a:off x="1780381"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5*</a:t>
              </a:r>
            </a:p>
          </p:txBody>
        </p:sp>
        <p:sp>
          <p:nvSpPr>
            <p:cNvPr id="76" name="Rectangle 75"/>
            <p:cNvSpPr>
              <a:spLocks noChangeArrowheads="1"/>
            </p:cNvSpPr>
            <p:nvPr/>
          </p:nvSpPr>
          <p:spPr bwMode="auto">
            <a:xfrm>
              <a:off x="2418557"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8*</a:t>
              </a:r>
            </a:p>
          </p:txBody>
        </p:sp>
        <p:sp>
          <p:nvSpPr>
            <p:cNvPr id="78" name="Arc 165"/>
            <p:cNvSpPr>
              <a:spLocks/>
            </p:cNvSpPr>
            <p:nvPr/>
          </p:nvSpPr>
          <p:spPr bwMode="auto">
            <a:xfrm rot="13440000">
              <a:off x="1542256"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9" name="Arc 166"/>
            <p:cNvSpPr>
              <a:spLocks/>
            </p:cNvSpPr>
            <p:nvPr/>
          </p:nvSpPr>
          <p:spPr bwMode="auto">
            <a:xfrm rot="13440000">
              <a:off x="2913857"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0" name="Arc 167"/>
            <p:cNvSpPr>
              <a:spLocks/>
            </p:cNvSpPr>
            <p:nvPr/>
          </p:nvSpPr>
          <p:spPr bwMode="auto">
            <a:xfrm rot="13440000">
              <a:off x="4361658"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1" name="Arc 168"/>
            <p:cNvSpPr>
              <a:spLocks/>
            </p:cNvSpPr>
            <p:nvPr/>
          </p:nvSpPr>
          <p:spPr bwMode="auto">
            <a:xfrm rot="13440000">
              <a:off x="5733259"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cxnSp>
          <p:nvCxnSpPr>
            <p:cNvPr id="82" name="Straight Arrow Connector 81"/>
            <p:cNvCxnSpPr>
              <a:stCxn id="36" idx="0"/>
              <a:endCxn id="6" idx="2"/>
            </p:cNvCxnSpPr>
            <p:nvPr/>
          </p:nvCxnSpPr>
          <p:spPr bwMode="auto">
            <a:xfrm flipH="1">
              <a:off x="1037431" y="3833824"/>
              <a:ext cx="398463" cy="44608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p:cNvCxnSpPr>
              <a:stCxn id="36" idx="3"/>
              <a:endCxn id="55" idx="2"/>
            </p:cNvCxnSpPr>
            <p:nvPr/>
          </p:nvCxnSpPr>
          <p:spPr bwMode="auto">
            <a:xfrm>
              <a:off x="1921669" y="3833824"/>
              <a:ext cx="498476"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Arrow Connector 83"/>
            <p:cNvCxnSpPr>
              <a:stCxn id="38" idx="3"/>
              <a:endCxn id="21" idx="2"/>
            </p:cNvCxnSpPr>
            <p:nvPr/>
          </p:nvCxnSpPr>
          <p:spPr bwMode="auto">
            <a:xfrm>
              <a:off x="2409032" y="3833824"/>
              <a:ext cx="1411289"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Arrow Connector 85"/>
            <p:cNvCxnSpPr>
              <a:stCxn id="47" idx="0"/>
              <a:endCxn id="26" idx="1"/>
            </p:cNvCxnSpPr>
            <p:nvPr/>
          </p:nvCxnSpPr>
          <p:spPr bwMode="auto">
            <a:xfrm flipH="1">
              <a:off x="5231609" y="3833824"/>
              <a:ext cx="901700"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Arrow Connector 86"/>
            <p:cNvCxnSpPr>
              <a:stCxn id="47" idx="3"/>
              <a:endCxn id="34" idx="1"/>
            </p:cNvCxnSpPr>
            <p:nvPr/>
          </p:nvCxnSpPr>
          <p:spPr bwMode="auto">
            <a:xfrm>
              <a:off x="6620672" y="3833824"/>
              <a:ext cx="1420814"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p:cNvCxnSpPr>
              <a:stCxn id="11" idx="0"/>
              <a:endCxn id="38" idx="2"/>
            </p:cNvCxnSpPr>
            <p:nvPr/>
          </p:nvCxnSpPr>
          <p:spPr bwMode="auto">
            <a:xfrm flipH="1">
              <a:off x="2409032" y="3065471"/>
              <a:ext cx="1147763" cy="365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Arrow Connector 88"/>
            <p:cNvCxnSpPr>
              <a:stCxn id="13" idx="0"/>
              <a:endCxn id="47" idx="2"/>
            </p:cNvCxnSpPr>
            <p:nvPr/>
          </p:nvCxnSpPr>
          <p:spPr bwMode="auto">
            <a:xfrm>
              <a:off x="4042570" y="3065471"/>
              <a:ext cx="2578102" cy="365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0" name="TextBox 89"/>
          <p:cNvSpPr txBox="1"/>
          <p:nvPr/>
        </p:nvSpPr>
        <p:spPr>
          <a:xfrm>
            <a:off x="4070" y="990600"/>
            <a:ext cx="9139930" cy="523220"/>
          </a:xfrm>
          <a:prstGeom prst="rect">
            <a:avLst/>
          </a:prstGeom>
          <a:noFill/>
        </p:spPr>
        <p:txBody>
          <a:bodyPr wrap="square" rtlCol="0">
            <a:spAutoFit/>
          </a:bodyPr>
          <a:lstStyle/>
          <a:p>
            <a:r>
              <a:rPr lang="en-US" sz="2800" b="0" dirty="0">
                <a:latin typeface="+mn-lt"/>
              </a:rPr>
              <a:t>After Deleting 24</a:t>
            </a:r>
          </a:p>
        </p:txBody>
      </p:sp>
      <p:sp>
        <p:nvSpPr>
          <p:cNvPr id="9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
        <p:nvSpPr>
          <p:cNvPr id="85" name="TextBox 84"/>
          <p:cNvSpPr txBox="1"/>
          <p:nvPr/>
        </p:nvSpPr>
        <p:spPr>
          <a:xfrm>
            <a:off x="5661420" y="2690820"/>
            <a:ext cx="1165704" cy="369332"/>
          </a:xfrm>
          <a:prstGeom prst="rect">
            <a:avLst/>
          </a:prstGeom>
          <a:noFill/>
        </p:spPr>
        <p:txBody>
          <a:bodyPr wrap="none" rtlCol="0">
            <a:spAutoFit/>
          </a:bodyPr>
          <a:lstStyle/>
          <a:p>
            <a:r>
              <a:rPr lang="en-US" dirty="0"/>
              <a:t>pull down</a:t>
            </a:r>
          </a:p>
        </p:txBody>
      </p:sp>
    </p:spTree>
    <p:extLst>
      <p:ext uri="{BB962C8B-B14F-4D97-AF65-F5344CB8AC3E}">
        <p14:creationId xmlns:p14="http://schemas.microsoft.com/office/powerpoint/2010/main" val="243143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89"/>
          <p:cNvSpPr txBox="1"/>
          <p:nvPr/>
        </p:nvSpPr>
        <p:spPr>
          <a:xfrm>
            <a:off x="4070" y="990600"/>
            <a:ext cx="9139930" cy="523220"/>
          </a:xfrm>
          <a:prstGeom prst="rect">
            <a:avLst/>
          </a:prstGeom>
          <a:noFill/>
        </p:spPr>
        <p:txBody>
          <a:bodyPr wrap="square" rtlCol="0">
            <a:spAutoFit/>
          </a:bodyPr>
          <a:lstStyle/>
          <a:p>
            <a:r>
              <a:rPr lang="en-US" sz="2800" b="0" dirty="0">
                <a:latin typeface="+mn-lt"/>
              </a:rPr>
              <a:t>After Deleting 24</a:t>
            </a:r>
          </a:p>
        </p:txBody>
      </p:sp>
      <p:grpSp>
        <p:nvGrpSpPr>
          <p:cNvPr id="2" name="Group 1"/>
          <p:cNvGrpSpPr/>
          <p:nvPr/>
        </p:nvGrpSpPr>
        <p:grpSpPr>
          <a:xfrm>
            <a:off x="388143" y="3429000"/>
            <a:ext cx="8367718" cy="1184289"/>
            <a:chOff x="388143" y="3429000"/>
            <a:chExt cx="8367718" cy="1184289"/>
          </a:xfrm>
        </p:grpSpPr>
        <p:sp>
          <p:nvSpPr>
            <p:cNvPr id="5" name="Freeform 4"/>
            <p:cNvSpPr>
              <a:spLocks/>
            </p:cNvSpPr>
            <p:nvPr/>
          </p:nvSpPr>
          <p:spPr bwMode="auto">
            <a:xfrm>
              <a:off x="388143"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 name="Freeform 5"/>
            <p:cNvSpPr>
              <a:spLocks/>
            </p:cNvSpPr>
            <p:nvPr/>
          </p:nvSpPr>
          <p:spPr bwMode="auto">
            <a:xfrm>
              <a:off x="713581"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 name="Freeform 6"/>
            <p:cNvSpPr>
              <a:spLocks/>
            </p:cNvSpPr>
            <p:nvPr/>
          </p:nvSpPr>
          <p:spPr bwMode="auto">
            <a:xfrm>
              <a:off x="1037431" y="4279913"/>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 name="Freeform 7"/>
            <p:cNvSpPr>
              <a:spLocks/>
            </p:cNvSpPr>
            <p:nvPr/>
          </p:nvSpPr>
          <p:spPr bwMode="auto">
            <a:xfrm>
              <a:off x="1362869" y="4279913"/>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 name="Rectangle 8"/>
            <p:cNvSpPr>
              <a:spLocks noChangeArrowheads="1"/>
            </p:cNvSpPr>
            <p:nvPr/>
          </p:nvSpPr>
          <p:spPr bwMode="auto">
            <a:xfrm>
              <a:off x="397668"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a:t>
              </a:r>
            </a:p>
          </p:txBody>
        </p:sp>
        <p:sp>
          <p:nvSpPr>
            <p:cNvPr id="10" name="Rectangle 9"/>
            <p:cNvSpPr>
              <a:spLocks noChangeArrowheads="1"/>
            </p:cNvSpPr>
            <p:nvPr/>
          </p:nvSpPr>
          <p:spPr bwMode="auto">
            <a:xfrm>
              <a:off x="723106" y="42592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a:t>
              </a:r>
            </a:p>
          </p:txBody>
        </p:sp>
        <p:sp>
          <p:nvSpPr>
            <p:cNvPr id="11" name="Freeform 10"/>
            <p:cNvSpPr>
              <a:spLocks/>
            </p:cNvSpPr>
            <p:nvPr/>
          </p:nvSpPr>
          <p:spPr bwMode="auto">
            <a:xfrm>
              <a:off x="3556795" y="3429000"/>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2" name="Freeform 11"/>
            <p:cNvSpPr>
              <a:spLocks/>
            </p:cNvSpPr>
            <p:nvPr/>
          </p:nvSpPr>
          <p:spPr bwMode="auto">
            <a:xfrm>
              <a:off x="3636170" y="3429000"/>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 name="Freeform 12"/>
            <p:cNvSpPr>
              <a:spLocks/>
            </p:cNvSpPr>
            <p:nvPr/>
          </p:nvSpPr>
          <p:spPr bwMode="auto">
            <a:xfrm>
              <a:off x="4042570" y="3429000"/>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4" name="Freeform 13"/>
            <p:cNvSpPr>
              <a:spLocks/>
            </p:cNvSpPr>
            <p:nvPr/>
          </p:nvSpPr>
          <p:spPr bwMode="auto">
            <a:xfrm>
              <a:off x="4123533" y="3429000"/>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 name="Freeform 14"/>
            <p:cNvSpPr>
              <a:spLocks/>
            </p:cNvSpPr>
            <p:nvPr/>
          </p:nvSpPr>
          <p:spPr bwMode="auto">
            <a:xfrm>
              <a:off x="4529933" y="3429000"/>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Freeform 15"/>
            <p:cNvSpPr>
              <a:spLocks/>
            </p:cNvSpPr>
            <p:nvPr/>
          </p:nvSpPr>
          <p:spPr bwMode="auto">
            <a:xfrm>
              <a:off x="4610896" y="3429000"/>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7" name="Freeform 16"/>
            <p:cNvSpPr>
              <a:spLocks/>
            </p:cNvSpPr>
            <p:nvPr/>
          </p:nvSpPr>
          <p:spPr bwMode="auto">
            <a:xfrm>
              <a:off x="5017296" y="3429000"/>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8" name="Freeform 17"/>
            <p:cNvSpPr>
              <a:spLocks/>
            </p:cNvSpPr>
            <p:nvPr/>
          </p:nvSpPr>
          <p:spPr bwMode="auto">
            <a:xfrm>
              <a:off x="5098259" y="3429000"/>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9" name="Freeform 18"/>
            <p:cNvSpPr>
              <a:spLocks/>
            </p:cNvSpPr>
            <p:nvPr/>
          </p:nvSpPr>
          <p:spPr bwMode="auto">
            <a:xfrm>
              <a:off x="5504659" y="3429000"/>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0" name="Freeform 19"/>
            <p:cNvSpPr>
              <a:spLocks/>
            </p:cNvSpPr>
            <p:nvPr/>
          </p:nvSpPr>
          <p:spPr bwMode="auto">
            <a:xfrm>
              <a:off x="3169445"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1" name="Freeform 20"/>
            <p:cNvSpPr>
              <a:spLocks/>
            </p:cNvSpPr>
            <p:nvPr/>
          </p:nvSpPr>
          <p:spPr bwMode="auto">
            <a:xfrm>
              <a:off x="349488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2" name="Freeform 21"/>
            <p:cNvSpPr>
              <a:spLocks/>
            </p:cNvSpPr>
            <p:nvPr/>
          </p:nvSpPr>
          <p:spPr bwMode="auto">
            <a:xfrm>
              <a:off x="3820320"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3" name="Freeform 22"/>
            <p:cNvSpPr>
              <a:spLocks/>
            </p:cNvSpPr>
            <p:nvPr/>
          </p:nvSpPr>
          <p:spPr bwMode="auto">
            <a:xfrm>
              <a:off x="4144170"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4" name="Freeform 23"/>
            <p:cNvSpPr>
              <a:spLocks/>
            </p:cNvSpPr>
            <p:nvPr/>
          </p:nvSpPr>
          <p:spPr bwMode="auto">
            <a:xfrm>
              <a:off x="4580733"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5" name="Freeform 24"/>
            <p:cNvSpPr>
              <a:spLocks/>
            </p:cNvSpPr>
            <p:nvPr/>
          </p:nvSpPr>
          <p:spPr bwMode="auto">
            <a:xfrm>
              <a:off x="49061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6" name="Freeform 25"/>
            <p:cNvSpPr>
              <a:spLocks/>
            </p:cNvSpPr>
            <p:nvPr/>
          </p:nvSpPr>
          <p:spPr bwMode="auto">
            <a:xfrm>
              <a:off x="5231609" y="4287850"/>
              <a:ext cx="323850" cy="325439"/>
            </a:xfrm>
            <a:custGeom>
              <a:avLst/>
              <a:gdLst>
                <a:gd name="T0" fmla="*/ 0 w 204"/>
                <a:gd name="T1" fmla="*/ 204 h 205"/>
                <a:gd name="T2" fmla="*/ 0 w 204"/>
                <a:gd name="T3" fmla="*/ 0 h 205"/>
                <a:gd name="T4" fmla="*/ 203 w 204"/>
                <a:gd name="T5" fmla="*/ 0 h 205"/>
                <a:gd name="T6" fmla="*/ 203 w 204"/>
                <a:gd name="T7" fmla="*/ 204 h 205"/>
                <a:gd name="T8" fmla="*/ 0 w 204"/>
                <a:gd name="T9" fmla="*/ 204 h 205"/>
              </a:gdLst>
              <a:ahLst/>
              <a:cxnLst>
                <a:cxn ang="0">
                  <a:pos x="T0" y="T1"/>
                </a:cxn>
                <a:cxn ang="0">
                  <a:pos x="T2" y="T3"/>
                </a:cxn>
                <a:cxn ang="0">
                  <a:pos x="T4" y="T5"/>
                </a:cxn>
                <a:cxn ang="0">
                  <a:pos x="T6" y="T7"/>
                </a:cxn>
                <a:cxn ang="0">
                  <a:pos x="T8" y="T9"/>
                </a:cxn>
              </a:cxnLst>
              <a:rect l="0" t="0" r="r" b="b"/>
              <a:pathLst>
                <a:path w="204" h="205">
                  <a:moveTo>
                    <a:pt x="0" y="204"/>
                  </a:moveTo>
                  <a:lnTo>
                    <a:pt x="0" y="0"/>
                  </a:lnTo>
                  <a:lnTo>
                    <a:pt x="203" y="0"/>
                  </a:lnTo>
                  <a:lnTo>
                    <a:pt x="203"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7" name="Freeform 26"/>
            <p:cNvSpPr>
              <a:spLocks/>
            </p:cNvSpPr>
            <p:nvPr/>
          </p:nvSpPr>
          <p:spPr bwMode="auto">
            <a:xfrm>
              <a:off x="5553871"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2" name="Freeform 31"/>
            <p:cNvSpPr>
              <a:spLocks/>
            </p:cNvSpPr>
            <p:nvPr/>
          </p:nvSpPr>
          <p:spPr bwMode="auto">
            <a:xfrm>
              <a:off x="7392198"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3" name="Freeform 32"/>
            <p:cNvSpPr>
              <a:spLocks/>
            </p:cNvSpPr>
            <p:nvPr/>
          </p:nvSpPr>
          <p:spPr bwMode="auto">
            <a:xfrm>
              <a:off x="771763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4" name="Freeform 33"/>
            <p:cNvSpPr>
              <a:spLocks/>
            </p:cNvSpPr>
            <p:nvPr/>
          </p:nvSpPr>
          <p:spPr bwMode="auto">
            <a:xfrm>
              <a:off x="804148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5" name="Freeform 34"/>
            <p:cNvSpPr>
              <a:spLocks/>
            </p:cNvSpPr>
            <p:nvPr/>
          </p:nvSpPr>
          <p:spPr bwMode="auto">
            <a:xfrm>
              <a:off x="8365336"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6" name="Freeform 35"/>
            <p:cNvSpPr>
              <a:spLocks/>
            </p:cNvSpPr>
            <p:nvPr/>
          </p:nvSpPr>
          <p:spPr bwMode="auto">
            <a:xfrm>
              <a:off x="1435894"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7" name="Freeform 36"/>
            <p:cNvSpPr>
              <a:spLocks/>
            </p:cNvSpPr>
            <p:nvPr/>
          </p:nvSpPr>
          <p:spPr bwMode="auto">
            <a:xfrm>
              <a:off x="1516856"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8" name="Freeform 37"/>
            <p:cNvSpPr>
              <a:spLocks/>
            </p:cNvSpPr>
            <p:nvPr/>
          </p:nvSpPr>
          <p:spPr bwMode="auto">
            <a:xfrm>
              <a:off x="192166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9" name="Freeform 38"/>
            <p:cNvSpPr>
              <a:spLocks/>
            </p:cNvSpPr>
            <p:nvPr/>
          </p:nvSpPr>
          <p:spPr bwMode="auto">
            <a:xfrm>
              <a:off x="200263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0" name="Freeform 39"/>
            <p:cNvSpPr>
              <a:spLocks/>
            </p:cNvSpPr>
            <p:nvPr/>
          </p:nvSpPr>
          <p:spPr bwMode="auto">
            <a:xfrm>
              <a:off x="2409032"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1" name="Freeform 40"/>
            <p:cNvSpPr>
              <a:spLocks/>
            </p:cNvSpPr>
            <p:nvPr/>
          </p:nvSpPr>
          <p:spPr bwMode="auto">
            <a:xfrm>
              <a:off x="2489994"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2" name="Freeform 41"/>
            <p:cNvSpPr>
              <a:spLocks/>
            </p:cNvSpPr>
            <p:nvPr/>
          </p:nvSpPr>
          <p:spPr bwMode="auto">
            <a:xfrm>
              <a:off x="2896395"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3" name="Freeform 42"/>
            <p:cNvSpPr>
              <a:spLocks/>
            </p:cNvSpPr>
            <p:nvPr/>
          </p:nvSpPr>
          <p:spPr bwMode="auto">
            <a:xfrm>
              <a:off x="2977357"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4" name="Freeform 43"/>
            <p:cNvSpPr>
              <a:spLocks/>
            </p:cNvSpPr>
            <p:nvPr/>
          </p:nvSpPr>
          <p:spPr bwMode="auto">
            <a:xfrm>
              <a:off x="3383757" y="3430598"/>
              <a:ext cx="82550" cy="404814"/>
            </a:xfrm>
            <a:custGeom>
              <a:avLst/>
              <a:gdLst>
                <a:gd name="T0" fmla="*/ 0 w 52"/>
                <a:gd name="T1" fmla="*/ 254 h 255"/>
                <a:gd name="T2" fmla="*/ 0 w 52"/>
                <a:gd name="T3" fmla="*/ 0 h 255"/>
                <a:gd name="T4" fmla="*/ 51 w 52"/>
                <a:gd name="T5" fmla="*/ 0 h 255"/>
                <a:gd name="T6" fmla="*/ 51 w 52"/>
                <a:gd name="T7" fmla="*/ 254 h 255"/>
                <a:gd name="T8" fmla="*/ 0 w 52"/>
                <a:gd name="T9" fmla="*/ 254 h 255"/>
              </a:gdLst>
              <a:ahLst/>
              <a:cxnLst>
                <a:cxn ang="0">
                  <a:pos x="T0" y="T1"/>
                </a:cxn>
                <a:cxn ang="0">
                  <a:pos x="T2" y="T3"/>
                </a:cxn>
                <a:cxn ang="0">
                  <a:pos x="T4" y="T5"/>
                </a:cxn>
                <a:cxn ang="0">
                  <a:pos x="T6" y="T7"/>
                </a:cxn>
                <a:cxn ang="0">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5" name="Freeform 44"/>
            <p:cNvSpPr>
              <a:spLocks/>
            </p:cNvSpPr>
            <p:nvPr/>
          </p:nvSpPr>
          <p:spPr bwMode="auto">
            <a:xfrm>
              <a:off x="5645946"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6" name="Freeform 45"/>
            <p:cNvSpPr>
              <a:spLocks/>
            </p:cNvSpPr>
            <p:nvPr/>
          </p:nvSpPr>
          <p:spPr bwMode="auto">
            <a:xfrm>
              <a:off x="5726909"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7" name="Freeform 46"/>
            <p:cNvSpPr>
              <a:spLocks/>
            </p:cNvSpPr>
            <p:nvPr/>
          </p:nvSpPr>
          <p:spPr bwMode="auto">
            <a:xfrm>
              <a:off x="6133309"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8" name="Freeform 47"/>
            <p:cNvSpPr>
              <a:spLocks/>
            </p:cNvSpPr>
            <p:nvPr/>
          </p:nvSpPr>
          <p:spPr bwMode="auto">
            <a:xfrm>
              <a:off x="6214272"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9" name="Freeform 48"/>
            <p:cNvSpPr>
              <a:spLocks/>
            </p:cNvSpPr>
            <p:nvPr/>
          </p:nvSpPr>
          <p:spPr bwMode="auto">
            <a:xfrm>
              <a:off x="6620672" y="3430598"/>
              <a:ext cx="487363" cy="404814"/>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Lst>
              <a:ahLst/>
              <a:cxnLst>
                <a:cxn ang="0">
                  <a:pos x="T0" y="T1"/>
                </a:cxn>
                <a:cxn ang="0">
                  <a:pos x="T2" y="T3"/>
                </a:cxn>
                <a:cxn ang="0">
                  <a:pos x="T4" y="T5"/>
                </a:cxn>
                <a:cxn ang="0">
                  <a:pos x="T6" y="T7"/>
                </a:cxn>
                <a:cxn ang="0">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0" name="Freeform 49"/>
            <p:cNvSpPr>
              <a:spLocks/>
            </p:cNvSpPr>
            <p:nvPr/>
          </p:nvSpPr>
          <p:spPr bwMode="auto">
            <a:xfrm>
              <a:off x="670163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1" name="Freeform 50"/>
            <p:cNvSpPr>
              <a:spLocks/>
            </p:cNvSpPr>
            <p:nvPr/>
          </p:nvSpPr>
          <p:spPr bwMode="auto">
            <a:xfrm>
              <a:off x="7106447" y="3430598"/>
              <a:ext cx="488950" cy="404814"/>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Lst>
              <a:ahLst/>
              <a:cxnLst>
                <a:cxn ang="0">
                  <a:pos x="T0" y="T1"/>
                </a:cxn>
                <a:cxn ang="0">
                  <a:pos x="T2" y="T3"/>
                </a:cxn>
                <a:cxn ang="0">
                  <a:pos x="T4" y="T5"/>
                </a:cxn>
                <a:cxn ang="0">
                  <a:pos x="T6" y="T7"/>
                </a:cxn>
                <a:cxn ang="0">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2" name="Freeform 51"/>
            <p:cNvSpPr>
              <a:spLocks/>
            </p:cNvSpPr>
            <p:nvPr/>
          </p:nvSpPr>
          <p:spPr bwMode="auto">
            <a:xfrm>
              <a:off x="7190585" y="3430598"/>
              <a:ext cx="1588" cy="404814"/>
            </a:xfrm>
            <a:custGeom>
              <a:avLst/>
              <a:gdLst>
                <a:gd name="T0" fmla="*/ 0 w 1"/>
                <a:gd name="T1" fmla="*/ 0 h 255"/>
                <a:gd name="T2" fmla="*/ 0 w 1"/>
                <a:gd name="T3" fmla="*/ 254 h 255"/>
                <a:gd name="T4" fmla="*/ 0 w 1"/>
                <a:gd name="T5" fmla="*/ 0 h 255"/>
              </a:gdLst>
              <a:ahLst/>
              <a:cxnLst>
                <a:cxn ang="0">
                  <a:pos x="T0" y="T1"/>
                </a:cxn>
                <a:cxn ang="0">
                  <a:pos x="T2" y="T3"/>
                </a:cxn>
                <a:cxn ang="0">
                  <a:pos x="T4" y="T5"/>
                </a:cxn>
              </a:cxnLst>
              <a:rect l="0" t="0" r="r" b="b"/>
              <a:pathLst>
                <a:path w="1" h="255">
                  <a:moveTo>
                    <a:pt x="0" y="0"/>
                  </a:moveTo>
                  <a:lnTo>
                    <a:pt x="0" y="254"/>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3" name="Freeform 52"/>
            <p:cNvSpPr>
              <a:spLocks/>
            </p:cNvSpPr>
            <p:nvPr/>
          </p:nvSpPr>
          <p:spPr bwMode="auto">
            <a:xfrm>
              <a:off x="7593810" y="3430598"/>
              <a:ext cx="84138" cy="404814"/>
            </a:xfrm>
            <a:custGeom>
              <a:avLst/>
              <a:gdLst>
                <a:gd name="T0" fmla="*/ 0 w 53"/>
                <a:gd name="T1" fmla="*/ 254 h 255"/>
                <a:gd name="T2" fmla="*/ 0 w 53"/>
                <a:gd name="T3" fmla="*/ 0 h 255"/>
                <a:gd name="T4" fmla="*/ 52 w 53"/>
                <a:gd name="T5" fmla="*/ 0 h 255"/>
                <a:gd name="T6" fmla="*/ 52 w 53"/>
                <a:gd name="T7" fmla="*/ 254 h 255"/>
                <a:gd name="T8" fmla="*/ 0 w 53"/>
                <a:gd name="T9" fmla="*/ 254 h 255"/>
              </a:gdLst>
              <a:ahLst/>
              <a:cxnLst>
                <a:cxn ang="0">
                  <a:pos x="T0" y="T1"/>
                </a:cxn>
                <a:cxn ang="0">
                  <a:pos x="T2" y="T3"/>
                </a:cxn>
                <a:cxn ang="0">
                  <a:pos x="T4" y="T5"/>
                </a:cxn>
                <a:cxn ang="0">
                  <a:pos x="T6" y="T7"/>
                </a:cxn>
                <a:cxn ang="0">
                  <a:pos x="T8" y="T9"/>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4" name="Freeform 53"/>
            <p:cNvSpPr>
              <a:spLocks/>
            </p:cNvSpPr>
            <p:nvPr/>
          </p:nvSpPr>
          <p:spPr bwMode="auto">
            <a:xfrm>
              <a:off x="1770856"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5" name="Freeform 54"/>
            <p:cNvSpPr>
              <a:spLocks/>
            </p:cNvSpPr>
            <p:nvPr/>
          </p:nvSpPr>
          <p:spPr bwMode="auto">
            <a:xfrm>
              <a:off x="2094707" y="4287850"/>
              <a:ext cx="327025" cy="325439"/>
            </a:xfrm>
            <a:custGeom>
              <a:avLst/>
              <a:gdLst>
                <a:gd name="T0" fmla="*/ 0 w 206"/>
                <a:gd name="T1" fmla="*/ 204 h 205"/>
                <a:gd name="T2" fmla="*/ 0 w 206"/>
                <a:gd name="T3" fmla="*/ 0 h 205"/>
                <a:gd name="T4" fmla="*/ 205 w 206"/>
                <a:gd name="T5" fmla="*/ 0 h 205"/>
                <a:gd name="T6" fmla="*/ 205 w 206"/>
                <a:gd name="T7" fmla="*/ 204 h 205"/>
                <a:gd name="T8" fmla="*/ 0 w 206"/>
                <a:gd name="T9" fmla="*/ 204 h 205"/>
              </a:gdLst>
              <a:ahLst/>
              <a:cxnLst>
                <a:cxn ang="0">
                  <a:pos x="T0" y="T1"/>
                </a:cxn>
                <a:cxn ang="0">
                  <a:pos x="T2" y="T3"/>
                </a:cxn>
                <a:cxn ang="0">
                  <a:pos x="T4" y="T5"/>
                </a:cxn>
                <a:cxn ang="0">
                  <a:pos x="T6" y="T7"/>
                </a:cxn>
                <a:cxn ang="0">
                  <a:pos x="T8" y="T9"/>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6" name="Freeform 55"/>
            <p:cNvSpPr>
              <a:spLocks/>
            </p:cNvSpPr>
            <p:nvPr/>
          </p:nvSpPr>
          <p:spPr bwMode="auto">
            <a:xfrm>
              <a:off x="2420144"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7" name="Freeform 56"/>
            <p:cNvSpPr>
              <a:spLocks/>
            </p:cNvSpPr>
            <p:nvPr/>
          </p:nvSpPr>
          <p:spPr bwMode="auto">
            <a:xfrm>
              <a:off x="2743995" y="4287850"/>
              <a:ext cx="325438" cy="325439"/>
            </a:xfrm>
            <a:custGeom>
              <a:avLst/>
              <a:gdLst>
                <a:gd name="T0" fmla="*/ 0 w 205"/>
                <a:gd name="T1" fmla="*/ 204 h 205"/>
                <a:gd name="T2" fmla="*/ 0 w 205"/>
                <a:gd name="T3" fmla="*/ 0 h 205"/>
                <a:gd name="T4" fmla="*/ 204 w 205"/>
                <a:gd name="T5" fmla="*/ 0 h 205"/>
                <a:gd name="T6" fmla="*/ 204 w 205"/>
                <a:gd name="T7" fmla="*/ 204 h 205"/>
                <a:gd name="T8" fmla="*/ 0 w 205"/>
                <a:gd name="T9" fmla="*/ 204 h 205"/>
              </a:gdLst>
              <a:ahLst/>
              <a:cxnLst>
                <a:cxn ang="0">
                  <a:pos x="T0" y="T1"/>
                </a:cxn>
                <a:cxn ang="0">
                  <a:pos x="T2" y="T3"/>
                </a:cxn>
                <a:cxn ang="0">
                  <a:pos x="T4" y="T5"/>
                </a:cxn>
                <a:cxn ang="0">
                  <a:pos x="T6" y="T7"/>
                </a:cxn>
                <a:cxn ang="0">
                  <a:pos x="T8" y="T9"/>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8" name="Rectangle 57"/>
            <p:cNvSpPr>
              <a:spLocks noChangeArrowheads="1"/>
            </p:cNvSpPr>
            <p:nvPr/>
          </p:nvSpPr>
          <p:spPr bwMode="auto">
            <a:xfrm>
              <a:off x="3685383" y="3457575"/>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17</a:t>
              </a:r>
            </a:p>
          </p:txBody>
        </p:sp>
        <p:sp>
          <p:nvSpPr>
            <p:cNvPr id="61" name="Rectangle 60"/>
            <p:cNvSpPr>
              <a:spLocks noChangeArrowheads="1"/>
            </p:cNvSpPr>
            <p:nvPr/>
          </p:nvSpPr>
          <p:spPr bwMode="auto">
            <a:xfrm>
              <a:off x="3129757"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14*</a:t>
              </a:r>
            </a:p>
          </p:txBody>
        </p:sp>
        <p:sp>
          <p:nvSpPr>
            <p:cNvPr id="62" name="Rectangle 61"/>
            <p:cNvSpPr>
              <a:spLocks noChangeArrowheads="1"/>
            </p:cNvSpPr>
            <p:nvPr/>
          </p:nvSpPr>
          <p:spPr bwMode="auto">
            <a:xfrm>
              <a:off x="3453608" y="428626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16*</a:t>
              </a:r>
            </a:p>
          </p:txBody>
        </p:sp>
        <p:sp>
          <p:nvSpPr>
            <p:cNvPr id="64" name="Rectangle 63"/>
            <p:cNvSpPr>
              <a:spLocks noChangeArrowheads="1"/>
            </p:cNvSpPr>
            <p:nvPr/>
          </p:nvSpPr>
          <p:spPr bwMode="auto">
            <a:xfrm>
              <a:off x="4547327"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22*</a:t>
              </a:r>
            </a:p>
          </p:txBody>
        </p:sp>
        <p:sp>
          <p:nvSpPr>
            <p:cNvPr id="66" name="Rectangle 65"/>
            <p:cNvSpPr>
              <a:spLocks noChangeArrowheads="1"/>
            </p:cNvSpPr>
            <p:nvPr/>
          </p:nvSpPr>
          <p:spPr bwMode="auto">
            <a:xfrm>
              <a:off x="4894218"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27*</a:t>
              </a:r>
            </a:p>
          </p:txBody>
        </p:sp>
        <p:sp>
          <p:nvSpPr>
            <p:cNvPr id="67" name="Rectangle 66"/>
            <p:cNvSpPr>
              <a:spLocks noChangeArrowheads="1"/>
            </p:cNvSpPr>
            <p:nvPr/>
          </p:nvSpPr>
          <p:spPr bwMode="auto">
            <a:xfrm>
              <a:off x="5197431"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29*</a:t>
              </a:r>
            </a:p>
          </p:txBody>
        </p:sp>
        <p:sp>
          <p:nvSpPr>
            <p:cNvPr id="68" name="Rectangle 67"/>
            <p:cNvSpPr>
              <a:spLocks noChangeArrowheads="1"/>
            </p:cNvSpPr>
            <p:nvPr/>
          </p:nvSpPr>
          <p:spPr bwMode="auto">
            <a:xfrm>
              <a:off x="7360448"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33*</a:t>
              </a:r>
            </a:p>
          </p:txBody>
        </p:sp>
        <p:sp>
          <p:nvSpPr>
            <p:cNvPr id="69" name="Rectangle 68"/>
            <p:cNvSpPr>
              <a:spLocks noChangeArrowheads="1"/>
            </p:cNvSpPr>
            <p:nvPr/>
          </p:nvSpPr>
          <p:spPr bwMode="auto">
            <a:xfrm>
              <a:off x="7685885" y="427515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34*</a:t>
              </a:r>
            </a:p>
          </p:txBody>
        </p:sp>
        <p:sp>
          <p:nvSpPr>
            <p:cNvPr id="70" name="Rectangle 69"/>
            <p:cNvSpPr>
              <a:spLocks noChangeArrowheads="1"/>
            </p:cNvSpPr>
            <p:nvPr/>
          </p:nvSpPr>
          <p:spPr bwMode="auto">
            <a:xfrm>
              <a:off x="8000211" y="4264038"/>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38*</a:t>
              </a:r>
            </a:p>
          </p:txBody>
        </p:sp>
        <p:sp>
          <p:nvSpPr>
            <p:cNvPr id="71" name="Rectangle 70"/>
            <p:cNvSpPr>
              <a:spLocks noChangeArrowheads="1"/>
            </p:cNvSpPr>
            <p:nvPr/>
          </p:nvSpPr>
          <p:spPr bwMode="auto">
            <a:xfrm>
              <a:off x="8324061" y="4254513"/>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39*</a:t>
              </a:r>
            </a:p>
          </p:txBody>
        </p:sp>
        <p:sp>
          <p:nvSpPr>
            <p:cNvPr id="72" name="Rectangle 71"/>
            <p:cNvSpPr>
              <a:spLocks noChangeArrowheads="1"/>
            </p:cNvSpPr>
            <p:nvPr/>
          </p:nvSpPr>
          <p:spPr bwMode="auto">
            <a:xfrm>
              <a:off x="2031207" y="3459173"/>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13</a:t>
              </a:r>
            </a:p>
          </p:txBody>
        </p:sp>
        <p:sp>
          <p:nvSpPr>
            <p:cNvPr id="73" name="Rectangle 72"/>
            <p:cNvSpPr>
              <a:spLocks noChangeArrowheads="1"/>
            </p:cNvSpPr>
            <p:nvPr/>
          </p:nvSpPr>
          <p:spPr bwMode="auto">
            <a:xfrm>
              <a:off x="1564481" y="3459173"/>
              <a:ext cx="2762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5</a:t>
              </a:r>
            </a:p>
          </p:txBody>
        </p:sp>
        <p:sp>
          <p:nvSpPr>
            <p:cNvPr id="74" name="Rectangle 73"/>
            <p:cNvSpPr>
              <a:spLocks noChangeArrowheads="1"/>
            </p:cNvSpPr>
            <p:nvPr/>
          </p:nvSpPr>
          <p:spPr bwMode="auto">
            <a:xfrm>
              <a:off x="2102644"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7*</a:t>
              </a:r>
            </a:p>
          </p:txBody>
        </p:sp>
        <p:sp>
          <p:nvSpPr>
            <p:cNvPr id="75" name="Rectangle 74"/>
            <p:cNvSpPr>
              <a:spLocks noChangeArrowheads="1"/>
            </p:cNvSpPr>
            <p:nvPr/>
          </p:nvSpPr>
          <p:spPr bwMode="auto">
            <a:xfrm>
              <a:off x="1780381"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5*</a:t>
              </a:r>
            </a:p>
          </p:txBody>
        </p:sp>
        <p:sp>
          <p:nvSpPr>
            <p:cNvPr id="76" name="Rectangle 75"/>
            <p:cNvSpPr>
              <a:spLocks noChangeArrowheads="1"/>
            </p:cNvSpPr>
            <p:nvPr/>
          </p:nvSpPr>
          <p:spPr bwMode="auto">
            <a:xfrm>
              <a:off x="2418557" y="426562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chemeClr val="tx2"/>
                  </a:solidFill>
                </a:rPr>
                <a:t>8*</a:t>
              </a:r>
            </a:p>
          </p:txBody>
        </p:sp>
        <p:sp>
          <p:nvSpPr>
            <p:cNvPr id="78" name="Arc 165"/>
            <p:cNvSpPr>
              <a:spLocks/>
            </p:cNvSpPr>
            <p:nvPr/>
          </p:nvSpPr>
          <p:spPr bwMode="auto">
            <a:xfrm rot="13440000">
              <a:off x="1542256"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9" name="Arc 166"/>
            <p:cNvSpPr>
              <a:spLocks/>
            </p:cNvSpPr>
            <p:nvPr/>
          </p:nvSpPr>
          <p:spPr bwMode="auto">
            <a:xfrm rot="13440000">
              <a:off x="2913857"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0" name="Arc 167"/>
            <p:cNvSpPr>
              <a:spLocks/>
            </p:cNvSpPr>
            <p:nvPr/>
          </p:nvSpPr>
          <p:spPr bwMode="auto">
            <a:xfrm rot="13440000">
              <a:off x="4361658"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1" name="Arc 168"/>
            <p:cNvSpPr>
              <a:spLocks/>
            </p:cNvSpPr>
            <p:nvPr/>
          </p:nvSpPr>
          <p:spPr bwMode="auto">
            <a:xfrm rot="13440000">
              <a:off x="5733259" y="4073537"/>
              <a:ext cx="304800" cy="30480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cxnSp>
          <p:nvCxnSpPr>
            <p:cNvPr id="82" name="Straight Arrow Connector 81"/>
            <p:cNvCxnSpPr>
              <a:stCxn id="36" idx="0"/>
              <a:endCxn id="6" idx="2"/>
            </p:cNvCxnSpPr>
            <p:nvPr/>
          </p:nvCxnSpPr>
          <p:spPr bwMode="auto">
            <a:xfrm flipH="1">
              <a:off x="1037431" y="3833824"/>
              <a:ext cx="398463" cy="44608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p:cNvCxnSpPr>
              <a:stCxn id="36" idx="3"/>
              <a:endCxn id="55" idx="2"/>
            </p:cNvCxnSpPr>
            <p:nvPr/>
          </p:nvCxnSpPr>
          <p:spPr bwMode="auto">
            <a:xfrm>
              <a:off x="1921669" y="3833824"/>
              <a:ext cx="498476"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Arrow Connector 83"/>
            <p:cNvCxnSpPr>
              <a:stCxn id="38" idx="3"/>
              <a:endCxn id="21" idx="2"/>
            </p:cNvCxnSpPr>
            <p:nvPr/>
          </p:nvCxnSpPr>
          <p:spPr bwMode="auto">
            <a:xfrm>
              <a:off x="2409032" y="3833824"/>
              <a:ext cx="1411289"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Arrow Connector 85"/>
            <p:cNvCxnSpPr>
              <a:stCxn id="47" idx="0"/>
              <a:endCxn id="26" idx="1"/>
            </p:cNvCxnSpPr>
            <p:nvPr/>
          </p:nvCxnSpPr>
          <p:spPr bwMode="auto">
            <a:xfrm flipH="1">
              <a:off x="5231609" y="3833824"/>
              <a:ext cx="901700"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Arrow Connector 86"/>
            <p:cNvCxnSpPr>
              <a:stCxn id="47" idx="3"/>
              <a:endCxn id="34" idx="1"/>
            </p:cNvCxnSpPr>
            <p:nvPr/>
          </p:nvCxnSpPr>
          <p:spPr bwMode="auto">
            <a:xfrm>
              <a:off x="6620672" y="3833824"/>
              <a:ext cx="1420814" cy="4540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Rectangle 84"/>
            <p:cNvSpPr>
              <a:spLocks noChangeArrowheads="1"/>
            </p:cNvSpPr>
            <p:nvPr/>
          </p:nvSpPr>
          <p:spPr bwMode="auto">
            <a:xfrm>
              <a:off x="6252372" y="3457585"/>
              <a:ext cx="3683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dirty="0">
                  <a:solidFill>
                    <a:srgbClr val="000000"/>
                  </a:solidFill>
                </a:rPr>
                <a:t>30</a:t>
              </a:r>
            </a:p>
          </p:txBody>
        </p:sp>
      </p:grpSp>
      <p:sp>
        <p:nvSpPr>
          <p:cNvPr id="92"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Tree>
    <p:extLst>
      <p:ext uri="{BB962C8B-B14F-4D97-AF65-F5344CB8AC3E}">
        <p14:creationId xmlns:p14="http://schemas.microsoft.com/office/powerpoint/2010/main" val="1754508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889793" y="42291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 name="Rectangle 4"/>
          <p:cNvSpPr>
            <a:spLocks noChangeArrowheads="1"/>
          </p:cNvSpPr>
          <p:nvPr/>
        </p:nvSpPr>
        <p:spPr bwMode="auto">
          <a:xfrm>
            <a:off x="3328193" y="42291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 name="Freeform 5"/>
          <p:cNvSpPr>
            <a:spLocks/>
          </p:cNvSpPr>
          <p:nvPr/>
        </p:nvSpPr>
        <p:spPr bwMode="auto">
          <a:xfrm>
            <a:off x="484981" y="3856038"/>
            <a:ext cx="381000" cy="382587"/>
          </a:xfrm>
          <a:custGeom>
            <a:avLst/>
            <a:gdLst>
              <a:gd name="T0" fmla="*/ 0 w 240"/>
              <a:gd name="T1" fmla="*/ 240 h 241"/>
              <a:gd name="T2" fmla="*/ 0 w 240"/>
              <a:gd name="T3" fmla="*/ 0 h 241"/>
              <a:gd name="T4" fmla="*/ 239 w 240"/>
              <a:gd name="T5" fmla="*/ 0 h 241"/>
              <a:gd name="T6" fmla="*/ 239 w 240"/>
              <a:gd name="T7" fmla="*/ 240 h 241"/>
              <a:gd name="T8" fmla="*/ 0 w 240"/>
              <a:gd name="T9" fmla="*/ 240 h 241"/>
            </a:gdLst>
            <a:ahLst/>
            <a:cxnLst>
              <a:cxn ang="0">
                <a:pos x="T0" y="T1"/>
              </a:cxn>
              <a:cxn ang="0">
                <a:pos x="T2" y="T3"/>
              </a:cxn>
              <a:cxn ang="0">
                <a:pos x="T4" y="T5"/>
              </a:cxn>
              <a:cxn ang="0">
                <a:pos x="T6" y="T7"/>
              </a:cxn>
              <a:cxn ang="0">
                <a:pos x="T8" y="T9"/>
              </a:cxn>
            </a:cxnLst>
            <a:rect l="0" t="0" r="r" b="b"/>
            <a:pathLst>
              <a:path w="240" h="241">
                <a:moveTo>
                  <a:pt x="0" y="240"/>
                </a:moveTo>
                <a:lnTo>
                  <a:pt x="0" y="0"/>
                </a:lnTo>
                <a:lnTo>
                  <a:pt x="239" y="0"/>
                </a:lnTo>
                <a:lnTo>
                  <a:pt x="239" y="240"/>
                </a:lnTo>
                <a:lnTo>
                  <a:pt x="0" y="24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 name="Freeform 6"/>
          <p:cNvSpPr>
            <a:spLocks/>
          </p:cNvSpPr>
          <p:nvPr/>
        </p:nvSpPr>
        <p:spPr bwMode="auto">
          <a:xfrm>
            <a:off x="864393" y="3856038"/>
            <a:ext cx="384175" cy="382587"/>
          </a:xfrm>
          <a:custGeom>
            <a:avLst/>
            <a:gdLst>
              <a:gd name="T0" fmla="*/ 0 w 242"/>
              <a:gd name="T1" fmla="*/ 240 h 241"/>
              <a:gd name="T2" fmla="*/ 0 w 242"/>
              <a:gd name="T3" fmla="*/ 0 h 241"/>
              <a:gd name="T4" fmla="*/ 241 w 242"/>
              <a:gd name="T5" fmla="*/ 0 h 241"/>
              <a:gd name="T6" fmla="*/ 241 w 242"/>
              <a:gd name="T7" fmla="*/ 240 h 241"/>
              <a:gd name="T8" fmla="*/ 0 w 242"/>
              <a:gd name="T9" fmla="*/ 240 h 241"/>
            </a:gdLst>
            <a:ahLst/>
            <a:cxnLst>
              <a:cxn ang="0">
                <a:pos x="T0" y="T1"/>
              </a:cxn>
              <a:cxn ang="0">
                <a:pos x="T2" y="T3"/>
              </a:cxn>
              <a:cxn ang="0">
                <a:pos x="T4" y="T5"/>
              </a:cxn>
              <a:cxn ang="0">
                <a:pos x="T6" y="T7"/>
              </a:cxn>
              <a:cxn ang="0">
                <a:pos x="T8" y="T9"/>
              </a:cxn>
            </a:cxnLst>
            <a:rect l="0" t="0" r="r" b="b"/>
            <a:pathLst>
              <a:path w="242" h="241">
                <a:moveTo>
                  <a:pt x="0" y="240"/>
                </a:moveTo>
                <a:lnTo>
                  <a:pt x="0" y="0"/>
                </a:lnTo>
                <a:lnTo>
                  <a:pt x="241" y="0"/>
                </a:lnTo>
                <a:lnTo>
                  <a:pt x="241" y="240"/>
                </a:lnTo>
                <a:lnTo>
                  <a:pt x="0" y="24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 name="Freeform 7"/>
          <p:cNvSpPr>
            <a:spLocks/>
          </p:cNvSpPr>
          <p:nvPr/>
        </p:nvSpPr>
        <p:spPr bwMode="auto">
          <a:xfrm>
            <a:off x="1246981" y="3856038"/>
            <a:ext cx="384175" cy="382587"/>
          </a:xfrm>
          <a:custGeom>
            <a:avLst/>
            <a:gdLst>
              <a:gd name="T0" fmla="*/ 0 w 242"/>
              <a:gd name="T1" fmla="*/ 240 h 241"/>
              <a:gd name="T2" fmla="*/ 0 w 242"/>
              <a:gd name="T3" fmla="*/ 0 h 241"/>
              <a:gd name="T4" fmla="*/ 241 w 242"/>
              <a:gd name="T5" fmla="*/ 0 h 241"/>
              <a:gd name="T6" fmla="*/ 241 w 242"/>
              <a:gd name="T7" fmla="*/ 240 h 241"/>
              <a:gd name="T8" fmla="*/ 0 w 242"/>
              <a:gd name="T9" fmla="*/ 240 h 241"/>
            </a:gdLst>
            <a:ahLst/>
            <a:cxnLst>
              <a:cxn ang="0">
                <a:pos x="T0" y="T1"/>
              </a:cxn>
              <a:cxn ang="0">
                <a:pos x="T2" y="T3"/>
              </a:cxn>
              <a:cxn ang="0">
                <a:pos x="T4" y="T5"/>
              </a:cxn>
              <a:cxn ang="0">
                <a:pos x="T6" y="T7"/>
              </a:cxn>
              <a:cxn ang="0">
                <a:pos x="T8" y="T9"/>
              </a:cxn>
            </a:cxnLst>
            <a:rect l="0" t="0" r="r" b="b"/>
            <a:pathLst>
              <a:path w="242" h="241">
                <a:moveTo>
                  <a:pt x="0" y="240"/>
                </a:moveTo>
                <a:lnTo>
                  <a:pt x="0" y="0"/>
                </a:lnTo>
                <a:lnTo>
                  <a:pt x="241" y="0"/>
                </a:lnTo>
                <a:lnTo>
                  <a:pt x="241" y="240"/>
                </a:lnTo>
                <a:lnTo>
                  <a:pt x="0" y="24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 name="Freeform 8"/>
          <p:cNvSpPr>
            <a:spLocks/>
          </p:cNvSpPr>
          <p:nvPr/>
        </p:nvSpPr>
        <p:spPr bwMode="auto">
          <a:xfrm>
            <a:off x="1629568" y="3856038"/>
            <a:ext cx="382588" cy="382587"/>
          </a:xfrm>
          <a:custGeom>
            <a:avLst/>
            <a:gdLst>
              <a:gd name="T0" fmla="*/ 0 w 241"/>
              <a:gd name="T1" fmla="*/ 240 h 241"/>
              <a:gd name="T2" fmla="*/ 0 w 241"/>
              <a:gd name="T3" fmla="*/ 0 h 241"/>
              <a:gd name="T4" fmla="*/ 240 w 241"/>
              <a:gd name="T5" fmla="*/ 0 h 241"/>
              <a:gd name="T6" fmla="*/ 240 w 241"/>
              <a:gd name="T7" fmla="*/ 240 h 241"/>
              <a:gd name="T8" fmla="*/ 0 w 241"/>
              <a:gd name="T9" fmla="*/ 240 h 241"/>
            </a:gdLst>
            <a:ahLst/>
            <a:cxnLst>
              <a:cxn ang="0">
                <a:pos x="T0" y="T1"/>
              </a:cxn>
              <a:cxn ang="0">
                <a:pos x="T2" y="T3"/>
              </a:cxn>
              <a:cxn ang="0">
                <a:pos x="T4" y="T5"/>
              </a:cxn>
              <a:cxn ang="0">
                <a:pos x="T6" y="T7"/>
              </a:cxn>
              <a:cxn ang="0">
                <a:pos x="T8" y="T9"/>
              </a:cxn>
            </a:cxnLst>
            <a:rect l="0" t="0" r="r" b="b"/>
            <a:pathLst>
              <a:path w="241" h="241">
                <a:moveTo>
                  <a:pt x="0" y="240"/>
                </a:moveTo>
                <a:lnTo>
                  <a:pt x="0" y="0"/>
                </a:lnTo>
                <a:lnTo>
                  <a:pt x="240" y="0"/>
                </a:lnTo>
                <a:lnTo>
                  <a:pt x="240" y="240"/>
                </a:lnTo>
                <a:lnTo>
                  <a:pt x="0" y="24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 name="Freeform 9"/>
          <p:cNvSpPr>
            <a:spLocks/>
          </p:cNvSpPr>
          <p:nvPr/>
        </p:nvSpPr>
        <p:spPr bwMode="auto">
          <a:xfrm>
            <a:off x="3799681" y="3868738"/>
            <a:ext cx="382587" cy="381000"/>
          </a:xfrm>
          <a:custGeom>
            <a:avLst/>
            <a:gdLst>
              <a:gd name="T0" fmla="*/ 0 w 241"/>
              <a:gd name="T1" fmla="*/ 239 h 240"/>
              <a:gd name="T2" fmla="*/ 0 w 241"/>
              <a:gd name="T3" fmla="*/ 0 h 240"/>
              <a:gd name="T4" fmla="*/ 240 w 241"/>
              <a:gd name="T5" fmla="*/ 0 h 240"/>
              <a:gd name="T6" fmla="*/ 240 w 241"/>
              <a:gd name="T7" fmla="*/ 239 h 240"/>
              <a:gd name="T8" fmla="*/ 0 w 241"/>
              <a:gd name="T9" fmla="*/ 239 h 240"/>
            </a:gdLst>
            <a:ahLst/>
            <a:cxnLst>
              <a:cxn ang="0">
                <a:pos x="T0" y="T1"/>
              </a:cxn>
              <a:cxn ang="0">
                <a:pos x="T2" y="T3"/>
              </a:cxn>
              <a:cxn ang="0">
                <a:pos x="T4" y="T5"/>
              </a:cxn>
              <a:cxn ang="0">
                <a:pos x="T6" y="T7"/>
              </a:cxn>
              <a:cxn ang="0">
                <a:pos x="T8" y="T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1" name="Freeform 10"/>
          <p:cNvSpPr>
            <a:spLocks/>
          </p:cNvSpPr>
          <p:nvPr/>
        </p:nvSpPr>
        <p:spPr bwMode="auto">
          <a:xfrm>
            <a:off x="4180681" y="3868738"/>
            <a:ext cx="384175" cy="381000"/>
          </a:xfrm>
          <a:custGeom>
            <a:avLst/>
            <a:gdLst>
              <a:gd name="T0" fmla="*/ 0 w 242"/>
              <a:gd name="T1" fmla="*/ 239 h 240"/>
              <a:gd name="T2" fmla="*/ 0 w 242"/>
              <a:gd name="T3" fmla="*/ 0 h 240"/>
              <a:gd name="T4" fmla="*/ 241 w 242"/>
              <a:gd name="T5" fmla="*/ 0 h 240"/>
              <a:gd name="T6" fmla="*/ 241 w 242"/>
              <a:gd name="T7" fmla="*/ 239 h 240"/>
              <a:gd name="T8" fmla="*/ 0 w 242"/>
              <a:gd name="T9" fmla="*/ 239 h 240"/>
            </a:gdLst>
            <a:ahLst/>
            <a:cxnLst>
              <a:cxn ang="0">
                <a:pos x="T0" y="T1"/>
              </a:cxn>
              <a:cxn ang="0">
                <a:pos x="T2" y="T3"/>
              </a:cxn>
              <a:cxn ang="0">
                <a:pos x="T4" y="T5"/>
              </a:cxn>
              <a:cxn ang="0">
                <a:pos x="T6" y="T7"/>
              </a:cxn>
              <a:cxn ang="0">
                <a:pos x="T8" y="T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2" name="Freeform 11"/>
          <p:cNvSpPr>
            <a:spLocks/>
          </p:cNvSpPr>
          <p:nvPr/>
        </p:nvSpPr>
        <p:spPr bwMode="auto">
          <a:xfrm>
            <a:off x="4563268" y="3868738"/>
            <a:ext cx="382588" cy="381000"/>
          </a:xfrm>
          <a:custGeom>
            <a:avLst/>
            <a:gdLst>
              <a:gd name="T0" fmla="*/ 0 w 241"/>
              <a:gd name="T1" fmla="*/ 239 h 240"/>
              <a:gd name="T2" fmla="*/ 0 w 241"/>
              <a:gd name="T3" fmla="*/ 0 h 240"/>
              <a:gd name="T4" fmla="*/ 240 w 241"/>
              <a:gd name="T5" fmla="*/ 0 h 240"/>
              <a:gd name="T6" fmla="*/ 240 w 241"/>
              <a:gd name="T7" fmla="*/ 239 h 240"/>
              <a:gd name="T8" fmla="*/ 0 w 241"/>
              <a:gd name="T9" fmla="*/ 239 h 240"/>
            </a:gdLst>
            <a:ahLst/>
            <a:cxnLst>
              <a:cxn ang="0">
                <a:pos x="T0" y="T1"/>
              </a:cxn>
              <a:cxn ang="0">
                <a:pos x="T2" y="T3"/>
              </a:cxn>
              <a:cxn ang="0">
                <a:pos x="T4" y="T5"/>
              </a:cxn>
              <a:cxn ang="0">
                <a:pos x="T6" y="T7"/>
              </a:cxn>
              <a:cxn ang="0">
                <a:pos x="T8" y="T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 name="Freeform 12"/>
          <p:cNvSpPr>
            <a:spLocks/>
          </p:cNvSpPr>
          <p:nvPr/>
        </p:nvSpPr>
        <p:spPr bwMode="auto">
          <a:xfrm>
            <a:off x="4944268" y="3868738"/>
            <a:ext cx="384175" cy="381000"/>
          </a:xfrm>
          <a:custGeom>
            <a:avLst/>
            <a:gdLst>
              <a:gd name="T0" fmla="*/ 0 w 242"/>
              <a:gd name="T1" fmla="*/ 239 h 240"/>
              <a:gd name="T2" fmla="*/ 0 w 242"/>
              <a:gd name="T3" fmla="*/ 0 h 240"/>
              <a:gd name="T4" fmla="*/ 241 w 242"/>
              <a:gd name="T5" fmla="*/ 0 h 240"/>
              <a:gd name="T6" fmla="*/ 241 w 242"/>
              <a:gd name="T7" fmla="*/ 239 h 240"/>
              <a:gd name="T8" fmla="*/ 0 w 242"/>
              <a:gd name="T9" fmla="*/ 239 h 240"/>
            </a:gdLst>
            <a:ahLst/>
            <a:cxnLst>
              <a:cxn ang="0">
                <a:pos x="T0" y="T1"/>
              </a:cxn>
              <a:cxn ang="0">
                <a:pos x="T2" y="T3"/>
              </a:cxn>
              <a:cxn ang="0">
                <a:pos x="T4" y="T5"/>
              </a:cxn>
              <a:cxn ang="0">
                <a:pos x="T6" y="T7"/>
              </a:cxn>
              <a:cxn ang="0">
                <a:pos x="T8" y="T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4" name="Freeform 13"/>
          <p:cNvSpPr>
            <a:spLocks/>
          </p:cNvSpPr>
          <p:nvPr/>
        </p:nvSpPr>
        <p:spPr bwMode="auto">
          <a:xfrm>
            <a:off x="5457031" y="3868738"/>
            <a:ext cx="382587" cy="381000"/>
          </a:xfrm>
          <a:custGeom>
            <a:avLst/>
            <a:gdLst>
              <a:gd name="T0" fmla="*/ 0 w 241"/>
              <a:gd name="T1" fmla="*/ 239 h 240"/>
              <a:gd name="T2" fmla="*/ 0 w 241"/>
              <a:gd name="T3" fmla="*/ 0 h 240"/>
              <a:gd name="T4" fmla="*/ 240 w 241"/>
              <a:gd name="T5" fmla="*/ 0 h 240"/>
              <a:gd name="T6" fmla="*/ 240 w 241"/>
              <a:gd name="T7" fmla="*/ 239 h 240"/>
              <a:gd name="T8" fmla="*/ 0 w 241"/>
              <a:gd name="T9" fmla="*/ 239 h 240"/>
            </a:gdLst>
            <a:ahLst/>
            <a:cxnLst>
              <a:cxn ang="0">
                <a:pos x="T0" y="T1"/>
              </a:cxn>
              <a:cxn ang="0">
                <a:pos x="T2" y="T3"/>
              </a:cxn>
              <a:cxn ang="0">
                <a:pos x="T4" y="T5"/>
              </a:cxn>
              <a:cxn ang="0">
                <a:pos x="T6" y="T7"/>
              </a:cxn>
              <a:cxn ang="0">
                <a:pos x="T8" y="T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 name="Freeform 14"/>
          <p:cNvSpPr>
            <a:spLocks/>
          </p:cNvSpPr>
          <p:nvPr/>
        </p:nvSpPr>
        <p:spPr bwMode="auto">
          <a:xfrm>
            <a:off x="5838031" y="3868738"/>
            <a:ext cx="384175" cy="381000"/>
          </a:xfrm>
          <a:custGeom>
            <a:avLst/>
            <a:gdLst>
              <a:gd name="T0" fmla="*/ 0 w 242"/>
              <a:gd name="T1" fmla="*/ 239 h 240"/>
              <a:gd name="T2" fmla="*/ 0 w 242"/>
              <a:gd name="T3" fmla="*/ 0 h 240"/>
              <a:gd name="T4" fmla="*/ 241 w 242"/>
              <a:gd name="T5" fmla="*/ 0 h 240"/>
              <a:gd name="T6" fmla="*/ 241 w 242"/>
              <a:gd name="T7" fmla="*/ 239 h 240"/>
              <a:gd name="T8" fmla="*/ 0 w 242"/>
              <a:gd name="T9" fmla="*/ 239 h 240"/>
            </a:gdLst>
            <a:ahLst/>
            <a:cxnLst>
              <a:cxn ang="0">
                <a:pos x="T0" y="T1"/>
              </a:cxn>
              <a:cxn ang="0">
                <a:pos x="T2" y="T3"/>
              </a:cxn>
              <a:cxn ang="0">
                <a:pos x="T4" y="T5"/>
              </a:cxn>
              <a:cxn ang="0">
                <a:pos x="T6" y="T7"/>
              </a:cxn>
              <a:cxn ang="0">
                <a:pos x="T8" y="T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Freeform 15"/>
          <p:cNvSpPr>
            <a:spLocks/>
          </p:cNvSpPr>
          <p:nvPr/>
        </p:nvSpPr>
        <p:spPr bwMode="auto">
          <a:xfrm>
            <a:off x="6220618" y="3868738"/>
            <a:ext cx="382588" cy="381000"/>
          </a:xfrm>
          <a:custGeom>
            <a:avLst/>
            <a:gdLst>
              <a:gd name="T0" fmla="*/ 0 w 241"/>
              <a:gd name="T1" fmla="*/ 239 h 240"/>
              <a:gd name="T2" fmla="*/ 0 w 241"/>
              <a:gd name="T3" fmla="*/ 0 h 240"/>
              <a:gd name="T4" fmla="*/ 240 w 241"/>
              <a:gd name="T5" fmla="*/ 0 h 240"/>
              <a:gd name="T6" fmla="*/ 240 w 241"/>
              <a:gd name="T7" fmla="*/ 239 h 240"/>
              <a:gd name="T8" fmla="*/ 0 w 241"/>
              <a:gd name="T9" fmla="*/ 239 h 240"/>
            </a:gdLst>
            <a:ahLst/>
            <a:cxnLst>
              <a:cxn ang="0">
                <a:pos x="T0" y="T1"/>
              </a:cxn>
              <a:cxn ang="0">
                <a:pos x="T2" y="T3"/>
              </a:cxn>
              <a:cxn ang="0">
                <a:pos x="T4" y="T5"/>
              </a:cxn>
              <a:cxn ang="0">
                <a:pos x="T6" y="T7"/>
              </a:cxn>
              <a:cxn ang="0">
                <a:pos x="T8" y="T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7" name="Freeform 16"/>
          <p:cNvSpPr>
            <a:spLocks/>
          </p:cNvSpPr>
          <p:nvPr/>
        </p:nvSpPr>
        <p:spPr bwMode="auto">
          <a:xfrm>
            <a:off x="6601618" y="3868738"/>
            <a:ext cx="384175" cy="381000"/>
          </a:xfrm>
          <a:custGeom>
            <a:avLst/>
            <a:gdLst>
              <a:gd name="T0" fmla="*/ 0 w 242"/>
              <a:gd name="T1" fmla="*/ 239 h 240"/>
              <a:gd name="T2" fmla="*/ 0 w 242"/>
              <a:gd name="T3" fmla="*/ 0 h 240"/>
              <a:gd name="T4" fmla="*/ 241 w 242"/>
              <a:gd name="T5" fmla="*/ 0 h 240"/>
              <a:gd name="T6" fmla="*/ 241 w 242"/>
              <a:gd name="T7" fmla="*/ 239 h 240"/>
              <a:gd name="T8" fmla="*/ 0 w 242"/>
              <a:gd name="T9" fmla="*/ 239 h 240"/>
            </a:gdLst>
            <a:ahLst/>
            <a:cxnLst>
              <a:cxn ang="0">
                <a:pos x="T0" y="T1"/>
              </a:cxn>
              <a:cxn ang="0">
                <a:pos x="T2" y="T3"/>
              </a:cxn>
              <a:cxn ang="0">
                <a:pos x="T4" y="T5"/>
              </a:cxn>
              <a:cxn ang="0">
                <a:pos x="T6" y="T7"/>
              </a:cxn>
              <a:cxn ang="0">
                <a:pos x="T8" y="T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8" name="Freeform 17"/>
          <p:cNvSpPr>
            <a:spLocks/>
          </p:cNvSpPr>
          <p:nvPr/>
        </p:nvSpPr>
        <p:spPr bwMode="auto">
          <a:xfrm>
            <a:off x="7114381" y="3868738"/>
            <a:ext cx="382587" cy="381000"/>
          </a:xfrm>
          <a:custGeom>
            <a:avLst/>
            <a:gdLst>
              <a:gd name="T0" fmla="*/ 0 w 241"/>
              <a:gd name="T1" fmla="*/ 239 h 240"/>
              <a:gd name="T2" fmla="*/ 0 w 241"/>
              <a:gd name="T3" fmla="*/ 0 h 240"/>
              <a:gd name="T4" fmla="*/ 240 w 241"/>
              <a:gd name="T5" fmla="*/ 0 h 240"/>
              <a:gd name="T6" fmla="*/ 240 w 241"/>
              <a:gd name="T7" fmla="*/ 239 h 240"/>
              <a:gd name="T8" fmla="*/ 0 w 241"/>
              <a:gd name="T9" fmla="*/ 239 h 240"/>
            </a:gdLst>
            <a:ahLst/>
            <a:cxnLst>
              <a:cxn ang="0">
                <a:pos x="T0" y="T1"/>
              </a:cxn>
              <a:cxn ang="0">
                <a:pos x="T2" y="T3"/>
              </a:cxn>
              <a:cxn ang="0">
                <a:pos x="T4" y="T5"/>
              </a:cxn>
              <a:cxn ang="0">
                <a:pos x="T6" y="T7"/>
              </a:cxn>
              <a:cxn ang="0">
                <a:pos x="T8" y="T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9" name="Freeform 18"/>
          <p:cNvSpPr>
            <a:spLocks/>
          </p:cNvSpPr>
          <p:nvPr/>
        </p:nvSpPr>
        <p:spPr bwMode="auto">
          <a:xfrm>
            <a:off x="7495381" y="3868738"/>
            <a:ext cx="384175" cy="381000"/>
          </a:xfrm>
          <a:custGeom>
            <a:avLst/>
            <a:gdLst>
              <a:gd name="T0" fmla="*/ 0 w 242"/>
              <a:gd name="T1" fmla="*/ 239 h 240"/>
              <a:gd name="T2" fmla="*/ 0 w 242"/>
              <a:gd name="T3" fmla="*/ 0 h 240"/>
              <a:gd name="T4" fmla="*/ 241 w 242"/>
              <a:gd name="T5" fmla="*/ 0 h 240"/>
              <a:gd name="T6" fmla="*/ 241 w 242"/>
              <a:gd name="T7" fmla="*/ 239 h 240"/>
              <a:gd name="T8" fmla="*/ 0 w 242"/>
              <a:gd name="T9" fmla="*/ 239 h 240"/>
            </a:gdLst>
            <a:ahLst/>
            <a:cxnLst>
              <a:cxn ang="0">
                <a:pos x="T0" y="T1"/>
              </a:cxn>
              <a:cxn ang="0">
                <a:pos x="T2" y="T3"/>
              </a:cxn>
              <a:cxn ang="0">
                <a:pos x="T4" y="T5"/>
              </a:cxn>
              <a:cxn ang="0">
                <a:pos x="T6" y="T7"/>
              </a:cxn>
              <a:cxn ang="0">
                <a:pos x="T8" y="T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0" name="Freeform 19"/>
          <p:cNvSpPr>
            <a:spLocks/>
          </p:cNvSpPr>
          <p:nvPr/>
        </p:nvSpPr>
        <p:spPr bwMode="auto">
          <a:xfrm>
            <a:off x="7877968" y="3868738"/>
            <a:ext cx="384175" cy="381000"/>
          </a:xfrm>
          <a:custGeom>
            <a:avLst/>
            <a:gdLst>
              <a:gd name="T0" fmla="*/ 0 w 242"/>
              <a:gd name="T1" fmla="*/ 239 h 240"/>
              <a:gd name="T2" fmla="*/ 0 w 242"/>
              <a:gd name="T3" fmla="*/ 0 h 240"/>
              <a:gd name="T4" fmla="*/ 241 w 242"/>
              <a:gd name="T5" fmla="*/ 0 h 240"/>
              <a:gd name="T6" fmla="*/ 241 w 242"/>
              <a:gd name="T7" fmla="*/ 239 h 240"/>
              <a:gd name="T8" fmla="*/ 0 w 242"/>
              <a:gd name="T9" fmla="*/ 239 h 240"/>
            </a:gdLst>
            <a:ahLst/>
            <a:cxnLst>
              <a:cxn ang="0">
                <a:pos x="T0" y="T1"/>
              </a:cxn>
              <a:cxn ang="0">
                <a:pos x="T2" y="T3"/>
              </a:cxn>
              <a:cxn ang="0">
                <a:pos x="T4" y="T5"/>
              </a:cxn>
              <a:cxn ang="0">
                <a:pos x="T6" y="T7"/>
              </a:cxn>
              <a:cxn ang="0">
                <a:pos x="T8" y="T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1" name="Freeform 20"/>
          <p:cNvSpPr>
            <a:spLocks/>
          </p:cNvSpPr>
          <p:nvPr/>
        </p:nvSpPr>
        <p:spPr bwMode="auto">
          <a:xfrm>
            <a:off x="8260556" y="3868738"/>
            <a:ext cx="381000" cy="381000"/>
          </a:xfrm>
          <a:custGeom>
            <a:avLst/>
            <a:gdLst>
              <a:gd name="T0" fmla="*/ 0 w 240"/>
              <a:gd name="T1" fmla="*/ 239 h 240"/>
              <a:gd name="T2" fmla="*/ 0 w 240"/>
              <a:gd name="T3" fmla="*/ 0 h 240"/>
              <a:gd name="T4" fmla="*/ 239 w 240"/>
              <a:gd name="T5" fmla="*/ 0 h 240"/>
              <a:gd name="T6" fmla="*/ 239 w 240"/>
              <a:gd name="T7" fmla="*/ 239 h 240"/>
              <a:gd name="T8" fmla="*/ 0 w 240"/>
              <a:gd name="T9" fmla="*/ 239 h 240"/>
            </a:gdLst>
            <a:ahLst/>
            <a:cxnLst>
              <a:cxn ang="0">
                <a:pos x="T0" y="T1"/>
              </a:cxn>
              <a:cxn ang="0">
                <a:pos x="T2" y="T3"/>
              </a:cxn>
              <a:cxn ang="0">
                <a:pos x="T4" y="T5"/>
              </a:cxn>
              <a:cxn ang="0">
                <a:pos x="T6" y="T7"/>
              </a:cxn>
              <a:cxn ang="0">
                <a:pos x="T8" y="T9"/>
              </a:cxn>
            </a:cxnLst>
            <a:rect l="0" t="0" r="r" b="b"/>
            <a:pathLst>
              <a:path w="240" h="240">
                <a:moveTo>
                  <a:pt x="0" y="239"/>
                </a:moveTo>
                <a:lnTo>
                  <a:pt x="0" y="0"/>
                </a:lnTo>
                <a:lnTo>
                  <a:pt x="239" y="0"/>
                </a:lnTo>
                <a:lnTo>
                  <a:pt x="239" y="239"/>
                </a:lnTo>
                <a:lnTo>
                  <a:pt x="0" y="239"/>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2" name="Freeform 21"/>
          <p:cNvSpPr>
            <a:spLocks/>
          </p:cNvSpPr>
          <p:nvPr/>
        </p:nvSpPr>
        <p:spPr bwMode="auto">
          <a:xfrm>
            <a:off x="2151856" y="3868738"/>
            <a:ext cx="384175" cy="381000"/>
          </a:xfrm>
          <a:custGeom>
            <a:avLst/>
            <a:gdLst>
              <a:gd name="T0" fmla="*/ 0 w 242"/>
              <a:gd name="T1" fmla="*/ 239 h 240"/>
              <a:gd name="T2" fmla="*/ 0 w 242"/>
              <a:gd name="T3" fmla="*/ 0 h 240"/>
              <a:gd name="T4" fmla="*/ 241 w 242"/>
              <a:gd name="T5" fmla="*/ 0 h 240"/>
              <a:gd name="T6" fmla="*/ 241 w 242"/>
              <a:gd name="T7" fmla="*/ 239 h 240"/>
              <a:gd name="T8" fmla="*/ 0 w 242"/>
              <a:gd name="T9" fmla="*/ 239 h 240"/>
            </a:gdLst>
            <a:ahLst/>
            <a:cxnLst>
              <a:cxn ang="0">
                <a:pos x="T0" y="T1"/>
              </a:cxn>
              <a:cxn ang="0">
                <a:pos x="T2" y="T3"/>
              </a:cxn>
              <a:cxn ang="0">
                <a:pos x="T4" y="T5"/>
              </a:cxn>
              <a:cxn ang="0">
                <a:pos x="T6" y="T7"/>
              </a:cxn>
              <a:cxn ang="0">
                <a:pos x="T8" y="T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3" name="Freeform 22"/>
          <p:cNvSpPr>
            <a:spLocks/>
          </p:cNvSpPr>
          <p:nvPr/>
        </p:nvSpPr>
        <p:spPr bwMode="auto">
          <a:xfrm>
            <a:off x="2534443" y="3868738"/>
            <a:ext cx="384175" cy="381000"/>
          </a:xfrm>
          <a:custGeom>
            <a:avLst/>
            <a:gdLst>
              <a:gd name="T0" fmla="*/ 0 w 242"/>
              <a:gd name="T1" fmla="*/ 239 h 240"/>
              <a:gd name="T2" fmla="*/ 0 w 242"/>
              <a:gd name="T3" fmla="*/ 0 h 240"/>
              <a:gd name="T4" fmla="*/ 241 w 242"/>
              <a:gd name="T5" fmla="*/ 0 h 240"/>
              <a:gd name="T6" fmla="*/ 241 w 242"/>
              <a:gd name="T7" fmla="*/ 239 h 240"/>
              <a:gd name="T8" fmla="*/ 0 w 242"/>
              <a:gd name="T9" fmla="*/ 239 h 240"/>
            </a:gdLst>
            <a:ahLst/>
            <a:cxnLst>
              <a:cxn ang="0">
                <a:pos x="T0" y="T1"/>
              </a:cxn>
              <a:cxn ang="0">
                <a:pos x="T2" y="T3"/>
              </a:cxn>
              <a:cxn ang="0">
                <a:pos x="T4" y="T5"/>
              </a:cxn>
              <a:cxn ang="0">
                <a:pos x="T6" y="T7"/>
              </a:cxn>
              <a:cxn ang="0">
                <a:pos x="T8" y="T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4" name="Freeform 23"/>
          <p:cNvSpPr>
            <a:spLocks/>
          </p:cNvSpPr>
          <p:nvPr/>
        </p:nvSpPr>
        <p:spPr bwMode="auto">
          <a:xfrm>
            <a:off x="2917031" y="3868738"/>
            <a:ext cx="382587" cy="381000"/>
          </a:xfrm>
          <a:custGeom>
            <a:avLst/>
            <a:gdLst>
              <a:gd name="T0" fmla="*/ 0 w 241"/>
              <a:gd name="T1" fmla="*/ 239 h 240"/>
              <a:gd name="T2" fmla="*/ 0 w 241"/>
              <a:gd name="T3" fmla="*/ 0 h 240"/>
              <a:gd name="T4" fmla="*/ 240 w 241"/>
              <a:gd name="T5" fmla="*/ 0 h 240"/>
              <a:gd name="T6" fmla="*/ 240 w 241"/>
              <a:gd name="T7" fmla="*/ 239 h 240"/>
              <a:gd name="T8" fmla="*/ 0 w 241"/>
              <a:gd name="T9" fmla="*/ 239 h 240"/>
            </a:gdLst>
            <a:ahLst/>
            <a:cxnLst>
              <a:cxn ang="0">
                <a:pos x="T0" y="T1"/>
              </a:cxn>
              <a:cxn ang="0">
                <a:pos x="T2" y="T3"/>
              </a:cxn>
              <a:cxn ang="0">
                <a:pos x="T4" y="T5"/>
              </a:cxn>
              <a:cxn ang="0">
                <a:pos x="T6" y="T7"/>
              </a:cxn>
              <a:cxn ang="0">
                <a:pos x="T8" y="T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5" name="Freeform 24"/>
          <p:cNvSpPr>
            <a:spLocks/>
          </p:cNvSpPr>
          <p:nvPr/>
        </p:nvSpPr>
        <p:spPr bwMode="auto">
          <a:xfrm>
            <a:off x="3298031" y="3868738"/>
            <a:ext cx="384175" cy="381000"/>
          </a:xfrm>
          <a:custGeom>
            <a:avLst/>
            <a:gdLst>
              <a:gd name="T0" fmla="*/ 0 w 242"/>
              <a:gd name="T1" fmla="*/ 239 h 240"/>
              <a:gd name="T2" fmla="*/ 0 w 242"/>
              <a:gd name="T3" fmla="*/ 0 h 240"/>
              <a:gd name="T4" fmla="*/ 241 w 242"/>
              <a:gd name="T5" fmla="*/ 0 h 240"/>
              <a:gd name="T6" fmla="*/ 241 w 242"/>
              <a:gd name="T7" fmla="*/ 239 h 240"/>
              <a:gd name="T8" fmla="*/ 0 w 242"/>
              <a:gd name="T9" fmla="*/ 239 h 240"/>
            </a:gdLst>
            <a:ahLst/>
            <a:cxnLst>
              <a:cxn ang="0">
                <a:pos x="T0" y="T1"/>
              </a:cxn>
              <a:cxn ang="0">
                <a:pos x="T2" y="T3"/>
              </a:cxn>
              <a:cxn ang="0">
                <a:pos x="T4" y="T5"/>
              </a:cxn>
              <a:cxn ang="0">
                <a:pos x="T6" y="T7"/>
              </a:cxn>
              <a:cxn ang="0">
                <a:pos x="T8" y="T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6" name="Freeform 25"/>
          <p:cNvSpPr>
            <a:spLocks/>
          </p:cNvSpPr>
          <p:nvPr/>
        </p:nvSpPr>
        <p:spPr bwMode="auto">
          <a:xfrm>
            <a:off x="3358356" y="2478088"/>
            <a:ext cx="573087" cy="474662"/>
          </a:xfrm>
          <a:custGeom>
            <a:avLst/>
            <a:gdLst>
              <a:gd name="T0" fmla="*/ 0 w 361"/>
              <a:gd name="T1" fmla="*/ 298 h 299"/>
              <a:gd name="T2" fmla="*/ 0 w 361"/>
              <a:gd name="T3" fmla="*/ 0 h 299"/>
              <a:gd name="T4" fmla="*/ 360 w 361"/>
              <a:gd name="T5" fmla="*/ 0 h 299"/>
              <a:gd name="T6" fmla="*/ 360 w 361"/>
              <a:gd name="T7" fmla="*/ 298 h 299"/>
              <a:gd name="T8" fmla="*/ 0 w 361"/>
              <a:gd name="T9" fmla="*/ 298 h 299"/>
            </a:gdLst>
            <a:ahLst/>
            <a:cxnLst>
              <a:cxn ang="0">
                <a:pos x="T0" y="T1"/>
              </a:cxn>
              <a:cxn ang="0">
                <a:pos x="T2" y="T3"/>
              </a:cxn>
              <a:cxn ang="0">
                <a:pos x="T4" y="T5"/>
              </a:cxn>
              <a:cxn ang="0">
                <a:pos x="T6" y="T7"/>
              </a:cxn>
              <a:cxn ang="0">
                <a:pos x="T8" y="T9"/>
              </a:cxn>
            </a:cxnLst>
            <a:rect l="0" t="0" r="r" b="b"/>
            <a:pathLst>
              <a:path w="361" h="299">
                <a:moveTo>
                  <a:pt x="0" y="298"/>
                </a:moveTo>
                <a:lnTo>
                  <a:pt x="0" y="0"/>
                </a:lnTo>
                <a:lnTo>
                  <a:pt x="360" y="0"/>
                </a:lnTo>
                <a:lnTo>
                  <a:pt x="360" y="298"/>
                </a:lnTo>
                <a:lnTo>
                  <a:pt x="0" y="298"/>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7" name="Freeform 26"/>
          <p:cNvSpPr>
            <a:spLocks/>
          </p:cNvSpPr>
          <p:nvPr/>
        </p:nvSpPr>
        <p:spPr bwMode="auto">
          <a:xfrm>
            <a:off x="3453606" y="2478088"/>
            <a:ext cx="1587" cy="474662"/>
          </a:xfrm>
          <a:custGeom>
            <a:avLst/>
            <a:gdLst>
              <a:gd name="T0" fmla="*/ 0 w 1"/>
              <a:gd name="T1" fmla="*/ 0 h 299"/>
              <a:gd name="T2" fmla="*/ 0 w 1"/>
              <a:gd name="T3" fmla="*/ 298 h 299"/>
              <a:gd name="T4" fmla="*/ 0 w 1"/>
              <a:gd name="T5" fmla="*/ 0 h 299"/>
            </a:gdLst>
            <a:ahLst/>
            <a:cxnLst>
              <a:cxn ang="0">
                <a:pos x="T0" y="T1"/>
              </a:cxn>
              <a:cxn ang="0">
                <a:pos x="T2" y="T3"/>
              </a:cxn>
              <a:cxn ang="0">
                <a:pos x="T4" y="T5"/>
              </a:cxn>
            </a:cxnLst>
            <a:rect l="0" t="0" r="r" b="b"/>
            <a:pathLst>
              <a:path w="1" h="299">
                <a:moveTo>
                  <a:pt x="0" y="0"/>
                </a:moveTo>
                <a:lnTo>
                  <a:pt x="0" y="298"/>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8" name="Freeform 27"/>
          <p:cNvSpPr>
            <a:spLocks/>
          </p:cNvSpPr>
          <p:nvPr/>
        </p:nvSpPr>
        <p:spPr bwMode="auto">
          <a:xfrm>
            <a:off x="3929856" y="2478088"/>
            <a:ext cx="574675" cy="474662"/>
          </a:xfrm>
          <a:custGeom>
            <a:avLst/>
            <a:gdLst>
              <a:gd name="T0" fmla="*/ 0 w 362"/>
              <a:gd name="T1" fmla="*/ 298 h 299"/>
              <a:gd name="T2" fmla="*/ 0 w 362"/>
              <a:gd name="T3" fmla="*/ 0 h 299"/>
              <a:gd name="T4" fmla="*/ 361 w 362"/>
              <a:gd name="T5" fmla="*/ 0 h 299"/>
              <a:gd name="T6" fmla="*/ 361 w 362"/>
              <a:gd name="T7" fmla="*/ 298 h 299"/>
              <a:gd name="T8" fmla="*/ 0 w 362"/>
              <a:gd name="T9" fmla="*/ 298 h 299"/>
            </a:gdLst>
            <a:ahLst/>
            <a:cxnLst>
              <a:cxn ang="0">
                <a:pos x="T0" y="T1"/>
              </a:cxn>
              <a:cxn ang="0">
                <a:pos x="T2" y="T3"/>
              </a:cxn>
              <a:cxn ang="0">
                <a:pos x="T4" y="T5"/>
              </a:cxn>
              <a:cxn ang="0">
                <a:pos x="T6" y="T7"/>
              </a:cxn>
              <a:cxn ang="0">
                <a:pos x="T8" y="T9"/>
              </a:cxn>
            </a:cxnLst>
            <a:rect l="0" t="0" r="r" b="b"/>
            <a:pathLst>
              <a:path w="362" h="299">
                <a:moveTo>
                  <a:pt x="0" y="298"/>
                </a:moveTo>
                <a:lnTo>
                  <a:pt x="0" y="0"/>
                </a:lnTo>
                <a:lnTo>
                  <a:pt x="361" y="0"/>
                </a:lnTo>
                <a:lnTo>
                  <a:pt x="361" y="298"/>
                </a:lnTo>
                <a:lnTo>
                  <a:pt x="0" y="298"/>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29" name="Freeform 28"/>
          <p:cNvSpPr>
            <a:spLocks/>
          </p:cNvSpPr>
          <p:nvPr/>
        </p:nvSpPr>
        <p:spPr bwMode="auto">
          <a:xfrm>
            <a:off x="4026693" y="2478088"/>
            <a:ext cx="1588" cy="474662"/>
          </a:xfrm>
          <a:custGeom>
            <a:avLst/>
            <a:gdLst>
              <a:gd name="T0" fmla="*/ 0 w 1"/>
              <a:gd name="T1" fmla="*/ 0 h 299"/>
              <a:gd name="T2" fmla="*/ 0 w 1"/>
              <a:gd name="T3" fmla="*/ 298 h 299"/>
              <a:gd name="T4" fmla="*/ 0 w 1"/>
              <a:gd name="T5" fmla="*/ 0 h 299"/>
            </a:gdLst>
            <a:ahLst/>
            <a:cxnLst>
              <a:cxn ang="0">
                <a:pos x="T0" y="T1"/>
              </a:cxn>
              <a:cxn ang="0">
                <a:pos x="T2" y="T3"/>
              </a:cxn>
              <a:cxn ang="0">
                <a:pos x="T4" y="T5"/>
              </a:cxn>
            </a:cxnLst>
            <a:rect l="0" t="0" r="r" b="b"/>
            <a:pathLst>
              <a:path w="1" h="299">
                <a:moveTo>
                  <a:pt x="0" y="0"/>
                </a:moveTo>
                <a:lnTo>
                  <a:pt x="0" y="298"/>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0" name="Freeform 29"/>
          <p:cNvSpPr>
            <a:spLocks/>
          </p:cNvSpPr>
          <p:nvPr/>
        </p:nvSpPr>
        <p:spPr bwMode="auto">
          <a:xfrm>
            <a:off x="4502943" y="2478088"/>
            <a:ext cx="573088" cy="474662"/>
          </a:xfrm>
          <a:custGeom>
            <a:avLst/>
            <a:gdLst>
              <a:gd name="T0" fmla="*/ 0 w 361"/>
              <a:gd name="T1" fmla="*/ 298 h 299"/>
              <a:gd name="T2" fmla="*/ 0 w 361"/>
              <a:gd name="T3" fmla="*/ 0 h 299"/>
              <a:gd name="T4" fmla="*/ 360 w 361"/>
              <a:gd name="T5" fmla="*/ 0 h 299"/>
              <a:gd name="T6" fmla="*/ 360 w 361"/>
              <a:gd name="T7" fmla="*/ 298 h 299"/>
              <a:gd name="T8" fmla="*/ 0 w 361"/>
              <a:gd name="T9" fmla="*/ 298 h 299"/>
            </a:gdLst>
            <a:ahLst/>
            <a:cxnLst>
              <a:cxn ang="0">
                <a:pos x="T0" y="T1"/>
              </a:cxn>
              <a:cxn ang="0">
                <a:pos x="T2" y="T3"/>
              </a:cxn>
              <a:cxn ang="0">
                <a:pos x="T4" y="T5"/>
              </a:cxn>
              <a:cxn ang="0">
                <a:pos x="T6" y="T7"/>
              </a:cxn>
              <a:cxn ang="0">
                <a:pos x="T8" y="T9"/>
              </a:cxn>
            </a:cxnLst>
            <a:rect l="0" t="0" r="r" b="b"/>
            <a:pathLst>
              <a:path w="361" h="299">
                <a:moveTo>
                  <a:pt x="0" y="298"/>
                </a:moveTo>
                <a:lnTo>
                  <a:pt x="0" y="0"/>
                </a:lnTo>
                <a:lnTo>
                  <a:pt x="360" y="0"/>
                </a:lnTo>
                <a:lnTo>
                  <a:pt x="360" y="298"/>
                </a:lnTo>
                <a:lnTo>
                  <a:pt x="0" y="298"/>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1" name="Freeform 30"/>
          <p:cNvSpPr>
            <a:spLocks/>
          </p:cNvSpPr>
          <p:nvPr/>
        </p:nvSpPr>
        <p:spPr bwMode="auto">
          <a:xfrm>
            <a:off x="4598193" y="2478088"/>
            <a:ext cx="1588" cy="474662"/>
          </a:xfrm>
          <a:custGeom>
            <a:avLst/>
            <a:gdLst>
              <a:gd name="T0" fmla="*/ 0 w 1"/>
              <a:gd name="T1" fmla="*/ 0 h 299"/>
              <a:gd name="T2" fmla="*/ 0 w 1"/>
              <a:gd name="T3" fmla="*/ 298 h 299"/>
              <a:gd name="T4" fmla="*/ 0 w 1"/>
              <a:gd name="T5" fmla="*/ 0 h 299"/>
            </a:gdLst>
            <a:ahLst/>
            <a:cxnLst>
              <a:cxn ang="0">
                <a:pos x="T0" y="T1"/>
              </a:cxn>
              <a:cxn ang="0">
                <a:pos x="T2" y="T3"/>
              </a:cxn>
              <a:cxn ang="0">
                <a:pos x="T4" y="T5"/>
              </a:cxn>
            </a:cxnLst>
            <a:rect l="0" t="0" r="r" b="b"/>
            <a:pathLst>
              <a:path w="1" h="299">
                <a:moveTo>
                  <a:pt x="0" y="0"/>
                </a:moveTo>
                <a:lnTo>
                  <a:pt x="0" y="298"/>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2" name="Freeform 31"/>
          <p:cNvSpPr>
            <a:spLocks/>
          </p:cNvSpPr>
          <p:nvPr/>
        </p:nvSpPr>
        <p:spPr bwMode="auto">
          <a:xfrm>
            <a:off x="5074443" y="2478088"/>
            <a:ext cx="574675" cy="474662"/>
          </a:xfrm>
          <a:custGeom>
            <a:avLst/>
            <a:gdLst>
              <a:gd name="T0" fmla="*/ 0 w 362"/>
              <a:gd name="T1" fmla="*/ 298 h 299"/>
              <a:gd name="T2" fmla="*/ 0 w 362"/>
              <a:gd name="T3" fmla="*/ 0 h 299"/>
              <a:gd name="T4" fmla="*/ 361 w 362"/>
              <a:gd name="T5" fmla="*/ 0 h 299"/>
              <a:gd name="T6" fmla="*/ 361 w 362"/>
              <a:gd name="T7" fmla="*/ 298 h 299"/>
              <a:gd name="T8" fmla="*/ 0 w 362"/>
              <a:gd name="T9" fmla="*/ 298 h 299"/>
            </a:gdLst>
            <a:ahLst/>
            <a:cxnLst>
              <a:cxn ang="0">
                <a:pos x="T0" y="T1"/>
              </a:cxn>
              <a:cxn ang="0">
                <a:pos x="T2" y="T3"/>
              </a:cxn>
              <a:cxn ang="0">
                <a:pos x="T4" y="T5"/>
              </a:cxn>
              <a:cxn ang="0">
                <a:pos x="T6" y="T7"/>
              </a:cxn>
              <a:cxn ang="0">
                <a:pos x="T8" y="T9"/>
              </a:cxn>
            </a:cxnLst>
            <a:rect l="0" t="0" r="r" b="b"/>
            <a:pathLst>
              <a:path w="362" h="299">
                <a:moveTo>
                  <a:pt x="0" y="298"/>
                </a:moveTo>
                <a:lnTo>
                  <a:pt x="0" y="0"/>
                </a:lnTo>
                <a:lnTo>
                  <a:pt x="361" y="0"/>
                </a:lnTo>
                <a:lnTo>
                  <a:pt x="361" y="298"/>
                </a:lnTo>
                <a:lnTo>
                  <a:pt x="0" y="298"/>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3" name="Freeform 32"/>
          <p:cNvSpPr>
            <a:spLocks/>
          </p:cNvSpPr>
          <p:nvPr/>
        </p:nvSpPr>
        <p:spPr bwMode="auto">
          <a:xfrm>
            <a:off x="5171281" y="2478088"/>
            <a:ext cx="1587" cy="474662"/>
          </a:xfrm>
          <a:custGeom>
            <a:avLst/>
            <a:gdLst>
              <a:gd name="T0" fmla="*/ 0 w 1"/>
              <a:gd name="T1" fmla="*/ 0 h 299"/>
              <a:gd name="T2" fmla="*/ 0 w 1"/>
              <a:gd name="T3" fmla="*/ 298 h 299"/>
              <a:gd name="T4" fmla="*/ 0 w 1"/>
              <a:gd name="T5" fmla="*/ 0 h 299"/>
            </a:gdLst>
            <a:ahLst/>
            <a:cxnLst>
              <a:cxn ang="0">
                <a:pos x="T0" y="T1"/>
              </a:cxn>
              <a:cxn ang="0">
                <a:pos x="T2" y="T3"/>
              </a:cxn>
              <a:cxn ang="0">
                <a:pos x="T4" y="T5"/>
              </a:cxn>
            </a:cxnLst>
            <a:rect l="0" t="0" r="r" b="b"/>
            <a:pathLst>
              <a:path w="1" h="299">
                <a:moveTo>
                  <a:pt x="0" y="0"/>
                </a:moveTo>
                <a:lnTo>
                  <a:pt x="0" y="298"/>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34" name="Freeform 33"/>
          <p:cNvSpPr>
            <a:spLocks/>
          </p:cNvSpPr>
          <p:nvPr/>
        </p:nvSpPr>
        <p:spPr bwMode="auto">
          <a:xfrm>
            <a:off x="5647531" y="2478088"/>
            <a:ext cx="98425" cy="474662"/>
          </a:xfrm>
          <a:custGeom>
            <a:avLst/>
            <a:gdLst>
              <a:gd name="T0" fmla="*/ 0 w 62"/>
              <a:gd name="T1" fmla="*/ 298 h 299"/>
              <a:gd name="T2" fmla="*/ 0 w 62"/>
              <a:gd name="T3" fmla="*/ 0 h 299"/>
              <a:gd name="T4" fmla="*/ 61 w 62"/>
              <a:gd name="T5" fmla="*/ 0 h 299"/>
              <a:gd name="T6" fmla="*/ 61 w 62"/>
              <a:gd name="T7" fmla="*/ 298 h 299"/>
              <a:gd name="T8" fmla="*/ 0 w 62"/>
              <a:gd name="T9" fmla="*/ 298 h 299"/>
            </a:gdLst>
            <a:ahLst/>
            <a:cxnLst>
              <a:cxn ang="0">
                <a:pos x="T0" y="T1"/>
              </a:cxn>
              <a:cxn ang="0">
                <a:pos x="T2" y="T3"/>
              </a:cxn>
              <a:cxn ang="0">
                <a:pos x="T4" y="T5"/>
              </a:cxn>
              <a:cxn ang="0">
                <a:pos x="T6" y="T7"/>
              </a:cxn>
              <a:cxn ang="0">
                <a:pos x="T8" y="T9"/>
              </a:cxn>
            </a:cxnLst>
            <a:rect l="0" t="0" r="r" b="b"/>
            <a:pathLst>
              <a:path w="62" h="299">
                <a:moveTo>
                  <a:pt x="0" y="298"/>
                </a:moveTo>
                <a:lnTo>
                  <a:pt x="0" y="0"/>
                </a:lnTo>
                <a:lnTo>
                  <a:pt x="61" y="0"/>
                </a:lnTo>
                <a:lnTo>
                  <a:pt x="61" y="298"/>
                </a:lnTo>
                <a:lnTo>
                  <a:pt x="0" y="298"/>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45" name="Rectangle 44"/>
          <p:cNvSpPr>
            <a:spLocks noChangeArrowheads="1"/>
          </p:cNvSpPr>
          <p:nvPr/>
        </p:nvSpPr>
        <p:spPr bwMode="auto">
          <a:xfrm>
            <a:off x="486568" y="3875088"/>
            <a:ext cx="339725"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a:t>
            </a:r>
          </a:p>
        </p:txBody>
      </p:sp>
      <p:sp>
        <p:nvSpPr>
          <p:cNvPr id="46" name="Rectangle 45"/>
          <p:cNvSpPr>
            <a:spLocks noChangeArrowheads="1"/>
          </p:cNvSpPr>
          <p:nvPr/>
        </p:nvSpPr>
        <p:spPr bwMode="auto">
          <a:xfrm>
            <a:off x="880268" y="3863975"/>
            <a:ext cx="339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a:t>
            </a:r>
          </a:p>
        </p:txBody>
      </p:sp>
      <p:sp>
        <p:nvSpPr>
          <p:cNvPr id="47" name="Rectangle 46"/>
          <p:cNvSpPr>
            <a:spLocks noChangeArrowheads="1"/>
          </p:cNvSpPr>
          <p:nvPr/>
        </p:nvSpPr>
        <p:spPr bwMode="auto">
          <a:xfrm>
            <a:off x="2563018" y="3875088"/>
            <a:ext cx="339725"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7*</a:t>
            </a:r>
          </a:p>
        </p:txBody>
      </p:sp>
      <p:sp>
        <p:nvSpPr>
          <p:cNvPr id="48" name="Rectangle 47"/>
          <p:cNvSpPr>
            <a:spLocks noChangeArrowheads="1"/>
          </p:cNvSpPr>
          <p:nvPr/>
        </p:nvSpPr>
        <p:spPr bwMode="auto">
          <a:xfrm>
            <a:off x="3766343" y="389890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14*</a:t>
            </a:r>
          </a:p>
        </p:txBody>
      </p:sp>
      <p:sp>
        <p:nvSpPr>
          <p:cNvPr id="49" name="Rectangle 48"/>
          <p:cNvSpPr>
            <a:spLocks noChangeArrowheads="1"/>
          </p:cNvSpPr>
          <p:nvPr/>
        </p:nvSpPr>
        <p:spPr bwMode="auto">
          <a:xfrm>
            <a:off x="4148931" y="389890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16*</a:t>
            </a:r>
          </a:p>
        </p:txBody>
      </p:sp>
      <p:sp>
        <p:nvSpPr>
          <p:cNvPr id="50" name="Rectangle 49"/>
          <p:cNvSpPr>
            <a:spLocks noChangeArrowheads="1"/>
          </p:cNvSpPr>
          <p:nvPr/>
        </p:nvSpPr>
        <p:spPr bwMode="auto">
          <a:xfrm>
            <a:off x="5447506" y="387350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22*</a:t>
            </a:r>
          </a:p>
        </p:txBody>
      </p:sp>
      <p:sp>
        <p:nvSpPr>
          <p:cNvPr id="51" name="Rectangle 50"/>
          <p:cNvSpPr>
            <a:spLocks noChangeArrowheads="1"/>
          </p:cNvSpPr>
          <p:nvPr/>
        </p:nvSpPr>
        <p:spPr bwMode="auto">
          <a:xfrm>
            <a:off x="5830093" y="388620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27*</a:t>
            </a:r>
          </a:p>
        </p:txBody>
      </p:sp>
      <p:sp>
        <p:nvSpPr>
          <p:cNvPr id="52" name="Rectangle 51"/>
          <p:cNvSpPr>
            <a:spLocks noChangeArrowheads="1"/>
          </p:cNvSpPr>
          <p:nvPr/>
        </p:nvSpPr>
        <p:spPr bwMode="auto">
          <a:xfrm>
            <a:off x="6223793" y="3897313"/>
            <a:ext cx="4318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29*</a:t>
            </a:r>
          </a:p>
        </p:txBody>
      </p:sp>
      <p:sp>
        <p:nvSpPr>
          <p:cNvPr id="53" name="Rectangle 52"/>
          <p:cNvSpPr>
            <a:spLocks noChangeArrowheads="1"/>
          </p:cNvSpPr>
          <p:nvPr/>
        </p:nvSpPr>
        <p:spPr bwMode="auto">
          <a:xfrm>
            <a:off x="7093743" y="388620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33*</a:t>
            </a:r>
          </a:p>
        </p:txBody>
      </p:sp>
      <p:sp>
        <p:nvSpPr>
          <p:cNvPr id="54" name="Rectangle 53"/>
          <p:cNvSpPr>
            <a:spLocks noChangeArrowheads="1"/>
          </p:cNvSpPr>
          <p:nvPr/>
        </p:nvSpPr>
        <p:spPr bwMode="auto">
          <a:xfrm>
            <a:off x="7476331" y="388620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34*</a:t>
            </a:r>
          </a:p>
        </p:txBody>
      </p:sp>
      <p:sp>
        <p:nvSpPr>
          <p:cNvPr id="55" name="Rectangle 54"/>
          <p:cNvSpPr>
            <a:spLocks noChangeArrowheads="1"/>
          </p:cNvSpPr>
          <p:nvPr/>
        </p:nvSpPr>
        <p:spPr bwMode="auto">
          <a:xfrm>
            <a:off x="7846218" y="3873500"/>
            <a:ext cx="431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38*</a:t>
            </a:r>
          </a:p>
        </p:txBody>
      </p:sp>
      <p:sp>
        <p:nvSpPr>
          <p:cNvPr id="56" name="Rectangle 55"/>
          <p:cNvSpPr>
            <a:spLocks noChangeArrowheads="1"/>
          </p:cNvSpPr>
          <p:nvPr/>
        </p:nvSpPr>
        <p:spPr bwMode="auto">
          <a:xfrm>
            <a:off x="8227218" y="3862388"/>
            <a:ext cx="4318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39*</a:t>
            </a:r>
          </a:p>
        </p:txBody>
      </p:sp>
      <p:sp>
        <p:nvSpPr>
          <p:cNvPr id="57" name="Rectangle 56"/>
          <p:cNvSpPr>
            <a:spLocks noChangeArrowheads="1"/>
          </p:cNvSpPr>
          <p:nvPr/>
        </p:nvSpPr>
        <p:spPr bwMode="auto">
          <a:xfrm>
            <a:off x="2180431" y="3875088"/>
            <a:ext cx="339725"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5*</a:t>
            </a:r>
          </a:p>
        </p:txBody>
      </p:sp>
      <p:sp>
        <p:nvSpPr>
          <p:cNvPr id="58" name="Rectangle 57"/>
          <p:cNvSpPr>
            <a:spLocks noChangeArrowheads="1"/>
          </p:cNvSpPr>
          <p:nvPr/>
        </p:nvSpPr>
        <p:spPr bwMode="auto">
          <a:xfrm>
            <a:off x="2931318" y="3875088"/>
            <a:ext cx="339725"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8*</a:t>
            </a:r>
          </a:p>
        </p:txBody>
      </p:sp>
      <p:sp>
        <p:nvSpPr>
          <p:cNvPr id="60" name="Rectangle 59"/>
          <p:cNvSpPr>
            <a:spLocks noChangeArrowheads="1"/>
          </p:cNvSpPr>
          <p:nvPr/>
        </p:nvSpPr>
        <p:spPr bwMode="auto">
          <a:xfrm>
            <a:off x="5282406" y="2554288"/>
            <a:ext cx="3683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30</a:t>
            </a:r>
          </a:p>
        </p:txBody>
      </p:sp>
      <p:sp>
        <p:nvSpPr>
          <p:cNvPr id="61" name="Rectangle 60"/>
          <p:cNvSpPr>
            <a:spLocks noChangeArrowheads="1"/>
          </p:cNvSpPr>
          <p:nvPr/>
        </p:nvSpPr>
        <p:spPr bwMode="auto">
          <a:xfrm>
            <a:off x="4077493" y="2544763"/>
            <a:ext cx="3683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13</a:t>
            </a:r>
          </a:p>
        </p:txBody>
      </p:sp>
      <p:sp>
        <p:nvSpPr>
          <p:cNvPr id="62" name="Rectangle 61"/>
          <p:cNvSpPr>
            <a:spLocks noChangeArrowheads="1"/>
          </p:cNvSpPr>
          <p:nvPr/>
        </p:nvSpPr>
        <p:spPr bwMode="auto">
          <a:xfrm>
            <a:off x="3528218" y="2544763"/>
            <a:ext cx="276225"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5</a:t>
            </a:r>
          </a:p>
        </p:txBody>
      </p:sp>
      <p:sp>
        <p:nvSpPr>
          <p:cNvPr id="63" name="Rectangle 62"/>
          <p:cNvSpPr>
            <a:spLocks noChangeArrowheads="1"/>
          </p:cNvSpPr>
          <p:nvPr/>
        </p:nvSpPr>
        <p:spPr bwMode="auto">
          <a:xfrm>
            <a:off x="4661693" y="2554288"/>
            <a:ext cx="3683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sz="1300" b="1">
                <a:solidFill>
                  <a:srgbClr val="000000"/>
                </a:solidFill>
              </a:rPr>
              <a:t>17</a:t>
            </a:r>
          </a:p>
        </p:txBody>
      </p:sp>
      <p:sp>
        <p:nvSpPr>
          <p:cNvPr id="65" name="Arc 98"/>
          <p:cNvSpPr>
            <a:spLocks/>
          </p:cNvSpPr>
          <p:nvPr/>
        </p:nvSpPr>
        <p:spPr bwMode="auto">
          <a:xfrm rot="18420000">
            <a:off x="1958974" y="3620294"/>
            <a:ext cx="306388" cy="381000"/>
          </a:xfrm>
          <a:custGeom>
            <a:avLst/>
            <a:gdLst>
              <a:gd name="G0" fmla="+- 112 0 0"/>
              <a:gd name="G1" fmla="+- 21600 0 0"/>
              <a:gd name="G2" fmla="+- 21600 0 0"/>
              <a:gd name="T0" fmla="*/ 0 w 21712"/>
              <a:gd name="T1" fmla="*/ 0 h 21600"/>
              <a:gd name="T2" fmla="*/ 21712 w 21712"/>
              <a:gd name="T3" fmla="*/ 21600 h 21600"/>
              <a:gd name="T4" fmla="*/ 112 w 21712"/>
              <a:gd name="T5" fmla="*/ 21600 h 21600"/>
            </a:gdLst>
            <a:ahLst/>
            <a:cxnLst>
              <a:cxn ang="0">
                <a:pos x="T0" y="T1"/>
              </a:cxn>
              <a:cxn ang="0">
                <a:pos x="T2" y="T3"/>
              </a:cxn>
              <a:cxn ang="0">
                <a:pos x="T4" y="T5"/>
              </a:cxn>
            </a:cxnLst>
            <a:rect l="0" t="0" r="r" b="b"/>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6" name="Arc 99"/>
          <p:cNvSpPr>
            <a:spLocks/>
          </p:cNvSpPr>
          <p:nvPr/>
        </p:nvSpPr>
        <p:spPr bwMode="auto">
          <a:xfrm rot="18420000">
            <a:off x="3635374" y="3620294"/>
            <a:ext cx="306388" cy="381000"/>
          </a:xfrm>
          <a:custGeom>
            <a:avLst/>
            <a:gdLst>
              <a:gd name="G0" fmla="+- 112 0 0"/>
              <a:gd name="G1" fmla="+- 21600 0 0"/>
              <a:gd name="G2" fmla="+- 21600 0 0"/>
              <a:gd name="T0" fmla="*/ 0 w 21712"/>
              <a:gd name="T1" fmla="*/ 0 h 21600"/>
              <a:gd name="T2" fmla="*/ 21712 w 21712"/>
              <a:gd name="T3" fmla="*/ 21600 h 21600"/>
              <a:gd name="T4" fmla="*/ 112 w 21712"/>
              <a:gd name="T5" fmla="*/ 21600 h 21600"/>
            </a:gdLst>
            <a:ahLst/>
            <a:cxnLst>
              <a:cxn ang="0">
                <a:pos x="T0" y="T1"/>
              </a:cxn>
              <a:cxn ang="0">
                <a:pos x="T2" y="T3"/>
              </a:cxn>
              <a:cxn ang="0">
                <a:pos x="T4" y="T5"/>
              </a:cxn>
            </a:cxnLst>
            <a:rect l="0" t="0" r="r" b="b"/>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7" name="Arc 100"/>
          <p:cNvSpPr>
            <a:spLocks/>
          </p:cNvSpPr>
          <p:nvPr/>
        </p:nvSpPr>
        <p:spPr bwMode="auto">
          <a:xfrm rot="18420000">
            <a:off x="5235574" y="3620294"/>
            <a:ext cx="306388" cy="381000"/>
          </a:xfrm>
          <a:custGeom>
            <a:avLst/>
            <a:gdLst>
              <a:gd name="G0" fmla="+- 112 0 0"/>
              <a:gd name="G1" fmla="+- 21600 0 0"/>
              <a:gd name="G2" fmla="+- 21600 0 0"/>
              <a:gd name="T0" fmla="*/ 0 w 21712"/>
              <a:gd name="T1" fmla="*/ 0 h 21600"/>
              <a:gd name="T2" fmla="*/ 21712 w 21712"/>
              <a:gd name="T3" fmla="*/ 21600 h 21600"/>
              <a:gd name="T4" fmla="*/ 112 w 21712"/>
              <a:gd name="T5" fmla="*/ 21600 h 21600"/>
            </a:gdLst>
            <a:ahLst/>
            <a:cxnLst>
              <a:cxn ang="0">
                <a:pos x="T0" y="T1"/>
              </a:cxn>
              <a:cxn ang="0">
                <a:pos x="T2" y="T3"/>
              </a:cxn>
              <a:cxn ang="0">
                <a:pos x="T4" y="T5"/>
              </a:cxn>
            </a:cxnLst>
            <a:rect l="0" t="0" r="r" b="b"/>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8" name="Arc 101"/>
          <p:cNvSpPr>
            <a:spLocks/>
          </p:cNvSpPr>
          <p:nvPr/>
        </p:nvSpPr>
        <p:spPr bwMode="auto">
          <a:xfrm rot="18420000">
            <a:off x="6835774" y="3620294"/>
            <a:ext cx="306388" cy="381000"/>
          </a:xfrm>
          <a:custGeom>
            <a:avLst/>
            <a:gdLst>
              <a:gd name="G0" fmla="+- 112 0 0"/>
              <a:gd name="G1" fmla="+- 21600 0 0"/>
              <a:gd name="G2" fmla="+- 21600 0 0"/>
              <a:gd name="T0" fmla="*/ 0 w 21712"/>
              <a:gd name="T1" fmla="*/ 0 h 21600"/>
              <a:gd name="T2" fmla="*/ 21712 w 21712"/>
              <a:gd name="T3" fmla="*/ 21600 h 21600"/>
              <a:gd name="T4" fmla="*/ 112 w 21712"/>
              <a:gd name="T5" fmla="*/ 21600 h 21600"/>
            </a:gdLst>
            <a:ahLst/>
            <a:cxnLst>
              <a:cxn ang="0">
                <a:pos x="T0" y="T1"/>
              </a:cxn>
              <a:cxn ang="0">
                <a:pos x="T2" y="T3"/>
              </a:cxn>
              <a:cxn ang="0">
                <a:pos x="T4" y="T5"/>
              </a:cxn>
            </a:cxnLst>
            <a:rect l="0" t="0" r="r" b="b"/>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12700" cap="rnd">
            <a:solidFill>
              <a:schemeClr val="tx1"/>
            </a:solidFill>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cxnSp>
        <p:nvCxnSpPr>
          <p:cNvPr id="72" name="Straight Arrow Connector 71"/>
          <p:cNvCxnSpPr>
            <a:endCxn id="7" idx="2"/>
          </p:cNvCxnSpPr>
          <p:nvPr/>
        </p:nvCxnSpPr>
        <p:spPr bwMode="auto">
          <a:xfrm flipH="1">
            <a:off x="1246981" y="2952750"/>
            <a:ext cx="2111375" cy="9032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Arrow Connector 73"/>
          <p:cNvCxnSpPr>
            <a:stCxn id="28" idx="0"/>
            <a:endCxn id="24" idx="1"/>
          </p:cNvCxnSpPr>
          <p:nvPr/>
        </p:nvCxnSpPr>
        <p:spPr bwMode="auto">
          <a:xfrm flipH="1">
            <a:off x="2917031" y="2951163"/>
            <a:ext cx="1012825" cy="91757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Arrow Connector 75"/>
          <p:cNvCxnSpPr>
            <a:stCxn id="28" idx="3"/>
            <a:endCxn id="12" idx="1"/>
          </p:cNvCxnSpPr>
          <p:nvPr/>
        </p:nvCxnSpPr>
        <p:spPr bwMode="auto">
          <a:xfrm>
            <a:off x="4502944" y="2951163"/>
            <a:ext cx="60324" cy="91757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Arrow Connector 77"/>
          <p:cNvCxnSpPr>
            <a:stCxn id="30" idx="3"/>
            <a:endCxn id="15" idx="2"/>
          </p:cNvCxnSpPr>
          <p:nvPr/>
        </p:nvCxnSpPr>
        <p:spPr bwMode="auto">
          <a:xfrm>
            <a:off x="5074443" y="2951163"/>
            <a:ext cx="1146176" cy="91757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p:cNvCxnSpPr>
            <a:stCxn id="34" idx="0"/>
            <a:endCxn id="19" idx="2"/>
          </p:cNvCxnSpPr>
          <p:nvPr/>
        </p:nvCxnSpPr>
        <p:spPr bwMode="auto">
          <a:xfrm>
            <a:off x="5647531" y="2951163"/>
            <a:ext cx="2230438" cy="91757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p:cNvSpPr txBox="1"/>
          <p:nvPr/>
        </p:nvSpPr>
        <p:spPr>
          <a:xfrm>
            <a:off x="4070" y="990600"/>
            <a:ext cx="2863284" cy="523220"/>
          </a:xfrm>
          <a:prstGeom prst="rect">
            <a:avLst/>
          </a:prstGeom>
          <a:noFill/>
        </p:spPr>
        <p:txBody>
          <a:bodyPr wrap="none" rtlCol="0">
            <a:spAutoFit/>
          </a:bodyPr>
          <a:lstStyle/>
          <a:p>
            <a:r>
              <a:rPr lang="en-US" sz="2800" b="0" dirty="0">
                <a:latin typeface="+mn-lt"/>
              </a:rPr>
              <a:t>After Deleting 24</a:t>
            </a:r>
          </a:p>
        </p:txBody>
      </p:sp>
      <p:sp>
        <p:nvSpPr>
          <p:cNvPr id="82"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Tree>
    <p:extLst>
      <p:ext uri="{BB962C8B-B14F-4D97-AF65-F5344CB8AC3E}">
        <p14:creationId xmlns:p14="http://schemas.microsoft.com/office/powerpoint/2010/main" val="1629463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a:extLst>
              <a:ext uri="{FF2B5EF4-FFF2-40B4-BE49-F238E27FC236}">
                <a16:creationId xmlns:a16="http://schemas.microsoft.com/office/drawing/2014/main" id="{C25FBC50-1022-4768-9257-CC9AB6159CD7}"/>
              </a:ext>
            </a:extLst>
          </p:cNvPr>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 with Clustered and </a:t>
            </a:r>
            <a:r>
              <a:rPr lang="en-US" altLang="en-US" sz="3200" b="0" dirty="0" err="1">
                <a:solidFill>
                  <a:schemeClr val="bg1"/>
                </a:solidFill>
                <a:latin typeface="+mn-lt"/>
              </a:rPr>
              <a:t>Unclustered</a:t>
            </a:r>
            <a:r>
              <a:rPr lang="en-US" altLang="en-US" sz="3200" b="0" dirty="0">
                <a:solidFill>
                  <a:schemeClr val="bg1"/>
                </a:solidFill>
                <a:latin typeface="+mn-lt"/>
              </a:rPr>
              <a:t> Files</a:t>
            </a:r>
          </a:p>
        </p:txBody>
      </p:sp>
      <p:sp>
        <p:nvSpPr>
          <p:cNvPr id="131" name="Content Placeholder 2">
            <a:extLst>
              <a:ext uri="{FF2B5EF4-FFF2-40B4-BE49-F238E27FC236}">
                <a16:creationId xmlns:a16="http://schemas.microsoft.com/office/drawing/2014/main" id="{4EA856CA-4471-4354-8474-F7A8ABD81DA1}"/>
              </a:ext>
            </a:extLst>
          </p:cNvPr>
          <p:cNvSpPr>
            <a:spLocks noGrp="1"/>
          </p:cNvSpPr>
          <p:nvPr>
            <p:ph idx="1"/>
          </p:nvPr>
        </p:nvSpPr>
        <p:spPr>
          <a:xfrm>
            <a:off x="19318" y="838200"/>
            <a:ext cx="9124682" cy="5257800"/>
          </a:xfrm>
        </p:spPr>
        <p:txBody>
          <a:bodyPr/>
          <a:lstStyle/>
          <a:p>
            <a:pPr>
              <a:buClrTx/>
              <a:buSzPct val="100000"/>
              <a:buFont typeface="Wingdings" panose="05000000000000000000" pitchFamily="2" charset="2"/>
              <a:buChar char="q"/>
            </a:pPr>
            <a:r>
              <a:rPr lang="en-US" sz="2200" dirty="0"/>
              <a:t>Suppose that </a:t>
            </a:r>
            <a:r>
              <a:rPr lang="en-US" sz="2400" dirty="0"/>
              <a:t>&lt;k, rid&gt;</a:t>
            </a:r>
            <a:r>
              <a:rPr lang="en-US" sz="2200" dirty="0"/>
              <a:t> is used for </a:t>
            </a:r>
            <a:r>
              <a:rPr lang="en-US" sz="2200" b="1" dirty="0"/>
              <a:t>data entries</a:t>
            </a:r>
            <a:r>
              <a:rPr lang="en-US" sz="2200" dirty="0"/>
              <a:t> and that the data records are stored in a </a:t>
            </a:r>
            <a:r>
              <a:rPr lang="en-US" sz="2200" i="1" dirty="0"/>
              <a:t>Heap</a:t>
            </a:r>
            <a:r>
              <a:rPr lang="en-US" sz="2200" dirty="0"/>
              <a:t> </a:t>
            </a:r>
            <a:r>
              <a:rPr lang="en-US" sz="2200" i="1" dirty="0"/>
              <a:t>file</a:t>
            </a:r>
            <a:r>
              <a:rPr lang="en-US" sz="2200" dirty="0"/>
              <a:t>.</a:t>
            </a:r>
          </a:p>
          <a:p>
            <a:pPr lvl="1">
              <a:buClrTx/>
              <a:buSzPct val="100000"/>
              <a:buFont typeface="Wingdings" panose="05000000000000000000" pitchFamily="2" charset="2"/>
              <a:buChar char="§"/>
            </a:pPr>
            <a:r>
              <a:rPr lang="en-US" sz="2200" dirty="0"/>
              <a:t>To build clustered index, first sort the Heap file (with some free space on each page for future inserts).  </a:t>
            </a:r>
          </a:p>
          <a:p>
            <a:pPr lvl="1">
              <a:buClrTx/>
              <a:buSzPct val="100000"/>
              <a:buFont typeface="Wingdings" panose="05000000000000000000" pitchFamily="2" charset="2"/>
              <a:buChar char="§"/>
            </a:pPr>
            <a:r>
              <a:rPr lang="en-US" sz="2200" dirty="0"/>
              <a:t>Overflow pages may be needed for inserts. (Thus, order of data recs is ‘close to’, but not identical to, the sort order.)</a:t>
            </a:r>
          </a:p>
        </p:txBody>
      </p:sp>
      <p:grpSp>
        <p:nvGrpSpPr>
          <p:cNvPr id="132" name="Group 131">
            <a:extLst>
              <a:ext uri="{FF2B5EF4-FFF2-40B4-BE49-F238E27FC236}">
                <a16:creationId xmlns:a16="http://schemas.microsoft.com/office/drawing/2014/main" id="{455C8E5C-A17A-4EC7-BB64-A1D5B6C3C435}"/>
              </a:ext>
            </a:extLst>
          </p:cNvPr>
          <p:cNvGrpSpPr/>
          <p:nvPr/>
        </p:nvGrpSpPr>
        <p:grpSpPr>
          <a:xfrm>
            <a:off x="188913" y="3124200"/>
            <a:ext cx="8967153" cy="2895396"/>
            <a:chOff x="188913" y="3124200"/>
            <a:chExt cx="8967153" cy="2895396"/>
          </a:xfrm>
        </p:grpSpPr>
        <p:sp>
          <p:nvSpPr>
            <p:cNvPr id="133" name="Freeform 8">
              <a:extLst>
                <a:ext uri="{FF2B5EF4-FFF2-40B4-BE49-F238E27FC236}">
                  <a16:creationId xmlns:a16="http://schemas.microsoft.com/office/drawing/2014/main" id="{B14145C7-617D-4592-8187-F1D8C63016BB}"/>
                </a:ext>
              </a:extLst>
            </p:cNvPr>
            <p:cNvSpPr>
              <a:spLocks/>
            </p:cNvSpPr>
            <p:nvPr/>
          </p:nvSpPr>
          <p:spPr bwMode="auto">
            <a:xfrm>
              <a:off x="331788" y="5410200"/>
              <a:ext cx="398462" cy="328612"/>
            </a:xfrm>
            <a:custGeom>
              <a:avLst/>
              <a:gdLst>
                <a:gd name="T0" fmla="*/ 0 w 251"/>
                <a:gd name="T1" fmla="*/ 206 h 207"/>
                <a:gd name="T2" fmla="*/ 0 w 251"/>
                <a:gd name="T3" fmla="*/ 0 h 207"/>
                <a:gd name="T4" fmla="*/ 250 w 251"/>
                <a:gd name="T5" fmla="*/ 0 h 207"/>
                <a:gd name="T6" fmla="*/ 250 w 251"/>
                <a:gd name="T7" fmla="*/ 206 h 207"/>
                <a:gd name="T8" fmla="*/ 0 w 251"/>
                <a:gd name="T9" fmla="*/ 206 h 207"/>
              </a:gdLst>
              <a:ahLst/>
              <a:cxnLst>
                <a:cxn ang="0">
                  <a:pos x="T0" y="T1"/>
                </a:cxn>
                <a:cxn ang="0">
                  <a:pos x="T2" y="T3"/>
                </a:cxn>
                <a:cxn ang="0">
                  <a:pos x="T4" y="T5"/>
                </a:cxn>
                <a:cxn ang="0">
                  <a:pos x="T6" y="T7"/>
                </a:cxn>
                <a:cxn ang="0">
                  <a:pos x="T8" y="T9"/>
                </a:cxn>
              </a:cxnLst>
              <a:rect l="0" t="0" r="r" b="b"/>
              <a:pathLst>
                <a:path w="251" h="207">
                  <a:moveTo>
                    <a:pt x="0" y="206"/>
                  </a:moveTo>
                  <a:lnTo>
                    <a:pt x="0" y="0"/>
                  </a:lnTo>
                  <a:lnTo>
                    <a:pt x="250" y="0"/>
                  </a:lnTo>
                  <a:lnTo>
                    <a:pt x="250" y="206"/>
                  </a:lnTo>
                  <a:lnTo>
                    <a:pt x="0" y="206"/>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34" name="Freeform 9">
              <a:extLst>
                <a:ext uri="{FF2B5EF4-FFF2-40B4-BE49-F238E27FC236}">
                  <a16:creationId xmlns:a16="http://schemas.microsoft.com/office/drawing/2014/main" id="{E2F959C2-3DFB-4C08-8DDA-5CAE80DFE0AE}"/>
                </a:ext>
              </a:extLst>
            </p:cNvPr>
            <p:cNvSpPr>
              <a:spLocks/>
            </p:cNvSpPr>
            <p:nvPr/>
          </p:nvSpPr>
          <p:spPr bwMode="auto">
            <a:xfrm>
              <a:off x="860425" y="5410200"/>
              <a:ext cx="396875" cy="328612"/>
            </a:xfrm>
            <a:custGeom>
              <a:avLst/>
              <a:gdLst>
                <a:gd name="T0" fmla="*/ 0 w 250"/>
                <a:gd name="T1" fmla="*/ 206 h 207"/>
                <a:gd name="T2" fmla="*/ 0 w 250"/>
                <a:gd name="T3" fmla="*/ 0 h 207"/>
                <a:gd name="T4" fmla="*/ 249 w 250"/>
                <a:gd name="T5" fmla="*/ 0 h 207"/>
                <a:gd name="T6" fmla="*/ 249 w 250"/>
                <a:gd name="T7" fmla="*/ 206 h 207"/>
                <a:gd name="T8" fmla="*/ 0 w 250"/>
                <a:gd name="T9" fmla="*/ 206 h 207"/>
              </a:gdLst>
              <a:ahLst/>
              <a:cxnLst>
                <a:cxn ang="0">
                  <a:pos x="T0" y="T1"/>
                </a:cxn>
                <a:cxn ang="0">
                  <a:pos x="T2" y="T3"/>
                </a:cxn>
                <a:cxn ang="0">
                  <a:pos x="T4" y="T5"/>
                </a:cxn>
                <a:cxn ang="0">
                  <a:pos x="T6" y="T7"/>
                </a:cxn>
                <a:cxn ang="0">
                  <a:pos x="T8" y="T9"/>
                </a:cxn>
              </a:cxnLst>
              <a:rect l="0" t="0" r="r" b="b"/>
              <a:pathLst>
                <a:path w="250" h="207">
                  <a:moveTo>
                    <a:pt x="0" y="206"/>
                  </a:moveTo>
                  <a:lnTo>
                    <a:pt x="0" y="0"/>
                  </a:lnTo>
                  <a:lnTo>
                    <a:pt x="249" y="0"/>
                  </a:lnTo>
                  <a:lnTo>
                    <a:pt x="249" y="206"/>
                  </a:lnTo>
                  <a:lnTo>
                    <a:pt x="0" y="206"/>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35" name="Freeform 10">
              <a:extLst>
                <a:ext uri="{FF2B5EF4-FFF2-40B4-BE49-F238E27FC236}">
                  <a16:creationId xmlns:a16="http://schemas.microsoft.com/office/drawing/2014/main" id="{2F3C4D98-1581-4933-9556-80A96407642F}"/>
                </a:ext>
              </a:extLst>
            </p:cNvPr>
            <p:cNvSpPr>
              <a:spLocks/>
            </p:cNvSpPr>
            <p:nvPr/>
          </p:nvSpPr>
          <p:spPr bwMode="auto">
            <a:xfrm>
              <a:off x="1387475" y="5410200"/>
              <a:ext cx="400050" cy="328612"/>
            </a:xfrm>
            <a:custGeom>
              <a:avLst/>
              <a:gdLst>
                <a:gd name="T0" fmla="*/ 0 w 252"/>
                <a:gd name="T1" fmla="*/ 206 h 207"/>
                <a:gd name="T2" fmla="*/ 0 w 252"/>
                <a:gd name="T3" fmla="*/ 0 h 207"/>
                <a:gd name="T4" fmla="*/ 251 w 252"/>
                <a:gd name="T5" fmla="*/ 0 h 207"/>
                <a:gd name="T6" fmla="*/ 251 w 252"/>
                <a:gd name="T7" fmla="*/ 206 h 207"/>
                <a:gd name="T8" fmla="*/ 0 w 252"/>
                <a:gd name="T9" fmla="*/ 206 h 207"/>
              </a:gdLst>
              <a:ahLst/>
              <a:cxnLst>
                <a:cxn ang="0">
                  <a:pos x="T0" y="T1"/>
                </a:cxn>
                <a:cxn ang="0">
                  <a:pos x="T2" y="T3"/>
                </a:cxn>
                <a:cxn ang="0">
                  <a:pos x="T4" y="T5"/>
                </a:cxn>
                <a:cxn ang="0">
                  <a:pos x="T6" y="T7"/>
                </a:cxn>
                <a:cxn ang="0">
                  <a:pos x="T8" y="T9"/>
                </a:cxn>
              </a:cxnLst>
              <a:rect l="0" t="0" r="r" b="b"/>
              <a:pathLst>
                <a:path w="252" h="207">
                  <a:moveTo>
                    <a:pt x="0" y="206"/>
                  </a:moveTo>
                  <a:lnTo>
                    <a:pt x="0" y="0"/>
                  </a:lnTo>
                  <a:lnTo>
                    <a:pt x="251" y="0"/>
                  </a:lnTo>
                  <a:lnTo>
                    <a:pt x="251" y="206"/>
                  </a:lnTo>
                  <a:lnTo>
                    <a:pt x="0" y="206"/>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36" name="Freeform 11">
              <a:extLst>
                <a:ext uri="{FF2B5EF4-FFF2-40B4-BE49-F238E27FC236}">
                  <a16:creationId xmlns:a16="http://schemas.microsoft.com/office/drawing/2014/main" id="{33228653-2CAE-48D0-95F1-2E2F4DC62391}"/>
                </a:ext>
              </a:extLst>
            </p:cNvPr>
            <p:cNvSpPr>
              <a:spLocks/>
            </p:cNvSpPr>
            <p:nvPr/>
          </p:nvSpPr>
          <p:spPr bwMode="auto">
            <a:xfrm>
              <a:off x="1917700" y="5410200"/>
              <a:ext cx="396875" cy="328612"/>
            </a:xfrm>
            <a:custGeom>
              <a:avLst/>
              <a:gdLst>
                <a:gd name="T0" fmla="*/ 0 w 250"/>
                <a:gd name="T1" fmla="*/ 206 h 207"/>
                <a:gd name="T2" fmla="*/ 0 w 250"/>
                <a:gd name="T3" fmla="*/ 0 h 207"/>
                <a:gd name="T4" fmla="*/ 249 w 250"/>
                <a:gd name="T5" fmla="*/ 0 h 207"/>
                <a:gd name="T6" fmla="*/ 249 w 250"/>
                <a:gd name="T7" fmla="*/ 206 h 207"/>
                <a:gd name="T8" fmla="*/ 0 w 250"/>
                <a:gd name="T9" fmla="*/ 206 h 207"/>
              </a:gdLst>
              <a:ahLst/>
              <a:cxnLst>
                <a:cxn ang="0">
                  <a:pos x="T0" y="T1"/>
                </a:cxn>
                <a:cxn ang="0">
                  <a:pos x="T2" y="T3"/>
                </a:cxn>
                <a:cxn ang="0">
                  <a:pos x="T4" y="T5"/>
                </a:cxn>
                <a:cxn ang="0">
                  <a:pos x="T6" y="T7"/>
                </a:cxn>
                <a:cxn ang="0">
                  <a:pos x="T8" y="T9"/>
                </a:cxn>
              </a:cxnLst>
              <a:rect l="0" t="0" r="r" b="b"/>
              <a:pathLst>
                <a:path w="250" h="207">
                  <a:moveTo>
                    <a:pt x="0" y="206"/>
                  </a:moveTo>
                  <a:lnTo>
                    <a:pt x="0" y="0"/>
                  </a:lnTo>
                  <a:lnTo>
                    <a:pt x="249" y="0"/>
                  </a:lnTo>
                  <a:lnTo>
                    <a:pt x="249" y="206"/>
                  </a:lnTo>
                  <a:lnTo>
                    <a:pt x="0" y="206"/>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37" name="Freeform 12">
              <a:extLst>
                <a:ext uri="{FF2B5EF4-FFF2-40B4-BE49-F238E27FC236}">
                  <a16:creationId xmlns:a16="http://schemas.microsoft.com/office/drawing/2014/main" id="{FD0D49EF-B125-4C0E-ADB5-AE476EAB7745}"/>
                </a:ext>
              </a:extLst>
            </p:cNvPr>
            <p:cNvSpPr>
              <a:spLocks/>
            </p:cNvSpPr>
            <p:nvPr/>
          </p:nvSpPr>
          <p:spPr bwMode="auto">
            <a:xfrm>
              <a:off x="2446338" y="5410200"/>
              <a:ext cx="396875" cy="328612"/>
            </a:xfrm>
            <a:custGeom>
              <a:avLst/>
              <a:gdLst>
                <a:gd name="T0" fmla="*/ 0 w 250"/>
                <a:gd name="T1" fmla="*/ 206 h 207"/>
                <a:gd name="T2" fmla="*/ 0 w 250"/>
                <a:gd name="T3" fmla="*/ 0 h 207"/>
                <a:gd name="T4" fmla="*/ 249 w 250"/>
                <a:gd name="T5" fmla="*/ 0 h 207"/>
                <a:gd name="T6" fmla="*/ 249 w 250"/>
                <a:gd name="T7" fmla="*/ 206 h 207"/>
                <a:gd name="T8" fmla="*/ 0 w 250"/>
                <a:gd name="T9" fmla="*/ 206 h 207"/>
              </a:gdLst>
              <a:ahLst/>
              <a:cxnLst>
                <a:cxn ang="0">
                  <a:pos x="T0" y="T1"/>
                </a:cxn>
                <a:cxn ang="0">
                  <a:pos x="T2" y="T3"/>
                </a:cxn>
                <a:cxn ang="0">
                  <a:pos x="T4" y="T5"/>
                </a:cxn>
                <a:cxn ang="0">
                  <a:pos x="T6" y="T7"/>
                </a:cxn>
                <a:cxn ang="0">
                  <a:pos x="T8" y="T9"/>
                </a:cxn>
              </a:cxnLst>
              <a:rect l="0" t="0" r="r" b="b"/>
              <a:pathLst>
                <a:path w="250" h="207">
                  <a:moveTo>
                    <a:pt x="0" y="206"/>
                  </a:moveTo>
                  <a:lnTo>
                    <a:pt x="0" y="0"/>
                  </a:lnTo>
                  <a:lnTo>
                    <a:pt x="249" y="0"/>
                  </a:lnTo>
                  <a:lnTo>
                    <a:pt x="249" y="206"/>
                  </a:lnTo>
                  <a:lnTo>
                    <a:pt x="0" y="206"/>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38" name="Freeform 13">
              <a:extLst>
                <a:ext uri="{FF2B5EF4-FFF2-40B4-BE49-F238E27FC236}">
                  <a16:creationId xmlns:a16="http://schemas.microsoft.com/office/drawing/2014/main" id="{97D51946-495B-4F3A-B74F-8308948707DF}"/>
                </a:ext>
              </a:extLst>
            </p:cNvPr>
            <p:cNvSpPr>
              <a:spLocks/>
            </p:cNvSpPr>
            <p:nvPr/>
          </p:nvSpPr>
          <p:spPr bwMode="auto">
            <a:xfrm>
              <a:off x="2973388" y="5410200"/>
              <a:ext cx="398462" cy="328612"/>
            </a:xfrm>
            <a:custGeom>
              <a:avLst/>
              <a:gdLst>
                <a:gd name="T0" fmla="*/ 0 w 251"/>
                <a:gd name="T1" fmla="*/ 206 h 207"/>
                <a:gd name="T2" fmla="*/ 0 w 251"/>
                <a:gd name="T3" fmla="*/ 0 h 207"/>
                <a:gd name="T4" fmla="*/ 250 w 251"/>
                <a:gd name="T5" fmla="*/ 0 h 207"/>
                <a:gd name="T6" fmla="*/ 250 w 251"/>
                <a:gd name="T7" fmla="*/ 206 h 207"/>
                <a:gd name="T8" fmla="*/ 0 w 251"/>
                <a:gd name="T9" fmla="*/ 206 h 207"/>
              </a:gdLst>
              <a:ahLst/>
              <a:cxnLst>
                <a:cxn ang="0">
                  <a:pos x="T0" y="T1"/>
                </a:cxn>
                <a:cxn ang="0">
                  <a:pos x="T2" y="T3"/>
                </a:cxn>
                <a:cxn ang="0">
                  <a:pos x="T4" y="T5"/>
                </a:cxn>
                <a:cxn ang="0">
                  <a:pos x="T6" y="T7"/>
                </a:cxn>
                <a:cxn ang="0">
                  <a:pos x="T8" y="T9"/>
                </a:cxn>
              </a:cxnLst>
              <a:rect l="0" t="0" r="r" b="b"/>
              <a:pathLst>
                <a:path w="251" h="207">
                  <a:moveTo>
                    <a:pt x="0" y="206"/>
                  </a:moveTo>
                  <a:lnTo>
                    <a:pt x="0" y="0"/>
                  </a:lnTo>
                  <a:lnTo>
                    <a:pt x="250" y="0"/>
                  </a:lnTo>
                  <a:lnTo>
                    <a:pt x="250" y="206"/>
                  </a:lnTo>
                  <a:lnTo>
                    <a:pt x="0" y="206"/>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39" name="Freeform 14">
              <a:extLst>
                <a:ext uri="{FF2B5EF4-FFF2-40B4-BE49-F238E27FC236}">
                  <a16:creationId xmlns:a16="http://schemas.microsoft.com/office/drawing/2014/main" id="{EA72589B-B41C-4AB2-89BA-9ABB4C9DD985}"/>
                </a:ext>
              </a:extLst>
            </p:cNvPr>
            <p:cNvSpPr>
              <a:spLocks/>
            </p:cNvSpPr>
            <p:nvPr/>
          </p:nvSpPr>
          <p:spPr bwMode="auto">
            <a:xfrm>
              <a:off x="3502025" y="5410200"/>
              <a:ext cx="398463" cy="328612"/>
            </a:xfrm>
            <a:custGeom>
              <a:avLst/>
              <a:gdLst>
                <a:gd name="T0" fmla="*/ 0 w 251"/>
                <a:gd name="T1" fmla="*/ 206 h 207"/>
                <a:gd name="T2" fmla="*/ 0 w 251"/>
                <a:gd name="T3" fmla="*/ 0 h 207"/>
                <a:gd name="T4" fmla="*/ 250 w 251"/>
                <a:gd name="T5" fmla="*/ 0 h 207"/>
                <a:gd name="T6" fmla="*/ 250 w 251"/>
                <a:gd name="T7" fmla="*/ 206 h 207"/>
                <a:gd name="T8" fmla="*/ 0 w 251"/>
                <a:gd name="T9" fmla="*/ 206 h 207"/>
              </a:gdLst>
              <a:ahLst/>
              <a:cxnLst>
                <a:cxn ang="0">
                  <a:pos x="T0" y="T1"/>
                </a:cxn>
                <a:cxn ang="0">
                  <a:pos x="T2" y="T3"/>
                </a:cxn>
                <a:cxn ang="0">
                  <a:pos x="T4" y="T5"/>
                </a:cxn>
                <a:cxn ang="0">
                  <a:pos x="T6" y="T7"/>
                </a:cxn>
                <a:cxn ang="0">
                  <a:pos x="T8" y="T9"/>
                </a:cxn>
              </a:cxnLst>
              <a:rect l="0" t="0" r="r" b="b"/>
              <a:pathLst>
                <a:path w="251" h="207">
                  <a:moveTo>
                    <a:pt x="0" y="206"/>
                  </a:moveTo>
                  <a:lnTo>
                    <a:pt x="0" y="0"/>
                  </a:lnTo>
                  <a:lnTo>
                    <a:pt x="250" y="0"/>
                  </a:lnTo>
                  <a:lnTo>
                    <a:pt x="250" y="206"/>
                  </a:lnTo>
                  <a:lnTo>
                    <a:pt x="0" y="206"/>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40" name="Freeform 15">
              <a:extLst>
                <a:ext uri="{FF2B5EF4-FFF2-40B4-BE49-F238E27FC236}">
                  <a16:creationId xmlns:a16="http://schemas.microsoft.com/office/drawing/2014/main" id="{FB427B80-8188-4B5A-A367-D5AEC380B420}"/>
                </a:ext>
              </a:extLst>
            </p:cNvPr>
            <p:cNvSpPr>
              <a:spLocks/>
            </p:cNvSpPr>
            <p:nvPr/>
          </p:nvSpPr>
          <p:spPr bwMode="auto">
            <a:xfrm>
              <a:off x="1092200" y="4329112"/>
              <a:ext cx="1724025" cy="1588"/>
            </a:xfrm>
            <a:custGeom>
              <a:avLst/>
              <a:gdLst>
                <a:gd name="T0" fmla="*/ 0 w 1086"/>
                <a:gd name="T1" fmla="*/ 0 h 1"/>
                <a:gd name="T2" fmla="*/ 1085 w 1086"/>
                <a:gd name="T3" fmla="*/ 0 h 1"/>
                <a:gd name="T4" fmla="*/ 0 w 1086"/>
                <a:gd name="T5" fmla="*/ 0 h 1"/>
              </a:gdLst>
              <a:ahLst/>
              <a:cxnLst>
                <a:cxn ang="0">
                  <a:pos x="T0" y="T1"/>
                </a:cxn>
                <a:cxn ang="0">
                  <a:pos x="T2" y="T3"/>
                </a:cxn>
                <a:cxn ang="0">
                  <a:pos x="T4" y="T5"/>
                </a:cxn>
              </a:cxnLst>
              <a:rect l="0" t="0" r="r" b="b"/>
              <a:pathLst>
                <a:path w="1086" h="1">
                  <a:moveTo>
                    <a:pt x="0" y="0"/>
                  </a:moveTo>
                  <a:lnTo>
                    <a:pt x="1085" y="0"/>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41" name="Freeform 16">
              <a:extLst>
                <a:ext uri="{FF2B5EF4-FFF2-40B4-BE49-F238E27FC236}">
                  <a16:creationId xmlns:a16="http://schemas.microsoft.com/office/drawing/2014/main" id="{BB985131-739D-4E27-81F5-1BC2C84596EE}"/>
                </a:ext>
              </a:extLst>
            </p:cNvPr>
            <p:cNvSpPr>
              <a:spLocks/>
            </p:cNvSpPr>
            <p:nvPr/>
          </p:nvSpPr>
          <p:spPr bwMode="auto">
            <a:xfrm>
              <a:off x="1092200" y="3354387"/>
              <a:ext cx="909638" cy="976313"/>
            </a:xfrm>
            <a:custGeom>
              <a:avLst/>
              <a:gdLst>
                <a:gd name="T0" fmla="*/ 0 w 573"/>
                <a:gd name="T1" fmla="*/ 614 h 615"/>
                <a:gd name="T2" fmla="*/ 572 w 573"/>
                <a:gd name="T3" fmla="*/ 0 h 615"/>
                <a:gd name="T4" fmla="*/ 0 w 573"/>
                <a:gd name="T5" fmla="*/ 614 h 615"/>
              </a:gdLst>
              <a:ahLst/>
              <a:cxnLst>
                <a:cxn ang="0">
                  <a:pos x="T0" y="T1"/>
                </a:cxn>
                <a:cxn ang="0">
                  <a:pos x="T2" y="T3"/>
                </a:cxn>
                <a:cxn ang="0">
                  <a:pos x="T4" y="T5"/>
                </a:cxn>
              </a:cxnLst>
              <a:rect l="0" t="0" r="r" b="b"/>
              <a:pathLst>
                <a:path w="573" h="615">
                  <a:moveTo>
                    <a:pt x="0" y="614"/>
                  </a:moveTo>
                  <a:lnTo>
                    <a:pt x="572" y="0"/>
                  </a:lnTo>
                  <a:lnTo>
                    <a:pt x="0" y="6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42" name="Freeform 17">
              <a:extLst>
                <a:ext uri="{FF2B5EF4-FFF2-40B4-BE49-F238E27FC236}">
                  <a16:creationId xmlns:a16="http://schemas.microsoft.com/office/drawing/2014/main" id="{AD28F045-5EB3-4A69-A95D-236341B9CFE3}"/>
                </a:ext>
              </a:extLst>
            </p:cNvPr>
            <p:cNvSpPr>
              <a:spLocks/>
            </p:cNvSpPr>
            <p:nvPr/>
          </p:nvSpPr>
          <p:spPr bwMode="auto">
            <a:xfrm>
              <a:off x="2000250" y="3354387"/>
              <a:ext cx="825500" cy="976313"/>
            </a:xfrm>
            <a:custGeom>
              <a:avLst/>
              <a:gdLst>
                <a:gd name="T0" fmla="*/ 0 w 520"/>
                <a:gd name="T1" fmla="*/ 0 h 615"/>
                <a:gd name="T2" fmla="*/ 519 w 520"/>
                <a:gd name="T3" fmla="*/ 614 h 615"/>
                <a:gd name="T4" fmla="*/ 0 w 520"/>
                <a:gd name="T5" fmla="*/ 0 h 615"/>
              </a:gdLst>
              <a:ahLst/>
              <a:cxnLst>
                <a:cxn ang="0">
                  <a:pos x="T0" y="T1"/>
                </a:cxn>
                <a:cxn ang="0">
                  <a:pos x="T2" y="T3"/>
                </a:cxn>
                <a:cxn ang="0">
                  <a:pos x="T4" y="T5"/>
                </a:cxn>
              </a:cxnLst>
              <a:rect l="0" t="0" r="r" b="b"/>
              <a:pathLst>
                <a:path w="520" h="615">
                  <a:moveTo>
                    <a:pt x="0" y="0"/>
                  </a:moveTo>
                  <a:lnTo>
                    <a:pt x="519" y="61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43" name="Freeform 18">
              <a:extLst>
                <a:ext uri="{FF2B5EF4-FFF2-40B4-BE49-F238E27FC236}">
                  <a16:creationId xmlns:a16="http://schemas.microsoft.com/office/drawing/2014/main" id="{A307EDB1-518F-4984-8981-E4B984406A52}"/>
                </a:ext>
              </a:extLst>
            </p:cNvPr>
            <p:cNvSpPr>
              <a:spLocks/>
            </p:cNvSpPr>
            <p:nvPr/>
          </p:nvSpPr>
          <p:spPr bwMode="auto">
            <a:xfrm>
              <a:off x="1666875" y="3268662"/>
              <a:ext cx="334963" cy="87313"/>
            </a:xfrm>
            <a:custGeom>
              <a:avLst/>
              <a:gdLst>
                <a:gd name="T0" fmla="*/ 0 w 211"/>
                <a:gd name="T1" fmla="*/ 0 h 55"/>
                <a:gd name="T2" fmla="*/ 35 w 211"/>
                <a:gd name="T3" fmla="*/ 8 h 55"/>
                <a:gd name="T4" fmla="*/ 210 w 211"/>
                <a:gd name="T5" fmla="*/ 54 h 55"/>
                <a:gd name="T6" fmla="*/ 0 w 211"/>
                <a:gd name="T7" fmla="*/ 0 h 55"/>
              </a:gdLst>
              <a:ahLst/>
              <a:cxnLst>
                <a:cxn ang="0">
                  <a:pos x="T0" y="T1"/>
                </a:cxn>
                <a:cxn ang="0">
                  <a:pos x="T2" y="T3"/>
                </a:cxn>
                <a:cxn ang="0">
                  <a:pos x="T4" y="T5"/>
                </a:cxn>
                <a:cxn ang="0">
                  <a:pos x="T6" y="T7"/>
                </a:cxn>
              </a:cxnLst>
              <a:rect l="0" t="0" r="r" b="b"/>
              <a:pathLst>
                <a:path w="211" h="55">
                  <a:moveTo>
                    <a:pt x="0" y="0"/>
                  </a:moveTo>
                  <a:lnTo>
                    <a:pt x="35" y="8"/>
                  </a:lnTo>
                  <a:lnTo>
                    <a:pt x="210" y="5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44" name="Freeform 19">
              <a:extLst>
                <a:ext uri="{FF2B5EF4-FFF2-40B4-BE49-F238E27FC236}">
                  <a16:creationId xmlns:a16="http://schemas.microsoft.com/office/drawing/2014/main" id="{3809152B-4C35-4D40-85C3-E5D86B97DF41}"/>
                </a:ext>
              </a:extLst>
            </p:cNvPr>
            <p:cNvSpPr>
              <a:spLocks/>
            </p:cNvSpPr>
            <p:nvPr/>
          </p:nvSpPr>
          <p:spPr bwMode="auto">
            <a:xfrm>
              <a:off x="1903413" y="3306762"/>
              <a:ext cx="98425" cy="49213"/>
            </a:xfrm>
            <a:custGeom>
              <a:avLst/>
              <a:gdLst>
                <a:gd name="T0" fmla="*/ 7 w 62"/>
                <a:gd name="T1" fmla="*/ 0 h 31"/>
                <a:gd name="T2" fmla="*/ 61 w 62"/>
                <a:gd name="T3" fmla="*/ 30 h 31"/>
                <a:gd name="T4" fmla="*/ 0 w 62"/>
                <a:gd name="T5" fmla="*/ 29 h 31"/>
                <a:gd name="T6" fmla="*/ 7 w 62"/>
                <a:gd name="T7" fmla="*/ 0 h 31"/>
              </a:gdLst>
              <a:ahLst/>
              <a:cxnLst>
                <a:cxn ang="0">
                  <a:pos x="T0" y="T1"/>
                </a:cxn>
                <a:cxn ang="0">
                  <a:pos x="T2" y="T3"/>
                </a:cxn>
                <a:cxn ang="0">
                  <a:pos x="T4" y="T5"/>
                </a:cxn>
                <a:cxn ang="0">
                  <a:pos x="T6" y="T7"/>
                </a:cxn>
              </a:cxnLst>
              <a:rect l="0" t="0" r="r" b="b"/>
              <a:pathLst>
                <a:path w="62" h="31">
                  <a:moveTo>
                    <a:pt x="7" y="0"/>
                  </a:moveTo>
                  <a:lnTo>
                    <a:pt x="61" y="30"/>
                  </a:lnTo>
                  <a:lnTo>
                    <a:pt x="0" y="29"/>
                  </a:lnTo>
                  <a:lnTo>
                    <a:pt x="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45" name="Freeform 20">
              <a:extLst>
                <a:ext uri="{FF2B5EF4-FFF2-40B4-BE49-F238E27FC236}">
                  <a16:creationId xmlns:a16="http://schemas.microsoft.com/office/drawing/2014/main" id="{E28F13D1-B84D-465B-9F5A-4DA811EC0FE8}"/>
                </a:ext>
              </a:extLst>
            </p:cNvPr>
            <p:cNvSpPr>
              <a:spLocks/>
            </p:cNvSpPr>
            <p:nvPr/>
          </p:nvSpPr>
          <p:spPr bwMode="auto">
            <a:xfrm>
              <a:off x="674688" y="4587875"/>
              <a:ext cx="468312" cy="323850"/>
            </a:xfrm>
            <a:custGeom>
              <a:avLst/>
              <a:gdLst>
                <a:gd name="T0" fmla="*/ 0 w 295"/>
                <a:gd name="T1" fmla="*/ 0 h 204"/>
                <a:gd name="T2" fmla="*/ 294 w 295"/>
                <a:gd name="T3" fmla="*/ 0 h 204"/>
                <a:gd name="T4" fmla="*/ 294 w 295"/>
                <a:gd name="T5" fmla="*/ 203 h 204"/>
                <a:gd name="T6" fmla="*/ 0 w 295"/>
                <a:gd name="T7" fmla="*/ 203 h 204"/>
                <a:gd name="T8" fmla="*/ 0 w 295"/>
                <a:gd name="T9" fmla="*/ 0 h 204"/>
              </a:gdLst>
              <a:ahLst/>
              <a:cxnLst>
                <a:cxn ang="0">
                  <a:pos x="T0" y="T1"/>
                </a:cxn>
                <a:cxn ang="0">
                  <a:pos x="T2" y="T3"/>
                </a:cxn>
                <a:cxn ang="0">
                  <a:pos x="T4" y="T5"/>
                </a:cxn>
                <a:cxn ang="0">
                  <a:pos x="T6" y="T7"/>
                </a:cxn>
                <a:cxn ang="0">
                  <a:pos x="T8" y="T9"/>
                </a:cxn>
              </a:cxnLst>
              <a:rect l="0" t="0" r="r" b="b"/>
              <a:pathLst>
                <a:path w="295" h="204">
                  <a:moveTo>
                    <a:pt x="0" y="0"/>
                  </a:moveTo>
                  <a:lnTo>
                    <a:pt x="294" y="0"/>
                  </a:lnTo>
                  <a:lnTo>
                    <a:pt x="294" y="203"/>
                  </a:lnTo>
                  <a:lnTo>
                    <a:pt x="0" y="203"/>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46" name="Freeform 21">
              <a:extLst>
                <a:ext uri="{FF2B5EF4-FFF2-40B4-BE49-F238E27FC236}">
                  <a16:creationId xmlns:a16="http://schemas.microsoft.com/office/drawing/2014/main" id="{FA9D418D-28F3-4609-9DF9-4EB5BB40AFE4}"/>
                </a:ext>
              </a:extLst>
            </p:cNvPr>
            <p:cNvSpPr>
              <a:spLocks/>
            </p:cNvSpPr>
            <p:nvPr/>
          </p:nvSpPr>
          <p:spPr bwMode="auto">
            <a:xfrm>
              <a:off x="1141413" y="4706937"/>
              <a:ext cx="74612" cy="38100"/>
            </a:xfrm>
            <a:custGeom>
              <a:avLst/>
              <a:gdLst>
                <a:gd name="T0" fmla="*/ 46 w 47"/>
                <a:gd name="T1" fmla="*/ 23 h 24"/>
                <a:gd name="T2" fmla="*/ 0 w 47"/>
                <a:gd name="T3" fmla="*/ 12 h 24"/>
                <a:gd name="T4" fmla="*/ 46 w 47"/>
                <a:gd name="T5" fmla="*/ 0 h 24"/>
              </a:gdLst>
              <a:ahLst/>
              <a:cxnLst>
                <a:cxn ang="0">
                  <a:pos x="T0" y="T1"/>
                </a:cxn>
                <a:cxn ang="0">
                  <a:pos x="T2" y="T3"/>
                </a:cxn>
                <a:cxn ang="0">
                  <a:pos x="T4" y="T5"/>
                </a:cxn>
              </a:cxnLst>
              <a:rect l="0" t="0" r="r" b="b"/>
              <a:pathLst>
                <a:path w="47" h="24">
                  <a:moveTo>
                    <a:pt x="46" y="23"/>
                  </a:moveTo>
                  <a:lnTo>
                    <a:pt x="0" y="12"/>
                  </a:lnTo>
                  <a:lnTo>
                    <a:pt x="46"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47" name="Freeform 22">
              <a:extLst>
                <a:ext uri="{FF2B5EF4-FFF2-40B4-BE49-F238E27FC236}">
                  <a16:creationId xmlns:a16="http://schemas.microsoft.com/office/drawing/2014/main" id="{1BFAAB49-00CB-4A1B-B33C-9AC7D0AF3F88}"/>
                </a:ext>
              </a:extLst>
            </p:cNvPr>
            <p:cNvSpPr>
              <a:spLocks/>
            </p:cNvSpPr>
            <p:nvPr/>
          </p:nvSpPr>
          <p:spPr bwMode="auto">
            <a:xfrm>
              <a:off x="1141413" y="4725987"/>
              <a:ext cx="280987" cy="1588"/>
            </a:xfrm>
            <a:custGeom>
              <a:avLst/>
              <a:gdLst>
                <a:gd name="T0" fmla="*/ 0 w 177"/>
                <a:gd name="T1" fmla="*/ 0 h 1"/>
                <a:gd name="T2" fmla="*/ 176 w 177"/>
                <a:gd name="T3" fmla="*/ 0 h 1"/>
                <a:gd name="T4" fmla="*/ 0 w 177"/>
                <a:gd name="T5" fmla="*/ 0 h 1"/>
              </a:gdLst>
              <a:ahLst/>
              <a:cxnLst>
                <a:cxn ang="0">
                  <a:pos x="T0" y="T1"/>
                </a:cxn>
                <a:cxn ang="0">
                  <a:pos x="T2" y="T3"/>
                </a:cxn>
                <a:cxn ang="0">
                  <a:pos x="T4" y="T5"/>
                </a:cxn>
              </a:cxnLst>
              <a:rect l="0" t="0" r="r" b="b"/>
              <a:pathLst>
                <a:path w="177" h="1">
                  <a:moveTo>
                    <a:pt x="0" y="0"/>
                  </a:moveTo>
                  <a:lnTo>
                    <a:pt x="176" y="0"/>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48" name="Freeform 23">
              <a:extLst>
                <a:ext uri="{FF2B5EF4-FFF2-40B4-BE49-F238E27FC236}">
                  <a16:creationId xmlns:a16="http://schemas.microsoft.com/office/drawing/2014/main" id="{875E33EE-0C47-4348-A31B-F9FA6059E398}"/>
                </a:ext>
              </a:extLst>
            </p:cNvPr>
            <p:cNvSpPr>
              <a:spLocks/>
            </p:cNvSpPr>
            <p:nvPr/>
          </p:nvSpPr>
          <p:spPr bwMode="auto">
            <a:xfrm>
              <a:off x="1346200" y="4706937"/>
              <a:ext cx="76200" cy="38100"/>
            </a:xfrm>
            <a:custGeom>
              <a:avLst/>
              <a:gdLst>
                <a:gd name="T0" fmla="*/ 0 w 48"/>
                <a:gd name="T1" fmla="*/ 0 h 24"/>
                <a:gd name="T2" fmla="*/ 47 w 48"/>
                <a:gd name="T3" fmla="*/ 12 h 24"/>
                <a:gd name="T4" fmla="*/ 0 w 48"/>
                <a:gd name="T5" fmla="*/ 23 h 24"/>
              </a:gdLst>
              <a:ahLst/>
              <a:cxnLst>
                <a:cxn ang="0">
                  <a:pos x="T0" y="T1"/>
                </a:cxn>
                <a:cxn ang="0">
                  <a:pos x="T2" y="T3"/>
                </a:cxn>
                <a:cxn ang="0">
                  <a:pos x="T4" y="T5"/>
                </a:cxn>
              </a:cxnLst>
              <a:rect l="0" t="0" r="r" b="b"/>
              <a:pathLst>
                <a:path w="48" h="24">
                  <a:moveTo>
                    <a:pt x="0" y="0"/>
                  </a:moveTo>
                  <a:lnTo>
                    <a:pt x="47" y="12"/>
                  </a:lnTo>
                  <a:lnTo>
                    <a:pt x="0" y="23"/>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49" name="Freeform 24">
              <a:extLst>
                <a:ext uri="{FF2B5EF4-FFF2-40B4-BE49-F238E27FC236}">
                  <a16:creationId xmlns:a16="http://schemas.microsoft.com/office/drawing/2014/main" id="{5467671B-CDA3-483C-B055-518947400CA1}"/>
                </a:ext>
              </a:extLst>
            </p:cNvPr>
            <p:cNvSpPr>
              <a:spLocks/>
            </p:cNvSpPr>
            <p:nvPr/>
          </p:nvSpPr>
          <p:spPr bwMode="auto">
            <a:xfrm>
              <a:off x="1420813" y="4587875"/>
              <a:ext cx="468312" cy="323850"/>
            </a:xfrm>
            <a:custGeom>
              <a:avLst/>
              <a:gdLst>
                <a:gd name="T0" fmla="*/ 0 w 295"/>
                <a:gd name="T1" fmla="*/ 0 h 204"/>
                <a:gd name="T2" fmla="*/ 294 w 295"/>
                <a:gd name="T3" fmla="*/ 0 h 204"/>
                <a:gd name="T4" fmla="*/ 294 w 295"/>
                <a:gd name="T5" fmla="*/ 203 h 204"/>
                <a:gd name="T6" fmla="*/ 0 w 295"/>
                <a:gd name="T7" fmla="*/ 203 h 204"/>
                <a:gd name="T8" fmla="*/ 0 w 295"/>
                <a:gd name="T9" fmla="*/ 0 h 204"/>
              </a:gdLst>
              <a:ahLst/>
              <a:cxnLst>
                <a:cxn ang="0">
                  <a:pos x="T0" y="T1"/>
                </a:cxn>
                <a:cxn ang="0">
                  <a:pos x="T2" y="T3"/>
                </a:cxn>
                <a:cxn ang="0">
                  <a:pos x="T4" y="T5"/>
                </a:cxn>
                <a:cxn ang="0">
                  <a:pos x="T6" y="T7"/>
                </a:cxn>
                <a:cxn ang="0">
                  <a:pos x="T8" y="T9"/>
                </a:cxn>
              </a:cxnLst>
              <a:rect l="0" t="0" r="r" b="b"/>
              <a:pathLst>
                <a:path w="295" h="204">
                  <a:moveTo>
                    <a:pt x="0" y="0"/>
                  </a:moveTo>
                  <a:lnTo>
                    <a:pt x="294" y="0"/>
                  </a:lnTo>
                  <a:lnTo>
                    <a:pt x="294" y="203"/>
                  </a:lnTo>
                  <a:lnTo>
                    <a:pt x="0" y="203"/>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50" name="Freeform 25">
              <a:extLst>
                <a:ext uri="{FF2B5EF4-FFF2-40B4-BE49-F238E27FC236}">
                  <a16:creationId xmlns:a16="http://schemas.microsoft.com/office/drawing/2014/main" id="{1DE2AAA5-F252-4A9A-A54B-048ECA10B5CA}"/>
                </a:ext>
              </a:extLst>
            </p:cNvPr>
            <p:cNvSpPr>
              <a:spLocks/>
            </p:cNvSpPr>
            <p:nvPr/>
          </p:nvSpPr>
          <p:spPr bwMode="auto">
            <a:xfrm>
              <a:off x="1887538" y="4706937"/>
              <a:ext cx="76200" cy="38100"/>
            </a:xfrm>
            <a:custGeom>
              <a:avLst/>
              <a:gdLst>
                <a:gd name="T0" fmla="*/ 47 w 48"/>
                <a:gd name="T1" fmla="*/ 23 h 24"/>
                <a:gd name="T2" fmla="*/ 0 w 48"/>
                <a:gd name="T3" fmla="*/ 12 h 24"/>
                <a:gd name="T4" fmla="*/ 47 w 48"/>
                <a:gd name="T5" fmla="*/ 0 h 24"/>
              </a:gdLst>
              <a:ahLst/>
              <a:cxnLst>
                <a:cxn ang="0">
                  <a:pos x="T0" y="T1"/>
                </a:cxn>
                <a:cxn ang="0">
                  <a:pos x="T2" y="T3"/>
                </a:cxn>
                <a:cxn ang="0">
                  <a:pos x="T4" y="T5"/>
                </a:cxn>
              </a:cxnLst>
              <a:rect l="0" t="0" r="r" b="b"/>
              <a:pathLst>
                <a:path w="48" h="24">
                  <a:moveTo>
                    <a:pt x="47" y="23"/>
                  </a:moveTo>
                  <a:lnTo>
                    <a:pt x="0" y="12"/>
                  </a:lnTo>
                  <a:lnTo>
                    <a:pt x="47"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51" name="Freeform 26">
              <a:extLst>
                <a:ext uri="{FF2B5EF4-FFF2-40B4-BE49-F238E27FC236}">
                  <a16:creationId xmlns:a16="http://schemas.microsoft.com/office/drawing/2014/main" id="{7C9C9580-E634-415F-89B9-452C9C13DB53}"/>
                </a:ext>
              </a:extLst>
            </p:cNvPr>
            <p:cNvSpPr>
              <a:spLocks/>
            </p:cNvSpPr>
            <p:nvPr/>
          </p:nvSpPr>
          <p:spPr bwMode="auto">
            <a:xfrm>
              <a:off x="1887538" y="4725987"/>
              <a:ext cx="233362" cy="1588"/>
            </a:xfrm>
            <a:custGeom>
              <a:avLst/>
              <a:gdLst>
                <a:gd name="T0" fmla="*/ 0 w 147"/>
                <a:gd name="T1" fmla="*/ 0 h 1"/>
                <a:gd name="T2" fmla="*/ 146 w 147"/>
                <a:gd name="T3" fmla="*/ 0 h 1"/>
                <a:gd name="T4" fmla="*/ 0 w 147"/>
                <a:gd name="T5" fmla="*/ 0 h 1"/>
              </a:gdLst>
              <a:ahLst/>
              <a:cxnLst>
                <a:cxn ang="0">
                  <a:pos x="T0" y="T1"/>
                </a:cxn>
                <a:cxn ang="0">
                  <a:pos x="T2" y="T3"/>
                </a:cxn>
                <a:cxn ang="0">
                  <a:pos x="T4" y="T5"/>
                </a:cxn>
              </a:cxnLst>
              <a:rect l="0" t="0" r="r" b="b"/>
              <a:pathLst>
                <a:path w="147" h="1">
                  <a:moveTo>
                    <a:pt x="0" y="0"/>
                  </a:moveTo>
                  <a:lnTo>
                    <a:pt x="146" y="0"/>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52" name="Freeform 27">
              <a:extLst>
                <a:ext uri="{FF2B5EF4-FFF2-40B4-BE49-F238E27FC236}">
                  <a16:creationId xmlns:a16="http://schemas.microsoft.com/office/drawing/2014/main" id="{FDFDE688-B259-4327-9E4D-6E483925C2A9}"/>
                </a:ext>
              </a:extLst>
            </p:cNvPr>
            <p:cNvSpPr>
              <a:spLocks/>
            </p:cNvSpPr>
            <p:nvPr/>
          </p:nvSpPr>
          <p:spPr bwMode="auto">
            <a:xfrm>
              <a:off x="2044700" y="4706937"/>
              <a:ext cx="76200" cy="38100"/>
            </a:xfrm>
            <a:custGeom>
              <a:avLst/>
              <a:gdLst>
                <a:gd name="T0" fmla="*/ 0 w 48"/>
                <a:gd name="T1" fmla="*/ 0 h 24"/>
                <a:gd name="T2" fmla="*/ 47 w 48"/>
                <a:gd name="T3" fmla="*/ 12 h 24"/>
                <a:gd name="T4" fmla="*/ 0 w 48"/>
                <a:gd name="T5" fmla="*/ 23 h 24"/>
              </a:gdLst>
              <a:ahLst/>
              <a:cxnLst>
                <a:cxn ang="0">
                  <a:pos x="T0" y="T1"/>
                </a:cxn>
                <a:cxn ang="0">
                  <a:pos x="T2" y="T3"/>
                </a:cxn>
                <a:cxn ang="0">
                  <a:pos x="T4" y="T5"/>
                </a:cxn>
              </a:cxnLst>
              <a:rect l="0" t="0" r="r" b="b"/>
              <a:pathLst>
                <a:path w="48" h="24">
                  <a:moveTo>
                    <a:pt x="0" y="0"/>
                  </a:moveTo>
                  <a:lnTo>
                    <a:pt x="47" y="12"/>
                  </a:lnTo>
                  <a:lnTo>
                    <a:pt x="0" y="23"/>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53" name="Freeform 28">
              <a:extLst>
                <a:ext uri="{FF2B5EF4-FFF2-40B4-BE49-F238E27FC236}">
                  <a16:creationId xmlns:a16="http://schemas.microsoft.com/office/drawing/2014/main" id="{80A157A5-0E59-4BF0-BF29-8A41EE2F8EBE}"/>
                </a:ext>
              </a:extLst>
            </p:cNvPr>
            <p:cNvSpPr>
              <a:spLocks/>
            </p:cNvSpPr>
            <p:nvPr/>
          </p:nvSpPr>
          <p:spPr bwMode="auto">
            <a:xfrm>
              <a:off x="1000125" y="4310062"/>
              <a:ext cx="188913" cy="279400"/>
            </a:xfrm>
            <a:custGeom>
              <a:avLst/>
              <a:gdLst>
                <a:gd name="T0" fmla="*/ 118 w 119"/>
                <a:gd name="T1" fmla="*/ 0 h 176"/>
                <a:gd name="T2" fmla="*/ 0 w 119"/>
                <a:gd name="T3" fmla="*/ 175 h 176"/>
                <a:gd name="T4" fmla="*/ 118 w 119"/>
                <a:gd name="T5" fmla="*/ 0 h 176"/>
              </a:gdLst>
              <a:ahLst/>
              <a:cxnLst>
                <a:cxn ang="0">
                  <a:pos x="T0" y="T1"/>
                </a:cxn>
                <a:cxn ang="0">
                  <a:pos x="T2" y="T3"/>
                </a:cxn>
                <a:cxn ang="0">
                  <a:pos x="T4" y="T5"/>
                </a:cxn>
              </a:cxnLst>
              <a:rect l="0" t="0" r="r" b="b"/>
              <a:pathLst>
                <a:path w="119" h="176">
                  <a:moveTo>
                    <a:pt x="118" y="0"/>
                  </a:moveTo>
                  <a:lnTo>
                    <a:pt x="0" y="175"/>
                  </a:lnTo>
                  <a:lnTo>
                    <a:pt x="118"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54" name="Freeform 29">
              <a:extLst>
                <a:ext uri="{FF2B5EF4-FFF2-40B4-BE49-F238E27FC236}">
                  <a16:creationId xmlns:a16="http://schemas.microsoft.com/office/drawing/2014/main" id="{463926CC-1931-43E0-B3D4-521D8840E392}"/>
                </a:ext>
              </a:extLst>
            </p:cNvPr>
            <p:cNvSpPr>
              <a:spLocks/>
            </p:cNvSpPr>
            <p:nvPr/>
          </p:nvSpPr>
          <p:spPr bwMode="auto">
            <a:xfrm>
              <a:off x="1000125" y="4514850"/>
              <a:ext cx="60325" cy="74612"/>
            </a:xfrm>
            <a:custGeom>
              <a:avLst/>
              <a:gdLst>
                <a:gd name="T0" fmla="*/ 37 w 38"/>
                <a:gd name="T1" fmla="*/ 14 h 47"/>
                <a:gd name="T2" fmla="*/ 0 w 38"/>
                <a:gd name="T3" fmla="*/ 46 h 47"/>
                <a:gd name="T4" fmla="*/ 16 w 38"/>
                <a:gd name="T5" fmla="*/ 0 h 47"/>
              </a:gdLst>
              <a:ahLst/>
              <a:cxnLst>
                <a:cxn ang="0">
                  <a:pos x="T0" y="T1"/>
                </a:cxn>
                <a:cxn ang="0">
                  <a:pos x="T2" y="T3"/>
                </a:cxn>
                <a:cxn ang="0">
                  <a:pos x="T4" y="T5"/>
                </a:cxn>
              </a:cxnLst>
              <a:rect l="0" t="0" r="r" b="b"/>
              <a:pathLst>
                <a:path w="38" h="47">
                  <a:moveTo>
                    <a:pt x="37" y="14"/>
                  </a:moveTo>
                  <a:lnTo>
                    <a:pt x="0" y="46"/>
                  </a:lnTo>
                  <a:lnTo>
                    <a:pt x="16"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55" name="Freeform 30">
              <a:extLst>
                <a:ext uri="{FF2B5EF4-FFF2-40B4-BE49-F238E27FC236}">
                  <a16:creationId xmlns:a16="http://schemas.microsoft.com/office/drawing/2014/main" id="{EFFD7C6B-2208-47F6-8C80-944E46C24181}"/>
                </a:ext>
              </a:extLst>
            </p:cNvPr>
            <p:cNvSpPr>
              <a:spLocks/>
            </p:cNvSpPr>
            <p:nvPr/>
          </p:nvSpPr>
          <p:spPr bwMode="auto">
            <a:xfrm>
              <a:off x="1652588" y="4310062"/>
              <a:ext cx="1587" cy="279400"/>
            </a:xfrm>
            <a:custGeom>
              <a:avLst/>
              <a:gdLst>
                <a:gd name="T0" fmla="*/ 0 w 1"/>
                <a:gd name="T1" fmla="*/ 0 h 176"/>
                <a:gd name="T2" fmla="*/ 0 w 1"/>
                <a:gd name="T3" fmla="*/ 175 h 176"/>
                <a:gd name="T4" fmla="*/ 0 w 1"/>
                <a:gd name="T5" fmla="*/ 0 h 176"/>
              </a:gdLst>
              <a:ahLst/>
              <a:cxnLst>
                <a:cxn ang="0">
                  <a:pos x="T0" y="T1"/>
                </a:cxn>
                <a:cxn ang="0">
                  <a:pos x="T2" y="T3"/>
                </a:cxn>
                <a:cxn ang="0">
                  <a:pos x="T4" y="T5"/>
                </a:cxn>
              </a:cxnLst>
              <a:rect l="0" t="0" r="r" b="b"/>
              <a:pathLst>
                <a:path w="1" h="176">
                  <a:moveTo>
                    <a:pt x="0" y="0"/>
                  </a:moveTo>
                  <a:lnTo>
                    <a:pt x="0" y="175"/>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56" name="Freeform 31">
              <a:extLst>
                <a:ext uri="{FF2B5EF4-FFF2-40B4-BE49-F238E27FC236}">
                  <a16:creationId xmlns:a16="http://schemas.microsoft.com/office/drawing/2014/main" id="{CE6EF41C-48FC-4640-AE9E-1313CA34275D}"/>
                </a:ext>
              </a:extLst>
            </p:cNvPr>
            <p:cNvSpPr>
              <a:spLocks/>
            </p:cNvSpPr>
            <p:nvPr/>
          </p:nvSpPr>
          <p:spPr bwMode="auto">
            <a:xfrm>
              <a:off x="1635125" y="4513262"/>
              <a:ext cx="38100" cy="76200"/>
            </a:xfrm>
            <a:custGeom>
              <a:avLst/>
              <a:gdLst>
                <a:gd name="T0" fmla="*/ 23 w 24"/>
                <a:gd name="T1" fmla="*/ 0 h 48"/>
                <a:gd name="T2" fmla="*/ 11 w 24"/>
                <a:gd name="T3" fmla="*/ 47 h 48"/>
                <a:gd name="T4" fmla="*/ 0 w 24"/>
                <a:gd name="T5" fmla="*/ 0 h 48"/>
              </a:gdLst>
              <a:ahLst/>
              <a:cxnLst>
                <a:cxn ang="0">
                  <a:pos x="T0" y="T1"/>
                </a:cxn>
                <a:cxn ang="0">
                  <a:pos x="T2" y="T3"/>
                </a:cxn>
                <a:cxn ang="0">
                  <a:pos x="T4" y="T5"/>
                </a:cxn>
              </a:cxnLst>
              <a:rect l="0" t="0" r="r" b="b"/>
              <a:pathLst>
                <a:path w="24" h="48">
                  <a:moveTo>
                    <a:pt x="23" y="0"/>
                  </a:moveTo>
                  <a:lnTo>
                    <a:pt x="11" y="47"/>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57" name="Freeform 32">
              <a:extLst>
                <a:ext uri="{FF2B5EF4-FFF2-40B4-BE49-F238E27FC236}">
                  <a16:creationId xmlns:a16="http://schemas.microsoft.com/office/drawing/2014/main" id="{AE75E28E-16D8-4F36-837C-1D64EA284128}"/>
                </a:ext>
              </a:extLst>
            </p:cNvPr>
            <p:cNvSpPr>
              <a:spLocks/>
            </p:cNvSpPr>
            <p:nvPr/>
          </p:nvSpPr>
          <p:spPr bwMode="auto">
            <a:xfrm>
              <a:off x="2679700" y="4587875"/>
              <a:ext cx="466725" cy="323850"/>
            </a:xfrm>
            <a:custGeom>
              <a:avLst/>
              <a:gdLst>
                <a:gd name="T0" fmla="*/ 0 w 294"/>
                <a:gd name="T1" fmla="*/ 0 h 204"/>
                <a:gd name="T2" fmla="*/ 293 w 294"/>
                <a:gd name="T3" fmla="*/ 0 h 204"/>
                <a:gd name="T4" fmla="*/ 293 w 294"/>
                <a:gd name="T5" fmla="*/ 203 h 204"/>
                <a:gd name="T6" fmla="*/ 0 w 294"/>
                <a:gd name="T7" fmla="*/ 203 h 204"/>
                <a:gd name="T8" fmla="*/ 0 w 294"/>
                <a:gd name="T9" fmla="*/ 0 h 204"/>
              </a:gdLst>
              <a:ahLst/>
              <a:cxnLst>
                <a:cxn ang="0">
                  <a:pos x="T0" y="T1"/>
                </a:cxn>
                <a:cxn ang="0">
                  <a:pos x="T2" y="T3"/>
                </a:cxn>
                <a:cxn ang="0">
                  <a:pos x="T4" y="T5"/>
                </a:cxn>
                <a:cxn ang="0">
                  <a:pos x="T6" y="T7"/>
                </a:cxn>
                <a:cxn ang="0">
                  <a:pos x="T8" y="T9"/>
                </a:cxn>
              </a:cxnLst>
              <a:rect l="0" t="0" r="r" b="b"/>
              <a:pathLst>
                <a:path w="294" h="204">
                  <a:moveTo>
                    <a:pt x="0" y="0"/>
                  </a:moveTo>
                  <a:lnTo>
                    <a:pt x="293" y="0"/>
                  </a:lnTo>
                  <a:lnTo>
                    <a:pt x="293" y="203"/>
                  </a:lnTo>
                  <a:lnTo>
                    <a:pt x="0" y="203"/>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58" name="Freeform 33">
              <a:extLst>
                <a:ext uri="{FF2B5EF4-FFF2-40B4-BE49-F238E27FC236}">
                  <a16:creationId xmlns:a16="http://schemas.microsoft.com/office/drawing/2014/main" id="{4738178D-7E0E-48CD-B667-8A960E2BAC39}"/>
                </a:ext>
              </a:extLst>
            </p:cNvPr>
            <p:cNvSpPr>
              <a:spLocks/>
            </p:cNvSpPr>
            <p:nvPr/>
          </p:nvSpPr>
          <p:spPr bwMode="auto">
            <a:xfrm>
              <a:off x="2447925" y="4706937"/>
              <a:ext cx="74613" cy="38100"/>
            </a:xfrm>
            <a:custGeom>
              <a:avLst/>
              <a:gdLst>
                <a:gd name="T0" fmla="*/ 46 w 47"/>
                <a:gd name="T1" fmla="*/ 23 h 24"/>
                <a:gd name="T2" fmla="*/ 0 w 47"/>
                <a:gd name="T3" fmla="*/ 12 h 24"/>
                <a:gd name="T4" fmla="*/ 46 w 47"/>
                <a:gd name="T5" fmla="*/ 0 h 24"/>
              </a:gdLst>
              <a:ahLst/>
              <a:cxnLst>
                <a:cxn ang="0">
                  <a:pos x="T0" y="T1"/>
                </a:cxn>
                <a:cxn ang="0">
                  <a:pos x="T2" y="T3"/>
                </a:cxn>
                <a:cxn ang="0">
                  <a:pos x="T4" y="T5"/>
                </a:cxn>
              </a:cxnLst>
              <a:rect l="0" t="0" r="r" b="b"/>
              <a:pathLst>
                <a:path w="47" h="24">
                  <a:moveTo>
                    <a:pt x="46" y="23"/>
                  </a:moveTo>
                  <a:lnTo>
                    <a:pt x="0" y="12"/>
                  </a:lnTo>
                  <a:lnTo>
                    <a:pt x="46"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59" name="Freeform 34">
              <a:extLst>
                <a:ext uri="{FF2B5EF4-FFF2-40B4-BE49-F238E27FC236}">
                  <a16:creationId xmlns:a16="http://schemas.microsoft.com/office/drawing/2014/main" id="{84DEC749-B317-418B-A768-971574FEB6CC}"/>
                </a:ext>
              </a:extLst>
            </p:cNvPr>
            <p:cNvSpPr>
              <a:spLocks/>
            </p:cNvSpPr>
            <p:nvPr/>
          </p:nvSpPr>
          <p:spPr bwMode="auto">
            <a:xfrm>
              <a:off x="2447925" y="4725987"/>
              <a:ext cx="233363" cy="1588"/>
            </a:xfrm>
            <a:custGeom>
              <a:avLst/>
              <a:gdLst>
                <a:gd name="T0" fmla="*/ 0 w 147"/>
                <a:gd name="T1" fmla="*/ 0 h 1"/>
                <a:gd name="T2" fmla="*/ 146 w 147"/>
                <a:gd name="T3" fmla="*/ 0 h 1"/>
                <a:gd name="T4" fmla="*/ 0 w 147"/>
                <a:gd name="T5" fmla="*/ 0 h 1"/>
              </a:gdLst>
              <a:ahLst/>
              <a:cxnLst>
                <a:cxn ang="0">
                  <a:pos x="T0" y="T1"/>
                </a:cxn>
                <a:cxn ang="0">
                  <a:pos x="T2" y="T3"/>
                </a:cxn>
                <a:cxn ang="0">
                  <a:pos x="T4" y="T5"/>
                </a:cxn>
              </a:cxnLst>
              <a:rect l="0" t="0" r="r" b="b"/>
              <a:pathLst>
                <a:path w="147" h="1">
                  <a:moveTo>
                    <a:pt x="0" y="0"/>
                  </a:moveTo>
                  <a:lnTo>
                    <a:pt x="146" y="0"/>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60" name="Freeform 35">
              <a:extLst>
                <a:ext uri="{FF2B5EF4-FFF2-40B4-BE49-F238E27FC236}">
                  <a16:creationId xmlns:a16="http://schemas.microsoft.com/office/drawing/2014/main" id="{F0232451-BF5D-4C04-9C2F-010E054720CC}"/>
                </a:ext>
              </a:extLst>
            </p:cNvPr>
            <p:cNvSpPr>
              <a:spLocks/>
            </p:cNvSpPr>
            <p:nvPr/>
          </p:nvSpPr>
          <p:spPr bwMode="auto">
            <a:xfrm>
              <a:off x="2605088" y="4706937"/>
              <a:ext cx="76200" cy="38100"/>
            </a:xfrm>
            <a:custGeom>
              <a:avLst/>
              <a:gdLst>
                <a:gd name="T0" fmla="*/ 0 w 48"/>
                <a:gd name="T1" fmla="*/ 0 h 24"/>
                <a:gd name="T2" fmla="*/ 47 w 48"/>
                <a:gd name="T3" fmla="*/ 12 h 24"/>
                <a:gd name="T4" fmla="*/ 0 w 48"/>
                <a:gd name="T5" fmla="*/ 23 h 24"/>
              </a:gdLst>
              <a:ahLst/>
              <a:cxnLst>
                <a:cxn ang="0">
                  <a:pos x="T0" y="T1"/>
                </a:cxn>
                <a:cxn ang="0">
                  <a:pos x="T2" y="T3"/>
                </a:cxn>
                <a:cxn ang="0">
                  <a:pos x="T4" y="T5"/>
                </a:cxn>
              </a:cxnLst>
              <a:rect l="0" t="0" r="r" b="b"/>
              <a:pathLst>
                <a:path w="48" h="24">
                  <a:moveTo>
                    <a:pt x="0" y="0"/>
                  </a:moveTo>
                  <a:lnTo>
                    <a:pt x="47" y="12"/>
                  </a:lnTo>
                  <a:lnTo>
                    <a:pt x="0" y="23"/>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61" name="Freeform 36">
              <a:extLst>
                <a:ext uri="{FF2B5EF4-FFF2-40B4-BE49-F238E27FC236}">
                  <a16:creationId xmlns:a16="http://schemas.microsoft.com/office/drawing/2014/main" id="{778C399B-BD93-45F7-B011-E143372919AD}"/>
                </a:ext>
              </a:extLst>
            </p:cNvPr>
            <p:cNvSpPr>
              <a:spLocks/>
            </p:cNvSpPr>
            <p:nvPr/>
          </p:nvSpPr>
          <p:spPr bwMode="auto">
            <a:xfrm>
              <a:off x="2725738" y="4310062"/>
              <a:ext cx="188912" cy="279400"/>
            </a:xfrm>
            <a:custGeom>
              <a:avLst/>
              <a:gdLst>
                <a:gd name="T0" fmla="*/ 0 w 119"/>
                <a:gd name="T1" fmla="*/ 0 h 176"/>
                <a:gd name="T2" fmla="*/ 118 w 119"/>
                <a:gd name="T3" fmla="*/ 175 h 176"/>
                <a:gd name="T4" fmla="*/ 0 w 119"/>
                <a:gd name="T5" fmla="*/ 0 h 176"/>
              </a:gdLst>
              <a:ahLst/>
              <a:cxnLst>
                <a:cxn ang="0">
                  <a:pos x="T0" y="T1"/>
                </a:cxn>
                <a:cxn ang="0">
                  <a:pos x="T2" y="T3"/>
                </a:cxn>
                <a:cxn ang="0">
                  <a:pos x="T4" y="T5"/>
                </a:cxn>
              </a:cxnLst>
              <a:rect l="0" t="0" r="r" b="b"/>
              <a:pathLst>
                <a:path w="119" h="176">
                  <a:moveTo>
                    <a:pt x="0" y="0"/>
                  </a:moveTo>
                  <a:lnTo>
                    <a:pt x="118" y="175"/>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62" name="Freeform 37">
              <a:extLst>
                <a:ext uri="{FF2B5EF4-FFF2-40B4-BE49-F238E27FC236}">
                  <a16:creationId xmlns:a16="http://schemas.microsoft.com/office/drawing/2014/main" id="{D6619EAD-3F8D-403B-BBE5-7135360F812C}"/>
                </a:ext>
              </a:extLst>
            </p:cNvPr>
            <p:cNvSpPr>
              <a:spLocks/>
            </p:cNvSpPr>
            <p:nvPr/>
          </p:nvSpPr>
          <p:spPr bwMode="auto">
            <a:xfrm>
              <a:off x="2855913" y="4514850"/>
              <a:ext cx="58737" cy="74612"/>
            </a:xfrm>
            <a:custGeom>
              <a:avLst/>
              <a:gdLst>
                <a:gd name="T0" fmla="*/ 20 w 37"/>
                <a:gd name="T1" fmla="*/ 0 h 47"/>
                <a:gd name="T2" fmla="*/ 36 w 37"/>
                <a:gd name="T3" fmla="*/ 46 h 47"/>
                <a:gd name="T4" fmla="*/ 0 w 37"/>
                <a:gd name="T5" fmla="*/ 14 h 47"/>
              </a:gdLst>
              <a:ahLst/>
              <a:cxnLst>
                <a:cxn ang="0">
                  <a:pos x="T0" y="T1"/>
                </a:cxn>
                <a:cxn ang="0">
                  <a:pos x="T2" y="T3"/>
                </a:cxn>
                <a:cxn ang="0">
                  <a:pos x="T4" y="T5"/>
                </a:cxn>
              </a:cxnLst>
              <a:rect l="0" t="0" r="r" b="b"/>
              <a:pathLst>
                <a:path w="37" h="47">
                  <a:moveTo>
                    <a:pt x="20" y="0"/>
                  </a:moveTo>
                  <a:lnTo>
                    <a:pt x="36" y="46"/>
                  </a:lnTo>
                  <a:lnTo>
                    <a:pt x="0" y="14"/>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63" name="Freeform 38">
              <a:extLst>
                <a:ext uri="{FF2B5EF4-FFF2-40B4-BE49-F238E27FC236}">
                  <a16:creationId xmlns:a16="http://schemas.microsoft.com/office/drawing/2014/main" id="{93462129-9E7E-4C3C-A19C-D4C1A554505A}"/>
                </a:ext>
              </a:extLst>
            </p:cNvPr>
            <p:cNvSpPr>
              <a:spLocks/>
            </p:cNvSpPr>
            <p:nvPr/>
          </p:nvSpPr>
          <p:spPr bwMode="auto">
            <a:xfrm>
              <a:off x="347663" y="4910137"/>
              <a:ext cx="374650" cy="509588"/>
            </a:xfrm>
            <a:custGeom>
              <a:avLst/>
              <a:gdLst>
                <a:gd name="T0" fmla="*/ 235 w 236"/>
                <a:gd name="T1" fmla="*/ 0 h 321"/>
                <a:gd name="T2" fmla="*/ 0 w 236"/>
                <a:gd name="T3" fmla="*/ 320 h 321"/>
                <a:gd name="T4" fmla="*/ 235 w 236"/>
                <a:gd name="T5" fmla="*/ 0 h 321"/>
              </a:gdLst>
              <a:ahLst/>
              <a:cxnLst>
                <a:cxn ang="0">
                  <a:pos x="T0" y="T1"/>
                </a:cxn>
                <a:cxn ang="0">
                  <a:pos x="T2" y="T3"/>
                </a:cxn>
                <a:cxn ang="0">
                  <a:pos x="T4" y="T5"/>
                </a:cxn>
              </a:cxnLst>
              <a:rect l="0" t="0" r="r" b="b"/>
              <a:pathLst>
                <a:path w="236" h="321">
                  <a:moveTo>
                    <a:pt x="235" y="0"/>
                  </a:moveTo>
                  <a:lnTo>
                    <a:pt x="0" y="320"/>
                  </a:lnTo>
                  <a:lnTo>
                    <a:pt x="235"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64" name="Freeform 39">
              <a:extLst>
                <a:ext uri="{FF2B5EF4-FFF2-40B4-BE49-F238E27FC236}">
                  <a16:creationId xmlns:a16="http://schemas.microsoft.com/office/drawing/2014/main" id="{54C6BE6E-1630-4307-87FD-0A1E3F97F7EC}"/>
                </a:ext>
              </a:extLst>
            </p:cNvPr>
            <p:cNvSpPr>
              <a:spLocks/>
            </p:cNvSpPr>
            <p:nvPr/>
          </p:nvSpPr>
          <p:spPr bwMode="auto">
            <a:xfrm>
              <a:off x="347663" y="5348287"/>
              <a:ext cx="60325" cy="71438"/>
            </a:xfrm>
            <a:custGeom>
              <a:avLst/>
              <a:gdLst>
                <a:gd name="T0" fmla="*/ 37 w 38"/>
                <a:gd name="T1" fmla="*/ 14 h 45"/>
                <a:gd name="T2" fmla="*/ 0 w 38"/>
                <a:gd name="T3" fmla="*/ 44 h 45"/>
                <a:gd name="T4" fmla="*/ 18 w 38"/>
                <a:gd name="T5" fmla="*/ 0 h 45"/>
              </a:gdLst>
              <a:ahLst/>
              <a:cxnLst>
                <a:cxn ang="0">
                  <a:pos x="T0" y="T1"/>
                </a:cxn>
                <a:cxn ang="0">
                  <a:pos x="T2" y="T3"/>
                </a:cxn>
                <a:cxn ang="0">
                  <a:pos x="T4" y="T5"/>
                </a:cxn>
              </a:cxnLst>
              <a:rect l="0" t="0" r="r" b="b"/>
              <a:pathLst>
                <a:path w="38" h="45">
                  <a:moveTo>
                    <a:pt x="37" y="14"/>
                  </a:moveTo>
                  <a:lnTo>
                    <a:pt x="0" y="44"/>
                  </a:lnTo>
                  <a:lnTo>
                    <a:pt x="18"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65" name="Freeform 40">
              <a:extLst>
                <a:ext uri="{FF2B5EF4-FFF2-40B4-BE49-F238E27FC236}">
                  <a16:creationId xmlns:a16="http://schemas.microsoft.com/office/drawing/2014/main" id="{53FA46B8-59FD-4D70-A4BD-F57C8CE74FF9}"/>
                </a:ext>
              </a:extLst>
            </p:cNvPr>
            <p:cNvSpPr>
              <a:spLocks/>
            </p:cNvSpPr>
            <p:nvPr/>
          </p:nvSpPr>
          <p:spPr bwMode="auto">
            <a:xfrm>
              <a:off x="488950" y="4910137"/>
              <a:ext cx="280988" cy="509588"/>
            </a:xfrm>
            <a:custGeom>
              <a:avLst/>
              <a:gdLst>
                <a:gd name="T0" fmla="*/ 176 w 177"/>
                <a:gd name="T1" fmla="*/ 0 h 321"/>
                <a:gd name="T2" fmla="*/ 0 w 177"/>
                <a:gd name="T3" fmla="*/ 320 h 321"/>
                <a:gd name="T4" fmla="*/ 176 w 177"/>
                <a:gd name="T5" fmla="*/ 0 h 321"/>
              </a:gdLst>
              <a:ahLst/>
              <a:cxnLst>
                <a:cxn ang="0">
                  <a:pos x="T0" y="T1"/>
                </a:cxn>
                <a:cxn ang="0">
                  <a:pos x="T2" y="T3"/>
                </a:cxn>
                <a:cxn ang="0">
                  <a:pos x="T4" y="T5"/>
                </a:cxn>
              </a:cxnLst>
              <a:rect l="0" t="0" r="r" b="b"/>
              <a:pathLst>
                <a:path w="177" h="321">
                  <a:moveTo>
                    <a:pt x="176" y="0"/>
                  </a:moveTo>
                  <a:lnTo>
                    <a:pt x="0" y="320"/>
                  </a:lnTo>
                  <a:lnTo>
                    <a:pt x="176"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66" name="Freeform 41">
              <a:extLst>
                <a:ext uri="{FF2B5EF4-FFF2-40B4-BE49-F238E27FC236}">
                  <a16:creationId xmlns:a16="http://schemas.microsoft.com/office/drawing/2014/main" id="{7424FD77-0BBC-436E-AD09-B9B6B56D9C8A}"/>
                </a:ext>
              </a:extLst>
            </p:cNvPr>
            <p:cNvSpPr>
              <a:spLocks/>
            </p:cNvSpPr>
            <p:nvPr/>
          </p:nvSpPr>
          <p:spPr bwMode="auto">
            <a:xfrm>
              <a:off x="488950" y="5345112"/>
              <a:ext cx="52388" cy="74613"/>
            </a:xfrm>
            <a:custGeom>
              <a:avLst/>
              <a:gdLst>
                <a:gd name="T0" fmla="*/ 32 w 33"/>
                <a:gd name="T1" fmla="*/ 10 h 47"/>
                <a:gd name="T2" fmla="*/ 0 w 33"/>
                <a:gd name="T3" fmla="*/ 46 h 47"/>
                <a:gd name="T4" fmla="*/ 12 w 33"/>
                <a:gd name="T5" fmla="*/ 0 h 47"/>
              </a:gdLst>
              <a:ahLst/>
              <a:cxnLst>
                <a:cxn ang="0">
                  <a:pos x="T0" y="T1"/>
                </a:cxn>
                <a:cxn ang="0">
                  <a:pos x="T2" y="T3"/>
                </a:cxn>
                <a:cxn ang="0">
                  <a:pos x="T4" y="T5"/>
                </a:cxn>
              </a:cxnLst>
              <a:rect l="0" t="0" r="r" b="b"/>
              <a:pathLst>
                <a:path w="33" h="47">
                  <a:moveTo>
                    <a:pt x="32" y="10"/>
                  </a:moveTo>
                  <a:lnTo>
                    <a:pt x="0" y="46"/>
                  </a:lnTo>
                  <a:lnTo>
                    <a:pt x="12"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67" name="Freeform 42">
              <a:extLst>
                <a:ext uri="{FF2B5EF4-FFF2-40B4-BE49-F238E27FC236}">
                  <a16:creationId xmlns:a16="http://schemas.microsoft.com/office/drawing/2014/main" id="{57E44B26-ED7E-4187-AB09-CA05335D5278}"/>
                </a:ext>
              </a:extLst>
            </p:cNvPr>
            <p:cNvSpPr>
              <a:spLocks/>
            </p:cNvSpPr>
            <p:nvPr/>
          </p:nvSpPr>
          <p:spPr bwMode="auto">
            <a:xfrm>
              <a:off x="627063" y="4910137"/>
              <a:ext cx="188912" cy="509588"/>
            </a:xfrm>
            <a:custGeom>
              <a:avLst/>
              <a:gdLst>
                <a:gd name="T0" fmla="*/ 118 w 119"/>
                <a:gd name="T1" fmla="*/ 0 h 321"/>
                <a:gd name="T2" fmla="*/ 0 w 119"/>
                <a:gd name="T3" fmla="*/ 320 h 321"/>
                <a:gd name="T4" fmla="*/ 118 w 119"/>
                <a:gd name="T5" fmla="*/ 0 h 321"/>
              </a:gdLst>
              <a:ahLst/>
              <a:cxnLst>
                <a:cxn ang="0">
                  <a:pos x="T0" y="T1"/>
                </a:cxn>
                <a:cxn ang="0">
                  <a:pos x="T2" y="T3"/>
                </a:cxn>
                <a:cxn ang="0">
                  <a:pos x="T4" y="T5"/>
                </a:cxn>
              </a:cxnLst>
              <a:rect l="0" t="0" r="r" b="b"/>
              <a:pathLst>
                <a:path w="119" h="321">
                  <a:moveTo>
                    <a:pt x="118" y="0"/>
                  </a:moveTo>
                  <a:lnTo>
                    <a:pt x="0" y="320"/>
                  </a:lnTo>
                  <a:lnTo>
                    <a:pt x="118"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68" name="Freeform 43">
              <a:extLst>
                <a:ext uri="{FF2B5EF4-FFF2-40B4-BE49-F238E27FC236}">
                  <a16:creationId xmlns:a16="http://schemas.microsoft.com/office/drawing/2014/main" id="{FE652D44-8258-4514-83F7-72ADA853B57C}"/>
                </a:ext>
              </a:extLst>
            </p:cNvPr>
            <p:cNvSpPr>
              <a:spLocks/>
            </p:cNvSpPr>
            <p:nvPr/>
          </p:nvSpPr>
          <p:spPr bwMode="auto">
            <a:xfrm>
              <a:off x="627063" y="5343525"/>
              <a:ext cx="46037" cy="76200"/>
            </a:xfrm>
            <a:custGeom>
              <a:avLst/>
              <a:gdLst>
                <a:gd name="T0" fmla="*/ 28 w 29"/>
                <a:gd name="T1" fmla="*/ 7 h 48"/>
                <a:gd name="T2" fmla="*/ 0 w 29"/>
                <a:gd name="T3" fmla="*/ 47 h 48"/>
                <a:gd name="T4" fmla="*/ 5 w 29"/>
                <a:gd name="T5" fmla="*/ 0 h 48"/>
              </a:gdLst>
              <a:ahLst/>
              <a:cxnLst>
                <a:cxn ang="0">
                  <a:pos x="T0" y="T1"/>
                </a:cxn>
                <a:cxn ang="0">
                  <a:pos x="T2" y="T3"/>
                </a:cxn>
                <a:cxn ang="0">
                  <a:pos x="T4" y="T5"/>
                </a:cxn>
              </a:cxnLst>
              <a:rect l="0" t="0" r="r" b="b"/>
              <a:pathLst>
                <a:path w="29" h="48">
                  <a:moveTo>
                    <a:pt x="28" y="7"/>
                  </a:moveTo>
                  <a:lnTo>
                    <a:pt x="0" y="47"/>
                  </a:lnTo>
                  <a:lnTo>
                    <a:pt x="5"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69" name="Freeform 44">
              <a:extLst>
                <a:ext uri="{FF2B5EF4-FFF2-40B4-BE49-F238E27FC236}">
                  <a16:creationId xmlns:a16="http://schemas.microsoft.com/office/drawing/2014/main" id="{631092E5-40AA-43D8-83A4-174BC3726482}"/>
                </a:ext>
              </a:extLst>
            </p:cNvPr>
            <p:cNvSpPr>
              <a:spLocks/>
            </p:cNvSpPr>
            <p:nvPr/>
          </p:nvSpPr>
          <p:spPr bwMode="auto">
            <a:xfrm>
              <a:off x="862013" y="4910137"/>
              <a:ext cx="47625" cy="509588"/>
            </a:xfrm>
            <a:custGeom>
              <a:avLst/>
              <a:gdLst>
                <a:gd name="T0" fmla="*/ 0 w 30"/>
                <a:gd name="T1" fmla="*/ 0 h 321"/>
                <a:gd name="T2" fmla="*/ 29 w 30"/>
                <a:gd name="T3" fmla="*/ 320 h 321"/>
                <a:gd name="T4" fmla="*/ 0 w 30"/>
                <a:gd name="T5" fmla="*/ 0 h 321"/>
              </a:gdLst>
              <a:ahLst/>
              <a:cxnLst>
                <a:cxn ang="0">
                  <a:pos x="T0" y="T1"/>
                </a:cxn>
                <a:cxn ang="0">
                  <a:pos x="T2" y="T3"/>
                </a:cxn>
                <a:cxn ang="0">
                  <a:pos x="T4" y="T5"/>
                </a:cxn>
              </a:cxnLst>
              <a:rect l="0" t="0" r="r" b="b"/>
              <a:pathLst>
                <a:path w="30" h="321">
                  <a:moveTo>
                    <a:pt x="0" y="0"/>
                  </a:moveTo>
                  <a:lnTo>
                    <a:pt x="29" y="320"/>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70" name="Freeform 45">
              <a:extLst>
                <a:ext uri="{FF2B5EF4-FFF2-40B4-BE49-F238E27FC236}">
                  <a16:creationId xmlns:a16="http://schemas.microsoft.com/office/drawing/2014/main" id="{D6FB1B50-8A3C-43C8-A414-287EFCF58ECC}"/>
                </a:ext>
              </a:extLst>
            </p:cNvPr>
            <p:cNvSpPr>
              <a:spLocks/>
            </p:cNvSpPr>
            <p:nvPr/>
          </p:nvSpPr>
          <p:spPr bwMode="auto">
            <a:xfrm>
              <a:off x="882650" y="5343525"/>
              <a:ext cx="38100" cy="76200"/>
            </a:xfrm>
            <a:custGeom>
              <a:avLst/>
              <a:gdLst>
                <a:gd name="T0" fmla="*/ 23 w 24"/>
                <a:gd name="T1" fmla="*/ 0 h 48"/>
                <a:gd name="T2" fmla="*/ 16 w 24"/>
                <a:gd name="T3" fmla="*/ 47 h 48"/>
                <a:gd name="T4" fmla="*/ 0 w 24"/>
                <a:gd name="T5" fmla="*/ 2 h 48"/>
              </a:gdLst>
              <a:ahLst/>
              <a:cxnLst>
                <a:cxn ang="0">
                  <a:pos x="T0" y="T1"/>
                </a:cxn>
                <a:cxn ang="0">
                  <a:pos x="T2" y="T3"/>
                </a:cxn>
                <a:cxn ang="0">
                  <a:pos x="T4" y="T5"/>
                </a:cxn>
              </a:cxnLst>
              <a:rect l="0" t="0" r="r" b="b"/>
              <a:pathLst>
                <a:path w="24" h="48">
                  <a:moveTo>
                    <a:pt x="23" y="0"/>
                  </a:moveTo>
                  <a:lnTo>
                    <a:pt x="16" y="47"/>
                  </a:lnTo>
                  <a:lnTo>
                    <a:pt x="0" y="2"/>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71" name="Freeform 46">
              <a:extLst>
                <a:ext uri="{FF2B5EF4-FFF2-40B4-BE49-F238E27FC236}">
                  <a16:creationId xmlns:a16="http://schemas.microsoft.com/office/drawing/2014/main" id="{A504A5DE-80B9-4CB3-8905-A0D98C0C66BC}"/>
                </a:ext>
              </a:extLst>
            </p:cNvPr>
            <p:cNvSpPr>
              <a:spLocks/>
            </p:cNvSpPr>
            <p:nvPr/>
          </p:nvSpPr>
          <p:spPr bwMode="auto">
            <a:xfrm>
              <a:off x="1468438" y="4910137"/>
              <a:ext cx="1587" cy="509588"/>
            </a:xfrm>
            <a:custGeom>
              <a:avLst/>
              <a:gdLst>
                <a:gd name="T0" fmla="*/ 0 w 1"/>
                <a:gd name="T1" fmla="*/ 0 h 321"/>
                <a:gd name="T2" fmla="*/ 0 w 1"/>
                <a:gd name="T3" fmla="*/ 320 h 321"/>
                <a:gd name="T4" fmla="*/ 0 w 1"/>
                <a:gd name="T5" fmla="*/ 0 h 321"/>
              </a:gdLst>
              <a:ahLst/>
              <a:cxnLst>
                <a:cxn ang="0">
                  <a:pos x="T0" y="T1"/>
                </a:cxn>
                <a:cxn ang="0">
                  <a:pos x="T2" y="T3"/>
                </a:cxn>
                <a:cxn ang="0">
                  <a:pos x="T4" y="T5"/>
                </a:cxn>
              </a:cxnLst>
              <a:rect l="0" t="0" r="r" b="b"/>
              <a:pathLst>
                <a:path w="1" h="321">
                  <a:moveTo>
                    <a:pt x="0" y="0"/>
                  </a:moveTo>
                  <a:lnTo>
                    <a:pt x="0" y="320"/>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72" name="Freeform 47">
              <a:extLst>
                <a:ext uri="{FF2B5EF4-FFF2-40B4-BE49-F238E27FC236}">
                  <a16:creationId xmlns:a16="http://schemas.microsoft.com/office/drawing/2014/main" id="{F3269CA7-FEE8-4270-808B-7C49E1CC51C2}"/>
                </a:ext>
              </a:extLst>
            </p:cNvPr>
            <p:cNvSpPr>
              <a:spLocks/>
            </p:cNvSpPr>
            <p:nvPr/>
          </p:nvSpPr>
          <p:spPr bwMode="auto">
            <a:xfrm>
              <a:off x="1449388" y="5345112"/>
              <a:ext cx="38100" cy="74613"/>
            </a:xfrm>
            <a:custGeom>
              <a:avLst/>
              <a:gdLst>
                <a:gd name="T0" fmla="*/ 23 w 24"/>
                <a:gd name="T1" fmla="*/ 0 h 47"/>
                <a:gd name="T2" fmla="*/ 12 w 24"/>
                <a:gd name="T3" fmla="*/ 46 h 47"/>
                <a:gd name="T4" fmla="*/ 0 w 24"/>
                <a:gd name="T5" fmla="*/ 0 h 47"/>
              </a:gdLst>
              <a:ahLst/>
              <a:cxnLst>
                <a:cxn ang="0">
                  <a:pos x="T0" y="T1"/>
                </a:cxn>
                <a:cxn ang="0">
                  <a:pos x="T2" y="T3"/>
                </a:cxn>
                <a:cxn ang="0">
                  <a:pos x="T4" y="T5"/>
                </a:cxn>
              </a:cxnLst>
              <a:rect l="0" t="0" r="r" b="b"/>
              <a:pathLst>
                <a:path w="24" h="47">
                  <a:moveTo>
                    <a:pt x="23" y="0"/>
                  </a:moveTo>
                  <a:lnTo>
                    <a:pt x="12" y="46"/>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73" name="Freeform 48">
              <a:extLst>
                <a:ext uri="{FF2B5EF4-FFF2-40B4-BE49-F238E27FC236}">
                  <a16:creationId xmlns:a16="http://schemas.microsoft.com/office/drawing/2014/main" id="{55629EB0-9960-4C21-A29E-7882DF972ACE}"/>
                </a:ext>
              </a:extLst>
            </p:cNvPr>
            <p:cNvSpPr>
              <a:spLocks/>
            </p:cNvSpPr>
            <p:nvPr/>
          </p:nvSpPr>
          <p:spPr bwMode="auto">
            <a:xfrm>
              <a:off x="1512888" y="4910137"/>
              <a:ext cx="49212" cy="509588"/>
            </a:xfrm>
            <a:custGeom>
              <a:avLst/>
              <a:gdLst>
                <a:gd name="T0" fmla="*/ 0 w 31"/>
                <a:gd name="T1" fmla="*/ 0 h 321"/>
                <a:gd name="T2" fmla="*/ 30 w 31"/>
                <a:gd name="T3" fmla="*/ 320 h 321"/>
                <a:gd name="T4" fmla="*/ 0 w 31"/>
                <a:gd name="T5" fmla="*/ 0 h 321"/>
              </a:gdLst>
              <a:ahLst/>
              <a:cxnLst>
                <a:cxn ang="0">
                  <a:pos x="T0" y="T1"/>
                </a:cxn>
                <a:cxn ang="0">
                  <a:pos x="T2" y="T3"/>
                </a:cxn>
                <a:cxn ang="0">
                  <a:pos x="T4" y="T5"/>
                </a:cxn>
              </a:cxnLst>
              <a:rect l="0" t="0" r="r" b="b"/>
              <a:pathLst>
                <a:path w="31" h="321">
                  <a:moveTo>
                    <a:pt x="0" y="0"/>
                  </a:moveTo>
                  <a:lnTo>
                    <a:pt x="30" y="320"/>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74" name="Freeform 49">
              <a:extLst>
                <a:ext uri="{FF2B5EF4-FFF2-40B4-BE49-F238E27FC236}">
                  <a16:creationId xmlns:a16="http://schemas.microsoft.com/office/drawing/2014/main" id="{673731C7-D164-45EA-B34A-7BCAE431CEBE}"/>
                </a:ext>
              </a:extLst>
            </p:cNvPr>
            <p:cNvSpPr>
              <a:spLocks/>
            </p:cNvSpPr>
            <p:nvPr/>
          </p:nvSpPr>
          <p:spPr bwMode="auto">
            <a:xfrm>
              <a:off x="1535113" y="5343525"/>
              <a:ext cx="39687" cy="76200"/>
            </a:xfrm>
            <a:custGeom>
              <a:avLst/>
              <a:gdLst>
                <a:gd name="T0" fmla="*/ 24 w 25"/>
                <a:gd name="T1" fmla="*/ 0 h 48"/>
                <a:gd name="T2" fmla="*/ 16 w 25"/>
                <a:gd name="T3" fmla="*/ 47 h 48"/>
                <a:gd name="T4" fmla="*/ 0 w 25"/>
                <a:gd name="T5" fmla="*/ 2 h 48"/>
              </a:gdLst>
              <a:ahLst/>
              <a:cxnLst>
                <a:cxn ang="0">
                  <a:pos x="T0" y="T1"/>
                </a:cxn>
                <a:cxn ang="0">
                  <a:pos x="T2" y="T3"/>
                </a:cxn>
                <a:cxn ang="0">
                  <a:pos x="T4" y="T5"/>
                </a:cxn>
              </a:cxnLst>
              <a:rect l="0" t="0" r="r" b="b"/>
              <a:pathLst>
                <a:path w="25" h="48">
                  <a:moveTo>
                    <a:pt x="24" y="0"/>
                  </a:moveTo>
                  <a:lnTo>
                    <a:pt x="16" y="47"/>
                  </a:lnTo>
                  <a:lnTo>
                    <a:pt x="0" y="2"/>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75" name="Freeform 50">
              <a:extLst>
                <a:ext uri="{FF2B5EF4-FFF2-40B4-BE49-F238E27FC236}">
                  <a16:creationId xmlns:a16="http://schemas.microsoft.com/office/drawing/2014/main" id="{5502BCEC-0B11-44AC-BF25-27340E78C192}"/>
                </a:ext>
              </a:extLst>
            </p:cNvPr>
            <p:cNvSpPr>
              <a:spLocks/>
            </p:cNvSpPr>
            <p:nvPr/>
          </p:nvSpPr>
          <p:spPr bwMode="auto">
            <a:xfrm>
              <a:off x="1560513" y="4910137"/>
              <a:ext cx="93662" cy="509588"/>
            </a:xfrm>
            <a:custGeom>
              <a:avLst/>
              <a:gdLst>
                <a:gd name="T0" fmla="*/ 0 w 59"/>
                <a:gd name="T1" fmla="*/ 0 h 321"/>
                <a:gd name="T2" fmla="*/ 58 w 59"/>
                <a:gd name="T3" fmla="*/ 320 h 321"/>
                <a:gd name="T4" fmla="*/ 0 w 59"/>
                <a:gd name="T5" fmla="*/ 0 h 321"/>
              </a:gdLst>
              <a:ahLst/>
              <a:cxnLst>
                <a:cxn ang="0">
                  <a:pos x="T0" y="T1"/>
                </a:cxn>
                <a:cxn ang="0">
                  <a:pos x="T2" y="T3"/>
                </a:cxn>
                <a:cxn ang="0">
                  <a:pos x="T4" y="T5"/>
                </a:cxn>
              </a:cxnLst>
              <a:rect l="0" t="0" r="r" b="b"/>
              <a:pathLst>
                <a:path w="59" h="321">
                  <a:moveTo>
                    <a:pt x="0" y="0"/>
                  </a:moveTo>
                  <a:lnTo>
                    <a:pt x="58" y="320"/>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76" name="Freeform 51">
              <a:extLst>
                <a:ext uri="{FF2B5EF4-FFF2-40B4-BE49-F238E27FC236}">
                  <a16:creationId xmlns:a16="http://schemas.microsoft.com/office/drawing/2014/main" id="{BBBD685C-C66E-4712-98FE-9E64760985A0}"/>
                </a:ext>
              </a:extLst>
            </p:cNvPr>
            <p:cNvSpPr>
              <a:spLocks/>
            </p:cNvSpPr>
            <p:nvPr/>
          </p:nvSpPr>
          <p:spPr bwMode="auto">
            <a:xfrm>
              <a:off x="1622425" y="5341937"/>
              <a:ext cx="38100" cy="77788"/>
            </a:xfrm>
            <a:custGeom>
              <a:avLst/>
              <a:gdLst>
                <a:gd name="T0" fmla="*/ 23 w 24"/>
                <a:gd name="T1" fmla="*/ 0 h 49"/>
                <a:gd name="T2" fmla="*/ 19 w 24"/>
                <a:gd name="T3" fmla="*/ 48 h 49"/>
                <a:gd name="T4" fmla="*/ 0 w 24"/>
                <a:gd name="T5" fmla="*/ 5 h 49"/>
              </a:gdLst>
              <a:ahLst/>
              <a:cxnLst>
                <a:cxn ang="0">
                  <a:pos x="T0" y="T1"/>
                </a:cxn>
                <a:cxn ang="0">
                  <a:pos x="T2" y="T3"/>
                </a:cxn>
                <a:cxn ang="0">
                  <a:pos x="T4" y="T5"/>
                </a:cxn>
              </a:cxnLst>
              <a:rect l="0" t="0" r="r" b="b"/>
              <a:pathLst>
                <a:path w="24" h="49">
                  <a:moveTo>
                    <a:pt x="23" y="0"/>
                  </a:moveTo>
                  <a:lnTo>
                    <a:pt x="19" y="48"/>
                  </a:lnTo>
                  <a:lnTo>
                    <a:pt x="0" y="5"/>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77" name="Freeform 52">
              <a:extLst>
                <a:ext uri="{FF2B5EF4-FFF2-40B4-BE49-F238E27FC236}">
                  <a16:creationId xmlns:a16="http://schemas.microsoft.com/office/drawing/2014/main" id="{C8C512C9-1BD4-41F3-82F5-19400373258F}"/>
                </a:ext>
              </a:extLst>
            </p:cNvPr>
            <p:cNvSpPr>
              <a:spLocks/>
            </p:cNvSpPr>
            <p:nvPr/>
          </p:nvSpPr>
          <p:spPr bwMode="auto">
            <a:xfrm>
              <a:off x="1606550" y="4910137"/>
              <a:ext cx="141288" cy="509588"/>
            </a:xfrm>
            <a:custGeom>
              <a:avLst/>
              <a:gdLst>
                <a:gd name="T0" fmla="*/ 0 w 89"/>
                <a:gd name="T1" fmla="*/ 0 h 321"/>
                <a:gd name="T2" fmla="*/ 88 w 89"/>
                <a:gd name="T3" fmla="*/ 320 h 321"/>
                <a:gd name="T4" fmla="*/ 0 w 89"/>
                <a:gd name="T5" fmla="*/ 0 h 321"/>
              </a:gdLst>
              <a:ahLst/>
              <a:cxnLst>
                <a:cxn ang="0">
                  <a:pos x="T0" y="T1"/>
                </a:cxn>
                <a:cxn ang="0">
                  <a:pos x="T2" y="T3"/>
                </a:cxn>
                <a:cxn ang="0">
                  <a:pos x="T4" y="T5"/>
                </a:cxn>
              </a:cxnLst>
              <a:rect l="0" t="0" r="r" b="b"/>
              <a:pathLst>
                <a:path w="89" h="321">
                  <a:moveTo>
                    <a:pt x="0" y="0"/>
                  </a:moveTo>
                  <a:lnTo>
                    <a:pt x="88" y="320"/>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78" name="Freeform 53">
              <a:extLst>
                <a:ext uri="{FF2B5EF4-FFF2-40B4-BE49-F238E27FC236}">
                  <a16:creationId xmlns:a16="http://schemas.microsoft.com/office/drawing/2014/main" id="{56BCAA4D-9F96-4F63-B6B0-B8C430B2D30A}"/>
                </a:ext>
              </a:extLst>
            </p:cNvPr>
            <p:cNvSpPr>
              <a:spLocks/>
            </p:cNvSpPr>
            <p:nvPr/>
          </p:nvSpPr>
          <p:spPr bwMode="auto">
            <a:xfrm>
              <a:off x="1708150" y="5341937"/>
              <a:ext cx="39688" cy="77788"/>
            </a:xfrm>
            <a:custGeom>
              <a:avLst/>
              <a:gdLst>
                <a:gd name="T0" fmla="*/ 23 w 25"/>
                <a:gd name="T1" fmla="*/ 0 h 49"/>
                <a:gd name="T2" fmla="*/ 24 w 25"/>
                <a:gd name="T3" fmla="*/ 48 h 49"/>
                <a:gd name="T4" fmla="*/ 0 w 25"/>
                <a:gd name="T5" fmla="*/ 6 h 49"/>
              </a:gdLst>
              <a:ahLst/>
              <a:cxnLst>
                <a:cxn ang="0">
                  <a:pos x="T0" y="T1"/>
                </a:cxn>
                <a:cxn ang="0">
                  <a:pos x="T2" y="T3"/>
                </a:cxn>
                <a:cxn ang="0">
                  <a:pos x="T4" y="T5"/>
                </a:cxn>
              </a:cxnLst>
              <a:rect l="0" t="0" r="r" b="b"/>
              <a:pathLst>
                <a:path w="25" h="49">
                  <a:moveTo>
                    <a:pt x="23" y="0"/>
                  </a:moveTo>
                  <a:lnTo>
                    <a:pt x="24" y="48"/>
                  </a:lnTo>
                  <a:lnTo>
                    <a:pt x="0" y="6"/>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79" name="Freeform 54">
              <a:extLst>
                <a:ext uri="{FF2B5EF4-FFF2-40B4-BE49-F238E27FC236}">
                  <a16:creationId xmlns:a16="http://schemas.microsoft.com/office/drawing/2014/main" id="{BE340E54-8CA9-4B2A-86AF-8DBBDD92386C}"/>
                </a:ext>
              </a:extLst>
            </p:cNvPr>
            <p:cNvSpPr>
              <a:spLocks/>
            </p:cNvSpPr>
            <p:nvPr/>
          </p:nvSpPr>
          <p:spPr bwMode="auto">
            <a:xfrm>
              <a:off x="2725738" y="4910137"/>
              <a:ext cx="468312" cy="509588"/>
            </a:xfrm>
            <a:custGeom>
              <a:avLst/>
              <a:gdLst>
                <a:gd name="T0" fmla="*/ 0 w 295"/>
                <a:gd name="T1" fmla="*/ 0 h 321"/>
                <a:gd name="T2" fmla="*/ 294 w 295"/>
                <a:gd name="T3" fmla="*/ 320 h 321"/>
                <a:gd name="T4" fmla="*/ 0 w 295"/>
                <a:gd name="T5" fmla="*/ 0 h 321"/>
              </a:gdLst>
              <a:ahLst/>
              <a:cxnLst>
                <a:cxn ang="0">
                  <a:pos x="T0" y="T1"/>
                </a:cxn>
                <a:cxn ang="0">
                  <a:pos x="T2" y="T3"/>
                </a:cxn>
                <a:cxn ang="0">
                  <a:pos x="T4" y="T5"/>
                </a:cxn>
              </a:cxnLst>
              <a:rect l="0" t="0" r="r" b="b"/>
              <a:pathLst>
                <a:path w="295" h="321">
                  <a:moveTo>
                    <a:pt x="0" y="0"/>
                  </a:moveTo>
                  <a:lnTo>
                    <a:pt x="294" y="320"/>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80" name="Freeform 55">
              <a:extLst>
                <a:ext uri="{FF2B5EF4-FFF2-40B4-BE49-F238E27FC236}">
                  <a16:creationId xmlns:a16="http://schemas.microsoft.com/office/drawing/2014/main" id="{B7A9E384-E98A-4AC0-9499-4D722E251A44}"/>
                </a:ext>
              </a:extLst>
            </p:cNvPr>
            <p:cNvSpPr>
              <a:spLocks/>
            </p:cNvSpPr>
            <p:nvPr/>
          </p:nvSpPr>
          <p:spPr bwMode="auto">
            <a:xfrm>
              <a:off x="3127375" y="5351462"/>
              <a:ext cx="66675" cy="68263"/>
            </a:xfrm>
            <a:custGeom>
              <a:avLst/>
              <a:gdLst>
                <a:gd name="T0" fmla="*/ 17 w 42"/>
                <a:gd name="T1" fmla="*/ 0 h 43"/>
                <a:gd name="T2" fmla="*/ 41 w 42"/>
                <a:gd name="T3" fmla="*/ 42 h 43"/>
                <a:gd name="T4" fmla="*/ 0 w 42"/>
                <a:gd name="T5" fmla="*/ 16 h 43"/>
              </a:gdLst>
              <a:ahLst/>
              <a:cxnLst>
                <a:cxn ang="0">
                  <a:pos x="T0" y="T1"/>
                </a:cxn>
                <a:cxn ang="0">
                  <a:pos x="T2" y="T3"/>
                </a:cxn>
                <a:cxn ang="0">
                  <a:pos x="T4" y="T5"/>
                </a:cxn>
              </a:cxnLst>
              <a:rect l="0" t="0" r="r" b="b"/>
              <a:pathLst>
                <a:path w="42" h="43">
                  <a:moveTo>
                    <a:pt x="17" y="0"/>
                  </a:moveTo>
                  <a:lnTo>
                    <a:pt x="41" y="42"/>
                  </a:lnTo>
                  <a:lnTo>
                    <a:pt x="0" y="16"/>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81" name="Freeform 56">
              <a:extLst>
                <a:ext uri="{FF2B5EF4-FFF2-40B4-BE49-F238E27FC236}">
                  <a16:creationId xmlns:a16="http://schemas.microsoft.com/office/drawing/2014/main" id="{734172FF-8EEC-4E01-9D68-D8E47FFFCA4F}"/>
                </a:ext>
              </a:extLst>
            </p:cNvPr>
            <p:cNvSpPr>
              <a:spLocks/>
            </p:cNvSpPr>
            <p:nvPr/>
          </p:nvSpPr>
          <p:spPr bwMode="auto">
            <a:xfrm>
              <a:off x="2819400" y="4910137"/>
              <a:ext cx="514350" cy="509588"/>
            </a:xfrm>
            <a:custGeom>
              <a:avLst/>
              <a:gdLst>
                <a:gd name="T0" fmla="*/ 0 w 324"/>
                <a:gd name="T1" fmla="*/ 0 h 321"/>
                <a:gd name="T2" fmla="*/ 323 w 324"/>
                <a:gd name="T3" fmla="*/ 320 h 321"/>
                <a:gd name="T4" fmla="*/ 0 w 324"/>
                <a:gd name="T5" fmla="*/ 0 h 321"/>
              </a:gdLst>
              <a:ahLst/>
              <a:cxnLst>
                <a:cxn ang="0">
                  <a:pos x="T0" y="T1"/>
                </a:cxn>
                <a:cxn ang="0">
                  <a:pos x="T2" y="T3"/>
                </a:cxn>
                <a:cxn ang="0">
                  <a:pos x="T4" y="T5"/>
                </a:cxn>
              </a:cxnLst>
              <a:rect l="0" t="0" r="r" b="b"/>
              <a:pathLst>
                <a:path w="324" h="321">
                  <a:moveTo>
                    <a:pt x="0" y="0"/>
                  </a:moveTo>
                  <a:lnTo>
                    <a:pt x="323" y="320"/>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82" name="Freeform 57">
              <a:extLst>
                <a:ext uri="{FF2B5EF4-FFF2-40B4-BE49-F238E27FC236}">
                  <a16:creationId xmlns:a16="http://schemas.microsoft.com/office/drawing/2014/main" id="{91794CDE-802A-4708-8E40-0B5CE92023E0}"/>
                </a:ext>
              </a:extLst>
            </p:cNvPr>
            <p:cNvSpPr>
              <a:spLocks/>
            </p:cNvSpPr>
            <p:nvPr/>
          </p:nvSpPr>
          <p:spPr bwMode="auto">
            <a:xfrm>
              <a:off x="3265488" y="5353050"/>
              <a:ext cx="68262" cy="66675"/>
            </a:xfrm>
            <a:custGeom>
              <a:avLst/>
              <a:gdLst>
                <a:gd name="T0" fmla="*/ 17 w 43"/>
                <a:gd name="T1" fmla="*/ 0 h 42"/>
                <a:gd name="T2" fmla="*/ 42 w 43"/>
                <a:gd name="T3" fmla="*/ 41 h 42"/>
                <a:gd name="T4" fmla="*/ 0 w 43"/>
                <a:gd name="T5" fmla="*/ 16 h 42"/>
              </a:gdLst>
              <a:ahLst/>
              <a:cxnLst>
                <a:cxn ang="0">
                  <a:pos x="T0" y="T1"/>
                </a:cxn>
                <a:cxn ang="0">
                  <a:pos x="T2" y="T3"/>
                </a:cxn>
                <a:cxn ang="0">
                  <a:pos x="T4" y="T5"/>
                </a:cxn>
              </a:cxnLst>
              <a:rect l="0" t="0" r="r" b="b"/>
              <a:pathLst>
                <a:path w="43" h="42">
                  <a:moveTo>
                    <a:pt x="17" y="0"/>
                  </a:moveTo>
                  <a:lnTo>
                    <a:pt x="42" y="41"/>
                  </a:lnTo>
                  <a:lnTo>
                    <a:pt x="0" y="16"/>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83" name="Freeform 58">
              <a:extLst>
                <a:ext uri="{FF2B5EF4-FFF2-40B4-BE49-F238E27FC236}">
                  <a16:creationId xmlns:a16="http://schemas.microsoft.com/office/drawing/2014/main" id="{C202FC32-AFDB-4776-BAD4-0EAC2DCC360E}"/>
                </a:ext>
              </a:extLst>
            </p:cNvPr>
            <p:cNvSpPr>
              <a:spLocks/>
            </p:cNvSpPr>
            <p:nvPr/>
          </p:nvSpPr>
          <p:spPr bwMode="auto">
            <a:xfrm>
              <a:off x="2960688" y="4910137"/>
              <a:ext cx="558800" cy="509588"/>
            </a:xfrm>
            <a:custGeom>
              <a:avLst/>
              <a:gdLst>
                <a:gd name="T0" fmla="*/ 0 w 352"/>
                <a:gd name="T1" fmla="*/ 0 h 321"/>
                <a:gd name="T2" fmla="*/ 351 w 352"/>
                <a:gd name="T3" fmla="*/ 320 h 321"/>
                <a:gd name="T4" fmla="*/ 0 w 352"/>
                <a:gd name="T5" fmla="*/ 0 h 321"/>
              </a:gdLst>
              <a:ahLst/>
              <a:cxnLst>
                <a:cxn ang="0">
                  <a:pos x="T0" y="T1"/>
                </a:cxn>
                <a:cxn ang="0">
                  <a:pos x="T2" y="T3"/>
                </a:cxn>
                <a:cxn ang="0">
                  <a:pos x="T4" y="T5"/>
                </a:cxn>
              </a:cxnLst>
              <a:rect l="0" t="0" r="r" b="b"/>
              <a:pathLst>
                <a:path w="352" h="321">
                  <a:moveTo>
                    <a:pt x="0" y="0"/>
                  </a:moveTo>
                  <a:lnTo>
                    <a:pt x="351" y="320"/>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84" name="Freeform 59">
              <a:extLst>
                <a:ext uri="{FF2B5EF4-FFF2-40B4-BE49-F238E27FC236}">
                  <a16:creationId xmlns:a16="http://schemas.microsoft.com/office/drawing/2014/main" id="{F53B9F31-861A-41AF-AABD-80CC169B7DDB}"/>
                </a:ext>
              </a:extLst>
            </p:cNvPr>
            <p:cNvSpPr>
              <a:spLocks/>
            </p:cNvSpPr>
            <p:nvPr/>
          </p:nvSpPr>
          <p:spPr bwMode="auto">
            <a:xfrm>
              <a:off x="3451225" y="5354637"/>
              <a:ext cx="68263" cy="65088"/>
            </a:xfrm>
            <a:custGeom>
              <a:avLst/>
              <a:gdLst>
                <a:gd name="T0" fmla="*/ 16 w 43"/>
                <a:gd name="T1" fmla="*/ 0 h 41"/>
                <a:gd name="T2" fmla="*/ 42 w 43"/>
                <a:gd name="T3" fmla="*/ 40 h 41"/>
                <a:gd name="T4" fmla="*/ 0 w 43"/>
                <a:gd name="T5" fmla="*/ 17 h 41"/>
              </a:gdLst>
              <a:ahLst/>
              <a:cxnLst>
                <a:cxn ang="0">
                  <a:pos x="T0" y="T1"/>
                </a:cxn>
                <a:cxn ang="0">
                  <a:pos x="T2" y="T3"/>
                </a:cxn>
                <a:cxn ang="0">
                  <a:pos x="T4" y="T5"/>
                </a:cxn>
              </a:cxnLst>
              <a:rect l="0" t="0" r="r" b="b"/>
              <a:pathLst>
                <a:path w="43" h="41">
                  <a:moveTo>
                    <a:pt x="16" y="0"/>
                  </a:moveTo>
                  <a:lnTo>
                    <a:pt x="42" y="40"/>
                  </a:lnTo>
                  <a:lnTo>
                    <a:pt x="0" y="17"/>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85" name="Freeform 60">
              <a:extLst>
                <a:ext uri="{FF2B5EF4-FFF2-40B4-BE49-F238E27FC236}">
                  <a16:creationId xmlns:a16="http://schemas.microsoft.com/office/drawing/2014/main" id="{E602BC39-B236-4FBF-A5CB-63B395B1957F}"/>
                </a:ext>
              </a:extLst>
            </p:cNvPr>
            <p:cNvSpPr>
              <a:spLocks/>
            </p:cNvSpPr>
            <p:nvPr/>
          </p:nvSpPr>
          <p:spPr bwMode="auto">
            <a:xfrm>
              <a:off x="3098800" y="4910137"/>
              <a:ext cx="608013" cy="509588"/>
            </a:xfrm>
            <a:custGeom>
              <a:avLst/>
              <a:gdLst>
                <a:gd name="T0" fmla="*/ 0 w 383"/>
                <a:gd name="T1" fmla="*/ 0 h 321"/>
                <a:gd name="T2" fmla="*/ 382 w 383"/>
                <a:gd name="T3" fmla="*/ 320 h 321"/>
                <a:gd name="T4" fmla="*/ 0 w 383"/>
                <a:gd name="T5" fmla="*/ 0 h 321"/>
              </a:gdLst>
              <a:ahLst/>
              <a:cxnLst>
                <a:cxn ang="0">
                  <a:pos x="T0" y="T1"/>
                </a:cxn>
                <a:cxn ang="0">
                  <a:pos x="T2" y="T3"/>
                </a:cxn>
                <a:cxn ang="0">
                  <a:pos x="T4" y="T5"/>
                </a:cxn>
              </a:cxnLst>
              <a:rect l="0" t="0" r="r" b="b"/>
              <a:pathLst>
                <a:path w="383" h="321">
                  <a:moveTo>
                    <a:pt x="0" y="0"/>
                  </a:moveTo>
                  <a:lnTo>
                    <a:pt x="382" y="320"/>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86" name="Freeform 61">
              <a:extLst>
                <a:ext uri="{FF2B5EF4-FFF2-40B4-BE49-F238E27FC236}">
                  <a16:creationId xmlns:a16="http://schemas.microsoft.com/office/drawing/2014/main" id="{5213DC13-0321-4C7D-9CDC-C39B5D22A141}"/>
                </a:ext>
              </a:extLst>
            </p:cNvPr>
            <p:cNvSpPr>
              <a:spLocks/>
            </p:cNvSpPr>
            <p:nvPr/>
          </p:nvSpPr>
          <p:spPr bwMode="auto">
            <a:xfrm>
              <a:off x="3636963" y="5356225"/>
              <a:ext cx="69850" cy="63500"/>
            </a:xfrm>
            <a:custGeom>
              <a:avLst/>
              <a:gdLst>
                <a:gd name="T0" fmla="*/ 15 w 44"/>
                <a:gd name="T1" fmla="*/ 0 h 40"/>
                <a:gd name="T2" fmla="*/ 43 w 44"/>
                <a:gd name="T3" fmla="*/ 39 h 40"/>
                <a:gd name="T4" fmla="*/ 0 w 44"/>
                <a:gd name="T5" fmla="*/ 18 h 40"/>
              </a:gdLst>
              <a:ahLst/>
              <a:cxnLst>
                <a:cxn ang="0">
                  <a:pos x="T0" y="T1"/>
                </a:cxn>
                <a:cxn ang="0">
                  <a:pos x="T2" y="T3"/>
                </a:cxn>
                <a:cxn ang="0">
                  <a:pos x="T4" y="T5"/>
                </a:cxn>
              </a:cxnLst>
              <a:rect l="0" t="0" r="r" b="b"/>
              <a:pathLst>
                <a:path w="44" h="40">
                  <a:moveTo>
                    <a:pt x="15" y="0"/>
                  </a:moveTo>
                  <a:lnTo>
                    <a:pt x="43" y="39"/>
                  </a:lnTo>
                  <a:lnTo>
                    <a:pt x="0" y="18"/>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87" name="Rectangle 62">
              <a:extLst>
                <a:ext uri="{FF2B5EF4-FFF2-40B4-BE49-F238E27FC236}">
                  <a16:creationId xmlns:a16="http://schemas.microsoft.com/office/drawing/2014/main" id="{A8698C48-3CBD-497B-87F8-EE5A7DE19D13}"/>
                </a:ext>
              </a:extLst>
            </p:cNvPr>
            <p:cNvSpPr>
              <a:spLocks noChangeArrowheads="1"/>
            </p:cNvSpPr>
            <p:nvPr/>
          </p:nvSpPr>
          <p:spPr bwMode="auto">
            <a:xfrm>
              <a:off x="3289300" y="3386137"/>
              <a:ext cx="11317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a:solidFill>
                    <a:schemeClr val="tx2"/>
                  </a:solidFill>
                  <a:latin typeface="Arial" panose="020B0604020202020204" pitchFamily="34" charset="0"/>
                </a:rPr>
                <a:t>Index entries</a:t>
              </a:r>
            </a:p>
          </p:txBody>
        </p:sp>
        <p:sp>
          <p:nvSpPr>
            <p:cNvPr id="188" name="Rectangle 63">
              <a:extLst>
                <a:ext uri="{FF2B5EF4-FFF2-40B4-BE49-F238E27FC236}">
                  <a16:creationId xmlns:a16="http://schemas.microsoft.com/office/drawing/2014/main" id="{37EE82B0-82D8-4CE8-9D84-DFE80F96BDFC}"/>
                </a:ext>
              </a:extLst>
            </p:cNvPr>
            <p:cNvSpPr>
              <a:spLocks noChangeArrowheads="1"/>
            </p:cNvSpPr>
            <p:nvPr/>
          </p:nvSpPr>
          <p:spPr bwMode="auto">
            <a:xfrm>
              <a:off x="3289300" y="4583112"/>
              <a:ext cx="1061189" cy="27443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dirty="0">
                  <a:solidFill>
                    <a:srgbClr val="CC0000"/>
                  </a:solidFill>
                  <a:latin typeface="Arial" panose="020B0604020202020204" pitchFamily="34" charset="0"/>
                </a:rPr>
                <a:t>Data entries</a:t>
              </a:r>
            </a:p>
          </p:txBody>
        </p:sp>
        <p:sp>
          <p:nvSpPr>
            <p:cNvPr id="189" name="Rectangle 64">
              <a:extLst>
                <a:ext uri="{FF2B5EF4-FFF2-40B4-BE49-F238E27FC236}">
                  <a16:creationId xmlns:a16="http://schemas.microsoft.com/office/drawing/2014/main" id="{5043E684-748E-4052-8324-EF050344B5C4}"/>
                </a:ext>
              </a:extLst>
            </p:cNvPr>
            <p:cNvSpPr>
              <a:spLocks noChangeArrowheads="1"/>
            </p:cNvSpPr>
            <p:nvPr/>
          </p:nvSpPr>
          <p:spPr bwMode="auto">
            <a:xfrm>
              <a:off x="3289300" y="3538537"/>
              <a:ext cx="142988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a:solidFill>
                    <a:schemeClr val="tx2"/>
                  </a:solidFill>
                  <a:latin typeface="Arial" panose="020B0604020202020204" pitchFamily="34" charset="0"/>
                </a:rPr>
                <a:t>direct search for </a:t>
              </a:r>
            </a:p>
          </p:txBody>
        </p:sp>
        <p:sp>
          <p:nvSpPr>
            <p:cNvPr id="190" name="Freeform 65">
              <a:extLst>
                <a:ext uri="{FF2B5EF4-FFF2-40B4-BE49-F238E27FC236}">
                  <a16:creationId xmlns:a16="http://schemas.microsoft.com/office/drawing/2014/main" id="{F0DD1653-E3A4-4AD0-A063-DE4E083C67FE}"/>
                </a:ext>
              </a:extLst>
            </p:cNvPr>
            <p:cNvSpPr>
              <a:spLocks/>
            </p:cNvSpPr>
            <p:nvPr/>
          </p:nvSpPr>
          <p:spPr bwMode="auto">
            <a:xfrm>
              <a:off x="4808538" y="3352800"/>
              <a:ext cx="169862" cy="1481137"/>
            </a:xfrm>
            <a:custGeom>
              <a:avLst/>
              <a:gdLst>
                <a:gd name="T0" fmla="*/ 0 w 107"/>
                <a:gd name="T1" fmla="*/ 0 h 933"/>
                <a:gd name="T2" fmla="*/ 106 w 107"/>
                <a:gd name="T3" fmla="*/ 0 h 933"/>
                <a:gd name="T4" fmla="*/ 106 w 107"/>
                <a:gd name="T5" fmla="*/ 932 h 933"/>
                <a:gd name="T6" fmla="*/ 0 w 107"/>
                <a:gd name="T7" fmla="*/ 932 h 933"/>
                <a:gd name="T8" fmla="*/ 0 w 107"/>
                <a:gd name="T9" fmla="*/ 0 h 933"/>
              </a:gdLst>
              <a:ahLst/>
              <a:cxnLst>
                <a:cxn ang="0">
                  <a:pos x="T0" y="T1"/>
                </a:cxn>
                <a:cxn ang="0">
                  <a:pos x="T2" y="T3"/>
                </a:cxn>
                <a:cxn ang="0">
                  <a:pos x="T4" y="T5"/>
                </a:cxn>
                <a:cxn ang="0">
                  <a:pos x="T6" y="T7"/>
                </a:cxn>
                <a:cxn ang="0">
                  <a:pos x="T8" y="T9"/>
                </a:cxn>
              </a:cxnLst>
              <a:rect l="0" t="0" r="r" b="b"/>
              <a:pathLst>
                <a:path w="107" h="933">
                  <a:moveTo>
                    <a:pt x="0" y="0"/>
                  </a:moveTo>
                  <a:lnTo>
                    <a:pt x="106" y="0"/>
                  </a:lnTo>
                  <a:lnTo>
                    <a:pt x="106" y="932"/>
                  </a:lnTo>
                  <a:lnTo>
                    <a:pt x="0" y="932"/>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91" name="Freeform 66">
              <a:extLst>
                <a:ext uri="{FF2B5EF4-FFF2-40B4-BE49-F238E27FC236}">
                  <a16:creationId xmlns:a16="http://schemas.microsoft.com/office/drawing/2014/main" id="{489FAF47-060C-4566-88BC-49EC2E5759E5}"/>
                </a:ext>
              </a:extLst>
            </p:cNvPr>
            <p:cNvSpPr>
              <a:spLocks/>
            </p:cNvSpPr>
            <p:nvPr/>
          </p:nvSpPr>
          <p:spPr bwMode="auto">
            <a:xfrm>
              <a:off x="4808538" y="5429250"/>
              <a:ext cx="169862" cy="557212"/>
            </a:xfrm>
            <a:custGeom>
              <a:avLst/>
              <a:gdLst>
                <a:gd name="T0" fmla="*/ 0 w 107"/>
                <a:gd name="T1" fmla="*/ 0 h 351"/>
                <a:gd name="T2" fmla="*/ 106 w 107"/>
                <a:gd name="T3" fmla="*/ 0 h 351"/>
                <a:gd name="T4" fmla="*/ 106 w 107"/>
                <a:gd name="T5" fmla="*/ 350 h 351"/>
                <a:gd name="T6" fmla="*/ 0 w 107"/>
                <a:gd name="T7" fmla="*/ 350 h 351"/>
                <a:gd name="T8" fmla="*/ 0 w 107"/>
                <a:gd name="T9" fmla="*/ 0 h 351"/>
              </a:gdLst>
              <a:ahLst/>
              <a:cxnLst>
                <a:cxn ang="0">
                  <a:pos x="T0" y="T1"/>
                </a:cxn>
                <a:cxn ang="0">
                  <a:pos x="T2" y="T3"/>
                </a:cxn>
                <a:cxn ang="0">
                  <a:pos x="T4" y="T5"/>
                </a:cxn>
                <a:cxn ang="0">
                  <a:pos x="T6" y="T7"/>
                </a:cxn>
                <a:cxn ang="0">
                  <a:pos x="T8" y="T9"/>
                </a:cxn>
              </a:cxnLst>
              <a:rect l="0" t="0" r="r" b="b"/>
              <a:pathLst>
                <a:path w="107" h="351">
                  <a:moveTo>
                    <a:pt x="0" y="0"/>
                  </a:moveTo>
                  <a:lnTo>
                    <a:pt x="106" y="0"/>
                  </a:lnTo>
                  <a:lnTo>
                    <a:pt x="106" y="350"/>
                  </a:lnTo>
                  <a:lnTo>
                    <a:pt x="0" y="350"/>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92" name="Rectangle 67">
              <a:extLst>
                <a:ext uri="{FF2B5EF4-FFF2-40B4-BE49-F238E27FC236}">
                  <a16:creationId xmlns:a16="http://schemas.microsoft.com/office/drawing/2014/main" id="{C39D289E-A8CB-43FE-B74D-D9D50ACD2959}"/>
                </a:ext>
              </a:extLst>
            </p:cNvPr>
            <p:cNvSpPr>
              <a:spLocks noChangeArrowheads="1"/>
            </p:cNvSpPr>
            <p:nvPr/>
          </p:nvSpPr>
          <p:spPr bwMode="auto">
            <a:xfrm>
              <a:off x="4414838" y="4865687"/>
              <a:ext cx="997069" cy="27443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a:solidFill>
                    <a:schemeClr val="tx2"/>
                  </a:solidFill>
                  <a:latin typeface="Arial" panose="020B0604020202020204" pitchFamily="34" charset="0"/>
                </a:rPr>
                <a:t>(Index File)</a:t>
              </a:r>
            </a:p>
          </p:txBody>
        </p:sp>
        <p:sp>
          <p:nvSpPr>
            <p:cNvPr id="193" name="Rectangle 68">
              <a:extLst>
                <a:ext uri="{FF2B5EF4-FFF2-40B4-BE49-F238E27FC236}">
                  <a16:creationId xmlns:a16="http://schemas.microsoft.com/office/drawing/2014/main" id="{F183EB18-770D-4121-884C-97450A3D8D09}"/>
                </a:ext>
              </a:extLst>
            </p:cNvPr>
            <p:cNvSpPr>
              <a:spLocks noChangeArrowheads="1"/>
            </p:cNvSpPr>
            <p:nvPr/>
          </p:nvSpPr>
          <p:spPr bwMode="auto">
            <a:xfrm>
              <a:off x="4491038" y="5108575"/>
              <a:ext cx="883256" cy="27443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a:solidFill>
                    <a:schemeClr val="tx2"/>
                  </a:solidFill>
                  <a:latin typeface="Arial" panose="020B0604020202020204" pitchFamily="34" charset="0"/>
                </a:rPr>
                <a:t>(Data file)</a:t>
              </a:r>
            </a:p>
          </p:txBody>
        </p:sp>
        <p:sp>
          <p:nvSpPr>
            <p:cNvPr id="194" name="Rectangle 69">
              <a:extLst>
                <a:ext uri="{FF2B5EF4-FFF2-40B4-BE49-F238E27FC236}">
                  <a16:creationId xmlns:a16="http://schemas.microsoft.com/office/drawing/2014/main" id="{E6C73A40-2160-4E9A-9EA5-63C8B96C266A}"/>
                </a:ext>
              </a:extLst>
            </p:cNvPr>
            <p:cNvSpPr>
              <a:spLocks noChangeArrowheads="1"/>
            </p:cNvSpPr>
            <p:nvPr/>
          </p:nvSpPr>
          <p:spPr bwMode="auto">
            <a:xfrm>
              <a:off x="2865438" y="5745162"/>
              <a:ext cx="1171797" cy="27443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a:solidFill>
                    <a:srgbClr val="CC0000"/>
                  </a:solidFill>
                  <a:latin typeface="Arial" panose="020B0604020202020204" pitchFamily="34" charset="0"/>
                </a:rPr>
                <a:t>Data Records</a:t>
              </a:r>
            </a:p>
          </p:txBody>
        </p:sp>
        <p:sp>
          <p:nvSpPr>
            <p:cNvPr id="195" name="Rectangle 70">
              <a:extLst>
                <a:ext uri="{FF2B5EF4-FFF2-40B4-BE49-F238E27FC236}">
                  <a16:creationId xmlns:a16="http://schemas.microsoft.com/office/drawing/2014/main" id="{BE3CF888-8230-41E9-9CAA-777B4812C18E}"/>
                </a:ext>
              </a:extLst>
            </p:cNvPr>
            <p:cNvSpPr>
              <a:spLocks noChangeArrowheads="1"/>
            </p:cNvSpPr>
            <p:nvPr/>
          </p:nvSpPr>
          <p:spPr bwMode="auto">
            <a:xfrm>
              <a:off x="3289300" y="3678237"/>
              <a:ext cx="104515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a:solidFill>
                    <a:schemeClr val="tx2"/>
                  </a:solidFill>
                  <a:latin typeface="Arial" panose="020B0604020202020204" pitchFamily="34" charset="0"/>
                </a:rPr>
                <a:t>data entries</a:t>
              </a:r>
            </a:p>
          </p:txBody>
        </p:sp>
        <p:sp>
          <p:nvSpPr>
            <p:cNvPr id="196" name="Freeform 71">
              <a:extLst>
                <a:ext uri="{FF2B5EF4-FFF2-40B4-BE49-F238E27FC236}">
                  <a16:creationId xmlns:a16="http://schemas.microsoft.com/office/drawing/2014/main" id="{9E6D3092-AC82-4E88-BDF1-2489B43540EB}"/>
                </a:ext>
              </a:extLst>
            </p:cNvPr>
            <p:cNvSpPr>
              <a:spLocks/>
            </p:cNvSpPr>
            <p:nvPr/>
          </p:nvSpPr>
          <p:spPr bwMode="auto">
            <a:xfrm>
              <a:off x="5888038" y="5430837"/>
              <a:ext cx="342900" cy="350838"/>
            </a:xfrm>
            <a:custGeom>
              <a:avLst/>
              <a:gdLst>
                <a:gd name="T0" fmla="*/ 0 w 216"/>
                <a:gd name="T1" fmla="*/ 220 h 221"/>
                <a:gd name="T2" fmla="*/ 0 w 216"/>
                <a:gd name="T3" fmla="*/ 0 h 221"/>
                <a:gd name="T4" fmla="*/ 215 w 216"/>
                <a:gd name="T5" fmla="*/ 0 h 221"/>
                <a:gd name="T6" fmla="*/ 215 w 216"/>
                <a:gd name="T7" fmla="*/ 220 h 221"/>
                <a:gd name="T8" fmla="*/ 0 w 216"/>
                <a:gd name="T9" fmla="*/ 220 h 221"/>
              </a:gdLst>
              <a:ahLst/>
              <a:cxnLst>
                <a:cxn ang="0">
                  <a:pos x="T0" y="T1"/>
                </a:cxn>
                <a:cxn ang="0">
                  <a:pos x="T2" y="T3"/>
                </a:cxn>
                <a:cxn ang="0">
                  <a:pos x="T4" y="T5"/>
                </a:cxn>
                <a:cxn ang="0">
                  <a:pos x="T6" y="T7"/>
                </a:cxn>
                <a:cxn ang="0">
                  <a:pos x="T8" y="T9"/>
                </a:cxn>
              </a:cxnLst>
              <a:rect l="0" t="0" r="r" b="b"/>
              <a:pathLst>
                <a:path w="216" h="221">
                  <a:moveTo>
                    <a:pt x="0" y="220"/>
                  </a:moveTo>
                  <a:lnTo>
                    <a:pt x="0" y="0"/>
                  </a:lnTo>
                  <a:lnTo>
                    <a:pt x="215" y="0"/>
                  </a:lnTo>
                  <a:lnTo>
                    <a:pt x="215" y="220"/>
                  </a:lnTo>
                  <a:lnTo>
                    <a:pt x="0" y="22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97" name="Freeform 72">
              <a:extLst>
                <a:ext uri="{FF2B5EF4-FFF2-40B4-BE49-F238E27FC236}">
                  <a16:creationId xmlns:a16="http://schemas.microsoft.com/office/drawing/2014/main" id="{D432BA92-91E0-46B6-9B74-64933D26EAAA}"/>
                </a:ext>
              </a:extLst>
            </p:cNvPr>
            <p:cNvSpPr>
              <a:spLocks/>
            </p:cNvSpPr>
            <p:nvPr/>
          </p:nvSpPr>
          <p:spPr bwMode="auto">
            <a:xfrm>
              <a:off x="6343650" y="5430837"/>
              <a:ext cx="344488" cy="350838"/>
            </a:xfrm>
            <a:custGeom>
              <a:avLst/>
              <a:gdLst>
                <a:gd name="T0" fmla="*/ 0 w 217"/>
                <a:gd name="T1" fmla="*/ 220 h 221"/>
                <a:gd name="T2" fmla="*/ 0 w 217"/>
                <a:gd name="T3" fmla="*/ 0 h 221"/>
                <a:gd name="T4" fmla="*/ 216 w 217"/>
                <a:gd name="T5" fmla="*/ 0 h 221"/>
                <a:gd name="T6" fmla="*/ 216 w 217"/>
                <a:gd name="T7" fmla="*/ 220 h 221"/>
                <a:gd name="T8" fmla="*/ 0 w 217"/>
                <a:gd name="T9" fmla="*/ 220 h 221"/>
              </a:gdLst>
              <a:ahLst/>
              <a:cxnLst>
                <a:cxn ang="0">
                  <a:pos x="T0" y="T1"/>
                </a:cxn>
                <a:cxn ang="0">
                  <a:pos x="T2" y="T3"/>
                </a:cxn>
                <a:cxn ang="0">
                  <a:pos x="T4" y="T5"/>
                </a:cxn>
                <a:cxn ang="0">
                  <a:pos x="T6" y="T7"/>
                </a:cxn>
                <a:cxn ang="0">
                  <a:pos x="T8" y="T9"/>
                </a:cxn>
              </a:cxnLst>
              <a:rect l="0" t="0" r="r" b="b"/>
              <a:pathLst>
                <a:path w="217" h="221">
                  <a:moveTo>
                    <a:pt x="0" y="220"/>
                  </a:moveTo>
                  <a:lnTo>
                    <a:pt x="0" y="0"/>
                  </a:lnTo>
                  <a:lnTo>
                    <a:pt x="216" y="0"/>
                  </a:lnTo>
                  <a:lnTo>
                    <a:pt x="216" y="220"/>
                  </a:lnTo>
                  <a:lnTo>
                    <a:pt x="0" y="22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98" name="Freeform 73">
              <a:extLst>
                <a:ext uri="{FF2B5EF4-FFF2-40B4-BE49-F238E27FC236}">
                  <a16:creationId xmlns:a16="http://schemas.microsoft.com/office/drawing/2014/main" id="{68671C4C-D4DE-4611-9B2D-611A01EB88C5}"/>
                </a:ext>
              </a:extLst>
            </p:cNvPr>
            <p:cNvSpPr>
              <a:spLocks/>
            </p:cNvSpPr>
            <p:nvPr/>
          </p:nvSpPr>
          <p:spPr bwMode="auto">
            <a:xfrm>
              <a:off x="6802438" y="5430837"/>
              <a:ext cx="338137" cy="350838"/>
            </a:xfrm>
            <a:custGeom>
              <a:avLst/>
              <a:gdLst>
                <a:gd name="T0" fmla="*/ 0 w 213"/>
                <a:gd name="T1" fmla="*/ 220 h 221"/>
                <a:gd name="T2" fmla="*/ 0 w 213"/>
                <a:gd name="T3" fmla="*/ 0 h 221"/>
                <a:gd name="T4" fmla="*/ 212 w 213"/>
                <a:gd name="T5" fmla="*/ 0 h 221"/>
                <a:gd name="T6" fmla="*/ 212 w 213"/>
                <a:gd name="T7" fmla="*/ 220 h 221"/>
                <a:gd name="T8" fmla="*/ 0 w 213"/>
                <a:gd name="T9" fmla="*/ 220 h 221"/>
              </a:gdLst>
              <a:ahLst/>
              <a:cxnLst>
                <a:cxn ang="0">
                  <a:pos x="T0" y="T1"/>
                </a:cxn>
                <a:cxn ang="0">
                  <a:pos x="T2" y="T3"/>
                </a:cxn>
                <a:cxn ang="0">
                  <a:pos x="T4" y="T5"/>
                </a:cxn>
                <a:cxn ang="0">
                  <a:pos x="T6" y="T7"/>
                </a:cxn>
                <a:cxn ang="0">
                  <a:pos x="T8" y="T9"/>
                </a:cxn>
              </a:cxnLst>
              <a:rect l="0" t="0" r="r" b="b"/>
              <a:pathLst>
                <a:path w="213" h="221">
                  <a:moveTo>
                    <a:pt x="0" y="220"/>
                  </a:moveTo>
                  <a:lnTo>
                    <a:pt x="0" y="0"/>
                  </a:lnTo>
                  <a:lnTo>
                    <a:pt x="212" y="0"/>
                  </a:lnTo>
                  <a:lnTo>
                    <a:pt x="212" y="220"/>
                  </a:lnTo>
                  <a:lnTo>
                    <a:pt x="0" y="22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199" name="Freeform 74">
              <a:extLst>
                <a:ext uri="{FF2B5EF4-FFF2-40B4-BE49-F238E27FC236}">
                  <a16:creationId xmlns:a16="http://schemas.microsoft.com/office/drawing/2014/main" id="{E710C8EA-2F92-4F2B-B3C3-EB4BA178665A}"/>
                </a:ext>
              </a:extLst>
            </p:cNvPr>
            <p:cNvSpPr>
              <a:spLocks/>
            </p:cNvSpPr>
            <p:nvPr/>
          </p:nvSpPr>
          <p:spPr bwMode="auto">
            <a:xfrm>
              <a:off x="7258050" y="5430837"/>
              <a:ext cx="339725" cy="350838"/>
            </a:xfrm>
            <a:custGeom>
              <a:avLst/>
              <a:gdLst>
                <a:gd name="T0" fmla="*/ 0 w 214"/>
                <a:gd name="T1" fmla="*/ 220 h 221"/>
                <a:gd name="T2" fmla="*/ 0 w 214"/>
                <a:gd name="T3" fmla="*/ 0 h 221"/>
                <a:gd name="T4" fmla="*/ 213 w 214"/>
                <a:gd name="T5" fmla="*/ 0 h 221"/>
                <a:gd name="T6" fmla="*/ 213 w 214"/>
                <a:gd name="T7" fmla="*/ 220 h 221"/>
                <a:gd name="T8" fmla="*/ 0 w 214"/>
                <a:gd name="T9" fmla="*/ 220 h 221"/>
              </a:gdLst>
              <a:ahLst/>
              <a:cxnLst>
                <a:cxn ang="0">
                  <a:pos x="T0" y="T1"/>
                </a:cxn>
                <a:cxn ang="0">
                  <a:pos x="T2" y="T3"/>
                </a:cxn>
                <a:cxn ang="0">
                  <a:pos x="T4" y="T5"/>
                </a:cxn>
                <a:cxn ang="0">
                  <a:pos x="T6" y="T7"/>
                </a:cxn>
                <a:cxn ang="0">
                  <a:pos x="T8" y="T9"/>
                </a:cxn>
              </a:cxnLst>
              <a:rect l="0" t="0" r="r" b="b"/>
              <a:pathLst>
                <a:path w="214" h="221">
                  <a:moveTo>
                    <a:pt x="0" y="220"/>
                  </a:moveTo>
                  <a:lnTo>
                    <a:pt x="0" y="0"/>
                  </a:lnTo>
                  <a:lnTo>
                    <a:pt x="213" y="0"/>
                  </a:lnTo>
                  <a:lnTo>
                    <a:pt x="213" y="220"/>
                  </a:lnTo>
                  <a:lnTo>
                    <a:pt x="0" y="22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00" name="Freeform 75">
              <a:extLst>
                <a:ext uri="{FF2B5EF4-FFF2-40B4-BE49-F238E27FC236}">
                  <a16:creationId xmlns:a16="http://schemas.microsoft.com/office/drawing/2014/main" id="{8A9B5D49-A003-44DC-89AB-A1B8113264BE}"/>
                </a:ext>
              </a:extLst>
            </p:cNvPr>
            <p:cNvSpPr>
              <a:spLocks/>
            </p:cNvSpPr>
            <p:nvPr/>
          </p:nvSpPr>
          <p:spPr bwMode="auto">
            <a:xfrm>
              <a:off x="7712075" y="5430837"/>
              <a:ext cx="346075" cy="350838"/>
            </a:xfrm>
            <a:custGeom>
              <a:avLst/>
              <a:gdLst>
                <a:gd name="T0" fmla="*/ 0 w 218"/>
                <a:gd name="T1" fmla="*/ 220 h 221"/>
                <a:gd name="T2" fmla="*/ 0 w 218"/>
                <a:gd name="T3" fmla="*/ 0 h 221"/>
                <a:gd name="T4" fmla="*/ 217 w 218"/>
                <a:gd name="T5" fmla="*/ 0 h 221"/>
                <a:gd name="T6" fmla="*/ 217 w 218"/>
                <a:gd name="T7" fmla="*/ 220 h 221"/>
                <a:gd name="T8" fmla="*/ 0 w 218"/>
                <a:gd name="T9" fmla="*/ 220 h 221"/>
              </a:gdLst>
              <a:ahLst/>
              <a:cxnLst>
                <a:cxn ang="0">
                  <a:pos x="T0" y="T1"/>
                </a:cxn>
                <a:cxn ang="0">
                  <a:pos x="T2" y="T3"/>
                </a:cxn>
                <a:cxn ang="0">
                  <a:pos x="T4" y="T5"/>
                </a:cxn>
                <a:cxn ang="0">
                  <a:pos x="T6" y="T7"/>
                </a:cxn>
                <a:cxn ang="0">
                  <a:pos x="T8" y="T9"/>
                </a:cxn>
              </a:cxnLst>
              <a:rect l="0" t="0" r="r" b="b"/>
              <a:pathLst>
                <a:path w="218" h="221">
                  <a:moveTo>
                    <a:pt x="0" y="220"/>
                  </a:moveTo>
                  <a:lnTo>
                    <a:pt x="0" y="0"/>
                  </a:lnTo>
                  <a:lnTo>
                    <a:pt x="217" y="0"/>
                  </a:lnTo>
                  <a:lnTo>
                    <a:pt x="217" y="220"/>
                  </a:lnTo>
                  <a:lnTo>
                    <a:pt x="0" y="22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01" name="Freeform 76">
              <a:extLst>
                <a:ext uri="{FF2B5EF4-FFF2-40B4-BE49-F238E27FC236}">
                  <a16:creationId xmlns:a16="http://schemas.microsoft.com/office/drawing/2014/main" id="{E4FA8A65-5DDD-42D7-8897-32593EC1090D}"/>
                </a:ext>
              </a:extLst>
            </p:cNvPr>
            <p:cNvSpPr>
              <a:spLocks/>
            </p:cNvSpPr>
            <p:nvPr/>
          </p:nvSpPr>
          <p:spPr bwMode="auto">
            <a:xfrm>
              <a:off x="8167688" y="5430837"/>
              <a:ext cx="342900" cy="350838"/>
            </a:xfrm>
            <a:custGeom>
              <a:avLst/>
              <a:gdLst>
                <a:gd name="T0" fmla="*/ 0 w 216"/>
                <a:gd name="T1" fmla="*/ 220 h 221"/>
                <a:gd name="T2" fmla="*/ 0 w 216"/>
                <a:gd name="T3" fmla="*/ 0 h 221"/>
                <a:gd name="T4" fmla="*/ 215 w 216"/>
                <a:gd name="T5" fmla="*/ 0 h 221"/>
                <a:gd name="T6" fmla="*/ 215 w 216"/>
                <a:gd name="T7" fmla="*/ 220 h 221"/>
                <a:gd name="T8" fmla="*/ 0 w 216"/>
                <a:gd name="T9" fmla="*/ 220 h 221"/>
              </a:gdLst>
              <a:ahLst/>
              <a:cxnLst>
                <a:cxn ang="0">
                  <a:pos x="T0" y="T1"/>
                </a:cxn>
                <a:cxn ang="0">
                  <a:pos x="T2" y="T3"/>
                </a:cxn>
                <a:cxn ang="0">
                  <a:pos x="T4" y="T5"/>
                </a:cxn>
                <a:cxn ang="0">
                  <a:pos x="T6" y="T7"/>
                </a:cxn>
                <a:cxn ang="0">
                  <a:pos x="T8" y="T9"/>
                </a:cxn>
              </a:cxnLst>
              <a:rect l="0" t="0" r="r" b="b"/>
              <a:pathLst>
                <a:path w="216" h="221">
                  <a:moveTo>
                    <a:pt x="0" y="220"/>
                  </a:moveTo>
                  <a:lnTo>
                    <a:pt x="0" y="0"/>
                  </a:lnTo>
                  <a:lnTo>
                    <a:pt x="215" y="0"/>
                  </a:lnTo>
                  <a:lnTo>
                    <a:pt x="215" y="220"/>
                  </a:lnTo>
                  <a:lnTo>
                    <a:pt x="0" y="22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02" name="Freeform 77">
              <a:extLst>
                <a:ext uri="{FF2B5EF4-FFF2-40B4-BE49-F238E27FC236}">
                  <a16:creationId xmlns:a16="http://schemas.microsoft.com/office/drawing/2014/main" id="{A403C0F3-E5AE-4675-BB6B-C007655D4DCA}"/>
                </a:ext>
              </a:extLst>
            </p:cNvPr>
            <p:cNvSpPr>
              <a:spLocks/>
            </p:cNvSpPr>
            <p:nvPr/>
          </p:nvSpPr>
          <p:spPr bwMode="auto">
            <a:xfrm>
              <a:off x="8624888" y="5430837"/>
              <a:ext cx="342900" cy="350838"/>
            </a:xfrm>
            <a:custGeom>
              <a:avLst/>
              <a:gdLst>
                <a:gd name="T0" fmla="*/ 0 w 216"/>
                <a:gd name="T1" fmla="*/ 220 h 221"/>
                <a:gd name="T2" fmla="*/ 0 w 216"/>
                <a:gd name="T3" fmla="*/ 0 h 221"/>
                <a:gd name="T4" fmla="*/ 215 w 216"/>
                <a:gd name="T5" fmla="*/ 0 h 221"/>
                <a:gd name="T6" fmla="*/ 215 w 216"/>
                <a:gd name="T7" fmla="*/ 220 h 221"/>
                <a:gd name="T8" fmla="*/ 0 w 216"/>
                <a:gd name="T9" fmla="*/ 220 h 221"/>
              </a:gdLst>
              <a:ahLst/>
              <a:cxnLst>
                <a:cxn ang="0">
                  <a:pos x="T0" y="T1"/>
                </a:cxn>
                <a:cxn ang="0">
                  <a:pos x="T2" y="T3"/>
                </a:cxn>
                <a:cxn ang="0">
                  <a:pos x="T4" y="T5"/>
                </a:cxn>
                <a:cxn ang="0">
                  <a:pos x="T6" y="T7"/>
                </a:cxn>
                <a:cxn ang="0">
                  <a:pos x="T8" y="T9"/>
                </a:cxn>
              </a:cxnLst>
              <a:rect l="0" t="0" r="r" b="b"/>
              <a:pathLst>
                <a:path w="216" h="221">
                  <a:moveTo>
                    <a:pt x="0" y="220"/>
                  </a:moveTo>
                  <a:lnTo>
                    <a:pt x="0" y="0"/>
                  </a:lnTo>
                  <a:lnTo>
                    <a:pt x="215" y="0"/>
                  </a:lnTo>
                  <a:lnTo>
                    <a:pt x="215" y="220"/>
                  </a:lnTo>
                  <a:lnTo>
                    <a:pt x="0" y="22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03" name="Freeform 78">
              <a:extLst>
                <a:ext uri="{FF2B5EF4-FFF2-40B4-BE49-F238E27FC236}">
                  <a16:creationId xmlns:a16="http://schemas.microsoft.com/office/drawing/2014/main" id="{B1A12C65-F249-49D0-A39A-64EB10095B3A}"/>
                </a:ext>
              </a:extLst>
            </p:cNvPr>
            <p:cNvSpPr>
              <a:spLocks/>
            </p:cNvSpPr>
            <p:nvPr/>
          </p:nvSpPr>
          <p:spPr bwMode="auto">
            <a:xfrm>
              <a:off x="6543675" y="4262437"/>
              <a:ext cx="1490663" cy="1588"/>
            </a:xfrm>
            <a:custGeom>
              <a:avLst/>
              <a:gdLst>
                <a:gd name="T0" fmla="*/ 0 w 939"/>
                <a:gd name="T1" fmla="*/ 0 h 1"/>
                <a:gd name="T2" fmla="*/ 938 w 939"/>
                <a:gd name="T3" fmla="*/ 0 h 1"/>
                <a:gd name="T4" fmla="*/ 0 w 939"/>
                <a:gd name="T5" fmla="*/ 0 h 1"/>
              </a:gdLst>
              <a:ahLst/>
              <a:cxnLst>
                <a:cxn ang="0">
                  <a:pos x="T0" y="T1"/>
                </a:cxn>
                <a:cxn ang="0">
                  <a:pos x="T2" y="T3"/>
                </a:cxn>
                <a:cxn ang="0">
                  <a:pos x="T4" y="T5"/>
                </a:cxn>
              </a:cxnLst>
              <a:rect l="0" t="0" r="r" b="b"/>
              <a:pathLst>
                <a:path w="939" h="1">
                  <a:moveTo>
                    <a:pt x="0" y="0"/>
                  </a:moveTo>
                  <a:lnTo>
                    <a:pt x="938" y="0"/>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04" name="Freeform 79">
              <a:extLst>
                <a:ext uri="{FF2B5EF4-FFF2-40B4-BE49-F238E27FC236}">
                  <a16:creationId xmlns:a16="http://schemas.microsoft.com/office/drawing/2014/main" id="{2CAFEC1C-5C4A-4A65-A97D-264C7DDB4659}"/>
                </a:ext>
              </a:extLst>
            </p:cNvPr>
            <p:cNvSpPr>
              <a:spLocks/>
            </p:cNvSpPr>
            <p:nvPr/>
          </p:nvSpPr>
          <p:spPr bwMode="auto">
            <a:xfrm>
              <a:off x="6543675" y="3216275"/>
              <a:ext cx="785813" cy="1047750"/>
            </a:xfrm>
            <a:custGeom>
              <a:avLst/>
              <a:gdLst>
                <a:gd name="T0" fmla="*/ 0 w 495"/>
                <a:gd name="T1" fmla="*/ 659 h 660"/>
                <a:gd name="T2" fmla="*/ 494 w 495"/>
                <a:gd name="T3" fmla="*/ 0 h 660"/>
                <a:gd name="T4" fmla="*/ 0 w 495"/>
                <a:gd name="T5" fmla="*/ 659 h 660"/>
              </a:gdLst>
              <a:ahLst/>
              <a:cxnLst>
                <a:cxn ang="0">
                  <a:pos x="T0" y="T1"/>
                </a:cxn>
                <a:cxn ang="0">
                  <a:pos x="T2" y="T3"/>
                </a:cxn>
                <a:cxn ang="0">
                  <a:pos x="T4" y="T5"/>
                </a:cxn>
              </a:cxnLst>
              <a:rect l="0" t="0" r="r" b="b"/>
              <a:pathLst>
                <a:path w="495" h="660">
                  <a:moveTo>
                    <a:pt x="0" y="659"/>
                  </a:moveTo>
                  <a:lnTo>
                    <a:pt x="494" y="0"/>
                  </a:lnTo>
                  <a:lnTo>
                    <a:pt x="0" y="65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05" name="Freeform 80">
              <a:extLst>
                <a:ext uri="{FF2B5EF4-FFF2-40B4-BE49-F238E27FC236}">
                  <a16:creationId xmlns:a16="http://schemas.microsoft.com/office/drawing/2014/main" id="{1BFD8046-8A17-4DD9-A0C0-DCAE2A066423}"/>
                </a:ext>
              </a:extLst>
            </p:cNvPr>
            <p:cNvSpPr>
              <a:spLocks/>
            </p:cNvSpPr>
            <p:nvPr/>
          </p:nvSpPr>
          <p:spPr bwMode="auto">
            <a:xfrm>
              <a:off x="7327900" y="3216275"/>
              <a:ext cx="712788" cy="1047750"/>
            </a:xfrm>
            <a:custGeom>
              <a:avLst/>
              <a:gdLst>
                <a:gd name="T0" fmla="*/ 0 w 449"/>
                <a:gd name="T1" fmla="*/ 0 h 660"/>
                <a:gd name="T2" fmla="*/ 448 w 449"/>
                <a:gd name="T3" fmla="*/ 659 h 660"/>
                <a:gd name="T4" fmla="*/ 0 w 449"/>
                <a:gd name="T5" fmla="*/ 0 h 660"/>
              </a:gdLst>
              <a:ahLst/>
              <a:cxnLst>
                <a:cxn ang="0">
                  <a:pos x="T0" y="T1"/>
                </a:cxn>
                <a:cxn ang="0">
                  <a:pos x="T2" y="T3"/>
                </a:cxn>
                <a:cxn ang="0">
                  <a:pos x="T4" y="T5"/>
                </a:cxn>
              </a:cxnLst>
              <a:rect l="0" t="0" r="r" b="b"/>
              <a:pathLst>
                <a:path w="449" h="660">
                  <a:moveTo>
                    <a:pt x="0" y="0"/>
                  </a:moveTo>
                  <a:lnTo>
                    <a:pt x="448" y="659"/>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06" name="Freeform 81">
              <a:extLst>
                <a:ext uri="{FF2B5EF4-FFF2-40B4-BE49-F238E27FC236}">
                  <a16:creationId xmlns:a16="http://schemas.microsoft.com/office/drawing/2014/main" id="{E7DD8537-5D1B-41A7-8A6C-584FFE01047B}"/>
                </a:ext>
              </a:extLst>
            </p:cNvPr>
            <p:cNvSpPr>
              <a:spLocks/>
            </p:cNvSpPr>
            <p:nvPr/>
          </p:nvSpPr>
          <p:spPr bwMode="auto">
            <a:xfrm>
              <a:off x="7037388" y="3124200"/>
              <a:ext cx="292100" cy="93662"/>
            </a:xfrm>
            <a:custGeom>
              <a:avLst/>
              <a:gdLst>
                <a:gd name="T0" fmla="*/ 0 w 184"/>
                <a:gd name="T1" fmla="*/ 0 h 59"/>
                <a:gd name="T2" fmla="*/ 30 w 184"/>
                <a:gd name="T3" fmla="*/ 9 h 59"/>
                <a:gd name="T4" fmla="*/ 183 w 184"/>
                <a:gd name="T5" fmla="*/ 58 h 59"/>
                <a:gd name="T6" fmla="*/ 0 w 184"/>
                <a:gd name="T7" fmla="*/ 0 h 59"/>
              </a:gdLst>
              <a:ahLst/>
              <a:cxnLst>
                <a:cxn ang="0">
                  <a:pos x="T0" y="T1"/>
                </a:cxn>
                <a:cxn ang="0">
                  <a:pos x="T2" y="T3"/>
                </a:cxn>
                <a:cxn ang="0">
                  <a:pos x="T4" y="T5"/>
                </a:cxn>
                <a:cxn ang="0">
                  <a:pos x="T6" y="T7"/>
                </a:cxn>
              </a:cxnLst>
              <a:rect l="0" t="0" r="r" b="b"/>
              <a:pathLst>
                <a:path w="184" h="59">
                  <a:moveTo>
                    <a:pt x="0" y="0"/>
                  </a:moveTo>
                  <a:lnTo>
                    <a:pt x="30" y="9"/>
                  </a:lnTo>
                  <a:lnTo>
                    <a:pt x="183" y="58"/>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07" name="Freeform 82">
              <a:extLst>
                <a:ext uri="{FF2B5EF4-FFF2-40B4-BE49-F238E27FC236}">
                  <a16:creationId xmlns:a16="http://schemas.microsoft.com/office/drawing/2014/main" id="{8AD2FFF4-7D89-49C7-B61B-C3D6783910F9}"/>
                </a:ext>
              </a:extLst>
            </p:cNvPr>
            <p:cNvSpPr>
              <a:spLocks/>
            </p:cNvSpPr>
            <p:nvPr/>
          </p:nvSpPr>
          <p:spPr bwMode="auto">
            <a:xfrm>
              <a:off x="7246938" y="3165475"/>
              <a:ext cx="82550" cy="52387"/>
            </a:xfrm>
            <a:custGeom>
              <a:avLst/>
              <a:gdLst>
                <a:gd name="T0" fmla="*/ 6 w 52"/>
                <a:gd name="T1" fmla="*/ 0 h 33"/>
                <a:gd name="T2" fmla="*/ 51 w 52"/>
                <a:gd name="T3" fmla="*/ 32 h 33"/>
                <a:gd name="T4" fmla="*/ 0 w 52"/>
                <a:gd name="T5" fmla="*/ 32 h 33"/>
                <a:gd name="T6" fmla="*/ 6 w 52"/>
                <a:gd name="T7" fmla="*/ 0 h 33"/>
              </a:gdLst>
              <a:ahLst/>
              <a:cxnLst>
                <a:cxn ang="0">
                  <a:pos x="T0" y="T1"/>
                </a:cxn>
                <a:cxn ang="0">
                  <a:pos x="T2" y="T3"/>
                </a:cxn>
                <a:cxn ang="0">
                  <a:pos x="T4" y="T5"/>
                </a:cxn>
                <a:cxn ang="0">
                  <a:pos x="T6" y="T7"/>
                </a:cxn>
              </a:cxnLst>
              <a:rect l="0" t="0" r="r" b="b"/>
              <a:pathLst>
                <a:path w="52" h="33">
                  <a:moveTo>
                    <a:pt x="6" y="0"/>
                  </a:moveTo>
                  <a:lnTo>
                    <a:pt x="51" y="32"/>
                  </a:lnTo>
                  <a:lnTo>
                    <a:pt x="0" y="32"/>
                  </a:lnTo>
                  <a:lnTo>
                    <a:pt x="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08" name="Freeform 83">
              <a:extLst>
                <a:ext uri="{FF2B5EF4-FFF2-40B4-BE49-F238E27FC236}">
                  <a16:creationId xmlns:a16="http://schemas.microsoft.com/office/drawing/2014/main" id="{5E8FCD69-CE3D-4711-9155-324B3717A7F9}"/>
                </a:ext>
              </a:extLst>
            </p:cNvPr>
            <p:cNvSpPr>
              <a:spLocks/>
            </p:cNvSpPr>
            <p:nvPr/>
          </p:nvSpPr>
          <p:spPr bwMode="auto">
            <a:xfrm>
              <a:off x="6184900" y="4543425"/>
              <a:ext cx="404813" cy="347662"/>
            </a:xfrm>
            <a:custGeom>
              <a:avLst/>
              <a:gdLst>
                <a:gd name="T0" fmla="*/ 0 w 255"/>
                <a:gd name="T1" fmla="*/ 0 h 219"/>
                <a:gd name="T2" fmla="*/ 254 w 255"/>
                <a:gd name="T3" fmla="*/ 0 h 219"/>
                <a:gd name="T4" fmla="*/ 254 w 255"/>
                <a:gd name="T5" fmla="*/ 218 h 219"/>
                <a:gd name="T6" fmla="*/ 0 w 255"/>
                <a:gd name="T7" fmla="*/ 218 h 219"/>
                <a:gd name="T8" fmla="*/ 0 w 255"/>
                <a:gd name="T9" fmla="*/ 0 h 219"/>
              </a:gdLst>
              <a:ahLst/>
              <a:cxnLst>
                <a:cxn ang="0">
                  <a:pos x="T0" y="T1"/>
                </a:cxn>
                <a:cxn ang="0">
                  <a:pos x="T2" y="T3"/>
                </a:cxn>
                <a:cxn ang="0">
                  <a:pos x="T4" y="T5"/>
                </a:cxn>
                <a:cxn ang="0">
                  <a:pos x="T6" y="T7"/>
                </a:cxn>
                <a:cxn ang="0">
                  <a:pos x="T8" y="T9"/>
                </a:cxn>
              </a:cxnLst>
              <a:rect l="0" t="0" r="r" b="b"/>
              <a:pathLst>
                <a:path w="255" h="219">
                  <a:moveTo>
                    <a:pt x="0" y="0"/>
                  </a:moveTo>
                  <a:lnTo>
                    <a:pt x="254" y="0"/>
                  </a:lnTo>
                  <a:lnTo>
                    <a:pt x="254" y="218"/>
                  </a:lnTo>
                  <a:lnTo>
                    <a:pt x="0" y="218"/>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09" name="Freeform 84">
              <a:extLst>
                <a:ext uri="{FF2B5EF4-FFF2-40B4-BE49-F238E27FC236}">
                  <a16:creationId xmlns:a16="http://schemas.microsoft.com/office/drawing/2014/main" id="{5AD99734-A3F7-4D40-967C-CF44CD6C0673}"/>
                </a:ext>
              </a:extLst>
            </p:cNvPr>
            <p:cNvSpPr>
              <a:spLocks/>
            </p:cNvSpPr>
            <p:nvPr/>
          </p:nvSpPr>
          <p:spPr bwMode="auto">
            <a:xfrm>
              <a:off x="6588125" y="4670425"/>
              <a:ext cx="63500" cy="42862"/>
            </a:xfrm>
            <a:custGeom>
              <a:avLst/>
              <a:gdLst>
                <a:gd name="T0" fmla="*/ 39 w 40"/>
                <a:gd name="T1" fmla="*/ 26 h 27"/>
                <a:gd name="T2" fmla="*/ 0 w 40"/>
                <a:gd name="T3" fmla="*/ 13 h 27"/>
                <a:gd name="T4" fmla="*/ 39 w 40"/>
                <a:gd name="T5" fmla="*/ 0 h 27"/>
              </a:gdLst>
              <a:ahLst/>
              <a:cxnLst>
                <a:cxn ang="0">
                  <a:pos x="T0" y="T1"/>
                </a:cxn>
                <a:cxn ang="0">
                  <a:pos x="T2" y="T3"/>
                </a:cxn>
                <a:cxn ang="0">
                  <a:pos x="T4" y="T5"/>
                </a:cxn>
              </a:cxnLst>
              <a:rect l="0" t="0" r="r" b="b"/>
              <a:pathLst>
                <a:path w="40" h="27">
                  <a:moveTo>
                    <a:pt x="39" y="26"/>
                  </a:moveTo>
                  <a:lnTo>
                    <a:pt x="0" y="13"/>
                  </a:lnTo>
                  <a:lnTo>
                    <a:pt x="39"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10" name="Freeform 85">
              <a:extLst>
                <a:ext uri="{FF2B5EF4-FFF2-40B4-BE49-F238E27FC236}">
                  <a16:creationId xmlns:a16="http://schemas.microsoft.com/office/drawing/2014/main" id="{2276D85F-4B18-4231-97F2-E8313C181B2C}"/>
                </a:ext>
              </a:extLst>
            </p:cNvPr>
            <p:cNvSpPr>
              <a:spLocks/>
            </p:cNvSpPr>
            <p:nvPr/>
          </p:nvSpPr>
          <p:spPr bwMode="auto">
            <a:xfrm>
              <a:off x="6588125" y="4694237"/>
              <a:ext cx="241300" cy="1588"/>
            </a:xfrm>
            <a:custGeom>
              <a:avLst/>
              <a:gdLst>
                <a:gd name="T0" fmla="*/ 0 w 152"/>
                <a:gd name="T1" fmla="*/ 0 h 1"/>
                <a:gd name="T2" fmla="*/ 151 w 152"/>
                <a:gd name="T3" fmla="*/ 0 h 1"/>
                <a:gd name="T4" fmla="*/ 0 w 152"/>
                <a:gd name="T5" fmla="*/ 0 h 1"/>
              </a:gdLst>
              <a:ahLst/>
              <a:cxnLst>
                <a:cxn ang="0">
                  <a:pos x="T0" y="T1"/>
                </a:cxn>
                <a:cxn ang="0">
                  <a:pos x="T2" y="T3"/>
                </a:cxn>
                <a:cxn ang="0">
                  <a:pos x="T4" y="T5"/>
                </a:cxn>
              </a:cxnLst>
              <a:rect l="0" t="0" r="r" b="b"/>
              <a:pathLst>
                <a:path w="152" h="1">
                  <a:moveTo>
                    <a:pt x="0" y="0"/>
                  </a:moveTo>
                  <a:lnTo>
                    <a:pt x="151" y="0"/>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11" name="Freeform 86">
              <a:extLst>
                <a:ext uri="{FF2B5EF4-FFF2-40B4-BE49-F238E27FC236}">
                  <a16:creationId xmlns:a16="http://schemas.microsoft.com/office/drawing/2014/main" id="{BAF01C34-3F2A-4234-814E-E9611117EADD}"/>
                </a:ext>
              </a:extLst>
            </p:cNvPr>
            <p:cNvSpPr>
              <a:spLocks/>
            </p:cNvSpPr>
            <p:nvPr/>
          </p:nvSpPr>
          <p:spPr bwMode="auto">
            <a:xfrm>
              <a:off x="6764338" y="4670425"/>
              <a:ext cx="65087" cy="42862"/>
            </a:xfrm>
            <a:custGeom>
              <a:avLst/>
              <a:gdLst>
                <a:gd name="T0" fmla="*/ 0 w 41"/>
                <a:gd name="T1" fmla="*/ 0 h 27"/>
                <a:gd name="T2" fmla="*/ 40 w 41"/>
                <a:gd name="T3" fmla="*/ 13 h 27"/>
                <a:gd name="T4" fmla="*/ 0 w 41"/>
                <a:gd name="T5" fmla="*/ 26 h 27"/>
              </a:gdLst>
              <a:ahLst/>
              <a:cxnLst>
                <a:cxn ang="0">
                  <a:pos x="T0" y="T1"/>
                </a:cxn>
                <a:cxn ang="0">
                  <a:pos x="T2" y="T3"/>
                </a:cxn>
                <a:cxn ang="0">
                  <a:pos x="T4" y="T5"/>
                </a:cxn>
              </a:cxnLst>
              <a:rect l="0" t="0" r="r" b="b"/>
              <a:pathLst>
                <a:path w="41" h="27">
                  <a:moveTo>
                    <a:pt x="0" y="0"/>
                  </a:moveTo>
                  <a:lnTo>
                    <a:pt x="40" y="13"/>
                  </a:lnTo>
                  <a:lnTo>
                    <a:pt x="0" y="26"/>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12" name="Freeform 87">
              <a:extLst>
                <a:ext uri="{FF2B5EF4-FFF2-40B4-BE49-F238E27FC236}">
                  <a16:creationId xmlns:a16="http://schemas.microsoft.com/office/drawing/2014/main" id="{40AD29A3-0372-4747-ADAB-2F47E9491498}"/>
                </a:ext>
              </a:extLst>
            </p:cNvPr>
            <p:cNvSpPr>
              <a:spLocks/>
            </p:cNvSpPr>
            <p:nvPr/>
          </p:nvSpPr>
          <p:spPr bwMode="auto">
            <a:xfrm>
              <a:off x="6827838" y="4543425"/>
              <a:ext cx="403225" cy="347662"/>
            </a:xfrm>
            <a:custGeom>
              <a:avLst/>
              <a:gdLst>
                <a:gd name="T0" fmla="*/ 0 w 254"/>
                <a:gd name="T1" fmla="*/ 0 h 219"/>
                <a:gd name="T2" fmla="*/ 253 w 254"/>
                <a:gd name="T3" fmla="*/ 0 h 219"/>
                <a:gd name="T4" fmla="*/ 253 w 254"/>
                <a:gd name="T5" fmla="*/ 218 h 219"/>
                <a:gd name="T6" fmla="*/ 0 w 254"/>
                <a:gd name="T7" fmla="*/ 218 h 219"/>
                <a:gd name="T8" fmla="*/ 0 w 254"/>
                <a:gd name="T9" fmla="*/ 0 h 219"/>
              </a:gdLst>
              <a:ahLst/>
              <a:cxnLst>
                <a:cxn ang="0">
                  <a:pos x="T0" y="T1"/>
                </a:cxn>
                <a:cxn ang="0">
                  <a:pos x="T2" y="T3"/>
                </a:cxn>
                <a:cxn ang="0">
                  <a:pos x="T4" y="T5"/>
                </a:cxn>
                <a:cxn ang="0">
                  <a:pos x="T6" y="T7"/>
                </a:cxn>
                <a:cxn ang="0">
                  <a:pos x="T8" y="T9"/>
                </a:cxn>
              </a:cxnLst>
              <a:rect l="0" t="0" r="r" b="b"/>
              <a:pathLst>
                <a:path w="254" h="219">
                  <a:moveTo>
                    <a:pt x="0" y="0"/>
                  </a:moveTo>
                  <a:lnTo>
                    <a:pt x="253" y="0"/>
                  </a:lnTo>
                  <a:lnTo>
                    <a:pt x="253" y="218"/>
                  </a:lnTo>
                  <a:lnTo>
                    <a:pt x="0" y="218"/>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13" name="Freeform 88">
              <a:extLst>
                <a:ext uri="{FF2B5EF4-FFF2-40B4-BE49-F238E27FC236}">
                  <a16:creationId xmlns:a16="http://schemas.microsoft.com/office/drawing/2014/main" id="{E774A373-48CF-47C1-B8AB-AEA9FAA2E6A4}"/>
                </a:ext>
              </a:extLst>
            </p:cNvPr>
            <p:cNvSpPr>
              <a:spLocks/>
            </p:cNvSpPr>
            <p:nvPr/>
          </p:nvSpPr>
          <p:spPr bwMode="auto">
            <a:xfrm>
              <a:off x="7229475" y="4670425"/>
              <a:ext cx="66675" cy="42862"/>
            </a:xfrm>
            <a:custGeom>
              <a:avLst/>
              <a:gdLst>
                <a:gd name="T0" fmla="*/ 41 w 42"/>
                <a:gd name="T1" fmla="*/ 26 h 27"/>
                <a:gd name="T2" fmla="*/ 0 w 42"/>
                <a:gd name="T3" fmla="*/ 13 h 27"/>
                <a:gd name="T4" fmla="*/ 41 w 42"/>
                <a:gd name="T5" fmla="*/ 0 h 27"/>
              </a:gdLst>
              <a:ahLst/>
              <a:cxnLst>
                <a:cxn ang="0">
                  <a:pos x="T0" y="T1"/>
                </a:cxn>
                <a:cxn ang="0">
                  <a:pos x="T2" y="T3"/>
                </a:cxn>
                <a:cxn ang="0">
                  <a:pos x="T4" y="T5"/>
                </a:cxn>
              </a:cxnLst>
              <a:rect l="0" t="0" r="r" b="b"/>
              <a:pathLst>
                <a:path w="42" h="27">
                  <a:moveTo>
                    <a:pt x="41" y="26"/>
                  </a:moveTo>
                  <a:lnTo>
                    <a:pt x="0" y="13"/>
                  </a:lnTo>
                  <a:lnTo>
                    <a:pt x="41"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14" name="Freeform 89">
              <a:extLst>
                <a:ext uri="{FF2B5EF4-FFF2-40B4-BE49-F238E27FC236}">
                  <a16:creationId xmlns:a16="http://schemas.microsoft.com/office/drawing/2014/main" id="{E135FC42-1D7B-4A1B-9A1C-8DC1A7F4358A}"/>
                </a:ext>
              </a:extLst>
            </p:cNvPr>
            <p:cNvSpPr>
              <a:spLocks/>
            </p:cNvSpPr>
            <p:nvPr/>
          </p:nvSpPr>
          <p:spPr bwMode="auto">
            <a:xfrm>
              <a:off x="7229475" y="4694237"/>
              <a:ext cx="201613" cy="1588"/>
            </a:xfrm>
            <a:custGeom>
              <a:avLst/>
              <a:gdLst>
                <a:gd name="T0" fmla="*/ 0 w 127"/>
                <a:gd name="T1" fmla="*/ 0 h 1"/>
                <a:gd name="T2" fmla="*/ 126 w 127"/>
                <a:gd name="T3" fmla="*/ 0 h 1"/>
                <a:gd name="T4" fmla="*/ 0 w 127"/>
                <a:gd name="T5" fmla="*/ 0 h 1"/>
              </a:gdLst>
              <a:ahLst/>
              <a:cxnLst>
                <a:cxn ang="0">
                  <a:pos x="T0" y="T1"/>
                </a:cxn>
                <a:cxn ang="0">
                  <a:pos x="T2" y="T3"/>
                </a:cxn>
                <a:cxn ang="0">
                  <a:pos x="T4" y="T5"/>
                </a:cxn>
              </a:cxnLst>
              <a:rect l="0" t="0" r="r" b="b"/>
              <a:pathLst>
                <a:path w="127" h="1">
                  <a:moveTo>
                    <a:pt x="0" y="0"/>
                  </a:moveTo>
                  <a:lnTo>
                    <a:pt x="126" y="0"/>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15" name="Freeform 90">
              <a:extLst>
                <a:ext uri="{FF2B5EF4-FFF2-40B4-BE49-F238E27FC236}">
                  <a16:creationId xmlns:a16="http://schemas.microsoft.com/office/drawing/2014/main" id="{4133601A-E940-440B-BD6A-D49C0AA8B241}"/>
                </a:ext>
              </a:extLst>
            </p:cNvPr>
            <p:cNvSpPr>
              <a:spLocks/>
            </p:cNvSpPr>
            <p:nvPr/>
          </p:nvSpPr>
          <p:spPr bwMode="auto">
            <a:xfrm>
              <a:off x="7369175" y="4670425"/>
              <a:ext cx="61913" cy="42862"/>
            </a:xfrm>
            <a:custGeom>
              <a:avLst/>
              <a:gdLst>
                <a:gd name="T0" fmla="*/ 0 w 39"/>
                <a:gd name="T1" fmla="*/ 0 h 27"/>
                <a:gd name="T2" fmla="*/ 38 w 39"/>
                <a:gd name="T3" fmla="*/ 13 h 27"/>
                <a:gd name="T4" fmla="*/ 0 w 39"/>
                <a:gd name="T5" fmla="*/ 26 h 27"/>
              </a:gdLst>
              <a:ahLst/>
              <a:cxnLst>
                <a:cxn ang="0">
                  <a:pos x="T0" y="T1"/>
                </a:cxn>
                <a:cxn ang="0">
                  <a:pos x="T2" y="T3"/>
                </a:cxn>
                <a:cxn ang="0">
                  <a:pos x="T4" y="T5"/>
                </a:cxn>
              </a:cxnLst>
              <a:rect l="0" t="0" r="r" b="b"/>
              <a:pathLst>
                <a:path w="39" h="27">
                  <a:moveTo>
                    <a:pt x="0" y="0"/>
                  </a:moveTo>
                  <a:lnTo>
                    <a:pt x="38" y="13"/>
                  </a:lnTo>
                  <a:lnTo>
                    <a:pt x="0" y="26"/>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16" name="Freeform 91">
              <a:extLst>
                <a:ext uri="{FF2B5EF4-FFF2-40B4-BE49-F238E27FC236}">
                  <a16:creationId xmlns:a16="http://schemas.microsoft.com/office/drawing/2014/main" id="{BB361B1E-7FE1-45FC-B648-21BC1389B614}"/>
                </a:ext>
              </a:extLst>
            </p:cNvPr>
            <p:cNvSpPr>
              <a:spLocks/>
            </p:cNvSpPr>
            <p:nvPr/>
          </p:nvSpPr>
          <p:spPr bwMode="auto">
            <a:xfrm>
              <a:off x="6467475" y="4246562"/>
              <a:ext cx="158750" cy="298450"/>
            </a:xfrm>
            <a:custGeom>
              <a:avLst/>
              <a:gdLst>
                <a:gd name="T0" fmla="*/ 99 w 100"/>
                <a:gd name="T1" fmla="*/ 0 h 188"/>
                <a:gd name="T2" fmla="*/ 0 w 100"/>
                <a:gd name="T3" fmla="*/ 187 h 188"/>
                <a:gd name="T4" fmla="*/ 99 w 100"/>
                <a:gd name="T5" fmla="*/ 0 h 188"/>
              </a:gdLst>
              <a:ahLst/>
              <a:cxnLst>
                <a:cxn ang="0">
                  <a:pos x="T0" y="T1"/>
                </a:cxn>
                <a:cxn ang="0">
                  <a:pos x="T2" y="T3"/>
                </a:cxn>
                <a:cxn ang="0">
                  <a:pos x="T4" y="T5"/>
                </a:cxn>
              </a:cxnLst>
              <a:rect l="0" t="0" r="r" b="b"/>
              <a:pathLst>
                <a:path w="100" h="188">
                  <a:moveTo>
                    <a:pt x="99" y="0"/>
                  </a:moveTo>
                  <a:lnTo>
                    <a:pt x="0" y="187"/>
                  </a:lnTo>
                  <a:lnTo>
                    <a:pt x="99"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17" name="Freeform 92">
              <a:extLst>
                <a:ext uri="{FF2B5EF4-FFF2-40B4-BE49-F238E27FC236}">
                  <a16:creationId xmlns:a16="http://schemas.microsoft.com/office/drawing/2014/main" id="{560AAB99-C18D-4920-8757-EAA65468A70F}"/>
                </a:ext>
              </a:extLst>
            </p:cNvPr>
            <p:cNvSpPr>
              <a:spLocks/>
            </p:cNvSpPr>
            <p:nvPr/>
          </p:nvSpPr>
          <p:spPr bwMode="auto">
            <a:xfrm>
              <a:off x="6467475" y="4467225"/>
              <a:ext cx="49213" cy="77787"/>
            </a:xfrm>
            <a:custGeom>
              <a:avLst/>
              <a:gdLst>
                <a:gd name="T0" fmla="*/ 30 w 31"/>
                <a:gd name="T1" fmla="*/ 15 h 49"/>
                <a:gd name="T2" fmla="*/ 0 w 31"/>
                <a:gd name="T3" fmla="*/ 48 h 49"/>
                <a:gd name="T4" fmla="*/ 13 w 31"/>
                <a:gd name="T5" fmla="*/ 0 h 49"/>
              </a:gdLst>
              <a:ahLst/>
              <a:cxnLst>
                <a:cxn ang="0">
                  <a:pos x="T0" y="T1"/>
                </a:cxn>
                <a:cxn ang="0">
                  <a:pos x="T2" y="T3"/>
                </a:cxn>
                <a:cxn ang="0">
                  <a:pos x="T4" y="T5"/>
                </a:cxn>
              </a:cxnLst>
              <a:rect l="0" t="0" r="r" b="b"/>
              <a:pathLst>
                <a:path w="31" h="49">
                  <a:moveTo>
                    <a:pt x="30" y="15"/>
                  </a:moveTo>
                  <a:lnTo>
                    <a:pt x="0" y="48"/>
                  </a:lnTo>
                  <a:lnTo>
                    <a:pt x="13"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18" name="Freeform 93">
              <a:extLst>
                <a:ext uri="{FF2B5EF4-FFF2-40B4-BE49-F238E27FC236}">
                  <a16:creationId xmlns:a16="http://schemas.microsoft.com/office/drawing/2014/main" id="{73C19F3B-F13D-4BB5-973C-C1DF6D94E2DE}"/>
                </a:ext>
              </a:extLst>
            </p:cNvPr>
            <p:cNvSpPr>
              <a:spLocks/>
            </p:cNvSpPr>
            <p:nvPr/>
          </p:nvSpPr>
          <p:spPr bwMode="auto">
            <a:xfrm>
              <a:off x="7027863" y="4246562"/>
              <a:ext cx="1587" cy="298450"/>
            </a:xfrm>
            <a:custGeom>
              <a:avLst/>
              <a:gdLst>
                <a:gd name="T0" fmla="*/ 0 w 1"/>
                <a:gd name="T1" fmla="*/ 0 h 188"/>
                <a:gd name="T2" fmla="*/ 0 w 1"/>
                <a:gd name="T3" fmla="*/ 187 h 188"/>
                <a:gd name="T4" fmla="*/ 0 w 1"/>
                <a:gd name="T5" fmla="*/ 0 h 188"/>
              </a:gdLst>
              <a:ahLst/>
              <a:cxnLst>
                <a:cxn ang="0">
                  <a:pos x="T0" y="T1"/>
                </a:cxn>
                <a:cxn ang="0">
                  <a:pos x="T2" y="T3"/>
                </a:cxn>
                <a:cxn ang="0">
                  <a:pos x="T4" y="T5"/>
                </a:cxn>
              </a:cxnLst>
              <a:rect l="0" t="0" r="r" b="b"/>
              <a:pathLst>
                <a:path w="1" h="188">
                  <a:moveTo>
                    <a:pt x="0" y="0"/>
                  </a:moveTo>
                  <a:lnTo>
                    <a:pt x="0" y="187"/>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19" name="Freeform 94">
              <a:extLst>
                <a:ext uri="{FF2B5EF4-FFF2-40B4-BE49-F238E27FC236}">
                  <a16:creationId xmlns:a16="http://schemas.microsoft.com/office/drawing/2014/main" id="{61A4F209-B317-4CCD-BDDD-959138CB2A8E}"/>
                </a:ext>
              </a:extLst>
            </p:cNvPr>
            <p:cNvSpPr>
              <a:spLocks/>
            </p:cNvSpPr>
            <p:nvPr/>
          </p:nvSpPr>
          <p:spPr bwMode="auto">
            <a:xfrm>
              <a:off x="7013575" y="4465637"/>
              <a:ext cx="30163" cy="79375"/>
            </a:xfrm>
            <a:custGeom>
              <a:avLst/>
              <a:gdLst>
                <a:gd name="T0" fmla="*/ 18 w 19"/>
                <a:gd name="T1" fmla="*/ 0 h 50"/>
                <a:gd name="T2" fmla="*/ 8 w 19"/>
                <a:gd name="T3" fmla="*/ 49 h 50"/>
                <a:gd name="T4" fmla="*/ 0 w 19"/>
                <a:gd name="T5" fmla="*/ 0 h 50"/>
              </a:gdLst>
              <a:ahLst/>
              <a:cxnLst>
                <a:cxn ang="0">
                  <a:pos x="T0" y="T1"/>
                </a:cxn>
                <a:cxn ang="0">
                  <a:pos x="T2" y="T3"/>
                </a:cxn>
                <a:cxn ang="0">
                  <a:pos x="T4" y="T5"/>
                </a:cxn>
              </a:cxnLst>
              <a:rect l="0" t="0" r="r" b="b"/>
              <a:pathLst>
                <a:path w="19" h="50">
                  <a:moveTo>
                    <a:pt x="18" y="0"/>
                  </a:moveTo>
                  <a:lnTo>
                    <a:pt x="8" y="49"/>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20" name="Freeform 95">
              <a:extLst>
                <a:ext uri="{FF2B5EF4-FFF2-40B4-BE49-F238E27FC236}">
                  <a16:creationId xmlns:a16="http://schemas.microsoft.com/office/drawing/2014/main" id="{5D2F6478-2785-4AF1-AD18-5BA4F7F78BD9}"/>
                </a:ext>
              </a:extLst>
            </p:cNvPr>
            <p:cNvSpPr>
              <a:spLocks/>
            </p:cNvSpPr>
            <p:nvPr/>
          </p:nvSpPr>
          <p:spPr bwMode="auto">
            <a:xfrm>
              <a:off x="7913688" y="4543425"/>
              <a:ext cx="403225" cy="347662"/>
            </a:xfrm>
            <a:custGeom>
              <a:avLst/>
              <a:gdLst>
                <a:gd name="T0" fmla="*/ 0 w 254"/>
                <a:gd name="T1" fmla="*/ 0 h 219"/>
                <a:gd name="T2" fmla="*/ 253 w 254"/>
                <a:gd name="T3" fmla="*/ 0 h 219"/>
                <a:gd name="T4" fmla="*/ 253 w 254"/>
                <a:gd name="T5" fmla="*/ 218 h 219"/>
                <a:gd name="T6" fmla="*/ 0 w 254"/>
                <a:gd name="T7" fmla="*/ 218 h 219"/>
                <a:gd name="T8" fmla="*/ 0 w 254"/>
                <a:gd name="T9" fmla="*/ 0 h 219"/>
              </a:gdLst>
              <a:ahLst/>
              <a:cxnLst>
                <a:cxn ang="0">
                  <a:pos x="T0" y="T1"/>
                </a:cxn>
                <a:cxn ang="0">
                  <a:pos x="T2" y="T3"/>
                </a:cxn>
                <a:cxn ang="0">
                  <a:pos x="T4" y="T5"/>
                </a:cxn>
                <a:cxn ang="0">
                  <a:pos x="T6" y="T7"/>
                </a:cxn>
                <a:cxn ang="0">
                  <a:pos x="T8" y="T9"/>
                </a:cxn>
              </a:cxnLst>
              <a:rect l="0" t="0" r="r" b="b"/>
              <a:pathLst>
                <a:path w="254" h="219">
                  <a:moveTo>
                    <a:pt x="0" y="0"/>
                  </a:moveTo>
                  <a:lnTo>
                    <a:pt x="253" y="0"/>
                  </a:lnTo>
                  <a:lnTo>
                    <a:pt x="253" y="218"/>
                  </a:lnTo>
                  <a:lnTo>
                    <a:pt x="0" y="218"/>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21" name="Freeform 96">
              <a:extLst>
                <a:ext uri="{FF2B5EF4-FFF2-40B4-BE49-F238E27FC236}">
                  <a16:creationId xmlns:a16="http://schemas.microsoft.com/office/drawing/2014/main" id="{D85162C4-8F96-484C-94E4-63410A0B7100}"/>
                </a:ext>
              </a:extLst>
            </p:cNvPr>
            <p:cNvSpPr>
              <a:spLocks/>
            </p:cNvSpPr>
            <p:nvPr/>
          </p:nvSpPr>
          <p:spPr bwMode="auto">
            <a:xfrm>
              <a:off x="7713663" y="4670425"/>
              <a:ext cx="65087" cy="42862"/>
            </a:xfrm>
            <a:custGeom>
              <a:avLst/>
              <a:gdLst>
                <a:gd name="T0" fmla="*/ 40 w 41"/>
                <a:gd name="T1" fmla="*/ 26 h 27"/>
                <a:gd name="T2" fmla="*/ 0 w 41"/>
                <a:gd name="T3" fmla="*/ 13 h 27"/>
                <a:gd name="T4" fmla="*/ 40 w 41"/>
                <a:gd name="T5" fmla="*/ 0 h 27"/>
              </a:gdLst>
              <a:ahLst/>
              <a:cxnLst>
                <a:cxn ang="0">
                  <a:pos x="T0" y="T1"/>
                </a:cxn>
                <a:cxn ang="0">
                  <a:pos x="T2" y="T3"/>
                </a:cxn>
                <a:cxn ang="0">
                  <a:pos x="T4" y="T5"/>
                </a:cxn>
              </a:cxnLst>
              <a:rect l="0" t="0" r="r" b="b"/>
              <a:pathLst>
                <a:path w="41" h="27">
                  <a:moveTo>
                    <a:pt x="40" y="26"/>
                  </a:moveTo>
                  <a:lnTo>
                    <a:pt x="0" y="13"/>
                  </a:lnTo>
                  <a:lnTo>
                    <a:pt x="4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22" name="Freeform 97">
              <a:extLst>
                <a:ext uri="{FF2B5EF4-FFF2-40B4-BE49-F238E27FC236}">
                  <a16:creationId xmlns:a16="http://schemas.microsoft.com/office/drawing/2014/main" id="{13A6C8F1-7E83-4C8D-84F7-E33B18EA7736}"/>
                </a:ext>
              </a:extLst>
            </p:cNvPr>
            <p:cNvSpPr>
              <a:spLocks/>
            </p:cNvSpPr>
            <p:nvPr/>
          </p:nvSpPr>
          <p:spPr bwMode="auto">
            <a:xfrm>
              <a:off x="7713663" y="4694237"/>
              <a:ext cx="201612" cy="1588"/>
            </a:xfrm>
            <a:custGeom>
              <a:avLst/>
              <a:gdLst>
                <a:gd name="T0" fmla="*/ 0 w 127"/>
                <a:gd name="T1" fmla="*/ 0 h 1"/>
                <a:gd name="T2" fmla="*/ 126 w 127"/>
                <a:gd name="T3" fmla="*/ 0 h 1"/>
                <a:gd name="T4" fmla="*/ 0 w 127"/>
                <a:gd name="T5" fmla="*/ 0 h 1"/>
              </a:gdLst>
              <a:ahLst/>
              <a:cxnLst>
                <a:cxn ang="0">
                  <a:pos x="T0" y="T1"/>
                </a:cxn>
                <a:cxn ang="0">
                  <a:pos x="T2" y="T3"/>
                </a:cxn>
                <a:cxn ang="0">
                  <a:pos x="T4" y="T5"/>
                </a:cxn>
              </a:cxnLst>
              <a:rect l="0" t="0" r="r" b="b"/>
              <a:pathLst>
                <a:path w="127" h="1">
                  <a:moveTo>
                    <a:pt x="0" y="0"/>
                  </a:moveTo>
                  <a:lnTo>
                    <a:pt x="126" y="0"/>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23" name="Freeform 98">
              <a:extLst>
                <a:ext uri="{FF2B5EF4-FFF2-40B4-BE49-F238E27FC236}">
                  <a16:creationId xmlns:a16="http://schemas.microsoft.com/office/drawing/2014/main" id="{BA99A2CA-7986-47D9-A70A-DE0A3E26A166}"/>
                </a:ext>
              </a:extLst>
            </p:cNvPr>
            <p:cNvSpPr>
              <a:spLocks/>
            </p:cNvSpPr>
            <p:nvPr/>
          </p:nvSpPr>
          <p:spPr bwMode="auto">
            <a:xfrm>
              <a:off x="7848600" y="4670425"/>
              <a:ext cx="66675" cy="42862"/>
            </a:xfrm>
            <a:custGeom>
              <a:avLst/>
              <a:gdLst>
                <a:gd name="T0" fmla="*/ 0 w 42"/>
                <a:gd name="T1" fmla="*/ 0 h 27"/>
                <a:gd name="T2" fmla="*/ 41 w 42"/>
                <a:gd name="T3" fmla="*/ 13 h 27"/>
                <a:gd name="T4" fmla="*/ 0 w 42"/>
                <a:gd name="T5" fmla="*/ 26 h 27"/>
              </a:gdLst>
              <a:ahLst/>
              <a:cxnLst>
                <a:cxn ang="0">
                  <a:pos x="T0" y="T1"/>
                </a:cxn>
                <a:cxn ang="0">
                  <a:pos x="T2" y="T3"/>
                </a:cxn>
                <a:cxn ang="0">
                  <a:pos x="T4" y="T5"/>
                </a:cxn>
              </a:cxnLst>
              <a:rect l="0" t="0" r="r" b="b"/>
              <a:pathLst>
                <a:path w="42" h="27">
                  <a:moveTo>
                    <a:pt x="0" y="0"/>
                  </a:moveTo>
                  <a:lnTo>
                    <a:pt x="41" y="13"/>
                  </a:lnTo>
                  <a:lnTo>
                    <a:pt x="0" y="26"/>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24" name="Freeform 99">
              <a:extLst>
                <a:ext uri="{FF2B5EF4-FFF2-40B4-BE49-F238E27FC236}">
                  <a16:creationId xmlns:a16="http://schemas.microsoft.com/office/drawing/2014/main" id="{615BF3F9-FFC8-4991-BE2E-35B303621276}"/>
                </a:ext>
              </a:extLst>
            </p:cNvPr>
            <p:cNvSpPr>
              <a:spLocks/>
            </p:cNvSpPr>
            <p:nvPr/>
          </p:nvSpPr>
          <p:spPr bwMode="auto">
            <a:xfrm>
              <a:off x="7956550" y="4246562"/>
              <a:ext cx="158750" cy="298450"/>
            </a:xfrm>
            <a:custGeom>
              <a:avLst/>
              <a:gdLst>
                <a:gd name="T0" fmla="*/ 0 w 100"/>
                <a:gd name="T1" fmla="*/ 0 h 188"/>
                <a:gd name="T2" fmla="*/ 99 w 100"/>
                <a:gd name="T3" fmla="*/ 187 h 188"/>
                <a:gd name="T4" fmla="*/ 0 w 100"/>
                <a:gd name="T5" fmla="*/ 0 h 188"/>
              </a:gdLst>
              <a:ahLst/>
              <a:cxnLst>
                <a:cxn ang="0">
                  <a:pos x="T0" y="T1"/>
                </a:cxn>
                <a:cxn ang="0">
                  <a:pos x="T2" y="T3"/>
                </a:cxn>
                <a:cxn ang="0">
                  <a:pos x="T4" y="T5"/>
                </a:cxn>
              </a:cxnLst>
              <a:rect l="0" t="0" r="r" b="b"/>
              <a:pathLst>
                <a:path w="100" h="188">
                  <a:moveTo>
                    <a:pt x="0" y="0"/>
                  </a:moveTo>
                  <a:lnTo>
                    <a:pt x="99" y="187"/>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25" name="Freeform 100">
              <a:extLst>
                <a:ext uri="{FF2B5EF4-FFF2-40B4-BE49-F238E27FC236}">
                  <a16:creationId xmlns:a16="http://schemas.microsoft.com/office/drawing/2014/main" id="{DBB316DC-99E6-4DF2-8AF8-C1709A05E273}"/>
                </a:ext>
              </a:extLst>
            </p:cNvPr>
            <p:cNvSpPr>
              <a:spLocks/>
            </p:cNvSpPr>
            <p:nvPr/>
          </p:nvSpPr>
          <p:spPr bwMode="auto">
            <a:xfrm>
              <a:off x="8066088" y="4467225"/>
              <a:ext cx="49212" cy="77787"/>
            </a:xfrm>
            <a:custGeom>
              <a:avLst/>
              <a:gdLst>
                <a:gd name="T0" fmla="*/ 17 w 31"/>
                <a:gd name="T1" fmla="*/ 0 h 49"/>
                <a:gd name="T2" fmla="*/ 30 w 31"/>
                <a:gd name="T3" fmla="*/ 48 h 49"/>
                <a:gd name="T4" fmla="*/ 0 w 31"/>
                <a:gd name="T5" fmla="*/ 15 h 49"/>
              </a:gdLst>
              <a:ahLst/>
              <a:cxnLst>
                <a:cxn ang="0">
                  <a:pos x="T0" y="T1"/>
                </a:cxn>
                <a:cxn ang="0">
                  <a:pos x="T2" y="T3"/>
                </a:cxn>
                <a:cxn ang="0">
                  <a:pos x="T4" y="T5"/>
                </a:cxn>
              </a:cxnLst>
              <a:rect l="0" t="0" r="r" b="b"/>
              <a:pathLst>
                <a:path w="31" h="49">
                  <a:moveTo>
                    <a:pt x="17" y="0"/>
                  </a:moveTo>
                  <a:lnTo>
                    <a:pt x="30" y="48"/>
                  </a:lnTo>
                  <a:lnTo>
                    <a:pt x="0" y="15"/>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26" name="Freeform 101">
              <a:extLst>
                <a:ext uri="{FF2B5EF4-FFF2-40B4-BE49-F238E27FC236}">
                  <a16:creationId xmlns:a16="http://schemas.microsoft.com/office/drawing/2014/main" id="{565639FB-1D37-4E55-A837-A2F6D7130D90}"/>
                </a:ext>
              </a:extLst>
            </p:cNvPr>
            <p:cNvSpPr>
              <a:spLocks/>
            </p:cNvSpPr>
            <p:nvPr/>
          </p:nvSpPr>
          <p:spPr bwMode="auto">
            <a:xfrm>
              <a:off x="6224588" y="4889500"/>
              <a:ext cx="201612" cy="498475"/>
            </a:xfrm>
            <a:custGeom>
              <a:avLst/>
              <a:gdLst>
                <a:gd name="T0" fmla="*/ 0 w 127"/>
                <a:gd name="T1" fmla="*/ 0 h 314"/>
                <a:gd name="T2" fmla="*/ 126 w 127"/>
                <a:gd name="T3" fmla="*/ 313 h 314"/>
                <a:gd name="T4" fmla="*/ 0 w 127"/>
                <a:gd name="T5" fmla="*/ 0 h 314"/>
              </a:gdLst>
              <a:ahLst/>
              <a:cxnLst>
                <a:cxn ang="0">
                  <a:pos x="T0" y="T1"/>
                </a:cxn>
                <a:cxn ang="0">
                  <a:pos x="T2" y="T3"/>
                </a:cxn>
                <a:cxn ang="0">
                  <a:pos x="T4" y="T5"/>
                </a:cxn>
              </a:cxnLst>
              <a:rect l="0" t="0" r="r" b="b"/>
              <a:pathLst>
                <a:path w="127" h="314">
                  <a:moveTo>
                    <a:pt x="0" y="0"/>
                  </a:moveTo>
                  <a:lnTo>
                    <a:pt x="126" y="313"/>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27" name="Freeform 102">
              <a:extLst>
                <a:ext uri="{FF2B5EF4-FFF2-40B4-BE49-F238E27FC236}">
                  <a16:creationId xmlns:a16="http://schemas.microsoft.com/office/drawing/2014/main" id="{49DD1DFA-2F10-422F-8616-A383DDD2C2ED}"/>
                </a:ext>
              </a:extLst>
            </p:cNvPr>
            <p:cNvSpPr>
              <a:spLocks/>
            </p:cNvSpPr>
            <p:nvPr/>
          </p:nvSpPr>
          <p:spPr bwMode="auto">
            <a:xfrm>
              <a:off x="6381750" y="5308600"/>
              <a:ext cx="44450" cy="79375"/>
            </a:xfrm>
            <a:custGeom>
              <a:avLst/>
              <a:gdLst>
                <a:gd name="T0" fmla="*/ 18 w 28"/>
                <a:gd name="T1" fmla="*/ 0 h 50"/>
                <a:gd name="T2" fmla="*/ 27 w 28"/>
                <a:gd name="T3" fmla="*/ 49 h 50"/>
                <a:gd name="T4" fmla="*/ 0 w 28"/>
                <a:gd name="T5" fmla="*/ 11 h 50"/>
              </a:gdLst>
              <a:ahLst/>
              <a:cxnLst>
                <a:cxn ang="0">
                  <a:pos x="T0" y="T1"/>
                </a:cxn>
                <a:cxn ang="0">
                  <a:pos x="T2" y="T3"/>
                </a:cxn>
                <a:cxn ang="0">
                  <a:pos x="T4" y="T5"/>
                </a:cxn>
              </a:cxnLst>
              <a:rect l="0" t="0" r="r" b="b"/>
              <a:pathLst>
                <a:path w="28" h="50">
                  <a:moveTo>
                    <a:pt x="18" y="0"/>
                  </a:moveTo>
                  <a:lnTo>
                    <a:pt x="27" y="49"/>
                  </a:lnTo>
                  <a:lnTo>
                    <a:pt x="0" y="11"/>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28" name="Freeform 103">
              <a:extLst>
                <a:ext uri="{FF2B5EF4-FFF2-40B4-BE49-F238E27FC236}">
                  <a16:creationId xmlns:a16="http://schemas.microsoft.com/office/drawing/2014/main" id="{C2B8C5AB-D56C-44D5-A059-E8FB4026A4C4}"/>
                </a:ext>
              </a:extLst>
            </p:cNvPr>
            <p:cNvSpPr>
              <a:spLocks/>
            </p:cNvSpPr>
            <p:nvPr/>
          </p:nvSpPr>
          <p:spPr bwMode="auto">
            <a:xfrm>
              <a:off x="5940425" y="4889500"/>
              <a:ext cx="366713" cy="549275"/>
            </a:xfrm>
            <a:custGeom>
              <a:avLst/>
              <a:gdLst>
                <a:gd name="T0" fmla="*/ 230 w 231"/>
                <a:gd name="T1" fmla="*/ 0 h 346"/>
                <a:gd name="T2" fmla="*/ 0 w 231"/>
                <a:gd name="T3" fmla="*/ 345 h 346"/>
                <a:gd name="T4" fmla="*/ 230 w 231"/>
                <a:gd name="T5" fmla="*/ 0 h 346"/>
              </a:gdLst>
              <a:ahLst/>
              <a:cxnLst>
                <a:cxn ang="0">
                  <a:pos x="T0" y="T1"/>
                </a:cxn>
                <a:cxn ang="0">
                  <a:pos x="T2" y="T3"/>
                </a:cxn>
                <a:cxn ang="0">
                  <a:pos x="T4" y="T5"/>
                </a:cxn>
              </a:cxnLst>
              <a:rect l="0" t="0" r="r" b="b"/>
              <a:pathLst>
                <a:path w="231" h="346">
                  <a:moveTo>
                    <a:pt x="230" y="0"/>
                  </a:moveTo>
                  <a:lnTo>
                    <a:pt x="0" y="345"/>
                  </a:lnTo>
                  <a:lnTo>
                    <a:pt x="23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29" name="Freeform 104">
              <a:extLst>
                <a:ext uri="{FF2B5EF4-FFF2-40B4-BE49-F238E27FC236}">
                  <a16:creationId xmlns:a16="http://schemas.microsoft.com/office/drawing/2014/main" id="{BD8A0A64-FF02-4EFB-A4C5-6735F1BD2A14}"/>
                </a:ext>
              </a:extLst>
            </p:cNvPr>
            <p:cNvSpPr>
              <a:spLocks/>
            </p:cNvSpPr>
            <p:nvPr/>
          </p:nvSpPr>
          <p:spPr bwMode="auto">
            <a:xfrm>
              <a:off x="5940425" y="5364162"/>
              <a:ext cx="57150" cy="74613"/>
            </a:xfrm>
            <a:custGeom>
              <a:avLst/>
              <a:gdLst>
                <a:gd name="T0" fmla="*/ 35 w 36"/>
                <a:gd name="T1" fmla="*/ 16 h 47"/>
                <a:gd name="T2" fmla="*/ 0 w 36"/>
                <a:gd name="T3" fmla="*/ 46 h 47"/>
                <a:gd name="T4" fmla="*/ 19 w 36"/>
                <a:gd name="T5" fmla="*/ 0 h 47"/>
              </a:gdLst>
              <a:ahLst/>
              <a:cxnLst>
                <a:cxn ang="0">
                  <a:pos x="T0" y="T1"/>
                </a:cxn>
                <a:cxn ang="0">
                  <a:pos x="T2" y="T3"/>
                </a:cxn>
                <a:cxn ang="0">
                  <a:pos x="T4" y="T5"/>
                </a:cxn>
              </a:cxnLst>
              <a:rect l="0" t="0" r="r" b="b"/>
              <a:pathLst>
                <a:path w="36" h="47">
                  <a:moveTo>
                    <a:pt x="35" y="16"/>
                  </a:moveTo>
                  <a:lnTo>
                    <a:pt x="0" y="46"/>
                  </a:lnTo>
                  <a:lnTo>
                    <a:pt x="19"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30" name="Freeform 105">
              <a:extLst>
                <a:ext uri="{FF2B5EF4-FFF2-40B4-BE49-F238E27FC236}">
                  <a16:creationId xmlns:a16="http://schemas.microsoft.com/office/drawing/2014/main" id="{60902FE9-759C-433F-9C15-BBA4FC48F7FA}"/>
                </a:ext>
              </a:extLst>
            </p:cNvPr>
            <p:cNvSpPr>
              <a:spLocks/>
            </p:cNvSpPr>
            <p:nvPr/>
          </p:nvSpPr>
          <p:spPr bwMode="auto">
            <a:xfrm>
              <a:off x="6343650" y="4889500"/>
              <a:ext cx="566738" cy="549275"/>
            </a:xfrm>
            <a:custGeom>
              <a:avLst/>
              <a:gdLst>
                <a:gd name="T0" fmla="*/ 0 w 357"/>
                <a:gd name="T1" fmla="*/ 0 h 346"/>
                <a:gd name="T2" fmla="*/ 356 w 357"/>
                <a:gd name="T3" fmla="*/ 345 h 346"/>
                <a:gd name="T4" fmla="*/ 0 w 357"/>
                <a:gd name="T5" fmla="*/ 0 h 346"/>
              </a:gdLst>
              <a:ahLst/>
              <a:cxnLst>
                <a:cxn ang="0">
                  <a:pos x="T0" y="T1"/>
                </a:cxn>
                <a:cxn ang="0">
                  <a:pos x="T2" y="T3"/>
                </a:cxn>
                <a:cxn ang="0">
                  <a:pos x="T4" y="T5"/>
                </a:cxn>
              </a:cxnLst>
              <a:rect l="0" t="0" r="r" b="b"/>
              <a:pathLst>
                <a:path w="357" h="346">
                  <a:moveTo>
                    <a:pt x="0" y="0"/>
                  </a:moveTo>
                  <a:lnTo>
                    <a:pt x="356" y="345"/>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31" name="Freeform 106">
              <a:extLst>
                <a:ext uri="{FF2B5EF4-FFF2-40B4-BE49-F238E27FC236}">
                  <a16:creationId xmlns:a16="http://schemas.microsoft.com/office/drawing/2014/main" id="{B5C0753D-9722-4F77-8B95-99762B9BAEB7}"/>
                </a:ext>
              </a:extLst>
            </p:cNvPr>
            <p:cNvSpPr>
              <a:spLocks/>
            </p:cNvSpPr>
            <p:nvPr/>
          </p:nvSpPr>
          <p:spPr bwMode="auto">
            <a:xfrm>
              <a:off x="6845300" y="5373687"/>
              <a:ext cx="65088" cy="65088"/>
            </a:xfrm>
            <a:custGeom>
              <a:avLst/>
              <a:gdLst>
                <a:gd name="T0" fmla="*/ 13 w 41"/>
                <a:gd name="T1" fmla="*/ 0 h 41"/>
                <a:gd name="T2" fmla="*/ 40 w 41"/>
                <a:gd name="T3" fmla="*/ 40 h 41"/>
                <a:gd name="T4" fmla="*/ 0 w 41"/>
                <a:gd name="T5" fmla="*/ 19 h 41"/>
              </a:gdLst>
              <a:ahLst/>
              <a:cxnLst>
                <a:cxn ang="0">
                  <a:pos x="T0" y="T1"/>
                </a:cxn>
                <a:cxn ang="0">
                  <a:pos x="T2" y="T3"/>
                </a:cxn>
                <a:cxn ang="0">
                  <a:pos x="T4" y="T5"/>
                </a:cxn>
              </a:cxnLst>
              <a:rect l="0" t="0" r="r" b="b"/>
              <a:pathLst>
                <a:path w="41" h="41">
                  <a:moveTo>
                    <a:pt x="13" y="0"/>
                  </a:moveTo>
                  <a:lnTo>
                    <a:pt x="40" y="40"/>
                  </a:lnTo>
                  <a:lnTo>
                    <a:pt x="0" y="19"/>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32" name="Freeform 107">
              <a:extLst>
                <a:ext uri="{FF2B5EF4-FFF2-40B4-BE49-F238E27FC236}">
                  <a16:creationId xmlns:a16="http://schemas.microsoft.com/office/drawing/2014/main" id="{C1866192-0E52-4B4F-B3B0-A0E198632AE9}"/>
                </a:ext>
              </a:extLst>
            </p:cNvPr>
            <p:cNvSpPr>
              <a:spLocks/>
            </p:cNvSpPr>
            <p:nvPr/>
          </p:nvSpPr>
          <p:spPr bwMode="auto">
            <a:xfrm>
              <a:off x="6143625" y="4889500"/>
              <a:ext cx="282575" cy="498475"/>
            </a:xfrm>
            <a:custGeom>
              <a:avLst/>
              <a:gdLst>
                <a:gd name="T0" fmla="*/ 177 w 178"/>
                <a:gd name="T1" fmla="*/ 0 h 314"/>
                <a:gd name="T2" fmla="*/ 0 w 178"/>
                <a:gd name="T3" fmla="*/ 313 h 314"/>
                <a:gd name="T4" fmla="*/ 177 w 178"/>
                <a:gd name="T5" fmla="*/ 0 h 314"/>
              </a:gdLst>
              <a:ahLst/>
              <a:cxnLst>
                <a:cxn ang="0">
                  <a:pos x="T0" y="T1"/>
                </a:cxn>
                <a:cxn ang="0">
                  <a:pos x="T2" y="T3"/>
                </a:cxn>
                <a:cxn ang="0">
                  <a:pos x="T4" y="T5"/>
                </a:cxn>
              </a:cxnLst>
              <a:rect l="0" t="0" r="r" b="b"/>
              <a:pathLst>
                <a:path w="178" h="314">
                  <a:moveTo>
                    <a:pt x="177" y="0"/>
                  </a:moveTo>
                  <a:lnTo>
                    <a:pt x="0" y="313"/>
                  </a:lnTo>
                  <a:lnTo>
                    <a:pt x="177"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33" name="Freeform 108">
              <a:extLst>
                <a:ext uri="{FF2B5EF4-FFF2-40B4-BE49-F238E27FC236}">
                  <a16:creationId xmlns:a16="http://schemas.microsoft.com/office/drawing/2014/main" id="{60DA143C-C103-46E1-B416-9ACC243B1FEB}"/>
                </a:ext>
              </a:extLst>
            </p:cNvPr>
            <p:cNvSpPr>
              <a:spLocks/>
            </p:cNvSpPr>
            <p:nvPr/>
          </p:nvSpPr>
          <p:spPr bwMode="auto">
            <a:xfrm>
              <a:off x="6143625" y="5313362"/>
              <a:ext cx="52388" cy="74613"/>
            </a:xfrm>
            <a:custGeom>
              <a:avLst/>
              <a:gdLst>
                <a:gd name="T0" fmla="*/ 32 w 33"/>
                <a:gd name="T1" fmla="*/ 13 h 47"/>
                <a:gd name="T2" fmla="*/ 0 w 33"/>
                <a:gd name="T3" fmla="*/ 46 h 47"/>
                <a:gd name="T4" fmla="*/ 14 w 33"/>
                <a:gd name="T5" fmla="*/ 0 h 47"/>
              </a:gdLst>
              <a:ahLst/>
              <a:cxnLst>
                <a:cxn ang="0">
                  <a:pos x="T0" y="T1"/>
                </a:cxn>
                <a:cxn ang="0">
                  <a:pos x="T2" y="T3"/>
                </a:cxn>
                <a:cxn ang="0">
                  <a:pos x="T4" y="T5"/>
                </a:cxn>
              </a:cxnLst>
              <a:rect l="0" t="0" r="r" b="b"/>
              <a:pathLst>
                <a:path w="33" h="47">
                  <a:moveTo>
                    <a:pt x="32" y="13"/>
                  </a:moveTo>
                  <a:lnTo>
                    <a:pt x="0" y="46"/>
                  </a:lnTo>
                  <a:lnTo>
                    <a:pt x="14"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34" name="Freeform 109">
              <a:extLst>
                <a:ext uri="{FF2B5EF4-FFF2-40B4-BE49-F238E27FC236}">
                  <a16:creationId xmlns:a16="http://schemas.microsoft.com/office/drawing/2014/main" id="{73E049D2-D011-4D11-B94C-B90302C4E0B6}"/>
                </a:ext>
              </a:extLst>
            </p:cNvPr>
            <p:cNvSpPr>
              <a:spLocks/>
            </p:cNvSpPr>
            <p:nvPr/>
          </p:nvSpPr>
          <p:spPr bwMode="auto">
            <a:xfrm>
              <a:off x="6467475" y="4889500"/>
              <a:ext cx="1408113" cy="498475"/>
            </a:xfrm>
            <a:custGeom>
              <a:avLst/>
              <a:gdLst>
                <a:gd name="T0" fmla="*/ 0 w 887"/>
                <a:gd name="T1" fmla="*/ 0 h 314"/>
                <a:gd name="T2" fmla="*/ 886 w 887"/>
                <a:gd name="T3" fmla="*/ 313 h 314"/>
                <a:gd name="T4" fmla="*/ 0 w 887"/>
                <a:gd name="T5" fmla="*/ 0 h 314"/>
              </a:gdLst>
              <a:ahLst/>
              <a:cxnLst>
                <a:cxn ang="0">
                  <a:pos x="T0" y="T1"/>
                </a:cxn>
                <a:cxn ang="0">
                  <a:pos x="T2" y="T3"/>
                </a:cxn>
                <a:cxn ang="0">
                  <a:pos x="T4" y="T5"/>
                </a:cxn>
              </a:cxnLst>
              <a:rect l="0" t="0" r="r" b="b"/>
              <a:pathLst>
                <a:path w="887" h="314">
                  <a:moveTo>
                    <a:pt x="0" y="0"/>
                  </a:moveTo>
                  <a:lnTo>
                    <a:pt x="886" y="313"/>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35" name="Freeform 110">
              <a:extLst>
                <a:ext uri="{FF2B5EF4-FFF2-40B4-BE49-F238E27FC236}">
                  <a16:creationId xmlns:a16="http://schemas.microsoft.com/office/drawing/2014/main" id="{C4AB87FE-7961-4C04-8D3E-D06A5A611323}"/>
                </a:ext>
              </a:extLst>
            </p:cNvPr>
            <p:cNvSpPr>
              <a:spLocks/>
            </p:cNvSpPr>
            <p:nvPr/>
          </p:nvSpPr>
          <p:spPr bwMode="auto">
            <a:xfrm>
              <a:off x="7807325" y="5345112"/>
              <a:ext cx="68263" cy="42863"/>
            </a:xfrm>
            <a:custGeom>
              <a:avLst/>
              <a:gdLst>
                <a:gd name="T0" fmla="*/ 6 w 43"/>
                <a:gd name="T1" fmla="*/ 0 h 27"/>
                <a:gd name="T2" fmla="*/ 42 w 43"/>
                <a:gd name="T3" fmla="*/ 26 h 27"/>
                <a:gd name="T4" fmla="*/ 0 w 43"/>
                <a:gd name="T5" fmla="*/ 25 h 27"/>
              </a:gdLst>
              <a:ahLst/>
              <a:cxnLst>
                <a:cxn ang="0">
                  <a:pos x="T0" y="T1"/>
                </a:cxn>
                <a:cxn ang="0">
                  <a:pos x="T2" y="T3"/>
                </a:cxn>
                <a:cxn ang="0">
                  <a:pos x="T4" y="T5"/>
                </a:cxn>
              </a:cxnLst>
              <a:rect l="0" t="0" r="r" b="b"/>
              <a:pathLst>
                <a:path w="43" h="27">
                  <a:moveTo>
                    <a:pt x="6" y="0"/>
                  </a:moveTo>
                  <a:lnTo>
                    <a:pt x="42" y="26"/>
                  </a:lnTo>
                  <a:lnTo>
                    <a:pt x="0" y="25"/>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36" name="Freeform 111">
              <a:extLst>
                <a:ext uri="{FF2B5EF4-FFF2-40B4-BE49-F238E27FC236}">
                  <a16:creationId xmlns:a16="http://schemas.microsoft.com/office/drawing/2014/main" id="{9959A46E-F481-4C2F-AB50-39630823281F}"/>
                </a:ext>
              </a:extLst>
            </p:cNvPr>
            <p:cNvSpPr>
              <a:spLocks/>
            </p:cNvSpPr>
            <p:nvPr/>
          </p:nvSpPr>
          <p:spPr bwMode="auto">
            <a:xfrm>
              <a:off x="6224588" y="4889500"/>
              <a:ext cx="685800" cy="498475"/>
            </a:xfrm>
            <a:custGeom>
              <a:avLst/>
              <a:gdLst>
                <a:gd name="T0" fmla="*/ 431 w 432"/>
                <a:gd name="T1" fmla="*/ 0 h 314"/>
                <a:gd name="T2" fmla="*/ 0 w 432"/>
                <a:gd name="T3" fmla="*/ 313 h 314"/>
                <a:gd name="T4" fmla="*/ 431 w 432"/>
                <a:gd name="T5" fmla="*/ 0 h 314"/>
              </a:gdLst>
              <a:ahLst/>
              <a:cxnLst>
                <a:cxn ang="0">
                  <a:pos x="T0" y="T1"/>
                </a:cxn>
                <a:cxn ang="0">
                  <a:pos x="T2" y="T3"/>
                </a:cxn>
                <a:cxn ang="0">
                  <a:pos x="T4" y="T5"/>
                </a:cxn>
              </a:cxnLst>
              <a:rect l="0" t="0" r="r" b="b"/>
              <a:pathLst>
                <a:path w="432" h="314">
                  <a:moveTo>
                    <a:pt x="431" y="0"/>
                  </a:moveTo>
                  <a:lnTo>
                    <a:pt x="0" y="313"/>
                  </a:lnTo>
                  <a:lnTo>
                    <a:pt x="431"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37" name="Freeform 112">
              <a:extLst>
                <a:ext uri="{FF2B5EF4-FFF2-40B4-BE49-F238E27FC236}">
                  <a16:creationId xmlns:a16="http://schemas.microsoft.com/office/drawing/2014/main" id="{76C7E9D9-4F12-4CCC-8C12-A30BBA752E05}"/>
                </a:ext>
              </a:extLst>
            </p:cNvPr>
            <p:cNvSpPr>
              <a:spLocks/>
            </p:cNvSpPr>
            <p:nvPr/>
          </p:nvSpPr>
          <p:spPr bwMode="auto">
            <a:xfrm>
              <a:off x="6224588" y="5329237"/>
              <a:ext cx="65087" cy="58738"/>
            </a:xfrm>
            <a:custGeom>
              <a:avLst/>
              <a:gdLst>
                <a:gd name="T0" fmla="*/ 40 w 41"/>
                <a:gd name="T1" fmla="*/ 22 h 37"/>
                <a:gd name="T2" fmla="*/ 0 w 41"/>
                <a:gd name="T3" fmla="*/ 36 h 37"/>
                <a:gd name="T4" fmla="*/ 31 w 41"/>
                <a:gd name="T5" fmla="*/ 0 h 37"/>
              </a:gdLst>
              <a:ahLst/>
              <a:cxnLst>
                <a:cxn ang="0">
                  <a:pos x="T0" y="T1"/>
                </a:cxn>
                <a:cxn ang="0">
                  <a:pos x="T2" y="T3"/>
                </a:cxn>
                <a:cxn ang="0">
                  <a:pos x="T4" y="T5"/>
                </a:cxn>
              </a:cxnLst>
              <a:rect l="0" t="0" r="r" b="b"/>
              <a:pathLst>
                <a:path w="41" h="37">
                  <a:moveTo>
                    <a:pt x="40" y="22"/>
                  </a:moveTo>
                  <a:lnTo>
                    <a:pt x="0" y="36"/>
                  </a:lnTo>
                  <a:lnTo>
                    <a:pt x="31"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38" name="Freeform 113">
              <a:extLst>
                <a:ext uri="{FF2B5EF4-FFF2-40B4-BE49-F238E27FC236}">
                  <a16:creationId xmlns:a16="http://schemas.microsoft.com/office/drawing/2014/main" id="{A0AA30B0-F94F-464A-B86C-1A3AFCD13B85}"/>
                </a:ext>
              </a:extLst>
            </p:cNvPr>
            <p:cNvSpPr>
              <a:spLocks/>
            </p:cNvSpPr>
            <p:nvPr/>
          </p:nvSpPr>
          <p:spPr bwMode="auto">
            <a:xfrm>
              <a:off x="6945313" y="4889500"/>
              <a:ext cx="1778000" cy="498475"/>
            </a:xfrm>
            <a:custGeom>
              <a:avLst/>
              <a:gdLst>
                <a:gd name="T0" fmla="*/ 0 w 1120"/>
                <a:gd name="T1" fmla="*/ 0 h 314"/>
                <a:gd name="T2" fmla="*/ 1119 w 1120"/>
                <a:gd name="T3" fmla="*/ 313 h 314"/>
                <a:gd name="T4" fmla="*/ 0 w 1120"/>
                <a:gd name="T5" fmla="*/ 0 h 314"/>
              </a:gdLst>
              <a:ahLst/>
              <a:cxnLst>
                <a:cxn ang="0">
                  <a:pos x="T0" y="T1"/>
                </a:cxn>
                <a:cxn ang="0">
                  <a:pos x="T2" y="T3"/>
                </a:cxn>
                <a:cxn ang="0">
                  <a:pos x="T4" y="T5"/>
                </a:cxn>
              </a:cxnLst>
              <a:rect l="0" t="0" r="r" b="b"/>
              <a:pathLst>
                <a:path w="1120" h="314">
                  <a:moveTo>
                    <a:pt x="0" y="0"/>
                  </a:moveTo>
                  <a:lnTo>
                    <a:pt x="1119" y="313"/>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39" name="Freeform 114">
              <a:extLst>
                <a:ext uri="{FF2B5EF4-FFF2-40B4-BE49-F238E27FC236}">
                  <a16:creationId xmlns:a16="http://schemas.microsoft.com/office/drawing/2014/main" id="{6F80C550-2C14-42F1-AED9-1F337B862697}"/>
                </a:ext>
              </a:extLst>
            </p:cNvPr>
            <p:cNvSpPr>
              <a:spLocks/>
            </p:cNvSpPr>
            <p:nvPr/>
          </p:nvSpPr>
          <p:spPr bwMode="auto">
            <a:xfrm>
              <a:off x="8653463" y="5348287"/>
              <a:ext cx="69850" cy="41275"/>
            </a:xfrm>
            <a:custGeom>
              <a:avLst/>
              <a:gdLst>
                <a:gd name="T0" fmla="*/ 5 w 44"/>
                <a:gd name="T1" fmla="*/ 0 h 26"/>
                <a:gd name="T2" fmla="*/ 43 w 44"/>
                <a:gd name="T3" fmla="*/ 24 h 26"/>
                <a:gd name="T4" fmla="*/ 0 w 44"/>
                <a:gd name="T5" fmla="*/ 25 h 26"/>
              </a:gdLst>
              <a:ahLst/>
              <a:cxnLst>
                <a:cxn ang="0">
                  <a:pos x="T0" y="T1"/>
                </a:cxn>
                <a:cxn ang="0">
                  <a:pos x="T2" y="T3"/>
                </a:cxn>
                <a:cxn ang="0">
                  <a:pos x="T4" y="T5"/>
                </a:cxn>
              </a:cxnLst>
              <a:rect l="0" t="0" r="r" b="b"/>
              <a:pathLst>
                <a:path w="44" h="26">
                  <a:moveTo>
                    <a:pt x="5" y="0"/>
                  </a:moveTo>
                  <a:lnTo>
                    <a:pt x="43" y="24"/>
                  </a:lnTo>
                  <a:lnTo>
                    <a:pt x="0" y="25"/>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40" name="Freeform 115">
              <a:extLst>
                <a:ext uri="{FF2B5EF4-FFF2-40B4-BE49-F238E27FC236}">
                  <a16:creationId xmlns:a16="http://schemas.microsoft.com/office/drawing/2014/main" id="{E1992944-8E2D-437E-82E9-8055DC572FE2}"/>
                </a:ext>
              </a:extLst>
            </p:cNvPr>
            <p:cNvSpPr>
              <a:spLocks/>
            </p:cNvSpPr>
            <p:nvPr/>
          </p:nvSpPr>
          <p:spPr bwMode="auto">
            <a:xfrm>
              <a:off x="6945313" y="4889500"/>
              <a:ext cx="165100" cy="549275"/>
            </a:xfrm>
            <a:custGeom>
              <a:avLst/>
              <a:gdLst>
                <a:gd name="T0" fmla="*/ 103 w 104"/>
                <a:gd name="T1" fmla="*/ 0 h 346"/>
                <a:gd name="T2" fmla="*/ 0 w 104"/>
                <a:gd name="T3" fmla="*/ 345 h 346"/>
                <a:gd name="T4" fmla="*/ 103 w 104"/>
                <a:gd name="T5" fmla="*/ 0 h 346"/>
              </a:gdLst>
              <a:ahLst/>
              <a:cxnLst>
                <a:cxn ang="0">
                  <a:pos x="T0" y="T1"/>
                </a:cxn>
                <a:cxn ang="0">
                  <a:pos x="T2" y="T3"/>
                </a:cxn>
                <a:cxn ang="0">
                  <a:pos x="T4" y="T5"/>
                </a:cxn>
              </a:cxnLst>
              <a:rect l="0" t="0" r="r" b="b"/>
              <a:pathLst>
                <a:path w="104" h="346">
                  <a:moveTo>
                    <a:pt x="103" y="0"/>
                  </a:moveTo>
                  <a:lnTo>
                    <a:pt x="0" y="345"/>
                  </a:lnTo>
                  <a:lnTo>
                    <a:pt x="103"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41" name="Freeform 116">
              <a:extLst>
                <a:ext uri="{FF2B5EF4-FFF2-40B4-BE49-F238E27FC236}">
                  <a16:creationId xmlns:a16="http://schemas.microsoft.com/office/drawing/2014/main" id="{4D6C8CE5-B7F7-4F03-84AF-68496DC1ADE3}"/>
                </a:ext>
              </a:extLst>
            </p:cNvPr>
            <p:cNvSpPr>
              <a:spLocks/>
            </p:cNvSpPr>
            <p:nvPr/>
          </p:nvSpPr>
          <p:spPr bwMode="auto">
            <a:xfrm>
              <a:off x="6945313" y="5356225"/>
              <a:ext cx="42862" cy="82550"/>
            </a:xfrm>
            <a:custGeom>
              <a:avLst/>
              <a:gdLst>
                <a:gd name="T0" fmla="*/ 26 w 27"/>
                <a:gd name="T1" fmla="*/ 8 h 52"/>
                <a:gd name="T2" fmla="*/ 0 w 27"/>
                <a:gd name="T3" fmla="*/ 51 h 52"/>
                <a:gd name="T4" fmla="*/ 5 w 27"/>
                <a:gd name="T5" fmla="*/ 0 h 52"/>
              </a:gdLst>
              <a:ahLst/>
              <a:cxnLst>
                <a:cxn ang="0">
                  <a:pos x="T0" y="T1"/>
                </a:cxn>
                <a:cxn ang="0">
                  <a:pos x="T2" y="T3"/>
                </a:cxn>
                <a:cxn ang="0">
                  <a:pos x="T4" y="T5"/>
                </a:cxn>
              </a:cxnLst>
              <a:rect l="0" t="0" r="r" b="b"/>
              <a:pathLst>
                <a:path w="27" h="52">
                  <a:moveTo>
                    <a:pt x="26" y="8"/>
                  </a:moveTo>
                  <a:lnTo>
                    <a:pt x="0" y="51"/>
                  </a:lnTo>
                  <a:lnTo>
                    <a:pt x="5"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42" name="Freeform 117">
              <a:extLst>
                <a:ext uri="{FF2B5EF4-FFF2-40B4-BE49-F238E27FC236}">
                  <a16:creationId xmlns:a16="http://schemas.microsoft.com/office/drawing/2014/main" id="{1C81383C-A01B-4AAD-92A3-7DD38F754C3A}"/>
                </a:ext>
              </a:extLst>
            </p:cNvPr>
            <p:cNvSpPr>
              <a:spLocks/>
            </p:cNvSpPr>
            <p:nvPr/>
          </p:nvSpPr>
          <p:spPr bwMode="auto">
            <a:xfrm>
              <a:off x="7070725" y="4889500"/>
              <a:ext cx="322263" cy="498475"/>
            </a:xfrm>
            <a:custGeom>
              <a:avLst/>
              <a:gdLst>
                <a:gd name="T0" fmla="*/ 0 w 203"/>
                <a:gd name="T1" fmla="*/ 0 h 314"/>
                <a:gd name="T2" fmla="*/ 202 w 203"/>
                <a:gd name="T3" fmla="*/ 313 h 314"/>
                <a:gd name="T4" fmla="*/ 0 w 203"/>
                <a:gd name="T5" fmla="*/ 0 h 314"/>
              </a:gdLst>
              <a:ahLst/>
              <a:cxnLst>
                <a:cxn ang="0">
                  <a:pos x="T0" y="T1"/>
                </a:cxn>
                <a:cxn ang="0">
                  <a:pos x="T2" y="T3"/>
                </a:cxn>
                <a:cxn ang="0">
                  <a:pos x="T4" y="T5"/>
                </a:cxn>
              </a:cxnLst>
              <a:rect l="0" t="0" r="r" b="b"/>
              <a:pathLst>
                <a:path w="203" h="314">
                  <a:moveTo>
                    <a:pt x="0" y="0"/>
                  </a:moveTo>
                  <a:lnTo>
                    <a:pt x="202" y="313"/>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43" name="Freeform 118">
              <a:extLst>
                <a:ext uri="{FF2B5EF4-FFF2-40B4-BE49-F238E27FC236}">
                  <a16:creationId xmlns:a16="http://schemas.microsoft.com/office/drawing/2014/main" id="{F806B751-7E27-40B8-B2B1-9400D1A5559C}"/>
                </a:ext>
              </a:extLst>
            </p:cNvPr>
            <p:cNvSpPr>
              <a:spLocks/>
            </p:cNvSpPr>
            <p:nvPr/>
          </p:nvSpPr>
          <p:spPr bwMode="auto">
            <a:xfrm>
              <a:off x="7335838" y="5314950"/>
              <a:ext cx="57150" cy="73025"/>
            </a:xfrm>
            <a:custGeom>
              <a:avLst/>
              <a:gdLst>
                <a:gd name="T0" fmla="*/ 17 w 36"/>
                <a:gd name="T1" fmla="*/ 0 h 46"/>
                <a:gd name="T2" fmla="*/ 35 w 36"/>
                <a:gd name="T3" fmla="*/ 45 h 46"/>
                <a:gd name="T4" fmla="*/ 0 w 36"/>
                <a:gd name="T5" fmla="*/ 15 h 46"/>
              </a:gdLst>
              <a:ahLst/>
              <a:cxnLst>
                <a:cxn ang="0">
                  <a:pos x="T0" y="T1"/>
                </a:cxn>
                <a:cxn ang="0">
                  <a:pos x="T2" y="T3"/>
                </a:cxn>
                <a:cxn ang="0">
                  <a:pos x="T4" y="T5"/>
                </a:cxn>
              </a:cxnLst>
              <a:rect l="0" t="0" r="r" b="b"/>
              <a:pathLst>
                <a:path w="36" h="46">
                  <a:moveTo>
                    <a:pt x="17" y="0"/>
                  </a:moveTo>
                  <a:lnTo>
                    <a:pt x="35" y="45"/>
                  </a:lnTo>
                  <a:lnTo>
                    <a:pt x="0" y="15"/>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44" name="Freeform 119">
              <a:extLst>
                <a:ext uri="{FF2B5EF4-FFF2-40B4-BE49-F238E27FC236}">
                  <a16:creationId xmlns:a16="http://schemas.microsoft.com/office/drawing/2014/main" id="{3EA551D4-401C-44FF-93C5-9F51336E5EEC}"/>
                </a:ext>
              </a:extLst>
            </p:cNvPr>
            <p:cNvSpPr>
              <a:spLocks/>
            </p:cNvSpPr>
            <p:nvPr/>
          </p:nvSpPr>
          <p:spPr bwMode="auto">
            <a:xfrm>
              <a:off x="7472363" y="4889500"/>
              <a:ext cx="565150" cy="549275"/>
            </a:xfrm>
            <a:custGeom>
              <a:avLst/>
              <a:gdLst>
                <a:gd name="T0" fmla="*/ 355 w 356"/>
                <a:gd name="T1" fmla="*/ 0 h 346"/>
                <a:gd name="T2" fmla="*/ 0 w 356"/>
                <a:gd name="T3" fmla="*/ 345 h 346"/>
                <a:gd name="T4" fmla="*/ 355 w 356"/>
                <a:gd name="T5" fmla="*/ 0 h 346"/>
              </a:gdLst>
              <a:ahLst/>
              <a:cxnLst>
                <a:cxn ang="0">
                  <a:pos x="T0" y="T1"/>
                </a:cxn>
                <a:cxn ang="0">
                  <a:pos x="T2" y="T3"/>
                </a:cxn>
                <a:cxn ang="0">
                  <a:pos x="T4" y="T5"/>
                </a:cxn>
              </a:cxnLst>
              <a:rect l="0" t="0" r="r" b="b"/>
              <a:pathLst>
                <a:path w="356" h="346">
                  <a:moveTo>
                    <a:pt x="355" y="0"/>
                  </a:moveTo>
                  <a:lnTo>
                    <a:pt x="0" y="345"/>
                  </a:lnTo>
                  <a:lnTo>
                    <a:pt x="355"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45" name="Freeform 120">
              <a:extLst>
                <a:ext uri="{FF2B5EF4-FFF2-40B4-BE49-F238E27FC236}">
                  <a16:creationId xmlns:a16="http://schemas.microsoft.com/office/drawing/2014/main" id="{54DF114D-6802-4C85-A7E9-6CDAD2385F2F}"/>
                </a:ext>
              </a:extLst>
            </p:cNvPr>
            <p:cNvSpPr>
              <a:spLocks/>
            </p:cNvSpPr>
            <p:nvPr/>
          </p:nvSpPr>
          <p:spPr bwMode="auto">
            <a:xfrm>
              <a:off x="7472363" y="5373687"/>
              <a:ext cx="58737" cy="65088"/>
            </a:xfrm>
            <a:custGeom>
              <a:avLst/>
              <a:gdLst>
                <a:gd name="T0" fmla="*/ 36 w 37"/>
                <a:gd name="T1" fmla="*/ 19 h 41"/>
                <a:gd name="T2" fmla="*/ 0 w 37"/>
                <a:gd name="T3" fmla="*/ 40 h 41"/>
                <a:gd name="T4" fmla="*/ 24 w 37"/>
                <a:gd name="T5" fmla="*/ 0 h 41"/>
              </a:gdLst>
              <a:ahLst/>
              <a:cxnLst>
                <a:cxn ang="0">
                  <a:pos x="T0" y="T1"/>
                </a:cxn>
                <a:cxn ang="0">
                  <a:pos x="T2" y="T3"/>
                </a:cxn>
                <a:cxn ang="0">
                  <a:pos x="T4" y="T5"/>
                </a:cxn>
              </a:cxnLst>
              <a:rect l="0" t="0" r="r" b="b"/>
              <a:pathLst>
                <a:path w="37" h="41">
                  <a:moveTo>
                    <a:pt x="36" y="19"/>
                  </a:moveTo>
                  <a:lnTo>
                    <a:pt x="0" y="40"/>
                  </a:lnTo>
                  <a:lnTo>
                    <a:pt x="24"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46" name="Freeform 121">
              <a:extLst>
                <a:ext uri="{FF2B5EF4-FFF2-40B4-BE49-F238E27FC236}">
                  <a16:creationId xmlns:a16="http://schemas.microsoft.com/office/drawing/2014/main" id="{89B72D4C-7A84-401F-A26A-EC4D3B009127}"/>
                </a:ext>
              </a:extLst>
            </p:cNvPr>
            <p:cNvSpPr>
              <a:spLocks/>
            </p:cNvSpPr>
            <p:nvPr/>
          </p:nvSpPr>
          <p:spPr bwMode="auto">
            <a:xfrm>
              <a:off x="8075613" y="4889500"/>
              <a:ext cx="322262" cy="549275"/>
            </a:xfrm>
            <a:custGeom>
              <a:avLst/>
              <a:gdLst>
                <a:gd name="T0" fmla="*/ 0 w 203"/>
                <a:gd name="T1" fmla="*/ 0 h 346"/>
                <a:gd name="T2" fmla="*/ 202 w 203"/>
                <a:gd name="T3" fmla="*/ 345 h 346"/>
                <a:gd name="T4" fmla="*/ 0 w 203"/>
                <a:gd name="T5" fmla="*/ 0 h 346"/>
              </a:gdLst>
              <a:ahLst/>
              <a:cxnLst>
                <a:cxn ang="0">
                  <a:pos x="T0" y="T1"/>
                </a:cxn>
                <a:cxn ang="0">
                  <a:pos x="T2" y="T3"/>
                </a:cxn>
                <a:cxn ang="0">
                  <a:pos x="T4" y="T5"/>
                </a:cxn>
              </a:cxnLst>
              <a:rect l="0" t="0" r="r" b="b"/>
              <a:pathLst>
                <a:path w="203" h="346">
                  <a:moveTo>
                    <a:pt x="0" y="0"/>
                  </a:moveTo>
                  <a:lnTo>
                    <a:pt x="202" y="345"/>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47" name="Freeform 122">
              <a:extLst>
                <a:ext uri="{FF2B5EF4-FFF2-40B4-BE49-F238E27FC236}">
                  <a16:creationId xmlns:a16="http://schemas.microsoft.com/office/drawing/2014/main" id="{E1C55350-4D24-480E-A118-5EFB591C92F9}"/>
                </a:ext>
              </a:extLst>
            </p:cNvPr>
            <p:cNvSpPr>
              <a:spLocks/>
            </p:cNvSpPr>
            <p:nvPr/>
          </p:nvSpPr>
          <p:spPr bwMode="auto">
            <a:xfrm>
              <a:off x="8347075" y="5362575"/>
              <a:ext cx="50800" cy="76200"/>
            </a:xfrm>
            <a:custGeom>
              <a:avLst/>
              <a:gdLst>
                <a:gd name="T0" fmla="*/ 16 w 32"/>
                <a:gd name="T1" fmla="*/ 0 h 48"/>
                <a:gd name="T2" fmla="*/ 31 w 32"/>
                <a:gd name="T3" fmla="*/ 47 h 48"/>
                <a:gd name="T4" fmla="*/ 0 w 32"/>
                <a:gd name="T5" fmla="*/ 15 h 48"/>
              </a:gdLst>
              <a:ahLst/>
              <a:cxnLst>
                <a:cxn ang="0">
                  <a:pos x="T0" y="T1"/>
                </a:cxn>
                <a:cxn ang="0">
                  <a:pos x="T2" y="T3"/>
                </a:cxn>
                <a:cxn ang="0">
                  <a:pos x="T4" y="T5"/>
                </a:cxn>
              </a:cxnLst>
              <a:rect l="0" t="0" r="r" b="b"/>
              <a:pathLst>
                <a:path w="32" h="48">
                  <a:moveTo>
                    <a:pt x="16" y="0"/>
                  </a:moveTo>
                  <a:lnTo>
                    <a:pt x="31" y="47"/>
                  </a:lnTo>
                  <a:lnTo>
                    <a:pt x="0" y="15"/>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48" name="Freeform 123">
              <a:extLst>
                <a:ext uri="{FF2B5EF4-FFF2-40B4-BE49-F238E27FC236}">
                  <a16:creationId xmlns:a16="http://schemas.microsoft.com/office/drawing/2014/main" id="{5602CB4E-DD09-402C-A9F2-EEAA42D951A9}"/>
                </a:ext>
              </a:extLst>
            </p:cNvPr>
            <p:cNvSpPr>
              <a:spLocks/>
            </p:cNvSpPr>
            <p:nvPr/>
          </p:nvSpPr>
          <p:spPr bwMode="auto">
            <a:xfrm>
              <a:off x="7956550" y="4889500"/>
              <a:ext cx="241300" cy="498475"/>
            </a:xfrm>
            <a:custGeom>
              <a:avLst/>
              <a:gdLst>
                <a:gd name="T0" fmla="*/ 151 w 152"/>
                <a:gd name="T1" fmla="*/ 0 h 314"/>
                <a:gd name="T2" fmla="*/ 0 w 152"/>
                <a:gd name="T3" fmla="*/ 313 h 314"/>
                <a:gd name="T4" fmla="*/ 151 w 152"/>
                <a:gd name="T5" fmla="*/ 0 h 314"/>
              </a:gdLst>
              <a:ahLst/>
              <a:cxnLst>
                <a:cxn ang="0">
                  <a:pos x="T0" y="T1"/>
                </a:cxn>
                <a:cxn ang="0">
                  <a:pos x="T2" y="T3"/>
                </a:cxn>
                <a:cxn ang="0">
                  <a:pos x="T4" y="T5"/>
                </a:cxn>
              </a:cxnLst>
              <a:rect l="0" t="0" r="r" b="b"/>
              <a:pathLst>
                <a:path w="152" h="314">
                  <a:moveTo>
                    <a:pt x="151" y="0"/>
                  </a:moveTo>
                  <a:lnTo>
                    <a:pt x="0" y="313"/>
                  </a:lnTo>
                  <a:lnTo>
                    <a:pt x="151"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49" name="Freeform 124">
              <a:extLst>
                <a:ext uri="{FF2B5EF4-FFF2-40B4-BE49-F238E27FC236}">
                  <a16:creationId xmlns:a16="http://schemas.microsoft.com/office/drawing/2014/main" id="{9CB049A5-471F-402A-BF23-92D9790A6A95}"/>
                </a:ext>
              </a:extLst>
            </p:cNvPr>
            <p:cNvSpPr>
              <a:spLocks/>
            </p:cNvSpPr>
            <p:nvPr/>
          </p:nvSpPr>
          <p:spPr bwMode="auto">
            <a:xfrm>
              <a:off x="7956550" y="5311775"/>
              <a:ext cx="47625" cy="76200"/>
            </a:xfrm>
            <a:custGeom>
              <a:avLst/>
              <a:gdLst>
                <a:gd name="T0" fmla="*/ 29 w 30"/>
                <a:gd name="T1" fmla="*/ 12 h 48"/>
                <a:gd name="T2" fmla="*/ 0 w 30"/>
                <a:gd name="T3" fmla="*/ 47 h 48"/>
                <a:gd name="T4" fmla="*/ 11 w 30"/>
                <a:gd name="T5" fmla="*/ 0 h 48"/>
              </a:gdLst>
              <a:ahLst/>
              <a:cxnLst>
                <a:cxn ang="0">
                  <a:pos x="T0" y="T1"/>
                </a:cxn>
                <a:cxn ang="0">
                  <a:pos x="T2" y="T3"/>
                </a:cxn>
                <a:cxn ang="0">
                  <a:pos x="T4" y="T5"/>
                </a:cxn>
              </a:cxnLst>
              <a:rect l="0" t="0" r="r" b="b"/>
              <a:pathLst>
                <a:path w="30" h="48">
                  <a:moveTo>
                    <a:pt x="29" y="12"/>
                  </a:moveTo>
                  <a:lnTo>
                    <a:pt x="0" y="47"/>
                  </a:lnTo>
                  <a:lnTo>
                    <a:pt x="11"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50" name="Freeform 125">
              <a:extLst>
                <a:ext uri="{FF2B5EF4-FFF2-40B4-BE49-F238E27FC236}">
                  <a16:creationId xmlns:a16="http://schemas.microsoft.com/office/drawing/2014/main" id="{20C89146-6DD9-4237-983A-95140FE28816}"/>
                </a:ext>
              </a:extLst>
            </p:cNvPr>
            <p:cNvSpPr>
              <a:spLocks/>
            </p:cNvSpPr>
            <p:nvPr/>
          </p:nvSpPr>
          <p:spPr bwMode="auto">
            <a:xfrm>
              <a:off x="8235950" y="4889500"/>
              <a:ext cx="1588" cy="549275"/>
            </a:xfrm>
            <a:custGeom>
              <a:avLst/>
              <a:gdLst>
                <a:gd name="T0" fmla="*/ 0 w 1"/>
                <a:gd name="T1" fmla="*/ 0 h 346"/>
                <a:gd name="T2" fmla="*/ 0 w 1"/>
                <a:gd name="T3" fmla="*/ 345 h 346"/>
                <a:gd name="T4" fmla="*/ 0 w 1"/>
                <a:gd name="T5" fmla="*/ 0 h 346"/>
              </a:gdLst>
              <a:ahLst/>
              <a:cxnLst>
                <a:cxn ang="0">
                  <a:pos x="T0" y="T1"/>
                </a:cxn>
                <a:cxn ang="0">
                  <a:pos x="T2" y="T3"/>
                </a:cxn>
                <a:cxn ang="0">
                  <a:pos x="T4" y="T5"/>
                </a:cxn>
              </a:cxnLst>
              <a:rect l="0" t="0" r="r" b="b"/>
              <a:pathLst>
                <a:path w="1" h="346">
                  <a:moveTo>
                    <a:pt x="0" y="0"/>
                  </a:moveTo>
                  <a:lnTo>
                    <a:pt x="0" y="345"/>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51" name="Freeform 126">
              <a:extLst>
                <a:ext uri="{FF2B5EF4-FFF2-40B4-BE49-F238E27FC236}">
                  <a16:creationId xmlns:a16="http://schemas.microsoft.com/office/drawing/2014/main" id="{FBA0BBA3-3D78-4EF8-BF36-229A7E02ABBD}"/>
                </a:ext>
              </a:extLst>
            </p:cNvPr>
            <p:cNvSpPr>
              <a:spLocks/>
            </p:cNvSpPr>
            <p:nvPr/>
          </p:nvSpPr>
          <p:spPr bwMode="auto">
            <a:xfrm>
              <a:off x="8218488" y="5359400"/>
              <a:ext cx="36512" cy="79375"/>
            </a:xfrm>
            <a:custGeom>
              <a:avLst/>
              <a:gdLst>
                <a:gd name="T0" fmla="*/ 22 w 23"/>
                <a:gd name="T1" fmla="*/ 0 h 50"/>
                <a:gd name="T2" fmla="*/ 10 w 23"/>
                <a:gd name="T3" fmla="*/ 49 h 50"/>
                <a:gd name="T4" fmla="*/ 0 w 23"/>
                <a:gd name="T5" fmla="*/ 0 h 50"/>
              </a:gdLst>
              <a:ahLst/>
              <a:cxnLst>
                <a:cxn ang="0">
                  <a:pos x="T0" y="T1"/>
                </a:cxn>
                <a:cxn ang="0">
                  <a:pos x="T2" y="T3"/>
                </a:cxn>
                <a:cxn ang="0">
                  <a:pos x="T4" y="T5"/>
                </a:cxn>
              </a:cxnLst>
              <a:rect l="0" t="0" r="r" b="b"/>
              <a:pathLst>
                <a:path w="23" h="50">
                  <a:moveTo>
                    <a:pt x="22" y="0"/>
                  </a:moveTo>
                  <a:lnTo>
                    <a:pt x="10" y="49"/>
                  </a:lnTo>
                  <a:lnTo>
                    <a:pt x="0" y="0"/>
                  </a:lnTo>
                </a:path>
              </a:pathLst>
            </a:custGeom>
            <a:noFill/>
            <a:ln w="127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52" name="Line 127">
              <a:extLst>
                <a:ext uri="{FF2B5EF4-FFF2-40B4-BE49-F238E27FC236}">
                  <a16:creationId xmlns:a16="http://schemas.microsoft.com/office/drawing/2014/main" id="{CA1F76FD-65E1-4192-8694-0E6EFC27C33E}"/>
                </a:ext>
              </a:extLst>
            </p:cNvPr>
            <p:cNvSpPr>
              <a:spLocks noChangeShapeType="1"/>
            </p:cNvSpPr>
            <p:nvPr/>
          </p:nvSpPr>
          <p:spPr bwMode="auto">
            <a:xfrm>
              <a:off x="203200" y="5105400"/>
              <a:ext cx="88392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53" name="Rectangle 128">
              <a:extLst>
                <a:ext uri="{FF2B5EF4-FFF2-40B4-BE49-F238E27FC236}">
                  <a16:creationId xmlns:a16="http://schemas.microsoft.com/office/drawing/2014/main" id="{DF7875C8-8719-4326-843D-7CA4153303EA}"/>
                </a:ext>
              </a:extLst>
            </p:cNvPr>
            <p:cNvSpPr>
              <a:spLocks noChangeArrowheads="1"/>
            </p:cNvSpPr>
            <p:nvPr/>
          </p:nvSpPr>
          <p:spPr bwMode="auto">
            <a:xfrm>
              <a:off x="5118100" y="4583112"/>
              <a:ext cx="1061189" cy="27443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a:solidFill>
                    <a:srgbClr val="CC0000"/>
                  </a:solidFill>
                  <a:latin typeface="Arial" panose="020B0604020202020204" pitchFamily="34" charset="0"/>
                </a:rPr>
                <a:t>Data entries</a:t>
              </a:r>
            </a:p>
          </p:txBody>
        </p:sp>
        <p:sp>
          <p:nvSpPr>
            <p:cNvPr id="254" name="Rectangle 129">
              <a:extLst>
                <a:ext uri="{FF2B5EF4-FFF2-40B4-BE49-F238E27FC236}">
                  <a16:creationId xmlns:a16="http://schemas.microsoft.com/office/drawing/2014/main" id="{FBD63EC1-B52C-46B2-B39F-A082D2DB2D0B}"/>
                </a:ext>
              </a:extLst>
            </p:cNvPr>
            <p:cNvSpPr>
              <a:spLocks noChangeArrowheads="1"/>
            </p:cNvSpPr>
            <p:nvPr/>
          </p:nvSpPr>
          <p:spPr bwMode="auto">
            <a:xfrm>
              <a:off x="5761038" y="5745162"/>
              <a:ext cx="1171797" cy="27443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200" b="1">
                  <a:solidFill>
                    <a:srgbClr val="CC0000"/>
                  </a:solidFill>
                  <a:latin typeface="Arial" panose="020B0604020202020204" pitchFamily="34" charset="0"/>
                </a:rPr>
                <a:t>Data Records</a:t>
              </a:r>
            </a:p>
          </p:txBody>
        </p:sp>
        <p:sp>
          <p:nvSpPr>
            <p:cNvPr id="255" name="Rectangle 130">
              <a:extLst>
                <a:ext uri="{FF2B5EF4-FFF2-40B4-BE49-F238E27FC236}">
                  <a16:creationId xmlns:a16="http://schemas.microsoft.com/office/drawing/2014/main" id="{1BDE456E-3CAF-424A-8C9A-FC2393DBDEDC}"/>
                </a:ext>
              </a:extLst>
            </p:cNvPr>
            <p:cNvSpPr>
              <a:spLocks noChangeArrowheads="1"/>
            </p:cNvSpPr>
            <p:nvPr/>
          </p:nvSpPr>
          <p:spPr bwMode="auto">
            <a:xfrm>
              <a:off x="188913" y="3529012"/>
              <a:ext cx="12872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chemeClr val="tx2"/>
                  </a:solidFill>
                  <a:latin typeface="Book Antiqua" panose="02040602050305030304" pitchFamily="18" charset="0"/>
                </a:rPr>
                <a:t>CLUSTERED</a:t>
              </a:r>
            </a:p>
          </p:txBody>
        </p:sp>
        <p:sp>
          <p:nvSpPr>
            <p:cNvPr id="256" name="Rectangle 131">
              <a:extLst>
                <a:ext uri="{FF2B5EF4-FFF2-40B4-BE49-F238E27FC236}">
                  <a16:creationId xmlns:a16="http://schemas.microsoft.com/office/drawing/2014/main" id="{E46CFA9A-07BB-40E9-A033-D7BD26A3C4CE}"/>
                </a:ext>
              </a:extLst>
            </p:cNvPr>
            <p:cNvSpPr>
              <a:spLocks noChangeArrowheads="1"/>
            </p:cNvSpPr>
            <p:nvPr/>
          </p:nvSpPr>
          <p:spPr bwMode="auto">
            <a:xfrm>
              <a:off x="7580313" y="3452812"/>
              <a:ext cx="157575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chemeClr val="tx2"/>
                  </a:solidFill>
                  <a:latin typeface="Book Antiqua" panose="02040602050305030304" pitchFamily="18" charset="0"/>
                </a:rPr>
                <a:t>UNCLUSTERED</a:t>
              </a:r>
            </a:p>
          </p:txBody>
        </p:sp>
      </p:grpSp>
    </p:spTree>
    <p:extLst>
      <p:ext uri="{BB962C8B-B14F-4D97-AF65-F5344CB8AC3E}">
        <p14:creationId xmlns:p14="http://schemas.microsoft.com/office/powerpoint/2010/main" val="1994173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External Sorting</a:t>
            </a:r>
          </a:p>
        </p:txBody>
      </p:sp>
      <p:sp>
        <p:nvSpPr>
          <p:cNvPr id="5" name="TextBox 4"/>
          <p:cNvSpPr txBox="1"/>
          <p:nvPr/>
        </p:nvSpPr>
        <p:spPr>
          <a:xfrm>
            <a:off x="29881" y="990600"/>
            <a:ext cx="9114120" cy="3970318"/>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b="0" dirty="0">
                <a:solidFill>
                  <a:schemeClr val="tx2"/>
                </a:solidFill>
                <a:latin typeface="Arial" panose="020B0604020202020204" pitchFamily="34" charset="0"/>
                <a:cs typeface="Arial" panose="020B0604020202020204" pitchFamily="34" charset="0"/>
              </a:rPr>
              <a:t>A classic problem in computer science!</a:t>
            </a:r>
          </a:p>
          <a:p>
            <a:pPr marL="457200" indent="-457200" algn="just">
              <a:buFont typeface="Wingdings" panose="05000000000000000000" pitchFamily="2" charset="2"/>
              <a:buChar char="q"/>
            </a:pPr>
            <a:r>
              <a:rPr lang="en-US" sz="2800" b="0" dirty="0">
                <a:solidFill>
                  <a:schemeClr val="tx2"/>
                </a:solidFill>
                <a:latin typeface="Arial" panose="020B0604020202020204" pitchFamily="34" charset="0"/>
                <a:cs typeface="Arial" panose="020B0604020202020204" pitchFamily="34" charset="0"/>
              </a:rPr>
              <a:t>Data requested in </a:t>
            </a:r>
            <a:r>
              <a:rPr lang="en-US" sz="2800" dirty="0">
                <a:solidFill>
                  <a:schemeClr val="tx2"/>
                </a:solidFill>
                <a:latin typeface="Arial" panose="020B0604020202020204" pitchFamily="34" charset="0"/>
                <a:cs typeface="Arial" panose="020B0604020202020204" pitchFamily="34" charset="0"/>
              </a:rPr>
              <a:t>sorted order </a:t>
            </a:r>
          </a:p>
          <a:p>
            <a:pPr marL="914400" lvl="1" indent="-457200" algn="just">
              <a:buFont typeface="Wingdings" panose="05000000000000000000" pitchFamily="2" charset="2"/>
              <a:buChar char="§"/>
            </a:pPr>
            <a:r>
              <a:rPr lang="en-US" sz="2800" b="0" dirty="0">
                <a:solidFill>
                  <a:schemeClr val="tx2"/>
                </a:solidFill>
                <a:latin typeface="Arial" panose="020B0604020202020204" pitchFamily="34" charset="0"/>
                <a:cs typeface="Arial" panose="020B0604020202020204" pitchFamily="34" charset="0"/>
              </a:rPr>
              <a:t>e.g., find students in increasing GPA order</a:t>
            </a:r>
          </a:p>
          <a:p>
            <a:pPr marL="457200" indent="-457200" algn="just">
              <a:buFont typeface="Wingdings" panose="05000000000000000000" pitchFamily="2" charset="2"/>
              <a:buChar char="q"/>
            </a:pPr>
            <a:r>
              <a:rPr lang="en-US" sz="2800" b="0" dirty="0">
                <a:solidFill>
                  <a:schemeClr val="tx2"/>
                </a:solidFill>
                <a:latin typeface="Arial" panose="020B0604020202020204" pitchFamily="34" charset="0"/>
                <a:cs typeface="Arial" panose="020B0604020202020204" pitchFamily="34" charset="0"/>
              </a:rPr>
              <a:t>Sorting is first step in </a:t>
            </a:r>
            <a:r>
              <a:rPr lang="en-US" sz="2800" dirty="0">
                <a:solidFill>
                  <a:schemeClr val="tx2"/>
                </a:solidFill>
                <a:latin typeface="Arial" panose="020B0604020202020204" pitchFamily="34" charset="0"/>
                <a:cs typeface="Arial" panose="020B0604020202020204" pitchFamily="34" charset="0"/>
              </a:rPr>
              <a:t>bulk loading B+ tree index</a:t>
            </a:r>
            <a:r>
              <a:rPr lang="en-US" sz="2800" b="0" dirty="0">
                <a:solidFill>
                  <a:schemeClr val="tx2"/>
                </a:solidFill>
                <a:latin typeface="Arial" panose="020B0604020202020204" pitchFamily="34" charset="0"/>
                <a:cs typeface="Arial" panose="020B0604020202020204" pitchFamily="34" charset="0"/>
              </a:rPr>
              <a:t>.</a:t>
            </a:r>
          </a:p>
          <a:p>
            <a:pPr marL="457200" indent="-457200" algn="just">
              <a:buFont typeface="Wingdings" panose="05000000000000000000" pitchFamily="2" charset="2"/>
              <a:buChar char="q"/>
            </a:pPr>
            <a:r>
              <a:rPr lang="en-US" sz="2800" b="0" dirty="0">
                <a:solidFill>
                  <a:schemeClr val="tx2"/>
                </a:solidFill>
                <a:latin typeface="Arial" panose="020B0604020202020204" pitchFamily="34" charset="0"/>
                <a:cs typeface="Arial" panose="020B0604020202020204" pitchFamily="34" charset="0"/>
              </a:rPr>
              <a:t>Sorting useful for </a:t>
            </a:r>
            <a:r>
              <a:rPr lang="en-US" sz="2800" dirty="0">
                <a:solidFill>
                  <a:schemeClr val="tx2"/>
                </a:solidFill>
                <a:latin typeface="Arial" panose="020B0604020202020204" pitchFamily="34" charset="0"/>
                <a:cs typeface="Arial" panose="020B0604020202020204" pitchFamily="34" charset="0"/>
              </a:rPr>
              <a:t>eliminating</a:t>
            </a:r>
            <a:r>
              <a:rPr lang="en-US" sz="2800" b="0" dirty="0">
                <a:solidFill>
                  <a:schemeClr val="tx2"/>
                </a:solidFill>
                <a:latin typeface="Arial" panose="020B0604020202020204" pitchFamily="34" charset="0"/>
                <a:cs typeface="Arial" panose="020B0604020202020204" pitchFamily="34" charset="0"/>
              </a:rPr>
              <a:t> </a:t>
            </a:r>
            <a:r>
              <a:rPr lang="en-US" sz="2800" dirty="0">
                <a:solidFill>
                  <a:schemeClr val="tx2"/>
                </a:solidFill>
                <a:latin typeface="Arial" panose="020B0604020202020204" pitchFamily="34" charset="0"/>
                <a:cs typeface="Arial" panose="020B0604020202020204" pitchFamily="34" charset="0"/>
              </a:rPr>
              <a:t>duplicate copies</a:t>
            </a:r>
            <a:r>
              <a:rPr lang="en-US" sz="2800" b="0" dirty="0">
                <a:solidFill>
                  <a:schemeClr val="tx2"/>
                </a:solidFill>
                <a:latin typeface="Arial" panose="020B0604020202020204" pitchFamily="34" charset="0"/>
                <a:cs typeface="Arial" panose="020B0604020202020204" pitchFamily="34" charset="0"/>
              </a:rPr>
              <a:t> in a collection of records (Why?)</a:t>
            </a:r>
          </a:p>
          <a:p>
            <a:pPr marL="457200" indent="-457200" algn="just">
              <a:buFont typeface="Wingdings" panose="05000000000000000000" pitchFamily="2" charset="2"/>
              <a:buChar char="q"/>
            </a:pPr>
            <a:r>
              <a:rPr lang="en-US" sz="2800" dirty="0">
                <a:solidFill>
                  <a:schemeClr val="tx2"/>
                </a:solidFill>
                <a:latin typeface="Arial" panose="020B0604020202020204" pitchFamily="34" charset="0"/>
                <a:cs typeface="Arial" panose="020B0604020202020204" pitchFamily="34" charset="0"/>
              </a:rPr>
              <a:t>Sort-merge join </a:t>
            </a:r>
            <a:r>
              <a:rPr lang="en-US" sz="2800" b="0" dirty="0">
                <a:solidFill>
                  <a:schemeClr val="tx2"/>
                </a:solidFill>
                <a:latin typeface="Arial" panose="020B0604020202020204" pitchFamily="34" charset="0"/>
                <a:cs typeface="Arial" panose="020B0604020202020204" pitchFamily="34" charset="0"/>
              </a:rPr>
              <a:t>algorithm involves sorting.</a:t>
            </a:r>
          </a:p>
          <a:p>
            <a:pPr marL="457200" indent="-457200" algn="just">
              <a:buFont typeface="Wingdings" panose="05000000000000000000" pitchFamily="2" charset="2"/>
              <a:buChar char="q"/>
            </a:pPr>
            <a:r>
              <a:rPr lang="en-US" sz="2800" b="0" dirty="0">
                <a:solidFill>
                  <a:schemeClr val="tx2"/>
                </a:solidFill>
                <a:latin typeface="Arial" panose="020B0604020202020204" pitchFamily="34" charset="0"/>
                <a:cs typeface="Arial" panose="020B0604020202020204" pitchFamily="34" charset="0"/>
              </a:rPr>
              <a:t>Problem: sort 1Gb of data with 1Mb of RAM.</a:t>
            </a:r>
          </a:p>
          <a:p>
            <a:pPr marL="914400" lvl="1" indent="-457200" algn="just">
              <a:buFont typeface="Wingdings" panose="05000000000000000000" pitchFamily="2" charset="2"/>
              <a:buChar char="§"/>
            </a:pPr>
            <a:r>
              <a:rPr lang="en-US" sz="2800" b="0" dirty="0">
                <a:solidFill>
                  <a:schemeClr val="tx2"/>
                </a:solidFill>
                <a:latin typeface="Arial" panose="020B0604020202020204" pitchFamily="34" charset="0"/>
                <a:cs typeface="Arial" panose="020B0604020202020204" pitchFamily="34" charset="0"/>
              </a:rPr>
              <a:t>why not virtual memory?</a:t>
            </a:r>
          </a:p>
        </p:txBody>
      </p:sp>
    </p:spTree>
    <p:extLst>
      <p:ext uri="{BB962C8B-B14F-4D97-AF65-F5344CB8AC3E}">
        <p14:creationId xmlns:p14="http://schemas.microsoft.com/office/powerpoint/2010/main" val="887862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Two-Way Sort: Requires 3 Buffers</a:t>
            </a:r>
          </a:p>
        </p:txBody>
      </p:sp>
      <p:sp>
        <p:nvSpPr>
          <p:cNvPr id="6" name="TextBox 5"/>
          <p:cNvSpPr txBox="1"/>
          <p:nvPr/>
        </p:nvSpPr>
        <p:spPr>
          <a:xfrm>
            <a:off x="29881" y="990600"/>
            <a:ext cx="9114120" cy="2062103"/>
          </a:xfrm>
          <a:prstGeom prst="rect">
            <a:avLst/>
          </a:prstGeom>
          <a:noFill/>
        </p:spPr>
        <p:txBody>
          <a:bodyPr wrap="square" rtlCol="0">
            <a:spAutoFit/>
          </a:bodyPr>
          <a:lstStyle/>
          <a:p>
            <a:pPr marL="457200" indent="-457200">
              <a:buFont typeface="Wingdings" panose="05000000000000000000" pitchFamily="2" charset="2"/>
              <a:buChar char="q"/>
            </a:pPr>
            <a:r>
              <a:rPr lang="en-US" sz="3200" b="0" dirty="0">
                <a:solidFill>
                  <a:schemeClr val="tx2"/>
                </a:solidFill>
                <a:latin typeface="Arial" panose="020B0604020202020204" pitchFamily="34" charset="0"/>
                <a:cs typeface="Arial" panose="020B0604020202020204" pitchFamily="34" charset="0"/>
              </a:rPr>
              <a:t>Pass 1: Read a page, sort it, write it.</a:t>
            </a:r>
          </a:p>
          <a:p>
            <a:pPr marL="914400" lvl="1" indent="-457200">
              <a:buFont typeface="Wingdings" panose="05000000000000000000" pitchFamily="2" charset="2"/>
              <a:buChar char="§"/>
            </a:pPr>
            <a:r>
              <a:rPr lang="en-US" sz="3200" b="0" dirty="0">
                <a:solidFill>
                  <a:schemeClr val="tx2"/>
                </a:solidFill>
                <a:latin typeface="Arial" panose="020B0604020202020204" pitchFamily="34" charset="0"/>
                <a:cs typeface="Arial" panose="020B0604020202020204" pitchFamily="34" charset="0"/>
              </a:rPr>
              <a:t>only one buffer page is used</a:t>
            </a:r>
          </a:p>
          <a:p>
            <a:pPr marL="457200" indent="-457200">
              <a:buFont typeface="Wingdings" panose="05000000000000000000" pitchFamily="2" charset="2"/>
              <a:buChar char="q"/>
            </a:pPr>
            <a:r>
              <a:rPr lang="en-US" sz="3200" b="0" dirty="0">
                <a:solidFill>
                  <a:schemeClr val="tx2"/>
                </a:solidFill>
                <a:latin typeface="Arial" panose="020B0604020202020204" pitchFamily="34" charset="0"/>
                <a:cs typeface="Arial" panose="020B0604020202020204" pitchFamily="34" charset="0"/>
              </a:rPr>
              <a:t>Pass 2, 3, …, etc.:</a:t>
            </a:r>
          </a:p>
          <a:p>
            <a:pPr marL="914400" lvl="1" indent="-457200">
              <a:buFont typeface="Wingdings" panose="05000000000000000000" pitchFamily="2" charset="2"/>
              <a:buChar char="§"/>
            </a:pPr>
            <a:r>
              <a:rPr lang="en-US" sz="3200" b="0" dirty="0">
                <a:solidFill>
                  <a:schemeClr val="tx2"/>
                </a:solidFill>
                <a:latin typeface="Arial" panose="020B0604020202020204" pitchFamily="34" charset="0"/>
                <a:cs typeface="Arial" panose="020B0604020202020204" pitchFamily="34" charset="0"/>
              </a:rPr>
              <a:t> three buffer pages used.</a:t>
            </a:r>
          </a:p>
        </p:txBody>
      </p:sp>
      <p:sp>
        <p:nvSpPr>
          <p:cNvPr id="7" name="Freeform 6"/>
          <p:cNvSpPr>
            <a:spLocks/>
          </p:cNvSpPr>
          <p:nvPr/>
        </p:nvSpPr>
        <p:spPr bwMode="auto">
          <a:xfrm>
            <a:off x="6583363" y="3973513"/>
            <a:ext cx="1316037" cy="220662"/>
          </a:xfrm>
          <a:custGeom>
            <a:avLst/>
            <a:gdLst>
              <a:gd name="T0" fmla="*/ 828 w 829"/>
              <a:gd name="T1" fmla="*/ 70 h 139"/>
              <a:gd name="T2" fmla="*/ 796 w 829"/>
              <a:gd name="T3" fmla="*/ 42 h 139"/>
              <a:gd name="T4" fmla="*/ 707 w 829"/>
              <a:gd name="T5" fmla="*/ 21 h 139"/>
              <a:gd name="T6" fmla="*/ 414 w 829"/>
              <a:gd name="T7" fmla="*/ 0 h 139"/>
              <a:gd name="T8" fmla="*/ 122 w 829"/>
              <a:gd name="T9" fmla="*/ 21 h 139"/>
              <a:gd name="T10" fmla="*/ 33 w 829"/>
              <a:gd name="T11" fmla="*/ 42 h 139"/>
              <a:gd name="T12" fmla="*/ 0 w 829"/>
              <a:gd name="T13" fmla="*/ 70 h 139"/>
              <a:gd name="T14" fmla="*/ 33 w 829"/>
              <a:gd name="T15" fmla="*/ 97 h 139"/>
              <a:gd name="T16" fmla="*/ 122 w 829"/>
              <a:gd name="T17" fmla="*/ 118 h 139"/>
              <a:gd name="T18" fmla="*/ 414 w 829"/>
              <a:gd name="T19" fmla="*/ 138 h 139"/>
              <a:gd name="T20" fmla="*/ 707 w 829"/>
              <a:gd name="T21" fmla="*/ 118 h 139"/>
              <a:gd name="T22" fmla="*/ 796 w 829"/>
              <a:gd name="T23" fmla="*/ 97 h 139"/>
              <a:gd name="T24" fmla="*/ 828 w 829"/>
              <a:gd name="T25" fmla="*/ 7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9" h="139">
                <a:moveTo>
                  <a:pt x="828" y="70"/>
                </a:moveTo>
                <a:lnTo>
                  <a:pt x="796" y="42"/>
                </a:lnTo>
                <a:lnTo>
                  <a:pt x="707" y="21"/>
                </a:lnTo>
                <a:lnTo>
                  <a:pt x="414" y="0"/>
                </a:lnTo>
                <a:lnTo>
                  <a:pt x="122" y="21"/>
                </a:lnTo>
                <a:lnTo>
                  <a:pt x="33" y="42"/>
                </a:lnTo>
                <a:lnTo>
                  <a:pt x="0" y="70"/>
                </a:lnTo>
                <a:lnTo>
                  <a:pt x="33" y="97"/>
                </a:lnTo>
                <a:lnTo>
                  <a:pt x="122" y="118"/>
                </a:lnTo>
                <a:lnTo>
                  <a:pt x="414" y="138"/>
                </a:lnTo>
                <a:lnTo>
                  <a:pt x="707" y="118"/>
                </a:lnTo>
                <a:lnTo>
                  <a:pt x="796" y="97"/>
                </a:lnTo>
                <a:lnTo>
                  <a:pt x="828" y="70"/>
                </a:lnTo>
              </a:path>
            </a:pathLst>
          </a:custGeom>
          <a:solidFill>
            <a:srgbClr val="99CC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Freeform 7"/>
          <p:cNvSpPr>
            <a:spLocks/>
          </p:cNvSpPr>
          <p:nvPr/>
        </p:nvSpPr>
        <p:spPr bwMode="auto">
          <a:xfrm>
            <a:off x="1238250" y="4370388"/>
            <a:ext cx="1039813" cy="150812"/>
          </a:xfrm>
          <a:custGeom>
            <a:avLst/>
            <a:gdLst>
              <a:gd name="T0" fmla="*/ 0 w 655"/>
              <a:gd name="T1" fmla="*/ 94 h 95"/>
              <a:gd name="T2" fmla="*/ 0 w 655"/>
              <a:gd name="T3" fmla="*/ 0 h 95"/>
              <a:gd name="T4" fmla="*/ 654 w 655"/>
              <a:gd name="T5" fmla="*/ 0 h 95"/>
              <a:gd name="T6" fmla="*/ 654 w 655"/>
              <a:gd name="T7" fmla="*/ 94 h 95"/>
              <a:gd name="T8" fmla="*/ 0 w 655"/>
              <a:gd name="T9" fmla="*/ 94 h 95"/>
            </a:gdLst>
            <a:ahLst/>
            <a:cxnLst>
              <a:cxn ang="0">
                <a:pos x="T0" y="T1"/>
              </a:cxn>
              <a:cxn ang="0">
                <a:pos x="T2" y="T3"/>
              </a:cxn>
              <a:cxn ang="0">
                <a:pos x="T4" y="T5"/>
              </a:cxn>
              <a:cxn ang="0">
                <a:pos x="T6" y="T7"/>
              </a:cxn>
              <a:cxn ang="0">
                <a:pos x="T8" y="T9"/>
              </a:cxn>
            </a:cxnLst>
            <a:rect l="0" t="0" r="r" b="b"/>
            <a:pathLst>
              <a:path w="655" h="95">
                <a:moveTo>
                  <a:pt x="0" y="94"/>
                </a:moveTo>
                <a:lnTo>
                  <a:pt x="0" y="0"/>
                </a:lnTo>
                <a:lnTo>
                  <a:pt x="654" y="0"/>
                </a:lnTo>
                <a:lnTo>
                  <a:pt x="654" y="94"/>
                </a:lnTo>
                <a:lnTo>
                  <a:pt x="0" y="94"/>
                </a:lnTo>
              </a:path>
            </a:pathLst>
          </a:custGeom>
          <a:solidFill>
            <a:srgbClr val="99CC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Freeform 8"/>
          <p:cNvSpPr>
            <a:spLocks/>
          </p:cNvSpPr>
          <p:nvPr/>
        </p:nvSpPr>
        <p:spPr bwMode="auto">
          <a:xfrm>
            <a:off x="1238250" y="5118100"/>
            <a:ext cx="1068388" cy="138113"/>
          </a:xfrm>
          <a:custGeom>
            <a:avLst/>
            <a:gdLst>
              <a:gd name="T0" fmla="*/ 0 w 673"/>
              <a:gd name="T1" fmla="*/ 86 h 87"/>
              <a:gd name="T2" fmla="*/ 0 w 673"/>
              <a:gd name="T3" fmla="*/ 0 h 87"/>
              <a:gd name="T4" fmla="*/ 672 w 673"/>
              <a:gd name="T5" fmla="*/ 0 h 87"/>
              <a:gd name="T6" fmla="*/ 672 w 673"/>
              <a:gd name="T7" fmla="*/ 86 h 87"/>
              <a:gd name="T8" fmla="*/ 0 w 673"/>
              <a:gd name="T9" fmla="*/ 86 h 87"/>
            </a:gdLst>
            <a:ahLst/>
            <a:cxnLst>
              <a:cxn ang="0">
                <a:pos x="T0" y="T1"/>
              </a:cxn>
              <a:cxn ang="0">
                <a:pos x="T2" y="T3"/>
              </a:cxn>
              <a:cxn ang="0">
                <a:pos x="T4" y="T5"/>
              </a:cxn>
              <a:cxn ang="0">
                <a:pos x="T6" y="T7"/>
              </a:cxn>
              <a:cxn ang="0">
                <a:pos x="T8" y="T9"/>
              </a:cxn>
            </a:cxnLst>
            <a:rect l="0" t="0" r="r" b="b"/>
            <a:pathLst>
              <a:path w="673" h="87">
                <a:moveTo>
                  <a:pt x="0" y="86"/>
                </a:moveTo>
                <a:lnTo>
                  <a:pt x="0" y="0"/>
                </a:lnTo>
                <a:lnTo>
                  <a:pt x="672" y="0"/>
                </a:lnTo>
                <a:lnTo>
                  <a:pt x="672" y="86"/>
                </a:lnTo>
                <a:lnTo>
                  <a:pt x="0" y="86"/>
                </a:lnTo>
              </a:path>
            </a:pathLst>
          </a:custGeom>
          <a:solidFill>
            <a:srgbClr val="99CC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Freeform 9"/>
          <p:cNvSpPr>
            <a:spLocks/>
          </p:cNvSpPr>
          <p:nvPr/>
        </p:nvSpPr>
        <p:spPr bwMode="auto">
          <a:xfrm>
            <a:off x="1100138" y="4002088"/>
            <a:ext cx="1314450" cy="219075"/>
          </a:xfrm>
          <a:custGeom>
            <a:avLst/>
            <a:gdLst>
              <a:gd name="T0" fmla="*/ 827 w 828"/>
              <a:gd name="T1" fmla="*/ 69 h 138"/>
              <a:gd name="T2" fmla="*/ 795 w 828"/>
              <a:gd name="T3" fmla="*/ 42 h 138"/>
              <a:gd name="T4" fmla="*/ 706 w 828"/>
              <a:gd name="T5" fmla="*/ 20 h 138"/>
              <a:gd name="T6" fmla="*/ 414 w 828"/>
              <a:gd name="T7" fmla="*/ 0 h 138"/>
              <a:gd name="T8" fmla="*/ 121 w 828"/>
              <a:gd name="T9" fmla="*/ 20 h 138"/>
              <a:gd name="T10" fmla="*/ 32 w 828"/>
              <a:gd name="T11" fmla="*/ 42 h 138"/>
              <a:gd name="T12" fmla="*/ 0 w 828"/>
              <a:gd name="T13" fmla="*/ 69 h 138"/>
              <a:gd name="T14" fmla="*/ 32 w 828"/>
              <a:gd name="T15" fmla="*/ 95 h 138"/>
              <a:gd name="T16" fmla="*/ 121 w 828"/>
              <a:gd name="T17" fmla="*/ 117 h 138"/>
              <a:gd name="T18" fmla="*/ 414 w 828"/>
              <a:gd name="T19" fmla="*/ 137 h 138"/>
              <a:gd name="T20" fmla="*/ 706 w 828"/>
              <a:gd name="T21" fmla="*/ 117 h 138"/>
              <a:gd name="T22" fmla="*/ 795 w 828"/>
              <a:gd name="T23" fmla="*/ 95 h 138"/>
              <a:gd name="T24" fmla="*/ 827 w 828"/>
              <a:gd name="T25"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8" h="138">
                <a:moveTo>
                  <a:pt x="827" y="69"/>
                </a:moveTo>
                <a:lnTo>
                  <a:pt x="795" y="42"/>
                </a:lnTo>
                <a:lnTo>
                  <a:pt x="706" y="20"/>
                </a:lnTo>
                <a:lnTo>
                  <a:pt x="414" y="0"/>
                </a:lnTo>
                <a:lnTo>
                  <a:pt x="121" y="20"/>
                </a:lnTo>
                <a:lnTo>
                  <a:pt x="32" y="42"/>
                </a:lnTo>
                <a:lnTo>
                  <a:pt x="0" y="69"/>
                </a:lnTo>
                <a:lnTo>
                  <a:pt x="32" y="95"/>
                </a:lnTo>
                <a:lnTo>
                  <a:pt x="121" y="117"/>
                </a:lnTo>
                <a:lnTo>
                  <a:pt x="414" y="137"/>
                </a:lnTo>
                <a:lnTo>
                  <a:pt x="706" y="117"/>
                </a:lnTo>
                <a:lnTo>
                  <a:pt x="795" y="95"/>
                </a:lnTo>
                <a:lnTo>
                  <a:pt x="827" y="69"/>
                </a:lnTo>
              </a:path>
            </a:pathLst>
          </a:custGeom>
          <a:solidFill>
            <a:srgbClr val="99CC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Rectangle 10"/>
          <p:cNvSpPr>
            <a:spLocks noChangeArrowheads="1"/>
          </p:cNvSpPr>
          <p:nvPr/>
        </p:nvSpPr>
        <p:spPr bwMode="auto">
          <a:xfrm>
            <a:off x="3127375" y="5440363"/>
            <a:ext cx="27305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800" b="1">
                <a:latin typeface="Bookman Old Style" panose="02050604050505020204" pitchFamily="18" charset="0"/>
              </a:rPr>
              <a:t>Main memory buffers</a:t>
            </a:r>
          </a:p>
        </p:txBody>
      </p:sp>
      <p:sp>
        <p:nvSpPr>
          <p:cNvPr id="12" name="Freeform 11"/>
          <p:cNvSpPr>
            <a:spLocks/>
          </p:cNvSpPr>
          <p:nvPr/>
        </p:nvSpPr>
        <p:spPr bwMode="auto">
          <a:xfrm>
            <a:off x="6692900" y="4668838"/>
            <a:ext cx="1055688" cy="138112"/>
          </a:xfrm>
          <a:custGeom>
            <a:avLst/>
            <a:gdLst>
              <a:gd name="T0" fmla="*/ 0 w 665"/>
              <a:gd name="T1" fmla="*/ 86 h 87"/>
              <a:gd name="T2" fmla="*/ 0 w 665"/>
              <a:gd name="T3" fmla="*/ 0 h 87"/>
              <a:gd name="T4" fmla="*/ 664 w 665"/>
              <a:gd name="T5" fmla="*/ 0 h 87"/>
              <a:gd name="T6" fmla="*/ 664 w 665"/>
              <a:gd name="T7" fmla="*/ 86 h 87"/>
              <a:gd name="T8" fmla="*/ 0 w 665"/>
              <a:gd name="T9" fmla="*/ 86 h 87"/>
            </a:gdLst>
            <a:ahLst/>
            <a:cxnLst>
              <a:cxn ang="0">
                <a:pos x="T0" y="T1"/>
              </a:cxn>
              <a:cxn ang="0">
                <a:pos x="T2" y="T3"/>
              </a:cxn>
              <a:cxn ang="0">
                <a:pos x="T4" y="T5"/>
              </a:cxn>
              <a:cxn ang="0">
                <a:pos x="T6" y="T7"/>
              </a:cxn>
              <a:cxn ang="0">
                <a:pos x="T8" y="T9"/>
              </a:cxn>
            </a:cxnLst>
            <a:rect l="0" t="0" r="r" b="b"/>
            <a:pathLst>
              <a:path w="665" h="87">
                <a:moveTo>
                  <a:pt x="0" y="86"/>
                </a:moveTo>
                <a:lnTo>
                  <a:pt x="0" y="0"/>
                </a:lnTo>
                <a:lnTo>
                  <a:pt x="664" y="0"/>
                </a:lnTo>
                <a:lnTo>
                  <a:pt x="664" y="86"/>
                </a:lnTo>
                <a:lnTo>
                  <a:pt x="0" y="86"/>
                </a:lnTo>
              </a:path>
            </a:pathLst>
          </a:custGeom>
          <a:solidFill>
            <a:srgbClr val="99CC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2"/>
          <p:cNvSpPr>
            <a:spLocks/>
          </p:cNvSpPr>
          <p:nvPr/>
        </p:nvSpPr>
        <p:spPr bwMode="auto">
          <a:xfrm>
            <a:off x="6707188" y="4900613"/>
            <a:ext cx="1055687" cy="125412"/>
          </a:xfrm>
          <a:custGeom>
            <a:avLst/>
            <a:gdLst>
              <a:gd name="T0" fmla="*/ 0 w 665"/>
              <a:gd name="T1" fmla="*/ 78 h 79"/>
              <a:gd name="T2" fmla="*/ 0 w 665"/>
              <a:gd name="T3" fmla="*/ 0 h 79"/>
              <a:gd name="T4" fmla="*/ 664 w 665"/>
              <a:gd name="T5" fmla="*/ 0 h 79"/>
              <a:gd name="T6" fmla="*/ 664 w 665"/>
              <a:gd name="T7" fmla="*/ 78 h 79"/>
              <a:gd name="T8" fmla="*/ 0 w 665"/>
              <a:gd name="T9" fmla="*/ 78 h 79"/>
            </a:gdLst>
            <a:ahLst/>
            <a:cxnLst>
              <a:cxn ang="0">
                <a:pos x="T0" y="T1"/>
              </a:cxn>
              <a:cxn ang="0">
                <a:pos x="T2" y="T3"/>
              </a:cxn>
              <a:cxn ang="0">
                <a:pos x="T4" y="T5"/>
              </a:cxn>
              <a:cxn ang="0">
                <a:pos x="T6" y="T7"/>
              </a:cxn>
              <a:cxn ang="0">
                <a:pos x="T8" y="T9"/>
              </a:cxn>
            </a:cxnLst>
            <a:rect l="0" t="0" r="r" b="b"/>
            <a:pathLst>
              <a:path w="665" h="79">
                <a:moveTo>
                  <a:pt x="0" y="78"/>
                </a:moveTo>
                <a:lnTo>
                  <a:pt x="0" y="0"/>
                </a:lnTo>
                <a:lnTo>
                  <a:pt x="664" y="0"/>
                </a:lnTo>
                <a:lnTo>
                  <a:pt x="664" y="78"/>
                </a:lnTo>
                <a:lnTo>
                  <a:pt x="0" y="78"/>
                </a:lnTo>
              </a:path>
            </a:pathLst>
          </a:custGeom>
          <a:solidFill>
            <a:srgbClr val="99CC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3"/>
          <p:cNvSpPr>
            <a:spLocks/>
          </p:cNvSpPr>
          <p:nvPr/>
        </p:nvSpPr>
        <p:spPr bwMode="auto">
          <a:xfrm>
            <a:off x="3248025" y="4116388"/>
            <a:ext cx="1127125" cy="444500"/>
          </a:xfrm>
          <a:custGeom>
            <a:avLst/>
            <a:gdLst>
              <a:gd name="T0" fmla="*/ 0 w 710"/>
              <a:gd name="T1" fmla="*/ 279 h 280"/>
              <a:gd name="T2" fmla="*/ 0 w 710"/>
              <a:gd name="T3" fmla="*/ 0 h 280"/>
              <a:gd name="T4" fmla="*/ 709 w 710"/>
              <a:gd name="T5" fmla="*/ 0 h 280"/>
              <a:gd name="T6" fmla="*/ 709 w 710"/>
              <a:gd name="T7" fmla="*/ 279 h 280"/>
              <a:gd name="T8" fmla="*/ 0 w 710"/>
              <a:gd name="T9" fmla="*/ 279 h 280"/>
            </a:gdLst>
            <a:ahLst/>
            <a:cxnLst>
              <a:cxn ang="0">
                <a:pos x="T0" y="T1"/>
              </a:cxn>
              <a:cxn ang="0">
                <a:pos x="T2" y="T3"/>
              </a:cxn>
              <a:cxn ang="0">
                <a:pos x="T4" y="T5"/>
              </a:cxn>
              <a:cxn ang="0">
                <a:pos x="T6" y="T7"/>
              </a:cxn>
              <a:cxn ang="0">
                <a:pos x="T8" y="T9"/>
              </a:cxn>
            </a:cxnLst>
            <a:rect l="0" t="0" r="r" b="b"/>
            <a:pathLst>
              <a:path w="710" h="280">
                <a:moveTo>
                  <a:pt x="0" y="279"/>
                </a:moveTo>
                <a:lnTo>
                  <a:pt x="0" y="0"/>
                </a:lnTo>
                <a:lnTo>
                  <a:pt x="709" y="0"/>
                </a:lnTo>
                <a:lnTo>
                  <a:pt x="709" y="279"/>
                </a:lnTo>
                <a:lnTo>
                  <a:pt x="0" y="279"/>
                </a:lnTo>
              </a:path>
            </a:pathLst>
          </a:custGeom>
          <a:solidFill>
            <a:srgbClr val="F6BF69"/>
          </a:solidFill>
          <a:ln w="12700" cap="rnd" cmpd="sng">
            <a:solidFill>
              <a:schemeClr val="tx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4"/>
          <p:cNvSpPr>
            <a:spLocks/>
          </p:cNvSpPr>
          <p:nvPr/>
        </p:nvSpPr>
        <p:spPr bwMode="auto">
          <a:xfrm>
            <a:off x="5000625" y="4592638"/>
            <a:ext cx="1001713" cy="360362"/>
          </a:xfrm>
          <a:custGeom>
            <a:avLst/>
            <a:gdLst>
              <a:gd name="T0" fmla="*/ 0 w 631"/>
              <a:gd name="T1" fmla="*/ 226 h 227"/>
              <a:gd name="T2" fmla="*/ 0 w 631"/>
              <a:gd name="T3" fmla="*/ 0 h 227"/>
              <a:gd name="T4" fmla="*/ 630 w 631"/>
              <a:gd name="T5" fmla="*/ 0 h 227"/>
              <a:gd name="T6" fmla="*/ 630 w 631"/>
              <a:gd name="T7" fmla="*/ 226 h 227"/>
              <a:gd name="T8" fmla="*/ 0 w 631"/>
              <a:gd name="T9" fmla="*/ 226 h 227"/>
            </a:gdLst>
            <a:ahLst/>
            <a:cxnLst>
              <a:cxn ang="0">
                <a:pos x="T0" y="T1"/>
              </a:cxn>
              <a:cxn ang="0">
                <a:pos x="T2" y="T3"/>
              </a:cxn>
              <a:cxn ang="0">
                <a:pos x="T4" y="T5"/>
              </a:cxn>
              <a:cxn ang="0">
                <a:pos x="T6" y="T7"/>
              </a:cxn>
              <a:cxn ang="0">
                <a:pos x="T8" y="T9"/>
              </a:cxn>
            </a:cxnLst>
            <a:rect l="0" t="0" r="r" b="b"/>
            <a:pathLst>
              <a:path w="631" h="227">
                <a:moveTo>
                  <a:pt x="0" y="226"/>
                </a:moveTo>
                <a:lnTo>
                  <a:pt x="0" y="0"/>
                </a:lnTo>
                <a:lnTo>
                  <a:pt x="630" y="0"/>
                </a:lnTo>
                <a:lnTo>
                  <a:pt x="630" y="226"/>
                </a:lnTo>
                <a:lnTo>
                  <a:pt x="0" y="226"/>
                </a:lnTo>
              </a:path>
            </a:pathLst>
          </a:custGeom>
          <a:solidFill>
            <a:srgbClr val="F6BF69"/>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5"/>
          <p:cNvSpPr>
            <a:spLocks/>
          </p:cNvSpPr>
          <p:nvPr/>
        </p:nvSpPr>
        <p:spPr bwMode="auto">
          <a:xfrm>
            <a:off x="3221038" y="4959350"/>
            <a:ext cx="1127125" cy="446088"/>
          </a:xfrm>
          <a:custGeom>
            <a:avLst/>
            <a:gdLst>
              <a:gd name="T0" fmla="*/ 0 w 710"/>
              <a:gd name="T1" fmla="*/ 280 h 281"/>
              <a:gd name="T2" fmla="*/ 0 w 710"/>
              <a:gd name="T3" fmla="*/ 0 h 281"/>
              <a:gd name="T4" fmla="*/ 709 w 710"/>
              <a:gd name="T5" fmla="*/ 0 h 281"/>
              <a:gd name="T6" fmla="*/ 709 w 710"/>
              <a:gd name="T7" fmla="*/ 280 h 281"/>
              <a:gd name="T8" fmla="*/ 0 w 710"/>
              <a:gd name="T9" fmla="*/ 280 h 281"/>
            </a:gdLst>
            <a:ahLst/>
            <a:cxnLst>
              <a:cxn ang="0">
                <a:pos x="T0" y="T1"/>
              </a:cxn>
              <a:cxn ang="0">
                <a:pos x="T2" y="T3"/>
              </a:cxn>
              <a:cxn ang="0">
                <a:pos x="T4" y="T5"/>
              </a:cxn>
              <a:cxn ang="0">
                <a:pos x="T6" y="T7"/>
              </a:cxn>
              <a:cxn ang="0">
                <a:pos x="T8" y="T9"/>
              </a:cxn>
            </a:cxnLst>
            <a:rect l="0" t="0" r="r" b="b"/>
            <a:pathLst>
              <a:path w="710" h="281">
                <a:moveTo>
                  <a:pt x="0" y="280"/>
                </a:moveTo>
                <a:lnTo>
                  <a:pt x="0" y="0"/>
                </a:lnTo>
                <a:lnTo>
                  <a:pt x="709" y="0"/>
                </a:lnTo>
                <a:lnTo>
                  <a:pt x="709" y="280"/>
                </a:lnTo>
                <a:lnTo>
                  <a:pt x="0" y="280"/>
                </a:lnTo>
              </a:path>
            </a:pathLst>
          </a:custGeom>
          <a:solidFill>
            <a:srgbClr val="F6BF69"/>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6"/>
          <p:cNvSpPr>
            <a:spLocks/>
          </p:cNvSpPr>
          <p:nvPr/>
        </p:nvSpPr>
        <p:spPr bwMode="auto">
          <a:xfrm>
            <a:off x="2743200" y="3798888"/>
            <a:ext cx="3433763" cy="2055812"/>
          </a:xfrm>
          <a:custGeom>
            <a:avLst/>
            <a:gdLst>
              <a:gd name="T0" fmla="*/ 0 w 2163"/>
              <a:gd name="T1" fmla="*/ 1294 h 1295"/>
              <a:gd name="T2" fmla="*/ 0 w 2163"/>
              <a:gd name="T3" fmla="*/ 0 h 1295"/>
              <a:gd name="T4" fmla="*/ 2162 w 2163"/>
              <a:gd name="T5" fmla="*/ 0 h 1295"/>
              <a:gd name="T6" fmla="*/ 2162 w 2163"/>
              <a:gd name="T7" fmla="*/ 1294 h 1295"/>
              <a:gd name="T8" fmla="*/ 0 w 2163"/>
              <a:gd name="T9" fmla="*/ 1294 h 1295"/>
            </a:gdLst>
            <a:ahLst/>
            <a:cxnLst>
              <a:cxn ang="0">
                <a:pos x="T0" y="T1"/>
              </a:cxn>
              <a:cxn ang="0">
                <a:pos x="T2" y="T3"/>
              </a:cxn>
              <a:cxn ang="0">
                <a:pos x="T4" y="T5"/>
              </a:cxn>
              <a:cxn ang="0">
                <a:pos x="T6" y="T7"/>
              </a:cxn>
              <a:cxn ang="0">
                <a:pos x="T8" y="T9"/>
              </a:cxn>
            </a:cxnLst>
            <a:rect l="0" t="0" r="r" b="b"/>
            <a:pathLst>
              <a:path w="2163" h="1295">
                <a:moveTo>
                  <a:pt x="0" y="1294"/>
                </a:moveTo>
                <a:lnTo>
                  <a:pt x="0" y="0"/>
                </a:lnTo>
                <a:lnTo>
                  <a:pt x="2162" y="0"/>
                </a:lnTo>
                <a:lnTo>
                  <a:pt x="2162" y="1294"/>
                </a:lnTo>
                <a:lnTo>
                  <a:pt x="0" y="12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Rectangle 17"/>
          <p:cNvSpPr>
            <a:spLocks noChangeArrowheads="1"/>
          </p:cNvSpPr>
          <p:nvPr/>
        </p:nvSpPr>
        <p:spPr bwMode="auto">
          <a:xfrm>
            <a:off x="3227388" y="4154488"/>
            <a:ext cx="10429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latin typeface="Bookman Old Style" panose="02050604050505020204" pitchFamily="18" charset="0"/>
              </a:rPr>
              <a:t>INPUT 1</a:t>
            </a:r>
          </a:p>
        </p:txBody>
      </p:sp>
      <p:sp>
        <p:nvSpPr>
          <p:cNvPr id="19" name="Rectangle 18"/>
          <p:cNvSpPr>
            <a:spLocks noChangeArrowheads="1"/>
          </p:cNvSpPr>
          <p:nvPr/>
        </p:nvSpPr>
        <p:spPr bwMode="auto">
          <a:xfrm>
            <a:off x="3227388" y="4999038"/>
            <a:ext cx="10429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latin typeface="Bookman Old Style" panose="02050604050505020204" pitchFamily="18" charset="0"/>
              </a:rPr>
              <a:t>INPUT 2</a:t>
            </a:r>
          </a:p>
        </p:txBody>
      </p:sp>
      <p:sp>
        <p:nvSpPr>
          <p:cNvPr id="20" name="Rectangle 19"/>
          <p:cNvSpPr>
            <a:spLocks noChangeArrowheads="1"/>
          </p:cNvSpPr>
          <p:nvPr/>
        </p:nvSpPr>
        <p:spPr bwMode="auto">
          <a:xfrm>
            <a:off x="4949825" y="4603750"/>
            <a:ext cx="1063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latin typeface="Bookman Old Style" panose="02050604050505020204" pitchFamily="18" charset="0"/>
              </a:rPr>
              <a:t>OUTPUT</a:t>
            </a:r>
          </a:p>
        </p:txBody>
      </p:sp>
      <p:sp>
        <p:nvSpPr>
          <p:cNvPr id="21" name="Rectangle 20"/>
          <p:cNvSpPr>
            <a:spLocks noChangeArrowheads="1"/>
          </p:cNvSpPr>
          <p:nvPr/>
        </p:nvSpPr>
        <p:spPr bwMode="auto">
          <a:xfrm>
            <a:off x="6959600" y="5553075"/>
            <a:ext cx="7112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a:latin typeface="Bookman Old Style" panose="02050604050505020204" pitchFamily="18" charset="0"/>
              </a:rPr>
              <a:t>Disk</a:t>
            </a:r>
          </a:p>
        </p:txBody>
      </p:sp>
      <p:sp>
        <p:nvSpPr>
          <p:cNvPr id="22" name="Rectangle 21"/>
          <p:cNvSpPr>
            <a:spLocks noChangeArrowheads="1"/>
          </p:cNvSpPr>
          <p:nvPr/>
        </p:nvSpPr>
        <p:spPr bwMode="auto">
          <a:xfrm>
            <a:off x="1408113" y="5580063"/>
            <a:ext cx="7112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a:latin typeface="Bookman Old Style" panose="02050604050505020204" pitchFamily="18" charset="0"/>
              </a:rPr>
              <a:t>Disk</a:t>
            </a:r>
          </a:p>
        </p:txBody>
      </p:sp>
      <p:sp>
        <p:nvSpPr>
          <p:cNvPr id="23" name="Line 22"/>
          <p:cNvSpPr>
            <a:spLocks noChangeShapeType="1"/>
          </p:cNvSpPr>
          <p:nvPr/>
        </p:nvSpPr>
        <p:spPr bwMode="auto">
          <a:xfrm>
            <a:off x="1114425" y="4102100"/>
            <a:ext cx="0" cy="1219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3"/>
          <p:cNvSpPr>
            <a:spLocks noChangeShapeType="1"/>
          </p:cNvSpPr>
          <p:nvPr/>
        </p:nvSpPr>
        <p:spPr bwMode="auto">
          <a:xfrm>
            <a:off x="2409825" y="4102100"/>
            <a:ext cx="0" cy="1219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5" name="Group 26"/>
          <p:cNvGrpSpPr>
            <a:grpSpLocks/>
          </p:cNvGrpSpPr>
          <p:nvPr/>
        </p:nvGrpSpPr>
        <p:grpSpPr bwMode="auto">
          <a:xfrm>
            <a:off x="1117600" y="5321300"/>
            <a:ext cx="1292225" cy="152400"/>
            <a:chOff x="962" y="3456"/>
            <a:chExt cx="814" cy="96"/>
          </a:xfrm>
        </p:grpSpPr>
        <p:sp>
          <p:nvSpPr>
            <p:cNvPr id="26" name="Arc 24"/>
            <p:cNvSpPr>
              <a:spLocks/>
            </p:cNvSpPr>
            <p:nvPr/>
          </p:nvSpPr>
          <p:spPr bwMode="auto">
            <a:xfrm>
              <a:off x="962" y="3456"/>
              <a:ext cx="432"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close/>
                </a:path>
              </a:pathLst>
            </a:custGeom>
            <a:solidFill>
              <a:srgbClr val="99CCFF"/>
            </a:solidFill>
            <a:ln w="12700" cap="rnd">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Arc 25"/>
            <p:cNvSpPr>
              <a:spLocks/>
            </p:cNvSpPr>
            <p:nvPr/>
          </p:nvSpPr>
          <p:spPr bwMode="auto">
            <a:xfrm>
              <a:off x="1344" y="3456"/>
              <a:ext cx="432" cy="9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solidFill>
              <a:srgbClr val="99CCFF"/>
            </a:solidFill>
            <a:ln w="12700" cap="rnd">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 name="Group 29"/>
          <p:cNvGrpSpPr>
            <a:grpSpLocks/>
          </p:cNvGrpSpPr>
          <p:nvPr/>
        </p:nvGrpSpPr>
        <p:grpSpPr bwMode="auto">
          <a:xfrm>
            <a:off x="6604000" y="5321300"/>
            <a:ext cx="1292225" cy="152400"/>
            <a:chOff x="4418" y="3456"/>
            <a:chExt cx="814" cy="96"/>
          </a:xfrm>
        </p:grpSpPr>
        <p:sp>
          <p:nvSpPr>
            <p:cNvPr id="29" name="Arc 27"/>
            <p:cNvSpPr>
              <a:spLocks/>
            </p:cNvSpPr>
            <p:nvPr/>
          </p:nvSpPr>
          <p:spPr bwMode="auto">
            <a:xfrm>
              <a:off x="4418" y="3456"/>
              <a:ext cx="432"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close/>
                </a:path>
              </a:pathLst>
            </a:custGeom>
            <a:solidFill>
              <a:srgbClr val="99CCFF"/>
            </a:solidFill>
            <a:ln w="12700" cap="rnd">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Arc 28"/>
            <p:cNvSpPr>
              <a:spLocks/>
            </p:cNvSpPr>
            <p:nvPr/>
          </p:nvSpPr>
          <p:spPr bwMode="auto">
            <a:xfrm>
              <a:off x="4800" y="3456"/>
              <a:ext cx="432" cy="9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solidFill>
              <a:srgbClr val="99CCFF"/>
            </a:solidFill>
            <a:ln w="12700" cap="rnd">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 name="Line 30"/>
          <p:cNvSpPr>
            <a:spLocks noChangeShapeType="1"/>
          </p:cNvSpPr>
          <p:nvPr/>
        </p:nvSpPr>
        <p:spPr bwMode="auto">
          <a:xfrm>
            <a:off x="6600825" y="4102100"/>
            <a:ext cx="0" cy="1219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1"/>
          <p:cNvSpPr>
            <a:spLocks noChangeShapeType="1"/>
          </p:cNvSpPr>
          <p:nvPr/>
        </p:nvSpPr>
        <p:spPr bwMode="auto">
          <a:xfrm>
            <a:off x="7896225" y="4102100"/>
            <a:ext cx="0" cy="1219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2"/>
          <p:cNvSpPr>
            <a:spLocks noChangeShapeType="1"/>
          </p:cNvSpPr>
          <p:nvPr/>
        </p:nvSpPr>
        <p:spPr bwMode="auto">
          <a:xfrm>
            <a:off x="2257425" y="4406900"/>
            <a:ext cx="990600" cy="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33"/>
          <p:cNvSpPr>
            <a:spLocks noChangeShapeType="1"/>
          </p:cNvSpPr>
          <p:nvPr/>
        </p:nvSpPr>
        <p:spPr bwMode="auto">
          <a:xfrm>
            <a:off x="2257425" y="5168900"/>
            <a:ext cx="990600" cy="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34"/>
          <p:cNvSpPr>
            <a:spLocks noChangeShapeType="1"/>
          </p:cNvSpPr>
          <p:nvPr/>
        </p:nvSpPr>
        <p:spPr bwMode="auto">
          <a:xfrm>
            <a:off x="4391025" y="4330700"/>
            <a:ext cx="609600" cy="3810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5"/>
          <p:cNvSpPr>
            <a:spLocks noChangeShapeType="1"/>
          </p:cNvSpPr>
          <p:nvPr/>
        </p:nvSpPr>
        <p:spPr bwMode="auto">
          <a:xfrm flipV="1">
            <a:off x="4391025" y="4864100"/>
            <a:ext cx="609600" cy="3048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36"/>
          <p:cNvSpPr>
            <a:spLocks noChangeShapeType="1"/>
          </p:cNvSpPr>
          <p:nvPr/>
        </p:nvSpPr>
        <p:spPr bwMode="auto">
          <a:xfrm>
            <a:off x="5991225" y="4787900"/>
            <a:ext cx="609600" cy="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46095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g17_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8239" y="0"/>
            <a:ext cx="522576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Primary Index</a:t>
            </a:r>
          </a:p>
        </p:txBody>
      </p:sp>
      <p:sp>
        <p:nvSpPr>
          <p:cNvPr id="2" name="Oval 1">
            <a:extLst>
              <a:ext uri="{FF2B5EF4-FFF2-40B4-BE49-F238E27FC236}">
                <a16:creationId xmlns:a16="http://schemas.microsoft.com/office/drawing/2014/main" id="{5142BC1A-98B5-4470-BBA0-089EB435B20E}"/>
              </a:ext>
            </a:extLst>
          </p:cNvPr>
          <p:cNvSpPr/>
          <p:nvPr/>
        </p:nvSpPr>
        <p:spPr bwMode="auto">
          <a:xfrm>
            <a:off x="4706816" y="2590800"/>
            <a:ext cx="685800" cy="381000"/>
          </a:xfrm>
          <a:prstGeom prst="ellipse">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6" name="TextBox 5">
            <a:extLst>
              <a:ext uri="{FF2B5EF4-FFF2-40B4-BE49-F238E27FC236}">
                <a16:creationId xmlns:a16="http://schemas.microsoft.com/office/drawing/2014/main" id="{AEC27D91-D1BD-4C9F-96ED-9EEBDDB091FC}"/>
              </a:ext>
            </a:extLst>
          </p:cNvPr>
          <p:cNvSpPr txBox="1"/>
          <p:nvPr/>
        </p:nvSpPr>
        <p:spPr>
          <a:xfrm>
            <a:off x="0" y="941456"/>
            <a:ext cx="3918239" cy="1569660"/>
          </a:xfrm>
          <a:prstGeom prst="rect">
            <a:avLst/>
          </a:prstGeom>
          <a:noFill/>
        </p:spPr>
        <p:txBody>
          <a:bodyPr wrap="square">
            <a:spAutoFit/>
          </a:bodyPr>
          <a:lstStyle/>
          <a:p>
            <a:pPr marL="0" indent="0">
              <a:buClrTx/>
              <a:buSzPct val="100000"/>
              <a:buNone/>
            </a:pPr>
            <a:r>
              <a:rPr lang="en-US" sz="2400" dirty="0">
                <a:solidFill>
                  <a:schemeClr val="tx2"/>
                </a:solidFill>
                <a:latin typeface="+mn-lt"/>
              </a:rPr>
              <a:t>Primary Index </a:t>
            </a:r>
            <a:r>
              <a:rPr lang="en-US" sz="2400" b="0" dirty="0">
                <a:solidFill>
                  <a:schemeClr val="tx2"/>
                </a:solidFill>
                <a:latin typeface="+mn-lt"/>
              </a:rPr>
              <a:t>is one whose search key specifies the sequence order of the file.</a:t>
            </a:r>
          </a:p>
        </p:txBody>
      </p:sp>
    </p:spTree>
    <p:extLst>
      <p:ext uri="{BB962C8B-B14F-4D97-AF65-F5344CB8AC3E}">
        <p14:creationId xmlns:p14="http://schemas.microsoft.com/office/powerpoint/2010/main" val="450246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Two-Way External Merge Sort</a:t>
            </a:r>
          </a:p>
        </p:txBody>
      </p:sp>
      <p:sp>
        <p:nvSpPr>
          <p:cNvPr id="6" name="Rectangle 8"/>
          <p:cNvSpPr>
            <a:spLocks noChangeArrowheads="1"/>
          </p:cNvSpPr>
          <p:nvPr/>
        </p:nvSpPr>
        <p:spPr bwMode="auto">
          <a:xfrm>
            <a:off x="7937500" y="946150"/>
            <a:ext cx="9223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Input file</a:t>
            </a:r>
          </a:p>
        </p:txBody>
      </p:sp>
      <p:sp>
        <p:nvSpPr>
          <p:cNvPr id="7" name="Rectangle 9"/>
          <p:cNvSpPr>
            <a:spLocks noChangeArrowheads="1"/>
          </p:cNvSpPr>
          <p:nvPr/>
        </p:nvSpPr>
        <p:spPr bwMode="auto">
          <a:xfrm>
            <a:off x="7937500" y="1458913"/>
            <a:ext cx="1189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1-page runs</a:t>
            </a:r>
          </a:p>
        </p:txBody>
      </p:sp>
      <p:sp>
        <p:nvSpPr>
          <p:cNvPr id="8" name="Rectangle 10"/>
          <p:cNvSpPr>
            <a:spLocks noChangeArrowheads="1"/>
          </p:cNvSpPr>
          <p:nvPr/>
        </p:nvSpPr>
        <p:spPr bwMode="auto">
          <a:xfrm>
            <a:off x="7937500" y="2057400"/>
            <a:ext cx="1189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2-page runs</a:t>
            </a:r>
          </a:p>
        </p:txBody>
      </p:sp>
      <p:sp>
        <p:nvSpPr>
          <p:cNvPr id="9" name="Rectangle 11"/>
          <p:cNvSpPr>
            <a:spLocks noChangeArrowheads="1"/>
          </p:cNvSpPr>
          <p:nvPr/>
        </p:nvSpPr>
        <p:spPr bwMode="auto">
          <a:xfrm>
            <a:off x="7937500" y="3084513"/>
            <a:ext cx="1189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4-page runs</a:t>
            </a:r>
          </a:p>
        </p:txBody>
      </p:sp>
      <p:sp>
        <p:nvSpPr>
          <p:cNvPr id="10" name="Rectangle 12"/>
          <p:cNvSpPr>
            <a:spLocks noChangeArrowheads="1"/>
          </p:cNvSpPr>
          <p:nvPr/>
        </p:nvSpPr>
        <p:spPr bwMode="auto">
          <a:xfrm>
            <a:off x="8023225" y="4881563"/>
            <a:ext cx="1189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8-page runs</a:t>
            </a:r>
          </a:p>
        </p:txBody>
      </p:sp>
      <p:sp>
        <p:nvSpPr>
          <p:cNvPr id="11" name="Rectangle 13"/>
          <p:cNvSpPr>
            <a:spLocks noChangeArrowheads="1"/>
          </p:cNvSpPr>
          <p:nvPr/>
        </p:nvSpPr>
        <p:spPr bwMode="auto">
          <a:xfrm>
            <a:off x="7853363" y="1204913"/>
            <a:ext cx="7493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t>PASS 0</a:t>
            </a:r>
          </a:p>
        </p:txBody>
      </p:sp>
      <p:sp>
        <p:nvSpPr>
          <p:cNvPr id="12" name="Rectangle 14"/>
          <p:cNvSpPr>
            <a:spLocks noChangeArrowheads="1"/>
          </p:cNvSpPr>
          <p:nvPr/>
        </p:nvSpPr>
        <p:spPr bwMode="auto">
          <a:xfrm>
            <a:off x="7853363" y="1717675"/>
            <a:ext cx="7493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t>PASS 1</a:t>
            </a:r>
          </a:p>
        </p:txBody>
      </p:sp>
      <p:sp>
        <p:nvSpPr>
          <p:cNvPr id="13" name="Rectangle 15"/>
          <p:cNvSpPr>
            <a:spLocks noChangeArrowheads="1"/>
          </p:cNvSpPr>
          <p:nvPr/>
        </p:nvSpPr>
        <p:spPr bwMode="auto">
          <a:xfrm>
            <a:off x="7853363" y="2487613"/>
            <a:ext cx="7493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t>PASS 2</a:t>
            </a:r>
          </a:p>
        </p:txBody>
      </p:sp>
      <p:sp>
        <p:nvSpPr>
          <p:cNvPr id="14" name="Rectangle 16"/>
          <p:cNvSpPr>
            <a:spLocks noChangeArrowheads="1"/>
          </p:cNvSpPr>
          <p:nvPr/>
        </p:nvSpPr>
        <p:spPr bwMode="auto">
          <a:xfrm>
            <a:off x="7853363" y="3771900"/>
            <a:ext cx="7493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t>PASS 3</a:t>
            </a:r>
          </a:p>
        </p:txBody>
      </p:sp>
      <p:sp>
        <p:nvSpPr>
          <p:cNvPr id="15" name="Freeform 17"/>
          <p:cNvSpPr>
            <a:spLocks/>
          </p:cNvSpPr>
          <p:nvPr/>
        </p:nvSpPr>
        <p:spPr bwMode="auto">
          <a:xfrm>
            <a:off x="4146550" y="1462088"/>
            <a:ext cx="317500" cy="257175"/>
          </a:xfrm>
          <a:custGeom>
            <a:avLst/>
            <a:gdLst>
              <a:gd name="T0" fmla="*/ 0 w 200"/>
              <a:gd name="T1" fmla="*/ 161 h 162"/>
              <a:gd name="T2" fmla="*/ 0 w 200"/>
              <a:gd name="T3" fmla="*/ 0 h 162"/>
              <a:gd name="T4" fmla="*/ 199 w 200"/>
              <a:gd name="T5" fmla="*/ 0 h 162"/>
              <a:gd name="T6" fmla="*/ 199 w 200"/>
              <a:gd name="T7" fmla="*/ 161 h 162"/>
              <a:gd name="T8" fmla="*/ 0 w 200"/>
              <a:gd name="T9" fmla="*/ 161 h 162"/>
            </a:gdLst>
            <a:ahLst/>
            <a:cxnLst>
              <a:cxn ang="0">
                <a:pos x="T0" y="T1"/>
              </a:cxn>
              <a:cxn ang="0">
                <a:pos x="T2" y="T3"/>
              </a:cxn>
              <a:cxn ang="0">
                <a:pos x="T4" y="T5"/>
              </a:cxn>
              <a:cxn ang="0">
                <a:pos x="T6" y="T7"/>
              </a:cxn>
              <a:cxn ang="0">
                <a:pos x="T8" y="T9"/>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8"/>
          <p:cNvSpPr>
            <a:spLocks/>
          </p:cNvSpPr>
          <p:nvPr/>
        </p:nvSpPr>
        <p:spPr bwMode="auto">
          <a:xfrm>
            <a:off x="4621213" y="1462088"/>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9"/>
          <p:cNvSpPr>
            <a:spLocks/>
          </p:cNvSpPr>
          <p:nvPr/>
        </p:nvSpPr>
        <p:spPr bwMode="auto">
          <a:xfrm>
            <a:off x="5097463" y="1462088"/>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20"/>
          <p:cNvSpPr>
            <a:spLocks/>
          </p:cNvSpPr>
          <p:nvPr/>
        </p:nvSpPr>
        <p:spPr bwMode="auto">
          <a:xfrm>
            <a:off x="5573713" y="1462088"/>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21"/>
          <p:cNvSpPr>
            <a:spLocks/>
          </p:cNvSpPr>
          <p:nvPr/>
        </p:nvSpPr>
        <p:spPr bwMode="auto">
          <a:xfrm>
            <a:off x="6049963" y="1462088"/>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2"/>
          <p:cNvSpPr>
            <a:spLocks/>
          </p:cNvSpPr>
          <p:nvPr/>
        </p:nvSpPr>
        <p:spPr bwMode="auto">
          <a:xfrm>
            <a:off x="6526213" y="1462088"/>
            <a:ext cx="317500" cy="257175"/>
          </a:xfrm>
          <a:custGeom>
            <a:avLst/>
            <a:gdLst>
              <a:gd name="T0" fmla="*/ 0 w 200"/>
              <a:gd name="T1" fmla="*/ 161 h 162"/>
              <a:gd name="T2" fmla="*/ 0 w 200"/>
              <a:gd name="T3" fmla="*/ 0 h 162"/>
              <a:gd name="T4" fmla="*/ 199 w 200"/>
              <a:gd name="T5" fmla="*/ 0 h 162"/>
              <a:gd name="T6" fmla="*/ 199 w 200"/>
              <a:gd name="T7" fmla="*/ 161 h 162"/>
              <a:gd name="T8" fmla="*/ 0 w 200"/>
              <a:gd name="T9" fmla="*/ 161 h 162"/>
            </a:gdLst>
            <a:ahLst/>
            <a:cxnLst>
              <a:cxn ang="0">
                <a:pos x="T0" y="T1"/>
              </a:cxn>
              <a:cxn ang="0">
                <a:pos x="T2" y="T3"/>
              </a:cxn>
              <a:cxn ang="0">
                <a:pos x="T4" y="T5"/>
              </a:cxn>
              <a:cxn ang="0">
                <a:pos x="T6" y="T7"/>
              </a:cxn>
              <a:cxn ang="0">
                <a:pos x="T8" y="T9"/>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3"/>
          <p:cNvSpPr>
            <a:spLocks/>
          </p:cNvSpPr>
          <p:nvPr/>
        </p:nvSpPr>
        <p:spPr bwMode="auto">
          <a:xfrm>
            <a:off x="7002463" y="1462088"/>
            <a:ext cx="317500" cy="257175"/>
          </a:xfrm>
          <a:custGeom>
            <a:avLst/>
            <a:gdLst>
              <a:gd name="T0" fmla="*/ 0 w 200"/>
              <a:gd name="T1" fmla="*/ 161 h 162"/>
              <a:gd name="T2" fmla="*/ 0 w 200"/>
              <a:gd name="T3" fmla="*/ 0 h 162"/>
              <a:gd name="T4" fmla="*/ 199 w 200"/>
              <a:gd name="T5" fmla="*/ 0 h 162"/>
              <a:gd name="T6" fmla="*/ 199 w 200"/>
              <a:gd name="T7" fmla="*/ 161 h 162"/>
              <a:gd name="T8" fmla="*/ 0 w 200"/>
              <a:gd name="T9" fmla="*/ 161 h 162"/>
            </a:gdLst>
            <a:ahLst/>
            <a:cxnLst>
              <a:cxn ang="0">
                <a:pos x="T0" y="T1"/>
              </a:cxn>
              <a:cxn ang="0">
                <a:pos x="T2" y="T3"/>
              </a:cxn>
              <a:cxn ang="0">
                <a:pos x="T4" y="T5"/>
              </a:cxn>
              <a:cxn ang="0">
                <a:pos x="T6" y="T7"/>
              </a:cxn>
              <a:cxn ang="0">
                <a:pos x="T8" y="T9"/>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4"/>
          <p:cNvSpPr>
            <a:spLocks/>
          </p:cNvSpPr>
          <p:nvPr/>
        </p:nvSpPr>
        <p:spPr bwMode="auto">
          <a:xfrm>
            <a:off x="7477125" y="1462088"/>
            <a:ext cx="319088"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solidFill>
            <a:schemeClr val="tx2"/>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5"/>
          <p:cNvSpPr>
            <a:spLocks/>
          </p:cNvSpPr>
          <p:nvPr/>
        </p:nvSpPr>
        <p:spPr bwMode="auto">
          <a:xfrm>
            <a:off x="4383088" y="1976438"/>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6"/>
          <p:cNvSpPr>
            <a:spLocks/>
          </p:cNvSpPr>
          <p:nvPr/>
        </p:nvSpPr>
        <p:spPr bwMode="auto">
          <a:xfrm>
            <a:off x="4383088" y="2232025"/>
            <a:ext cx="319087" cy="258763"/>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7"/>
          <p:cNvSpPr>
            <a:spLocks/>
          </p:cNvSpPr>
          <p:nvPr/>
        </p:nvSpPr>
        <p:spPr bwMode="auto">
          <a:xfrm>
            <a:off x="5335588" y="1976438"/>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8"/>
          <p:cNvSpPr>
            <a:spLocks/>
          </p:cNvSpPr>
          <p:nvPr/>
        </p:nvSpPr>
        <p:spPr bwMode="auto">
          <a:xfrm>
            <a:off x="5335588" y="2232025"/>
            <a:ext cx="319087" cy="258763"/>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9"/>
          <p:cNvSpPr>
            <a:spLocks/>
          </p:cNvSpPr>
          <p:nvPr/>
        </p:nvSpPr>
        <p:spPr bwMode="auto">
          <a:xfrm>
            <a:off x="6288088" y="1976438"/>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30"/>
          <p:cNvSpPr>
            <a:spLocks/>
          </p:cNvSpPr>
          <p:nvPr/>
        </p:nvSpPr>
        <p:spPr bwMode="auto">
          <a:xfrm>
            <a:off x="6288088" y="2232025"/>
            <a:ext cx="319087" cy="258763"/>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31"/>
          <p:cNvSpPr>
            <a:spLocks/>
          </p:cNvSpPr>
          <p:nvPr/>
        </p:nvSpPr>
        <p:spPr bwMode="auto">
          <a:xfrm>
            <a:off x="7240588" y="1976438"/>
            <a:ext cx="317500" cy="257175"/>
          </a:xfrm>
          <a:custGeom>
            <a:avLst/>
            <a:gdLst>
              <a:gd name="T0" fmla="*/ 0 w 200"/>
              <a:gd name="T1" fmla="*/ 161 h 162"/>
              <a:gd name="T2" fmla="*/ 0 w 200"/>
              <a:gd name="T3" fmla="*/ 0 h 162"/>
              <a:gd name="T4" fmla="*/ 199 w 200"/>
              <a:gd name="T5" fmla="*/ 0 h 162"/>
              <a:gd name="T6" fmla="*/ 199 w 200"/>
              <a:gd name="T7" fmla="*/ 161 h 162"/>
              <a:gd name="T8" fmla="*/ 0 w 200"/>
              <a:gd name="T9" fmla="*/ 161 h 162"/>
            </a:gdLst>
            <a:ahLst/>
            <a:cxnLst>
              <a:cxn ang="0">
                <a:pos x="T0" y="T1"/>
              </a:cxn>
              <a:cxn ang="0">
                <a:pos x="T2" y="T3"/>
              </a:cxn>
              <a:cxn ang="0">
                <a:pos x="T4" y="T5"/>
              </a:cxn>
              <a:cxn ang="0">
                <a:pos x="T6" y="T7"/>
              </a:cxn>
              <a:cxn ang="0">
                <a:pos x="T8" y="T9"/>
              </a:cxn>
            </a:cxnLst>
            <a:rect l="0" t="0" r="r" b="b"/>
            <a:pathLst>
              <a:path w="200" h="162">
                <a:moveTo>
                  <a:pt x="0" y="161"/>
                </a:moveTo>
                <a:lnTo>
                  <a:pt x="0" y="0"/>
                </a:lnTo>
                <a:lnTo>
                  <a:pt x="199" y="0"/>
                </a:lnTo>
                <a:lnTo>
                  <a:pt x="199" y="161"/>
                </a:lnTo>
                <a:lnTo>
                  <a:pt x="0" y="161"/>
                </a:lnTo>
              </a:path>
            </a:pathLst>
          </a:custGeom>
          <a:solidFill>
            <a:schemeClr val="tx2"/>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32"/>
          <p:cNvSpPr>
            <a:spLocks/>
          </p:cNvSpPr>
          <p:nvPr/>
        </p:nvSpPr>
        <p:spPr bwMode="auto">
          <a:xfrm>
            <a:off x="7240588" y="2232025"/>
            <a:ext cx="317500" cy="258763"/>
          </a:xfrm>
          <a:custGeom>
            <a:avLst/>
            <a:gdLst>
              <a:gd name="T0" fmla="*/ 0 w 200"/>
              <a:gd name="T1" fmla="*/ 162 h 163"/>
              <a:gd name="T2" fmla="*/ 0 w 200"/>
              <a:gd name="T3" fmla="*/ 0 h 163"/>
              <a:gd name="T4" fmla="*/ 199 w 200"/>
              <a:gd name="T5" fmla="*/ 0 h 163"/>
              <a:gd name="T6" fmla="*/ 199 w 200"/>
              <a:gd name="T7" fmla="*/ 162 h 163"/>
              <a:gd name="T8" fmla="*/ 0 w 200"/>
              <a:gd name="T9" fmla="*/ 162 h 163"/>
            </a:gdLst>
            <a:ahLst/>
            <a:cxnLst>
              <a:cxn ang="0">
                <a:pos x="T0" y="T1"/>
              </a:cxn>
              <a:cxn ang="0">
                <a:pos x="T2" y="T3"/>
              </a:cxn>
              <a:cxn ang="0">
                <a:pos x="T4" y="T5"/>
              </a:cxn>
              <a:cxn ang="0">
                <a:pos x="T6" y="T7"/>
              </a:cxn>
              <a:cxn ang="0">
                <a:pos x="T8" y="T9"/>
              </a:cxn>
            </a:cxnLst>
            <a:rect l="0" t="0" r="r" b="b"/>
            <a:pathLst>
              <a:path w="200" h="163">
                <a:moveTo>
                  <a:pt x="0" y="162"/>
                </a:moveTo>
                <a:lnTo>
                  <a:pt x="0" y="0"/>
                </a:lnTo>
                <a:lnTo>
                  <a:pt x="199" y="0"/>
                </a:lnTo>
                <a:lnTo>
                  <a:pt x="199"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33"/>
          <p:cNvSpPr>
            <a:spLocks/>
          </p:cNvSpPr>
          <p:nvPr/>
        </p:nvSpPr>
        <p:spPr bwMode="auto">
          <a:xfrm>
            <a:off x="4859338" y="3001963"/>
            <a:ext cx="320675" cy="258762"/>
          </a:xfrm>
          <a:custGeom>
            <a:avLst/>
            <a:gdLst>
              <a:gd name="T0" fmla="*/ 0 w 202"/>
              <a:gd name="T1" fmla="*/ 162 h 163"/>
              <a:gd name="T2" fmla="*/ 0 w 202"/>
              <a:gd name="T3" fmla="*/ 0 h 163"/>
              <a:gd name="T4" fmla="*/ 201 w 202"/>
              <a:gd name="T5" fmla="*/ 0 h 163"/>
              <a:gd name="T6" fmla="*/ 201 w 202"/>
              <a:gd name="T7" fmla="*/ 162 h 163"/>
              <a:gd name="T8" fmla="*/ 0 w 202"/>
              <a:gd name="T9" fmla="*/ 162 h 163"/>
            </a:gdLst>
            <a:ahLst/>
            <a:cxnLst>
              <a:cxn ang="0">
                <a:pos x="T0" y="T1"/>
              </a:cxn>
              <a:cxn ang="0">
                <a:pos x="T2" y="T3"/>
              </a:cxn>
              <a:cxn ang="0">
                <a:pos x="T4" y="T5"/>
              </a:cxn>
              <a:cxn ang="0">
                <a:pos x="T6" y="T7"/>
              </a:cxn>
              <a:cxn ang="0">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34"/>
          <p:cNvSpPr>
            <a:spLocks/>
          </p:cNvSpPr>
          <p:nvPr/>
        </p:nvSpPr>
        <p:spPr bwMode="auto">
          <a:xfrm>
            <a:off x="4859338" y="3259138"/>
            <a:ext cx="320675" cy="257175"/>
          </a:xfrm>
          <a:custGeom>
            <a:avLst/>
            <a:gdLst>
              <a:gd name="T0" fmla="*/ 0 w 202"/>
              <a:gd name="T1" fmla="*/ 161 h 162"/>
              <a:gd name="T2" fmla="*/ 0 w 202"/>
              <a:gd name="T3" fmla="*/ 0 h 162"/>
              <a:gd name="T4" fmla="*/ 201 w 202"/>
              <a:gd name="T5" fmla="*/ 0 h 162"/>
              <a:gd name="T6" fmla="*/ 201 w 202"/>
              <a:gd name="T7" fmla="*/ 161 h 162"/>
              <a:gd name="T8" fmla="*/ 0 w 202"/>
              <a:gd name="T9" fmla="*/ 161 h 162"/>
            </a:gdLst>
            <a:ahLst/>
            <a:cxnLst>
              <a:cxn ang="0">
                <a:pos x="T0" y="T1"/>
              </a:cxn>
              <a:cxn ang="0">
                <a:pos x="T2" y="T3"/>
              </a:cxn>
              <a:cxn ang="0">
                <a:pos x="T4" y="T5"/>
              </a:cxn>
              <a:cxn ang="0">
                <a:pos x="T6" y="T7"/>
              </a:cxn>
              <a:cxn ang="0">
                <a:pos x="T8" y="T9"/>
              </a:cxn>
            </a:cxnLst>
            <a:rect l="0" t="0" r="r" b="b"/>
            <a:pathLst>
              <a:path w="202" h="162">
                <a:moveTo>
                  <a:pt x="0" y="161"/>
                </a:moveTo>
                <a:lnTo>
                  <a:pt x="0" y="0"/>
                </a:lnTo>
                <a:lnTo>
                  <a:pt x="201" y="0"/>
                </a:lnTo>
                <a:lnTo>
                  <a:pt x="201"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35"/>
          <p:cNvSpPr>
            <a:spLocks/>
          </p:cNvSpPr>
          <p:nvPr/>
        </p:nvSpPr>
        <p:spPr bwMode="auto">
          <a:xfrm>
            <a:off x="4859338" y="3514725"/>
            <a:ext cx="320675" cy="258763"/>
          </a:xfrm>
          <a:custGeom>
            <a:avLst/>
            <a:gdLst>
              <a:gd name="T0" fmla="*/ 0 w 202"/>
              <a:gd name="T1" fmla="*/ 162 h 163"/>
              <a:gd name="T2" fmla="*/ 0 w 202"/>
              <a:gd name="T3" fmla="*/ 0 h 163"/>
              <a:gd name="T4" fmla="*/ 201 w 202"/>
              <a:gd name="T5" fmla="*/ 0 h 163"/>
              <a:gd name="T6" fmla="*/ 201 w 202"/>
              <a:gd name="T7" fmla="*/ 162 h 163"/>
              <a:gd name="T8" fmla="*/ 0 w 202"/>
              <a:gd name="T9" fmla="*/ 162 h 163"/>
            </a:gdLst>
            <a:ahLst/>
            <a:cxnLst>
              <a:cxn ang="0">
                <a:pos x="T0" y="T1"/>
              </a:cxn>
              <a:cxn ang="0">
                <a:pos x="T2" y="T3"/>
              </a:cxn>
              <a:cxn ang="0">
                <a:pos x="T4" y="T5"/>
              </a:cxn>
              <a:cxn ang="0">
                <a:pos x="T6" y="T7"/>
              </a:cxn>
              <a:cxn ang="0">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36"/>
          <p:cNvSpPr>
            <a:spLocks/>
          </p:cNvSpPr>
          <p:nvPr/>
        </p:nvSpPr>
        <p:spPr bwMode="auto">
          <a:xfrm>
            <a:off x="6762750" y="2744788"/>
            <a:ext cx="320675" cy="258762"/>
          </a:xfrm>
          <a:custGeom>
            <a:avLst/>
            <a:gdLst>
              <a:gd name="T0" fmla="*/ 0 w 202"/>
              <a:gd name="T1" fmla="*/ 162 h 163"/>
              <a:gd name="T2" fmla="*/ 0 w 202"/>
              <a:gd name="T3" fmla="*/ 0 h 163"/>
              <a:gd name="T4" fmla="*/ 201 w 202"/>
              <a:gd name="T5" fmla="*/ 0 h 163"/>
              <a:gd name="T6" fmla="*/ 201 w 202"/>
              <a:gd name="T7" fmla="*/ 162 h 163"/>
              <a:gd name="T8" fmla="*/ 0 w 202"/>
              <a:gd name="T9" fmla="*/ 162 h 163"/>
            </a:gdLst>
            <a:ahLst/>
            <a:cxnLst>
              <a:cxn ang="0">
                <a:pos x="T0" y="T1"/>
              </a:cxn>
              <a:cxn ang="0">
                <a:pos x="T2" y="T3"/>
              </a:cxn>
              <a:cxn ang="0">
                <a:pos x="T4" y="T5"/>
              </a:cxn>
              <a:cxn ang="0">
                <a:pos x="T6" y="T7"/>
              </a:cxn>
              <a:cxn ang="0">
                <a:pos x="T8" y="T9"/>
              </a:cxn>
            </a:cxnLst>
            <a:rect l="0" t="0" r="r" b="b"/>
            <a:pathLst>
              <a:path w="202" h="163">
                <a:moveTo>
                  <a:pt x="0" y="162"/>
                </a:moveTo>
                <a:lnTo>
                  <a:pt x="0" y="0"/>
                </a:lnTo>
                <a:lnTo>
                  <a:pt x="201" y="0"/>
                </a:lnTo>
                <a:lnTo>
                  <a:pt x="201" y="162"/>
                </a:lnTo>
                <a:lnTo>
                  <a:pt x="0" y="162"/>
                </a:lnTo>
              </a:path>
            </a:pathLst>
          </a:custGeom>
          <a:solidFill>
            <a:schemeClr val="tx2"/>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37"/>
          <p:cNvSpPr>
            <a:spLocks/>
          </p:cNvSpPr>
          <p:nvPr/>
        </p:nvSpPr>
        <p:spPr bwMode="auto">
          <a:xfrm>
            <a:off x="6762750" y="3001963"/>
            <a:ext cx="320675" cy="258762"/>
          </a:xfrm>
          <a:custGeom>
            <a:avLst/>
            <a:gdLst>
              <a:gd name="T0" fmla="*/ 0 w 202"/>
              <a:gd name="T1" fmla="*/ 162 h 163"/>
              <a:gd name="T2" fmla="*/ 0 w 202"/>
              <a:gd name="T3" fmla="*/ 0 h 163"/>
              <a:gd name="T4" fmla="*/ 201 w 202"/>
              <a:gd name="T5" fmla="*/ 0 h 163"/>
              <a:gd name="T6" fmla="*/ 201 w 202"/>
              <a:gd name="T7" fmla="*/ 162 h 163"/>
              <a:gd name="T8" fmla="*/ 0 w 202"/>
              <a:gd name="T9" fmla="*/ 162 h 163"/>
            </a:gdLst>
            <a:ahLst/>
            <a:cxnLst>
              <a:cxn ang="0">
                <a:pos x="T0" y="T1"/>
              </a:cxn>
              <a:cxn ang="0">
                <a:pos x="T2" y="T3"/>
              </a:cxn>
              <a:cxn ang="0">
                <a:pos x="T4" y="T5"/>
              </a:cxn>
              <a:cxn ang="0">
                <a:pos x="T6" y="T7"/>
              </a:cxn>
              <a:cxn ang="0">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38"/>
          <p:cNvSpPr>
            <a:spLocks/>
          </p:cNvSpPr>
          <p:nvPr/>
        </p:nvSpPr>
        <p:spPr bwMode="auto">
          <a:xfrm>
            <a:off x="6762750" y="3259138"/>
            <a:ext cx="320675" cy="257175"/>
          </a:xfrm>
          <a:custGeom>
            <a:avLst/>
            <a:gdLst>
              <a:gd name="T0" fmla="*/ 0 w 202"/>
              <a:gd name="T1" fmla="*/ 161 h 162"/>
              <a:gd name="T2" fmla="*/ 0 w 202"/>
              <a:gd name="T3" fmla="*/ 0 h 162"/>
              <a:gd name="T4" fmla="*/ 201 w 202"/>
              <a:gd name="T5" fmla="*/ 0 h 162"/>
              <a:gd name="T6" fmla="*/ 201 w 202"/>
              <a:gd name="T7" fmla="*/ 161 h 162"/>
              <a:gd name="T8" fmla="*/ 0 w 202"/>
              <a:gd name="T9" fmla="*/ 161 h 162"/>
            </a:gdLst>
            <a:ahLst/>
            <a:cxnLst>
              <a:cxn ang="0">
                <a:pos x="T0" y="T1"/>
              </a:cxn>
              <a:cxn ang="0">
                <a:pos x="T2" y="T3"/>
              </a:cxn>
              <a:cxn ang="0">
                <a:pos x="T4" y="T5"/>
              </a:cxn>
              <a:cxn ang="0">
                <a:pos x="T6" y="T7"/>
              </a:cxn>
              <a:cxn ang="0">
                <a:pos x="T8" y="T9"/>
              </a:cxn>
            </a:cxnLst>
            <a:rect l="0" t="0" r="r" b="b"/>
            <a:pathLst>
              <a:path w="202" h="162">
                <a:moveTo>
                  <a:pt x="0" y="161"/>
                </a:moveTo>
                <a:lnTo>
                  <a:pt x="0" y="0"/>
                </a:lnTo>
                <a:lnTo>
                  <a:pt x="201" y="0"/>
                </a:lnTo>
                <a:lnTo>
                  <a:pt x="201"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39"/>
          <p:cNvSpPr>
            <a:spLocks/>
          </p:cNvSpPr>
          <p:nvPr/>
        </p:nvSpPr>
        <p:spPr bwMode="auto">
          <a:xfrm>
            <a:off x="6762750" y="3514725"/>
            <a:ext cx="320675" cy="258763"/>
          </a:xfrm>
          <a:custGeom>
            <a:avLst/>
            <a:gdLst>
              <a:gd name="T0" fmla="*/ 0 w 202"/>
              <a:gd name="T1" fmla="*/ 162 h 163"/>
              <a:gd name="T2" fmla="*/ 0 w 202"/>
              <a:gd name="T3" fmla="*/ 0 h 163"/>
              <a:gd name="T4" fmla="*/ 201 w 202"/>
              <a:gd name="T5" fmla="*/ 0 h 163"/>
              <a:gd name="T6" fmla="*/ 201 w 202"/>
              <a:gd name="T7" fmla="*/ 162 h 163"/>
              <a:gd name="T8" fmla="*/ 0 w 202"/>
              <a:gd name="T9" fmla="*/ 162 h 163"/>
            </a:gdLst>
            <a:ahLst/>
            <a:cxnLst>
              <a:cxn ang="0">
                <a:pos x="T0" y="T1"/>
              </a:cxn>
              <a:cxn ang="0">
                <a:pos x="T2" y="T3"/>
              </a:cxn>
              <a:cxn ang="0">
                <a:pos x="T4" y="T5"/>
              </a:cxn>
              <a:cxn ang="0">
                <a:pos x="T6" y="T7"/>
              </a:cxn>
              <a:cxn ang="0">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40"/>
          <p:cNvSpPr>
            <a:spLocks/>
          </p:cNvSpPr>
          <p:nvPr/>
        </p:nvSpPr>
        <p:spPr bwMode="auto">
          <a:xfrm>
            <a:off x="5811838" y="4029075"/>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solidFill>
            <a:schemeClr val="tx2"/>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41"/>
          <p:cNvSpPr>
            <a:spLocks/>
          </p:cNvSpPr>
          <p:nvPr/>
        </p:nvSpPr>
        <p:spPr bwMode="auto">
          <a:xfrm>
            <a:off x="5811838" y="4284663"/>
            <a:ext cx="319087" cy="258762"/>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Freeform 42"/>
          <p:cNvSpPr>
            <a:spLocks/>
          </p:cNvSpPr>
          <p:nvPr/>
        </p:nvSpPr>
        <p:spPr bwMode="auto">
          <a:xfrm>
            <a:off x="5811838" y="4541838"/>
            <a:ext cx="319087" cy="258762"/>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43"/>
          <p:cNvSpPr>
            <a:spLocks/>
          </p:cNvSpPr>
          <p:nvPr/>
        </p:nvSpPr>
        <p:spPr bwMode="auto">
          <a:xfrm>
            <a:off x="5811838" y="4799013"/>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44"/>
          <p:cNvSpPr>
            <a:spLocks/>
          </p:cNvSpPr>
          <p:nvPr/>
        </p:nvSpPr>
        <p:spPr bwMode="auto">
          <a:xfrm>
            <a:off x="5811838" y="5054600"/>
            <a:ext cx="319087" cy="258763"/>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45"/>
          <p:cNvSpPr>
            <a:spLocks/>
          </p:cNvSpPr>
          <p:nvPr/>
        </p:nvSpPr>
        <p:spPr bwMode="auto">
          <a:xfrm>
            <a:off x="5811838" y="5311775"/>
            <a:ext cx="319087" cy="258763"/>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46"/>
          <p:cNvSpPr>
            <a:spLocks/>
          </p:cNvSpPr>
          <p:nvPr/>
        </p:nvSpPr>
        <p:spPr bwMode="auto">
          <a:xfrm>
            <a:off x="5811838" y="5568950"/>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47"/>
          <p:cNvSpPr>
            <a:spLocks/>
          </p:cNvSpPr>
          <p:nvPr/>
        </p:nvSpPr>
        <p:spPr bwMode="auto">
          <a:xfrm>
            <a:off x="5811838" y="5824538"/>
            <a:ext cx="319087" cy="258762"/>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Rectangle 48"/>
          <p:cNvSpPr>
            <a:spLocks noChangeArrowheads="1"/>
          </p:cNvSpPr>
          <p:nvPr/>
        </p:nvSpPr>
        <p:spPr bwMode="auto">
          <a:xfrm>
            <a:off x="5826125" y="5822950"/>
            <a:ext cx="279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9</a:t>
            </a:r>
          </a:p>
        </p:txBody>
      </p:sp>
      <p:sp>
        <p:nvSpPr>
          <p:cNvPr id="47" name="Freeform 49"/>
          <p:cNvSpPr>
            <a:spLocks/>
          </p:cNvSpPr>
          <p:nvPr/>
        </p:nvSpPr>
        <p:spPr bwMode="auto">
          <a:xfrm>
            <a:off x="4621213" y="947738"/>
            <a:ext cx="319087" cy="258762"/>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50"/>
          <p:cNvSpPr>
            <a:spLocks/>
          </p:cNvSpPr>
          <p:nvPr/>
        </p:nvSpPr>
        <p:spPr bwMode="auto">
          <a:xfrm>
            <a:off x="5097463" y="947738"/>
            <a:ext cx="319087" cy="258762"/>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51"/>
          <p:cNvSpPr>
            <a:spLocks/>
          </p:cNvSpPr>
          <p:nvPr/>
        </p:nvSpPr>
        <p:spPr bwMode="auto">
          <a:xfrm>
            <a:off x="5573713" y="947738"/>
            <a:ext cx="319087" cy="258762"/>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52"/>
          <p:cNvSpPr>
            <a:spLocks/>
          </p:cNvSpPr>
          <p:nvPr/>
        </p:nvSpPr>
        <p:spPr bwMode="auto">
          <a:xfrm>
            <a:off x="6049963" y="947738"/>
            <a:ext cx="319087" cy="258762"/>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53"/>
          <p:cNvSpPr>
            <a:spLocks/>
          </p:cNvSpPr>
          <p:nvPr/>
        </p:nvSpPr>
        <p:spPr bwMode="auto">
          <a:xfrm>
            <a:off x="6526213" y="947738"/>
            <a:ext cx="317500" cy="258762"/>
          </a:xfrm>
          <a:custGeom>
            <a:avLst/>
            <a:gdLst>
              <a:gd name="T0" fmla="*/ 0 w 200"/>
              <a:gd name="T1" fmla="*/ 162 h 163"/>
              <a:gd name="T2" fmla="*/ 0 w 200"/>
              <a:gd name="T3" fmla="*/ 0 h 163"/>
              <a:gd name="T4" fmla="*/ 199 w 200"/>
              <a:gd name="T5" fmla="*/ 0 h 163"/>
              <a:gd name="T6" fmla="*/ 199 w 200"/>
              <a:gd name="T7" fmla="*/ 162 h 163"/>
              <a:gd name="T8" fmla="*/ 0 w 200"/>
              <a:gd name="T9" fmla="*/ 162 h 163"/>
            </a:gdLst>
            <a:ahLst/>
            <a:cxnLst>
              <a:cxn ang="0">
                <a:pos x="T0" y="T1"/>
              </a:cxn>
              <a:cxn ang="0">
                <a:pos x="T2" y="T3"/>
              </a:cxn>
              <a:cxn ang="0">
                <a:pos x="T4" y="T5"/>
              </a:cxn>
              <a:cxn ang="0">
                <a:pos x="T6" y="T7"/>
              </a:cxn>
              <a:cxn ang="0">
                <a:pos x="T8" y="T9"/>
              </a:cxn>
            </a:cxnLst>
            <a:rect l="0" t="0" r="r" b="b"/>
            <a:pathLst>
              <a:path w="200" h="163">
                <a:moveTo>
                  <a:pt x="0" y="162"/>
                </a:moveTo>
                <a:lnTo>
                  <a:pt x="0" y="0"/>
                </a:lnTo>
                <a:lnTo>
                  <a:pt x="199" y="0"/>
                </a:lnTo>
                <a:lnTo>
                  <a:pt x="199" y="162"/>
                </a:lnTo>
                <a:lnTo>
                  <a:pt x="0" y="162"/>
                </a:lnTo>
              </a:path>
            </a:pathLst>
          </a:custGeom>
          <a:solidFill>
            <a:srgbClr val="F6BF69"/>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54"/>
          <p:cNvSpPr>
            <a:spLocks/>
          </p:cNvSpPr>
          <p:nvPr/>
        </p:nvSpPr>
        <p:spPr bwMode="auto">
          <a:xfrm>
            <a:off x="7002463" y="947738"/>
            <a:ext cx="317500" cy="258762"/>
          </a:xfrm>
          <a:custGeom>
            <a:avLst/>
            <a:gdLst>
              <a:gd name="T0" fmla="*/ 0 w 200"/>
              <a:gd name="T1" fmla="*/ 162 h 163"/>
              <a:gd name="T2" fmla="*/ 0 w 200"/>
              <a:gd name="T3" fmla="*/ 0 h 163"/>
              <a:gd name="T4" fmla="*/ 199 w 200"/>
              <a:gd name="T5" fmla="*/ 0 h 163"/>
              <a:gd name="T6" fmla="*/ 199 w 200"/>
              <a:gd name="T7" fmla="*/ 162 h 163"/>
              <a:gd name="T8" fmla="*/ 0 w 200"/>
              <a:gd name="T9" fmla="*/ 162 h 163"/>
            </a:gdLst>
            <a:ahLst/>
            <a:cxnLst>
              <a:cxn ang="0">
                <a:pos x="T0" y="T1"/>
              </a:cxn>
              <a:cxn ang="0">
                <a:pos x="T2" y="T3"/>
              </a:cxn>
              <a:cxn ang="0">
                <a:pos x="T4" y="T5"/>
              </a:cxn>
              <a:cxn ang="0">
                <a:pos x="T6" y="T7"/>
              </a:cxn>
              <a:cxn ang="0">
                <a:pos x="T8" y="T9"/>
              </a:cxn>
            </a:cxnLst>
            <a:rect l="0" t="0" r="r" b="b"/>
            <a:pathLst>
              <a:path w="200" h="163">
                <a:moveTo>
                  <a:pt x="0" y="162"/>
                </a:moveTo>
                <a:lnTo>
                  <a:pt x="0" y="0"/>
                </a:lnTo>
                <a:lnTo>
                  <a:pt x="199" y="0"/>
                </a:lnTo>
                <a:lnTo>
                  <a:pt x="199" y="162"/>
                </a:lnTo>
                <a:lnTo>
                  <a:pt x="0" y="162"/>
                </a:lnTo>
              </a:path>
            </a:pathLst>
          </a:custGeom>
          <a:solidFill>
            <a:srgbClr val="F6BF69"/>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55"/>
          <p:cNvSpPr>
            <a:spLocks/>
          </p:cNvSpPr>
          <p:nvPr/>
        </p:nvSpPr>
        <p:spPr bwMode="auto">
          <a:xfrm>
            <a:off x="7477125" y="947738"/>
            <a:ext cx="319088" cy="258762"/>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solidFill>
            <a:schemeClr val="tx2"/>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56"/>
          <p:cNvSpPr>
            <a:spLocks/>
          </p:cNvSpPr>
          <p:nvPr/>
        </p:nvSpPr>
        <p:spPr bwMode="auto">
          <a:xfrm>
            <a:off x="4146550" y="947738"/>
            <a:ext cx="317500" cy="258762"/>
          </a:xfrm>
          <a:custGeom>
            <a:avLst/>
            <a:gdLst>
              <a:gd name="T0" fmla="*/ 0 w 200"/>
              <a:gd name="T1" fmla="*/ 162 h 163"/>
              <a:gd name="T2" fmla="*/ 0 w 200"/>
              <a:gd name="T3" fmla="*/ 0 h 163"/>
              <a:gd name="T4" fmla="*/ 199 w 200"/>
              <a:gd name="T5" fmla="*/ 0 h 163"/>
              <a:gd name="T6" fmla="*/ 199 w 200"/>
              <a:gd name="T7" fmla="*/ 162 h 163"/>
              <a:gd name="T8" fmla="*/ 0 w 200"/>
              <a:gd name="T9" fmla="*/ 162 h 163"/>
            </a:gdLst>
            <a:ahLst/>
            <a:cxnLst>
              <a:cxn ang="0">
                <a:pos x="T0" y="T1"/>
              </a:cxn>
              <a:cxn ang="0">
                <a:pos x="T2" y="T3"/>
              </a:cxn>
              <a:cxn ang="0">
                <a:pos x="T4" y="T5"/>
              </a:cxn>
              <a:cxn ang="0">
                <a:pos x="T6" y="T7"/>
              </a:cxn>
              <a:cxn ang="0">
                <a:pos x="T8" y="T9"/>
              </a:cxn>
            </a:cxnLst>
            <a:rect l="0" t="0" r="r" b="b"/>
            <a:pathLst>
              <a:path w="200" h="163">
                <a:moveTo>
                  <a:pt x="0" y="162"/>
                </a:moveTo>
                <a:lnTo>
                  <a:pt x="0" y="0"/>
                </a:lnTo>
                <a:lnTo>
                  <a:pt x="199" y="0"/>
                </a:lnTo>
                <a:lnTo>
                  <a:pt x="199" y="162"/>
                </a:lnTo>
                <a:lnTo>
                  <a:pt x="0" y="162"/>
                </a:lnTo>
              </a:path>
            </a:pathLst>
          </a:custGeom>
          <a:solidFill>
            <a:srgbClr val="F6BF69"/>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Rectangle 57"/>
          <p:cNvSpPr>
            <a:spLocks noChangeArrowheads="1"/>
          </p:cNvSpPr>
          <p:nvPr/>
        </p:nvSpPr>
        <p:spPr bwMode="auto">
          <a:xfrm>
            <a:off x="4108450" y="95726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3,4</a:t>
            </a:r>
          </a:p>
        </p:txBody>
      </p:sp>
      <p:sp>
        <p:nvSpPr>
          <p:cNvPr id="56" name="Rectangle 58"/>
          <p:cNvSpPr>
            <a:spLocks noChangeArrowheads="1"/>
          </p:cNvSpPr>
          <p:nvPr/>
        </p:nvSpPr>
        <p:spPr bwMode="auto">
          <a:xfrm>
            <a:off x="4575175" y="946150"/>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6,2</a:t>
            </a:r>
          </a:p>
        </p:txBody>
      </p:sp>
      <p:sp>
        <p:nvSpPr>
          <p:cNvPr id="57" name="Rectangle 59"/>
          <p:cNvSpPr>
            <a:spLocks noChangeArrowheads="1"/>
          </p:cNvSpPr>
          <p:nvPr/>
        </p:nvSpPr>
        <p:spPr bwMode="auto">
          <a:xfrm>
            <a:off x="5051425" y="95726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9,4</a:t>
            </a:r>
          </a:p>
        </p:txBody>
      </p:sp>
      <p:sp>
        <p:nvSpPr>
          <p:cNvPr id="58" name="Rectangle 60"/>
          <p:cNvSpPr>
            <a:spLocks noChangeArrowheads="1"/>
          </p:cNvSpPr>
          <p:nvPr/>
        </p:nvSpPr>
        <p:spPr bwMode="auto">
          <a:xfrm>
            <a:off x="5527675" y="95726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8,7</a:t>
            </a:r>
          </a:p>
        </p:txBody>
      </p:sp>
      <p:sp>
        <p:nvSpPr>
          <p:cNvPr id="59" name="Rectangle 61"/>
          <p:cNvSpPr>
            <a:spLocks noChangeArrowheads="1"/>
          </p:cNvSpPr>
          <p:nvPr/>
        </p:nvSpPr>
        <p:spPr bwMode="auto">
          <a:xfrm>
            <a:off x="6003925" y="95726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5,6</a:t>
            </a:r>
          </a:p>
        </p:txBody>
      </p:sp>
      <p:sp>
        <p:nvSpPr>
          <p:cNvPr id="60" name="Rectangle 62"/>
          <p:cNvSpPr>
            <a:spLocks noChangeArrowheads="1"/>
          </p:cNvSpPr>
          <p:nvPr/>
        </p:nvSpPr>
        <p:spPr bwMode="auto">
          <a:xfrm>
            <a:off x="6480175" y="95726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3,1</a:t>
            </a:r>
          </a:p>
        </p:txBody>
      </p:sp>
      <p:sp>
        <p:nvSpPr>
          <p:cNvPr id="61" name="Rectangle 63"/>
          <p:cNvSpPr>
            <a:spLocks noChangeArrowheads="1"/>
          </p:cNvSpPr>
          <p:nvPr/>
        </p:nvSpPr>
        <p:spPr bwMode="auto">
          <a:xfrm>
            <a:off x="7026275" y="946150"/>
            <a:ext cx="279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a:t>
            </a:r>
          </a:p>
        </p:txBody>
      </p:sp>
      <p:sp>
        <p:nvSpPr>
          <p:cNvPr id="62" name="Rectangle 64"/>
          <p:cNvSpPr>
            <a:spLocks noChangeArrowheads="1"/>
          </p:cNvSpPr>
          <p:nvPr/>
        </p:nvSpPr>
        <p:spPr bwMode="auto">
          <a:xfrm>
            <a:off x="4098925" y="14716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3,4</a:t>
            </a:r>
          </a:p>
        </p:txBody>
      </p:sp>
      <p:sp>
        <p:nvSpPr>
          <p:cNvPr id="63" name="Rectangle 65"/>
          <p:cNvSpPr>
            <a:spLocks noChangeArrowheads="1"/>
          </p:cNvSpPr>
          <p:nvPr/>
        </p:nvSpPr>
        <p:spPr bwMode="auto">
          <a:xfrm>
            <a:off x="6003925" y="14716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5,6</a:t>
            </a:r>
          </a:p>
        </p:txBody>
      </p:sp>
      <p:sp>
        <p:nvSpPr>
          <p:cNvPr id="64" name="Rectangle 66"/>
          <p:cNvSpPr>
            <a:spLocks noChangeArrowheads="1"/>
          </p:cNvSpPr>
          <p:nvPr/>
        </p:nvSpPr>
        <p:spPr bwMode="auto">
          <a:xfrm>
            <a:off x="4575175" y="14716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2,6</a:t>
            </a:r>
          </a:p>
        </p:txBody>
      </p:sp>
      <p:sp>
        <p:nvSpPr>
          <p:cNvPr id="65" name="Rectangle 67"/>
          <p:cNvSpPr>
            <a:spLocks noChangeArrowheads="1"/>
          </p:cNvSpPr>
          <p:nvPr/>
        </p:nvSpPr>
        <p:spPr bwMode="auto">
          <a:xfrm>
            <a:off x="5051425" y="14716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4,9</a:t>
            </a:r>
          </a:p>
        </p:txBody>
      </p:sp>
      <p:sp>
        <p:nvSpPr>
          <p:cNvPr id="66" name="Rectangle 68"/>
          <p:cNvSpPr>
            <a:spLocks noChangeArrowheads="1"/>
          </p:cNvSpPr>
          <p:nvPr/>
        </p:nvSpPr>
        <p:spPr bwMode="auto">
          <a:xfrm>
            <a:off x="5537200" y="14716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7,8</a:t>
            </a:r>
          </a:p>
        </p:txBody>
      </p:sp>
      <p:sp>
        <p:nvSpPr>
          <p:cNvPr id="67" name="Rectangle 69"/>
          <p:cNvSpPr>
            <a:spLocks noChangeArrowheads="1"/>
          </p:cNvSpPr>
          <p:nvPr/>
        </p:nvSpPr>
        <p:spPr bwMode="auto">
          <a:xfrm>
            <a:off x="6470650" y="14589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1,3</a:t>
            </a:r>
          </a:p>
        </p:txBody>
      </p:sp>
      <p:sp>
        <p:nvSpPr>
          <p:cNvPr id="68" name="Rectangle 70"/>
          <p:cNvSpPr>
            <a:spLocks noChangeArrowheads="1"/>
          </p:cNvSpPr>
          <p:nvPr/>
        </p:nvSpPr>
        <p:spPr bwMode="auto">
          <a:xfrm>
            <a:off x="7015163" y="1458913"/>
            <a:ext cx="279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a:t>
            </a:r>
          </a:p>
        </p:txBody>
      </p:sp>
      <p:sp>
        <p:nvSpPr>
          <p:cNvPr id="69" name="Rectangle 71"/>
          <p:cNvSpPr>
            <a:spLocks noChangeArrowheads="1"/>
          </p:cNvSpPr>
          <p:nvPr/>
        </p:nvSpPr>
        <p:spPr bwMode="auto">
          <a:xfrm>
            <a:off x="4327525" y="1993900"/>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2,3</a:t>
            </a:r>
          </a:p>
        </p:txBody>
      </p:sp>
      <p:sp>
        <p:nvSpPr>
          <p:cNvPr id="70" name="Rectangle 72"/>
          <p:cNvSpPr>
            <a:spLocks noChangeArrowheads="1"/>
          </p:cNvSpPr>
          <p:nvPr/>
        </p:nvSpPr>
        <p:spPr bwMode="auto">
          <a:xfrm>
            <a:off x="4337050" y="223996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4,6</a:t>
            </a:r>
          </a:p>
        </p:txBody>
      </p:sp>
      <p:sp>
        <p:nvSpPr>
          <p:cNvPr id="71" name="Rectangle 73"/>
          <p:cNvSpPr>
            <a:spLocks noChangeArrowheads="1"/>
          </p:cNvSpPr>
          <p:nvPr/>
        </p:nvSpPr>
        <p:spPr bwMode="auto">
          <a:xfrm>
            <a:off x="5289550" y="19415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4,7</a:t>
            </a:r>
          </a:p>
        </p:txBody>
      </p:sp>
      <p:sp>
        <p:nvSpPr>
          <p:cNvPr id="72" name="Rectangle 74"/>
          <p:cNvSpPr>
            <a:spLocks noChangeArrowheads="1"/>
          </p:cNvSpPr>
          <p:nvPr/>
        </p:nvSpPr>
        <p:spPr bwMode="auto">
          <a:xfrm>
            <a:off x="5280025" y="22082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8,9</a:t>
            </a:r>
          </a:p>
        </p:txBody>
      </p:sp>
      <p:sp>
        <p:nvSpPr>
          <p:cNvPr id="73" name="Rectangle 75"/>
          <p:cNvSpPr>
            <a:spLocks noChangeArrowheads="1"/>
          </p:cNvSpPr>
          <p:nvPr/>
        </p:nvSpPr>
        <p:spPr bwMode="auto">
          <a:xfrm>
            <a:off x="6262688" y="1962150"/>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1,3</a:t>
            </a:r>
          </a:p>
        </p:txBody>
      </p:sp>
      <p:sp>
        <p:nvSpPr>
          <p:cNvPr id="74" name="Rectangle 76"/>
          <p:cNvSpPr>
            <a:spLocks noChangeArrowheads="1"/>
          </p:cNvSpPr>
          <p:nvPr/>
        </p:nvSpPr>
        <p:spPr bwMode="auto">
          <a:xfrm>
            <a:off x="6251575" y="22082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5,6</a:t>
            </a:r>
          </a:p>
        </p:txBody>
      </p:sp>
      <p:sp>
        <p:nvSpPr>
          <p:cNvPr id="75" name="Rectangle 77"/>
          <p:cNvSpPr>
            <a:spLocks noChangeArrowheads="1"/>
          </p:cNvSpPr>
          <p:nvPr/>
        </p:nvSpPr>
        <p:spPr bwMode="auto">
          <a:xfrm>
            <a:off x="7253288" y="2208213"/>
            <a:ext cx="279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a:t>
            </a:r>
          </a:p>
        </p:txBody>
      </p:sp>
      <p:sp>
        <p:nvSpPr>
          <p:cNvPr id="76" name="Rectangle 78"/>
          <p:cNvSpPr>
            <a:spLocks noChangeArrowheads="1"/>
          </p:cNvSpPr>
          <p:nvPr/>
        </p:nvSpPr>
        <p:spPr bwMode="auto">
          <a:xfrm>
            <a:off x="4813300" y="275272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2,3</a:t>
            </a:r>
          </a:p>
        </p:txBody>
      </p:sp>
      <p:sp>
        <p:nvSpPr>
          <p:cNvPr id="77" name="Rectangle 79"/>
          <p:cNvSpPr>
            <a:spLocks noChangeArrowheads="1"/>
          </p:cNvSpPr>
          <p:nvPr/>
        </p:nvSpPr>
        <p:spPr bwMode="auto">
          <a:xfrm>
            <a:off x="4813300" y="30210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4,4</a:t>
            </a:r>
          </a:p>
        </p:txBody>
      </p:sp>
      <p:sp>
        <p:nvSpPr>
          <p:cNvPr id="78" name="Rectangle 80"/>
          <p:cNvSpPr>
            <a:spLocks noChangeArrowheads="1"/>
          </p:cNvSpPr>
          <p:nvPr/>
        </p:nvSpPr>
        <p:spPr bwMode="auto">
          <a:xfrm>
            <a:off x="4822825" y="326707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6,7</a:t>
            </a:r>
          </a:p>
        </p:txBody>
      </p:sp>
      <p:sp>
        <p:nvSpPr>
          <p:cNvPr id="79" name="Rectangle 81"/>
          <p:cNvSpPr>
            <a:spLocks noChangeArrowheads="1"/>
          </p:cNvSpPr>
          <p:nvPr/>
        </p:nvSpPr>
        <p:spPr bwMode="auto">
          <a:xfrm>
            <a:off x="4813300" y="353377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8,9</a:t>
            </a:r>
          </a:p>
        </p:txBody>
      </p:sp>
      <p:sp>
        <p:nvSpPr>
          <p:cNvPr id="80" name="Rectangle 82"/>
          <p:cNvSpPr>
            <a:spLocks noChangeArrowheads="1"/>
          </p:cNvSpPr>
          <p:nvPr/>
        </p:nvSpPr>
        <p:spPr bwMode="auto">
          <a:xfrm>
            <a:off x="6719888" y="30210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1,2</a:t>
            </a:r>
          </a:p>
        </p:txBody>
      </p:sp>
      <p:sp>
        <p:nvSpPr>
          <p:cNvPr id="81" name="Rectangle 83"/>
          <p:cNvSpPr>
            <a:spLocks noChangeArrowheads="1"/>
          </p:cNvSpPr>
          <p:nvPr/>
        </p:nvSpPr>
        <p:spPr bwMode="auto">
          <a:xfrm>
            <a:off x="6719888" y="326707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3,5</a:t>
            </a:r>
          </a:p>
        </p:txBody>
      </p:sp>
      <p:sp>
        <p:nvSpPr>
          <p:cNvPr id="82" name="Rectangle 84"/>
          <p:cNvSpPr>
            <a:spLocks noChangeArrowheads="1"/>
          </p:cNvSpPr>
          <p:nvPr/>
        </p:nvSpPr>
        <p:spPr bwMode="auto">
          <a:xfrm>
            <a:off x="6799263" y="3502025"/>
            <a:ext cx="279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6</a:t>
            </a:r>
          </a:p>
        </p:txBody>
      </p:sp>
      <p:sp>
        <p:nvSpPr>
          <p:cNvPr id="83" name="Rectangle 85"/>
          <p:cNvSpPr>
            <a:spLocks noChangeArrowheads="1"/>
          </p:cNvSpPr>
          <p:nvPr/>
        </p:nvSpPr>
        <p:spPr bwMode="auto">
          <a:xfrm>
            <a:off x="5765800" y="4292600"/>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1,2</a:t>
            </a:r>
          </a:p>
        </p:txBody>
      </p:sp>
      <p:sp>
        <p:nvSpPr>
          <p:cNvPr id="84" name="Rectangle 86"/>
          <p:cNvSpPr>
            <a:spLocks noChangeArrowheads="1"/>
          </p:cNvSpPr>
          <p:nvPr/>
        </p:nvSpPr>
        <p:spPr bwMode="auto">
          <a:xfrm>
            <a:off x="5765800" y="4540250"/>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2,3</a:t>
            </a:r>
          </a:p>
        </p:txBody>
      </p:sp>
      <p:sp>
        <p:nvSpPr>
          <p:cNvPr id="85" name="Rectangle 87"/>
          <p:cNvSpPr>
            <a:spLocks noChangeArrowheads="1"/>
          </p:cNvSpPr>
          <p:nvPr/>
        </p:nvSpPr>
        <p:spPr bwMode="auto">
          <a:xfrm>
            <a:off x="5765800" y="4795838"/>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3,4</a:t>
            </a:r>
          </a:p>
        </p:txBody>
      </p:sp>
      <p:sp>
        <p:nvSpPr>
          <p:cNvPr id="86" name="Rectangle 88"/>
          <p:cNvSpPr>
            <a:spLocks noChangeArrowheads="1"/>
          </p:cNvSpPr>
          <p:nvPr/>
        </p:nvSpPr>
        <p:spPr bwMode="auto">
          <a:xfrm>
            <a:off x="5765800" y="506412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4,5</a:t>
            </a:r>
          </a:p>
        </p:txBody>
      </p:sp>
      <p:sp>
        <p:nvSpPr>
          <p:cNvPr id="87" name="Rectangle 89"/>
          <p:cNvSpPr>
            <a:spLocks noChangeArrowheads="1"/>
          </p:cNvSpPr>
          <p:nvPr/>
        </p:nvSpPr>
        <p:spPr bwMode="auto">
          <a:xfrm>
            <a:off x="5765800" y="5310188"/>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6,6</a:t>
            </a:r>
          </a:p>
        </p:txBody>
      </p:sp>
      <p:sp>
        <p:nvSpPr>
          <p:cNvPr id="88" name="Rectangle 90"/>
          <p:cNvSpPr>
            <a:spLocks noChangeArrowheads="1"/>
          </p:cNvSpPr>
          <p:nvPr/>
        </p:nvSpPr>
        <p:spPr bwMode="auto">
          <a:xfrm>
            <a:off x="5765800" y="556577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7,8</a:t>
            </a:r>
          </a:p>
        </p:txBody>
      </p:sp>
      <p:sp>
        <p:nvSpPr>
          <p:cNvPr id="89" name="Freeform 91"/>
          <p:cNvSpPr>
            <a:spLocks/>
          </p:cNvSpPr>
          <p:nvPr/>
        </p:nvSpPr>
        <p:spPr bwMode="auto">
          <a:xfrm>
            <a:off x="4859338" y="2752725"/>
            <a:ext cx="320675" cy="258763"/>
          </a:xfrm>
          <a:custGeom>
            <a:avLst/>
            <a:gdLst>
              <a:gd name="T0" fmla="*/ 0 w 202"/>
              <a:gd name="T1" fmla="*/ 162 h 163"/>
              <a:gd name="T2" fmla="*/ 0 w 202"/>
              <a:gd name="T3" fmla="*/ 0 h 163"/>
              <a:gd name="T4" fmla="*/ 201 w 202"/>
              <a:gd name="T5" fmla="*/ 0 h 163"/>
              <a:gd name="T6" fmla="*/ 201 w 202"/>
              <a:gd name="T7" fmla="*/ 162 h 163"/>
              <a:gd name="T8" fmla="*/ 0 w 202"/>
              <a:gd name="T9" fmla="*/ 162 h 163"/>
            </a:gdLst>
            <a:ahLst/>
            <a:cxnLst>
              <a:cxn ang="0">
                <a:pos x="T0" y="T1"/>
              </a:cxn>
              <a:cxn ang="0">
                <a:pos x="T2" y="T3"/>
              </a:cxn>
              <a:cxn ang="0">
                <a:pos x="T4" y="T5"/>
              </a:cxn>
              <a:cxn ang="0">
                <a:pos x="T6" y="T7"/>
              </a:cxn>
              <a:cxn ang="0">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 name="Line 92"/>
          <p:cNvSpPr>
            <a:spLocks noChangeShapeType="1"/>
          </p:cNvSpPr>
          <p:nvPr/>
        </p:nvSpPr>
        <p:spPr bwMode="auto">
          <a:xfrm>
            <a:off x="4038600" y="1371600"/>
            <a:ext cx="38147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Line 93"/>
          <p:cNvSpPr>
            <a:spLocks noChangeShapeType="1"/>
          </p:cNvSpPr>
          <p:nvPr/>
        </p:nvSpPr>
        <p:spPr bwMode="auto">
          <a:xfrm>
            <a:off x="4038600" y="1828800"/>
            <a:ext cx="38147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 name="Line 94"/>
          <p:cNvSpPr>
            <a:spLocks noChangeShapeType="1"/>
          </p:cNvSpPr>
          <p:nvPr/>
        </p:nvSpPr>
        <p:spPr bwMode="auto">
          <a:xfrm>
            <a:off x="4110038" y="2590800"/>
            <a:ext cx="38147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Line 95"/>
          <p:cNvSpPr>
            <a:spLocks noChangeShapeType="1"/>
          </p:cNvSpPr>
          <p:nvPr/>
        </p:nvSpPr>
        <p:spPr bwMode="auto">
          <a:xfrm>
            <a:off x="4110038" y="3886200"/>
            <a:ext cx="38147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Line 96"/>
          <p:cNvSpPr>
            <a:spLocks noChangeShapeType="1"/>
          </p:cNvSpPr>
          <p:nvPr/>
        </p:nvSpPr>
        <p:spPr bwMode="auto">
          <a:xfrm>
            <a:off x="4321175" y="1219200"/>
            <a:ext cx="0"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 name="Line 97"/>
          <p:cNvSpPr>
            <a:spLocks noChangeShapeType="1"/>
          </p:cNvSpPr>
          <p:nvPr/>
        </p:nvSpPr>
        <p:spPr bwMode="auto">
          <a:xfrm>
            <a:off x="4745038" y="1219200"/>
            <a:ext cx="0"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 name="Line 98"/>
          <p:cNvSpPr>
            <a:spLocks noChangeShapeType="1"/>
          </p:cNvSpPr>
          <p:nvPr/>
        </p:nvSpPr>
        <p:spPr bwMode="auto">
          <a:xfrm>
            <a:off x="5240338" y="1219200"/>
            <a:ext cx="0"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 name="Line 99"/>
          <p:cNvSpPr>
            <a:spLocks noChangeShapeType="1"/>
          </p:cNvSpPr>
          <p:nvPr/>
        </p:nvSpPr>
        <p:spPr bwMode="auto">
          <a:xfrm>
            <a:off x="5734050" y="1219200"/>
            <a:ext cx="0"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Line 100"/>
          <p:cNvSpPr>
            <a:spLocks noChangeShapeType="1"/>
          </p:cNvSpPr>
          <p:nvPr/>
        </p:nvSpPr>
        <p:spPr bwMode="auto">
          <a:xfrm>
            <a:off x="6229350" y="1219200"/>
            <a:ext cx="0"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Line 101"/>
          <p:cNvSpPr>
            <a:spLocks noChangeShapeType="1"/>
          </p:cNvSpPr>
          <p:nvPr/>
        </p:nvSpPr>
        <p:spPr bwMode="auto">
          <a:xfrm>
            <a:off x="6653213" y="1219200"/>
            <a:ext cx="0"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 name="Line 102"/>
          <p:cNvSpPr>
            <a:spLocks noChangeShapeType="1"/>
          </p:cNvSpPr>
          <p:nvPr/>
        </p:nvSpPr>
        <p:spPr bwMode="auto">
          <a:xfrm>
            <a:off x="7146925" y="1219200"/>
            <a:ext cx="0"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 name="Line 103"/>
          <p:cNvSpPr>
            <a:spLocks noChangeShapeType="1"/>
          </p:cNvSpPr>
          <p:nvPr/>
        </p:nvSpPr>
        <p:spPr bwMode="auto">
          <a:xfrm>
            <a:off x="7642225" y="1219200"/>
            <a:ext cx="0"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Line 104"/>
          <p:cNvSpPr>
            <a:spLocks noChangeShapeType="1"/>
          </p:cNvSpPr>
          <p:nvPr/>
        </p:nvSpPr>
        <p:spPr bwMode="auto">
          <a:xfrm>
            <a:off x="4251325" y="1752600"/>
            <a:ext cx="211138"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Line 105"/>
          <p:cNvSpPr>
            <a:spLocks noChangeShapeType="1"/>
          </p:cNvSpPr>
          <p:nvPr/>
        </p:nvSpPr>
        <p:spPr bwMode="auto">
          <a:xfrm flipH="1">
            <a:off x="4533900" y="1752600"/>
            <a:ext cx="211138"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Line 106"/>
          <p:cNvSpPr>
            <a:spLocks noChangeShapeType="1"/>
          </p:cNvSpPr>
          <p:nvPr/>
        </p:nvSpPr>
        <p:spPr bwMode="auto">
          <a:xfrm>
            <a:off x="5240338" y="1752600"/>
            <a:ext cx="211137"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Line 107"/>
          <p:cNvSpPr>
            <a:spLocks noChangeShapeType="1"/>
          </p:cNvSpPr>
          <p:nvPr/>
        </p:nvSpPr>
        <p:spPr bwMode="auto">
          <a:xfrm flipH="1">
            <a:off x="5522913" y="1752600"/>
            <a:ext cx="211137"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Line 108"/>
          <p:cNvSpPr>
            <a:spLocks noChangeShapeType="1"/>
          </p:cNvSpPr>
          <p:nvPr/>
        </p:nvSpPr>
        <p:spPr bwMode="auto">
          <a:xfrm>
            <a:off x="6229350" y="1752600"/>
            <a:ext cx="211138"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Line 109"/>
          <p:cNvSpPr>
            <a:spLocks noChangeShapeType="1"/>
          </p:cNvSpPr>
          <p:nvPr/>
        </p:nvSpPr>
        <p:spPr bwMode="auto">
          <a:xfrm flipH="1">
            <a:off x="6511925" y="1752600"/>
            <a:ext cx="211138"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Line 110"/>
          <p:cNvSpPr>
            <a:spLocks noChangeShapeType="1"/>
          </p:cNvSpPr>
          <p:nvPr/>
        </p:nvSpPr>
        <p:spPr bwMode="auto">
          <a:xfrm>
            <a:off x="7146925" y="1752600"/>
            <a:ext cx="212725"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Line 111"/>
          <p:cNvSpPr>
            <a:spLocks noChangeShapeType="1"/>
          </p:cNvSpPr>
          <p:nvPr/>
        </p:nvSpPr>
        <p:spPr bwMode="auto">
          <a:xfrm flipH="1">
            <a:off x="7429500" y="1752600"/>
            <a:ext cx="212725"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Line 112"/>
          <p:cNvSpPr>
            <a:spLocks noChangeShapeType="1"/>
          </p:cNvSpPr>
          <p:nvPr/>
        </p:nvSpPr>
        <p:spPr bwMode="auto">
          <a:xfrm>
            <a:off x="4533900" y="2514600"/>
            <a:ext cx="423863"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Line 113"/>
          <p:cNvSpPr>
            <a:spLocks noChangeShapeType="1"/>
          </p:cNvSpPr>
          <p:nvPr/>
        </p:nvSpPr>
        <p:spPr bwMode="auto">
          <a:xfrm flipH="1">
            <a:off x="5099050" y="2514600"/>
            <a:ext cx="352425"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 name="Line 114"/>
          <p:cNvSpPr>
            <a:spLocks noChangeShapeType="1"/>
          </p:cNvSpPr>
          <p:nvPr/>
        </p:nvSpPr>
        <p:spPr bwMode="auto">
          <a:xfrm>
            <a:off x="6440488" y="2514600"/>
            <a:ext cx="423862"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Line 115"/>
          <p:cNvSpPr>
            <a:spLocks noChangeShapeType="1"/>
          </p:cNvSpPr>
          <p:nvPr/>
        </p:nvSpPr>
        <p:spPr bwMode="auto">
          <a:xfrm flipH="1">
            <a:off x="7005638" y="2514600"/>
            <a:ext cx="354012"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Line 116"/>
          <p:cNvSpPr>
            <a:spLocks noChangeShapeType="1"/>
          </p:cNvSpPr>
          <p:nvPr/>
        </p:nvSpPr>
        <p:spPr bwMode="auto">
          <a:xfrm>
            <a:off x="5027613" y="3810000"/>
            <a:ext cx="847725"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Line 117"/>
          <p:cNvSpPr>
            <a:spLocks noChangeShapeType="1"/>
          </p:cNvSpPr>
          <p:nvPr/>
        </p:nvSpPr>
        <p:spPr bwMode="auto">
          <a:xfrm flipH="1">
            <a:off x="6016625" y="3810000"/>
            <a:ext cx="919163"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 name="Line 118"/>
          <p:cNvSpPr>
            <a:spLocks noChangeShapeType="1"/>
          </p:cNvSpPr>
          <p:nvPr/>
        </p:nvSpPr>
        <p:spPr bwMode="auto">
          <a:xfrm>
            <a:off x="4038600" y="762000"/>
            <a:ext cx="0" cy="5486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TextBox 116"/>
          <p:cNvSpPr txBox="1"/>
          <p:nvPr/>
        </p:nvSpPr>
        <p:spPr>
          <a:xfrm>
            <a:off x="29881" y="990600"/>
            <a:ext cx="3883307" cy="4708981"/>
          </a:xfrm>
          <a:prstGeom prst="rect">
            <a:avLst/>
          </a:prstGeom>
          <a:noFill/>
        </p:spPr>
        <p:txBody>
          <a:bodyPr wrap="square" rtlCol="0">
            <a:spAutoFit/>
          </a:bodyPr>
          <a:lstStyle/>
          <a:p>
            <a:pPr marL="457200" indent="-457200">
              <a:buFont typeface="Wingdings" panose="05000000000000000000" pitchFamily="2" charset="2"/>
              <a:buChar char="q"/>
            </a:pPr>
            <a:r>
              <a:rPr lang="en-US" sz="2500" b="0" dirty="0">
                <a:solidFill>
                  <a:schemeClr val="tx2"/>
                </a:solidFill>
                <a:latin typeface="Arial" panose="020B0604020202020204" pitchFamily="34" charset="0"/>
                <a:cs typeface="Arial" panose="020B0604020202020204" pitchFamily="34" charset="0"/>
              </a:rPr>
              <a:t>Each pass we read + write each page in file.</a:t>
            </a:r>
          </a:p>
          <a:p>
            <a:pPr marL="457200" indent="-457200">
              <a:buFont typeface="Wingdings" panose="05000000000000000000" pitchFamily="2" charset="2"/>
              <a:buChar char="q"/>
            </a:pPr>
            <a:r>
              <a:rPr lang="en-US" sz="2500" b="0" dirty="0">
                <a:solidFill>
                  <a:schemeClr val="tx2"/>
                </a:solidFill>
                <a:latin typeface="Arial" panose="020B0604020202020204" pitchFamily="34" charset="0"/>
                <a:cs typeface="Arial" panose="020B0604020202020204" pitchFamily="34" charset="0"/>
              </a:rPr>
              <a:t>N pages in the file </a:t>
            </a:r>
            <a:r>
              <a:rPr lang="en-US" sz="2500" b="0" dirty="0">
                <a:solidFill>
                  <a:schemeClr val="tx2"/>
                </a:solidFill>
                <a:latin typeface="Arial" panose="020B0604020202020204" pitchFamily="34" charset="0"/>
                <a:cs typeface="Arial" panose="020B0604020202020204" pitchFamily="34" charset="0"/>
                <a:sym typeface="Wingdings" panose="05000000000000000000" pitchFamily="2" charset="2"/>
              </a:rPr>
              <a:t></a:t>
            </a:r>
            <a:r>
              <a:rPr lang="en-US" sz="2500" b="0" dirty="0">
                <a:solidFill>
                  <a:schemeClr val="tx2"/>
                </a:solidFill>
                <a:latin typeface="Arial" panose="020B0604020202020204" pitchFamily="34" charset="0"/>
                <a:cs typeface="Arial" panose="020B0604020202020204" pitchFamily="34" charset="0"/>
              </a:rPr>
              <a:t> the number of passes</a:t>
            </a:r>
          </a:p>
          <a:p>
            <a:pPr marL="457200" indent="-457200">
              <a:buFont typeface="Wingdings" panose="05000000000000000000" pitchFamily="2" charset="2"/>
              <a:buChar char="q"/>
            </a:pPr>
            <a:endParaRPr lang="en-US" sz="2500" b="0" dirty="0">
              <a:solidFill>
                <a:schemeClr val="tx2"/>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q"/>
            </a:pPr>
            <a:endParaRPr lang="en-US" sz="2500" b="0" dirty="0">
              <a:solidFill>
                <a:schemeClr val="tx2"/>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q"/>
            </a:pPr>
            <a:r>
              <a:rPr lang="en-US" sz="2500" b="0" dirty="0">
                <a:solidFill>
                  <a:schemeClr val="tx2"/>
                </a:solidFill>
                <a:latin typeface="Arial" panose="020B0604020202020204" pitchFamily="34" charset="0"/>
                <a:cs typeface="Arial" panose="020B0604020202020204" pitchFamily="34" charset="0"/>
              </a:rPr>
              <a:t>So </a:t>
            </a:r>
            <a:r>
              <a:rPr lang="en-US" sz="2500" b="0" dirty="0" err="1">
                <a:solidFill>
                  <a:schemeClr val="tx2"/>
                </a:solidFill>
                <a:latin typeface="Arial" panose="020B0604020202020204" pitchFamily="34" charset="0"/>
                <a:cs typeface="Arial" panose="020B0604020202020204" pitchFamily="34" charset="0"/>
              </a:rPr>
              <a:t>toal</a:t>
            </a:r>
            <a:r>
              <a:rPr lang="en-US" sz="2500" b="0" dirty="0">
                <a:solidFill>
                  <a:schemeClr val="tx2"/>
                </a:solidFill>
                <a:latin typeface="Arial" panose="020B0604020202020204" pitchFamily="34" charset="0"/>
                <a:cs typeface="Arial" panose="020B0604020202020204" pitchFamily="34" charset="0"/>
              </a:rPr>
              <a:t> cost is: </a:t>
            </a:r>
          </a:p>
          <a:p>
            <a:pPr marL="457200" indent="-457200">
              <a:buFont typeface="Wingdings" panose="05000000000000000000" pitchFamily="2" charset="2"/>
              <a:buChar char="q"/>
            </a:pPr>
            <a:endParaRPr lang="en-US" sz="2500" b="0" dirty="0">
              <a:solidFill>
                <a:schemeClr val="tx2"/>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q"/>
            </a:pPr>
            <a:endParaRPr lang="en-US" sz="2500" b="0" dirty="0">
              <a:solidFill>
                <a:schemeClr val="tx2"/>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q"/>
            </a:pPr>
            <a:r>
              <a:rPr lang="en-US" sz="2500" b="0" dirty="0">
                <a:solidFill>
                  <a:schemeClr val="tx2"/>
                </a:solidFill>
                <a:latin typeface="Arial" panose="020B0604020202020204" pitchFamily="34" charset="0"/>
                <a:cs typeface="Arial" panose="020B0604020202020204" pitchFamily="34" charset="0"/>
              </a:rPr>
              <a:t>Idea:  Divide and conquer: sort </a:t>
            </a:r>
            <a:r>
              <a:rPr lang="en-US" sz="2500" b="0" dirty="0" err="1">
                <a:solidFill>
                  <a:schemeClr val="tx2"/>
                </a:solidFill>
                <a:latin typeface="Arial" panose="020B0604020202020204" pitchFamily="34" charset="0"/>
                <a:cs typeface="Arial" panose="020B0604020202020204" pitchFamily="34" charset="0"/>
              </a:rPr>
              <a:t>subfiles</a:t>
            </a:r>
            <a:r>
              <a:rPr lang="en-US" sz="2500" b="0" dirty="0">
                <a:solidFill>
                  <a:schemeClr val="tx2"/>
                </a:solidFill>
                <a:latin typeface="Arial" panose="020B0604020202020204" pitchFamily="34" charset="0"/>
                <a:cs typeface="Arial" panose="020B0604020202020204" pitchFamily="34" charset="0"/>
              </a:rPr>
              <a:t> and merge</a:t>
            </a:r>
          </a:p>
        </p:txBody>
      </p:sp>
      <p:graphicFrame>
        <p:nvGraphicFramePr>
          <p:cNvPr id="118" name="Object 6">
            <a:hlinkClick r:id="" action="ppaction://ole?verb=0"/>
          </p:cNvPr>
          <p:cNvGraphicFramePr>
            <a:graphicFrameLocks/>
          </p:cNvGraphicFramePr>
          <p:nvPr>
            <p:extLst>
              <p:ext uri="{D42A27DB-BD31-4B8C-83A1-F6EECF244321}">
                <p14:modId xmlns:p14="http://schemas.microsoft.com/office/powerpoint/2010/main" val="2348899237"/>
              </p:ext>
            </p:extLst>
          </p:nvPr>
        </p:nvGraphicFramePr>
        <p:xfrm>
          <a:off x="639762" y="2654894"/>
          <a:ext cx="2381249" cy="612181"/>
        </p:xfrm>
        <a:graphic>
          <a:graphicData uri="http://schemas.openxmlformats.org/presentationml/2006/ole">
            <mc:AlternateContent xmlns:mc="http://schemas.openxmlformats.org/markup-compatibility/2006">
              <mc:Choice xmlns:v="urn:schemas-microsoft-com:vml" Requires="v">
                <p:oleObj name="Equation" r:id="rId2" imgW="863280" imgH="228600" progId="Equation.3">
                  <p:embed/>
                </p:oleObj>
              </mc:Choice>
              <mc:Fallback>
                <p:oleObj name="Equation" r:id="rId2" imgW="863280" imgH="228600" progId="Equation.3">
                  <p:embed/>
                  <p:pic>
                    <p:nvPicPr>
                      <p:cNvPr id="9222" name="Object 6">
                        <a:hlinkClick r:id="" action="ppaction://ole?verb=0"/>
                      </p:cNvPr>
                      <p:cNvPicPr>
                        <a:picLocks noChangeArrowheads="1"/>
                      </p:cNvPicPr>
                      <p:nvPr/>
                    </p:nvPicPr>
                    <p:blipFill>
                      <a:blip r:embed="rId3"/>
                      <a:srcRect/>
                      <a:stretch>
                        <a:fillRect/>
                      </a:stretch>
                    </p:blipFill>
                    <p:spPr bwMode="auto">
                      <a:xfrm>
                        <a:off x="639762" y="2654894"/>
                        <a:ext cx="2381249" cy="612181"/>
                      </a:xfrm>
                      <a:prstGeom prst="rect">
                        <a:avLst/>
                      </a:prstGeom>
                      <a:noFill/>
                      <a:ln>
                        <a:noFill/>
                      </a:ln>
                      <a:effectLst/>
                    </p:spPr>
                  </p:pic>
                </p:oleObj>
              </mc:Fallback>
            </mc:AlternateContent>
          </a:graphicData>
        </a:graphic>
      </p:graphicFrame>
      <p:graphicFrame>
        <p:nvGraphicFramePr>
          <p:cNvPr id="119" name="Object 7">
            <a:hlinkClick r:id="" action="ppaction://ole?verb=0"/>
          </p:cNvPr>
          <p:cNvGraphicFramePr>
            <a:graphicFrameLocks/>
          </p:cNvGraphicFramePr>
          <p:nvPr>
            <p:extLst>
              <p:ext uri="{D42A27DB-BD31-4B8C-83A1-F6EECF244321}">
                <p14:modId xmlns:p14="http://schemas.microsoft.com/office/powerpoint/2010/main" val="662961071"/>
              </p:ext>
            </p:extLst>
          </p:nvPr>
        </p:nvGraphicFramePr>
        <p:xfrm>
          <a:off x="584445" y="3810000"/>
          <a:ext cx="2708030" cy="609600"/>
        </p:xfrm>
        <a:graphic>
          <a:graphicData uri="http://schemas.openxmlformats.org/presentationml/2006/ole">
            <mc:AlternateContent xmlns:mc="http://schemas.openxmlformats.org/markup-compatibility/2006">
              <mc:Choice xmlns:v="urn:schemas-microsoft-com:vml" Requires="v">
                <p:oleObj name="Equation" r:id="rId4" imgW="1041120" imgH="228600" progId="Equation.3">
                  <p:embed/>
                </p:oleObj>
              </mc:Choice>
              <mc:Fallback>
                <p:oleObj name="Equation" r:id="rId4" imgW="1041120" imgH="228600" progId="Equation.3">
                  <p:embed/>
                  <p:pic>
                    <p:nvPicPr>
                      <p:cNvPr id="9223" name="Object 7">
                        <a:hlinkClick r:id="" action="ppaction://ole?verb=0"/>
                      </p:cNvPr>
                      <p:cNvPicPr>
                        <a:picLocks noChangeArrowheads="1"/>
                      </p:cNvPicPr>
                      <p:nvPr/>
                    </p:nvPicPr>
                    <p:blipFill>
                      <a:blip r:embed="rId5"/>
                      <a:srcRect/>
                      <a:stretch>
                        <a:fillRect/>
                      </a:stretch>
                    </p:blipFill>
                    <p:spPr bwMode="auto">
                      <a:xfrm>
                        <a:off x="584445" y="3810000"/>
                        <a:ext cx="2708030" cy="609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36821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External Merge Sort</a:t>
            </a:r>
          </a:p>
        </p:txBody>
      </p:sp>
      <p:sp>
        <p:nvSpPr>
          <p:cNvPr id="6" name="TextBox 5"/>
          <p:cNvSpPr txBox="1"/>
          <p:nvPr/>
        </p:nvSpPr>
        <p:spPr>
          <a:xfrm>
            <a:off x="228600" y="990600"/>
            <a:ext cx="7805342" cy="584775"/>
          </a:xfrm>
          <a:prstGeom prst="rect">
            <a:avLst/>
          </a:prstGeom>
          <a:noFill/>
        </p:spPr>
        <p:txBody>
          <a:bodyPr wrap="none" rtlCol="0">
            <a:spAutoFit/>
          </a:bodyPr>
          <a:lstStyle/>
          <a:p>
            <a:r>
              <a:rPr lang="en-US" sz="3200" b="0" dirty="0">
                <a:latin typeface="+mn-lt"/>
              </a:rPr>
              <a:t>{3, 4}, {6, 2}, {9, 4}, {8, 7}, {5, 6}, {3, 1}, {2}</a:t>
            </a:r>
          </a:p>
        </p:txBody>
      </p:sp>
      <p:sp>
        <p:nvSpPr>
          <p:cNvPr id="50" name="Rectangle 8"/>
          <p:cNvSpPr>
            <a:spLocks noChangeArrowheads="1"/>
          </p:cNvSpPr>
          <p:nvPr/>
        </p:nvSpPr>
        <p:spPr bwMode="auto">
          <a:xfrm>
            <a:off x="6257925" y="2927350"/>
            <a:ext cx="9223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Input file</a:t>
            </a:r>
          </a:p>
        </p:txBody>
      </p:sp>
      <p:sp>
        <p:nvSpPr>
          <p:cNvPr id="51" name="Rectangle 9"/>
          <p:cNvSpPr>
            <a:spLocks noChangeArrowheads="1"/>
          </p:cNvSpPr>
          <p:nvPr/>
        </p:nvSpPr>
        <p:spPr bwMode="auto">
          <a:xfrm>
            <a:off x="6257925" y="3440113"/>
            <a:ext cx="1189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1-page runs</a:t>
            </a:r>
          </a:p>
        </p:txBody>
      </p:sp>
      <p:sp>
        <p:nvSpPr>
          <p:cNvPr id="52" name="Rectangle 13"/>
          <p:cNvSpPr>
            <a:spLocks noChangeArrowheads="1"/>
          </p:cNvSpPr>
          <p:nvPr/>
        </p:nvSpPr>
        <p:spPr bwMode="auto">
          <a:xfrm>
            <a:off x="6173788" y="3186113"/>
            <a:ext cx="7493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t>PASS 0</a:t>
            </a:r>
          </a:p>
        </p:txBody>
      </p:sp>
      <p:sp>
        <p:nvSpPr>
          <p:cNvPr id="53" name="Freeform 17"/>
          <p:cNvSpPr>
            <a:spLocks/>
          </p:cNvSpPr>
          <p:nvPr/>
        </p:nvSpPr>
        <p:spPr bwMode="auto">
          <a:xfrm>
            <a:off x="2466975" y="3443288"/>
            <a:ext cx="317500" cy="257175"/>
          </a:xfrm>
          <a:custGeom>
            <a:avLst/>
            <a:gdLst>
              <a:gd name="T0" fmla="*/ 0 w 200"/>
              <a:gd name="T1" fmla="*/ 161 h 162"/>
              <a:gd name="T2" fmla="*/ 0 w 200"/>
              <a:gd name="T3" fmla="*/ 0 h 162"/>
              <a:gd name="T4" fmla="*/ 199 w 200"/>
              <a:gd name="T5" fmla="*/ 0 h 162"/>
              <a:gd name="T6" fmla="*/ 199 w 200"/>
              <a:gd name="T7" fmla="*/ 161 h 162"/>
              <a:gd name="T8" fmla="*/ 0 w 200"/>
              <a:gd name="T9" fmla="*/ 161 h 162"/>
            </a:gdLst>
            <a:ahLst/>
            <a:cxnLst>
              <a:cxn ang="0">
                <a:pos x="T0" y="T1"/>
              </a:cxn>
              <a:cxn ang="0">
                <a:pos x="T2" y="T3"/>
              </a:cxn>
              <a:cxn ang="0">
                <a:pos x="T4" y="T5"/>
              </a:cxn>
              <a:cxn ang="0">
                <a:pos x="T6" y="T7"/>
              </a:cxn>
              <a:cxn ang="0">
                <a:pos x="T8" y="T9"/>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8"/>
          <p:cNvSpPr>
            <a:spLocks/>
          </p:cNvSpPr>
          <p:nvPr/>
        </p:nvSpPr>
        <p:spPr bwMode="auto">
          <a:xfrm>
            <a:off x="2941638" y="3443288"/>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9"/>
          <p:cNvSpPr>
            <a:spLocks/>
          </p:cNvSpPr>
          <p:nvPr/>
        </p:nvSpPr>
        <p:spPr bwMode="auto">
          <a:xfrm>
            <a:off x="3417888" y="3443288"/>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Freeform 20"/>
          <p:cNvSpPr>
            <a:spLocks/>
          </p:cNvSpPr>
          <p:nvPr/>
        </p:nvSpPr>
        <p:spPr bwMode="auto">
          <a:xfrm>
            <a:off x="3894138" y="3443288"/>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Freeform 21"/>
          <p:cNvSpPr>
            <a:spLocks/>
          </p:cNvSpPr>
          <p:nvPr/>
        </p:nvSpPr>
        <p:spPr bwMode="auto">
          <a:xfrm>
            <a:off x="4370388" y="3443288"/>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Freeform 22"/>
          <p:cNvSpPr>
            <a:spLocks/>
          </p:cNvSpPr>
          <p:nvPr/>
        </p:nvSpPr>
        <p:spPr bwMode="auto">
          <a:xfrm>
            <a:off x="4846638" y="3443288"/>
            <a:ext cx="317500" cy="257175"/>
          </a:xfrm>
          <a:custGeom>
            <a:avLst/>
            <a:gdLst>
              <a:gd name="T0" fmla="*/ 0 w 200"/>
              <a:gd name="T1" fmla="*/ 161 h 162"/>
              <a:gd name="T2" fmla="*/ 0 w 200"/>
              <a:gd name="T3" fmla="*/ 0 h 162"/>
              <a:gd name="T4" fmla="*/ 199 w 200"/>
              <a:gd name="T5" fmla="*/ 0 h 162"/>
              <a:gd name="T6" fmla="*/ 199 w 200"/>
              <a:gd name="T7" fmla="*/ 161 h 162"/>
              <a:gd name="T8" fmla="*/ 0 w 200"/>
              <a:gd name="T9" fmla="*/ 161 h 162"/>
            </a:gdLst>
            <a:ahLst/>
            <a:cxnLst>
              <a:cxn ang="0">
                <a:pos x="T0" y="T1"/>
              </a:cxn>
              <a:cxn ang="0">
                <a:pos x="T2" y="T3"/>
              </a:cxn>
              <a:cxn ang="0">
                <a:pos x="T4" y="T5"/>
              </a:cxn>
              <a:cxn ang="0">
                <a:pos x="T6" y="T7"/>
              </a:cxn>
              <a:cxn ang="0">
                <a:pos x="T8" y="T9"/>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23"/>
          <p:cNvSpPr>
            <a:spLocks/>
          </p:cNvSpPr>
          <p:nvPr/>
        </p:nvSpPr>
        <p:spPr bwMode="auto">
          <a:xfrm>
            <a:off x="5322888" y="3443288"/>
            <a:ext cx="317500" cy="257175"/>
          </a:xfrm>
          <a:custGeom>
            <a:avLst/>
            <a:gdLst>
              <a:gd name="T0" fmla="*/ 0 w 200"/>
              <a:gd name="T1" fmla="*/ 161 h 162"/>
              <a:gd name="T2" fmla="*/ 0 w 200"/>
              <a:gd name="T3" fmla="*/ 0 h 162"/>
              <a:gd name="T4" fmla="*/ 199 w 200"/>
              <a:gd name="T5" fmla="*/ 0 h 162"/>
              <a:gd name="T6" fmla="*/ 199 w 200"/>
              <a:gd name="T7" fmla="*/ 161 h 162"/>
              <a:gd name="T8" fmla="*/ 0 w 200"/>
              <a:gd name="T9" fmla="*/ 161 h 162"/>
            </a:gdLst>
            <a:ahLst/>
            <a:cxnLst>
              <a:cxn ang="0">
                <a:pos x="T0" y="T1"/>
              </a:cxn>
              <a:cxn ang="0">
                <a:pos x="T2" y="T3"/>
              </a:cxn>
              <a:cxn ang="0">
                <a:pos x="T4" y="T5"/>
              </a:cxn>
              <a:cxn ang="0">
                <a:pos x="T6" y="T7"/>
              </a:cxn>
              <a:cxn ang="0">
                <a:pos x="T8" y="T9"/>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Freeform 24"/>
          <p:cNvSpPr>
            <a:spLocks/>
          </p:cNvSpPr>
          <p:nvPr/>
        </p:nvSpPr>
        <p:spPr bwMode="auto">
          <a:xfrm>
            <a:off x="5797550" y="3443288"/>
            <a:ext cx="319088"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solidFill>
            <a:schemeClr val="tx2"/>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Freeform 49"/>
          <p:cNvSpPr>
            <a:spLocks/>
          </p:cNvSpPr>
          <p:nvPr/>
        </p:nvSpPr>
        <p:spPr bwMode="auto">
          <a:xfrm>
            <a:off x="2941638" y="2928938"/>
            <a:ext cx="319087" cy="258762"/>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2" name="Freeform 50"/>
          <p:cNvSpPr>
            <a:spLocks/>
          </p:cNvSpPr>
          <p:nvPr/>
        </p:nvSpPr>
        <p:spPr bwMode="auto">
          <a:xfrm>
            <a:off x="3417888" y="2928938"/>
            <a:ext cx="319087" cy="258762"/>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3" name="Freeform 51"/>
          <p:cNvSpPr>
            <a:spLocks/>
          </p:cNvSpPr>
          <p:nvPr/>
        </p:nvSpPr>
        <p:spPr bwMode="auto">
          <a:xfrm>
            <a:off x="3894138" y="2928938"/>
            <a:ext cx="319087" cy="258762"/>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4" name="Freeform 52"/>
          <p:cNvSpPr>
            <a:spLocks/>
          </p:cNvSpPr>
          <p:nvPr/>
        </p:nvSpPr>
        <p:spPr bwMode="auto">
          <a:xfrm>
            <a:off x="4370388" y="2928938"/>
            <a:ext cx="319087" cy="258762"/>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5" name="Freeform 53"/>
          <p:cNvSpPr>
            <a:spLocks/>
          </p:cNvSpPr>
          <p:nvPr/>
        </p:nvSpPr>
        <p:spPr bwMode="auto">
          <a:xfrm>
            <a:off x="4846638" y="2928938"/>
            <a:ext cx="317500" cy="258762"/>
          </a:xfrm>
          <a:custGeom>
            <a:avLst/>
            <a:gdLst>
              <a:gd name="T0" fmla="*/ 0 w 200"/>
              <a:gd name="T1" fmla="*/ 162 h 163"/>
              <a:gd name="T2" fmla="*/ 0 w 200"/>
              <a:gd name="T3" fmla="*/ 0 h 163"/>
              <a:gd name="T4" fmla="*/ 199 w 200"/>
              <a:gd name="T5" fmla="*/ 0 h 163"/>
              <a:gd name="T6" fmla="*/ 199 w 200"/>
              <a:gd name="T7" fmla="*/ 162 h 163"/>
              <a:gd name="T8" fmla="*/ 0 w 200"/>
              <a:gd name="T9" fmla="*/ 162 h 163"/>
            </a:gdLst>
            <a:ahLst/>
            <a:cxnLst>
              <a:cxn ang="0">
                <a:pos x="T0" y="T1"/>
              </a:cxn>
              <a:cxn ang="0">
                <a:pos x="T2" y="T3"/>
              </a:cxn>
              <a:cxn ang="0">
                <a:pos x="T4" y="T5"/>
              </a:cxn>
              <a:cxn ang="0">
                <a:pos x="T6" y="T7"/>
              </a:cxn>
              <a:cxn ang="0">
                <a:pos x="T8" y="T9"/>
              </a:cxn>
            </a:cxnLst>
            <a:rect l="0" t="0" r="r" b="b"/>
            <a:pathLst>
              <a:path w="200" h="163">
                <a:moveTo>
                  <a:pt x="0" y="162"/>
                </a:moveTo>
                <a:lnTo>
                  <a:pt x="0" y="0"/>
                </a:lnTo>
                <a:lnTo>
                  <a:pt x="199" y="0"/>
                </a:lnTo>
                <a:lnTo>
                  <a:pt x="199"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6" name="Freeform 54"/>
          <p:cNvSpPr>
            <a:spLocks/>
          </p:cNvSpPr>
          <p:nvPr/>
        </p:nvSpPr>
        <p:spPr bwMode="auto">
          <a:xfrm>
            <a:off x="5322888" y="2928938"/>
            <a:ext cx="317500" cy="258762"/>
          </a:xfrm>
          <a:custGeom>
            <a:avLst/>
            <a:gdLst>
              <a:gd name="T0" fmla="*/ 0 w 200"/>
              <a:gd name="T1" fmla="*/ 162 h 163"/>
              <a:gd name="T2" fmla="*/ 0 w 200"/>
              <a:gd name="T3" fmla="*/ 0 h 163"/>
              <a:gd name="T4" fmla="*/ 199 w 200"/>
              <a:gd name="T5" fmla="*/ 0 h 163"/>
              <a:gd name="T6" fmla="*/ 199 w 200"/>
              <a:gd name="T7" fmla="*/ 162 h 163"/>
              <a:gd name="T8" fmla="*/ 0 w 200"/>
              <a:gd name="T9" fmla="*/ 162 h 163"/>
            </a:gdLst>
            <a:ahLst/>
            <a:cxnLst>
              <a:cxn ang="0">
                <a:pos x="T0" y="T1"/>
              </a:cxn>
              <a:cxn ang="0">
                <a:pos x="T2" y="T3"/>
              </a:cxn>
              <a:cxn ang="0">
                <a:pos x="T4" y="T5"/>
              </a:cxn>
              <a:cxn ang="0">
                <a:pos x="T6" y="T7"/>
              </a:cxn>
              <a:cxn ang="0">
                <a:pos x="T8" y="T9"/>
              </a:cxn>
            </a:cxnLst>
            <a:rect l="0" t="0" r="r" b="b"/>
            <a:pathLst>
              <a:path w="200" h="163">
                <a:moveTo>
                  <a:pt x="0" y="162"/>
                </a:moveTo>
                <a:lnTo>
                  <a:pt x="0" y="0"/>
                </a:lnTo>
                <a:lnTo>
                  <a:pt x="199" y="0"/>
                </a:lnTo>
                <a:lnTo>
                  <a:pt x="199"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7" name="Freeform 55"/>
          <p:cNvSpPr>
            <a:spLocks/>
          </p:cNvSpPr>
          <p:nvPr/>
        </p:nvSpPr>
        <p:spPr bwMode="auto">
          <a:xfrm>
            <a:off x="5797550" y="2928938"/>
            <a:ext cx="319088" cy="258762"/>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solidFill>
            <a:schemeClr val="tx2"/>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6"/>
          <p:cNvSpPr>
            <a:spLocks/>
          </p:cNvSpPr>
          <p:nvPr/>
        </p:nvSpPr>
        <p:spPr bwMode="auto">
          <a:xfrm>
            <a:off x="2466975" y="2928938"/>
            <a:ext cx="317500" cy="258762"/>
          </a:xfrm>
          <a:custGeom>
            <a:avLst/>
            <a:gdLst>
              <a:gd name="T0" fmla="*/ 0 w 200"/>
              <a:gd name="T1" fmla="*/ 162 h 163"/>
              <a:gd name="T2" fmla="*/ 0 w 200"/>
              <a:gd name="T3" fmla="*/ 0 h 163"/>
              <a:gd name="T4" fmla="*/ 199 w 200"/>
              <a:gd name="T5" fmla="*/ 0 h 163"/>
              <a:gd name="T6" fmla="*/ 199 w 200"/>
              <a:gd name="T7" fmla="*/ 162 h 163"/>
              <a:gd name="T8" fmla="*/ 0 w 200"/>
              <a:gd name="T9" fmla="*/ 162 h 163"/>
            </a:gdLst>
            <a:ahLst/>
            <a:cxnLst>
              <a:cxn ang="0">
                <a:pos x="T0" y="T1"/>
              </a:cxn>
              <a:cxn ang="0">
                <a:pos x="T2" y="T3"/>
              </a:cxn>
              <a:cxn ang="0">
                <a:pos x="T4" y="T5"/>
              </a:cxn>
              <a:cxn ang="0">
                <a:pos x="T6" y="T7"/>
              </a:cxn>
              <a:cxn ang="0">
                <a:pos x="T8" y="T9"/>
              </a:cxn>
            </a:cxnLst>
            <a:rect l="0" t="0" r="r" b="b"/>
            <a:pathLst>
              <a:path w="200" h="163">
                <a:moveTo>
                  <a:pt x="0" y="162"/>
                </a:moveTo>
                <a:lnTo>
                  <a:pt x="0" y="0"/>
                </a:lnTo>
                <a:lnTo>
                  <a:pt x="199" y="0"/>
                </a:lnTo>
                <a:lnTo>
                  <a:pt x="199"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9" name="Rectangle 57"/>
          <p:cNvSpPr>
            <a:spLocks noChangeArrowheads="1"/>
          </p:cNvSpPr>
          <p:nvPr/>
        </p:nvSpPr>
        <p:spPr bwMode="auto">
          <a:xfrm>
            <a:off x="2428875" y="2938463"/>
            <a:ext cx="428625" cy="301625"/>
          </a:xfrm>
          <a:prstGeom prst="rect">
            <a:avLst/>
          </a:prstGeom>
          <a:noFill/>
          <a:ln>
            <a:noFill/>
          </a:ln>
          <a:effectLst/>
        </p:spPr>
        <p:txBody>
          <a:bodyPr wrap="none" lIns="90488" tIns="44450" rIns="90488" bIns="44450">
            <a:spAutoFit/>
          </a:bodyPr>
          <a:lstStyle/>
          <a:p>
            <a:r>
              <a:rPr lang="en-US" altLang="en-US" sz="1400" b="1">
                <a:solidFill>
                  <a:srgbClr val="000000"/>
                </a:solidFill>
                <a:latin typeface="Arial" panose="020B0604020202020204" pitchFamily="34" charset="0"/>
              </a:rPr>
              <a:t>3,4</a:t>
            </a:r>
          </a:p>
        </p:txBody>
      </p:sp>
      <p:sp>
        <p:nvSpPr>
          <p:cNvPr id="70" name="Rectangle 58"/>
          <p:cNvSpPr>
            <a:spLocks noChangeArrowheads="1"/>
          </p:cNvSpPr>
          <p:nvPr/>
        </p:nvSpPr>
        <p:spPr bwMode="auto">
          <a:xfrm>
            <a:off x="2895600" y="2927350"/>
            <a:ext cx="428625" cy="301625"/>
          </a:xfrm>
          <a:prstGeom prst="rect">
            <a:avLst/>
          </a:prstGeom>
          <a:noFill/>
          <a:ln>
            <a:noFill/>
          </a:ln>
          <a:effectLst/>
        </p:spPr>
        <p:txBody>
          <a:bodyPr wrap="none" lIns="90488" tIns="44450" rIns="90488" bIns="44450">
            <a:spAutoFit/>
          </a:bodyPr>
          <a:lstStyle/>
          <a:p>
            <a:r>
              <a:rPr lang="en-US" altLang="en-US" sz="1400" b="1">
                <a:solidFill>
                  <a:srgbClr val="000000"/>
                </a:solidFill>
                <a:latin typeface="Arial" panose="020B0604020202020204" pitchFamily="34" charset="0"/>
              </a:rPr>
              <a:t>6,2</a:t>
            </a:r>
          </a:p>
        </p:txBody>
      </p:sp>
      <p:sp>
        <p:nvSpPr>
          <p:cNvPr id="71" name="Rectangle 59"/>
          <p:cNvSpPr>
            <a:spLocks noChangeArrowheads="1"/>
          </p:cNvSpPr>
          <p:nvPr/>
        </p:nvSpPr>
        <p:spPr bwMode="auto">
          <a:xfrm>
            <a:off x="3371850" y="2938463"/>
            <a:ext cx="428625" cy="301625"/>
          </a:xfrm>
          <a:prstGeom prst="rect">
            <a:avLst/>
          </a:prstGeom>
          <a:noFill/>
          <a:ln>
            <a:noFill/>
          </a:ln>
          <a:effectLst/>
        </p:spPr>
        <p:txBody>
          <a:bodyPr wrap="none" lIns="90488" tIns="44450" rIns="90488" bIns="44450">
            <a:spAutoFit/>
          </a:bodyPr>
          <a:lstStyle/>
          <a:p>
            <a:r>
              <a:rPr lang="en-US" altLang="en-US" sz="1400" b="1">
                <a:solidFill>
                  <a:srgbClr val="000000"/>
                </a:solidFill>
                <a:latin typeface="Arial" panose="020B0604020202020204" pitchFamily="34" charset="0"/>
              </a:rPr>
              <a:t>9,4</a:t>
            </a:r>
          </a:p>
        </p:txBody>
      </p:sp>
      <p:sp>
        <p:nvSpPr>
          <p:cNvPr id="72" name="Rectangle 60"/>
          <p:cNvSpPr>
            <a:spLocks noChangeArrowheads="1"/>
          </p:cNvSpPr>
          <p:nvPr/>
        </p:nvSpPr>
        <p:spPr bwMode="auto">
          <a:xfrm>
            <a:off x="3848100" y="2938463"/>
            <a:ext cx="428625" cy="301625"/>
          </a:xfrm>
          <a:prstGeom prst="rect">
            <a:avLst/>
          </a:prstGeom>
          <a:noFill/>
          <a:ln>
            <a:noFill/>
          </a:ln>
          <a:effectLst/>
        </p:spPr>
        <p:txBody>
          <a:bodyPr wrap="none" lIns="90488" tIns="44450" rIns="90488" bIns="44450">
            <a:spAutoFit/>
          </a:bodyPr>
          <a:lstStyle/>
          <a:p>
            <a:r>
              <a:rPr lang="en-US" altLang="en-US" sz="1400" b="1">
                <a:solidFill>
                  <a:srgbClr val="000000"/>
                </a:solidFill>
                <a:latin typeface="Arial" panose="020B0604020202020204" pitchFamily="34" charset="0"/>
              </a:rPr>
              <a:t>8,7</a:t>
            </a:r>
          </a:p>
        </p:txBody>
      </p:sp>
      <p:sp>
        <p:nvSpPr>
          <p:cNvPr id="73" name="Rectangle 61"/>
          <p:cNvSpPr>
            <a:spLocks noChangeArrowheads="1"/>
          </p:cNvSpPr>
          <p:nvPr/>
        </p:nvSpPr>
        <p:spPr bwMode="auto">
          <a:xfrm>
            <a:off x="4324350" y="2938463"/>
            <a:ext cx="428625" cy="301625"/>
          </a:xfrm>
          <a:prstGeom prst="rect">
            <a:avLst/>
          </a:prstGeom>
          <a:noFill/>
          <a:ln>
            <a:noFill/>
          </a:ln>
          <a:effectLst/>
        </p:spPr>
        <p:txBody>
          <a:bodyPr wrap="none" lIns="90488" tIns="44450" rIns="90488" bIns="44450">
            <a:spAutoFit/>
          </a:bodyPr>
          <a:lstStyle/>
          <a:p>
            <a:r>
              <a:rPr lang="en-US" altLang="en-US" sz="1400" b="1">
                <a:solidFill>
                  <a:srgbClr val="000000"/>
                </a:solidFill>
                <a:latin typeface="Arial" panose="020B0604020202020204" pitchFamily="34" charset="0"/>
              </a:rPr>
              <a:t>5,6</a:t>
            </a:r>
          </a:p>
        </p:txBody>
      </p:sp>
      <p:sp>
        <p:nvSpPr>
          <p:cNvPr id="74" name="Rectangle 62"/>
          <p:cNvSpPr>
            <a:spLocks noChangeArrowheads="1"/>
          </p:cNvSpPr>
          <p:nvPr/>
        </p:nvSpPr>
        <p:spPr bwMode="auto">
          <a:xfrm>
            <a:off x="4800600" y="2938463"/>
            <a:ext cx="428625" cy="301625"/>
          </a:xfrm>
          <a:prstGeom prst="rect">
            <a:avLst/>
          </a:prstGeom>
          <a:noFill/>
          <a:ln>
            <a:noFill/>
          </a:ln>
          <a:effectLst/>
        </p:spPr>
        <p:txBody>
          <a:bodyPr wrap="none" lIns="90488" tIns="44450" rIns="90488" bIns="44450">
            <a:spAutoFit/>
          </a:bodyPr>
          <a:lstStyle/>
          <a:p>
            <a:r>
              <a:rPr lang="en-US" altLang="en-US" sz="1400" b="1">
                <a:solidFill>
                  <a:srgbClr val="000000"/>
                </a:solidFill>
                <a:latin typeface="Arial" panose="020B0604020202020204" pitchFamily="34" charset="0"/>
              </a:rPr>
              <a:t>3,1</a:t>
            </a:r>
          </a:p>
        </p:txBody>
      </p:sp>
      <p:sp>
        <p:nvSpPr>
          <p:cNvPr id="75" name="Rectangle 63"/>
          <p:cNvSpPr>
            <a:spLocks noChangeArrowheads="1"/>
          </p:cNvSpPr>
          <p:nvPr/>
        </p:nvSpPr>
        <p:spPr bwMode="auto">
          <a:xfrm>
            <a:off x="5346700" y="2927350"/>
            <a:ext cx="279400" cy="301625"/>
          </a:xfrm>
          <a:prstGeom prst="rect">
            <a:avLst/>
          </a:prstGeom>
          <a:noFill/>
          <a:ln>
            <a:noFill/>
          </a:ln>
          <a:effectLst/>
        </p:spPr>
        <p:txBody>
          <a:bodyPr wrap="none" lIns="90488" tIns="44450" rIns="90488" bIns="44450">
            <a:spAutoFit/>
          </a:bodyPr>
          <a:lstStyle/>
          <a:p>
            <a:r>
              <a:rPr lang="en-US" altLang="en-US" sz="1400" b="1">
                <a:solidFill>
                  <a:srgbClr val="000000"/>
                </a:solidFill>
                <a:latin typeface="Arial" panose="020B0604020202020204" pitchFamily="34" charset="0"/>
              </a:rPr>
              <a:t>2</a:t>
            </a:r>
          </a:p>
        </p:txBody>
      </p:sp>
      <p:sp>
        <p:nvSpPr>
          <p:cNvPr id="76" name="Rectangle 64"/>
          <p:cNvSpPr>
            <a:spLocks noChangeArrowheads="1"/>
          </p:cNvSpPr>
          <p:nvPr/>
        </p:nvSpPr>
        <p:spPr bwMode="auto">
          <a:xfrm>
            <a:off x="2419350" y="34528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3,4</a:t>
            </a:r>
          </a:p>
        </p:txBody>
      </p:sp>
      <p:sp>
        <p:nvSpPr>
          <p:cNvPr id="77" name="Rectangle 65"/>
          <p:cNvSpPr>
            <a:spLocks noChangeArrowheads="1"/>
          </p:cNvSpPr>
          <p:nvPr/>
        </p:nvSpPr>
        <p:spPr bwMode="auto">
          <a:xfrm>
            <a:off x="4324350" y="34528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5,6</a:t>
            </a:r>
          </a:p>
        </p:txBody>
      </p:sp>
      <p:sp>
        <p:nvSpPr>
          <p:cNvPr id="78" name="Rectangle 66"/>
          <p:cNvSpPr>
            <a:spLocks noChangeArrowheads="1"/>
          </p:cNvSpPr>
          <p:nvPr/>
        </p:nvSpPr>
        <p:spPr bwMode="auto">
          <a:xfrm>
            <a:off x="2895600" y="34528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2,6</a:t>
            </a:r>
          </a:p>
        </p:txBody>
      </p:sp>
      <p:sp>
        <p:nvSpPr>
          <p:cNvPr id="79" name="Rectangle 67"/>
          <p:cNvSpPr>
            <a:spLocks noChangeArrowheads="1"/>
          </p:cNvSpPr>
          <p:nvPr/>
        </p:nvSpPr>
        <p:spPr bwMode="auto">
          <a:xfrm>
            <a:off x="3371850" y="34528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4,9</a:t>
            </a:r>
          </a:p>
        </p:txBody>
      </p:sp>
      <p:sp>
        <p:nvSpPr>
          <p:cNvPr id="80" name="Rectangle 68"/>
          <p:cNvSpPr>
            <a:spLocks noChangeArrowheads="1"/>
          </p:cNvSpPr>
          <p:nvPr/>
        </p:nvSpPr>
        <p:spPr bwMode="auto">
          <a:xfrm>
            <a:off x="3857625" y="34528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7,8</a:t>
            </a:r>
          </a:p>
        </p:txBody>
      </p:sp>
      <p:sp>
        <p:nvSpPr>
          <p:cNvPr id="81" name="Rectangle 69"/>
          <p:cNvSpPr>
            <a:spLocks noChangeArrowheads="1"/>
          </p:cNvSpPr>
          <p:nvPr/>
        </p:nvSpPr>
        <p:spPr bwMode="auto">
          <a:xfrm>
            <a:off x="4791075" y="34401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1,3</a:t>
            </a:r>
          </a:p>
        </p:txBody>
      </p:sp>
      <p:sp>
        <p:nvSpPr>
          <p:cNvPr id="82" name="Rectangle 70"/>
          <p:cNvSpPr>
            <a:spLocks noChangeArrowheads="1"/>
          </p:cNvSpPr>
          <p:nvPr/>
        </p:nvSpPr>
        <p:spPr bwMode="auto">
          <a:xfrm>
            <a:off x="5335588" y="3440113"/>
            <a:ext cx="279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a:t>
            </a:r>
          </a:p>
        </p:txBody>
      </p:sp>
      <p:sp>
        <p:nvSpPr>
          <p:cNvPr id="83" name="Line 92"/>
          <p:cNvSpPr>
            <a:spLocks noChangeShapeType="1"/>
          </p:cNvSpPr>
          <p:nvPr/>
        </p:nvSpPr>
        <p:spPr bwMode="auto">
          <a:xfrm>
            <a:off x="2359025" y="3352800"/>
            <a:ext cx="38147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Line 93"/>
          <p:cNvSpPr>
            <a:spLocks noChangeShapeType="1"/>
          </p:cNvSpPr>
          <p:nvPr/>
        </p:nvSpPr>
        <p:spPr bwMode="auto">
          <a:xfrm>
            <a:off x="2359025" y="3810000"/>
            <a:ext cx="38147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 name="Line 96"/>
          <p:cNvSpPr>
            <a:spLocks noChangeShapeType="1"/>
          </p:cNvSpPr>
          <p:nvPr/>
        </p:nvSpPr>
        <p:spPr bwMode="auto">
          <a:xfrm>
            <a:off x="2641600" y="3200400"/>
            <a:ext cx="0"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 name="Line 97"/>
          <p:cNvSpPr>
            <a:spLocks noChangeShapeType="1"/>
          </p:cNvSpPr>
          <p:nvPr/>
        </p:nvSpPr>
        <p:spPr bwMode="auto">
          <a:xfrm>
            <a:off x="3065463" y="3200400"/>
            <a:ext cx="0"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Line 98"/>
          <p:cNvSpPr>
            <a:spLocks noChangeShapeType="1"/>
          </p:cNvSpPr>
          <p:nvPr/>
        </p:nvSpPr>
        <p:spPr bwMode="auto">
          <a:xfrm>
            <a:off x="3560763" y="3200400"/>
            <a:ext cx="0"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 name="Line 99"/>
          <p:cNvSpPr>
            <a:spLocks noChangeShapeType="1"/>
          </p:cNvSpPr>
          <p:nvPr/>
        </p:nvSpPr>
        <p:spPr bwMode="auto">
          <a:xfrm>
            <a:off x="4054475" y="3200400"/>
            <a:ext cx="0"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Line 100"/>
          <p:cNvSpPr>
            <a:spLocks noChangeShapeType="1"/>
          </p:cNvSpPr>
          <p:nvPr/>
        </p:nvSpPr>
        <p:spPr bwMode="auto">
          <a:xfrm>
            <a:off x="4549775" y="3200400"/>
            <a:ext cx="0"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 name="Line 101"/>
          <p:cNvSpPr>
            <a:spLocks noChangeShapeType="1"/>
          </p:cNvSpPr>
          <p:nvPr/>
        </p:nvSpPr>
        <p:spPr bwMode="auto">
          <a:xfrm>
            <a:off x="4973638" y="3200400"/>
            <a:ext cx="0"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Line 102"/>
          <p:cNvSpPr>
            <a:spLocks noChangeShapeType="1"/>
          </p:cNvSpPr>
          <p:nvPr/>
        </p:nvSpPr>
        <p:spPr bwMode="auto">
          <a:xfrm>
            <a:off x="5467350" y="3200400"/>
            <a:ext cx="0"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 name="Line 103"/>
          <p:cNvSpPr>
            <a:spLocks noChangeShapeType="1"/>
          </p:cNvSpPr>
          <p:nvPr/>
        </p:nvSpPr>
        <p:spPr bwMode="auto">
          <a:xfrm>
            <a:off x="5962650" y="3200400"/>
            <a:ext cx="0"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48292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990600"/>
            <a:ext cx="7805342" cy="584775"/>
          </a:xfrm>
          <a:prstGeom prst="rect">
            <a:avLst/>
          </a:prstGeom>
          <a:noFill/>
        </p:spPr>
        <p:txBody>
          <a:bodyPr wrap="none" rtlCol="0">
            <a:spAutoFit/>
          </a:bodyPr>
          <a:lstStyle/>
          <a:p>
            <a:r>
              <a:rPr lang="en-US" sz="3200" b="0" dirty="0">
                <a:latin typeface="+mn-lt"/>
              </a:rPr>
              <a:t>{3, 4}, {2, 6}, {4, 9}, {7, 8}, {5, 6}, {1, 3}, {2}</a:t>
            </a:r>
          </a:p>
        </p:txBody>
      </p:sp>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External Merge Sort</a:t>
            </a:r>
          </a:p>
        </p:txBody>
      </p:sp>
      <p:sp>
        <p:nvSpPr>
          <p:cNvPr id="52" name="Rectangle 9"/>
          <p:cNvSpPr>
            <a:spLocks noChangeArrowheads="1"/>
          </p:cNvSpPr>
          <p:nvPr/>
        </p:nvSpPr>
        <p:spPr bwMode="auto">
          <a:xfrm>
            <a:off x="6354762" y="2803525"/>
            <a:ext cx="1189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1-page runs</a:t>
            </a:r>
          </a:p>
        </p:txBody>
      </p:sp>
      <p:sp>
        <p:nvSpPr>
          <p:cNvPr id="53" name="Rectangle 10"/>
          <p:cNvSpPr>
            <a:spLocks noChangeArrowheads="1"/>
          </p:cNvSpPr>
          <p:nvPr/>
        </p:nvSpPr>
        <p:spPr bwMode="auto">
          <a:xfrm>
            <a:off x="6354762" y="3402012"/>
            <a:ext cx="1189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2-page runs</a:t>
            </a:r>
          </a:p>
        </p:txBody>
      </p:sp>
      <p:sp>
        <p:nvSpPr>
          <p:cNvPr id="55" name="Rectangle 14"/>
          <p:cNvSpPr>
            <a:spLocks noChangeArrowheads="1"/>
          </p:cNvSpPr>
          <p:nvPr/>
        </p:nvSpPr>
        <p:spPr bwMode="auto">
          <a:xfrm>
            <a:off x="6270625" y="3062287"/>
            <a:ext cx="7493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t>PASS 1</a:t>
            </a:r>
          </a:p>
        </p:txBody>
      </p:sp>
      <p:sp>
        <p:nvSpPr>
          <p:cNvPr id="57" name="Freeform 17"/>
          <p:cNvSpPr>
            <a:spLocks/>
          </p:cNvSpPr>
          <p:nvPr/>
        </p:nvSpPr>
        <p:spPr bwMode="auto">
          <a:xfrm>
            <a:off x="2563812" y="2806700"/>
            <a:ext cx="317500" cy="257175"/>
          </a:xfrm>
          <a:custGeom>
            <a:avLst/>
            <a:gdLst>
              <a:gd name="T0" fmla="*/ 0 w 200"/>
              <a:gd name="T1" fmla="*/ 161 h 162"/>
              <a:gd name="T2" fmla="*/ 0 w 200"/>
              <a:gd name="T3" fmla="*/ 0 h 162"/>
              <a:gd name="T4" fmla="*/ 199 w 200"/>
              <a:gd name="T5" fmla="*/ 0 h 162"/>
              <a:gd name="T6" fmla="*/ 199 w 200"/>
              <a:gd name="T7" fmla="*/ 161 h 162"/>
              <a:gd name="T8" fmla="*/ 0 w 200"/>
              <a:gd name="T9" fmla="*/ 161 h 162"/>
            </a:gdLst>
            <a:ahLst/>
            <a:cxnLst>
              <a:cxn ang="0">
                <a:pos x="T0" y="T1"/>
              </a:cxn>
              <a:cxn ang="0">
                <a:pos x="T2" y="T3"/>
              </a:cxn>
              <a:cxn ang="0">
                <a:pos x="T4" y="T5"/>
              </a:cxn>
              <a:cxn ang="0">
                <a:pos x="T6" y="T7"/>
              </a:cxn>
              <a:cxn ang="0">
                <a:pos x="T8" y="T9"/>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Freeform 18"/>
          <p:cNvSpPr>
            <a:spLocks/>
          </p:cNvSpPr>
          <p:nvPr/>
        </p:nvSpPr>
        <p:spPr bwMode="auto">
          <a:xfrm>
            <a:off x="3038475" y="2806700"/>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19"/>
          <p:cNvSpPr>
            <a:spLocks/>
          </p:cNvSpPr>
          <p:nvPr/>
        </p:nvSpPr>
        <p:spPr bwMode="auto">
          <a:xfrm>
            <a:off x="3514725" y="2806700"/>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Freeform 20"/>
          <p:cNvSpPr>
            <a:spLocks/>
          </p:cNvSpPr>
          <p:nvPr/>
        </p:nvSpPr>
        <p:spPr bwMode="auto">
          <a:xfrm>
            <a:off x="3990975" y="2806700"/>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Freeform 21"/>
          <p:cNvSpPr>
            <a:spLocks/>
          </p:cNvSpPr>
          <p:nvPr/>
        </p:nvSpPr>
        <p:spPr bwMode="auto">
          <a:xfrm>
            <a:off x="4467225" y="2806700"/>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Freeform 22"/>
          <p:cNvSpPr>
            <a:spLocks/>
          </p:cNvSpPr>
          <p:nvPr/>
        </p:nvSpPr>
        <p:spPr bwMode="auto">
          <a:xfrm>
            <a:off x="4943475" y="2806700"/>
            <a:ext cx="317500" cy="257175"/>
          </a:xfrm>
          <a:custGeom>
            <a:avLst/>
            <a:gdLst>
              <a:gd name="T0" fmla="*/ 0 w 200"/>
              <a:gd name="T1" fmla="*/ 161 h 162"/>
              <a:gd name="T2" fmla="*/ 0 w 200"/>
              <a:gd name="T3" fmla="*/ 0 h 162"/>
              <a:gd name="T4" fmla="*/ 199 w 200"/>
              <a:gd name="T5" fmla="*/ 0 h 162"/>
              <a:gd name="T6" fmla="*/ 199 w 200"/>
              <a:gd name="T7" fmla="*/ 161 h 162"/>
              <a:gd name="T8" fmla="*/ 0 w 200"/>
              <a:gd name="T9" fmla="*/ 161 h 162"/>
            </a:gdLst>
            <a:ahLst/>
            <a:cxnLst>
              <a:cxn ang="0">
                <a:pos x="T0" y="T1"/>
              </a:cxn>
              <a:cxn ang="0">
                <a:pos x="T2" y="T3"/>
              </a:cxn>
              <a:cxn ang="0">
                <a:pos x="T4" y="T5"/>
              </a:cxn>
              <a:cxn ang="0">
                <a:pos x="T6" y="T7"/>
              </a:cxn>
              <a:cxn ang="0">
                <a:pos x="T8" y="T9"/>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 name="Freeform 23"/>
          <p:cNvSpPr>
            <a:spLocks/>
          </p:cNvSpPr>
          <p:nvPr/>
        </p:nvSpPr>
        <p:spPr bwMode="auto">
          <a:xfrm>
            <a:off x="5419725" y="2806700"/>
            <a:ext cx="317500" cy="257175"/>
          </a:xfrm>
          <a:custGeom>
            <a:avLst/>
            <a:gdLst>
              <a:gd name="T0" fmla="*/ 0 w 200"/>
              <a:gd name="T1" fmla="*/ 161 h 162"/>
              <a:gd name="T2" fmla="*/ 0 w 200"/>
              <a:gd name="T3" fmla="*/ 0 h 162"/>
              <a:gd name="T4" fmla="*/ 199 w 200"/>
              <a:gd name="T5" fmla="*/ 0 h 162"/>
              <a:gd name="T6" fmla="*/ 199 w 200"/>
              <a:gd name="T7" fmla="*/ 161 h 162"/>
              <a:gd name="T8" fmla="*/ 0 w 200"/>
              <a:gd name="T9" fmla="*/ 161 h 162"/>
            </a:gdLst>
            <a:ahLst/>
            <a:cxnLst>
              <a:cxn ang="0">
                <a:pos x="T0" y="T1"/>
              </a:cxn>
              <a:cxn ang="0">
                <a:pos x="T2" y="T3"/>
              </a:cxn>
              <a:cxn ang="0">
                <a:pos x="T4" y="T5"/>
              </a:cxn>
              <a:cxn ang="0">
                <a:pos x="T6" y="T7"/>
              </a:cxn>
              <a:cxn ang="0">
                <a:pos x="T8" y="T9"/>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24"/>
          <p:cNvSpPr>
            <a:spLocks/>
          </p:cNvSpPr>
          <p:nvPr/>
        </p:nvSpPr>
        <p:spPr bwMode="auto">
          <a:xfrm>
            <a:off x="5894387" y="2806700"/>
            <a:ext cx="319088"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solidFill>
            <a:schemeClr val="tx2"/>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25"/>
          <p:cNvSpPr>
            <a:spLocks/>
          </p:cNvSpPr>
          <p:nvPr/>
        </p:nvSpPr>
        <p:spPr bwMode="auto">
          <a:xfrm>
            <a:off x="2800350" y="3321050"/>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26"/>
          <p:cNvSpPr>
            <a:spLocks/>
          </p:cNvSpPr>
          <p:nvPr/>
        </p:nvSpPr>
        <p:spPr bwMode="auto">
          <a:xfrm>
            <a:off x="2800350" y="3576637"/>
            <a:ext cx="319087" cy="258763"/>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27"/>
          <p:cNvSpPr>
            <a:spLocks/>
          </p:cNvSpPr>
          <p:nvPr/>
        </p:nvSpPr>
        <p:spPr bwMode="auto">
          <a:xfrm>
            <a:off x="3752850" y="3321050"/>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28"/>
          <p:cNvSpPr>
            <a:spLocks/>
          </p:cNvSpPr>
          <p:nvPr/>
        </p:nvSpPr>
        <p:spPr bwMode="auto">
          <a:xfrm>
            <a:off x="3752850" y="3576637"/>
            <a:ext cx="319087" cy="258763"/>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29"/>
          <p:cNvSpPr>
            <a:spLocks/>
          </p:cNvSpPr>
          <p:nvPr/>
        </p:nvSpPr>
        <p:spPr bwMode="auto">
          <a:xfrm>
            <a:off x="4705350" y="3321050"/>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30"/>
          <p:cNvSpPr>
            <a:spLocks/>
          </p:cNvSpPr>
          <p:nvPr/>
        </p:nvSpPr>
        <p:spPr bwMode="auto">
          <a:xfrm>
            <a:off x="4705350" y="3576637"/>
            <a:ext cx="319087" cy="258763"/>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31"/>
          <p:cNvSpPr>
            <a:spLocks/>
          </p:cNvSpPr>
          <p:nvPr/>
        </p:nvSpPr>
        <p:spPr bwMode="auto">
          <a:xfrm>
            <a:off x="5657850" y="3321050"/>
            <a:ext cx="317500" cy="257175"/>
          </a:xfrm>
          <a:custGeom>
            <a:avLst/>
            <a:gdLst>
              <a:gd name="T0" fmla="*/ 0 w 200"/>
              <a:gd name="T1" fmla="*/ 161 h 162"/>
              <a:gd name="T2" fmla="*/ 0 w 200"/>
              <a:gd name="T3" fmla="*/ 0 h 162"/>
              <a:gd name="T4" fmla="*/ 199 w 200"/>
              <a:gd name="T5" fmla="*/ 0 h 162"/>
              <a:gd name="T6" fmla="*/ 199 w 200"/>
              <a:gd name="T7" fmla="*/ 161 h 162"/>
              <a:gd name="T8" fmla="*/ 0 w 200"/>
              <a:gd name="T9" fmla="*/ 161 h 162"/>
            </a:gdLst>
            <a:ahLst/>
            <a:cxnLst>
              <a:cxn ang="0">
                <a:pos x="T0" y="T1"/>
              </a:cxn>
              <a:cxn ang="0">
                <a:pos x="T2" y="T3"/>
              </a:cxn>
              <a:cxn ang="0">
                <a:pos x="T4" y="T5"/>
              </a:cxn>
              <a:cxn ang="0">
                <a:pos x="T6" y="T7"/>
              </a:cxn>
              <a:cxn ang="0">
                <a:pos x="T8" y="T9"/>
              </a:cxn>
            </a:cxnLst>
            <a:rect l="0" t="0" r="r" b="b"/>
            <a:pathLst>
              <a:path w="200" h="162">
                <a:moveTo>
                  <a:pt x="0" y="161"/>
                </a:moveTo>
                <a:lnTo>
                  <a:pt x="0" y="0"/>
                </a:lnTo>
                <a:lnTo>
                  <a:pt x="199" y="0"/>
                </a:lnTo>
                <a:lnTo>
                  <a:pt x="199" y="161"/>
                </a:lnTo>
                <a:lnTo>
                  <a:pt x="0" y="161"/>
                </a:lnTo>
              </a:path>
            </a:pathLst>
          </a:custGeom>
          <a:solidFill>
            <a:schemeClr val="tx2"/>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32"/>
          <p:cNvSpPr>
            <a:spLocks/>
          </p:cNvSpPr>
          <p:nvPr/>
        </p:nvSpPr>
        <p:spPr bwMode="auto">
          <a:xfrm>
            <a:off x="5657850" y="3576637"/>
            <a:ext cx="317500" cy="258763"/>
          </a:xfrm>
          <a:custGeom>
            <a:avLst/>
            <a:gdLst>
              <a:gd name="T0" fmla="*/ 0 w 200"/>
              <a:gd name="T1" fmla="*/ 162 h 163"/>
              <a:gd name="T2" fmla="*/ 0 w 200"/>
              <a:gd name="T3" fmla="*/ 0 h 163"/>
              <a:gd name="T4" fmla="*/ 199 w 200"/>
              <a:gd name="T5" fmla="*/ 0 h 163"/>
              <a:gd name="T6" fmla="*/ 199 w 200"/>
              <a:gd name="T7" fmla="*/ 162 h 163"/>
              <a:gd name="T8" fmla="*/ 0 w 200"/>
              <a:gd name="T9" fmla="*/ 162 h 163"/>
            </a:gdLst>
            <a:ahLst/>
            <a:cxnLst>
              <a:cxn ang="0">
                <a:pos x="T0" y="T1"/>
              </a:cxn>
              <a:cxn ang="0">
                <a:pos x="T2" y="T3"/>
              </a:cxn>
              <a:cxn ang="0">
                <a:pos x="T4" y="T5"/>
              </a:cxn>
              <a:cxn ang="0">
                <a:pos x="T6" y="T7"/>
              </a:cxn>
              <a:cxn ang="0">
                <a:pos x="T8" y="T9"/>
              </a:cxn>
            </a:cxnLst>
            <a:rect l="0" t="0" r="r" b="b"/>
            <a:pathLst>
              <a:path w="200" h="163">
                <a:moveTo>
                  <a:pt x="0" y="162"/>
                </a:moveTo>
                <a:lnTo>
                  <a:pt x="0" y="0"/>
                </a:lnTo>
                <a:lnTo>
                  <a:pt x="199" y="0"/>
                </a:lnTo>
                <a:lnTo>
                  <a:pt x="199"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Rectangle 64"/>
          <p:cNvSpPr>
            <a:spLocks noChangeArrowheads="1"/>
          </p:cNvSpPr>
          <p:nvPr/>
        </p:nvSpPr>
        <p:spPr bwMode="auto">
          <a:xfrm>
            <a:off x="2516187" y="281622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dirty="0">
                <a:solidFill>
                  <a:srgbClr val="000000"/>
                </a:solidFill>
                <a:latin typeface="Arial" panose="020B0604020202020204" pitchFamily="34" charset="0"/>
              </a:rPr>
              <a:t>3,4</a:t>
            </a:r>
          </a:p>
        </p:txBody>
      </p:sp>
      <p:sp>
        <p:nvSpPr>
          <p:cNvPr id="74" name="Rectangle 65"/>
          <p:cNvSpPr>
            <a:spLocks noChangeArrowheads="1"/>
          </p:cNvSpPr>
          <p:nvPr/>
        </p:nvSpPr>
        <p:spPr bwMode="auto">
          <a:xfrm>
            <a:off x="4421187" y="281622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5,6</a:t>
            </a:r>
          </a:p>
        </p:txBody>
      </p:sp>
      <p:sp>
        <p:nvSpPr>
          <p:cNvPr id="75" name="Rectangle 66"/>
          <p:cNvSpPr>
            <a:spLocks noChangeArrowheads="1"/>
          </p:cNvSpPr>
          <p:nvPr/>
        </p:nvSpPr>
        <p:spPr bwMode="auto">
          <a:xfrm>
            <a:off x="2992437" y="281622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dirty="0">
                <a:solidFill>
                  <a:srgbClr val="000000"/>
                </a:solidFill>
                <a:latin typeface="Arial" panose="020B0604020202020204" pitchFamily="34" charset="0"/>
              </a:rPr>
              <a:t>2,6</a:t>
            </a:r>
          </a:p>
        </p:txBody>
      </p:sp>
      <p:sp>
        <p:nvSpPr>
          <p:cNvPr id="76" name="Rectangle 67"/>
          <p:cNvSpPr>
            <a:spLocks noChangeArrowheads="1"/>
          </p:cNvSpPr>
          <p:nvPr/>
        </p:nvSpPr>
        <p:spPr bwMode="auto">
          <a:xfrm>
            <a:off x="3468687" y="281622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4,9</a:t>
            </a:r>
          </a:p>
        </p:txBody>
      </p:sp>
      <p:sp>
        <p:nvSpPr>
          <p:cNvPr id="77" name="Rectangle 68"/>
          <p:cNvSpPr>
            <a:spLocks noChangeArrowheads="1"/>
          </p:cNvSpPr>
          <p:nvPr/>
        </p:nvSpPr>
        <p:spPr bwMode="auto">
          <a:xfrm>
            <a:off x="3954462" y="281622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7,8</a:t>
            </a:r>
          </a:p>
        </p:txBody>
      </p:sp>
      <p:sp>
        <p:nvSpPr>
          <p:cNvPr id="78" name="Rectangle 69"/>
          <p:cNvSpPr>
            <a:spLocks noChangeArrowheads="1"/>
          </p:cNvSpPr>
          <p:nvPr/>
        </p:nvSpPr>
        <p:spPr bwMode="auto">
          <a:xfrm>
            <a:off x="4887912" y="280352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1,3</a:t>
            </a:r>
          </a:p>
        </p:txBody>
      </p:sp>
      <p:sp>
        <p:nvSpPr>
          <p:cNvPr id="79" name="Rectangle 70"/>
          <p:cNvSpPr>
            <a:spLocks noChangeArrowheads="1"/>
          </p:cNvSpPr>
          <p:nvPr/>
        </p:nvSpPr>
        <p:spPr bwMode="auto">
          <a:xfrm>
            <a:off x="5432425" y="2803525"/>
            <a:ext cx="279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a:t>
            </a:r>
          </a:p>
        </p:txBody>
      </p:sp>
      <p:sp>
        <p:nvSpPr>
          <p:cNvPr id="80" name="Rectangle 71"/>
          <p:cNvSpPr>
            <a:spLocks noChangeArrowheads="1"/>
          </p:cNvSpPr>
          <p:nvPr/>
        </p:nvSpPr>
        <p:spPr bwMode="auto">
          <a:xfrm>
            <a:off x="2744787" y="3338512"/>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2,3</a:t>
            </a:r>
          </a:p>
        </p:txBody>
      </p:sp>
      <p:sp>
        <p:nvSpPr>
          <p:cNvPr id="81" name="Rectangle 72"/>
          <p:cNvSpPr>
            <a:spLocks noChangeArrowheads="1"/>
          </p:cNvSpPr>
          <p:nvPr/>
        </p:nvSpPr>
        <p:spPr bwMode="auto">
          <a:xfrm>
            <a:off x="2754312" y="358457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4,6</a:t>
            </a:r>
          </a:p>
        </p:txBody>
      </p:sp>
      <p:sp>
        <p:nvSpPr>
          <p:cNvPr id="82" name="Rectangle 73"/>
          <p:cNvSpPr>
            <a:spLocks noChangeArrowheads="1"/>
          </p:cNvSpPr>
          <p:nvPr/>
        </p:nvSpPr>
        <p:spPr bwMode="auto">
          <a:xfrm>
            <a:off x="3706812" y="328612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4,7</a:t>
            </a:r>
          </a:p>
        </p:txBody>
      </p:sp>
      <p:sp>
        <p:nvSpPr>
          <p:cNvPr id="83" name="Rectangle 74"/>
          <p:cNvSpPr>
            <a:spLocks noChangeArrowheads="1"/>
          </p:cNvSpPr>
          <p:nvPr/>
        </p:nvSpPr>
        <p:spPr bwMode="auto">
          <a:xfrm>
            <a:off x="3697287" y="355282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8,9</a:t>
            </a:r>
          </a:p>
        </p:txBody>
      </p:sp>
      <p:sp>
        <p:nvSpPr>
          <p:cNvPr id="84" name="Rectangle 75"/>
          <p:cNvSpPr>
            <a:spLocks noChangeArrowheads="1"/>
          </p:cNvSpPr>
          <p:nvPr/>
        </p:nvSpPr>
        <p:spPr bwMode="auto">
          <a:xfrm>
            <a:off x="4679950" y="3306762"/>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1,3</a:t>
            </a:r>
          </a:p>
        </p:txBody>
      </p:sp>
      <p:sp>
        <p:nvSpPr>
          <p:cNvPr id="85" name="Rectangle 76"/>
          <p:cNvSpPr>
            <a:spLocks noChangeArrowheads="1"/>
          </p:cNvSpPr>
          <p:nvPr/>
        </p:nvSpPr>
        <p:spPr bwMode="auto">
          <a:xfrm>
            <a:off x="4668837" y="355282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5,6</a:t>
            </a:r>
          </a:p>
        </p:txBody>
      </p:sp>
      <p:sp>
        <p:nvSpPr>
          <p:cNvPr id="86" name="Rectangle 77"/>
          <p:cNvSpPr>
            <a:spLocks noChangeArrowheads="1"/>
          </p:cNvSpPr>
          <p:nvPr/>
        </p:nvSpPr>
        <p:spPr bwMode="auto">
          <a:xfrm>
            <a:off x="5670550" y="3552825"/>
            <a:ext cx="279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a:t>
            </a:r>
          </a:p>
        </p:txBody>
      </p:sp>
      <p:sp>
        <p:nvSpPr>
          <p:cNvPr id="88" name="Line 93"/>
          <p:cNvSpPr>
            <a:spLocks noChangeShapeType="1"/>
          </p:cNvSpPr>
          <p:nvPr/>
        </p:nvSpPr>
        <p:spPr bwMode="auto">
          <a:xfrm>
            <a:off x="2455862" y="3173412"/>
            <a:ext cx="38147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Line 104"/>
          <p:cNvSpPr>
            <a:spLocks noChangeShapeType="1"/>
          </p:cNvSpPr>
          <p:nvPr/>
        </p:nvSpPr>
        <p:spPr bwMode="auto">
          <a:xfrm>
            <a:off x="2668587" y="3097212"/>
            <a:ext cx="211138"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Line 105"/>
          <p:cNvSpPr>
            <a:spLocks noChangeShapeType="1"/>
          </p:cNvSpPr>
          <p:nvPr/>
        </p:nvSpPr>
        <p:spPr bwMode="auto">
          <a:xfrm flipH="1">
            <a:off x="2951162" y="3097212"/>
            <a:ext cx="211138"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 name="Line 106"/>
          <p:cNvSpPr>
            <a:spLocks noChangeShapeType="1"/>
          </p:cNvSpPr>
          <p:nvPr/>
        </p:nvSpPr>
        <p:spPr bwMode="auto">
          <a:xfrm>
            <a:off x="3657600" y="3097212"/>
            <a:ext cx="211137"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 name="Line 107"/>
          <p:cNvSpPr>
            <a:spLocks noChangeShapeType="1"/>
          </p:cNvSpPr>
          <p:nvPr/>
        </p:nvSpPr>
        <p:spPr bwMode="auto">
          <a:xfrm flipH="1">
            <a:off x="3940175" y="3097212"/>
            <a:ext cx="211137"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Line 108"/>
          <p:cNvSpPr>
            <a:spLocks noChangeShapeType="1"/>
          </p:cNvSpPr>
          <p:nvPr/>
        </p:nvSpPr>
        <p:spPr bwMode="auto">
          <a:xfrm>
            <a:off x="4646612" y="3097212"/>
            <a:ext cx="211138"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Line 109"/>
          <p:cNvSpPr>
            <a:spLocks noChangeShapeType="1"/>
          </p:cNvSpPr>
          <p:nvPr/>
        </p:nvSpPr>
        <p:spPr bwMode="auto">
          <a:xfrm flipH="1">
            <a:off x="4929187" y="3097212"/>
            <a:ext cx="211138"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Line 110"/>
          <p:cNvSpPr>
            <a:spLocks noChangeShapeType="1"/>
          </p:cNvSpPr>
          <p:nvPr/>
        </p:nvSpPr>
        <p:spPr bwMode="auto">
          <a:xfrm>
            <a:off x="5564187" y="3097212"/>
            <a:ext cx="212725"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Line 111"/>
          <p:cNvSpPr>
            <a:spLocks noChangeShapeType="1"/>
          </p:cNvSpPr>
          <p:nvPr/>
        </p:nvSpPr>
        <p:spPr bwMode="auto">
          <a:xfrm flipH="1">
            <a:off x="5846762" y="3097212"/>
            <a:ext cx="212725"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13681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990600"/>
            <a:ext cx="6978192" cy="584775"/>
          </a:xfrm>
          <a:prstGeom prst="rect">
            <a:avLst/>
          </a:prstGeom>
          <a:noFill/>
        </p:spPr>
        <p:txBody>
          <a:bodyPr wrap="none" rtlCol="0">
            <a:spAutoFit/>
          </a:bodyPr>
          <a:lstStyle/>
          <a:p>
            <a:r>
              <a:rPr lang="en-US" sz="3200" b="0" dirty="0">
                <a:latin typeface="+mn-lt"/>
              </a:rPr>
              <a:t>{2, 3, 4, 6}, {4, 7, 8, 9}, {1, 2, 3, 5}, {6}</a:t>
            </a:r>
          </a:p>
        </p:txBody>
      </p:sp>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External Merge Sort</a:t>
            </a:r>
          </a:p>
        </p:txBody>
      </p:sp>
      <p:sp>
        <p:nvSpPr>
          <p:cNvPr id="9" name="Rectangle 10"/>
          <p:cNvSpPr>
            <a:spLocks noChangeArrowheads="1"/>
          </p:cNvSpPr>
          <p:nvPr/>
        </p:nvSpPr>
        <p:spPr bwMode="auto">
          <a:xfrm>
            <a:off x="6108700" y="2717800"/>
            <a:ext cx="1189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2-page runs</a:t>
            </a:r>
          </a:p>
        </p:txBody>
      </p:sp>
      <p:sp>
        <p:nvSpPr>
          <p:cNvPr id="10" name="Rectangle 11"/>
          <p:cNvSpPr>
            <a:spLocks noChangeArrowheads="1"/>
          </p:cNvSpPr>
          <p:nvPr/>
        </p:nvSpPr>
        <p:spPr bwMode="auto">
          <a:xfrm>
            <a:off x="6108700" y="3744913"/>
            <a:ext cx="1189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dirty="0">
                <a:solidFill>
                  <a:srgbClr val="000000"/>
                </a:solidFill>
                <a:latin typeface="Arial" panose="020B0604020202020204" pitchFamily="34" charset="0"/>
              </a:rPr>
              <a:t>4-page runs</a:t>
            </a:r>
          </a:p>
        </p:txBody>
      </p:sp>
      <p:sp>
        <p:nvSpPr>
          <p:cNvPr id="11" name="Rectangle 15"/>
          <p:cNvSpPr>
            <a:spLocks noChangeArrowheads="1"/>
          </p:cNvSpPr>
          <p:nvPr/>
        </p:nvSpPr>
        <p:spPr bwMode="auto">
          <a:xfrm>
            <a:off x="6024563" y="3148013"/>
            <a:ext cx="7493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t>PASS 2</a:t>
            </a:r>
          </a:p>
        </p:txBody>
      </p:sp>
      <p:sp>
        <p:nvSpPr>
          <p:cNvPr id="12" name="Freeform 25"/>
          <p:cNvSpPr>
            <a:spLocks/>
          </p:cNvSpPr>
          <p:nvPr/>
        </p:nvSpPr>
        <p:spPr bwMode="auto">
          <a:xfrm>
            <a:off x="2554288" y="2636838"/>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26"/>
          <p:cNvSpPr>
            <a:spLocks/>
          </p:cNvSpPr>
          <p:nvPr/>
        </p:nvSpPr>
        <p:spPr bwMode="auto">
          <a:xfrm>
            <a:off x="2554288" y="2892425"/>
            <a:ext cx="319087" cy="258763"/>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27"/>
          <p:cNvSpPr>
            <a:spLocks/>
          </p:cNvSpPr>
          <p:nvPr/>
        </p:nvSpPr>
        <p:spPr bwMode="auto">
          <a:xfrm>
            <a:off x="3506788" y="2636838"/>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28"/>
          <p:cNvSpPr>
            <a:spLocks/>
          </p:cNvSpPr>
          <p:nvPr/>
        </p:nvSpPr>
        <p:spPr bwMode="auto">
          <a:xfrm>
            <a:off x="3506788" y="2892425"/>
            <a:ext cx="319087" cy="258763"/>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29"/>
          <p:cNvSpPr>
            <a:spLocks/>
          </p:cNvSpPr>
          <p:nvPr/>
        </p:nvSpPr>
        <p:spPr bwMode="auto">
          <a:xfrm>
            <a:off x="4459288" y="2636838"/>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30"/>
          <p:cNvSpPr>
            <a:spLocks/>
          </p:cNvSpPr>
          <p:nvPr/>
        </p:nvSpPr>
        <p:spPr bwMode="auto">
          <a:xfrm>
            <a:off x="4459288" y="2892425"/>
            <a:ext cx="319087" cy="258763"/>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31"/>
          <p:cNvSpPr>
            <a:spLocks/>
          </p:cNvSpPr>
          <p:nvPr/>
        </p:nvSpPr>
        <p:spPr bwMode="auto">
          <a:xfrm>
            <a:off x="5411788" y="2636838"/>
            <a:ext cx="317500" cy="257175"/>
          </a:xfrm>
          <a:custGeom>
            <a:avLst/>
            <a:gdLst>
              <a:gd name="T0" fmla="*/ 0 w 200"/>
              <a:gd name="T1" fmla="*/ 161 h 162"/>
              <a:gd name="T2" fmla="*/ 0 w 200"/>
              <a:gd name="T3" fmla="*/ 0 h 162"/>
              <a:gd name="T4" fmla="*/ 199 w 200"/>
              <a:gd name="T5" fmla="*/ 0 h 162"/>
              <a:gd name="T6" fmla="*/ 199 w 200"/>
              <a:gd name="T7" fmla="*/ 161 h 162"/>
              <a:gd name="T8" fmla="*/ 0 w 200"/>
              <a:gd name="T9" fmla="*/ 161 h 162"/>
            </a:gdLst>
            <a:ahLst/>
            <a:cxnLst>
              <a:cxn ang="0">
                <a:pos x="T0" y="T1"/>
              </a:cxn>
              <a:cxn ang="0">
                <a:pos x="T2" y="T3"/>
              </a:cxn>
              <a:cxn ang="0">
                <a:pos x="T4" y="T5"/>
              </a:cxn>
              <a:cxn ang="0">
                <a:pos x="T6" y="T7"/>
              </a:cxn>
              <a:cxn ang="0">
                <a:pos x="T8" y="T9"/>
              </a:cxn>
            </a:cxnLst>
            <a:rect l="0" t="0" r="r" b="b"/>
            <a:pathLst>
              <a:path w="200" h="162">
                <a:moveTo>
                  <a:pt x="0" y="161"/>
                </a:moveTo>
                <a:lnTo>
                  <a:pt x="0" y="0"/>
                </a:lnTo>
                <a:lnTo>
                  <a:pt x="199" y="0"/>
                </a:lnTo>
                <a:lnTo>
                  <a:pt x="199" y="161"/>
                </a:lnTo>
                <a:lnTo>
                  <a:pt x="0" y="161"/>
                </a:lnTo>
              </a:path>
            </a:pathLst>
          </a:custGeom>
          <a:solidFill>
            <a:schemeClr val="tx2"/>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32"/>
          <p:cNvSpPr>
            <a:spLocks/>
          </p:cNvSpPr>
          <p:nvPr/>
        </p:nvSpPr>
        <p:spPr bwMode="auto">
          <a:xfrm>
            <a:off x="5411788" y="2892425"/>
            <a:ext cx="317500" cy="258763"/>
          </a:xfrm>
          <a:custGeom>
            <a:avLst/>
            <a:gdLst>
              <a:gd name="T0" fmla="*/ 0 w 200"/>
              <a:gd name="T1" fmla="*/ 162 h 163"/>
              <a:gd name="T2" fmla="*/ 0 w 200"/>
              <a:gd name="T3" fmla="*/ 0 h 163"/>
              <a:gd name="T4" fmla="*/ 199 w 200"/>
              <a:gd name="T5" fmla="*/ 0 h 163"/>
              <a:gd name="T6" fmla="*/ 199 w 200"/>
              <a:gd name="T7" fmla="*/ 162 h 163"/>
              <a:gd name="T8" fmla="*/ 0 w 200"/>
              <a:gd name="T9" fmla="*/ 162 h 163"/>
            </a:gdLst>
            <a:ahLst/>
            <a:cxnLst>
              <a:cxn ang="0">
                <a:pos x="T0" y="T1"/>
              </a:cxn>
              <a:cxn ang="0">
                <a:pos x="T2" y="T3"/>
              </a:cxn>
              <a:cxn ang="0">
                <a:pos x="T4" y="T5"/>
              </a:cxn>
              <a:cxn ang="0">
                <a:pos x="T6" y="T7"/>
              </a:cxn>
              <a:cxn ang="0">
                <a:pos x="T8" y="T9"/>
              </a:cxn>
            </a:cxnLst>
            <a:rect l="0" t="0" r="r" b="b"/>
            <a:pathLst>
              <a:path w="200" h="163">
                <a:moveTo>
                  <a:pt x="0" y="162"/>
                </a:moveTo>
                <a:lnTo>
                  <a:pt x="0" y="0"/>
                </a:lnTo>
                <a:lnTo>
                  <a:pt x="199" y="0"/>
                </a:lnTo>
                <a:lnTo>
                  <a:pt x="199"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33"/>
          <p:cNvSpPr>
            <a:spLocks/>
          </p:cNvSpPr>
          <p:nvPr/>
        </p:nvSpPr>
        <p:spPr bwMode="auto">
          <a:xfrm>
            <a:off x="3030538" y="3662363"/>
            <a:ext cx="320675" cy="258762"/>
          </a:xfrm>
          <a:custGeom>
            <a:avLst/>
            <a:gdLst>
              <a:gd name="T0" fmla="*/ 0 w 202"/>
              <a:gd name="T1" fmla="*/ 162 h 163"/>
              <a:gd name="T2" fmla="*/ 0 w 202"/>
              <a:gd name="T3" fmla="*/ 0 h 163"/>
              <a:gd name="T4" fmla="*/ 201 w 202"/>
              <a:gd name="T5" fmla="*/ 0 h 163"/>
              <a:gd name="T6" fmla="*/ 201 w 202"/>
              <a:gd name="T7" fmla="*/ 162 h 163"/>
              <a:gd name="T8" fmla="*/ 0 w 202"/>
              <a:gd name="T9" fmla="*/ 162 h 163"/>
            </a:gdLst>
            <a:ahLst/>
            <a:cxnLst>
              <a:cxn ang="0">
                <a:pos x="T0" y="T1"/>
              </a:cxn>
              <a:cxn ang="0">
                <a:pos x="T2" y="T3"/>
              </a:cxn>
              <a:cxn ang="0">
                <a:pos x="T4" y="T5"/>
              </a:cxn>
              <a:cxn ang="0">
                <a:pos x="T6" y="T7"/>
              </a:cxn>
              <a:cxn ang="0">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34"/>
          <p:cNvSpPr>
            <a:spLocks/>
          </p:cNvSpPr>
          <p:nvPr/>
        </p:nvSpPr>
        <p:spPr bwMode="auto">
          <a:xfrm>
            <a:off x="3030538" y="3919538"/>
            <a:ext cx="320675" cy="257175"/>
          </a:xfrm>
          <a:custGeom>
            <a:avLst/>
            <a:gdLst>
              <a:gd name="T0" fmla="*/ 0 w 202"/>
              <a:gd name="T1" fmla="*/ 161 h 162"/>
              <a:gd name="T2" fmla="*/ 0 w 202"/>
              <a:gd name="T3" fmla="*/ 0 h 162"/>
              <a:gd name="T4" fmla="*/ 201 w 202"/>
              <a:gd name="T5" fmla="*/ 0 h 162"/>
              <a:gd name="T6" fmla="*/ 201 w 202"/>
              <a:gd name="T7" fmla="*/ 161 h 162"/>
              <a:gd name="T8" fmla="*/ 0 w 202"/>
              <a:gd name="T9" fmla="*/ 161 h 162"/>
            </a:gdLst>
            <a:ahLst/>
            <a:cxnLst>
              <a:cxn ang="0">
                <a:pos x="T0" y="T1"/>
              </a:cxn>
              <a:cxn ang="0">
                <a:pos x="T2" y="T3"/>
              </a:cxn>
              <a:cxn ang="0">
                <a:pos x="T4" y="T5"/>
              </a:cxn>
              <a:cxn ang="0">
                <a:pos x="T6" y="T7"/>
              </a:cxn>
              <a:cxn ang="0">
                <a:pos x="T8" y="T9"/>
              </a:cxn>
            </a:cxnLst>
            <a:rect l="0" t="0" r="r" b="b"/>
            <a:pathLst>
              <a:path w="202" h="162">
                <a:moveTo>
                  <a:pt x="0" y="161"/>
                </a:moveTo>
                <a:lnTo>
                  <a:pt x="0" y="0"/>
                </a:lnTo>
                <a:lnTo>
                  <a:pt x="201" y="0"/>
                </a:lnTo>
                <a:lnTo>
                  <a:pt x="201"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35"/>
          <p:cNvSpPr>
            <a:spLocks/>
          </p:cNvSpPr>
          <p:nvPr/>
        </p:nvSpPr>
        <p:spPr bwMode="auto">
          <a:xfrm>
            <a:off x="3030538" y="4175125"/>
            <a:ext cx="320675" cy="258763"/>
          </a:xfrm>
          <a:custGeom>
            <a:avLst/>
            <a:gdLst>
              <a:gd name="T0" fmla="*/ 0 w 202"/>
              <a:gd name="T1" fmla="*/ 162 h 163"/>
              <a:gd name="T2" fmla="*/ 0 w 202"/>
              <a:gd name="T3" fmla="*/ 0 h 163"/>
              <a:gd name="T4" fmla="*/ 201 w 202"/>
              <a:gd name="T5" fmla="*/ 0 h 163"/>
              <a:gd name="T6" fmla="*/ 201 w 202"/>
              <a:gd name="T7" fmla="*/ 162 h 163"/>
              <a:gd name="T8" fmla="*/ 0 w 202"/>
              <a:gd name="T9" fmla="*/ 162 h 163"/>
            </a:gdLst>
            <a:ahLst/>
            <a:cxnLst>
              <a:cxn ang="0">
                <a:pos x="T0" y="T1"/>
              </a:cxn>
              <a:cxn ang="0">
                <a:pos x="T2" y="T3"/>
              </a:cxn>
              <a:cxn ang="0">
                <a:pos x="T4" y="T5"/>
              </a:cxn>
              <a:cxn ang="0">
                <a:pos x="T6" y="T7"/>
              </a:cxn>
              <a:cxn ang="0">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36"/>
          <p:cNvSpPr>
            <a:spLocks/>
          </p:cNvSpPr>
          <p:nvPr/>
        </p:nvSpPr>
        <p:spPr bwMode="auto">
          <a:xfrm>
            <a:off x="4933950" y="3405188"/>
            <a:ext cx="320675" cy="258762"/>
          </a:xfrm>
          <a:custGeom>
            <a:avLst/>
            <a:gdLst>
              <a:gd name="T0" fmla="*/ 0 w 202"/>
              <a:gd name="T1" fmla="*/ 162 h 163"/>
              <a:gd name="T2" fmla="*/ 0 w 202"/>
              <a:gd name="T3" fmla="*/ 0 h 163"/>
              <a:gd name="T4" fmla="*/ 201 w 202"/>
              <a:gd name="T5" fmla="*/ 0 h 163"/>
              <a:gd name="T6" fmla="*/ 201 w 202"/>
              <a:gd name="T7" fmla="*/ 162 h 163"/>
              <a:gd name="T8" fmla="*/ 0 w 202"/>
              <a:gd name="T9" fmla="*/ 162 h 163"/>
            </a:gdLst>
            <a:ahLst/>
            <a:cxnLst>
              <a:cxn ang="0">
                <a:pos x="T0" y="T1"/>
              </a:cxn>
              <a:cxn ang="0">
                <a:pos x="T2" y="T3"/>
              </a:cxn>
              <a:cxn ang="0">
                <a:pos x="T4" y="T5"/>
              </a:cxn>
              <a:cxn ang="0">
                <a:pos x="T6" y="T7"/>
              </a:cxn>
              <a:cxn ang="0">
                <a:pos x="T8" y="T9"/>
              </a:cxn>
            </a:cxnLst>
            <a:rect l="0" t="0" r="r" b="b"/>
            <a:pathLst>
              <a:path w="202" h="163">
                <a:moveTo>
                  <a:pt x="0" y="162"/>
                </a:moveTo>
                <a:lnTo>
                  <a:pt x="0" y="0"/>
                </a:lnTo>
                <a:lnTo>
                  <a:pt x="201" y="0"/>
                </a:lnTo>
                <a:lnTo>
                  <a:pt x="201" y="162"/>
                </a:lnTo>
                <a:lnTo>
                  <a:pt x="0" y="162"/>
                </a:lnTo>
              </a:path>
            </a:pathLst>
          </a:custGeom>
          <a:solidFill>
            <a:schemeClr val="tx2"/>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37"/>
          <p:cNvSpPr>
            <a:spLocks/>
          </p:cNvSpPr>
          <p:nvPr/>
        </p:nvSpPr>
        <p:spPr bwMode="auto">
          <a:xfrm>
            <a:off x="4933950" y="3662363"/>
            <a:ext cx="320675" cy="258762"/>
          </a:xfrm>
          <a:custGeom>
            <a:avLst/>
            <a:gdLst>
              <a:gd name="T0" fmla="*/ 0 w 202"/>
              <a:gd name="T1" fmla="*/ 162 h 163"/>
              <a:gd name="T2" fmla="*/ 0 w 202"/>
              <a:gd name="T3" fmla="*/ 0 h 163"/>
              <a:gd name="T4" fmla="*/ 201 w 202"/>
              <a:gd name="T5" fmla="*/ 0 h 163"/>
              <a:gd name="T6" fmla="*/ 201 w 202"/>
              <a:gd name="T7" fmla="*/ 162 h 163"/>
              <a:gd name="T8" fmla="*/ 0 w 202"/>
              <a:gd name="T9" fmla="*/ 162 h 163"/>
            </a:gdLst>
            <a:ahLst/>
            <a:cxnLst>
              <a:cxn ang="0">
                <a:pos x="T0" y="T1"/>
              </a:cxn>
              <a:cxn ang="0">
                <a:pos x="T2" y="T3"/>
              </a:cxn>
              <a:cxn ang="0">
                <a:pos x="T4" y="T5"/>
              </a:cxn>
              <a:cxn ang="0">
                <a:pos x="T6" y="T7"/>
              </a:cxn>
              <a:cxn ang="0">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38"/>
          <p:cNvSpPr>
            <a:spLocks/>
          </p:cNvSpPr>
          <p:nvPr/>
        </p:nvSpPr>
        <p:spPr bwMode="auto">
          <a:xfrm>
            <a:off x="4933950" y="3919538"/>
            <a:ext cx="320675" cy="257175"/>
          </a:xfrm>
          <a:custGeom>
            <a:avLst/>
            <a:gdLst>
              <a:gd name="T0" fmla="*/ 0 w 202"/>
              <a:gd name="T1" fmla="*/ 161 h 162"/>
              <a:gd name="T2" fmla="*/ 0 w 202"/>
              <a:gd name="T3" fmla="*/ 0 h 162"/>
              <a:gd name="T4" fmla="*/ 201 w 202"/>
              <a:gd name="T5" fmla="*/ 0 h 162"/>
              <a:gd name="T6" fmla="*/ 201 w 202"/>
              <a:gd name="T7" fmla="*/ 161 h 162"/>
              <a:gd name="T8" fmla="*/ 0 w 202"/>
              <a:gd name="T9" fmla="*/ 161 h 162"/>
            </a:gdLst>
            <a:ahLst/>
            <a:cxnLst>
              <a:cxn ang="0">
                <a:pos x="T0" y="T1"/>
              </a:cxn>
              <a:cxn ang="0">
                <a:pos x="T2" y="T3"/>
              </a:cxn>
              <a:cxn ang="0">
                <a:pos x="T4" y="T5"/>
              </a:cxn>
              <a:cxn ang="0">
                <a:pos x="T6" y="T7"/>
              </a:cxn>
              <a:cxn ang="0">
                <a:pos x="T8" y="T9"/>
              </a:cxn>
            </a:cxnLst>
            <a:rect l="0" t="0" r="r" b="b"/>
            <a:pathLst>
              <a:path w="202" h="162">
                <a:moveTo>
                  <a:pt x="0" y="161"/>
                </a:moveTo>
                <a:lnTo>
                  <a:pt x="0" y="0"/>
                </a:lnTo>
                <a:lnTo>
                  <a:pt x="201" y="0"/>
                </a:lnTo>
                <a:lnTo>
                  <a:pt x="201"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9"/>
          <p:cNvSpPr>
            <a:spLocks/>
          </p:cNvSpPr>
          <p:nvPr/>
        </p:nvSpPr>
        <p:spPr bwMode="auto">
          <a:xfrm>
            <a:off x="4933950" y="4175125"/>
            <a:ext cx="320675" cy="258763"/>
          </a:xfrm>
          <a:custGeom>
            <a:avLst/>
            <a:gdLst>
              <a:gd name="T0" fmla="*/ 0 w 202"/>
              <a:gd name="T1" fmla="*/ 162 h 163"/>
              <a:gd name="T2" fmla="*/ 0 w 202"/>
              <a:gd name="T3" fmla="*/ 0 h 163"/>
              <a:gd name="T4" fmla="*/ 201 w 202"/>
              <a:gd name="T5" fmla="*/ 0 h 163"/>
              <a:gd name="T6" fmla="*/ 201 w 202"/>
              <a:gd name="T7" fmla="*/ 162 h 163"/>
              <a:gd name="T8" fmla="*/ 0 w 202"/>
              <a:gd name="T9" fmla="*/ 162 h 163"/>
            </a:gdLst>
            <a:ahLst/>
            <a:cxnLst>
              <a:cxn ang="0">
                <a:pos x="T0" y="T1"/>
              </a:cxn>
              <a:cxn ang="0">
                <a:pos x="T2" y="T3"/>
              </a:cxn>
              <a:cxn ang="0">
                <a:pos x="T4" y="T5"/>
              </a:cxn>
              <a:cxn ang="0">
                <a:pos x="T6" y="T7"/>
              </a:cxn>
              <a:cxn ang="0">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Rectangle 71"/>
          <p:cNvSpPr>
            <a:spLocks noChangeArrowheads="1"/>
          </p:cNvSpPr>
          <p:nvPr/>
        </p:nvSpPr>
        <p:spPr bwMode="auto">
          <a:xfrm>
            <a:off x="2498725" y="2654300"/>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2,3</a:t>
            </a:r>
          </a:p>
        </p:txBody>
      </p:sp>
      <p:sp>
        <p:nvSpPr>
          <p:cNvPr id="28" name="Rectangle 72"/>
          <p:cNvSpPr>
            <a:spLocks noChangeArrowheads="1"/>
          </p:cNvSpPr>
          <p:nvPr/>
        </p:nvSpPr>
        <p:spPr bwMode="auto">
          <a:xfrm>
            <a:off x="2508250" y="290036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4,6</a:t>
            </a:r>
          </a:p>
        </p:txBody>
      </p:sp>
      <p:sp>
        <p:nvSpPr>
          <p:cNvPr id="29" name="Rectangle 73"/>
          <p:cNvSpPr>
            <a:spLocks noChangeArrowheads="1"/>
          </p:cNvSpPr>
          <p:nvPr/>
        </p:nvSpPr>
        <p:spPr bwMode="auto">
          <a:xfrm>
            <a:off x="3460750" y="26019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4,7</a:t>
            </a:r>
          </a:p>
        </p:txBody>
      </p:sp>
      <p:sp>
        <p:nvSpPr>
          <p:cNvPr id="30" name="Rectangle 74"/>
          <p:cNvSpPr>
            <a:spLocks noChangeArrowheads="1"/>
          </p:cNvSpPr>
          <p:nvPr/>
        </p:nvSpPr>
        <p:spPr bwMode="auto">
          <a:xfrm>
            <a:off x="3451225" y="28686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8,9</a:t>
            </a:r>
          </a:p>
        </p:txBody>
      </p:sp>
      <p:sp>
        <p:nvSpPr>
          <p:cNvPr id="31" name="Rectangle 75"/>
          <p:cNvSpPr>
            <a:spLocks noChangeArrowheads="1"/>
          </p:cNvSpPr>
          <p:nvPr/>
        </p:nvSpPr>
        <p:spPr bwMode="auto">
          <a:xfrm>
            <a:off x="4433888" y="2622550"/>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1,3</a:t>
            </a:r>
          </a:p>
        </p:txBody>
      </p:sp>
      <p:sp>
        <p:nvSpPr>
          <p:cNvPr id="32" name="Rectangle 76"/>
          <p:cNvSpPr>
            <a:spLocks noChangeArrowheads="1"/>
          </p:cNvSpPr>
          <p:nvPr/>
        </p:nvSpPr>
        <p:spPr bwMode="auto">
          <a:xfrm>
            <a:off x="4422775" y="28686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5,6</a:t>
            </a:r>
          </a:p>
        </p:txBody>
      </p:sp>
      <p:sp>
        <p:nvSpPr>
          <p:cNvPr id="33" name="Rectangle 77"/>
          <p:cNvSpPr>
            <a:spLocks noChangeArrowheads="1"/>
          </p:cNvSpPr>
          <p:nvPr/>
        </p:nvSpPr>
        <p:spPr bwMode="auto">
          <a:xfrm>
            <a:off x="5424488" y="2868613"/>
            <a:ext cx="279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a:t>
            </a:r>
          </a:p>
        </p:txBody>
      </p:sp>
      <p:sp>
        <p:nvSpPr>
          <p:cNvPr id="34" name="Rectangle 78"/>
          <p:cNvSpPr>
            <a:spLocks noChangeArrowheads="1"/>
          </p:cNvSpPr>
          <p:nvPr/>
        </p:nvSpPr>
        <p:spPr bwMode="auto">
          <a:xfrm>
            <a:off x="2984500" y="341312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2,3</a:t>
            </a:r>
          </a:p>
        </p:txBody>
      </p:sp>
      <p:sp>
        <p:nvSpPr>
          <p:cNvPr id="35" name="Rectangle 79"/>
          <p:cNvSpPr>
            <a:spLocks noChangeArrowheads="1"/>
          </p:cNvSpPr>
          <p:nvPr/>
        </p:nvSpPr>
        <p:spPr bwMode="auto">
          <a:xfrm>
            <a:off x="2984500" y="36814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4,4</a:t>
            </a:r>
          </a:p>
        </p:txBody>
      </p:sp>
      <p:sp>
        <p:nvSpPr>
          <p:cNvPr id="36" name="Rectangle 80"/>
          <p:cNvSpPr>
            <a:spLocks noChangeArrowheads="1"/>
          </p:cNvSpPr>
          <p:nvPr/>
        </p:nvSpPr>
        <p:spPr bwMode="auto">
          <a:xfrm>
            <a:off x="2994025" y="392747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6,7</a:t>
            </a:r>
          </a:p>
        </p:txBody>
      </p:sp>
      <p:sp>
        <p:nvSpPr>
          <p:cNvPr id="37" name="Rectangle 81"/>
          <p:cNvSpPr>
            <a:spLocks noChangeArrowheads="1"/>
          </p:cNvSpPr>
          <p:nvPr/>
        </p:nvSpPr>
        <p:spPr bwMode="auto">
          <a:xfrm>
            <a:off x="2984500" y="419417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8,9</a:t>
            </a:r>
          </a:p>
        </p:txBody>
      </p:sp>
      <p:sp>
        <p:nvSpPr>
          <p:cNvPr id="38" name="Rectangle 82"/>
          <p:cNvSpPr>
            <a:spLocks noChangeArrowheads="1"/>
          </p:cNvSpPr>
          <p:nvPr/>
        </p:nvSpPr>
        <p:spPr bwMode="auto">
          <a:xfrm>
            <a:off x="4891088" y="3681413"/>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1,2</a:t>
            </a:r>
          </a:p>
        </p:txBody>
      </p:sp>
      <p:sp>
        <p:nvSpPr>
          <p:cNvPr id="39" name="Rectangle 83"/>
          <p:cNvSpPr>
            <a:spLocks noChangeArrowheads="1"/>
          </p:cNvSpPr>
          <p:nvPr/>
        </p:nvSpPr>
        <p:spPr bwMode="auto">
          <a:xfrm>
            <a:off x="4891088" y="392747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3,5</a:t>
            </a:r>
          </a:p>
        </p:txBody>
      </p:sp>
      <p:sp>
        <p:nvSpPr>
          <p:cNvPr id="40" name="Rectangle 84"/>
          <p:cNvSpPr>
            <a:spLocks noChangeArrowheads="1"/>
          </p:cNvSpPr>
          <p:nvPr/>
        </p:nvSpPr>
        <p:spPr bwMode="auto">
          <a:xfrm>
            <a:off x="4970463" y="4162425"/>
            <a:ext cx="279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6</a:t>
            </a:r>
          </a:p>
        </p:txBody>
      </p:sp>
      <p:sp>
        <p:nvSpPr>
          <p:cNvPr id="41" name="Freeform 91"/>
          <p:cNvSpPr>
            <a:spLocks/>
          </p:cNvSpPr>
          <p:nvPr/>
        </p:nvSpPr>
        <p:spPr bwMode="auto">
          <a:xfrm>
            <a:off x="3030538" y="3413125"/>
            <a:ext cx="320675" cy="258763"/>
          </a:xfrm>
          <a:custGeom>
            <a:avLst/>
            <a:gdLst>
              <a:gd name="T0" fmla="*/ 0 w 202"/>
              <a:gd name="T1" fmla="*/ 162 h 163"/>
              <a:gd name="T2" fmla="*/ 0 w 202"/>
              <a:gd name="T3" fmla="*/ 0 h 163"/>
              <a:gd name="T4" fmla="*/ 201 w 202"/>
              <a:gd name="T5" fmla="*/ 0 h 163"/>
              <a:gd name="T6" fmla="*/ 201 w 202"/>
              <a:gd name="T7" fmla="*/ 162 h 163"/>
              <a:gd name="T8" fmla="*/ 0 w 202"/>
              <a:gd name="T9" fmla="*/ 162 h 163"/>
            </a:gdLst>
            <a:ahLst/>
            <a:cxnLst>
              <a:cxn ang="0">
                <a:pos x="T0" y="T1"/>
              </a:cxn>
              <a:cxn ang="0">
                <a:pos x="T2" y="T3"/>
              </a:cxn>
              <a:cxn ang="0">
                <a:pos x="T4" y="T5"/>
              </a:cxn>
              <a:cxn ang="0">
                <a:pos x="T6" y="T7"/>
              </a:cxn>
              <a:cxn ang="0">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94"/>
          <p:cNvSpPr>
            <a:spLocks noChangeShapeType="1"/>
          </p:cNvSpPr>
          <p:nvPr/>
        </p:nvSpPr>
        <p:spPr bwMode="auto">
          <a:xfrm>
            <a:off x="2281238" y="3251200"/>
            <a:ext cx="38147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12"/>
          <p:cNvSpPr>
            <a:spLocks noChangeShapeType="1"/>
          </p:cNvSpPr>
          <p:nvPr/>
        </p:nvSpPr>
        <p:spPr bwMode="auto">
          <a:xfrm>
            <a:off x="2705100" y="3175000"/>
            <a:ext cx="423863"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13"/>
          <p:cNvSpPr>
            <a:spLocks noChangeShapeType="1"/>
          </p:cNvSpPr>
          <p:nvPr/>
        </p:nvSpPr>
        <p:spPr bwMode="auto">
          <a:xfrm flipH="1">
            <a:off x="3270250" y="3175000"/>
            <a:ext cx="352425"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14"/>
          <p:cNvSpPr>
            <a:spLocks noChangeShapeType="1"/>
          </p:cNvSpPr>
          <p:nvPr/>
        </p:nvSpPr>
        <p:spPr bwMode="auto">
          <a:xfrm>
            <a:off x="4611688" y="3175000"/>
            <a:ext cx="423862"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15"/>
          <p:cNvSpPr>
            <a:spLocks noChangeShapeType="1"/>
          </p:cNvSpPr>
          <p:nvPr/>
        </p:nvSpPr>
        <p:spPr bwMode="auto">
          <a:xfrm flipH="1">
            <a:off x="5176838" y="3175000"/>
            <a:ext cx="354012"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51726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ChangeArrowheads="1"/>
          </p:cNvSpPr>
          <p:nvPr/>
        </p:nvSpPr>
        <p:spPr bwMode="auto">
          <a:xfrm>
            <a:off x="5867400" y="2473325"/>
            <a:ext cx="1189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4-page runs</a:t>
            </a:r>
          </a:p>
        </p:txBody>
      </p:sp>
      <p:sp>
        <p:nvSpPr>
          <p:cNvPr id="6" name="Rectangle 16"/>
          <p:cNvSpPr>
            <a:spLocks noChangeArrowheads="1"/>
          </p:cNvSpPr>
          <p:nvPr/>
        </p:nvSpPr>
        <p:spPr bwMode="auto">
          <a:xfrm>
            <a:off x="5783263" y="3160712"/>
            <a:ext cx="7493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t>PASS 3</a:t>
            </a:r>
          </a:p>
        </p:txBody>
      </p:sp>
      <p:sp>
        <p:nvSpPr>
          <p:cNvPr id="7" name="Freeform 33"/>
          <p:cNvSpPr>
            <a:spLocks/>
          </p:cNvSpPr>
          <p:nvPr/>
        </p:nvSpPr>
        <p:spPr bwMode="auto">
          <a:xfrm>
            <a:off x="2789238" y="2390775"/>
            <a:ext cx="320675" cy="258762"/>
          </a:xfrm>
          <a:custGeom>
            <a:avLst/>
            <a:gdLst>
              <a:gd name="T0" fmla="*/ 0 w 202"/>
              <a:gd name="T1" fmla="*/ 162 h 163"/>
              <a:gd name="T2" fmla="*/ 0 w 202"/>
              <a:gd name="T3" fmla="*/ 0 h 163"/>
              <a:gd name="T4" fmla="*/ 201 w 202"/>
              <a:gd name="T5" fmla="*/ 0 h 163"/>
              <a:gd name="T6" fmla="*/ 201 w 202"/>
              <a:gd name="T7" fmla="*/ 162 h 163"/>
              <a:gd name="T8" fmla="*/ 0 w 202"/>
              <a:gd name="T9" fmla="*/ 162 h 163"/>
            </a:gdLst>
            <a:ahLst/>
            <a:cxnLst>
              <a:cxn ang="0">
                <a:pos x="T0" y="T1"/>
              </a:cxn>
              <a:cxn ang="0">
                <a:pos x="T2" y="T3"/>
              </a:cxn>
              <a:cxn ang="0">
                <a:pos x="T4" y="T5"/>
              </a:cxn>
              <a:cxn ang="0">
                <a:pos x="T6" y="T7"/>
              </a:cxn>
              <a:cxn ang="0">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Freeform 34"/>
          <p:cNvSpPr>
            <a:spLocks/>
          </p:cNvSpPr>
          <p:nvPr/>
        </p:nvSpPr>
        <p:spPr bwMode="auto">
          <a:xfrm>
            <a:off x="2789238" y="2647950"/>
            <a:ext cx="320675" cy="257175"/>
          </a:xfrm>
          <a:custGeom>
            <a:avLst/>
            <a:gdLst>
              <a:gd name="T0" fmla="*/ 0 w 202"/>
              <a:gd name="T1" fmla="*/ 161 h 162"/>
              <a:gd name="T2" fmla="*/ 0 w 202"/>
              <a:gd name="T3" fmla="*/ 0 h 162"/>
              <a:gd name="T4" fmla="*/ 201 w 202"/>
              <a:gd name="T5" fmla="*/ 0 h 162"/>
              <a:gd name="T6" fmla="*/ 201 w 202"/>
              <a:gd name="T7" fmla="*/ 161 h 162"/>
              <a:gd name="T8" fmla="*/ 0 w 202"/>
              <a:gd name="T9" fmla="*/ 161 h 162"/>
            </a:gdLst>
            <a:ahLst/>
            <a:cxnLst>
              <a:cxn ang="0">
                <a:pos x="T0" y="T1"/>
              </a:cxn>
              <a:cxn ang="0">
                <a:pos x="T2" y="T3"/>
              </a:cxn>
              <a:cxn ang="0">
                <a:pos x="T4" y="T5"/>
              </a:cxn>
              <a:cxn ang="0">
                <a:pos x="T6" y="T7"/>
              </a:cxn>
              <a:cxn ang="0">
                <a:pos x="T8" y="T9"/>
              </a:cxn>
            </a:cxnLst>
            <a:rect l="0" t="0" r="r" b="b"/>
            <a:pathLst>
              <a:path w="202" h="162">
                <a:moveTo>
                  <a:pt x="0" y="161"/>
                </a:moveTo>
                <a:lnTo>
                  <a:pt x="0" y="0"/>
                </a:lnTo>
                <a:lnTo>
                  <a:pt x="201" y="0"/>
                </a:lnTo>
                <a:lnTo>
                  <a:pt x="201"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Freeform 35"/>
          <p:cNvSpPr>
            <a:spLocks/>
          </p:cNvSpPr>
          <p:nvPr/>
        </p:nvSpPr>
        <p:spPr bwMode="auto">
          <a:xfrm>
            <a:off x="2789238" y="2903537"/>
            <a:ext cx="320675" cy="258763"/>
          </a:xfrm>
          <a:custGeom>
            <a:avLst/>
            <a:gdLst>
              <a:gd name="T0" fmla="*/ 0 w 202"/>
              <a:gd name="T1" fmla="*/ 162 h 163"/>
              <a:gd name="T2" fmla="*/ 0 w 202"/>
              <a:gd name="T3" fmla="*/ 0 h 163"/>
              <a:gd name="T4" fmla="*/ 201 w 202"/>
              <a:gd name="T5" fmla="*/ 0 h 163"/>
              <a:gd name="T6" fmla="*/ 201 w 202"/>
              <a:gd name="T7" fmla="*/ 162 h 163"/>
              <a:gd name="T8" fmla="*/ 0 w 202"/>
              <a:gd name="T9" fmla="*/ 162 h 163"/>
            </a:gdLst>
            <a:ahLst/>
            <a:cxnLst>
              <a:cxn ang="0">
                <a:pos x="T0" y="T1"/>
              </a:cxn>
              <a:cxn ang="0">
                <a:pos x="T2" y="T3"/>
              </a:cxn>
              <a:cxn ang="0">
                <a:pos x="T4" y="T5"/>
              </a:cxn>
              <a:cxn ang="0">
                <a:pos x="T6" y="T7"/>
              </a:cxn>
              <a:cxn ang="0">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Freeform 36"/>
          <p:cNvSpPr>
            <a:spLocks/>
          </p:cNvSpPr>
          <p:nvPr/>
        </p:nvSpPr>
        <p:spPr bwMode="auto">
          <a:xfrm>
            <a:off x="4692650" y="2133600"/>
            <a:ext cx="320675" cy="258762"/>
          </a:xfrm>
          <a:custGeom>
            <a:avLst/>
            <a:gdLst>
              <a:gd name="T0" fmla="*/ 0 w 202"/>
              <a:gd name="T1" fmla="*/ 162 h 163"/>
              <a:gd name="T2" fmla="*/ 0 w 202"/>
              <a:gd name="T3" fmla="*/ 0 h 163"/>
              <a:gd name="T4" fmla="*/ 201 w 202"/>
              <a:gd name="T5" fmla="*/ 0 h 163"/>
              <a:gd name="T6" fmla="*/ 201 w 202"/>
              <a:gd name="T7" fmla="*/ 162 h 163"/>
              <a:gd name="T8" fmla="*/ 0 w 202"/>
              <a:gd name="T9" fmla="*/ 162 h 163"/>
            </a:gdLst>
            <a:ahLst/>
            <a:cxnLst>
              <a:cxn ang="0">
                <a:pos x="T0" y="T1"/>
              </a:cxn>
              <a:cxn ang="0">
                <a:pos x="T2" y="T3"/>
              </a:cxn>
              <a:cxn ang="0">
                <a:pos x="T4" y="T5"/>
              </a:cxn>
              <a:cxn ang="0">
                <a:pos x="T6" y="T7"/>
              </a:cxn>
              <a:cxn ang="0">
                <a:pos x="T8" y="T9"/>
              </a:cxn>
            </a:cxnLst>
            <a:rect l="0" t="0" r="r" b="b"/>
            <a:pathLst>
              <a:path w="202" h="163">
                <a:moveTo>
                  <a:pt x="0" y="162"/>
                </a:moveTo>
                <a:lnTo>
                  <a:pt x="0" y="0"/>
                </a:lnTo>
                <a:lnTo>
                  <a:pt x="201" y="0"/>
                </a:lnTo>
                <a:lnTo>
                  <a:pt x="201" y="162"/>
                </a:lnTo>
                <a:lnTo>
                  <a:pt x="0" y="162"/>
                </a:lnTo>
              </a:path>
            </a:pathLst>
          </a:custGeom>
          <a:solidFill>
            <a:schemeClr val="tx2"/>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Freeform 37"/>
          <p:cNvSpPr>
            <a:spLocks/>
          </p:cNvSpPr>
          <p:nvPr/>
        </p:nvSpPr>
        <p:spPr bwMode="auto">
          <a:xfrm>
            <a:off x="4692650" y="2390775"/>
            <a:ext cx="320675" cy="258762"/>
          </a:xfrm>
          <a:custGeom>
            <a:avLst/>
            <a:gdLst>
              <a:gd name="T0" fmla="*/ 0 w 202"/>
              <a:gd name="T1" fmla="*/ 162 h 163"/>
              <a:gd name="T2" fmla="*/ 0 w 202"/>
              <a:gd name="T3" fmla="*/ 0 h 163"/>
              <a:gd name="T4" fmla="*/ 201 w 202"/>
              <a:gd name="T5" fmla="*/ 0 h 163"/>
              <a:gd name="T6" fmla="*/ 201 w 202"/>
              <a:gd name="T7" fmla="*/ 162 h 163"/>
              <a:gd name="T8" fmla="*/ 0 w 202"/>
              <a:gd name="T9" fmla="*/ 162 h 163"/>
            </a:gdLst>
            <a:ahLst/>
            <a:cxnLst>
              <a:cxn ang="0">
                <a:pos x="T0" y="T1"/>
              </a:cxn>
              <a:cxn ang="0">
                <a:pos x="T2" y="T3"/>
              </a:cxn>
              <a:cxn ang="0">
                <a:pos x="T4" y="T5"/>
              </a:cxn>
              <a:cxn ang="0">
                <a:pos x="T6" y="T7"/>
              </a:cxn>
              <a:cxn ang="0">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38"/>
          <p:cNvSpPr>
            <a:spLocks/>
          </p:cNvSpPr>
          <p:nvPr/>
        </p:nvSpPr>
        <p:spPr bwMode="auto">
          <a:xfrm>
            <a:off x="4692650" y="2647950"/>
            <a:ext cx="320675" cy="257175"/>
          </a:xfrm>
          <a:custGeom>
            <a:avLst/>
            <a:gdLst>
              <a:gd name="T0" fmla="*/ 0 w 202"/>
              <a:gd name="T1" fmla="*/ 161 h 162"/>
              <a:gd name="T2" fmla="*/ 0 w 202"/>
              <a:gd name="T3" fmla="*/ 0 h 162"/>
              <a:gd name="T4" fmla="*/ 201 w 202"/>
              <a:gd name="T5" fmla="*/ 0 h 162"/>
              <a:gd name="T6" fmla="*/ 201 w 202"/>
              <a:gd name="T7" fmla="*/ 161 h 162"/>
              <a:gd name="T8" fmla="*/ 0 w 202"/>
              <a:gd name="T9" fmla="*/ 161 h 162"/>
            </a:gdLst>
            <a:ahLst/>
            <a:cxnLst>
              <a:cxn ang="0">
                <a:pos x="T0" y="T1"/>
              </a:cxn>
              <a:cxn ang="0">
                <a:pos x="T2" y="T3"/>
              </a:cxn>
              <a:cxn ang="0">
                <a:pos x="T4" y="T5"/>
              </a:cxn>
              <a:cxn ang="0">
                <a:pos x="T6" y="T7"/>
              </a:cxn>
              <a:cxn ang="0">
                <a:pos x="T8" y="T9"/>
              </a:cxn>
            </a:cxnLst>
            <a:rect l="0" t="0" r="r" b="b"/>
            <a:pathLst>
              <a:path w="202" h="162">
                <a:moveTo>
                  <a:pt x="0" y="161"/>
                </a:moveTo>
                <a:lnTo>
                  <a:pt x="0" y="0"/>
                </a:lnTo>
                <a:lnTo>
                  <a:pt x="201" y="0"/>
                </a:lnTo>
                <a:lnTo>
                  <a:pt x="201"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39"/>
          <p:cNvSpPr>
            <a:spLocks/>
          </p:cNvSpPr>
          <p:nvPr/>
        </p:nvSpPr>
        <p:spPr bwMode="auto">
          <a:xfrm>
            <a:off x="4692650" y="2903537"/>
            <a:ext cx="320675" cy="258763"/>
          </a:xfrm>
          <a:custGeom>
            <a:avLst/>
            <a:gdLst>
              <a:gd name="T0" fmla="*/ 0 w 202"/>
              <a:gd name="T1" fmla="*/ 162 h 163"/>
              <a:gd name="T2" fmla="*/ 0 w 202"/>
              <a:gd name="T3" fmla="*/ 0 h 163"/>
              <a:gd name="T4" fmla="*/ 201 w 202"/>
              <a:gd name="T5" fmla="*/ 0 h 163"/>
              <a:gd name="T6" fmla="*/ 201 w 202"/>
              <a:gd name="T7" fmla="*/ 162 h 163"/>
              <a:gd name="T8" fmla="*/ 0 w 202"/>
              <a:gd name="T9" fmla="*/ 162 h 163"/>
            </a:gdLst>
            <a:ahLst/>
            <a:cxnLst>
              <a:cxn ang="0">
                <a:pos x="T0" y="T1"/>
              </a:cxn>
              <a:cxn ang="0">
                <a:pos x="T2" y="T3"/>
              </a:cxn>
              <a:cxn ang="0">
                <a:pos x="T4" y="T5"/>
              </a:cxn>
              <a:cxn ang="0">
                <a:pos x="T6" y="T7"/>
              </a:cxn>
              <a:cxn ang="0">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40"/>
          <p:cNvSpPr>
            <a:spLocks/>
          </p:cNvSpPr>
          <p:nvPr/>
        </p:nvSpPr>
        <p:spPr bwMode="auto">
          <a:xfrm>
            <a:off x="3741738" y="3417887"/>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solidFill>
            <a:schemeClr val="tx2"/>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41"/>
          <p:cNvSpPr>
            <a:spLocks/>
          </p:cNvSpPr>
          <p:nvPr/>
        </p:nvSpPr>
        <p:spPr bwMode="auto">
          <a:xfrm>
            <a:off x="3741738" y="3673475"/>
            <a:ext cx="319087" cy="258762"/>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42"/>
          <p:cNvSpPr>
            <a:spLocks/>
          </p:cNvSpPr>
          <p:nvPr/>
        </p:nvSpPr>
        <p:spPr bwMode="auto">
          <a:xfrm>
            <a:off x="3741738" y="3930650"/>
            <a:ext cx="319087" cy="258762"/>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43"/>
          <p:cNvSpPr>
            <a:spLocks/>
          </p:cNvSpPr>
          <p:nvPr/>
        </p:nvSpPr>
        <p:spPr bwMode="auto">
          <a:xfrm>
            <a:off x="3741738" y="4187825"/>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44"/>
          <p:cNvSpPr>
            <a:spLocks/>
          </p:cNvSpPr>
          <p:nvPr/>
        </p:nvSpPr>
        <p:spPr bwMode="auto">
          <a:xfrm>
            <a:off x="3741738" y="4443412"/>
            <a:ext cx="319087" cy="258763"/>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45"/>
          <p:cNvSpPr>
            <a:spLocks/>
          </p:cNvSpPr>
          <p:nvPr/>
        </p:nvSpPr>
        <p:spPr bwMode="auto">
          <a:xfrm>
            <a:off x="3741738" y="4700587"/>
            <a:ext cx="319087" cy="258763"/>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46"/>
          <p:cNvSpPr>
            <a:spLocks/>
          </p:cNvSpPr>
          <p:nvPr/>
        </p:nvSpPr>
        <p:spPr bwMode="auto">
          <a:xfrm>
            <a:off x="3741738" y="4957762"/>
            <a:ext cx="319087" cy="257175"/>
          </a:xfrm>
          <a:custGeom>
            <a:avLst/>
            <a:gdLst>
              <a:gd name="T0" fmla="*/ 0 w 201"/>
              <a:gd name="T1" fmla="*/ 161 h 162"/>
              <a:gd name="T2" fmla="*/ 0 w 201"/>
              <a:gd name="T3" fmla="*/ 0 h 162"/>
              <a:gd name="T4" fmla="*/ 200 w 201"/>
              <a:gd name="T5" fmla="*/ 0 h 162"/>
              <a:gd name="T6" fmla="*/ 200 w 201"/>
              <a:gd name="T7" fmla="*/ 161 h 162"/>
              <a:gd name="T8" fmla="*/ 0 w 201"/>
              <a:gd name="T9" fmla="*/ 161 h 162"/>
            </a:gdLst>
            <a:ahLst/>
            <a:cxnLst>
              <a:cxn ang="0">
                <a:pos x="T0" y="T1"/>
              </a:cxn>
              <a:cxn ang="0">
                <a:pos x="T2" y="T3"/>
              </a:cxn>
              <a:cxn ang="0">
                <a:pos x="T4" y="T5"/>
              </a:cxn>
              <a:cxn ang="0">
                <a:pos x="T6" y="T7"/>
              </a:cxn>
              <a:cxn ang="0">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47"/>
          <p:cNvSpPr>
            <a:spLocks/>
          </p:cNvSpPr>
          <p:nvPr/>
        </p:nvSpPr>
        <p:spPr bwMode="auto">
          <a:xfrm>
            <a:off x="3741738" y="5213350"/>
            <a:ext cx="319087" cy="258762"/>
          </a:xfrm>
          <a:custGeom>
            <a:avLst/>
            <a:gdLst>
              <a:gd name="T0" fmla="*/ 0 w 201"/>
              <a:gd name="T1" fmla="*/ 162 h 163"/>
              <a:gd name="T2" fmla="*/ 0 w 201"/>
              <a:gd name="T3" fmla="*/ 0 h 163"/>
              <a:gd name="T4" fmla="*/ 200 w 201"/>
              <a:gd name="T5" fmla="*/ 0 h 163"/>
              <a:gd name="T6" fmla="*/ 200 w 201"/>
              <a:gd name="T7" fmla="*/ 162 h 163"/>
              <a:gd name="T8" fmla="*/ 0 w 201"/>
              <a:gd name="T9" fmla="*/ 162 h 163"/>
            </a:gdLst>
            <a:ahLst/>
            <a:cxnLst>
              <a:cxn ang="0">
                <a:pos x="T0" y="T1"/>
              </a:cxn>
              <a:cxn ang="0">
                <a:pos x="T2" y="T3"/>
              </a:cxn>
              <a:cxn ang="0">
                <a:pos x="T4" y="T5"/>
              </a:cxn>
              <a:cxn ang="0">
                <a:pos x="T6" y="T7"/>
              </a:cxn>
              <a:cxn ang="0">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Rectangle 48"/>
          <p:cNvSpPr>
            <a:spLocks noChangeArrowheads="1"/>
          </p:cNvSpPr>
          <p:nvPr/>
        </p:nvSpPr>
        <p:spPr bwMode="auto">
          <a:xfrm>
            <a:off x="3756025" y="5211762"/>
            <a:ext cx="279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9</a:t>
            </a:r>
          </a:p>
        </p:txBody>
      </p:sp>
      <p:sp>
        <p:nvSpPr>
          <p:cNvPr id="23" name="Rectangle 78"/>
          <p:cNvSpPr>
            <a:spLocks noChangeArrowheads="1"/>
          </p:cNvSpPr>
          <p:nvPr/>
        </p:nvSpPr>
        <p:spPr bwMode="auto">
          <a:xfrm>
            <a:off x="2743200" y="2141537"/>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2,3</a:t>
            </a:r>
          </a:p>
        </p:txBody>
      </p:sp>
      <p:sp>
        <p:nvSpPr>
          <p:cNvPr id="24" name="Rectangle 79"/>
          <p:cNvSpPr>
            <a:spLocks noChangeArrowheads="1"/>
          </p:cNvSpPr>
          <p:nvPr/>
        </p:nvSpPr>
        <p:spPr bwMode="auto">
          <a:xfrm>
            <a:off x="2743200" y="240982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4,4</a:t>
            </a:r>
          </a:p>
        </p:txBody>
      </p:sp>
      <p:sp>
        <p:nvSpPr>
          <p:cNvPr id="25" name="Rectangle 80"/>
          <p:cNvSpPr>
            <a:spLocks noChangeArrowheads="1"/>
          </p:cNvSpPr>
          <p:nvPr/>
        </p:nvSpPr>
        <p:spPr bwMode="auto">
          <a:xfrm>
            <a:off x="2752725" y="2655887"/>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6,7</a:t>
            </a:r>
          </a:p>
        </p:txBody>
      </p:sp>
      <p:sp>
        <p:nvSpPr>
          <p:cNvPr id="26" name="Rectangle 81"/>
          <p:cNvSpPr>
            <a:spLocks noChangeArrowheads="1"/>
          </p:cNvSpPr>
          <p:nvPr/>
        </p:nvSpPr>
        <p:spPr bwMode="auto">
          <a:xfrm>
            <a:off x="2743200" y="2922587"/>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8,9</a:t>
            </a:r>
          </a:p>
        </p:txBody>
      </p:sp>
      <p:sp>
        <p:nvSpPr>
          <p:cNvPr id="27" name="Rectangle 82"/>
          <p:cNvSpPr>
            <a:spLocks noChangeArrowheads="1"/>
          </p:cNvSpPr>
          <p:nvPr/>
        </p:nvSpPr>
        <p:spPr bwMode="auto">
          <a:xfrm>
            <a:off x="4649788" y="2409825"/>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1,2</a:t>
            </a:r>
          </a:p>
        </p:txBody>
      </p:sp>
      <p:sp>
        <p:nvSpPr>
          <p:cNvPr id="28" name="Rectangle 83"/>
          <p:cNvSpPr>
            <a:spLocks noChangeArrowheads="1"/>
          </p:cNvSpPr>
          <p:nvPr/>
        </p:nvSpPr>
        <p:spPr bwMode="auto">
          <a:xfrm>
            <a:off x="4649788" y="2655887"/>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3,5</a:t>
            </a:r>
          </a:p>
        </p:txBody>
      </p:sp>
      <p:sp>
        <p:nvSpPr>
          <p:cNvPr id="29" name="Rectangle 84"/>
          <p:cNvSpPr>
            <a:spLocks noChangeArrowheads="1"/>
          </p:cNvSpPr>
          <p:nvPr/>
        </p:nvSpPr>
        <p:spPr bwMode="auto">
          <a:xfrm>
            <a:off x="4729163" y="2890837"/>
            <a:ext cx="279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6</a:t>
            </a:r>
          </a:p>
        </p:txBody>
      </p:sp>
      <p:sp>
        <p:nvSpPr>
          <p:cNvPr id="30" name="Rectangle 85"/>
          <p:cNvSpPr>
            <a:spLocks noChangeArrowheads="1"/>
          </p:cNvSpPr>
          <p:nvPr/>
        </p:nvSpPr>
        <p:spPr bwMode="auto">
          <a:xfrm>
            <a:off x="3695700" y="3681412"/>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1,2</a:t>
            </a:r>
          </a:p>
        </p:txBody>
      </p:sp>
      <p:sp>
        <p:nvSpPr>
          <p:cNvPr id="31" name="Rectangle 86"/>
          <p:cNvSpPr>
            <a:spLocks noChangeArrowheads="1"/>
          </p:cNvSpPr>
          <p:nvPr/>
        </p:nvSpPr>
        <p:spPr bwMode="auto">
          <a:xfrm>
            <a:off x="3695700" y="3929062"/>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2,3</a:t>
            </a:r>
          </a:p>
        </p:txBody>
      </p:sp>
      <p:sp>
        <p:nvSpPr>
          <p:cNvPr id="32" name="Rectangle 87"/>
          <p:cNvSpPr>
            <a:spLocks noChangeArrowheads="1"/>
          </p:cNvSpPr>
          <p:nvPr/>
        </p:nvSpPr>
        <p:spPr bwMode="auto">
          <a:xfrm>
            <a:off x="3695700" y="4184650"/>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3,4</a:t>
            </a:r>
          </a:p>
        </p:txBody>
      </p:sp>
      <p:sp>
        <p:nvSpPr>
          <p:cNvPr id="33" name="Rectangle 88"/>
          <p:cNvSpPr>
            <a:spLocks noChangeArrowheads="1"/>
          </p:cNvSpPr>
          <p:nvPr/>
        </p:nvSpPr>
        <p:spPr bwMode="auto">
          <a:xfrm>
            <a:off x="3695700" y="4452937"/>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4,5</a:t>
            </a:r>
          </a:p>
        </p:txBody>
      </p:sp>
      <p:sp>
        <p:nvSpPr>
          <p:cNvPr id="34" name="Rectangle 89"/>
          <p:cNvSpPr>
            <a:spLocks noChangeArrowheads="1"/>
          </p:cNvSpPr>
          <p:nvPr/>
        </p:nvSpPr>
        <p:spPr bwMode="auto">
          <a:xfrm>
            <a:off x="3695700" y="4699000"/>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6,6</a:t>
            </a:r>
          </a:p>
        </p:txBody>
      </p:sp>
      <p:sp>
        <p:nvSpPr>
          <p:cNvPr id="35" name="Rectangle 90"/>
          <p:cNvSpPr>
            <a:spLocks noChangeArrowheads="1"/>
          </p:cNvSpPr>
          <p:nvPr/>
        </p:nvSpPr>
        <p:spPr bwMode="auto">
          <a:xfrm>
            <a:off x="3695700" y="4954587"/>
            <a:ext cx="428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7,8</a:t>
            </a:r>
          </a:p>
        </p:txBody>
      </p:sp>
      <p:sp>
        <p:nvSpPr>
          <p:cNvPr id="36" name="Freeform 91"/>
          <p:cNvSpPr>
            <a:spLocks/>
          </p:cNvSpPr>
          <p:nvPr/>
        </p:nvSpPr>
        <p:spPr bwMode="auto">
          <a:xfrm>
            <a:off x="2789238" y="2141537"/>
            <a:ext cx="320675" cy="258763"/>
          </a:xfrm>
          <a:custGeom>
            <a:avLst/>
            <a:gdLst>
              <a:gd name="T0" fmla="*/ 0 w 202"/>
              <a:gd name="T1" fmla="*/ 162 h 163"/>
              <a:gd name="T2" fmla="*/ 0 w 202"/>
              <a:gd name="T3" fmla="*/ 0 h 163"/>
              <a:gd name="T4" fmla="*/ 201 w 202"/>
              <a:gd name="T5" fmla="*/ 0 h 163"/>
              <a:gd name="T6" fmla="*/ 201 w 202"/>
              <a:gd name="T7" fmla="*/ 162 h 163"/>
              <a:gd name="T8" fmla="*/ 0 w 202"/>
              <a:gd name="T9" fmla="*/ 162 h 163"/>
            </a:gdLst>
            <a:ahLst/>
            <a:cxnLst>
              <a:cxn ang="0">
                <a:pos x="T0" y="T1"/>
              </a:cxn>
              <a:cxn ang="0">
                <a:pos x="T2" y="T3"/>
              </a:cxn>
              <a:cxn ang="0">
                <a:pos x="T4" y="T5"/>
              </a:cxn>
              <a:cxn ang="0">
                <a:pos x="T6" y="T7"/>
              </a:cxn>
              <a:cxn ang="0">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16"/>
          <p:cNvSpPr>
            <a:spLocks noChangeShapeType="1"/>
          </p:cNvSpPr>
          <p:nvPr/>
        </p:nvSpPr>
        <p:spPr bwMode="auto">
          <a:xfrm>
            <a:off x="2957513" y="3198812"/>
            <a:ext cx="847725"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17"/>
          <p:cNvSpPr>
            <a:spLocks noChangeShapeType="1"/>
          </p:cNvSpPr>
          <p:nvPr/>
        </p:nvSpPr>
        <p:spPr bwMode="auto">
          <a:xfrm flipH="1">
            <a:off x="3946525" y="3198812"/>
            <a:ext cx="919163" cy="2286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95"/>
          <p:cNvSpPr>
            <a:spLocks noChangeShapeType="1"/>
          </p:cNvSpPr>
          <p:nvPr/>
        </p:nvSpPr>
        <p:spPr bwMode="auto">
          <a:xfrm>
            <a:off x="1968501" y="3326424"/>
            <a:ext cx="38147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TextBox 42"/>
          <p:cNvSpPr txBox="1"/>
          <p:nvPr/>
        </p:nvSpPr>
        <p:spPr>
          <a:xfrm>
            <a:off x="228600" y="990600"/>
            <a:ext cx="6426759" cy="584775"/>
          </a:xfrm>
          <a:prstGeom prst="rect">
            <a:avLst/>
          </a:prstGeom>
          <a:noFill/>
        </p:spPr>
        <p:txBody>
          <a:bodyPr wrap="none" rtlCol="0">
            <a:spAutoFit/>
          </a:bodyPr>
          <a:lstStyle/>
          <a:p>
            <a:r>
              <a:rPr lang="en-US" sz="3200" b="0" dirty="0">
                <a:latin typeface="+mn-lt"/>
              </a:rPr>
              <a:t>{2, 3, 4, 4, 6, 7, 8, 9}, {1, 2, 3, 5, 6}</a:t>
            </a:r>
          </a:p>
        </p:txBody>
      </p:sp>
      <p:sp>
        <p:nvSpPr>
          <p:cNvPr id="44" name="Rectangle 12"/>
          <p:cNvSpPr>
            <a:spLocks noChangeArrowheads="1"/>
          </p:cNvSpPr>
          <p:nvPr/>
        </p:nvSpPr>
        <p:spPr bwMode="auto">
          <a:xfrm>
            <a:off x="5938044" y="4486275"/>
            <a:ext cx="1189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8-page runs</a:t>
            </a:r>
          </a:p>
        </p:txBody>
      </p:sp>
      <p:sp>
        <p:nvSpPr>
          <p:cNvPr id="4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External Merge Sort</a:t>
            </a:r>
          </a:p>
        </p:txBody>
      </p:sp>
    </p:spTree>
    <p:extLst>
      <p:ext uri="{BB962C8B-B14F-4D97-AF65-F5344CB8AC3E}">
        <p14:creationId xmlns:p14="http://schemas.microsoft.com/office/powerpoint/2010/main" val="3801032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General External Merge Sort</a:t>
            </a:r>
          </a:p>
        </p:txBody>
      </p:sp>
      <p:sp>
        <p:nvSpPr>
          <p:cNvPr id="5" name="TextBox 4"/>
          <p:cNvSpPr txBox="1"/>
          <p:nvPr/>
        </p:nvSpPr>
        <p:spPr>
          <a:xfrm>
            <a:off x="29880" y="838200"/>
            <a:ext cx="9114120" cy="1015663"/>
          </a:xfrm>
          <a:prstGeom prst="rect">
            <a:avLst/>
          </a:prstGeom>
          <a:noFill/>
        </p:spPr>
        <p:txBody>
          <a:bodyPr wrap="square" rtlCol="0">
            <a:spAutoFit/>
          </a:bodyPr>
          <a:lstStyle/>
          <a:p>
            <a:pPr marL="457200" indent="-457200">
              <a:buFont typeface="Wingdings" panose="05000000000000000000" pitchFamily="2" charset="2"/>
              <a:buChar char="q"/>
            </a:pPr>
            <a:r>
              <a:rPr lang="en-US" sz="3000" b="0" dirty="0">
                <a:solidFill>
                  <a:srgbClr val="FF0000"/>
                </a:solidFill>
                <a:latin typeface="Arial" panose="020B0604020202020204" pitchFamily="34" charset="0"/>
                <a:cs typeface="Arial" panose="020B0604020202020204" pitchFamily="34" charset="0"/>
              </a:rPr>
              <a:t>More than 3 buffer pages.  How can we utilize them?</a:t>
            </a:r>
          </a:p>
        </p:txBody>
      </p:sp>
      <p:sp>
        <p:nvSpPr>
          <p:cNvPr id="6" name="TextBox 5"/>
          <p:cNvSpPr txBox="1"/>
          <p:nvPr/>
        </p:nvSpPr>
        <p:spPr>
          <a:xfrm>
            <a:off x="0" y="1828800"/>
            <a:ext cx="9114120" cy="1708160"/>
          </a:xfrm>
          <a:prstGeom prst="rect">
            <a:avLst/>
          </a:prstGeom>
          <a:noFill/>
        </p:spPr>
        <p:txBody>
          <a:bodyPr wrap="square" rtlCol="0">
            <a:spAutoFit/>
          </a:bodyPr>
          <a:lstStyle/>
          <a:p>
            <a:pPr marL="457200" indent="-457200">
              <a:buFont typeface="Wingdings" panose="05000000000000000000" pitchFamily="2" charset="2"/>
              <a:buChar char="q"/>
            </a:pPr>
            <a:r>
              <a:rPr lang="en-US" sz="3000" b="0" dirty="0">
                <a:solidFill>
                  <a:schemeClr val="tx2"/>
                </a:solidFill>
                <a:latin typeface="Arial" panose="020B0604020202020204" pitchFamily="34" charset="0"/>
                <a:cs typeface="Arial" panose="020B0604020202020204" pitchFamily="34" charset="0"/>
              </a:rPr>
              <a:t>To sort a file with N pages using B buffer pages:</a:t>
            </a:r>
          </a:p>
          <a:p>
            <a:pPr marL="914400" lvl="1" indent="-457200">
              <a:buFont typeface="Wingdings" panose="05000000000000000000" pitchFamily="2" charset="2"/>
              <a:buChar char="§"/>
            </a:pPr>
            <a:r>
              <a:rPr lang="en-US" sz="2500" b="0" dirty="0">
                <a:solidFill>
                  <a:srgbClr val="FF0000"/>
                </a:solidFill>
                <a:latin typeface="Arial" panose="020B0604020202020204" pitchFamily="34" charset="0"/>
                <a:cs typeface="Arial" panose="020B0604020202020204" pitchFamily="34" charset="0"/>
              </a:rPr>
              <a:t>Pass 0: use B buffer pages</a:t>
            </a:r>
            <a:r>
              <a:rPr lang="en-US" sz="2500" b="0" dirty="0">
                <a:solidFill>
                  <a:schemeClr val="tx2"/>
                </a:solidFill>
                <a:latin typeface="Arial" panose="020B0604020202020204" pitchFamily="34" charset="0"/>
                <a:cs typeface="Arial" panose="020B0604020202020204" pitchFamily="34" charset="0"/>
              </a:rPr>
              <a:t>. Produce              sorted runs of B pages each. </a:t>
            </a:r>
          </a:p>
          <a:p>
            <a:pPr marL="914400" lvl="1" indent="-457200">
              <a:buFont typeface="Wingdings" panose="05000000000000000000" pitchFamily="2" charset="2"/>
              <a:buChar char="§"/>
            </a:pPr>
            <a:r>
              <a:rPr lang="en-US" sz="2500" b="0" dirty="0">
                <a:solidFill>
                  <a:srgbClr val="FF0000"/>
                </a:solidFill>
                <a:latin typeface="Arial" panose="020B0604020202020204" pitchFamily="34" charset="0"/>
                <a:cs typeface="Arial" panose="020B0604020202020204" pitchFamily="34" charset="0"/>
              </a:rPr>
              <a:t>Pass 2, …,  etc.: merge B-1 runs. </a:t>
            </a:r>
          </a:p>
        </p:txBody>
      </p:sp>
      <p:sp>
        <p:nvSpPr>
          <p:cNvPr id="7" name="Freeform 7"/>
          <p:cNvSpPr>
            <a:spLocks/>
          </p:cNvSpPr>
          <p:nvPr/>
        </p:nvSpPr>
        <p:spPr bwMode="auto">
          <a:xfrm>
            <a:off x="6837363" y="3868738"/>
            <a:ext cx="1393825" cy="254000"/>
          </a:xfrm>
          <a:custGeom>
            <a:avLst/>
            <a:gdLst>
              <a:gd name="T0" fmla="*/ 877 w 878"/>
              <a:gd name="T1" fmla="*/ 81 h 160"/>
              <a:gd name="T2" fmla="*/ 843 w 878"/>
              <a:gd name="T3" fmla="*/ 48 h 160"/>
              <a:gd name="T4" fmla="*/ 749 w 878"/>
              <a:gd name="T5" fmla="*/ 24 h 160"/>
              <a:gd name="T6" fmla="*/ 439 w 878"/>
              <a:gd name="T7" fmla="*/ 0 h 160"/>
              <a:gd name="T8" fmla="*/ 129 w 878"/>
              <a:gd name="T9" fmla="*/ 24 h 160"/>
              <a:gd name="T10" fmla="*/ 35 w 878"/>
              <a:gd name="T11" fmla="*/ 48 h 160"/>
              <a:gd name="T12" fmla="*/ 0 w 878"/>
              <a:gd name="T13" fmla="*/ 81 h 160"/>
              <a:gd name="T14" fmla="*/ 35 w 878"/>
              <a:gd name="T15" fmla="*/ 112 h 160"/>
              <a:gd name="T16" fmla="*/ 129 w 878"/>
              <a:gd name="T17" fmla="*/ 136 h 160"/>
              <a:gd name="T18" fmla="*/ 439 w 878"/>
              <a:gd name="T19" fmla="*/ 159 h 160"/>
              <a:gd name="T20" fmla="*/ 749 w 878"/>
              <a:gd name="T21" fmla="*/ 136 h 160"/>
              <a:gd name="T22" fmla="*/ 843 w 878"/>
              <a:gd name="T23" fmla="*/ 112 h 160"/>
              <a:gd name="T24" fmla="*/ 877 w 878"/>
              <a:gd name="T25" fmla="*/ 8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8" h="160">
                <a:moveTo>
                  <a:pt x="877" y="81"/>
                </a:moveTo>
                <a:lnTo>
                  <a:pt x="843" y="48"/>
                </a:lnTo>
                <a:lnTo>
                  <a:pt x="749" y="24"/>
                </a:lnTo>
                <a:lnTo>
                  <a:pt x="439" y="0"/>
                </a:lnTo>
                <a:lnTo>
                  <a:pt x="129" y="24"/>
                </a:lnTo>
                <a:lnTo>
                  <a:pt x="35" y="48"/>
                </a:lnTo>
                <a:lnTo>
                  <a:pt x="0" y="81"/>
                </a:lnTo>
                <a:lnTo>
                  <a:pt x="35" y="112"/>
                </a:lnTo>
                <a:lnTo>
                  <a:pt x="129" y="136"/>
                </a:lnTo>
                <a:lnTo>
                  <a:pt x="439" y="159"/>
                </a:lnTo>
                <a:lnTo>
                  <a:pt x="749" y="136"/>
                </a:lnTo>
                <a:lnTo>
                  <a:pt x="843" y="112"/>
                </a:lnTo>
                <a:lnTo>
                  <a:pt x="877" y="81"/>
                </a:lnTo>
              </a:path>
            </a:pathLst>
          </a:custGeom>
          <a:solidFill>
            <a:srgbClr val="99CC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Freeform 8"/>
          <p:cNvSpPr>
            <a:spLocks/>
          </p:cNvSpPr>
          <p:nvPr/>
        </p:nvSpPr>
        <p:spPr bwMode="auto">
          <a:xfrm>
            <a:off x="1198563" y="4257675"/>
            <a:ext cx="1098550" cy="182563"/>
          </a:xfrm>
          <a:custGeom>
            <a:avLst/>
            <a:gdLst>
              <a:gd name="T0" fmla="*/ 0 w 692"/>
              <a:gd name="T1" fmla="*/ 114 h 115"/>
              <a:gd name="T2" fmla="*/ 0 w 692"/>
              <a:gd name="T3" fmla="*/ 0 h 115"/>
              <a:gd name="T4" fmla="*/ 691 w 692"/>
              <a:gd name="T5" fmla="*/ 0 h 115"/>
              <a:gd name="T6" fmla="*/ 691 w 692"/>
              <a:gd name="T7" fmla="*/ 114 h 115"/>
              <a:gd name="T8" fmla="*/ 0 w 692"/>
              <a:gd name="T9" fmla="*/ 114 h 115"/>
            </a:gdLst>
            <a:ahLst/>
            <a:cxnLst>
              <a:cxn ang="0">
                <a:pos x="T0" y="T1"/>
              </a:cxn>
              <a:cxn ang="0">
                <a:pos x="T2" y="T3"/>
              </a:cxn>
              <a:cxn ang="0">
                <a:pos x="T4" y="T5"/>
              </a:cxn>
              <a:cxn ang="0">
                <a:pos x="T6" y="T7"/>
              </a:cxn>
              <a:cxn ang="0">
                <a:pos x="T8" y="T9"/>
              </a:cxn>
            </a:cxnLst>
            <a:rect l="0" t="0" r="r" b="b"/>
            <a:pathLst>
              <a:path w="692" h="115">
                <a:moveTo>
                  <a:pt x="0" y="114"/>
                </a:moveTo>
                <a:lnTo>
                  <a:pt x="0" y="0"/>
                </a:lnTo>
                <a:lnTo>
                  <a:pt x="691" y="0"/>
                </a:lnTo>
                <a:lnTo>
                  <a:pt x="691" y="114"/>
                </a:lnTo>
                <a:lnTo>
                  <a:pt x="0" y="114"/>
                </a:lnTo>
              </a:path>
            </a:pathLst>
          </a:custGeom>
          <a:solidFill>
            <a:srgbClr val="99CC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Freeform 9"/>
          <p:cNvSpPr>
            <a:spLocks/>
          </p:cNvSpPr>
          <p:nvPr/>
        </p:nvSpPr>
        <p:spPr bwMode="auto">
          <a:xfrm>
            <a:off x="1198563" y="5257800"/>
            <a:ext cx="1128712" cy="166688"/>
          </a:xfrm>
          <a:custGeom>
            <a:avLst/>
            <a:gdLst>
              <a:gd name="T0" fmla="*/ 0 w 711"/>
              <a:gd name="T1" fmla="*/ 104 h 105"/>
              <a:gd name="T2" fmla="*/ 0 w 711"/>
              <a:gd name="T3" fmla="*/ 0 h 105"/>
              <a:gd name="T4" fmla="*/ 710 w 711"/>
              <a:gd name="T5" fmla="*/ 0 h 105"/>
              <a:gd name="T6" fmla="*/ 710 w 711"/>
              <a:gd name="T7" fmla="*/ 104 h 105"/>
              <a:gd name="T8" fmla="*/ 0 w 711"/>
              <a:gd name="T9" fmla="*/ 104 h 105"/>
            </a:gdLst>
            <a:ahLst/>
            <a:cxnLst>
              <a:cxn ang="0">
                <a:pos x="T0" y="T1"/>
              </a:cxn>
              <a:cxn ang="0">
                <a:pos x="T2" y="T3"/>
              </a:cxn>
              <a:cxn ang="0">
                <a:pos x="T4" y="T5"/>
              </a:cxn>
              <a:cxn ang="0">
                <a:pos x="T6" y="T7"/>
              </a:cxn>
              <a:cxn ang="0">
                <a:pos x="T8" y="T9"/>
              </a:cxn>
            </a:cxnLst>
            <a:rect l="0" t="0" r="r" b="b"/>
            <a:pathLst>
              <a:path w="711" h="105">
                <a:moveTo>
                  <a:pt x="0" y="104"/>
                </a:moveTo>
                <a:lnTo>
                  <a:pt x="0" y="0"/>
                </a:lnTo>
                <a:lnTo>
                  <a:pt x="710" y="0"/>
                </a:lnTo>
                <a:lnTo>
                  <a:pt x="710" y="104"/>
                </a:lnTo>
                <a:lnTo>
                  <a:pt x="0" y="104"/>
                </a:lnTo>
              </a:path>
            </a:pathLst>
          </a:custGeom>
          <a:solidFill>
            <a:srgbClr val="99CC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Freeform 10"/>
          <p:cNvSpPr>
            <a:spLocks/>
          </p:cNvSpPr>
          <p:nvPr/>
        </p:nvSpPr>
        <p:spPr bwMode="auto">
          <a:xfrm>
            <a:off x="1052513" y="3903663"/>
            <a:ext cx="1387475" cy="265112"/>
          </a:xfrm>
          <a:custGeom>
            <a:avLst/>
            <a:gdLst>
              <a:gd name="T0" fmla="*/ 873 w 874"/>
              <a:gd name="T1" fmla="*/ 84 h 167"/>
              <a:gd name="T2" fmla="*/ 839 w 874"/>
              <a:gd name="T3" fmla="*/ 51 h 167"/>
              <a:gd name="T4" fmla="*/ 745 w 874"/>
              <a:gd name="T5" fmla="*/ 24 h 167"/>
              <a:gd name="T6" fmla="*/ 437 w 874"/>
              <a:gd name="T7" fmla="*/ 0 h 167"/>
              <a:gd name="T8" fmla="*/ 128 w 874"/>
              <a:gd name="T9" fmla="*/ 24 h 167"/>
              <a:gd name="T10" fmla="*/ 34 w 874"/>
              <a:gd name="T11" fmla="*/ 51 h 167"/>
              <a:gd name="T12" fmla="*/ 0 w 874"/>
              <a:gd name="T13" fmla="*/ 84 h 167"/>
              <a:gd name="T14" fmla="*/ 34 w 874"/>
              <a:gd name="T15" fmla="*/ 115 h 167"/>
              <a:gd name="T16" fmla="*/ 128 w 874"/>
              <a:gd name="T17" fmla="*/ 142 h 167"/>
              <a:gd name="T18" fmla="*/ 437 w 874"/>
              <a:gd name="T19" fmla="*/ 166 h 167"/>
              <a:gd name="T20" fmla="*/ 745 w 874"/>
              <a:gd name="T21" fmla="*/ 142 h 167"/>
              <a:gd name="T22" fmla="*/ 839 w 874"/>
              <a:gd name="T23" fmla="*/ 115 h 167"/>
              <a:gd name="T24" fmla="*/ 873 w 874"/>
              <a:gd name="T25" fmla="*/ 8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4" h="167">
                <a:moveTo>
                  <a:pt x="873" y="84"/>
                </a:moveTo>
                <a:lnTo>
                  <a:pt x="839" y="51"/>
                </a:lnTo>
                <a:lnTo>
                  <a:pt x="745" y="24"/>
                </a:lnTo>
                <a:lnTo>
                  <a:pt x="437" y="0"/>
                </a:lnTo>
                <a:lnTo>
                  <a:pt x="128" y="24"/>
                </a:lnTo>
                <a:lnTo>
                  <a:pt x="34" y="51"/>
                </a:lnTo>
                <a:lnTo>
                  <a:pt x="0" y="84"/>
                </a:lnTo>
                <a:lnTo>
                  <a:pt x="34" y="115"/>
                </a:lnTo>
                <a:lnTo>
                  <a:pt x="128" y="142"/>
                </a:lnTo>
                <a:lnTo>
                  <a:pt x="437" y="166"/>
                </a:lnTo>
                <a:lnTo>
                  <a:pt x="745" y="142"/>
                </a:lnTo>
                <a:lnTo>
                  <a:pt x="839" y="115"/>
                </a:lnTo>
                <a:lnTo>
                  <a:pt x="873" y="84"/>
                </a:lnTo>
              </a:path>
            </a:pathLst>
          </a:custGeom>
          <a:solidFill>
            <a:srgbClr val="99CC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Rectangle 11"/>
          <p:cNvSpPr>
            <a:spLocks noChangeArrowheads="1"/>
          </p:cNvSpPr>
          <p:nvPr/>
        </p:nvSpPr>
        <p:spPr bwMode="auto">
          <a:xfrm>
            <a:off x="3327400" y="5842000"/>
            <a:ext cx="306546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800" b="1">
                <a:latin typeface="Bookman Old Style" panose="02050604050505020204" pitchFamily="18" charset="0"/>
              </a:rPr>
              <a:t>B Main memory buffers</a:t>
            </a:r>
          </a:p>
        </p:txBody>
      </p:sp>
      <p:sp>
        <p:nvSpPr>
          <p:cNvPr id="12" name="Freeform 12"/>
          <p:cNvSpPr>
            <a:spLocks/>
          </p:cNvSpPr>
          <p:nvPr/>
        </p:nvSpPr>
        <p:spPr bwMode="auto">
          <a:xfrm>
            <a:off x="6953250" y="4343400"/>
            <a:ext cx="1119188" cy="157163"/>
          </a:xfrm>
          <a:custGeom>
            <a:avLst/>
            <a:gdLst>
              <a:gd name="T0" fmla="*/ 0 w 705"/>
              <a:gd name="T1" fmla="*/ 98 h 99"/>
              <a:gd name="T2" fmla="*/ 0 w 705"/>
              <a:gd name="T3" fmla="*/ 0 h 99"/>
              <a:gd name="T4" fmla="*/ 704 w 705"/>
              <a:gd name="T5" fmla="*/ 0 h 99"/>
              <a:gd name="T6" fmla="*/ 704 w 705"/>
              <a:gd name="T7" fmla="*/ 98 h 99"/>
              <a:gd name="T8" fmla="*/ 0 w 705"/>
              <a:gd name="T9" fmla="*/ 98 h 99"/>
            </a:gdLst>
            <a:ahLst/>
            <a:cxnLst>
              <a:cxn ang="0">
                <a:pos x="T0" y="T1"/>
              </a:cxn>
              <a:cxn ang="0">
                <a:pos x="T2" y="T3"/>
              </a:cxn>
              <a:cxn ang="0">
                <a:pos x="T4" y="T5"/>
              </a:cxn>
              <a:cxn ang="0">
                <a:pos x="T6" y="T7"/>
              </a:cxn>
              <a:cxn ang="0">
                <a:pos x="T8" y="T9"/>
              </a:cxn>
            </a:cxnLst>
            <a:rect l="0" t="0" r="r" b="b"/>
            <a:pathLst>
              <a:path w="705" h="99">
                <a:moveTo>
                  <a:pt x="0" y="98"/>
                </a:moveTo>
                <a:lnTo>
                  <a:pt x="0" y="0"/>
                </a:lnTo>
                <a:lnTo>
                  <a:pt x="704" y="0"/>
                </a:lnTo>
                <a:lnTo>
                  <a:pt x="704" y="98"/>
                </a:lnTo>
                <a:lnTo>
                  <a:pt x="0" y="98"/>
                </a:lnTo>
              </a:path>
            </a:pathLst>
          </a:custGeom>
          <a:solidFill>
            <a:srgbClr val="99CC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auto">
          <a:xfrm>
            <a:off x="6967538" y="4624388"/>
            <a:ext cx="1120775" cy="142875"/>
          </a:xfrm>
          <a:custGeom>
            <a:avLst/>
            <a:gdLst>
              <a:gd name="T0" fmla="*/ 0 w 706"/>
              <a:gd name="T1" fmla="*/ 89 h 90"/>
              <a:gd name="T2" fmla="*/ 0 w 706"/>
              <a:gd name="T3" fmla="*/ 0 h 90"/>
              <a:gd name="T4" fmla="*/ 705 w 706"/>
              <a:gd name="T5" fmla="*/ 0 h 90"/>
              <a:gd name="T6" fmla="*/ 705 w 706"/>
              <a:gd name="T7" fmla="*/ 89 h 90"/>
              <a:gd name="T8" fmla="*/ 0 w 706"/>
              <a:gd name="T9" fmla="*/ 89 h 90"/>
            </a:gdLst>
            <a:ahLst/>
            <a:cxnLst>
              <a:cxn ang="0">
                <a:pos x="T0" y="T1"/>
              </a:cxn>
              <a:cxn ang="0">
                <a:pos x="T2" y="T3"/>
              </a:cxn>
              <a:cxn ang="0">
                <a:pos x="T4" y="T5"/>
              </a:cxn>
              <a:cxn ang="0">
                <a:pos x="T6" y="T7"/>
              </a:cxn>
              <a:cxn ang="0">
                <a:pos x="T8" y="T9"/>
              </a:cxn>
            </a:cxnLst>
            <a:rect l="0" t="0" r="r" b="b"/>
            <a:pathLst>
              <a:path w="706" h="90">
                <a:moveTo>
                  <a:pt x="0" y="89"/>
                </a:moveTo>
                <a:lnTo>
                  <a:pt x="0" y="0"/>
                </a:lnTo>
                <a:lnTo>
                  <a:pt x="705" y="0"/>
                </a:lnTo>
                <a:lnTo>
                  <a:pt x="705" y="89"/>
                </a:lnTo>
                <a:lnTo>
                  <a:pt x="0" y="89"/>
                </a:lnTo>
              </a:path>
            </a:pathLst>
          </a:custGeom>
          <a:solidFill>
            <a:srgbClr val="99CC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auto">
          <a:xfrm>
            <a:off x="3321050" y="3765550"/>
            <a:ext cx="1189038" cy="538163"/>
          </a:xfrm>
          <a:custGeom>
            <a:avLst/>
            <a:gdLst>
              <a:gd name="T0" fmla="*/ 0 w 749"/>
              <a:gd name="T1" fmla="*/ 338 h 339"/>
              <a:gd name="T2" fmla="*/ 0 w 749"/>
              <a:gd name="T3" fmla="*/ 0 h 339"/>
              <a:gd name="T4" fmla="*/ 748 w 749"/>
              <a:gd name="T5" fmla="*/ 0 h 339"/>
              <a:gd name="T6" fmla="*/ 748 w 749"/>
              <a:gd name="T7" fmla="*/ 338 h 339"/>
              <a:gd name="T8" fmla="*/ 0 w 749"/>
              <a:gd name="T9" fmla="*/ 338 h 339"/>
            </a:gdLst>
            <a:ahLst/>
            <a:cxnLst>
              <a:cxn ang="0">
                <a:pos x="T0" y="T1"/>
              </a:cxn>
              <a:cxn ang="0">
                <a:pos x="T2" y="T3"/>
              </a:cxn>
              <a:cxn ang="0">
                <a:pos x="T4" y="T5"/>
              </a:cxn>
              <a:cxn ang="0">
                <a:pos x="T6" y="T7"/>
              </a:cxn>
              <a:cxn ang="0">
                <a:pos x="T8" y="T9"/>
              </a:cxn>
            </a:cxnLst>
            <a:rect l="0" t="0" r="r" b="b"/>
            <a:pathLst>
              <a:path w="749" h="339">
                <a:moveTo>
                  <a:pt x="0" y="338"/>
                </a:moveTo>
                <a:lnTo>
                  <a:pt x="0" y="0"/>
                </a:lnTo>
                <a:lnTo>
                  <a:pt x="748" y="0"/>
                </a:lnTo>
                <a:lnTo>
                  <a:pt x="748" y="338"/>
                </a:lnTo>
                <a:lnTo>
                  <a:pt x="0" y="338"/>
                </a:lnTo>
              </a:path>
            </a:pathLst>
          </a:custGeom>
          <a:solidFill>
            <a:srgbClr val="F6BF69"/>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auto">
          <a:xfrm>
            <a:off x="5170488" y="4619625"/>
            <a:ext cx="1058862" cy="436563"/>
          </a:xfrm>
          <a:custGeom>
            <a:avLst/>
            <a:gdLst>
              <a:gd name="T0" fmla="*/ 0 w 667"/>
              <a:gd name="T1" fmla="*/ 274 h 275"/>
              <a:gd name="T2" fmla="*/ 0 w 667"/>
              <a:gd name="T3" fmla="*/ 0 h 275"/>
              <a:gd name="T4" fmla="*/ 666 w 667"/>
              <a:gd name="T5" fmla="*/ 0 h 275"/>
              <a:gd name="T6" fmla="*/ 666 w 667"/>
              <a:gd name="T7" fmla="*/ 274 h 275"/>
              <a:gd name="T8" fmla="*/ 0 w 667"/>
              <a:gd name="T9" fmla="*/ 274 h 275"/>
            </a:gdLst>
            <a:ahLst/>
            <a:cxnLst>
              <a:cxn ang="0">
                <a:pos x="T0" y="T1"/>
              </a:cxn>
              <a:cxn ang="0">
                <a:pos x="T2" y="T3"/>
              </a:cxn>
              <a:cxn ang="0">
                <a:pos x="T4" y="T5"/>
              </a:cxn>
              <a:cxn ang="0">
                <a:pos x="T6" y="T7"/>
              </a:cxn>
              <a:cxn ang="0">
                <a:pos x="T8" y="T9"/>
              </a:cxn>
            </a:cxnLst>
            <a:rect l="0" t="0" r="r" b="b"/>
            <a:pathLst>
              <a:path w="667" h="275">
                <a:moveTo>
                  <a:pt x="0" y="274"/>
                </a:moveTo>
                <a:lnTo>
                  <a:pt x="0" y="0"/>
                </a:lnTo>
                <a:lnTo>
                  <a:pt x="666" y="0"/>
                </a:lnTo>
                <a:lnTo>
                  <a:pt x="666" y="274"/>
                </a:lnTo>
                <a:lnTo>
                  <a:pt x="0" y="274"/>
                </a:lnTo>
              </a:path>
            </a:pathLst>
          </a:custGeom>
          <a:solidFill>
            <a:srgbClr val="F6BF69"/>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auto">
          <a:xfrm>
            <a:off x="3292475" y="5341938"/>
            <a:ext cx="1189038" cy="539750"/>
          </a:xfrm>
          <a:custGeom>
            <a:avLst/>
            <a:gdLst>
              <a:gd name="T0" fmla="*/ 0 w 749"/>
              <a:gd name="T1" fmla="*/ 339 h 340"/>
              <a:gd name="T2" fmla="*/ 0 w 749"/>
              <a:gd name="T3" fmla="*/ 0 h 340"/>
              <a:gd name="T4" fmla="*/ 748 w 749"/>
              <a:gd name="T5" fmla="*/ 0 h 340"/>
              <a:gd name="T6" fmla="*/ 748 w 749"/>
              <a:gd name="T7" fmla="*/ 339 h 340"/>
              <a:gd name="T8" fmla="*/ 0 w 749"/>
              <a:gd name="T9" fmla="*/ 339 h 340"/>
            </a:gdLst>
            <a:ahLst/>
            <a:cxnLst>
              <a:cxn ang="0">
                <a:pos x="T0" y="T1"/>
              </a:cxn>
              <a:cxn ang="0">
                <a:pos x="T2" y="T3"/>
              </a:cxn>
              <a:cxn ang="0">
                <a:pos x="T4" y="T5"/>
              </a:cxn>
              <a:cxn ang="0">
                <a:pos x="T6" y="T7"/>
              </a:cxn>
              <a:cxn ang="0">
                <a:pos x="T8" y="T9"/>
              </a:cxn>
            </a:cxnLst>
            <a:rect l="0" t="0" r="r" b="b"/>
            <a:pathLst>
              <a:path w="749" h="340">
                <a:moveTo>
                  <a:pt x="0" y="339"/>
                </a:moveTo>
                <a:lnTo>
                  <a:pt x="0" y="0"/>
                </a:lnTo>
                <a:lnTo>
                  <a:pt x="748" y="0"/>
                </a:lnTo>
                <a:lnTo>
                  <a:pt x="748" y="339"/>
                </a:lnTo>
                <a:lnTo>
                  <a:pt x="0" y="339"/>
                </a:lnTo>
              </a:path>
            </a:pathLst>
          </a:custGeom>
          <a:solidFill>
            <a:srgbClr val="F6BF69"/>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auto">
          <a:xfrm>
            <a:off x="2787650" y="3657600"/>
            <a:ext cx="3625850" cy="2492375"/>
          </a:xfrm>
          <a:custGeom>
            <a:avLst/>
            <a:gdLst>
              <a:gd name="T0" fmla="*/ 0 w 2284"/>
              <a:gd name="T1" fmla="*/ 1569 h 1570"/>
              <a:gd name="T2" fmla="*/ 0 w 2284"/>
              <a:gd name="T3" fmla="*/ 0 h 1570"/>
              <a:gd name="T4" fmla="*/ 2283 w 2284"/>
              <a:gd name="T5" fmla="*/ 0 h 1570"/>
              <a:gd name="T6" fmla="*/ 2283 w 2284"/>
              <a:gd name="T7" fmla="*/ 1569 h 1570"/>
              <a:gd name="T8" fmla="*/ 0 w 2284"/>
              <a:gd name="T9" fmla="*/ 1569 h 1570"/>
            </a:gdLst>
            <a:ahLst/>
            <a:cxnLst>
              <a:cxn ang="0">
                <a:pos x="T0" y="T1"/>
              </a:cxn>
              <a:cxn ang="0">
                <a:pos x="T2" y="T3"/>
              </a:cxn>
              <a:cxn ang="0">
                <a:pos x="T4" y="T5"/>
              </a:cxn>
              <a:cxn ang="0">
                <a:pos x="T6" y="T7"/>
              </a:cxn>
              <a:cxn ang="0">
                <a:pos x="T8" y="T9"/>
              </a:cxn>
            </a:cxnLst>
            <a:rect l="0" t="0" r="r" b="b"/>
            <a:pathLst>
              <a:path w="2284" h="1570">
                <a:moveTo>
                  <a:pt x="0" y="1569"/>
                </a:moveTo>
                <a:lnTo>
                  <a:pt x="0" y="0"/>
                </a:lnTo>
                <a:lnTo>
                  <a:pt x="2283" y="0"/>
                </a:lnTo>
                <a:lnTo>
                  <a:pt x="2283" y="1569"/>
                </a:lnTo>
                <a:lnTo>
                  <a:pt x="0" y="156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Rectangle 18"/>
          <p:cNvSpPr>
            <a:spLocks noChangeArrowheads="1"/>
          </p:cNvSpPr>
          <p:nvPr/>
        </p:nvSpPr>
        <p:spPr bwMode="auto">
          <a:xfrm>
            <a:off x="3303588" y="3821113"/>
            <a:ext cx="10429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tx2"/>
                </a:solidFill>
                <a:latin typeface="Bookman Old Style" panose="02050604050505020204" pitchFamily="18" charset="0"/>
              </a:rPr>
              <a:t>INPUT 1</a:t>
            </a:r>
          </a:p>
        </p:txBody>
      </p:sp>
      <p:sp>
        <p:nvSpPr>
          <p:cNvPr id="19" name="Rectangle 19"/>
          <p:cNvSpPr>
            <a:spLocks noChangeArrowheads="1"/>
          </p:cNvSpPr>
          <p:nvPr/>
        </p:nvSpPr>
        <p:spPr bwMode="auto">
          <a:xfrm>
            <a:off x="3224213" y="5399088"/>
            <a:ext cx="12620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tx2"/>
                </a:solidFill>
                <a:latin typeface="Bookman Old Style" panose="02050604050505020204" pitchFamily="18" charset="0"/>
              </a:rPr>
              <a:t>INPUT B-1</a:t>
            </a:r>
          </a:p>
        </p:txBody>
      </p:sp>
      <p:sp>
        <p:nvSpPr>
          <p:cNvPr id="20" name="Rectangle 20"/>
          <p:cNvSpPr>
            <a:spLocks noChangeArrowheads="1"/>
          </p:cNvSpPr>
          <p:nvPr/>
        </p:nvSpPr>
        <p:spPr bwMode="auto">
          <a:xfrm>
            <a:off x="5122863" y="4643438"/>
            <a:ext cx="1063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tx2"/>
                </a:solidFill>
                <a:latin typeface="Bookman Old Style" panose="02050604050505020204" pitchFamily="18" charset="0"/>
              </a:rPr>
              <a:t>OUTPUT</a:t>
            </a:r>
          </a:p>
        </p:txBody>
      </p:sp>
      <p:sp>
        <p:nvSpPr>
          <p:cNvPr id="21" name="Rectangle 21"/>
          <p:cNvSpPr>
            <a:spLocks noChangeArrowheads="1"/>
          </p:cNvSpPr>
          <p:nvPr/>
        </p:nvSpPr>
        <p:spPr bwMode="auto">
          <a:xfrm>
            <a:off x="7245350" y="5702300"/>
            <a:ext cx="7112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a:latin typeface="Bookman Old Style" panose="02050604050505020204" pitchFamily="18" charset="0"/>
              </a:rPr>
              <a:t>Disk</a:t>
            </a:r>
          </a:p>
        </p:txBody>
      </p:sp>
      <p:sp>
        <p:nvSpPr>
          <p:cNvPr id="22" name="Rectangle 22"/>
          <p:cNvSpPr>
            <a:spLocks noChangeArrowheads="1"/>
          </p:cNvSpPr>
          <p:nvPr/>
        </p:nvSpPr>
        <p:spPr bwMode="auto">
          <a:xfrm>
            <a:off x="1382713" y="5734050"/>
            <a:ext cx="7112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a:latin typeface="Bookman Old Style" panose="02050604050505020204" pitchFamily="18" charset="0"/>
              </a:rPr>
              <a:t>Disk</a:t>
            </a:r>
          </a:p>
        </p:txBody>
      </p:sp>
      <p:sp>
        <p:nvSpPr>
          <p:cNvPr id="23" name="Line 23"/>
          <p:cNvSpPr>
            <a:spLocks noChangeShapeType="1"/>
          </p:cNvSpPr>
          <p:nvPr/>
        </p:nvSpPr>
        <p:spPr bwMode="auto">
          <a:xfrm>
            <a:off x="1068388" y="4025900"/>
            <a:ext cx="0" cy="14779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4"/>
          <p:cNvSpPr>
            <a:spLocks noChangeShapeType="1"/>
          </p:cNvSpPr>
          <p:nvPr/>
        </p:nvSpPr>
        <p:spPr bwMode="auto">
          <a:xfrm>
            <a:off x="2435225" y="4025900"/>
            <a:ext cx="0" cy="14779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5" name="Group 27"/>
          <p:cNvGrpSpPr>
            <a:grpSpLocks/>
          </p:cNvGrpSpPr>
          <p:nvPr/>
        </p:nvGrpSpPr>
        <p:grpSpPr bwMode="auto">
          <a:xfrm>
            <a:off x="1071563" y="5503863"/>
            <a:ext cx="1363662" cy="190500"/>
            <a:chOff x="675" y="3611"/>
            <a:chExt cx="859" cy="120"/>
          </a:xfrm>
        </p:grpSpPr>
        <p:sp>
          <p:nvSpPr>
            <p:cNvPr id="26" name="Arc 25"/>
            <p:cNvSpPr>
              <a:spLocks/>
            </p:cNvSpPr>
            <p:nvPr/>
          </p:nvSpPr>
          <p:spPr bwMode="auto">
            <a:xfrm>
              <a:off x="675" y="3611"/>
              <a:ext cx="456" cy="120"/>
            </a:xfrm>
            <a:custGeom>
              <a:avLst/>
              <a:gdLst>
                <a:gd name="G0" fmla="+- 21600 0 0"/>
                <a:gd name="G1" fmla="+- 744 0 0"/>
                <a:gd name="G2" fmla="+- 21600 0 0"/>
                <a:gd name="T0" fmla="*/ 21457 w 21600"/>
                <a:gd name="T1" fmla="*/ 22344 h 22344"/>
                <a:gd name="T2" fmla="*/ 13 w 21600"/>
                <a:gd name="T3" fmla="*/ 0 h 22344"/>
                <a:gd name="T4" fmla="*/ 21600 w 21600"/>
                <a:gd name="T5" fmla="*/ 744 h 22344"/>
              </a:gdLst>
              <a:ahLst/>
              <a:cxnLst>
                <a:cxn ang="0">
                  <a:pos x="T0" y="T1"/>
                </a:cxn>
                <a:cxn ang="0">
                  <a:pos x="T2" y="T3"/>
                </a:cxn>
                <a:cxn ang="0">
                  <a:pos x="T4" y="T5"/>
                </a:cxn>
              </a:cxnLst>
              <a:rect l="0" t="0" r="r" b="b"/>
              <a:pathLst>
                <a:path w="21600" h="22344" fill="none" extrusionOk="0">
                  <a:moveTo>
                    <a:pt x="21457" y="22343"/>
                  </a:moveTo>
                  <a:cubicBezTo>
                    <a:pt x="9583" y="22264"/>
                    <a:pt x="0" y="12617"/>
                    <a:pt x="0" y="744"/>
                  </a:cubicBezTo>
                  <a:cubicBezTo>
                    <a:pt x="0" y="495"/>
                    <a:pt x="4" y="247"/>
                    <a:pt x="12" y="-1"/>
                  </a:cubicBezTo>
                </a:path>
                <a:path w="21600" h="22344" stroke="0" extrusionOk="0">
                  <a:moveTo>
                    <a:pt x="21457" y="22343"/>
                  </a:moveTo>
                  <a:cubicBezTo>
                    <a:pt x="9583" y="22264"/>
                    <a:pt x="0" y="12617"/>
                    <a:pt x="0" y="744"/>
                  </a:cubicBezTo>
                  <a:cubicBezTo>
                    <a:pt x="0" y="495"/>
                    <a:pt x="4" y="247"/>
                    <a:pt x="12" y="-1"/>
                  </a:cubicBezTo>
                  <a:lnTo>
                    <a:pt x="21600" y="744"/>
                  </a:lnTo>
                  <a:close/>
                </a:path>
              </a:pathLst>
            </a:custGeom>
            <a:solidFill>
              <a:srgbClr val="99CCFF"/>
            </a:solidFill>
            <a:ln w="12700" cap="rnd">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Arc 26"/>
            <p:cNvSpPr>
              <a:spLocks/>
            </p:cNvSpPr>
            <p:nvPr/>
          </p:nvSpPr>
          <p:spPr bwMode="auto">
            <a:xfrm>
              <a:off x="1078" y="3611"/>
              <a:ext cx="456" cy="117"/>
            </a:xfrm>
            <a:custGeom>
              <a:avLst/>
              <a:gdLst>
                <a:gd name="G0" fmla="+- 0 0 0"/>
                <a:gd name="G1" fmla="+- 187 0 0"/>
                <a:gd name="G2" fmla="+- 21600 0 0"/>
                <a:gd name="T0" fmla="*/ 21599 w 21600"/>
                <a:gd name="T1" fmla="*/ 0 h 21787"/>
                <a:gd name="T2" fmla="*/ 0 w 21600"/>
                <a:gd name="T3" fmla="*/ 21787 h 21787"/>
                <a:gd name="T4" fmla="*/ 0 w 21600"/>
                <a:gd name="T5" fmla="*/ 187 h 21787"/>
              </a:gdLst>
              <a:ahLst/>
              <a:cxnLst>
                <a:cxn ang="0">
                  <a:pos x="T0" y="T1"/>
                </a:cxn>
                <a:cxn ang="0">
                  <a:pos x="T2" y="T3"/>
                </a:cxn>
                <a:cxn ang="0">
                  <a:pos x="T4" y="T5"/>
                </a:cxn>
              </a:cxnLst>
              <a:rect l="0" t="0" r="r" b="b"/>
              <a:pathLst>
                <a:path w="21600" h="21787" fill="none" extrusionOk="0">
                  <a:moveTo>
                    <a:pt x="21599" y="-1"/>
                  </a:moveTo>
                  <a:cubicBezTo>
                    <a:pt x="21599" y="62"/>
                    <a:pt x="21600" y="124"/>
                    <a:pt x="21600" y="187"/>
                  </a:cubicBezTo>
                  <a:cubicBezTo>
                    <a:pt x="21600" y="12116"/>
                    <a:pt x="11929" y="21786"/>
                    <a:pt x="0" y="21786"/>
                  </a:cubicBezTo>
                </a:path>
                <a:path w="21600" h="21787" stroke="0" extrusionOk="0">
                  <a:moveTo>
                    <a:pt x="21599" y="-1"/>
                  </a:moveTo>
                  <a:cubicBezTo>
                    <a:pt x="21599" y="62"/>
                    <a:pt x="21600" y="124"/>
                    <a:pt x="21600" y="187"/>
                  </a:cubicBezTo>
                  <a:cubicBezTo>
                    <a:pt x="21600" y="12116"/>
                    <a:pt x="11929" y="21786"/>
                    <a:pt x="0" y="21786"/>
                  </a:cubicBezTo>
                  <a:lnTo>
                    <a:pt x="0" y="187"/>
                  </a:lnTo>
                  <a:close/>
                </a:path>
              </a:pathLst>
            </a:custGeom>
            <a:solidFill>
              <a:srgbClr val="99CCFF"/>
            </a:solidFill>
            <a:ln w="12700" cap="rnd">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 name="Group 30"/>
          <p:cNvGrpSpPr>
            <a:grpSpLocks/>
          </p:cNvGrpSpPr>
          <p:nvPr/>
        </p:nvGrpSpPr>
        <p:grpSpPr bwMode="auto">
          <a:xfrm>
            <a:off x="6858000" y="5427663"/>
            <a:ext cx="1370013" cy="179387"/>
            <a:chOff x="4320" y="3563"/>
            <a:chExt cx="863" cy="113"/>
          </a:xfrm>
        </p:grpSpPr>
        <p:sp>
          <p:nvSpPr>
            <p:cNvPr id="29" name="Arc 28"/>
            <p:cNvSpPr>
              <a:spLocks/>
            </p:cNvSpPr>
            <p:nvPr/>
          </p:nvSpPr>
          <p:spPr bwMode="auto">
            <a:xfrm>
              <a:off x="4320" y="3563"/>
              <a:ext cx="458" cy="113"/>
            </a:xfrm>
            <a:custGeom>
              <a:avLst/>
              <a:gdLst>
                <a:gd name="G0" fmla="+- 21600 0 0"/>
                <a:gd name="G1" fmla="+- 589 0 0"/>
                <a:gd name="G2" fmla="+- 21600 0 0"/>
                <a:gd name="T0" fmla="*/ 21457 w 21600"/>
                <a:gd name="T1" fmla="*/ 22189 h 22189"/>
                <a:gd name="T2" fmla="*/ 8 w 21600"/>
                <a:gd name="T3" fmla="*/ 0 h 22189"/>
                <a:gd name="T4" fmla="*/ 21600 w 21600"/>
                <a:gd name="T5" fmla="*/ 589 h 22189"/>
              </a:gdLst>
              <a:ahLst/>
              <a:cxnLst>
                <a:cxn ang="0">
                  <a:pos x="T0" y="T1"/>
                </a:cxn>
                <a:cxn ang="0">
                  <a:pos x="T2" y="T3"/>
                </a:cxn>
                <a:cxn ang="0">
                  <a:pos x="T4" y="T5"/>
                </a:cxn>
              </a:cxnLst>
              <a:rect l="0" t="0" r="r" b="b"/>
              <a:pathLst>
                <a:path w="21600" h="22189" fill="none" extrusionOk="0">
                  <a:moveTo>
                    <a:pt x="21457" y="22188"/>
                  </a:moveTo>
                  <a:cubicBezTo>
                    <a:pt x="9583" y="22109"/>
                    <a:pt x="0" y="12462"/>
                    <a:pt x="0" y="589"/>
                  </a:cubicBezTo>
                  <a:cubicBezTo>
                    <a:pt x="0" y="392"/>
                    <a:pt x="2" y="196"/>
                    <a:pt x="8" y="0"/>
                  </a:cubicBezTo>
                </a:path>
                <a:path w="21600" h="22189" stroke="0" extrusionOk="0">
                  <a:moveTo>
                    <a:pt x="21457" y="22188"/>
                  </a:moveTo>
                  <a:cubicBezTo>
                    <a:pt x="9583" y="22109"/>
                    <a:pt x="0" y="12462"/>
                    <a:pt x="0" y="589"/>
                  </a:cubicBezTo>
                  <a:cubicBezTo>
                    <a:pt x="0" y="392"/>
                    <a:pt x="2" y="196"/>
                    <a:pt x="8" y="0"/>
                  </a:cubicBezTo>
                  <a:lnTo>
                    <a:pt x="21600" y="589"/>
                  </a:lnTo>
                  <a:close/>
                </a:path>
              </a:pathLst>
            </a:custGeom>
            <a:solidFill>
              <a:srgbClr val="99CCFF"/>
            </a:solidFill>
            <a:ln w="12700" cap="rnd">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Arc 29"/>
            <p:cNvSpPr>
              <a:spLocks/>
            </p:cNvSpPr>
            <p:nvPr/>
          </p:nvSpPr>
          <p:spPr bwMode="auto">
            <a:xfrm>
              <a:off x="4725" y="3563"/>
              <a:ext cx="458" cy="111"/>
            </a:xfrm>
            <a:custGeom>
              <a:avLst/>
              <a:gdLst>
                <a:gd name="G0" fmla="+- 0 0 0"/>
                <a:gd name="G1" fmla="+- 197 0 0"/>
                <a:gd name="G2" fmla="+- 21600 0 0"/>
                <a:gd name="T0" fmla="*/ 21599 w 21600"/>
                <a:gd name="T1" fmla="*/ 0 h 21797"/>
                <a:gd name="T2" fmla="*/ 0 w 21600"/>
                <a:gd name="T3" fmla="*/ 21797 h 21797"/>
                <a:gd name="T4" fmla="*/ 0 w 21600"/>
                <a:gd name="T5" fmla="*/ 197 h 21797"/>
              </a:gdLst>
              <a:ahLst/>
              <a:cxnLst>
                <a:cxn ang="0">
                  <a:pos x="T0" y="T1"/>
                </a:cxn>
                <a:cxn ang="0">
                  <a:pos x="T2" y="T3"/>
                </a:cxn>
                <a:cxn ang="0">
                  <a:pos x="T4" y="T5"/>
                </a:cxn>
              </a:cxnLst>
              <a:rect l="0" t="0" r="r" b="b"/>
              <a:pathLst>
                <a:path w="21600" h="21797" fill="none" extrusionOk="0">
                  <a:moveTo>
                    <a:pt x="21599" y="-1"/>
                  </a:moveTo>
                  <a:cubicBezTo>
                    <a:pt x="21599" y="65"/>
                    <a:pt x="21600" y="131"/>
                    <a:pt x="21600" y="197"/>
                  </a:cubicBezTo>
                  <a:cubicBezTo>
                    <a:pt x="21600" y="12126"/>
                    <a:pt x="11929" y="21796"/>
                    <a:pt x="0" y="21796"/>
                  </a:cubicBezTo>
                </a:path>
                <a:path w="21600" h="21797" stroke="0" extrusionOk="0">
                  <a:moveTo>
                    <a:pt x="21599" y="-1"/>
                  </a:moveTo>
                  <a:cubicBezTo>
                    <a:pt x="21599" y="65"/>
                    <a:pt x="21600" y="131"/>
                    <a:pt x="21600" y="197"/>
                  </a:cubicBezTo>
                  <a:cubicBezTo>
                    <a:pt x="21600" y="12126"/>
                    <a:pt x="11929" y="21796"/>
                    <a:pt x="0" y="21796"/>
                  </a:cubicBezTo>
                  <a:lnTo>
                    <a:pt x="0" y="197"/>
                  </a:lnTo>
                  <a:close/>
                </a:path>
              </a:pathLst>
            </a:custGeom>
            <a:solidFill>
              <a:srgbClr val="99CCFF"/>
            </a:solidFill>
            <a:ln w="12700" cap="rnd">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 name="Line 31"/>
          <p:cNvSpPr>
            <a:spLocks noChangeShapeType="1"/>
          </p:cNvSpPr>
          <p:nvPr/>
        </p:nvSpPr>
        <p:spPr bwMode="auto">
          <a:xfrm>
            <a:off x="6861175" y="4025900"/>
            <a:ext cx="0" cy="1397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2"/>
          <p:cNvSpPr>
            <a:spLocks noChangeShapeType="1"/>
          </p:cNvSpPr>
          <p:nvPr/>
        </p:nvSpPr>
        <p:spPr bwMode="auto">
          <a:xfrm>
            <a:off x="8228013" y="4025900"/>
            <a:ext cx="0" cy="1397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33"/>
          <p:cNvSpPr>
            <a:spLocks noChangeShapeType="1"/>
          </p:cNvSpPr>
          <p:nvPr/>
        </p:nvSpPr>
        <p:spPr bwMode="auto">
          <a:xfrm flipV="1">
            <a:off x="2270125" y="4117975"/>
            <a:ext cx="1046163" cy="18415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34"/>
          <p:cNvSpPr>
            <a:spLocks noChangeShapeType="1"/>
          </p:cNvSpPr>
          <p:nvPr/>
        </p:nvSpPr>
        <p:spPr bwMode="auto">
          <a:xfrm>
            <a:off x="2274888" y="4672013"/>
            <a:ext cx="1046162" cy="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35"/>
          <p:cNvSpPr>
            <a:spLocks noChangeShapeType="1"/>
          </p:cNvSpPr>
          <p:nvPr/>
        </p:nvSpPr>
        <p:spPr bwMode="auto">
          <a:xfrm>
            <a:off x="4527550" y="4302125"/>
            <a:ext cx="642938" cy="461963"/>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6"/>
          <p:cNvSpPr>
            <a:spLocks noChangeShapeType="1"/>
          </p:cNvSpPr>
          <p:nvPr/>
        </p:nvSpPr>
        <p:spPr bwMode="auto">
          <a:xfrm flipV="1">
            <a:off x="4522788" y="4949825"/>
            <a:ext cx="642937" cy="36830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37"/>
          <p:cNvSpPr>
            <a:spLocks noChangeShapeType="1"/>
          </p:cNvSpPr>
          <p:nvPr/>
        </p:nvSpPr>
        <p:spPr bwMode="auto">
          <a:xfrm>
            <a:off x="6216650" y="4856163"/>
            <a:ext cx="644525" cy="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38"/>
          <p:cNvSpPr>
            <a:spLocks/>
          </p:cNvSpPr>
          <p:nvPr/>
        </p:nvSpPr>
        <p:spPr bwMode="auto">
          <a:xfrm>
            <a:off x="3321050" y="4411663"/>
            <a:ext cx="1189038" cy="539750"/>
          </a:xfrm>
          <a:custGeom>
            <a:avLst/>
            <a:gdLst>
              <a:gd name="T0" fmla="*/ 0 w 749"/>
              <a:gd name="T1" fmla="*/ 339 h 340"/>
              <a:gd name="T2" fmla="*/ 0 w 749"/>
              <a:gd name="T3" fmla="*/ 0 h 340"/>
              <a:gd name="T4" fmla="*/ 748 w 749"/>
              <a:gd name="T5" fmla="*/ 0 h 340"/>
              <a:gd name="T6" fmla="*/ 748 w 749"/>
              <a:gd name="T7" fmla="*/ 339 h 340"/>
              <a:gd name="T8" fmla="*/ 0 w 749"/>
              <a:gd name="T9" fmla="*/ 339 h 340"/>
            </a:gdLst>
            <a:ahLst/>
            <a:cxnLst>
              <a:cxn ang="0">
                <a:pos x="T0" y="T1"/>
              </a:cxn>
              <a:cxn ang="0">
                <a:pos x="T2" y="T3"/>
              </a:cxn>
              <a:cxn ang="0">
                <a:pos x="T4" y="T5"/>
              </a:cxn>
              <a:cxn ang="0">
                <a:pos x="T6" y="T7"/>
              </a:cxn>
              <a:cxn ang="0">
                <a:pos x="T8" y="T9"/>
              </a:cxn>
            </a:cxnLst>
            <a:rect l="0" t="0" r="r" b="b"/>
            <a:pathLst>
              <a:path w="749" h="340">
                <a:moveTo>
                  <a:pt x="0" y="339"/>
                </a:moveTo>
                <a:lnTo>
                  <a:pt x="0" y="0"/>
                </a:lnTo>
                <a:lnTo>
                  <a:pt x="748" y="0"/>
                </a:lnTo>
                <a:lnTo>
                  <a:pt x="748" y="339"/>
                </a:lnTo>
                <a:lnTo>
                  <a:pt x="0" y="339"/>
                </a:lnTo>
              </a:path>
            </a:pathLst>
          </a:custGeom>
          <a:solidFill>
            <a:srgbClr val="F6BF69"/>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Rectangle 39"/>
          <p:cNvSpPr>
            <a:spLocks noChangeArrowheads="1"/>
          </p:cNvSpPr>
          <p:nvPr/>
        </p:nvSpPr>
        <p:spPr bwMode="auto">
          <a:xfrm>
            <a:off x="3303588" y="4467225"/>
            <a:ext cx="10429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tx2"/>
                </a:solidFill>
                <a:latin typeface="Bookman Old Style" panose="02050604050505020204" pitchFamily="18" charset="0"/>
              </a:rPr>
              <a:t>INPUT 2</a:t>
            </a:r>
          </a:p>
        </p:txBody>
      </p:sp>
      <p:sp>
        <p:nvSpPr>
          <p:cNvPr id="40" name="Rectangle 40"/>
          <p:cNvSpPr>
            <a:spLocks noChangeArrowheads="1"/>
          </p:cNvSpPr>
          <p:nvPr/>
        </p:nvSpPr>
        <p:spPr bwMode="auto">
          <a:xfrm>
            <a:off x="3471863" y="4535488"/>
            <a:ext cx="81597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4000">
                <a:solidFill>
                  <a:schemeClr val="tx2"/>
                </a:solidFill>
                <a:latin typeface="Book Antiqua" panose="02040602050305030304" pitchFamily="18" charset="0"/>
              </a:rPr>
              <a:t>. . .</a:t>
            </a:r>
          </a:p>
        </p:txBody>
      </p:sp>
      <p:sp>
        <p:nvSpPr>
          <p:cNvPr id="41" name="Freeform 41"/>
          <p:cNvSpPr>
            <a:spLocks/>
          </p:cNvSpPr>
          <p:nvPr/>
        </p:nvSpPr>
        <p:spPr bwMode="auto">
          <a:xfrm>
            <a:off x="1198563" y="4535488"/>
            <a:ext cx="1098550" cy="182562"/>
          </a:xfrm>
          <a:custGeom>
            <a:avLst/>
            <a:gdLst>
              <a:gd name="T0" fmla="*/ 0 w 692"/>
              <a:gd name="T1" fmla="*/ 114 h 115"/>
              <a:gd name="T2" fmla="*/ 0 w 692"/>
              <a:gd name="T3" fmla="*/ 0 h 115"/>
              <a:gd name="T4" fmla="*/ 691 w 692"/>
              <a:gd name="T5" fmla="*/ 0 h 115"/>
              <a:gd name="T6" fmla="*/ 691 w 692"/>
              <a:gd name="T7" fmla="*/ 114 h 115"/>
              <a:gd name="T8" fmla="*/ 0 w 692"/>
              <a:gd name="T9" fmla="*/ 114 h 115"/>
            </a:gdLst>
            <a:ahLst/>
            <a:cxnLst>
              <a:cxn ang="0">
                <a:pos x="T0" y="T1"/>
              </a:cxn>
              <a:cxn ang="0">
                <a:pos x="T2" y="T3"/>
              </a:cxn>
              <a:cxn ang="0">
                <a:pos x="T4" y="T5"/>
              </a:cxn>
              <a:cxn ang="0">
                <a:pos x="T6" y="T7"/>
              </a:cxn>
              <a:cxn ang="0">
                <a:pos x="T8" y="T9"/>
              </a:cxn>
            </a:cxnLst>
            <a:rect l="0" t="0" r="r" b="b"/>
            <a:pathLst>
              <a:path w="692" h="115">
                <a:moveTo>
                  <a:pt x="0" y="114"/>
                </a:moveTo>
                <a:lnTo>
                  <a:pt x="0" y="0"/>
                </a:lnTo>
                <a:lnTo>
                  <a:pt x="691" y="0"/>
                </a:lnTo>
                <a:lnTo>
                  <a:pt x="691" y="114"/>
                </a:lnTo>
                <a:lnTo>
                  <a:pt x="0" y="114"/>
                </a:lnTo>
              </a:path>
            </a:pathLst>
          </a:custGeom>
          <a:solidFill>
            <a:srgbClr val="99CC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42"/>
          <p:cNvSpPr>
            <a:spLocks noChangeShapeType="1"/>
          </p:cNvSpPr>
          <p:nvPr/>
        </p:nvSpPr>
        <p:spPr bwMode="auto">
          <a:xfrm>
            <a:off x="2355850" y="5318125"/>
            <a:ext cx="965200" cy="277813"/>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43"/>
          <p:cNvSpPr>
            <a:spLocks noChangeShapeType="1"/>
          </p:cNvSpPr>
          <p:nvPr/>
        </p:nvSpPr>
        <p:spPr bwMode="auto">
          <a:xfrm>
            <a:off x="4527550" y="4672013"/>
            <a:ext cx="642938" cy="184150"/>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Rectangle 44"/>
          <p:cNvSpPr>
            <a:spLocks noChangeArrowheads="1"/>
          </p:cNvSpPr>
          <p:nvPr/>
        </p:nvSpPr>
        <p:spPr bwMode="auto">
          <a:xfrm>
            <a:off x="7088188" y="4443413"/>
            <a:ext cx="83185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4000">
                <a:solidFill>
                  <a:schemeClr val="tx2"/>
                </a:solidFill>
                <a:latin typeface="Book Antiqua" panose="02040602050305030304" pitchFamily="18" charset="0"/>
              </a:rPr>
              <a:t>. . .</a:t>
            </a:r>
          </a:p>
        </p:txBody>
      </p:sp>
      <p:sp>
        <p:nvSpPr>
          <p:cNvPr id="45" name="Freeform 45"/>
          <p:cNvSpPr>
            <a:spLocks/>
          </p:cNvSpPr>
          <p:nvPr/>
        </p:nvSpPr>
        <p:spPr bwMode="auto">
          <a:xfrm>
            <a:off x="6967538" y="5178425"/>
            <a:ext cx="1120775" cy="142875"/>
          </a:xfrm>
          <a:custGeom>
            <a:avLst/>
            <a:gdLst>
              <a:gd name="T0" fmla="*/ 0 w 706"/>
              <a:gd name="T1" fmla="*/ 89 h 90"/>
              <a:gd name="T2" fmla="*/ 0 w 706"/>
              <a:gd name="T3" fmla="*/ 0 h 90"/>
              <a:gd name="T4" fmla="*/ 705 w 706"/>
              <a:gd name="T5" fmla="*/ 0 h 90"/>
              <a:gd name="T6" fmla="*/ 705 w 706"/>
              <a:gd name="T7" fmla="*/ 89 h 90"/>
              <a:gd name="T8" fmla="*/ 0 w 706"/>
              <a:gd name="T9" fmla="*/ 89 h 90"/>
            </a:gdLst>
            <a:ahLst/>
            <a:cxnLst>
              <a:cxn ang="0">
                <a:pos x="T0" y="T1"/>
              </a:cxn>
              <a:cxn ang="0">
                <a:pos x="T2" y="T3"/>
              </a:cxn>
              <a:cxn ang="0">
                <a:pos x="T4" y="T5"/>
              </a:cxn>
              <a:cxn ang="0">
                <a:pos x="T6" y="T7"/>
              </a:cxn>
              <a:cxn ang="0">
                <a:pos x="T8" y="T9"/>
              </a:cxn>
            </a:cxnLst>
            <a:rect l="0" t="0" r="r" b="b"/>
            <a:pathLst>
              <a:path w="706" h="90">
                <a:moveTo>
                  <a:pt x="0" y="89"/>
                </a:moveTo>
                <a:lnTo>
                  <a:pt x="0" y="0"/>
                </a:lnTo>
                <a:lnTo>
                  <a:pt x="705" y="0"/>
                </a:lnTo>
                <a:lnTo>
                  <a:pt x="705" y="89"/>
                </a:lnTo>
                <a:lnTo>
                  <a:pt x="0" y="89"/>
                </a:lnTo>
              </a:path>
            </a:pathLst>
          </a:custGeom>
          <a:solidFill>
            <a:srgbClr val="99CC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Rectangle 46"/>
          <p:cNvSpPr>
            <a:spLocks noChangeArrowheads="1"/>
          </p:cNvSpPr>
          <p:nvPr/>
        </p:nvSpPr>
        <p:spPr bwMode="auto">
          <a:xfrm>
            <a:off x="1298575" y="4443413"/>
            <a:ext cx="81597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4000">
                <a:solidFill>
                  <a:schemeClr val="tx2"/>
                </a:solidFill>
                <a:latin typeface="Book Antiqua" panose="02040602050305030304" pitchFamily="18" charset="0"/>
              </a:rPr>
              <a:t>. . .</a:t>
            </a:r>
          </a:p>
        </p:txBody>
      </p:sp>
      <p:graphicFrame>
        <p:nvGraphicFramePr>
          <p:cNvPr id="47" name="Object 6">
            <a:hlinkClick r:id="" action="ppaction://ole?verb=0"/>
          </p:cNvPr>
          <p:cNvGraphicFramePr>
            <a:graphicFrameLocks/>
          </p:cNvGraphicFramePr>
          <p:nvPr>
            <p:extLst>
              <p:ext uri="{D42A27DB-BD31-4B8C-83A1-F6EECF244321}">
                <p14:modId xmlns:p14="http://schemas.microsoft.com/office/powerpoint/2010/main" val="3454322556"/>
              </p:ext>
            </p:extLst>
          </p:nvPr>
        </p:nvGraphicFramePr>
        <p:xfrm>
          <a:off x="6186488" y="2327275"/>
          <a:ext cx="1227137" cy="577850"/>
        </p:xfrm>
        <a:graphic>
          <a:graphicData uri="http://schemas.openxmlformats.org/presentationml/2006/ole">
            <mc:AlternateContent xmlns:mc="http://schemas.openxmlformats.org/markup-compatibility/2006">
              <mc:Choice xmlns:v="urn:schemas-microsoft-com:vml" Requires="v">
                <p:oleObj name="Equation" r:id="rId2" imgW="482400" imgH="228600" progId="Equation.3">
                  <p:embed/>
                </p:oleObj>
              </mc:Choice>
              <mc:Fallback>
                <p:oleObj name="Equation" r:id="rId2" imgW="482400" imgH="228600" progId="Equation.3">
                  <p:embed/>
                  <p:pic>
                    <p:nvPicPr>
                      <p:cNvPr id="11270" name="Object 6">
                        <a:hlinkClick r:id="" action="ppaction://ole?verb=0"/>
                      </p:cNvPr>
                      <p:cNvPicPr>
                        <a:picLocks noChangeArrowheads="1"/>
                      </p:cNvPicPr>
                      <p:nvPr/>
                    </p:nvPicPr>
                    <p:blipFill>
                      <a:blip r:embed="rId3"/>
                      <a:srcRect/>
                      <a:stretch>
                        <a:fillRect/>
                      </a:stretch>
                    </p:blipFill>
                    <p:spPr bwMode="auto">
                      <a:xfrm>
                        <a:off x="6186488" y="2327275"/>
                        <a:ext cx="1227137" cy="5778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22535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Cost of External Merge Sort</a:t>
            </a:r>
          </a:p>
        </p:txBody>
      </p:sp>
      <p:sp>
        <p:nvSpPr>
          <p:cNvPr id="5" name="TextBox 4"/>
          <p:cNvSpPr txBox="1"/>
          <p:nvPr/>
        </p:nvSpPr>
        <p:spPr>
          <a:xfrm>
            <a:off x="29880" y="838200"/>
            <a:ext cx="9114120" cy="4247317"/>
          </a:xfrm>
          <a:prstGeom prst="rect">
            <a:avLst/>
          </a:prstGeom>
          <a:noFill/>
        </p:spPr>
        <p:txBody>
          <a:bodyPr wrap="square" rtlCol="0">
            <a:spAutoFit/>
          </a:bodyPr>
          <a:lstStyle/>
          <a:p>
            <a:pPr marL="457200" indent="-457200">
              <a:buFont typeface="Wingdings" panose="05000000000000000000" pitchFamily="2" charset="2"/>
              <a:buChar char="q"/>
            </a:pPr>
            <a:r>
              <a:rPr lang="en-US" sz="3000" b="0" dirty="0">
                <a:solidFill>
                  <a:schemeClr val="tx2"/>
                </a:solidFill>
                <a:latin typeface="Arial" panose="020B0604020202020204" pitchFamily="34" charset="0"/>
                <a:cs typeface="Arial" panose="020B0604020202020204" pitchFamily="34" charset="0"/>
              </a:rPr>
              <a:t>Number of passes:</a:t>
            </a:r>
          </a:p>
          <a:p>
            <a:pPr marL="457200" indent="-457200">
              <a:buFont typeface="Wingdings" panose="05000000000000000000" pitchFamily="2" charset="2"/>
              <a:buChar char="q"/>
            </a:pPr>
            <a:r>
              <a:rPr lang="en-US" sz="3000" b="0" dirty="0">
                <a:solidFill>
                  <a:srgbClr val="FF0000"/>
                </a:solidFill>
                <a:latin typeface="Arial" panose="020B0604020202020204" pitchFamily="34" charset="0"/>
                <a:cs typeface="Arial" panose="020B0604020202020204" pitchFamily="34" charset="0"/>
              </a:rPr>
              <a:t>Cost = 2N * (# of passes)</a:t>
            </a:r>
          </a:p>
          <a:p>
            <a:pPr marL="457200" indent="-457200">
              <a:buFont typeface="Wingdings" panose="05000000000000000000" pitchFamily="2" charset="2"/>
              <a:buChar char="q"/>
            </a:pPr>
            <a:r>
              <a:rPr lang="en-US" sz="3000" b="0" dirty="0">
                <a:solidFill>
                  <a:schemeClr val="tx2"/>
                </a:solidFill>
                <a:latin typeface="Arial" panose="020B0604020202020204" pitchFamily="34" charset="0"/>
                <a:cs typeface="Arial" panose="020B0604020202020204" pitchFamily="34" charset="0"/>
              </a:rPr>
              <a:t>E.g., with 5 buffer pages, to sort 108 page file:</a:t>
            </a:r>
          </a:p>
          <a:p>
            <a:pPr marL="914400" lvl="1" indent="-457200">
              <a:buFont typeface="Wingdings" panose="05000000000000000000" pitchFamily="2" charset="2"/>
              <a:buChar char="§"/>
            </a:pPr>
            <a:r>
              <a:rPr lang="en-US" sz="3000" b="0" dirty="0">
                <a:solidFill>
                  <a:schemeClr val="tx2"/>
                </a:solidFill>
                <a:latin typeface="Arial" panose="020B0604020202020204" pitchFamily="34" charset="0"/>
                <a:cs typeface="Arial" panose="020B0604020202020204" pitchFamily="34" charset="0"/>
              </a:rPr>
              <a:t>Pass 0:                   = 22 sorted runs of 5 pages each (last run is only 3 pages) </a:t>
            </a:r>
          </a:p>
          <a:p>
            <a:pPr marL="914400" lvl="1" indent="-457200">
              <a:buFont typeface="Wingdings" panose="05000000000000000000" pitchFamily="2" charset="2"/>
              <a:buChar char="§"/>
            </a:pPr>
            <a:r>
              <a:rPr lang="en-US" sz="3000" b="0" dirty="0">
                <a:solidFill>
                  <a:schemeClr val="tx2"/>
                </a:solidFill>
                <a:latin typeface="Arial" panose="020B0604020202020204" pitchFamily="34" charset="0"/>
                <a:cs typeface="Arial" panose="020B0604020202020204" pitchFamily="34" charset="0"/>
              </a:rPr>
              <a:t>Pass 1:                 = 6 sorted runs of 20 pages each (last run is only 8 pages)</a:t>
            </a:r>
          </a:p>
          <a:p>
            <a:pPr marL="914400" lvl="1" indent="-457200">
              <a:buFont typeface="Wingdings" panose="05000000000000000000" pitchFamily="2" charset="2"/>
              <a:buChar char="§"/>
            </a:pPr>
            <a:r>
              <a:rPr lang="en-US" sz="3000" b="0" dirty="0">
                <a:solidFill>
                  <a:schemeClr val="tx2"/>
                </a:solidFill>
                <a:latin typeface="Arial" panose="020B0604020202020204" pitchFamily="34" charset="0"/>
                <a:cs typeface="Arial" panose="020B0604020202020204" pitchFamily="34" charset="0"/>
              </a:rPr>
              <a:t>Pass 2:  2 sorted runs, 80 pages and 28 pages</a:t>
            </a:r>
          </a:p>
          <a:p>
            <a:pPr marL="914400" lvl="1" indent="-457200">
              <a:buFont typeface="Wingdings" panose="05000000000000000000" pitchFamily="2" charset="2"/>
              <a:buChar char="§"/>
            </a:pPr>
            <a:r>
              <a:rPr lang="en-US" sz="3000" b="0" dirty="0">
                <a:solidFill>
                  <a:schemeClr val="tx2"/>
                </a:solidFill>
                <a:latin typeface="Arial" panose="020B0604020202020204" pitchFamily="34" charset="0"/>
                <a:cs typeface="Arial" panose="020B0604020202020204" pitchFamily="34" charset="0"/>
              </a:rPr>
              <a:t>Pass 3:  Sorted file of 108 pages</a:t>
            </a:r>
          </a:p>
        </p:txBody>
      </p:sp>
      <p:graphicFrame>
        <p:nvGraphicFramePr>
          <p:cNvPr id="6" name="Object 6">
            <a:hlinkClick r:id="" action="ppaction://ole?verb=0"/>
          </p:cNvPr>
          <p:cNvGraphicFramePr>
            <a:graphicFrameLocks/>
          </p:cNvGraphicFramePr>
          <p:nvPr>
            <p:extLst>
              <p:ext uri="{D42A27DB-BD31-4B8C-83A1-F6EECF244321}">
                <p14:modId xmlns:p14="http://schemas.microsoft.com/office/powerpoint/2010/main" val="1081382446"/>
              </p:ext>
            </p:extLst>
          </p:nvPr>
        </p:nvGraphicFramePr>
        <p:xfrm>
          <a:off x="3810000" y="914400"/>
          <a:ext cx="2819400" cy="533400"/>
        </p:xfrm>
        <a:graphic>
          <a:graphicData uri="http://schemas.openxmlformats.org/presentationml/2006/ole">
            <mc:AlternateContent xmlns:mc="http://schemas.openxmlformats.org/markup-compatibility/2006">
              <mc:Choice xmlns:v="urn:schemas-microsoft-com:vml" Requires="v">
                <p:oleObj name="Equation" r:id="rId2" imgW="1130040" imgH="228600" progId="Equation.3">
                  <p:embed/>
                </p:oleObj>
              </mc:Choice>
              <mc:Fallback>
                <p:oleObj name="Equation" r:id="rId2" imgW="1130040" imgH="228600" progId="Equation.3">
                  <p:embed/>
                  <p:pic>
                    <p:nvPicPr>
                      <p:cNvPr id="13318" name="Object 6">
                        <a:hlinkClick r:id="" action="ppaction://ole?verb=0"/>
                      </p:cNvPr>
                      <p:cNvPicPr>
                        <a:picLocks noChangeArrowheads="1"/>
                      </p:cNvPicPr>
                      <p:nvPr/>
                    </p:nvPicPr>
                    <p:blipFill>
                      <a:blip r:embed="rId3"/>
                      <a:srcRect/>
                      <a:stretch>
                        <a:fillRect/>
                      </a:stretch>
                    </p:blipFill>
                    <p:spPr bwMode="auto">
                      <a:xfrm>
                        <a:off x="3810000" y="914400"/>
                        <a:ext cx="2819400" cy="533400"/>
                      </a:xfrm>
                      <a:prstGeom prst="rect">
                        <a:avLst/>
                      </a:prstGeom>
                      <a:noFill/>
                      <a:ln>
                        <a:noFill/>
                      </a:ln>
                      <a:effectLst/>
                    </p:spPr>
                  </p:pic>
                </p:oleObj>
              </mc:Fallback>
            </mc:AlternateContent>
          </a:graphicData>
        </a:graphic>
      </p:graphicFrame>
      <p:graphicFrame>
        <p:nvGraphicFramePr>
          <p:cNvPr id="7" name="Object 7">
            <a:hlinkClick r:id="" action="ppaction://ole?verb=0"/>
          </p:cNvPr>
          <p:cNvGraphicFramePr>
            <a:graphicFrameLocks/>
          </p:cNvGraphicFramePr>
          <p:nvPr>
            <p:extLst>
              <p:ext uri="{D42A27DB-BD31-4B8C-83A1-F6EECF244321}">
                <p14:modId xmlns:p14="http://schemas.microsoft.com/office/powerpoint/2010/main" val="1556740743"/>
              </p:ext>
            </p:extLst>
          </p:nvPr>
        </p:nvGraphicFramePr>
        <p:xfrm>
          <a:off x="2514600" y="2286000"/>
          <a:ext cx="1447800" cy="533400"/>
        </p:xfrm>
        <a:graphic>
          <a:graphicData uri="http://schemas.openxmlformats.org/presentationml/2006/ole">
            <mc:AlternateContent xmlns:mc="http://schemas.openxmlformats.org/markup-compatibility/2006">
              <mc:Choice xmlns:v="urn:schemas-microsoft-com:vml" Requires="v">
                <p:oleObj name="Equation" r:id="rId4" imgW="520560" imgH="228600" progId="Equation.3">
                  <p:embed/>
                </p:oleObj>
              </mc:Choice>
              <mc:Fallback>
                <p:oleObj name="Equation" r:id="rId4" imgW="520560" imgH="228600" progId="Equation.3">
                  <p:embed/>
                  <p:pic>
                    <p:nvPicPr>
                      <p:cNvPr id="13319" name="Object 7">
                        <a:hlinkClick r:id="" action="ppaction://ole?verb=0"/>
                      </p:cNvPr>
                      <p:cNvPicPr>
                        <a:picLocks noChangeArrowheads="1"/>
                      </p:cNvPicPr>
                      <p:nvPr/>
                    </p:nvPicPr>
                    <p:blipFill>
                      <a:blip r:embed="rId5"/>
                      <a:srcRect/>
                      <a:stretch>
                        <a:fillRect/>
                      </a:stretch>
                    </p:blipFill>
                    <p:spPr bwMode="auto">
                      <a:xfrm>
                        <a:off x="2514600" y="2286000"/>
                        <a:ext cx="1447800" cy="533400"/>
                      </a:xfrm>
                      <a:prstGeom prst="rect">
                        <a:avLst/>
                      </a:prstGeom>
                      <a:noFill/>
                      <a:ln>
                        <a:noFill/>
                      </a:ln>
                      <a:effectLst/>
                    </p:spPr>
                  </p:pic>
                </p:oleObj>
              </mc:Fallback>
            </mc:AlternateContent>
          </a:graphicData>
        </a:graphic>
      </p:graphicFrame>
      <p:graphicFrame>
        <p:nvGraphicFramePr>
          <p:cNvPr id="8" name="Object 8">
            <a:hlinkClick r:id="" action="ppaction://ole?verb=0"/>
          </p:cNvPr>
          <p:cNvGraphicFramePr>
            <a:graphicFrameLocks/>
          </p:cNvGraphicFramePr>
          <p:nvPr>
            <p:extLst>
              <p:ext uri="{D42A27DB-BD31-4B8C-83A1-F6EECF244321}">
                <p14:modId xmlns:p14="http://schemas.microsoft.com/office/powerpoint/2010/main" val="729370764"/>
              </p:ext>
            </p:extLst>
          </p:nvPr>
        </p:nvGraphicFramePr>
        <p:xfrm>
          <a:off x="2514600" y="3200400"/>
          <a:ext cx="1524000" cy="533400"/>
        </p:xfrm>
        <a:graphic>
          <a:graphicData uri="http://schemas.openxmlformats.org/presentationml/2006/ole">
            <mc:AlternateContent xmlns:mc="http://schemas.openxmlformats.org/markup-compatibility/2006">
              <mc:Choice xmlns:v="urn:schemas-microsoft-com:vml" Requires="v">
                <p:oleObj name="Equation" r:id="rId6" imgW="482400" imgH="228600" progId="Equation.3">
                  <p:embed/>
                </p:oleObj>
              </mc:Choice>
              <mc:Fallback>
                <p:oleObj name="Equation" r:id="rId6" imgW="482400" imgH="228600" progId="Equation.3">
                  <p:embed/>
                  <p:pic>
                    <p:nvPicPr>
                      <p:cNvPr id="13320" name="Object 8">
                        <a:hlinkClick r:id="" action="ppaction://ole?verb=0"/>
                      </p:cNvPr>
                      <p:cNvPicPr>
                        <a:picLocks noChangeArrowheads="1"/>
                      </p:cNvPicPr>
                      <p:nvPr/>
                    </p:nvPicPr>
                    <p:blipFill>
                      <a:blip r:embed="rId7"/>
                      <a:srcRect/>
                      <a:stretch>
                        <a:fillRect/>
                      </a:stretch>
                    </p:blipFill>
                    <p:spPr bwMode="auto">
                      <a:xfrm>
                        <a:off x="2514600" y="3200400"/>
                        <a:ext cx="1524000" cy="5334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20296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Number of Passes of External Sort</a:t>
            </a:r>
          </a:p>
        </p:txBody>
      </p:sp>
      <p:graphicFrame>
        <p:nvGraphicFramePr>
          <p:cNvPr id="5" name="Object 5">
            <a:hlinkClick r:id="" action="ppaction://ole?verb=0"/>
          </p:cNvPr>
          <p:cNvGraphicFramePr>
            <a:graphicFrameLocks/>
          </p:cNvGraphicFramePr>
          <p:nvPr>
            <p:extLst>
              <p:ext uri="{D42A27DB-BD31-4B8C-83A1-F6EECF244321}">
                <p14:modId xmlns:p14="http://schemas.microsoft.com/office/powerpoint/2010/main" val="3551464749"/>
              </p:ext>
            </p:extLst>
          </p:nvPr>
        </p:nvGraphicFramePr>
        <p:xfrm>
          <a:off x="261278" y="1295400"/>
          <a:ext cx="8640762" cy="4494212"/>
        </p:xfrm>
        <a:graphic>
          <a:graphicData uri="http://schemas.openxmlformats.org/presentationml/2006/ole">
            <mc:AlternateContent xmlns:mc="http://schemas.openxmlformats.org/markup-compatibility/2006">
              <mc:Choice xmlns:v="urn:schemas-microsoft-com:vml" Requires="v">
                <p:oleObj name="Document" r:id="rId2" imgW="8640720" imgH="4493880" progId="Word.Document.8">
                  <p:embed/>
                </p:oleObj>
              </mc:Choice>
              <mc:Fallback>
                <p:oleObj name="Document" r:id="rId2" imgW="8640720" imgH="4493880" progId="Word.Document.8">
                  <p:embed/>
                  <p:pic>
                    <p:nvPicPr>
                      <p:cNvPr id="15365" name="Object 5">
                        <a:hlinkClick r:id="" action="ppaction://ole?verb=0"/>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78" y="1295400"/>
                        <a:ext cx="8640762" cy="449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556999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Bitmap Indexes</a:t>
            </a:r>
          </a:p>
        </p:txBody>
      </p:sp>
      <p:sp>
        <p:nvSpPr>
          <p:cNvPr id="4" name="TextBox 3"/>
          <p:cNvSpPr txBox="1"/>
          <p:nvPr/>
        </p:nvSpPr>
        <p:spPr>
          <a:xfrm>
            <a:off x="41730" y="914400"/>
            <a:ext cx="9102270" cy="3477875"/>
          </a:xfrm>
          <a:prstGeom prst="rect">
            <a:avLst/>
          </a:prstGeom>
          <a:noFill/>
        </p:spPr>
        <p:txBody>
          <a:bodyPr wrap="square" rtlCol="0">
            <a:spAutoFit/>
          </a:bodyPr>
          <a:lstStyle/>
          <a:p>
            <a:pPr marL="457200" indent="-457200">
              <a:buFont typeface="Wingdings" panose="05000000000000000000" pitchFamily="2" charset="2"/>
              <a:buChar char="q"/>
            </a:pPr>
            <a:r>
              <a:rPr lang="en-US" sz="3200" b="0" dirty="0">
                <a:solidFill>
                  <a:schemeClr val="tx2"/>
                </a:solidFill>
                <a:latin typeface="+mn-lt"/>
              </a:rPr>
              <a:t>A bitmap index is a B+-tree index using a </a:t>
            </a:r>
            <a:r>
              <a:rPr lang="en-US" sz="3200" dirty="0">
                <a:solidFill>
                  <a:schemeClr val="tx2"/>
                </a:solidFill>
                <a:latin typeface="+mn-lt"/>
              </a:rPr>
              <a:t>bitmap</a:t>
            </a:r>
            <a:r>
              <a:rPr lang="en-US" sz="3200" b="0" dirty="0">
                <a:solidFill>
                  <a:schemeClr val="tx2"/>
                </a:solidFill>
                <a:latin typeface="+mn-lt"/>
              </a:rPr>
              <a:t> </a:t>
            </a:r>
            <a:r>
              <a:rPr lang="en-US" sz="3200" dirty="0">
                <a:solidFill>
                  <a:schemeClr val="tx2"/>
                </a:solidFill>
                <a:latin typeface="+mn-lt"/>
              </a:rPr>
              <a:t>representation</a:t>
            </a:r>
            <a:r>
              <a:rPr lang="en-US" sz="3200" b="0" dirty="0">
                <a:solidFill>
                  <a:schemeClr val="tx2"/>
                </a:solidFill>
                <a:latin typeface="+mn-lt"/>
              </a:rPr>
              <a:t> for each key at the leaf level instead of a list of row identifiers (RID-list).</a:t>
            </a:r>
          </a:p>
          <a:p>
            <a:pPr marL="914400" lvl="1" indent="-457200">
              <a:buFont typeface="Wingdings" panose="05000000000000000000" pitchFamily="2" charset="2"/>
              <a:buChar char="§"/>
            </a:pPr>
            <a:r>
              <a:rPr lang="en-US" sz="2800" b="0" dirty="0">
                <a:solidFill>
                  <a:schemeClr val="tx2"/>
                </a:solidFill>
                <a:latin typeface="+mn-lt"/>
              </a:rPr>
              <a:t>A "bitmap" </a:t>
            </a:r>
            <a:r>
              <a:rPr lang="en-US" sz="2800" b="0" i="1" dirty="0">
                <a:solidFill>
                  <a:schemeClr val="tx2"/>
                </a:solidFill>
                <a:latin typeface="+mn-lt"/>
              </a:rPr>
              <a:t>B</a:t>
            </a:r>
            <a:r>
              <a:rPr lang="en-US" sz="2800" b="0" dirty="0">
                <a:solidFill>
                  <a:schemeClr val="tx2"/>
                </a:solidFill>
                <a:latin typeface="+mn-lt"/>
              </a:rPr>
              <a:t> is defined on a table </a:t>
            </a:r>
            <a:r>
              <a:rPr lang="en-US" sz="2800" b="0" i="1" dirty="0">
                <a:solidFill>
                  <a:schemeClr val="tx2"/>
                </a:solidFill>
                <a:latin typeface="+mn-lt"/>
              </a:rPr>
              <a:t>T</a:t>
            </a:r>
            <a:r>
              <a:rPr lang="en-US" sz="2800" b="0" dirty="0">
                <a:solidFill>
                  <a:schemeClr val="tx2"/>
                </a:solidFill>
                <a:latin typeface="+mn-lt"/>
              </a:rPr>
              <a:t> = {</a:t>
            </a:r>
            <a:r>
              <a:rPr lang="en-US" sz="2800" b="0" i="1" dirty="0">
                <a:solidFill>
                  <a:schemeClr val="tx2"/>
                </a:solidFill>
                <a:latin typeface="+mn-lt"/>
              </a:rPr>
              <a:t>r</a:t>
            </a:r>
            <a:r>
              <a:rPr lang="en-US" sz="2800" b="0" i="1" baseline="-25000" dirty="0">
                <a:solidFill>
                  <a:schemeClr val="tx2"/>
                </a:solidFill>
                <a:latin typeface="+mn-lt"/>
              </a:rPr>
              <a:t>1</a:t>
            </a:r>
            <a:r>
              <a:rPr lang="en-US" sz="2800" b="0" dirty="0">
                <a:solidFill>
                  <a:schemeClr val="tx2"/>
                </a:solidFill>
                <a:latin typeface="+mn-lt"/>
              </a:rPr>
              <a:t>. </a:t>
            </a:r>
            <a:r>
              <a:rPr lang="en-US" sz="2800" b="0" i="1" dirty="0">
                <a:solidFill>
                  <a:schemeClr val="tx2"/>
                </a:solidFill>
                <a:latin typeface="+mn-lt"/>
              </a:rPr>
              <a:t>r</a:t>
            </a:r>
            <a:r>
              <a:rPr lang="en-US" sz="2800" b="0" i="1" baseline="-25000" dirty="0">
                <a:solidFill>
                  <a:schemeClr val="tx2"/>
                </a:solidFill>
                <a:latin typeface="+mn-lt"/>
              </a:rPr>
              <a:t>2</a:t>
            </a:r>
            <a:r>
              <a:rPr lang="en-US" sz="2800" b="0" dirty="0">
                <a:solidFill>
                  <a:schemeClr val="tx2"/>
                </a:solidFill>
                <a:latin typeface="+mn-lt"/>
              </a:rPr>
              <a:t>, ..., </a:t>
            </a:r>
            <a:r>
              <a:rPr lang="en-US" sz="2800" b="0" i="1" dirty="0" err="1">
                <a:solidFill>
                  <a:schemeClr val="tx2"/>
                </a:solidFill>
                <a:latin typeface="+mn-lt"/>
              </a:rPr>
              <a:t>r</a:t>
            </a:r>
            <a:r>
              <a:rPr lang="en-US" sz="2800" b="0" i="1" baseline="-25000" dirty="0" err="1">
                <a:solidFill>
                  <a:schemeClr val="tx2"/>
                </a:solidFill>
                <a:latin typeface="+mn-lt"/>
              </a:rPr>
              <a:t>n</a:t>
            </a:r>
            <a:r>
              <a:rPr lang="en-US" sz="2800" b="0" dirty="0">
                <a:solidFill>
                  <a:schemeClr val="tx2"/>
                </a:solidFill>
                <a:latin typeface="+mn-lt"/>
              </a:rPr>
              <a:t>} as a sequence of </a:t>
            </a:r>
            <a:r>
              <a:rPr lang="en-US" sz="2800" b="0" i="1" dirty="0">
                <a:solidFill>
                  <a:schemeClr val="tx2"/>
                </a:solidFill>
                <a:latin typeface="+mn-lt"/>
              </a:rPr>
              <a:t>M</a:t>
            </a:r>
            <a:r>
              <a:rPr lang="en-US" sz="2800" b="0" dirty="0">
                <a:solidFill>
                  <a:schemeClr val="tx2"/>
                </a:solidFill>
                <a:latin typeface="+mn-lt"/>
              </a:rPr>
              <a:t> bits, where </a:t>
            </a:r>
            <a:r>
              <a:rPr lang="en-US" sz="2800" b="0" i="1" dirty="0">
                <a:solidFill>
                  <a:schemeClr val="tx2"/>
                </a:solidFill>
                <a:latin typeface="+mn-lt"/>
              </a:rPr>
              <a:t>M</a:t>
            </a:r>
            <a:r>
              <a:rPr lang="en-US" sz="2800" b="0" dirty="0">
                <a:solidFill>
                  <a:schemeClr val="tx2"/>
                </a:solidFill>
                <a:latin typeface="+mn-lt"/>
              </a:rPr>
              <a:t> ≥ </a:t>
            </a:r>
            <a:r>
              <a:rPr lang="en-US" sz="2800" b="0" i="1" dirty="0">
                <a:solidFill>
                  <a:schemeClr val="tx2"/>
                </a:solidFill>
                <a:latin typeface="+mn-lt"/>
              </a:rPr>
              <a:t>n</a:t>
            </a:r>
            <a:r>
              <a:rPr lang="en-US" sz="2800" b="0" dirty="0">
                <a:solidFill>
                  <a:schemeClr val="tx2"/>
                </a:solidFill>
                <a:latin typeface="+mn-lt"/>
              </a:rPr>
              <a:t>.</a:t>
            </a:r>
          </a:p>
          <a:p>
            <a:pPr marL="914400" lvl="1" indent="-457200">
              <a:buFont typeface="Wingdings" panose="05000000000000000000" pitchFamily="2" charset="2"/>
              <a:buChar char="§"/>
            </a:pPr>
            <a:r>
              <a:rPr lang="en-US" sz="2800" b="0" dirty="0">
                <a:solidFill>
                  <a:schemeClr val="tx2"/>
                </a:solidFill>
                <a:latin typeface="+mn-lt"/>
              </a:rPr>
              <a:t> A small number of unique values.</a:t>
            </a:r>
          </a:p>
        </p:txBody>
      </p:sp>
    </p:spTree>
    <p:extLst>
      <p:ext uri="{BB962C8B-B14F-4D97-AF65-F5344CB8AC3E}">
        <p14:creationId xmlns:p14="http://schemas.microsoft.com/office/powerpoint/2010/main" val="464634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Bitmap Indexes</a:t>
            </a:r>
          </a:p>
        </p:txBody>
      </p:sp>
      <p:sp>
        <p:nvSpPr>
          <p:cNvPr id="4" name="TextBox 3"/>
          <p:cNvSpPr txBox="1"/>
          <p:nvPr/>
        </p:nvSpPr>
        <p:spPr>
          <a:xfrm>
            <a:off x="19318" y="838200"/>
            <a:ext cx="9124682" cy="1077218"/>
          </a:xfrm>
          <a:prstGeom prst="rect">
            <a:avLst/>
          </a:prstGeom>
          <a:noFill/>
        </p:spPr>
        <p:txBody>
          <a:bodyPr wrap="square" rtlCol="0">
            <a:spAutoFit/>
          </a:bodyPr>
          <a:lstStyle/>
          <a:p>
            <a:pPr marL="457200" indent="-457200">
              <a:buFont typeface="Wingdings" panose="05000000000000000000" pitchFamily="2" charset="2"/>
              <a:buChar char="q"/>
            </a:pPr>
            <a:r>
              <a:rPr lang="en-US" sz="3200" b="0" dirty="0">
                <a:solidFill>
                  <a:schemeClr val="tx2"/>
                </a:solidFill>
                <a:latin typeface="+mn-lt"/>
              </a:rPr>
              <a:t>Which column has a small number of unique values?</a:t>
            </a:r>
          </a:p>
        </p:txBody>
      </p:sp>
      <p:pic>
        <p:nvPicPr>
          <p:cNvPr id="5" name="Picture 4"/>
          <p:cNvPicPr>
            <a:picLocks noChangeAspect="1"/>
          </p:cNvPicPr>
          <p:nvPr/>
        </p:nvPicPr>
        <p:blipFill>
          <a:blip r:embed="rId2"/>
          <a:stretch>
            <a:fillRect/>
          </a:stretch>
        </p:blipFill>
        <p:spPr>
          <a:xfrm>
            <a:off x="25280" y="2209800"/>
            <a:ext cx="9093441" cy="3149025"/>
          </a:xfrm>
          <a:prstGeom prst="rect">
            <a:avLst/>
          </a:prstGeom>
        </p:spPr>
      </p:pic>
    </p:spTree>
    <p:extLst>
      <p:ext uri="{BB962C8B-B14F-4D97-AF65-F5344CB8AC3E}">
        <p14:creationId xmlns:p14="http://schemas.microsoft.com/office/powerpoint/2010/main" val="3485342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Clustering Index</a:t>
            </a:r>
          </a:p>
        </p:txBody>
      </p:sp>
      <p:sp>
        <p:nvSpPr>
          <p:cNvPr id="5" name="TextBox 4"/>
          <p:cNvSpPr txBox="1"/>
          <p:nvPr/>
        </p:nvSpPr>
        <p:spPr>
          <a:xfrm>
            <a:off x="4070" y="914400"/>
            <a:ext cx="9124682" cy="1815882"/>
          </a:xfrm>
          <a:prstGeom prst="rect">
            <a:avLst/>
          </a:prstGeom>
          <a:noFill/>
        </p:spPr>
        <p:txBody>
          <a:bodyPr wrap="square" rtlCol="0">
            <a:spAutoFit/>
          </a:bodyPr>
          <a:lstStyle/>
          <a:p>
            <a:pPr marL="457200" indent="-457200">
              <a:buFont typeface="Wingdings" panose="05000000000000000000" pitchFamily="2" charset="2"/>
              <a:buChar char="q"/>
            </a:pPr>
            <a:r>
              <a:rPr lang="en-US" sz="2800" b="0" dirty="0">
                <a:solidFill>
                  <a:schemeClr val="tx2"/>
                </a:solidFill>
                <a:latin typeface="+mn-lt"/>
              </a:rPr>
              <a:t>Value of Key field is not unique in Data File (</a:t>
            </a:r>
            <a:r>
              <a:rPr lang="en-US" sz="2800" dirty="0">
                <a:solidFill>
                  <a:schemeClr val="tx2"/>
                </a:solidFill>
                <a:latin typeface="+mn-lt"/>
              </a:rPr>
              <a:t>Non-key field</a:t>
            </a:r>
            <a:r>
              <a:rPr lang="en-US" sz="2800" b="0" dirty="0">
                <a:solidFill>
                  <a:schemeClr val="tx2"/>
                </a:solidFill>
                <a:latin typeface="+mn-lt"/>
              </a:rPr>
              <a:t>).</a:t>
            </a:r>
          </a:p>
          <a:p>
            <a:pPr marL="914400" lvl="1" indent="-457200">
              <a:buFont typeface="Wingdings" panose="05000000000000000000" pitchFamily="2" charset="2"/>
              <a:buChar char="§"/>
            </a:pPr>
            <a:r>
              <a:rPr lang="en-US" sz="2800" b="0" dirty="0">
                <a:solidFill>
                  <a:schemeClr val="tx2"/>
                </a:solidFill>
                <a:latin typeface="+mn-lt"/>
              </a:rPr>
              <a:t>Clustering field value</a:t>
            </a:r>
          </a:p>
          <a:p>
            <a:pPr marL="914400" lvl="1" indent="-457200">
              <a:buFont typeface="Wingdings" panose="05000000000000000000" pitchFamily="2" charset="2"/>
              <a:buChar char="§"/>
            </a:pPr>
            <a:r>
              <a:rPr lang="en-US" sz="2800" b="0" dirty="0">
                <a:solidFill>
                  <a:schemeClr val="tx2"/>
                </a:solidFill>
                <a:latin typeface="+mn-lt"/>
              </a:rPr>
              <a:t>Pointer to the first disk block</a:t>
            </a:r>
          </a:p>
        </p:txBody>
      </p:sp>
      <p:sp>
        <p:nvSpPr>
          <p:cNvPr id="10" name="Rectangle 9">
            <a:extLst>
              <a:ext uri="{FF2B5EF4-FFF2-40B4-BE49-F238E27FC236}">
                <a16:creationId xmlns:a16="http://schemas.microsoft.com/office/drawing/2014/main" id="{98201599-1547-4E11-932D-1C3A9B550256}"/>
              </a:ext>
            </a:extLst>
          </p:cNvPr>
          <p:cNvSpPr/>
          <p:nvPr/>
        </p:nvSpPr>
        <p:spPr bwMode="auto">
          <a:xfrm>
            <a:off x="990600" y="3228149"/>
            <a:ext cx="1752600" cy="838200"/>
          </a:xfrm>
          <a:prstGeom prst="rect">
            <a:avLst/>
          </a:prstGeom>
          <a:noFill/>
          <a:ln w="508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2"/>
                </a:solidFill>
                <a:effectLst/>
                <a:latin typeface="Times New Roman" panose="02020603050405020304" pitchFamily="18" charset="0"/>
              </a:rPr>
              <a:t>Index File</a:t>
            </a:r>
          </a:p>
        </p:txBody>
      </p:sp>
      <p:sp>
        <p:nvSpPr>
          <p:cNvPr id="12" name="Rectangle 11">
            <a:extLst>
              <a:ext uri="{FF2B5EF4-FFF2-40B4-BE49-F238E27FC236}">
                <a16:creationId xmlns:a16="http://schemas.microsoft.com/office/drawing/2014/main" id="{7D74FDAF-84CA-4E5C-895D-9007AE2285F2}"/>
              </a:ext>
            </a:extLst>
          </p:cNvPr>
          <p:cNvSpPr/>
          <p:nvPr/>
        </p:nvSpPr>
        <p:spPr bwMode="auto">
          <a:xfrm>
            <a:off x="4038600" y="2945487"/>
            <a:ext cx="4124459" cy="1403524"/>
          </a:xfrm>
          <a:prstGeom prst="rect">
            <a:avLst/>
          </a:prstGeom>
          <a:noFill/>
          <a:ln w="508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2"/>
                </a:solidFill>
                <a:effectLst/>
                <a:latin typeface="Times New Roman" panose="02020603050405020304" pitchFamily="18" charset="0"/>
              </a:rPr>
              <a:t>Data File</a:t>
            </a:r>
          </a:p>
        </p:txBody>
      </p:sp>
      <p:cxnSp>
        <p:nvCxnSpPr>
          <p:cNvPr id="8" name="Straight Arrow Connector 7">
            <a:extLst>
              <a:ext uri="{FF2B5EF4-FFF2-40B4-BE49-F238E27FC236}">
                <a16:creationId xmlns:a16="http://schemas.microsoft.com/office/drawing/2014/main" id="{317CCB73-9EB2-43A3-9EF3-6B6A944DE067}"/>
              </a:ext>
            </a:extLst>
          </p:cNvPr>
          <p:cNvCxnSpPr>
            <a:cxnSpLocks/>
          </p:cNvCxnSpPr>
          <p:nvPr/>
        </p:nvCxnSpPr>
        <p:spPr bwMode="auto">
          <a:xfrm>
            <a:off x="2743200" y="3647249"/>
            <a:ext cx="1295400" cy="0"/>
          </a:xfrm>
          <a:prstGeom prst="straightConnector1">
            <a:avLst/>
          </a:prstGeom>
          <a:solidFill>
            <a:schemeClr val="accent1"/>
          </a:solidFill>
          <a:ln w="5080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79977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Bitmap Indexes</a:t>
            </a:r>
          </a:p>
        </p:txBody>
      </p:sp>
      <p:pic>
        <p:nvPicPr>
          <p:cNvPr id="5" name="Picture 4"/>
          <p:cNvPicPr>
            <a:picLocks noChangeAspect="1"/>
          </p:cNvPicPr>
          <p:nvPr/>
        </p:nvPicPr>
        <p:blipFill>
          <a:blip r:embed="rId2"/>
          <a:stretch>
            <a:fillRect/>
          </a:stretch>
        </p:blipFill>
        <p:spPr>
          <a:xfrm>
            <a:off x="228600" y="2286000"/>
            <a:ext cx="4254298" cy="1905000"/>
          </a:xfrm>
          <a:prstGeom prst="rect">
            <a:avLst/>
          </a:prstGeom>
        </p:spPr>
      </p:pic>
      <p:pic>
        <p:nvPicPr>
          <p:cNvPr id="6" name="Picture 5"/>
          <p:cNvPicPr>
            <a:picLocks noChangeAspect="1"/>
          </p:cNvPicPr>
          <p:nvPr/>
        </p:nvPicPr>
        <p:blipFill>
          <a:blip r:embed="rId3"/>
          <a:stretch>
            <a:fillRect/>
          </a:stretch>
        </p:blipFill>
        <p:spPr>
          <a:xfrm>
            <a:off x="4997847" y="2277208"/>
            <a:ext cx="1141778" cy="1905000"/>
          </a:xfrm>
          <a:prstGeom prst="rect">
            <a:avLst/>
          </a:prstGeom>
        </p:spPr>
      </p:pic>
      <p:pic>
        <p:nvPicPr>
          <p:cNvPr id="7" name="Picture 6"/>
          <p:cNvPicPr>
            <a:picLocks noChangeAspect="1"/>
          </p:cNvPicPr>
          <p:nvPr/>
        </p:nvPicPr>
        <p:blipFill>
          <a:blip r:embed="rId4"/>
          <a:stretch>
            <a:fillRect/>
          </a:stretch>
        </p:blipFill>
        <p:spPr>
          <a:xfrm>
            <a:off x="6445646" y="2277208"/>
            <a:ext cx="2447445" cy="1913792"/>
          </a:xfrm>
          <a:prstGeom prst="rect">
            <a:avLst/>
          </a:prstGeom>
        </p:spPr>
      </p:pic>
      <p:sp>
        <p:nvSpPr>
          <p:cNvPr id="8" name="TextBox 7"/>
          <p:cNvSpPr txBox="1"/>
          <p:nvPr/>
        </p:nvSpPr>
        <p:spPr>
          <a:xfrm>
            <a:off x="990600" y="1066800"/>
            <a:ext cx="7290778" cy="584775"/>
          </a:xfrm>
          <a:prstGeom prst="rect">
            <a:avLst/>
          </a:prstGeom>
          <a:noFill/>
        </p:spPr>
        <p:txBody>
          <a:bodyPr wrap="none" rtlCol="0">
            <a:spAutoFit/>
          </a:bodyPr>
          <a:lstStyle/>
          <a:p>
            <a:r>
              <a:rPr lang="en-US" sz="3200" b="0" dirty="0">
                <a:solidFill>
                  <a:schemeClr val="tx2"/>
                </a:solidFill>
                <a:latin typeface="+mn-lt"/>
              </a:rPr>
              <a:t>Bitmap Indexes on Customers Relation</a:t>
            </a:r>
          </a:p>
        </p:txBody>
      </p:sp>
      <p:sp>
        <p:nvSpPr>
          <p:cNvPr id="2" name="TextBox 1">
            <a:extLst>
              <a:ext uri="{FF2B5EF4-FFF2-40B4-BE49-F238E27FC236}">
                <a16:creationId xmlns:a16="http://schemas.microsoft.com/office/drawing/2014/main" id="{A7E3A5EB-EF07-8294-C693-4C6F1B0E9C03}"/>
              </a:ext>
            </a:extLst>
          </p:cNvPr>
          <p:cNvSpPr txBox="1"/>
          <p:nvPr/>
        </p:nvSpPr>
        <p:spPr>
          <a:xfrm>
            <a:off x="5136567" y="1870554"/>
            <a:ext cx="813043" cy="369332"/>
          </a:xfrm>
          <a:prstGeom prst="rect">
            <a:avLst/>
          </a:prstGeom>
          <a:noFill/>
        </p:spPr>
        <p:txBody>
          <a:bodyPr wrap="none" rtlCol="0">
            <a:spAutoFit/>
          </a:bodyPr>
          <a:lstStyle/>
          <a:p>
            <a:r>
              <a:rPr lang="en-US" b="0" dirty="0">
                <a:solidFill>
                  <a:schemeClr val="tx2"/>
                </a:solidFill>
              </a:rPr>
              <a:t>gender</a:t>
            </a:r>
          </a:p>
        </p:txBody>
      </p:sp>
      <p:sp>
        <p:nvSpPr>
          <p:cNvPr id="3" name="TextBox 2">
            <a:extLst>
              <a:ext uri="{FF2B5EF4-FFF2-40B4-BE49-F238E27FC236}">
                <a16:creationId xmlns:a16="http://schemas.microsoft.com/office/drawing/2014/main" id="{327C83BC-9636-244A-F6CE-EAF09495BA48}"/>
              </a:ext>
            </a:extLst>
          </p:cNvPr>
          <p:cNvSpPr txBox="1"/>
          <p:nvPr/>
        </p:nvSpPr>
        <p:spPr>
          <a:xfrm>
            <a:off x="7275671" y="1870554"/>
            <a:ext cx="723275" cy="369332"/>
          </a:xfrm>
          <a:prstGeom prst="rect">
            <a:avLst/>
          </a:prstGeom>
          <a:noFill/>
        </p:spPr>
        <p:txBody>
          <a:bodyPr wrap="none" rtlCol="0">
            <a:spAutoFit/>
          </a:bodyPr>
          <a:lstStyle/>
          <a:p>
            <a:r>
              <a:rPr lang="en-US" b="0" dirty="0">
                <a:solidFill>
                  <a:schemeClr val="tx2"/>
                </a:solidFill>
              </a:rPr>
              <a:t>rating</a:t>
            </a:r>
          </a:p>
        </p:txBody>
      </p:sp>
      <p:sp>
        <p:nvSpPr>
          <p:cNvPr id="9" name="TextBox 8">
            <a:extLst>
              <a:ext uri="{FF2B5EF4-FFF2-40B4-BE49-F238E27FC236}">
                <a16:creationId xmlns:a16="http://schemas.microsoft.com/office/drawing/2014/main" id="{6D560D84-83E6-3D43-9F9C-68EA422B37C7}"/>
              </a:ext>
            </a:extLst>
          </p:cNvPr>
          <p:cNvSpPr txBox="1"/>
          <p:nvPr/>
        </p:nvSpPr>
        <p:spPr>
          <a:xfrm>
            <a:off x="400986" y="5105400"/>
            <a:ext cx="4798108" cy="400110"/>
          </a:xfrm>
          <a:prstGeom prst="rect">
            <a:avLst/>
          </a:prstGeom>
          <a:noFill/>
        </p:spPr>
        <p:txBody>
          <a:bodyPr wrap="none" rtlCol="0">
            <a:spAutoFit/>
          </a:bodyPr>
          <a:lstStyle/>
          <a:p>
            <a:r>
              <a:rPr lang="en-US" sz="2000" b="0" dirty="0">
                <a:solidFill>
                  <a:schemeClr val="tx2"/>
                </a:solidFill>
                <a:latin typeface="+mn-lt"/>
              </a:rPr>
              <a:t>Can we create a bitmap index for </a:t>
            </a:r>
            <a:r>
              <a:rPr lang="en-US" sz="2000" b="0" i="1" dirty="0">
                <a:solidFill>
                  <a:schemeClr val="tx2"/>
                </a:solidFill>
                <a:latin typeface="+mn-lt"/>
              </a:rPr>
              <a:t>name</a:t>
            </a:r>
            <a:r>
              <a:rPr lang="en-US" sz="2000" b="0" dirty="0">
                <a:solidFill>
                  <a:schemeClr val="tx2"/>
                </a:solidFill>
                <a:latin typeface="+mn-lt"/>
              </a:rPr>
              <a:t>?</a:t>
            </a:r>
          </a:p>
        </p:txBody>
      </p:sp>
    </p:spTree>
    <p:extLst>
      <p:ext uri="{BB962C8B-B14F-4D97-AF65-F5344CB8AC3E}">
        <p14:creationId xmlns:p14="http://schemas.microsoft.com/office/powerpoint/2010/main" val="2915544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a:extLst>
              <a:ext uri="{FF2B5EF4-FFF2-40B4-BE49-F238E27FC236}">
                <a16:creationId xmlns:a16="http://schemas.microsoft.com/office/drawing/2014/main" id="{55F9C403-0204-478F-9AEE-EBF4F734E1D3}"/>
              </a:ext>
            </a:extLst>
          </p:cNvPr>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Bitmap Indexes</a:t>
            </a:r>
          </a:p>
        </p:txBody>
      </p:sp>
      <p:sp>
        <p:nvSpPr>
          <p:cNvPr id="5" name="TextBox 4">
            <a:extLst>
              <a:ext uri="{FF2B5EF4-FFF2-40B4-BE49-F238E27FC236}">
                <a16:creationId xmlns:a16="http://schemas.microsoft.com/office/drawing/2014/main" id="{A0E41639-293D-4C10-A656-3F02B66B67E2}"/>
              </a:ext>
            </a:extLst>
          </p:cNvPr>
          <p:cNvSpPr txBox="1"/>
          <p:nvPr/>
        </p:nvSpPr>
        <p:spPr>
          <a:xfrm>
            <a:off x="0" y="1066800"/>
            <a:ext cx="9124682" cy="3416320"/>
          </a:xfrm>
          <a:prstGeom prst="rect">
            <a:avLst/>
          </a:prstGeom>
          <a:noFill/>
        </p:spPr>
        <p:txBody>
          <a:bodyPr wrap="square" rtlCol="0">
            <a:spAutoFit/>
          </a:bodyPr>
          <a:lstStyle/>
          <a:p>
            <a:pPr marL="457200" indent="-457200">
              <a:buFont typeface="Wingdings" panose="05000000000000000000" pitchFamily="2" charset="2"/>
              <a:buChar char="q"/>
            </a:pPr>
            <a:r>
              <a:rPr lang="en-US" sz="2400" b="0" i="0" dirty="0">
                <a:solidFill>
                  <a:srgbClr val="000000"/>
                </a:solidFill>
                <a:effectLst/>
                <a:latin typeface="+mn-lt"/>
              </a:rPr>
              <a:t>The bitmap index can be used for the columns that have </a:t>
            </a:r>
            <a:r>
              <a:rPr lang="en-US" sz="2400" i="0" dirty="0">
                <a:solidFill>
                  <a:srgbClr val="000000"/>
                </a:solidFill>
                <a:effectLst/>
                <a:latin typeface="+mn-lt"/>
              </a:rPr>
              <a:t>low</a:t>
            </a:r>
            <a:r>
              <a:rPr lang="en-US" sz="2400" b="0" i="0" dirty="0">
                <a:solidFill>
                  <a:srgbClr val="000000"/>
                </a:solidFill>
                <a:effectLst/>
                <a:latin typeface="+mn-lt"/>
              </a:rPr>
              <a:t> </a:t>
            </a:r>
            <a:r>
              <a:rPr lang="en-US" sz="2400" i="0" dirty="0">
                <a:solidFill>
                  <a:srgbClr val="000000"/>
                </a:solidFill>
                <a:effectLst/>
                <a:latin typeface="+mn-lt"/>
              </a:rPr>
              <a:t>cardinality</a:t>
            </a:r>
            <a:r>
              <a:rPr lang="en-US" sz="2400" b="0" i="0" dirty="0">
                <a:solidFill>
                  <a:srgbClr val="000000"/>
                </a:solidFill>
                <a:effectLst/>
                <a:latin typeface="+mn-lt"/>
              </a:rPr>
              <a:t>.</a:t>
            </a:r>
          </a:p>
          <a:p>
            <a:pPr marL="457200" indent="-457200">
              <a:buFont typeface="Wingdings" panose="05000000000000000000" pitchFamily="2" charset="2"/>
              <a:buChar char="q"/>
            </a:pPr>
            <a:r>
              <a:rPr lang="en-US" sz="2400" b="0" i="0" dirty="0">
                <a:solidFill>
                  <a:srgbClr val="000000"/>
                </a:solidFill>
                <a:effectLst/>
                <a:latin typeface="+mn-lt"/>
              </a:rPr>
              <a:t>Maintaining a bitmap index takes a lot of resources. For example, each time a new record is entered, we may modify the bitmap index throughout, which is tedious and time-consuming. Therefore, bitmap indexes are only good for the </a:t>
            </a:r>
            <a:r>
              <a:rPr lang="en-US" sz="2400" i="1" dirty="0">
                <a:solidFill>
                  <a:srgbClr val="000000"/>
                </a:solidFill>
                <a:effectLst/>
                <a:latin typeface="+mn-lt"/>
              </a:rPr>
              <a:t>read-only</a:t>
            </a:r>
            <a:r>
              <a:rPr lang="en-US" sz="2400" i="0" dirty="0">
                <a:solidFill>
                  <a:srgbClr val="000000"/>
                </a:solidFill>
                <a:effectLst/>
                <a:latin typeface="+mn-lt"/>
              </a:rPr>
              <a:t> tables</a:t>
            </a:r>
            <a:r>
              <a:rPr lang="en-US" sz="2400" b="0" i="0" dirty="0">
                <a:solidFill>
                  <a:srgbClr val="000000"/>
                </a:solidFill>
                <a:effectLst/>
                <a:latin typeface="+mn-lt"/>
              </a:rPr>
              <a:t> or tables that have infrequent updates. </a:t>
            </a:r>
          </a:p>
          <a:p>
            <a:pPr marL="457200" indent="-457200">
              <a:buFont typeface="Wingdings" panose="05000000000000000000" pitchFamily="2" charset="2"/>
              <a:buChar char="q"/>
            </a:pPr>
            <a:r>
              <a:rPr lang="en-US" sz="2400" b="0" i="0" dirty="0">
                <a:solidFill>
                  <a:srgbClr val="000000"/>
                </a:solidFill>
                <a:effectLst/>
                <a:latin typeface="+mn-lt"/>
              </a:rPr>
              <a:t>You often find bitmap indexes are extensively used in the </a:t>
            </a:r>
            <a:r>
              <a:rPr lang="en-US" sz="2400" i="0" dirty="0">
                <a:solidFill>
                  <a:srgbClr val="000000"/>
                </a:solidFill>
                <a:effectLst/>
                <a:latin typeface="+mn-lt"/>
              </a:rPr>
              <a:t>data warehouse</a:t>
            </a:r>
            <a:r>
              <a:rPr lang="en-US" sz="2400" b="0" i="0" dirty="0">
                <a:solidFill>
                  <a:srgbClr val="000000"/>
                </a:solidFill>
                <a:effectLst/>
                <a:latin typeface="+mn-lt"/>
              </a:rPr>
              <a:t> environment</a:t>
            </a:r>
            <a:r>
              <a:rPr lang="en-US" sz="2400" b="0" i="0" dirty="0">
                <a:solidFill>
                  <a:srgbClr val="000000"/>
                </a:solidFill>
                <a:effectLst/>
                <a:latin typeface="-apple-system"/>
              </a:rPr>
              <a:t>.</a:t>
            </a:r>
            <a:endParaRPr lang="en-US" sz="2400" b="0" dirty="0">
              <a:solidFill>
                <a:schemeClr val="tx2"/>
              </a:solidFill>
              <a:latin typeface="+mn-lt"/>
            </a:endParaRPr>
          </a:p>
        </p:txBody>
      </p:sp>
    </p:spTree>
    <p:extLst>
      <p:ext uri="{BB962C8B-B14F-4D97-AF65-F5344CB8AC3E}">
        <p14:creationId xmlns:p14="http://schemas.microsoft.com/office/powerpoint/2010/main" val="2415626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Inverted Index</a:t>
            </a:r>
          </a:p>
        </p:txBody>
      </p:sp>
      <p:sp>
        <p:nvSpPr>
          <p:cNvPr id="5" name="TextBox 4"/>
          <p:cNvSpPr txBox="1"/>
          <p:nvPr/>
        </p:nvSpPr>
        <p:spPr>
          <a:xfrm>
            <a:off x="41730" y="914400"/>
            <a:ext cx="9102270" cy="1631216"/>
          </a:xfrm>
          <a:prstGeom prst="rect">
            <a:avLst/>
          </a:prstGeom>
          <a:noFill/>
        </p:spPr>
        <p:txBody>
          <a:bodyPr wrap="square" rtlCol="0">
            <a:spAutoFit/>
          </a:bodyPr>
          <a:lstStyle/>
          <a:p>
            <a:pPr marL="457200" indent="-457200">
              <a:buFont typeface="Wingdings" panose="05000000000000000000" pitchFamily="2" charset="2"/>
              <a:buChar char="q"/>
            </a:pPr>
            <a:r>
              <a:rPr lang="en-US" sz="2000" b="0" dirty="0">
                <a:solidFill>
                  <a:schemeClr val="tx2"/>
                </a:solidFill>
                <a:latin typeface="+mn-lt"/>
              </a:rPr>
              <a:t>An Inverted Index is a data structure that enables fast retrieval of all </a:t>
            </a:r>
            <a:r>
              <a:rPr lang="en-US" sz="2000" i="1" dirty="0">
                <a:solidFill>
                  <a:schemeClr val="tx2"/>
                </a:solidFill>
                <a:latin typeface="+mn-lt"/>
              </a:rPr>
              <a:t>documents</a:t>
            </a:r>
            <a:r>
              <a:rPr lang="en-US" sz="2000" b="0" dirty="0">
                <a:solidFill>
                  <a:schemeClr val="tx2"/>
                </a:solidFill>
                <a:latin typeface="+mn-lt"/>
              </a:rPr>
              <a:t> that contain a </a:t>
            </a:r>
            <a:r>
              <a:rPr lang="en-US" sz="2000" i="1" dirty="0">
                <a:solidFill>
                  <a:schemeClr val="tx2"/>
                </a:solidFill>
                <a:latin typeface="+mn-lt"/>
              </a:rPr>
              <a:t>query</a:t>
            </a:r>
            <a:r>
              <a:rPr lang="en-US" sz="2000" dirty="0">
                <a:solidFill>
                  <a:schemeClr val="tx2"/>
                </a:solidFill>
                <a:latin typeface="+mn-lt"/>
              </a:rPr>
              <a:t> </a:t>
            </a:r>
            <a:r>
              <a:rPr lang="en-US" sz="2000" i="1" dirty="0">
                <a:solidFill>
                  <a:schemeClr val="tx2"/>
                </a:solidFill>
                <a:latin typeface="+mn-lt"/>
              </a:rPr>
              <a:t>term</a:t>
            </a:r>
            <a:r>
              <a:rPr lang="en-US" sz="2000" b="0" dirty="0">
                <a:solidFill>
                  <a:schemeClr val="tx2"/>
                </a:solidFill>
                <a:latin typeface="+mn-lt"/>
              </a:rPr>
              <a:t>. </a:t>
            </a:r>
          </a:p>
          <a:p>
            <a:pPr marL="457200" indent="-457200">
              <a:buFont typeface="Wingdings" panose="05000000000000000000" pitchFamily="2" charset="2"/>
              <a:buChar char="q"/>
            </a:pPr>
            <a:r>
              <a:rPr lang="en-US" sz="2000" b="0" dirty="0">
                <a:solidFill>
                  <a:schemeClr val="tx2"/>
                </a:solidFill>
                <a:latin typeface="+mn-lt"/>
              </a:rPr>
              <a:t>For each term, the index maintains a list (i.e., inverted list) of entries describing occurrences of the term, with one entry per document that contains the term.</a:t>
            </a:r>
          </a:p>
        </p:txBody>
      </p:sp>
      <p:pic>
        <p:nvPicPr>
          <p:cNvPr id="6" name="Picture 2" descr="inverted index">
            <a:extLst>
              <a:ext uri="{FF2B5EF4-FFF2-40B4-BE49-F238E27FC236}">
                <a16:creationId xmlns:a16="http://schemas.microsoft.com/office/drawing/2014/main" id="{B51C4164-C3A6-4983-AB79-D90C0DF3F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529905"/>
            <a:ext cx="5715000" cy="4344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167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6520"/>
            <a:ext cx="5562600" cy="6883718"/>
          </a:xfrm>
          <a:prstGeom prst="rect">
            <a:avLst/>
          </a:prstGeom>
        </p:spPr>
      </p:pic>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Inverted Index</a:t>
            </a:r>
          </a:p>
        </p:txBody>
      </p:sp>
      <p:sp>
        <p:nvSpPr>
          <p:cNvPr id="7" name="TextBox 6">
            <a:extLst>
              <a:ext uri="{FF2B5EF4-FFF2-40B4-BE49-F238E27FC236}">
                <a16:creationId xmlns:a16="http://schemas.microsoft.com/office/drawing/2014/main" id="{A1B55C56-BBB1-49E1-8972-F92AFBD3ED0B}"/>
              </a:ext>
            </a:extLst>
          </p:cNvPr>
          <p:cNvSpPr txBox="1"/>
          <p:nvPr/>
        </p:nvSpPr>
        <p:spPr>
          <a:xfrm>
            <a:off x="9427" y="914400"/>
            <a:ext cx="3581400" cy="1938992"/>
          </a:xfrm>
          <a:prstGeom prst="rect">
            <a:avLst/>
          </a:prstGeom>
          <a:noFill/>
        </p:spPr>
        <p:txBody>
          <a:bodyPr wrap="square">
            <a:spAutoFit/>
          </a:bodyPr>
          <a:lstStyle/>
          <a:p>
            <a:r>
              <a:rPr lang="en-US" sz="2400" b="0" dirty="0">
                <a:solidFill>
                  <a:schemeClr val="tx2"/>
                </a:solidFill>
                <a:latin typeface="+mn-lt"/>
              </a:rPr>
              <a:t>An inverted index is a simple but powerful way to search documents, images, media, and even data</a:t>
            </a:r>
          </a:p>
        </p:txBody>
      </p:sp>
    </p:spTree>
    <p:extLst>
      <p:ext uri="{BB962C8B-B14F-4D97-AF65-F5344CB8AC3E}">
        <p14:creationId xmlns:p14="http://schemas.microsoft.com/office/powerpoint/2010/main" val="26769239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Multi-Attribute Access Methods</a:t>
            </a:r>
          </a:p>
        </p:txBody>
      </p:sp>
      <p:sp>
        <p:nvSpPr>
          <p:cNvPr id="5" name="TextBox 4"/>
          <p:cNvSpPr txBox="1"/>
          <p:nvPr/>
        </p:nvSpPr>
        <p:spPr>
          <a:xfrm>
            <a:off x="29880" y="838200"/>
            <a:ext cx="9114120" cy="4585871"/>
          </a:xfrm>
          <a:prstGeom prst="rect">
            <a:avLst/>
          </a:prstGeom>
          <a:noFill/>
        </p:spPr>
        <p:txBody>
          <a:bodyPr wrap="square" rtlCol="0">
            <a:spAutoFit/>
          </a:bodyPr>
          <a:lstStyle/>
          <a:p>
            <a:pPr marL="457200" indent="-457200">
              <a:buFont typeface="Wingdings" panose="05000000000000000000" pitchFamily="2" charset="2"/>
              <a:buChar char="q"/>
            </a:pPr>
            <a:r>
              <a:rPr lang="en-US" sz="3000" b="0" dirty="0">
                <a:solidFill>
                  <a:schemeClr val="tx2"/>
                </a:solidFill>
                <a:latin typeface="Arial" panose="020B0604020202020204" pitchFamily="34" charset="0"/>
                <a:cs typeface="Arial" panose="020B0604020202020204" pitchFamily="34" charset="0"/>
              </a:rPr>
              <a:t>Many queries however usually involve many attributes. </a:t>
            </a:r>
          </a:p>
          <a:p>
            <a:pPr marL="457200" indent="-457200">
              <a:buFont typeface="Wingdings" panose="05000000000000000000" pitchFamily="2" charset="2"/>
              <a:buChar char="q"/>
            </a:pPr>
            <a:r>
              <a:rPr lang="en-US" sz="3000" b="0" dirty="0">
                <a:solidFill>
                  <a:schemeClr val="tx2"/>
                </a:solidFill>
                <a:latin typeface="Arial" panose="020B0604020202020204" pitchFamily="34" charset="0"/>
                <a:cs typeface="Arial" panose="020B0604020202020204" pitchFamily="34" charset="0"/>
              </a:rPr>
              <a:t>Consider, for example, "find the employees with salary&gt; 50,000 working in dept A". </a:t>
            </a:r>
          </a:p>
          <a:p>
            <a:pPr marL="457200" indent="-457200">
              <a:buFont typeface="Wingdings" panose="05000000000000000000" pitchFamily="2" charset="2"/>
              <a:buChar char="q"/>
            </a:pPr>
            <a:r>
              <a:rPr lang="en-US" sz="3000" b="0" dirty="0">
                <a:solidFill>
                  <a:schemeClr val="tx2"/>
                </a:solidFill>
                <a:latin typeface="Arial" panose="020B0604020202020204" pitchFamily="34" charset="0"/>
                <a:cs typeface="Arial" panose="020B0604020202020204" pitchFamily="34" charset="0"/>
              </a:rPr>
              <a:t>This query could still be addressed by a single-attribute index, however not very efficiently.</a:t>
            </a:r>
          </a:p>
          <a:p>
            <a:pPr marL="914400" lvl="1" indent="-457200">
              <a:buFont typeface="Wingdings" panose="05000000000000000000" pitchFamily="2" charset="2"/>
              <a:buChar char="§"/>
            </a:pPr>
            <a:r>
              <a:rPr lang="en-US" sz="2800" b="0" dirty="0">
                <a:solidFill>
                  <a:schemeClr val="tx2"/>
                </a:solidFill>
                <a:latin typeface="Arial" panose="020B0604020202020204" pitchFamily="34" charset="0"/>
                <a:cs typeface="Arial" panose="020B0604020202020204" pitchFamily="34" charset="0"/>
              </a:rPr>
              <a:t>If an index exists on the </a:t>
            </a:r>
            <a:r>
              <a:rPr lang="en-US" sz="2800" b="0" i="1" dirty="0">
                <a:solidFill>
                  <a:schemeClr val="tx2"/>
                </a:solidFill>
                <a:latin typeface="Arial" panose="020B0604020202020204" pitchFamily="34" charset="0"/>
                <a:cs typeface="Arial" panose="020B0604020202020204" pitchFamily="34" charset="0"/>
              </a:rPr>
              <a:t>salary</a:t>
            </a:r>
            <a:r>
              <a:rPr lang="en-US" sz="2800" b="0" dirty="0">
                <a:solidFill>
                  <a:schemeClr val="tx2"/>
                </a:solidFill>
                <a:latin typeface="Arial" panose="020B0604020202020204" pitchFamily="34" charset="0"/>
                <a:cs typeface="Arial" panose="020B0604020202020204" pitchFamily="34" charset="0"/>
              </a:rPr>
              <a:t> attribute, this index would be used to find all employees with salaries greater than 50,000. Each returned record must then be checked whether it has </a:t>
            </a:r>
            <a:r>
              <a:rPr lang="en-US" sz="2800" b="0" i="1" dirty="0">
                <a:solidFill>
                  <a:schemeClr val="tx2"/>
                </a:solidFill>
                <a:latin typeface="Arial" panose="020B0604020202020204" pitchFamily="34" charset="0"/>
                <a:cs typeface="Arial" panose="020B0604020202020204" pitchFamily="34" charset="0"/>
              </a:rPr>
              <a:t>dept</a:t>
            </a:r>
            <a:r>
              <a:rPr lang="en-US" sz="2800" b="0" dirty="0">
                <a:solidFill>
                  <a:schemeClr val="tx2"/>
                </a:solidFill>
                <a:latin typeface="Arial" panose="020B0604020202020204" pitchFamily="34" charset="0"/>
                <a:cs typeface="Arial" panose="020B0604020202020204" pitchFamily="34" charset="0"/>
              </a:rPr>
              <a:t> = ‘A’.</a:t>
            </a:r>
          </a:p>
        </p:txBody>
      </p:sp>
    </p:spTree>
    <p:extLst>
      <p:ext uri="{BB962C8B-B14F-4D97-AF65-F5344CB8AC3E}">
        <p14:creationId xmlns:p14="http://schemas.microsoft.com/office/powerpoint/2010/main" val="28216930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17_1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05000"/>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Grid Files (Multiple Keys)</a:t>
            </a:r>
          </a:p>
        </p:txBody>
      </p:sp>
      <p:sp>
        <p:nvSpPr>
          <p:cNvPr id="4" name="TextBox 3"/>
          <p:cNvSpPr txBox="1"/>
          <p:nvPr/>
        </p:nvSpPr>
        <p:spPr>
          <a:xfrm>
            <a:off x="29880" y="838200"/>
            <a:ext cx="9114120" cy="954107"/>
          </a:xfrm>
          <a:prstGeom prst="rect">
            <a:avLst/>
          </a:prstGeom>
          <a:noFill/>
        </p:spPr>
        <p:txBody>
          <a:bodyPr wrap="square" rtlCol="0">
            <a:spAutoFit/>
          </a:bodyPr>
          <a:lstStyle/>
          <a:p>
            <a:pPr marL="457200" indent="-457200">
              <a:buFont typeface="Wingdings" panose="05000000000000000000" pitchFamily="2" charset="2"/>
              <a:buChar char="q"/>
            </a:pPr>
            <a:r>
              <a:rPr lang="en-US" sz="2800" b="0" dirty="0">
                <a:solidFill>
                  <a:schemeClr val="tx2"/>
                </a:solidFill>
                <a:latin typeface="Arial" panose="020B0604020202020204" pitchFamily="34" charset="0"/>
                <a:cs typeface="Arial" panose="020B0604020202020204" pitchFamily="34" charset="0"/>
              </a:rPr>
              <a:t>The Grid File can be thought of as a generalization of dynamic hashing in multiple dimensions.</a:t>
            </a:r>
          </a:p>
        </p:txBody>
      </p:sp>
    </p:spTree>
    <p:extLst>
      <p:ext uri="{BB962C8B-B14F-4D97-AF65-F5344CB8AC3E}">
        <p14:creationId xmlns:p14="http://schemas.microsoft.com/office/powerpoint/2010/main" val="2363007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Grid Files (Multiple Keys)</a:t>
            </a:r>
          </a:p>
        </p:txBody>
      </p:sp>
      <p:sp>
        <p:nvSpPr>
          <p:cNvPr id="5" name="TextBox 4"/>
          <p:cNvSpPr txBox="1"/>
          <p:nvPr/>
        </p:nvSpPr>
        <p:spPr>
          <a:xfrm>
            <a:off x="29880" y="838200"/>
            <a:ext cx="9114120" cy="3539430"/>
          </a:xfrm>
          <a:prstGeom prst="rect">
            <a:avLst/>
          </a:prstGeom>
          <a:noFill/>
        </p:spPr>
        <p:txBody>
          <a:bodyPr wrap="square" rtlCol="0">
            <a:spAutoFit/>
          </a:bodyPr>
          <a:lstStyle/>
          <a:p>
            <a:pPr marL="457200" indent="-457200">
              <a:buFont typeface="Wingdings" panose="05000000000000000000" pitchFamily="2" charset="2"/>
              <a:buChar char="q"/>
            </a:pPr>
            <a:r>
              <a:rPr lang="en-US" sz="2800" b="0" dirty="0">
                <a:solidFill>
                  <a:schemeClr val="tx2"/>
                </a:solidFill>
                <a:latin typeface="Arial" panose="020B0604020202020204" pitchFamily="34" charset="0"/>
                <a:cs typeface="Arial" panose="020B0604020202020204" pitchFamily="34" charset="0"/>
              </a:rPr>
              <a:t>The Grid File imposes a </a:t>
            </a:r>
            <a:r>
              <a:rPr lang="en-US" sz="2800" b="0" i="1" dirty="0">
                <a:solidFill>
                  <a:schemeClr val="tx2"/>
                </a:solidFill>
                <a:latin typeface="Arial" panose="020B0604020202020204" pitchFamily="34" charset="0"/>
                <a:cs typeface="Arial" panose="020B0604020202020204" pitchFamily="34" charset="0"/>
              </a:rPr>
              <a:t>grid</a:t>
            </a:r>
            <a:r>
              <a:rPr lang="en-US" sz="2800" b="0" dirty="0">
                <a:solidFill>
                  <a:schemeClr val="tx2"/>
                </a:solidFill>
                <a:latin typeface="Arial" panose="020B0604020202020204" pitchFamily="34" charset="0"/>
                <a:cs typeface="Arial" panose="020B0604020202020204" pitchFamily="34" charset="0"/>
              </a:rPr>
              <a:t> on the two-dimensional attribute space. Each cell in this </a:t>
            </a:r>
            <a:r>
              <a:rPr lang="en-US" sz="2800" dirty="0">
                <a:solidFill>
                  <a:schemeClr val="tx2"/>
                </a:solidFill>
                <a:latin typeface="Arial" panose="020B0604020202020204" pitchFamily="34" charset="0"/>
                <a:cs typeface="Arial" panose="020B0604020202020204" pitchFamily="34" charset="0"/>
              </a:rPr>
              <a:t>grid</a:t>
            </a:r>
            <a:r>
              <a:rPr lang="en-US" sz="2800" b="0" dirty="0">
                <a:solidFill>
                  <a:schemeClr val="tx2"/>
                </a:solidFill>
                <a:latin typeface="Arial" panose="020B0604020202020204" pitchFamily="34" charset="0"/>
                <a:cs typeface="Arial" panose="020B0604020202020204" pitchFamily="34" charset="0"/>
              </a:rPr>
              <a:t> corresponds to </a:t>
            </a:r>
            <a:r>
              <a:rPr lang="en-US" sz="2800" dirty="0">
                <a:solidFill>
                  <a:schemeClr val="tx2"/>
                </a:solidFill>
                <a:latin typeface="Arial" panose="020B0604020202020204" pitchFamily="34" charset="0"/>
                <a:cs typeface="Arial" panose="020B0604020202020204" pitchFamily="34" charset="0"/>
              </a:rPr>
              <a:t>one data page</a:t>
            </a:r>
            <a:r>
              <a:rPr lang="en-US" sz="2800" b="0" dirty="0">
                <a:solidFill>
                  <a:schemeClr val="tx2"/>
                </a:solidFill>
                <a:latin typeface="Arial" panose="020B0604020202020204" pitchFamily="34" charset="0"/>
                <a:cs typeface="Arial" panose="020B0604020202020204" pitchFamily="34" charset="0"/>
              </a:rPr>
              <a:t>.</a:t>
            </a:r>
          </a:p>
          <a:p>
            <a:pPr marL="457200" indent="-457200">
              <a:buFont typeface="Wingdings" panose="05000000000000000000" pitchFamily="2" charset="2"/>
              <a:buChar char="q"/>
            </a:pPr>
            <a:r>
              <a:rPr lang="en-US" sz="2800" b="0" dirty="0">
                <a:solidFill>
                  <a:schemeClr val="tx2"/>
                </a:solidFill>
                <a:latin typeface="Arial" panose="020B0604020202020204" pitchFamily="34" charset="0"/>
                <a:cs typeface="Arial" panose="020B0604020202020204" pitchFamily="34" charset="0"/>
              </a:rPr>
              <a:t>The data point that “falls" inside a given cell, is stored in the cell's corresponding page. Each </a:t>
            </a:r>
            <a:r>
              <a:rPr lang="en-US" sz="2800" dirty="0">
                <a:solidFill>
                  <a:schemeClr val="tx2"/>
                </a:solidFill>
                <a:latin typeface="Arial" panose="020B0604020202020204" pitchFamily="34" charset="0"/>
                <a:cs typeface="Arial" panose="020B0604020202020204" pitchFamily="34" charset="0"/>
              </a:rPr>
              <a:t>cell</a:t>
            </a:r>
            <a:r>
              <a:rPr lang="en-US" sz="2800" b="0" dirty="0">
                <a:solidFill>
                  <a:schemeClr val="tx2"/>
                </a:solidFill>
                <a:latin typeface="Arial" panose="020B0604020202020204" pitchFamily="34" charset="0"/>
                <a:cs typeface="Arial" panose="020B0604020202020204" pitchFamily="34" charset="0"/>
              </a:rPr>
              <a:t> must thus store a pointer to </a:t>
            </a:r>
            <a:r>
              <a:rPr lang="en-US" sz="2800" b="0" i="1" dirty="0">
                <a:solidFill>
                  <a:schemeClr val="tx2"/>
                </a:solidFill>
                <a:latin typeface="Arial" panose="020B0604020202020204" pitchFamily="34" charset="0"/>
                <a:cs typeface="Arial" panose="020B0604020202020204" pitchFamily="34" charset="0"/>
              </a:rPr>
              <a:t>its corresponding page.</a:t>
            </a:r>
          </a:p>
          <a:p>
            <a:pPr marL="457200" indent="-457200">
              <a:buFont typeface="Wingdings" panose="05000000000000000000" pitchFamily="2" charset="2"/>
              <a:buChar char="q"/>
            </a:pPr>
            <a:r>
              <a:rPr lang="en-US" sz="2800" b="0" dirty="0">
                <a:solidFill>
                  <a:schemeClr val="tx2"/>
                </a:solidFill>
                <a:latin typeface="Arial" panose="020B0604020202020204" pitchFamily="34" charset="0"/>
                <a:cs typeface="Arial" panose="020B0604020202020204" pitchFamily="34" charset="0"/>
              </a:rPr>
              <a:t>This information is stored in </a:t>
            </a:r>
            <a:r>
              <a:rPr lang="en-US" sz="2800" dirty="0">
                <a:solidFill>
                  <a:schemeClr val="tx2"/>
                </a:solidFill>
                <a:latin typeface="Arial" panose="020B0604020202020204" pitchFamily="34" charset="0"/>
                <a:cs typeface="Arial" panose="020B0604020202020204" pitchFamily="34" charset="0"/>
              </a:rPr>
              <a:t>the Grid File's directory.</a:t>
            </a:r>
          </a:p>
        </p:txBody>
      </p:sp>
    </p:spTree>
    <p:extLst>
      <p:ext uri="{BB962C8B-B14F-4D97-AF65-F5344CB8AC3E}">
        <p14:creationId xmlns:p14="http://schemas.microsoft.com/office/powerpoint/2010/main" val="739328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R tree (Multiple Keys)</a:t>
            </a:r>
          </a:p>
        </p:txBody>
      </p:sp>
      <p:sp>
        <p:nvSpPr>
          <p:cNvPr id="6" name="TextBox 5"/>
          <p:cNvSpPr txBox="1"/>
          <p:nvPr/>
        </p:nvSpPr>
        <p:spPr>
          <a:xfrm>
            <a:off x="29880" y="803032"/>
            <a:ext cx="9114120" cy="5016758"/>
          </a:xfrm>
          <a:prstGeom prst="rect">
            <a:avLst/>
          </a:prstGeom>
          <a:noFill/>
        </p:spPr>
        <p:txBody>
          <a:bodyPr wrap="square" rtlCol="0">
            <a:spAutoFit/>
          </a:bodyPr>
          <a:lstStyle/>
          <a:p>
            <a:pPr marL="457200" indent="-457200">
              <a:buFont typeface="Wingdings" panose="05000000000000000000" pitchFamily="2" charset="2"/>
              <a:buChar char="q"/>
            </a:pPr>
            <a:r>
              <a:rPr lang="en-US" sz="3000" b="0" dirty="0">
                <a:solidFill>
                  <a:schemeClr val="tx2"/>
                </a:solidFill>
                <a:latin typeface="Arial" panose="020B0604020202020204" pitchFamily="34" charset="0"/>
                <a:cs typeface="Arial" panose="020B0604020202020204" pitchFamily="34" charset="0"/>
              </a:rPr>
              <a:t>R-trees were originally proposed by Guttman as a direct extension of B+-trees in n-dimensional space.</a:t>
            </a:r>
          </a:p>
          <a:p>
            <a:pPr marL="914400" lvl="1" indent="-457200">
              <a:buFont typeface="Wingdings" panose="05000000000000000000" pitchFamily="2" charset="2"/>
              <a:buChar char="§"/>
            </a:pPr>
            <a:r>
              <a:rPr lang="en-US" sz="2500" b="0" dirty="0">
                <a:solidFill>
                  <a:schemeClr val="tx2"/>
                </a:solidFill>
                <a:latin typeface="Arial" panose="020B0604020202020204" pitchFamily="34" charset="0"/>
                <a:cs typeface="Arial" panose="020B0604020202020204" pitchFamily="34" charset="0"/>
              </a:rPr>
              <a:t>The data structure is a height-balanced tree that consists of intermediate and leaf nodes. A leaf node is a collection of entries of the form (</a:t>
            </a:r>
            <a:r>
              <a:rPr lang="en-US" sz="2500" b="0" i="1" dirty="0" err="1">
                <a:solidFill>
                  <a:schemeClr val="tx2"/>
                </a:solidFill>
                <a:latin typeface="Arial" panose="020B0604020202020204" pitchFamily="34" charset="0"/>
                <a:cs typeface="Arial" panose="020B0604020202020204" pitchFamily="34" charset="0"/>
              </a:rPr>
              <a:t>o_id</a:t>
            </a:r>
            <a:r>
              <a:rPr lang="en-US" sz="2500" b="0" i="1" dirty="0">
                <a:solidFill>
                  <a:schemeClr val="tx2"/>
                </a:solidFill>
                <a:latin typeface="Arial" panose="020B0604020202020204" pitchFamily="34" charset="0"/>
                <a:cs typeface="Arial" panose="020B0604020202020204" pitchFamily="34" charset="0"/>
              </a:rPr>
              <a:t>, R</a:t>
            </a:r>
            <a:r>
              <a:rPr lang="en-US" sz="2500" b="0" dirty="0">
                <a:solidFill>
                  <a:schemeClr val="tx2"/>
                </a:solidFill>
                <a:latin typeface="Arial" panose="020B0604020202020204" pitchFamily="34" charset="0"/>
                <a:cs typeface="Arial" panose="020B0604020202020204" pitchFamily="34" charset="0"/>
              </a:rPr>
              <a:t>) where </a:t>
            </a:r>
            <a:r>
              <a:rPr lang="en-US" sz="2500" b="0" i="1" dirty="0" err="1">
                <a:solidFill>
                  <a:schemeClr val="tx2"/>
                </a:solidFill>
                <a:latin typeface="Arial" panose="020B0604020202020204" pitchFamily="34" charset="0"/>
                <a:cs typeface="Arial" panose="020B0604020202020204" pitchFamily="34" charset="0"/>
              </a:rPr>
              <a:t>o_id</a:t>
            </a:r>
            <a:r>
              <a:rPr lang="en-US" sz="2500" b="0" dirty="0">
                <a:solidFill>
                  <a:schemeClr val="tx2"/>
                </a:solidFill>
                <a:latin typeface="Arial" panose="020B0604020202020204" pitchFamily="34" charset="0"/>
                <a:cs typeface="Arial" panose="020B0604020202020204" pitchFamily="34" charset="0"/>
              </a:rPr>
              <a:t> is an object identifier, used to refer to an object in the database, and R is the </a:t>
            </a:r>
            <a:r>
              <a:rPr lang="en-US" sz="2500" dirty="0">
                <a:solidFill>
                  <a:schemeClr val="tx2"/>
                </a:solidFill>
                <a:latin typeface="Arial" panose="020B0604020202020204" pitchFamily="34" charset="0"/>
                <a:cs typeface="Arial" panose="020B0604020202020204" pitchFamily="34" charset="0"/>
              </a:rPr>
              <a:t>MBR</a:t>
            </a:r>
            <a:r>
              <a:rPr lang="en-US" sz="2500" b="0" dirty="0">
                <a:solidFill>
                  <a:schemeClr val="tx2"/>
                </a:solidFill>
                <a:latin typeface="Arial" panose="020B0604020202020204" pitchFamily="34" charset="0"/>
                <a:cs typeface="Arial" panose="020B0604020202020204" pitchFamily="34" charset="0"/>
              </a:rPr>
              <a:t> approximation of the data object</a:t>
            </a:r>
            <a:r>
              <a:rPr lang="en-US" sz="3000" dirty="0">
                <a:solidFill>
                  <a:schemeClr val="tx2"/>
                </a:solidFill>
                <a:latin typeface="Arial" panose="020B0604020202020204" pitchFamily="34" charset="0"/>
                <a:cs typeface="Arial" panose="020B0604020202020204" pitchFamily="34" charset="0"/>
              </a:rPr>
              <a:t>.</a:t>
            </a:r>
          </a:p>
          <a:p>
            <a:pPr marL="914400" lvl="1" indent="-457200">
              <a:buFont typeface="Wingdings" panose="05000000000000000000" pitchFamily="2" charset="2"/>
              <a:buChar char="§"/>
            </a:pPr>
            <a:r>
              <a:rPr lang="en-US" sz="2500" b="0" dirty="0">
                <a:solidFill>
                  <a:schemeClr val="tx2"/>
                </a:solidFill>
                <a:latin typeface="Arial" panose="020B0604020202020204" pitchFamily="34" charset="0"/>
                <a:cs typeface="Arial" panose="020B0604020202020204" pitchFamily="34" charset="0"/>
              </a:rPr>
              <a:t>An intermediate node is a collection of entries of the form (</a:t>
            </a:r>
            <a:r>
              <a:rPr lang="en-US" sz="2500" b="0" i="1" dirty="0" err="1">
                <a:solidFill>
                  <a:schemeClr val="tx2"/>
                </a:solidFill>
                <a:latin typeface="Arial" panose="020B0604020202020204" pitchFamily="34" charset="0"/>
                <a:cs typeface="Arial" panose="020B0604020202020204" pitchFamily="34" charset="0"/>
              </a:rPr>
              <a:t>ptr</a:t>
            </a:r>
            <a:r>
              <a:rPr lang="en-US" sz="2500" b="0" i="1" dirty="0">
                <a:solidFill>
                  <a:schemeClr val="tx2"/>
                </a:solidFill>
                <a:latin typeface="Arial" panose="020B0604020202020204" pitchFamily="34" charset="0"/>
                <a:cs typeface="Arial" panose="020B0604020202020204" pitchFamily="34" charset="0"/>
              </a:rPr>
              <a:t>, R</a:t>
            </a:r>
            <a:r>
              <a:rPr lang="en-US" sz="2500" b="0" dirty="0">
                <a:solidFill>
                  <a:schemeClr val="tx2"/>
                </a:solidFill>
                <a:latin typeface="Arial" panose="020B0604020202020204" pitchFamily="34" charset="0"/>
                <a:cs typeface="Arial" panose="020B0604020202020204" pitchFamily="34" charset="0"/>
              </a:rPr>
              <a:t>) where </a:t>
            </a:r>
            <a:r>
              <a:rPr lang="en-US" sz="2500" b="0" i="1" dirty="0" err="1">
                <a:solidFill>
                  <a:schemeClr val="tx2"/>
                </a:solidFill>
                <a:latin typeface="Arial" panose="020B0604020202020204" pitchFamily="34" charset="0"/>
                <a:cs typeface="Arial" panose="020B0604020202020204" pitchFamily="34" charset="0"/>
              </a:rPr>
              <a:t>ptr</a:t>
            </a:r>
            <a:r>
              <a:rPr lang="en-US" sz="2500" b="0" dirty="0">
                <a:solidFill>
                  <a:schemeClr val="tx2"/>
                </a:solidFill>
                <a:latin typeface="Arial" panose="020B0604020202020204" pitchFamily="34" charset="0"/>
                <a:cs typeface="Arial" panose="020B0604020202020204" pitchFamily="34" charset="0"/>
              </a:rPr>
              <a:t> is a pointer to a lower-level node of the tree and </a:t>
            </a:r>
            <a:r>
              <a:rPr lang="en-US" sz="2500" b="0" i="1" dirty="0">
                <a:solidFill>
                  <a:schemeClr val="tx2"/>
                </a:solidFill>
                <a:latin typeface="Arial" panose="020B0604020202020204" pitchFamily="34" charset="0"/>
                <a:cs typeface="Arial" panose="020B0604020202020204" pitchFamily="34" charset="0"/>
              </a:rPr>
              <a:t>R</a:t>
            </a:r>
            <a:r>
              <a:rPr lang="en-US" sz="2500" b="0" dirty="0">
                <a:solidFill>
                  <a:schemeClr val="tx2"/>
                </a:solidFill>
                <a:latin typeface="Arial" panose="020B0604020202020204" pitchFamily="34" charset="0"/>
                <a:cs typeface="Arial" panose="020B0604020202020204" pitchFamily="34" charset="0"/>
              </a:rPr>
              <a:t> is a representation of the minimum rectangle that encloses all </a:t>
            </a:r>
            <a:r>
              <a:rPr lang="en-US" sz="2500" dirty="0">
                <a:solidFill>
                  <a:schemeClr val="tx2"/>
                </a:solidFill>
                <a:latin typeface="Arial" panose="020B0604020202020204" pitchFamily="34" charset="0"/>
                <a:cs typeface="Arial" panose="020B0604020202020204" pitchFamily="34" charset="0"/>
              </a:rPr>
              <a:t>MBRs</a:t>
            </a:r>
            <a:r>
              <a:rPr lang="en-US" sz="2500" b="0" dirty="0">
                <a:solidFill>
                  <a:schemeClr val="tx2"/>
                </a:solidFill>
                <a:latin typeface="Arial" panose="020B0604020202020204" pitchFamily="34" charset="0"/>
                <a:cs typeface="Arial" panose="020B0604020202020204" pitchFamily="34" charset="0"/>
              </a:rPr>
              <a:t> of the lower-level node entries.</a:t>
            </a:r>
          </a:p>
        </p:txBody>
      </p:sp>
    </p:spTree>
    <p:extLst>
      <p:ext uri="{BB962C8B-B14F-4D97-AF65-F5344CB8AC3E}">
        <p14:creationId xmlns:p14="http://schemas.microsoft.com/office/powerpoint/2010/main" val="29267052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438400"/>
            <a:ext cx="9144000" cy="3753918"/>
          </a:xfrm>
          <a:prstGeom prst="rect">
            <a:avLst/>
          </a:prstGeom>
        </p:spPr>
      </p:pic>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R tree (Multiple Keys)</a:t>
            </a:r>
          </a:p>
        </p:txBody>
      </p:sp>
      <p:sp>
        <p:nvSpPr>
          <p:cNvPr id="6" name="TextBox 5"/>
          <p:cNvSpPr txBox="1"/>
          <p:nvPr/>
        </p:nvSpPr>
        <p:spPr>
          <a:xfrm>
            <a:off x="29880" y="803032"/>
            <a:ext cx="9114120" cy="1692771"/>
          </a:xfrm>
          <a:prstGeom prst="rect">
            <a:avLst/>
          </a:prstGeom>
          <a:noFill/>
        </p:spPr>
        <p:txBody>
          <a:bodyPr wrap="square" rtlCol="0">
            <a:spAutoFit/>
          </a:bodyPr>
          <a:lstStyle/>
          <a:p>
            <a:pPr marL="457200" indent="-457200">
              <a:buFont typeface="Wingdings" panose="05000000000000000000" pitchFamily="2" charset="2"/>
              <a:buChar char="q"/>
            </a:pPr>
            <a:r>
              <a:rPr lang="en-US" sz="2600" b="0" dirty="0">
                <a:solidFill>
                  <a:schemeClr val="tx2"/>
                </a:solidFill>
                <a:latin typeface="Arial" panose="020B0604020202020204" pitchFamily="34" charset="0"/>
                <a:cs typeface="Arial" panose="020B0604020202020204" pitchFamily="34" charset="0"/>
              </a:rPr>
              <a:t>In order for a new entry </a:t>
            </a:r>
            <a:r>
              <a:rPr lang="en-US" sz="2600" b="0" i="1" dirty="0">
                <a:solidFill>
                  <a:schemeClr val="tx2"/>
                </a:solidFill>
                <a:latin typeface="Arial" panose="020B0604020202020204" pitchFamily="34" charset="0"/>
                <a:cs typeface="Arial" panose="020B0604020202020204" pitchFamily="34" charset="0"/>
              </a:rPr>
              <a:t>E</a:t>
            </a:r>
            <a:r>
              <a:rPr lang="en-US" sz="2600" b="0" dirty="0">
                <a:solidFill>
                  <a:schemeClr val="tx2"/>
                </a:solidFill>
                <a:latin typeface="Arial" panose="020B0604020202020204" pitchFamily="34" charset="0"/>
                <a:cs typeface="Arial" panose="020B0604020202020204" pitchFamily="34" charset="0"/>
              </a:rPr>
              <a:t> to be inserted into the R-tree, starting from </a:t>
            </a:r>
            <a:r>
              <a:rPr lang="en-US" sz="2600" dirty="0">
                <a:solidFill>
                  <a:schemeClr val="tx2"/>
                </a:solidFill>
                <a:latin typeface="Arial" panose="020B0604020202020204" pitchFamily="34" charset="0"/>
                <a:cs typeface="Arial" panose="020B0604020202020204" pitchFamily="34" charset="0"/>
              </a:rPr>
              <a:t>the root node </a:t>
            </a:r>
            <a:r>
              <a:rPr lang="en-US" sz="2600" b="0" dirty="0">
                <a:solidFill>
                  <a:schemeClr val="tx2"/>
                </a:solidFill>
                <a:latin typeface="Arial" panose="020B0604020202020204" pitchFamily="34" charset="0"/>
                <a:cs typeface="Arial" panose="020B0604020202020204" pitchFamily="34" charset="0"/>
              </a:rPr>
              <a:t>we choose its child that needs minimum enlargement to include </a:t>
            </a:r>
            <a:r>
              <a:rPr lang="en-US" sz="2600" b="0" i="1" dirty="0">
                <a:solidFill>
                  <a:schemeClr val="tx2"/>
                </a:solidFill>
                <a:latin typeface="Arial" panose="020B0604020202020204" pitchFamily="34" charset="0"/>
                <a:cs typeface="Arial" panose="020B0604020202020204" pitchFamily="34" charset="0"/>
              </a:rPr>
              <a:t>E</a:t>
            </a:r>
            <a:r>
              <a:rPr lang="en-US" sz="2600" b="0" dirty="0">
                <a:solidFill>
                  <a:schemeClr val="tx2"/>
                </a:solidFill>
                <a:latin typeface="Arial" panose="020B0604020202020204" pitchFamily="34" charset="0"/>
                <a:cs typeface="Arial" panose="020B0604020202020204" pitchFamily="34" charset="0"/>
              </a:rPr>
              <a:t> (ties are resolved by choosing the one with the smallest area).</a:t>
            </a:r>
          </a:p>
        </p:txBody>
      </p:sp>
    </p:spTree>
    <p:extLst>
      <p:ext uri="{BB962C8B-B14F-4D97-AF65-F5344CB8AC3E}">
        <p14:creationId xmlns:p14="http://schemas.microsoft.com/office/powerpoint/2010/main" val="9916111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044" y="870699"/>
            <a:ext cx="5663913" cy="5987301"/>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R tree</a:t>
            </a:r>
          </a:p>
        </p:txBody>
      </p:sp>
    </p:spTree>
    <p:extLst>
      <p:ext uri="{BB962C8B-B14F-4D97-AF65-F5344CB8AC3E}">
        <p14:creationId xmlns:p14="http://schemas.microsoft.com/office/powerpoint/2010/main" val="3749991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17_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0"/>
            <a:ext cx="6400800" cy="69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Clustering Index</a:t>
            </a:r>
          </a:p>
        </p:txBody>
      </p:sp>
      <p:sp>
        <p:nvSpPr>
          <p:cNvPr id="4" name="Oval 3">
            <a:extLst>
              <a:ext uri="{FF2B5EF4-FFF2-40B4-BE49-F238E27FC236}">
                <a16:creationId xmlns:a16="http://schemas.microsoft.com/office/drawing/2014/main" id="{DB2A5568-F4C4-4338-91EE-5BDDEAED8688}"/>
              </a:ext>
            </a:extLst>
          </p:cNvPr>
          <p:cNvSpPr/>
          <p:nvPr/>
        </p:nvSpPr>
        <p:spPr bwMode="auto">
          <a:xfrm>
            <a:off x="3766040" y="2438400"/>
            <a:ext cx="685800" cy="457200"/>
          </a:xfrm>
          <a:prstGeom prst="ellipse">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8" name="TextBox 7">
            <a:extLst>
              <a:ext uri="{FF2B5EF4-FFF2-40B4-BE49-F238E27FC236}">
                <a16:creationId xmlns:a16="http://schemas.microsoft.com/office/drawing/2014/main" id="{16342310-7A5C-47A3-892B-AF6AE135331D}"/>
              </a:ext>
            </a:extLst>
          </p:cNvPr>
          <p:cNvSpPr txBox="1"/>
          <p:nvPr/>
        </p:nvSpPr>
        <p:spPr>
          <a:xfrm>
            <a:off x="-11784" y="914400"/>
            <a:ext cx="2831184" cy="3139321"/>
          </a:xfrm>
          <a:prstGeom prst="rect">
            <a:avLst/>
          </a:prstGeom>
          <a:noFill/>
        </p:spPr>
        <p:txBody>
          <a:bodyPr wrap="square">
            <a:spAutoFit/>
          </a:bodyPr>
          <a:lstStyle/>
          <a:p>
            <a:r>
              <a:rPr lang="en-US" b="0" dirty="0">
                <a:solidFill>
                  <a:schemeClr val="tx2"/>
                </a:solidFill>
                <a:latin typeface="+mn-lt"/>
              </a:rPr>
              <a:t>A clustering index determines how rows are physically ordered (clustered) in a tablespace. The clustering index provides significant performance advantages in some operations, particularly those that involve </a:t>
            </a:r>
            <a:r>
              <a:rPr lang="en-US" b="0" i="1" dirty="0">
                <a:solidFill>
                  <a:schemeClr val="tx2"/>
                </a:solidFill>
                <a:latin typeface="+mn-lt"/>
              </a:rPr>
              <a:t>many</a:t>
            </a:r>
            <a:r>
              <a:rPr lang="en-US" b="0" dirty="0">
                <a:solidFill>
                  <a:schemeClr val="tx2"/>
                </a:solidFill>
                <a:latin typeface="+mn-lt"/>
              </a:rPr>
              <a:t> records.</a:t>
            </a:r>
          </a:p>
        </p:txBody>
      </p:sp>
    </p:spTree>
    <p:extLst>
      <p:ext uri="{BB962C8B-B14F-4D97-AF65-F5344CB8AC3E}">
        <p14:creationId xmlns:p14="http://schemas.microsoft.com/office/powerpoint/2010/main" val="2967279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95400"/>
            <a:ext cx="9144000" cy="954107"/>
          </a:xfrm>
          <a:prstGeom prst="rect">
            <a:avLst/>
          </a:prstGeom>
        </p:spPr>
        <p:txBody>
          <a:bodyPr wrap="square">
            <a:spAutoFit/>
          </a:bodyPr>
          <a:lstStyle/>
          <a:p>
            <a:r>
              <a:rPr lang="en-US" sz="2800" dirty="0">
                <a:solidFill>
                  <a:schemeClr val="tx2"/>
                </a:solidFill>
                <a:latin typeface="Arial" panose="020B0604020202020204" pitchFamily="34" charset="0"/>
                <a:cs typeface="Arial" panose="020B0604020202020204" pitchFamily="34" charset="0"/>
              </a:rPr>
              <a:t>CREATE INDEX </a:t>
            </a:r>
            <a:r>
              <a:rPr lang="en-US" sz="2800" b="0" i="1" dirty="0" err="1">
                <a:solidFill>
                  <a:schemeClr val="tx2"/>
                </a:solidFill>
                <a:latin typeface="Arial" panose="020B0604020202020204" pitchFamily="34" charset="0"/>
                <a:cs typeface="Arial" panose="020B0604020202020204" pitchFamily="34" charset="0"/>
              </a:rPr>
              <a:t>ord_customer_idx</a:t>
            </a:r>
            <a:r>
              <a:rPr lang="en-US" sz="2800" b="0" i="1" dirty="0">
                <a:solidFill>
                  <a:schemeClr val="tx2"/>
                </a:solidFill>
                <a:latin typeface="Arial" panose="020B0604020202020204" pitchFamily="34" charset="0"/>
                <a:cs typeface="Arial" panose="020B0604020202020204" pitchFamily="34" charset="0"/>
              </a:rPr>
              <a:t> </a:t>
            </a:r>
          </a:p>
          <a:p>
            <a:r>
              <a:rPr lang="en-US" sz="2800" dirty="0">
                <a:solidFill>
                  <a:schemeClr val="tx2"/>
                </a:solidFill>
                <a:latin typeface="Arial" panose="020B0604020202020204" pitchFamily="34" charset="0"/>
                <a:cs typeface="Arial" panose="020B0604020202020204" pitchFamily="34" charset="0"/>
              </a:rPr>
              <a:t>ON </a:t>
            </a:r>
            <a:r>
              <a:rPr lang="en-US" sz="2800" b="0" i="1" dirty="0">
                <a:solidFill>
                  <a:schemeClr val="tx2"/>
                </a:solidFill>
                <a:latin typeface="Arial" panose="020B0604020202020204" pitchFamily="34" charset="0"/>
                <a:cs typeface="Arial" panose="020B0604020202020204" pitchFamily="34" charset="0"/>
              </a:rPr>
              <a:t>orders (</a:t>
            </a:r>
            <a:r>
              <a:rPr lang="en-US" sz="2800" b="0" i="1" dirty="0" err="1">
                <a:solidFill>
                  <a:schemeClr val="tx2"/>
                </a:solidFill>
                <a:latin typeface="Arial" panose="020B0604020202020204" pitchFamily="34" charset="0"/>
                <a:cs typeface="Arial" panose="020B0604020202020204" pitchFamily="34" charset="0"/>
              </a:rPr>
              <a:t>customer_id</a:t>
            </a:r>
            <a:r>
              <a:rPr lang="en-US" sz="2800" b="0" i="1" dirty="0">
                <a:solidFill>
                  <a:schemeClr val="tx2"/>
                </a:solidFill>
                <a:latin typeface="Arial" panose="020B0604020202020204" pitchFamily="34" charset="0"/>
                <a:cs typeface="Arial" panose="020B0604020202020204" pitchFamily="34" charset="0"/>
              </a:rPr>
              <a:t>);</a:t>
            </a:r>
          </a:p>
        </p:txBody>
      </p:sp>
      <p:sp>
        <p:nvSpPr>
          <p:cNvPr id="7" name="Rectangle 6"/>
          <p:cNvSpPr/>
          <p:nvPr/>
        </p:nvSpPr>
        <p:spPr>
          <a:xfrm>
            <a:off x="0" y="2590800"/>
            <a:ext cx="9144000" cy="954107"/>
          </a:xfrm>
          <a:prstGeom prst="rect">
            <a:avLst/>
          </a:prstGeom>
        </p:spPr>
        <p:txBody>
          <a:bodyPr wrap="square">
            <a:spAutoFit/>
          </a:bodyPr>
          <a:lstStyle/>
          <a:p>
            <a:r>
              <a:rPr lang="en-US" sz="2800" dirty="0">
                <a:solidFill>
                  <a:schemeClr val="tx2"/>
                </a:solidFill>
                <a:latin typeface="Arial" panose="020B0604020202020204" pitchFamily="34" charset="0"/>
                <a:cs typeface="Arial" panose="020B0604020202020204" pitchFamily="34" charset="0"/>
              </a:rPr>
              <a:t>CREATE INDEX </a:t>
            </a:r>
            <a:r>
              <a:rPr lang="en-US" sz="2800" b="0" i="1" dirty="0" err="1">
                <a:solidFill>
                  <a:schemeClr val="tx2"/>
                </a:solidFill>
                <a:latin typeface="Arial" panose="020B0604020202020204" pitchFamily="34" charset="0"/>
                <a:cs typeface="Arial" panose="020B0604020202020204" pitchFamily="34" charset="0"/>
              </a:rPr>
              <a:t>employees_idx</a:t>
            </a:r>
            <a:r>
              <a:rPr lang="en-US" sz="2800" b="0" i="1" dirty="0">
                <a:solidFill>
                  <a:schemeClr val="tx2"/>
                </a:solidFill>
                <a:latin typeface="Arial" panose="020B0604020202020204" pitchFamily="34" charset="0"/>
                <a:cs typeface="Arial" panose="020B0604020202020204" pitchFamily="34" charset="0"/>
              </a:rPr>
              <a:t> </a:t>
            </a:r>
          </a:p>
          <a:p>
            <a:r>
              <a:rPr lang="en-US" sz="2800" dirty="0">
                <a:solidFill>
                  <a:schemeClr val="tx2"/>
                </a:solidFill>
                <a:latin typeface="Arial" panose="020B0604020202020204" pitchFamily="34" charset="0"/>
                <a:cs typeface="Arial" panose="020B0604020202020204" pitchFamily="34" charset="0"/>
              </a:rPr>
              <a:t>ON </a:t>
            </a:r>
            <a:r>
              <a:rPr lang="en-US" sz="2800" b="0" i="1" dirty="0">
                <a:solidFill>
                  <a:schemeClr val="tx2"/>
                </a:solidFill>
                <a:latin typeface="Arial" panose="020B0604020202020204" pitchFamily="34" charset="0"/>
                <a:cs typeface="Arial" panose="020B0604020202020204" pitchFamily="34" charset="0"/>
              </a:rPr>
              <a:t>employees (</a:t>
            </a:r>
            <a:r>
              <a:rPr lang="en-US" sz="2800" b="0" i="1" dirty="0" err="1">
                <a:solidFill>
                  <a:schemeClr val="tx2"/>
                </a:solidFill>
                <a:latin typeface="Arial" panose="020B0604020202020204" pitchFamily="34" charset="0"/>
                <a:cs typeface="Arial" panose="020B0604020202020204" pitchFamily="34" charset="0"/>
              </a:rPr>
              <a:t>last_name</a:t>
            </a:r>
            <a:r>
              <a:rPr lang="en-US" sz="2800" b="0" i="1" dirty="0">
                <a:solidFill>
                  <a:schemeClr val="tx2"/>
                </a:solidFill>
                <a:latin typeface="Arial" panose="020B0604020202020204" pitchFamily="34" charset="0"/>
                <a:cs typeface="Arial" panose="020B0604020202020204" pitchFamily="34" charset="0"/>
              </a:rPr>
              <a:t>, </a:t>
            </a:r>
            <a:r>
              <a:rPr lang="en-US" sz="2800" b="0" i="1" dirty="0" err="1">
                <a:solidFill>
                  <a:schemeClr val="tx2"/>
                </a:solidFill>
                <a:latin typeface="Arial" panose="020B0604020202020204" pitchFamily="34" charset="0"/>
                <a:cs typeface="Arial" panose="020B0604020202020204" pitchFamily="34" charset="0"/>
              </a:rPr>
              <a:t>job_id</a:t>
            </a:r>
            <a:r>
              <a:rPr lang="en-US" sz="2800" b="0" i="1" dirty="0">
                <a:solidFill>
                  <a:schemeClr val="tx2"/>
                </a:solidFill>
                <a:latin typeface="Arial" panose="020B0604020202020204" pitchFamily="34" charset="0"/>
                <a:cs typeface="Arial" panose="020B0604020202020204" pitchFamily="34" charset="0"/>
              </a:rPr>
              <a:t>, salary);</a:t>
            </a:r>
          </a:p>
        </p:txBody>
      </p:sp>
      <p:sp>
        <p:nvSpPr>
          <p:cNvPr id="9" name="Rectangle 8"/>
          <p:cNvSpPr/>
          <p:nvPr/>
        </p:nvSpPr>
        <p:spPr>
          <a:xfrm>
            <a:off x="0" y="4075093"/>
            <a:ext cx="9144000" cy="954107"/>
          </a:xfrm>
          <a:prstGeom prst="rect">
            <a:avLst/>
          </a:prstGeom>
        </p:spPr>
        <p:txBody>
          <a:bodyPr wrap="square">
            <a:spAutoFit/>
          </a:bodyPr>
          <a:lstStyle/>
          <a:p>
            <a:r>
              <a:rPr lang="en-US" sz="2800" dirty="0">
                <a:solidFill>
                  <a:schemeClr val="tx2"/>
                </a:solidFill>
                <a:latin typeface="Arial" panose="020B0604020202020204" pitchFamily="34" charset="0"/>
                <a:cs typeface="Arial" panose="020B0604020202020204" pitchFamily="34" charset="0"/>
              </a:rPr>
              <a:t>CREATE BITMAP INDEX </a:t>
            </a:r>
            <a:r>
              <a:rPr lang="en-US" sz="2800" b="0" i="1" dirty="0" err="1">
                <a:solidFill>
                  <a:schemeClr val="tx2"/>
                </a:solidFill>
                <a:latin typeface="Arial" panose="020B0604020202020204" pitchFamily="34" charset="0"/>
                <a:cs typeface="Arial" panose="020B0604020202020204" pitchFamily="34" charset="0"/>
              </a:rPr>
              <a:t>emp_bitmap_idx</a:t>
            </a:r>
            <a:r>
              <a:rPr lang="en-US" sz="2800" b="0" i="1" dirty="0">
                <a:solidFill>
                  <a:schemeClr val="tx2"/>
                </a:solidFill>
                <a:latin typeface="Arial" panose="020B0604020202020204" pitchFamily="34" charset="0"/>
                <a:cs typeface="Arial" panose="020B0604020202020204" pitchFamily="34" charset="0"/>
              </a:rPr>
              <a:t> </a:t>
            </a:r>
          </a:p>
          <a:p>
            <a:r>
              <a:rPr lang="en-US" sz="2800" dirty="0">
                <a:solidFill>
                  <a:schemeClr val="tx2"/>
                </a:solidFill>
                <a:latin typeface="Arial" panose="020B0604020202020204" pitchFamily="34" charset="0"/>
                <a:cs typeface="Arial" panose="020B0604020202020204" pitchFamily="34" charset="0"/>
              </a:rPr>
              <a:t>ON </a:t>
            </a:r>
            <a:r>
              <a:rPr lang="en-US" sz="2800" b="0" i="1" dirty="0">
                <a:solidFill>
                  <a:schemeClr val="tx2"/>
                </a:solidFill>
                <a:latin typeface="Arial" panose="020B0604020202020204" pitchFamily="34" charset="0"/>
                <a:cs typeface="Arial" panose="020B0604020202020204" pitchFamily="34" charset="0"/>
              </a:rPr>
              <a:t>employee (gender);</a:t>
            </a:r>
          </a:p>
        </p:txBody>
      </p:sp>
      <p:sp>
        <p:nvSpPr>
          <p:cNvPr id="11"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CREATE INDEX</a:t>
            </a:r>
          </a:p>
        </p:txBody>
      </p:sp>
    </p:spTree>
    <p:extLst>
      <p:ext uri="{BB962C8B-B14F-4D97-AF65-F5344CB8AC3E}">
        <p14:creationId xmlns:p14="http://schemas.microsoft.com/office/powerpoint/2010/main" val="33965672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Take home message</a:t>
            </a:r>
          </a:p>
        </p:txBody>
      </p:sp>
      <p:sp>
        <p:nvSpPr>
          <p:cNvPr id="2" name="Rectangle 1"/>
          <p:cNvSpPr/>
          <p:nvPr/>
        </p:nvSpPr>
        <p:spPr>
          <a:xfrm>
            <a:off x="1219200" y="1905000"/>
            <a:ext cx="6248400" cy="2862322"/>
          </a:xfrm>
          <a:prstGeom prst="rect">
            <a:avLst/>
          </a:prstGeom>
        </p:spPr>
        <p:txBody>
          <a:bodyPr wrap="square">
            <a:spAutoFit/>
          </a:bodyPr>
          <a:lstStyle/>
          <a:p>
            <a:pPr marL="914400" lvl="1" indent="-457200">
              <a:buFont typeface="Wingdings" panose="05000000000000000000" pitchFamily="2" charset="2"/>
              <a:buChar char="q"/>
            </a:pPr>
            <a:r>
              <a:rPr lang="en-US" sz="3600" b="0" dirty="0">
                <a:solidFill>
                  <a:schemeClr val="tx2"/>
                </a:solidFill>
              </a:rPr>
              <a:t>Primary Index</a:t>
            </a:r>
          </a:p>
          <a:p>
            <a:pPr marL="914400" lvl="1" indent="-457200">
              <a:buFont typeface="Wingdings" panose="05000000000000000000" pitchFamily="2" charset="2"/>
              <a:buChar char="q"/>
            </a:pPr>
            <a:r>
              <a:rPr lang="en-US" sz="3600" b="0" dirty="0">
                <a:solidFill>
                  <a:schemeClr val="tx2"/>
                </a:solidFill>
              </a:rPr>
              <a:t>Clustering Index</a:t>
            </a:r>
          </a:p>
          <a:p>
            <a:pPr marL="914400" lvl="1" indent="-457200">
              <a:buFont typeface="Wingdings" panose="05000000000000000000" pitchFamily="2" charset="2"/>
              <a:buChar char="q"/>
            </a:pPr>
            <a:r>
              <a:rPr lang="en-US" sz="3600" b="0" dirty="0">
                <a:solidFill>
                  <a:schemeClr val="tx2"/>
                </a:solidFill>
              </a:rPr>
              <a:t>Multi-level Index</a:t>
            </a:r>
          </a:p>
          <a:p>
            <a:pPr marL="914400" lvl="1" indent="-457200">
              <a:buFont typeface="Wingdings" panose="05000000000000000000" pitchFamily="2" charset="2"/>
              <a:buChar char="q"/>
            </a:pPr>
            <a:r>
              <a:rPr lang="en-US" sz="3600" b="0" dirty="0">
                <a:solidFill>
                  <a:schemeClr val="tx2"/>
                </a:solidFill>
              </a:rPr>
              <a:t>B+ tree</a:t>
            </a:r>
          </a:p>
          <a:p>
            <a:pPr marL="914400" lvl="1" indent="-457200">
              <a:buFont typeface="Wingdings" panose="05000000000000000000" pitchFamily="2" charset="2"/>
              <a:buChar char="q"/>
            </a:pPr>
            <a:r>
              <a:rPr lang="en-US" sz="3600" b="0" dirty="0">
                <a:solidFill>
                  <a:schemeClr val="tx2"/>
                </a:solidFill>
              </a:rPr>
              <a:t>External Merge Sort</a:t>
            </a:r>
          </a:p>
        </p:txBody>
      </p:sp>
    </p:spTree>
    <p:extLst>
      <p:ext uri="{BB962C8B-B14F-4D97-AF65-F5344CB8AC3E}">
        <p14:creationId xmlns:p14="http://schemas.microsoft.com/office/powerpoint/2010/main" val="41736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Multilevel Indexes</a:t>
            </a:r>
          </a:p>
        </p:txBody>
      </p:sp>
      <p:pic>
        <p:nvPicPr>
          <p:cNvPr id="5" name="Picture 2" descr="fig17_06.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2075" y="0"/>
            <a:ext cx="574097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0" y="914400"/>
            <a:ext cx="2980303" cy="646331"/>
          </a:xfrm>
          <a:prstGeom prst="rect">
            <a:avLst/>
          </a:prstGeom>
          <a:noFill/>
        </p:spPr>
        <p:txBody>
          <a:bodyPr wrap="none" rtlCol="0">
            <a:spAutoFit/>
          </a:bodyPr>
          <a:lstStyle/>
          <a:p>
            <a:r>
              <a:rPr lang="en-US" sz="3600" b="0" dirty="0">
                <a:solidFill>
                  <a:schemeClr val="tx2"/>
                </a:solidFill>
                <a:latin typeface="+mn-lt"/>
              </a:rPr>
              <a:t>IBM ISAM file</a:t>
            </a:r>
          </a:p>
        </p:txBody>
      </p:sp>
      <p:sp>
        <p:nvSpPr>
          <p:cNvPr id="8" name="TextBox 7">
            <a:extLst>
              <a:ext uri="{FF2B5EF4-FFF2-40B4-BE49-F238E27FC236}">
                <a16:creationId xmlns:a16="http://schemas.microsoft.com/office/drawing/2014/main" id="{BE04CA7B-98A4-4AF3-AA38-D666F0655A50}"/>
              </a:ext>
            </a:extLst>
          </p:cNvPr>
          <p:cNvSpPr txBox="1"/>
          <p:nvPr/>
        </p:nvSpPr>
        <p:spPr>
          <a:xfrm>
            <a:off x="19318" y="1676400"/>
            <a:ext cx="3392757" cy="1477328"/>
          </a:xfrm>
          <a:prstGeom prst="rect">
            <a:avLst/>
          </a:prstGeom>
          <a:noFill/>
        </p:spPr>
        <p:txBody>
          <a:bodyPr wrap="square">
            <a:spAutoFit/>
          </a:bodyPr>
          <a:lstStyle/>
          <a:p>
            <a:r>
              <a:rPr lang="en-US" b="0" dirty="0">
                <a:solidFill>
                  <a:schemeClr val="tx2"/>
                </a:solidFill>
                <a:latin typeface="+mn-lt"/>
              </a:rPr>
              <a:t>ISAM is a file management system that allows records to be retrieved sequentially or randomly. ISAM is now obsolete.</a:t>
            </a:r>
          </a:p>
        </p:txBody>
      </p:sp>
    </p:spTree>
    <p:extLst>
      <p:ext uri="{BB962C8B-B14F-4D97-AF65-F5344CB8AC3E}">
        <p14:creationId xmlns:p14="http://schemas.microsoft.com/office/powerpoint/2010/main" val="146753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ab17_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44001"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Primary Index vs Secondary Index</a:t>
            </a:r>
          </a:p>
        </p:txBody>
      </p:sp>
      <p:sp>
        <p:nvSpPr>
          <p:cNvPr id="6" name="TextBox 5">
            <a:extLst>
              <a:ext uri="{FF2B5EF4-FFF2-40B4-BE49-F238E27FC236}">
                <a16:creationId xmlns:a16="http://schemas.microsoft.com/office/drawing/2014/main" id="{08434EE0-13BD-4A74-9F26-E92B409A0567}"/>
              </a:ext>
            </a:extLst>
          </p:cNvPr>
          <p:cNvSpPr txBox="1"/>
          <p:nvPr/>
        </p:nvSpPr>
        <p:spPr>
          <a:xfrm>
            <a:off x="19318" y="2742625"/>
            <a:ext cx="9124682" cy="2862322"/>
          </a:xfrm>
          <a:prstGeom prst="rect">
            <a:avLst/>
          </a:prstGeom>
          <a:noFill/>
        </p:spPr>
        <p:txBody>
          <a:bodyPr wrap="square">
            <a:spAutoFit/>
          </a:bodyPr>
          <a:lstStyle/>
          <a:p>
            <a:pPr marL="342900" indent="-342900" algn="l">
              <a:buFont typeface="Wingdings" panose="05000000000000000000" pitchFamily="2" charset="2"/>
              <a:buChar char="q"/>
            </a:pPr>
            <a:r>
              <a:rPr lang="en-US" sz="2000" b="0" i="0" dirty="0">
                <a:solidFill>
                  <a:srgbClr val="222222"/>
                </a:solidFill>
                <a:effectLst/>
                <a:latin typeface="+mn-lt"/>
              </a:rPr>
              <a:t>The primary index is an ordered file that is fixed length size with two fields. The first field is the same as a primary key and the second field is used to point to the specific data block. In the primary Index, there is always one to one relationship between the entries in the index table and data files (or blocks). The primary Indexing in DBMS is also further divided into two types: (1) Dense Index and (2) Sparse Index.</a:t>
            </a:r>
          </a:p>
          <a:p>
            <a:pPr marL="342900" indent="-342900" algn="l">
              <a:buFont typeface="Wingdings" panose="05000000000000000000" pitchFamily="2" charset="2"/>
              <a:buChar char="q"/>
            </a:pPr>
            <a:endParaRPr lang="en-US" sz="2000" b="0" dirty="0">
              <a:solidFill>
                <a:srgbClr val="222222"/>
              </a:solidFill>
              <a:latin typeface="+mn-lt"/>
            </a:endParaRPr>
          </a:p>
          <a:p>
            <a:pPr marL="342900" indent="-342900" algn="l">
              <a:buFont typeface="Wingdings" panose="05000000000000000000" pitchFamily="2" charset="2"/>
              <a:buChar char="q"/>
            </a:pPr>
            <a:r>
              <a:rPr lang="en-US" sz="2000" b="0" i="0" dirty="0">
                <a:solidFill>
                  <a:srgbClr val="222222"/>
                </a:solidFill>
                <a:effectLst/>
                <a:latin typeface="+mn-lt"/>
              </a:rPr>
              <a:t>The secondary index is an index that is not a primary index and may have duplicates. </a:t>
            </a:r>
          </a:p>
        </p:txBody>
      </p:sp>
    </p:spTree>
    <p:extLst>
      <p:ext uri="{BB962C8B-B14F-4D97-AF65-F5344CB8AC3E}">
        <p14:creationId xmlns:p14="http://schemas.microsoft.com/office/powerpoint/2010/main" val="227371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 tree</a:t>
            </a:r>
          </a:p>
        </p:txBody>
      </p:sp>
      <p:sp>
        <p:nvSpPr>
          <p:cNvPr id="15" name="Isosceles Triangle 14">
            <a:extLst>
              <a:ext uri="{FF2B5EF4-FFF2-40B4-BE49-F238E27FC236}">
                <a16:creationId xmlns:a16="http://schemas.microsoft.com/office/drawing/2014/main" id="{C8D43FD9-1D08-4FB0-8DA0-B7C15FF61BBE}"/>
              </a:ext>
            </a:extLst>
          </p:cNvPr>
          <p:cNvSpPr/>
          <p:nvPr/>
        </p:nvSpPr>
        <p:spPr bwMode="auto">
          <a:xfrm>
            <a:off x="381000" y="1371600"/>
            <a:ext cx="6172200" cy="1981200"/>
          </a:xfrm>
          <a:prstGeom prst="triangle">
            <a:avLst/>
          </a:prstGeom>
          <a:noFill/>
          <a:ln w="317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17" name="Rectangle 16">
            <a:extLst>
              <a:ext uri="{FF2B5EF4-FFF2-40B4-BE49-F238E27FC236}">
                <a16:creationId xmlns:a16="http://schemas.microsoft.com/office/drawing/2014/main" id="{FBA240E6-F128-4EAA-82F2-57830717B62D}"/>
              </a:ext>
            </a:extLst>
          </p:cNvPr>
          <p:cNvSpPr/>
          <p:nvPr/>
        </p:nvSpPr>
        <p:spPr bwMode="auto">
          <a:xfrm>
            <a:off x="2606040" y="3764280"/>
            <a:ext cx="609600" cy="381000"/>
          </a:xfrm>
          <a:prstGeom prst="rect">
            <a:avLst/>
          </a:prstGeom>
          <a:noFill/>
          <a:ln w="317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19" name="Rectangle 18">
            <a:extLst>
              <a:ext uri="{FF2B5EF4-FFF2-40B4-BE49-F238E27FC236}">
                <a16:creationId xmlns:a16="http://schemas.microsoft.com/office/drawing/2014/main" id="{DB5B0773-13EE-429E-86C4-4146838CFBA6}"/>
              </a:ext>
            </a:extLst>
          </p:cNvPr>
          <p:cNvSpPr/>
          <p:nvPr/>
        </p:nvSpPr>
        <p:spPr bwMode="auto">
          <a:xfrm>
            <a:off x="5943600" y="3764280"/>
            <a:ext cx="609600" cy="381000"/>
          </a:xfrm>
          <a:prstGeom prst="rect">
            <a:avLst/>
          </a:prstGeom>
          <a:noFill/>
          <a:ln w="317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22" name="Rectangle 21">
            <a:extLst>
              <a:ext uri="{FF2B5EF4-FFF2-40B4-BE49-F238E27FC236}">
                <a16:creationId xmlns:a16="http://schemas.microsoft.com/office/drawing/2014/main" id="{9EBC5FC9-D336-4E3E-A885-329295A7602B}"/>
              </a:ext>
            </a:extLst>
          </p:cNvPr>
          <p:cNvSpPr/>
          <p:nvPr/>
        </p:nvSpPr>
        <p:spPr bwMode="auto">
          <a:xfrm>
            <a:off x="1493520" y="3764280"/>
            <a:ext cx="609600" cy="381000"/>
          </a:xfrm>
          <a:prstGeom prst="rect">
            <a:avLst/>
          </a:prstGeom>
          <a:noFill/>
          <a:ln w="317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23" name="Rectangle 22">
            <a:extLst>
              <a:ext uri="{FF2B5EF4-FFF2-40B4-BE49-F238E27FC236}">
                <a16:creationId xmlns:a16="http://schemas.microsoft.com/office/drawing/2014/main" id="{2EE7CB13-120D-4495-ADD9-51C41063C0E3}"/>
              </a:ext>
            </a:extLst>
          </p:cNvPr>
          <p:cNvSpPr/>
          <p:nvPr/>
        </p:nvSpPr>
        <p:spPr bwMode="auto">
          <a:xfrm>
            <a:off x="381000" y="3764280"/>
            <a:ext cx="609600" cy="381000"/>
          </a:xfrm>
          <a:prstGeom prst="rect">
            <a:avLst/>
          </a:prstGeom>
          <a:noFill/>
          <a:ln w="317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24" name="Rectangle 23">
            <a:extLst>
              <a:ext uri="{FF2B5EF4-FFF2-40B4-BE49-F238E27FC236}">
                <a16:creationId xmlns:a16="http://schemas.microsoft.com/office/drawing/2014/main" id="{CB0B894A-A8E1-418A-8992-6D069D8AAC7F}"/>
              </a:ext>
            </a:extLst>
          </p:cNvPr>
          <p:cNvSpPr/>
          <p:nvPr/>
        </p:nvSpPr>
        <p:spPr bwMode="auto">
          <a:xfrm>
            <a:off x="4831080" y="3764280"/>
            <a:ext cx="609600" cy="381000"/>
          </a:xfrm>
          <a:prstGeom prst="rect">
            <a:avLst/>
          </a:prstGeom>
          <a:noFill/>
          <a:ln w="317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25" name="Rectangle 24">
            <a:extLst>
              <a:ext uri="{FF2B5EF4-FFF2-40B4-BE49-F238E27FC236}">
                <a16:creationId xmlns:a16="http://schemas.microsoft.com/office/drawing/2014/main" id="{AFE1FA47-DD2D-4D3F-84DA-8005E986CECA}"/>
              </a:ext>
            </a:extLst>
          </p:cNvPr>
          <p:cNvSpPr/>
          <p:nvPr/>
        </p:nvSpPr>
        <p:spPr bwMode="auto">
          <a:xfrm>
            <a:off x="3718560" y="3764280"/>
            <a:ext cx="609600" cy="381000"/>
          </a:xfrm>
          <a:prstGeom prst="rect">
            <a:avLst/>
          </a:prstGeom>
          <a:noFill/>
          <a:ln w="317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BFA41517-E7A3-43EB-ACE8-091B47091D23}"/>
              </a:ext>
            </a:extLst>
          </p:cNvPr>
          <p:cNvCxnSpPr>
            <a:stCxn id="23" idx="3"/>
            <a:endCxn id="22" idx="1"/>
          </p:cNvCxnSpPr>
          <p:nvPr/>
        </p:nvCxnSpPr>
        <p:spPr bwMode="auto">
          <a:xfrm>
            <a:off x="990600" y="3954780"/>
            <a:ext cx="502920" cy="0"/>
          </a:xfrm>
          <a:prstGeom prst="straightConnector1">
            <a:avLst/>
          </a:prstGeom>
          <a:solidFill>
            <a:schemeClr val="accent1"/>
          </a:solidFill>
          <a:ln w="9525" cap="flat" cmpd="sng" algn="ctr">
            <a:solidFill>
              <a:schemeClr val="tx2"/>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7EAD7CE0-B0BF-4204-90EB-95445B9826C4}"/>
              </a:ext>
            </a:extLst>
          </p:cNvPr>
          <p:cNvCxnSpPr>
            <a:stCxn id="22" idx="3"/>
            <a:endCxn id="17" idx="1"/>
          </p:cNvCxnSpPr>
          <p:nvPr/>
        </p:nvCxnSpPr>
        <p:spPr bwMode="auto">
          <a:xfrm>
            <a:off x="2103120" y="3954780"/>
            <a:ext cx="502920" cy="0"/>
          </a:xfrm>
          <a:prstGeom prst="straightConnector1">
            <a:avLst/>
          </a:prstGeom>
          <a:solidFill>
            <a:schemeClr val="accent1"/>
          </a:solidFill>
          <a:ln w="9525" cap="flat" cmpd="sng" algn="ctr">
            <a:solidFill>
              <a:schemeClr val="tx2"/>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05DAE4D4-56F6-42E7-875F-6444F861C196}"/>
              </a:ext>
            </a:extLst>
          </p:cNvPr>
          <p:cNvCxnSpPr>
            <a:stCxn id="17" idx="3"/>
            <a:endCxn id="25" idx="1"/>
          </p:cNvCxnSpPr>
          <p:nvPr/>
        </p:nvCxnSpPr>
        <p:spPr bwMode="auto">
          <a:xfrm>
            <a:off x="3215640" y="3954780"/>
            <a:ext cx="502920" cy="0"/>
          </a:xfrm>
          <a:prstGeom prst="straightConnector1">
            <a:avLst/>
          </a:prstGeom>
          <a:solidFill>
            <a:schemeClr val="accent1"/>
          </a:solidFill>
          <a:ln w="9525" cap="flat" cmpd="sng" algn="ctr">
            <a:solidFill>
              <a:schemeClr val="tx2"/>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a:extLst>
              <a:ext uri="{FF2B5EF4-FFF2-40B4-BE49-F238E27FC236}">
                <a16:creationId xmlns:a16="http://schemas.microsoft.com/office/drawing/2014/main" id="{64619A3B-DA1B-4013-BD54-822B8A4299F4}"/>
              </a:ext>
            </a:extLst>
          </p:cNvPr>
          <p:cNvCxnSpPr>
            <a:stCxn id="25" idx="3"/>
            <a:endCxn id="24" idx="1"/>
          </p:cNvCxnSpPr>
          <p:nvPr/>
        </p:nvCxnSpPr>
        <p:spPr bwMode="auto">
          <a:xfrm>
            <a:off x="4328160" y="3954780"/>
            <a:ext cx="502920" cy="0"/>
          </a:xfrm>
          <a:prstGeom prst="straightConnector1">
            <a:avLst/>
          </a:prstGeom>
          <a:solidFill>
            <a:schemeClr val="accent1"/>
          </a:solidFill>
          <a:ln w="9525" cap="flat" cmpd="sng" algn="ctr">
            <a:solidFill>
              <a:schemeClr val="tx2"/>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46B8F15B-5A2B-413C-B726-8D767820DE16}"/>
              </a:ext>
            </a:extLst>
          </p:cNvPr>
          <p:cNvCxnSpPr>
            <a:stCxn id="24" idx="3"/>
            <a:endCxn id="19" idx="1"/>
          </p:cNvCxnSpPr>
          <p:nvPr/>
        </p:nvCxnSpPr>
        <p:spPr bwMode="auto">
          <a:xfrm>
            <a:off x="5440680" y="3954780"/>
            <a:ext cx="502920" cy="0"/>
          </a:xfrm>
          <a:prstGeom prst="straightConnector1">
            <a:avLst/>
          </a:prstGeom>
          <a:solidFill>
            <a:schemeClr val="accent1"/>
          </a:solidFill>
          <a:ln w="9525" cap="flat" cmpd="sng" algn="ctr">
            <a:solidFill>
              <a:schemeClr val="tx2"/>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Right Brace 30">
            <a:extLst>
              <a:ext uri="{FF2B5EF4-FFF2-40B4-BE49-F238E27FC236}">
                <a16:creationId xmlns:a16="http://schemas.microsoft.com/office/drawing/2014/main" id="{B729AD40-B14A-4922-BC79-BF23CF43FE45}"/>
              </a:ext>
            </a:extLst>
          </p:cNvPr>
          <p:cNvSpPr/>
          <p:nvPr/>
        </p:nvSpPr>
        <p:spPr bwMode="auto">
          <a:xfrm>
            <a:off x="6840583" y="1219200"/>
            <a:ext cx="365760" cy="2057400"/>
          </a:xfrm>
          <a:prstGeom prst="rightBrace">
            <a:avLst/>
          </a:prstGeom>
          <a:noFill/>
          <a:ln w="1587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32" name="Right Brace 31">
            <a:extLst>
              <a:ext uri="{FF2B5EF4-FFF2-40B4-BE49-F238E27FC236}">
                <a16:creationId xmlns:a16="http://schemas.microsoft.com/office/drawing/2014/main" id="{F7D94E83-4A6C-4F07-94F2-493D405380E6}"/>
              </a:ext>
            </a:extLst>
          </p:cNvPr>
          <p:cNvSpPr/>
          <p:nvPr/>
        </p:nvSpPr>
        <p:spPr bwMode="auto">
          <a:xfrm>
            <a:off x="6873239" y="3662392"/>
            <a:ext cx="365760" cy="584775"/>
          </a:xfrm>
          <a:prstGeom prst="rightBrace">
            <a:avLst/>
          </a:prstGeom>
          <a:noFill/>
          <a:ln w="1587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33" name="TextBox 32">
            <a:extLst>
              <a:ext uri="{FF2B5EF4-FFF2-40B4-BE49-F238E27FC236}">
                <a16:creationId xmlns:a16="http://schemas.microsoft.com/office/drawing/2014/main" id="{1DD8118E-0DED-46C5-9728-62FCA9FCCA43}"/>
              </a:ext>
            </a:extLst>
          </p:cNvPr>
          <p:cNvSpPr txBox="1"/>
          <p:nvPr/>
        </p:nvSpPr>
        <p:spPr>
          <a:xfrm>
            <a:off x="7219246" y="2063234"/>
            <a:ext cx="1950214" cy="646331"/>
          </a:xfrm>
          <a:prstGeom prst="rect">
            <a:avLst/>
          </a:prstGeom>
          <a:noFill/>
        </p:spPr>
        <p:txBody>
          <a:bodyPr wrap="none" rtlCol="0">
            <a:spAutoFit/>
          </a:bodyPr>
          <a:lstStyle/>
          <a:p>
            <a:r>
              <a:rPr lang="en-US" dirty="0">
                <a:solidFill>
                  <a:schemeClr val="tx2"/>
                </a:solidFill>
              </a:rPr>
              <a:t>Search keys</a:t>
            </a:r>
          </a:p>
          <a:p>
            <a:r>
              <a:rPr lang="en-US" dirty="0">
                <a:solidFill>
                  <a:schemeClr val="tx2"/>
                </a:solidFill>
              </a:rPr>
              <a:t>(or Index Entries)</a:t>
            </a:r>
          </a:p>
        </p:txBody>
      </p:sp>
      <p:sp>
        <p:nvSpPr>
          <p:cNvPr id="34" name="TextBox 33">
            <a:extLst>
              <a:ext uri="{FF2B5EF4-FFF2-40B4-BE49-F238E27FC236}">
                <a16:creationId xmlns:a16="http://schemas.microsoft.com/office/drawing/2014/main" id="{80A9305A-1263-480D-93E3-5A534EA07492}"/>
              </a:ext>
            </a:extLst>
          </p:cNvPr>
          <p:cNvSpPr txBox="1"/>
          <p:nvPr/>
        </p:nvSpPr>
        <p:spPr>
          <a:xfrm>
            <a:off x="7219246" y="3764280"/>
            <a:ext cx="1435008" cy="369332"/>
          </a:xfrm>
          <a:prstGeom prst="rect">
            <a:avLst/>
          </a:prstGeom>
          <a:noFill/>
        </p:spPr>
        <p:txBody>
          <a:bodyPr wrap="none" rtlCol="0">
            <a:spAutoFit/>
          </a:bodyPr>
          <a:lstStyle/>
          <a:p>
            <a:r>
              <a:rPr lang="en-US" dirty="0">
                <a:solidFill>
                  <a:schemeClr val="tx2"/>
                </a:solidFill>
              </a:rPr>
              <a:t>Data Entries</a:t>
            </a:r>
          </a:p>
        </p:txBody>
      </p:sp>
      <p:sp>
        <p:nvSpPr>
          <p:cNvPr id="35" name="Rectangle 34">
            <a:extLst>
              <a:ext uri="{FF2B5EF4-FFF2-40B4-BE49-F238E27FC236}">
                <a16:creationId xmlns:a16="http://schemas.microsoft.com/office/drawing/2014/main" id="{0C6E8BEE-C512-416C-A3F5-A800FD1557EC}"/>
              </a:ext>
            </a:extLst>
          </p:cNvPr>
          <p:cNvSpPr/>
          <p:nvPr/>
        </p:nvSpPr>
        <p:spPr bwMode="auto">
          <a:xfrm>
            <a:off x="1663656" y="4839437"/>
            <a:ext cx="609600" cy="381000"/>
          </a:xfrm>
          <a:prstGeom prst="rect">
            <a:avLst/>
          </a:prstGeom>
          <a:noFill/>
          <a:ln w="317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36" name="Rectangle 35">
            <a:extLst>
              <a:ext uri="{FF2B5EF4-FFF2-40B4-BE49-F238E27FC236}">
                <a16:creationId xmlns:a16="http://schemas.microsoft.com/office/drawing/2014/main" id="{09070E4D-4CAE-4F28-BC0A-F61744952F08}"/>
              </a:ext>
            </a:extLst>
          </p:cNvPr>
          <p:cNvSpPr/>
          <p:nvPr/>
        </p:nvSpPr>
        <p:spPr bwMode="auto">
          <a:xfrm>
            <a:off x="4076568" y="4839437"/>
            <a:ext cx="609600" cy="381000"/>
          </a:xfrm>
          <a:prstGeom prst="rect">
            <a:avLst/>
          </a:prstGeom>
          <a:noFill/>
          <a:ln w="317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37" name="Rectangle 36">
            <a:extLst>
              <a:ext uri="{FF2B5EF4-FFF2-40B4-BE49-F238E27FC236}">
                <a16:creationId xmlns:a16="http://schemas.microsoft.com/office/drawing/2014/main" id="{BAF95BA4-0769-4CA4-A8D6-C13A36494CE9}"/>
              </a:ext>
            </a:extLst>
          </p:cNvPr>
          <p:cNvSpPr/>
          <p:nvPr/>
        </p:nvSpPr>
        <p:spPr bwMode="auto">
          <a:xfrm>
            <a:off x="1060428" y="4839437"/>
            <a:ext cx="609600" cy="381000"/>
          </a:xfrm>
          <a:prstGeom prst="rect">
            <a:avLst/>
          </a:prstGeom>
          <a:noFill/>
          <a:ln w="317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38" name="Rectangle 37">
            <a:extLst>
              <a:ext uri="{FF2B5EF4-FFF2-40B4-BE49-F238E27FC236}">
                <a16:creationId xmlns:a16="http://schemas.microsoft.com/office/drawing/2014/main" id="{180F373B-6442-423F-A1B2-696F1B6F2BA9}"/>
              </a:ext>
            </a:extLst>
          </p:cNvPr>
          <p:cNvSpPr/>
          <p:nvPr/>
        </p:nvSpPr>
        <p:spPr bwMode="auto">
          <a:xfrm>
            <a:off x="457200" y="4839437"/>
            <a:ext cx="609600" cy="381000"/>
          </a:xfrm>
          <a:prstGeom prst="rect">
            <a:avLst/>
          </a:prstGeom>
          <a:noFill/>
          <a:ln w="317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39" name="Rectangle 38">
            <a:extLst>
              <a:ext uri="{FF2B5EF4-FFF2-40B4-BE49-F238E27FC236}">
                <a16:creationId xmlns:a16="http://schemas.microsoft.com/office/drawing/2014/main" id="{A2F3931D-3664-4DAE-AB20-6D7957DE1404}"/>
              </a:ext>
            </a:extLst>
          </p:cNvPr>
          <p:cNvSpPr/>
          <p:nvPr/>
        </p:nvSpPr>
        <p:spPr bwMode="auto">
          <a:xfrm>
            <a:off x="3473340" y="4839437"/>
            <a:ext cx="609600" cy="381000"/>
          </a:xfrm>
          <a:prstGeom prst="rect">
            <a:avLst/>
          </a:prstGeom>
          <a:noFill/>
          <a:ln w="317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40" name="Rectangle 39">
            <a:extLst>
              <a:ext uri="{FF2B5EF4-FFF2-40B4-BE49-F238E27FC236}">
                <a16:creationId xmlns:a16="http://schemas.microsoft.com/office/drawing/2014/main" id="{29A5342A-F29A-4F5B-B7EB-BBA493546EFF}"/>
              </a:ext>
            </a:extLst>
          </p:cNvPr>
          <p:cNvSpPr/>
          <p:nvPr/>
        </p:nvSpPr>
        <p:spPr bwMode="auto">
          <a:xfrm>
            <a:off x="2266884" y="4839437"/>
            <a:ext cx="609600" cy="381000"/>
          </a:xfrm>
          <a:prstGeom prst="rect">
            <a:avLst/>
          </a:prstGeom>
          <a:noFill/>
          <a:ln w="317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46" name="Rectangle 45">
            <a:extLst>
              <a:ext uri="{FF2B5EF4-FFF2-40B4-BE49-F238E27FC236}">
                <a16:creationId xmlns:a16="http://schemas.microsoft.com/office/drawing/2014/main" id="{EAA2EF63-5A3E-48B8-812A-CE6FF37AE8A1}"/>
              </a:ext>
            </a:extLst>
          </p:cNvPr>
          <p:cNvSpPr/>
          <p:nvPr/>
        </p:nvSpPr>
        <p:spPr bwMode="auto">
          <a:xfrm>
            <a:off x="2870112" y="4839437"/>
            <a:ext cx="609600" cy="381000"/>
          </a:xfrm>
          <a:prstGeom prst="rect">
            <a:avLst/>
          </a:prstGeom>
          <a:noFill/>
          <a:ln w="317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47" name="Rectangle 46">
            <a:extLst>
              <a:ext uri="{FF2B5EF4-FFF2-40B4-BE49-F238E27FC236}">
                <a16:creationId xmlns:a16="http://schemas.microsoft.com/office/drawing/2014/main" id="{7756DD63-BB09-4CC0-A193-7A9CA1E9EC8C}"/>
              </a:ext>
            </a:extLst>
          </p:cNvPr>
          <p:cNvSpPr/>
          <p:nvPr/>
        </p:nvSpPr>
        <p:spPr bwMode="auto">
          <a:xfrm>
            <a:off x="5886254" y="4839437"/>
            <a:ext cx="609600" cy="381000"/>
          </a:xfrm>
          <a:prstGeom prst="rect">
            <a:avLst/>
          </a:prstGeom>
          <a:noFill/>
          <a:ln w="317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48" name="Rectangle 47">
            <a:extLst>
              <a:ext uri="{FF2B5EF4-FFF2-40B4-BE49-F238E27FC236}">
                <a16:creationId xmlns:a16="http://schemas.microsoft.com/office/drawing/2014/main" id="{1C3C5513-FC3B-4B75-B8E9-F0991338502C}"/>
              </a:ext>
            </a:extLst>
          </p:cNvPr>
          <p:cNvSpPr/>
          <p:nvPr/>
        </p:nvSpPr>
        <p:spPr bwMode="auto">
          <a:xfrm>
            <a:off x="4679796" y="4839437"/>
            <a:ext cx="609600" cy="381000"/>
          </a:xfrm>
          <a:prstGeom prst="rect">
            <a:avLst/>
          </a:prstGeom>
          <a:noFill/>
          <a:ln w="317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49" name="Rectangle 48">
            <a:extLst>
              <a:ext uri="{FF2B5EF4-FFF2-40B4-BE49-F238E27FC236}">
                <a16:creationId xmlns:a16="http://schemas.microsoft.com/office/drawing/2014/main" id="{93F143AC-3BAC-412C-B795-F44EE72EA7D4}"/>
              </a:ext>
            </a:extLst>
          </p:cNvPr>
          <p:cNvSpPr/>
          <p:nvPr/>
        </p:nvSpPr>
        <p:spPr bwMode="auto">
          <a:xfrm>
            <a:off x="5283024" y="4839437"/>
            <a:ext cx="609600" cy="381000"/>
          </a:xfrm>
          <a:prstGeom prst="rect">
            <a:avLst/>
          </a:prstGeom>
          <a:noFill/>
          <a:ln w="317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51" name="Right Brace 50">
            <a:extLst>
              <a:ext uri="{FF2B5EF4-FFF2-40B4-BE49-F238E27FC236}">
                <a16:creationId xmlns:a16="http://schemas.microsoft.com/office/drawing/2014/main" id="{43FC9A84-39AF-4805-953E-9674645DC132}"/>
              </a:ext>
            </a:extLst>
          </p:cNvPr>
          <p:cNvSpPr/>
          <p:nvPr/>
        </p:nvSpPr>
        <p:spPr bwMode="auto">
          <a:xfrm>
            <a:off x="6892992" y="4737550"/>
            <a:ext cx="365760" cy="584775"/>
          </a:xfrm>
          <a:prstGeom prst="rightBrace">
            <a:avLst/>
          </a:prstGeom>
          <a:noFill/>
          <a:ln w="1587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52" name="TextBox 51">
            <a:extLst>
              <a:ext uri="{FF2B5EF4-FFF2-40B4-BE49-F238E27FC236}">
                <a16:creationId xmlns:a16="http://schemas.microsoft.com/office/drawing/2014/main" id="{C50CDD94-95A7-4F6E-B40E-6BEEFF7EBFA2}"/>
              </a:ext>
            </a:extLst>
          </p:cNvPr>
          <p:cNvSpPr txBox="1"/>
          <p:nvPr/>
        </p:nvSpPr>
        <p:spPr>
          <a:xfrm>
            <a:off x="7238999" y="4845271"/>
            <a:ext cx="1524776" cy="369332"/>
          </a:xfrm>
          <a:prstGeom prst="rect">
            <a:avLst/>
          </a:prstGeom>
          <a:noFill/>
        </p:spPr>
        <p:txBody>
          <a:bodyPr wrap="none" rtlCol="0">
            <a:spAutoFit/>
          </a:bodyPr>
          <a:lstStyle/>
          <a:p>
            <a:r>
              <a:rPr lang="en-US" dirty="0">
                <a:solidFill>
                  <a:schemeClr val="tx2"/>
                </a:solidFill>
              </a:rPr>
              <a:t>Data Records</a:t>
            </a:r>
          </a:p>
        </p:txBody>
      </p:sp>
      <p:cxnSp>
        <p:nvCxnSpPr>
          <p:cNvPr id="3" name="Straight Arrow Connector 2">
            <a:extLst>
              <a:ext uri="{FF2B5EF4-FFF2-40B4-BE49-F238E27FC236}">
                <a16:creationId xmlns:a16="http://schemas.microsoft.com/office/drawing/2014/main" id="{8352C3A8-DA4A-4E1C-BCFB-52A578BD10B4}"/>
              </a:ext>
            </a:extLst>
          </p:cNvPr>
          <p:cNvCxnSpPr>
            <a:stCxn id="23" idx="2"/>
            <a:endCxn id="35" idx="0"/>
          </p:cNvCxnSpPr>
          <p:nvPr/>
        </p:nvCxnSpPr>
        <p:spPr bwMode="auto">
          <a:xfrm>
            <a:off x="685800" y="4145280"/>
            <a:ext cx="1282656" cy="694157"/>
          </a:xfrm>
          <a:prstGeom prst="straightConnector1">
            <a:avLst/>
          </a:prstGeom>
          <a:solidFill>
            <a:schemeClr val="accent1"/>
          </a:solidFill>
          <a:ln w="9525"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a:extLst>
              <a:ext uri="{FF2B5EF4-FFF2-40B4-BE49-F238E27FC236}">
                <a16:creationId xmlns:a16="http://schemas.microsoft.com/office/drawing/2014/main" id="{5EAC4786-EA22-4C36-BBDB-0672AC8FE7F1}"/>
              </a:ext>
            </a:extLst>
          </p:cNvPr>
          <p:cNvCxnSpPr>
            <a:stCxn id="22" idx="2"/>
            <a:endCxn id="38" idx="0"/>
          </p:cNvCxnSpPr>
          <p:nvPr/>
        </p:nvCxnSpPr>
        <p:spPr bwMode="auto">
          <a:xfrm flipH="1">
            <a:off x="762000" y="4145280"/>
            <a:ext cx="1036320" cy="694157"/>
          </a:xfrm>
          <a:prstGeom prst="straightConnector1">
            <a:avLst/>
          </a:prstGeom>
          <a:solidFill>
            <a:schemeClr val="accent1"/>
          </a:solidFill>
          <a:ln w="9525"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a:extLst>
              <a:ext uri="{FF2B5EF4-FFF2-40B4-BE49-F238E27FC236}">
                <a16:creationId xmlns:a16="http://schemas.microsoft.com/office/drawing/2014/main" id="{51B8BA22-10C1-42B7-AC70-983BB87DA03F}"/>
              </a:ext>
            </a:extLst>
          </p:cNvPr>
          <p:cNvCxnSpPr>
            <a:stCxn id="17" idx="2"/>
            <a:endCxn id="40" idx="0"/>
          </p:cNvCxnSpPr>
          <p:nvPr/>
        </p:nvCxnSpPr>
        <p:spPr bwMode="auto">
          <a:xfrm flipH="1">
            <a:off x="2571684" y="4145280"/>
            <a:ext cx="339156" cy="694157"/>
          </a:xfrm>
          <a:prstGeom prst="straightConnector1">
            <a:avLst/>
          </a:prstGeom>
          <a:solidFill>
            <a:schemeClr val="accent1"/>
          </a:solidFill>
          <a:ln w="9525"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a:extLst>
              <a:ext uri="{FF2B5EF4-FFF2-40B4-BE49-F238E27FC236}">
                <a16:creationId xmlns:a16="http://schemas.microsoft.com/office/drawing/2014/main" id="{FEA69C5D-5608-483C-9EB6-7A628534246F}"/>
              </a:ext>
            </a:extLst>
          </p:cNvPr>
          <p:cNvCxnSpPr>
            <a:stCxn id="25" idx="2"/>
            <a:endCxn id="37" idx="0"/>
          </p:cNvCxnSpPr>
          <p:nvPr/>
        </p:nvCxnSpPr>
        <p:spPr bwMode="auto">
          <a:xfrm flipH="1">
            <a:off x="1365228" y="4145280"/>
            <a:ext cx="2658132" cy="694157"/>
          </a:xfrm>
          <a:prstGeom prst="straightConnector1">
            <a:avLst/>
          </a:prstGeom>
          <a:solidFill>
            <a:schemeClr val="accent1"/>
          </a:solidFill>
          <a:ln w="9525"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a:extLst>
              <a:ext uri="{FF2B5EF4-FFF2-40B4-BE49-F238E27FC236}">
                <a16:creationId xmlns:a16="http://schemas.microsoft.com/office/drawing/2014/main" id="{3D7461CA-B967-4AFB-AFD0-17A33D9DD1E8}"/>
              </a:ext>
            </a:extLst>
          </p:cNvPr>
          <p:cNvCxnSpPr>
            <a:stCxn id="24" idx="2"/>
            <a:endCxn id="46" idx="0"/>
          </p:cNvCxnSpPr>
          <p:nvPr/>
        </p:nvCxnSpPr>
        <p:spPr bwMode="auto">
          <a:xfrm flipH="1">
            <a:off x="3174912" y="4145280"/>
            <a:ext cx="1960968" cy="694157"/>
          </a:xfrm>
          <a:prstGeom prst="straightConnector1">
            <a:avLst/>
          </a:prstGeom>
          <a:solidFill>
            <a:schemeClr val="accent1"/>
          </a:solidFill>
          <a:ln w="9525"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a:extLst>
              <a:ext uri="{FF2B5EF4-FFF2-40B4-BE49-F238E27FC236}">
                <a16:creationId xmlns:a16="http://schemas.microsoft.com/office/drawing/2014/main" id="{4489C77B-35F3-434D-B079-22C6AEA5EB24}"/>
              </a:ext>
            </a:extLst>
          </p:cNvPr>
          <p:cNvCxnSpPr>
            <a:stCxn id="19" idx="2"/>
            <a:endCxn id="48" idx="0"/>
          </p:cNvCxnSpPr>
          <p:nvPr/>
        </p:nvCxnSpPr>
        <p:spPr bwMode="auto">
          <a:xfrm flipH="1">
            <a:off x="4984596" y="4145280"/>
            <a:ext cx="1263804" cy="694157"/>
          </a:xfrm>
          <a:prstGeom prst="straightConnector1">
            <a:avLst/>
          </a:prstGeom>
          <a:solidFill>
            <a:schemeClr val="accent1"/>
          </a:solidFill>
          <a:ln w="9525"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28852445"/>
      </p:ext>
    </p:extLst>
  </p:cSld>
  <p:clrMapOvr>
    <a:masterClrMapping/>
  </p:clrMapOvr>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rgbClr val="00457C"/>
            </a:solidFill>
            <a:effectLst/>
            <a:latin typeface="Times New Roman" panose="02020603050405020304" pitchFamily="18" charset="0"/>
          </a:defRPr>
        </a:defPPr>
      </a:lstStyle>
    </a:spDef>
    <a:lnDef>
      <a:spPr bwMode="auto">
        <a:solidFill>
          <a:schemeClr val="accent1"/>
        </a:solidFill>
        <a:ln w="9525"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1766</TotalTime>
  <Words>2933</Words>
  <Application>Microsoft Office PowerPoint</Application>
  <PresentationFormat>On-screen Show (4:3)</PresentationFormat>
  <Paragraphs>766</Paragraphs>
  <Slides>61</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61</vt:i4>
      </vt:variant>
    </vt:vector>
  </HeadingPairs>
  <TitlesOfParts>
    <vt:vector size="70" baseType="lpstr">
      <vt:lpstr>-apple-system</vt:lpstr>
      <vt:lpstr>Arial</vt:lpstr>
      <vt:lpstr>Book Antiqua</vt:lpstr>
      <vt:lpstr>Bookman Old Style</vt:lpstr>
      <vt:lpstr>Times New Roman</vt:lpstr>
      <vt:lpstr>Wingdings</vt:lpstr>
      <vt:lpstr>Echo</vt:lpstr>
      <vt:lpstr>Equation</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Florida Atlantic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mbanks</dc:creator>
  <cp:lastModifiedBy>KwangSoo Yang</cp:lastModifiedBy>
  <cp:revision>227</cp:revision>
  <cp:lastPrinted>2015-09-25T18:30:25Z</cp:lastPrinted>
  <dcterms:created xsi:type="dcterms:W3CDTF">2005-09-12T13:56:44Z</dcterms:created>
  <dcterms:modified xsi:type="dcterms:W3CDTF">2023-08-14T15:37:49Z</dcterms:modified>
</cp:coreProperties>
</file>