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58" r:id="rId3"/>
    <p:sldId id="329" r:id="rId4"/>
    <p:sldId id="340" r:id="rId5"/>
    <p:sldId id="341" r:id="rId6"/>
    <p:sldId id="379" r:id="rId7"/>
    <p:sldId id="342" r:id="rId8"/>
    <p:sldId id="348" r:id="rId9"/>
    <p:sldId id="347" r:id="rId10"/>
    <p:sldId id="343" r:id="rId11"/>
    <p:sldId id="344" r:id="rId12"/>
    <p:sldId id="345" r:id="rId13"/>
    <p:sldId id="438" r:id="rId14"/>
    <p:sldId id="367" r:id="rId15"/>
    <p:sldId id="439" r:id="rId16"/>
    <p:sldId id="349" r:id="rId17"/>
    <p:sldId id="369" r:id="rId18"/>
    <p:sldId id="380" r:id="rId19"/>
    <p:sldId id="368" r:id="rId20"/>
    <p:sldId id="350" r:id="rId21"/>
    <p:sldId id="374" r:id="rId22"/>
    <p:sldId id="371" r:id="rId23"/>
    <p:sldId id="372" r:id="rId24"/>
    <p:sldId id="351" r:id="rId25"/>
    <p:sldId id="375" r:id="rId26"/>
    <p:sldId id="352" r:id="rId27"/>
    <p:sldId id="354" r:id="rId28"/>
    <p:sldId id="355" r:id="rId29"/>
    <p:sldId id="378" r:id="rId30"/>
    <p:sldId id="353" r:id="rId31"/>
    <p:sldId id="328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angSoo Yang" initials="KY" lastIdx="1" clrIdx="0">
    <p:extLst>
      <p:ext uri="{19B8F6BF-5375-455C-9EA6-DF929625EA0E}">
        <p15:presenceInfo xmlns:p15="http://schemas.microsoft.com/office/powerpoint/2012/main" userId="S::yangk@fau.edu::8c175560-b390-4821-81f9-185913d586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8"/>
    <a:srgbClr val="000066"/>
    <a:srgbClr val="CC0000"/>
    <a:srgbClr val="336699"/>
    <a:srgbClr val="00457C"/>
    <a:srgbClr val="969696"/>
    <a:srgbClr val="22B400"/>
    <a:srgbClr val="29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4664" autoAdjust="0"/>
  </p:normalViewPr>
  <p:slideViewPr>
    <p:cSldViewPr>
      <p:cViewPr varScale="1">
        <p:scale>
          <a:sx n="74" d="100"/>
          <a:sy n="74" d="100"/>
        </p:scale>
        <p:origin x="31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37CD2C-E9E4-4B83-A2B9-16425C2B6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7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675"/>
            <a:ext cx="303784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4048CE-C0DC-4E93-AD41-1A910151E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fld id="{2535EEC9-0224-437D-82B2-C354DF4079CD}" type="slidenum">
              <a:rPr lang="en-US" altLang="en-US" b="0" smtClean="0">
                <a:solidFill>
                  <a:schemeClr val="tx1"/>
                </a:solidFill>
              </a:rPr>
              <a:pPr/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2209800"/>
            <a:ext cx="9144000" cy="1219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1371600"/>
            <a:ext cx="647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3733800"/>
            <a:ext cx="6477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98B4DC-2212-4173-B860-532F4E32D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8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0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5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0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2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36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3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9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6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Picture 16" descr="HORZB-W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6324600"/>
            <a:ext cx="435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22"/>
          <p:cNvSpPr>
            <a:spLocks noChangeShapeType="1"/>
          </p:cNvSpPr>
          <p:nvPr userDrawn="1"/>
        </p:nvSpPr>
        <p:spPr bwMode="auto">
          <a:xfrm>
            <a:off x="0" y="121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2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248400"/>
            <a:ext cx="64008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0035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124" name="Picture 7" descr="UNIVC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"/>
            <a:ext cx="25908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/>
          <p:cNvSpPr txBox="1">
            <a:spLocks noChangeArrowheads="1"/>
          </p:cNvSpPr>
          <p:nvPr/>
        </p:nvSpPr>
        <p:spPr bwMode="auto">
          <a:xfrm>
            <a:off x="76199" y="4442034"/>
            <a:ext cx="8991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 dirty="0">
                <a:solidFill>
                  <a:srgbClr val="000066"/>
                </a:solidFill>
                <a:latin typeface="+mn-lt"/>
              </a:rPr>
              <a:t>Query Processing and Optimization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0" y="2565042"/>
            <a:ext cx="9144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n-lt"/>
              </a:rPr>
              <a:t>COP 6731: Theory and Implementation of Database Systems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Basic concept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8" y="1126629"/>
            <a:ext cx="91347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relation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R,</a:t>
            </a:r>
            <a:endParaRPr lang="en-US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number of tuples (or rows).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blocks 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store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storage.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</a:t>
            </a: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600" b="0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bfr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number of tuples per block.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9" y="3561308"/>
            <a:ext cx="91246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relation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select operation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(i.e., </a:t>
            </a:r>
            <a:r>
              <a:rPr lang="el-GR" sz="2800" b="0" dirty="0">
                <a:solidFill>
                  <a:schemeClr val="tx2"/>
                </a:solidFill>
              </a:rPr>
              <a:t>σ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endParaRPr lang="en-US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Selective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600" b="0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 </a:t>
            </a:r>
          </a:p>
          <a:p>
            <a:r>
              <a:rPr lang="en-US" sz="2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number of tuples with o) / (the total number of tuples in </a:t>
            </a:r>
            <a:r>
              <a:rPr lang="en-US" sz="25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R)</a:t>
            </a:r>
            <a:endParaRPr lang="en-US" sz="25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Basic concept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5" y="838200"/>
            <a:ext cx="9134765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EMPLOYEE(</a:t>
            </a:r>
            <a:r>
              <a:rPr lang="en-US" sz="2600" b="0" u="sng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ssn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name, salary), </a:t>
            </a:r>
          </a:p>
          <a:p>
            <a:pPr lvl="1"/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max(salary) = $50,000, and </a:t>
            </a:r>
          </a:p>
          <a:p>
            <a:pPr lvl="1"/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min(salary) = $10,000,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the records are </a:t>
            </a:r>
            <a:r>
              <a:rPr lang="en-US" sz="2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evenly (or uniformly) distributed 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salary attribute.</a:t>
            </a:r>
          </a:p>
          <a:p>
            <a:endParaRPr lang="en-US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Selectivity</a:t>
            </a:r>
          </a:p>
          <a:p>
            <a:r>
              <a:rPr lang="el-GR" sz="3600" b="0" dirty="0">
                <a:solidFill>
                  <a:schemeClr val="tx2"/>
                </a:solidFill>
                <a:latin typeface="+mn-lt"/>
              </a:rPr>
              <a:t>σ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</a:rPr>
              <a:t>salary = 30,000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EMPLOYEE           =   1/40,000</a:t>
            </a:r>
          </a:p>
          <a:p>
            <a:endParaRPr lang="en-US" sz="2800" b="0" baseline="-25000" dirty="0">
              <a:solidFill>
                <a:schemeClr val="tx2"/>
              </a:solidFill>
              <a:latin typeface="+mn-lt"/>
            </a:endParaRPr>
          </a:p>
          <a:p>
            <a:r>
              <a:rPr lang="el-GR" sz="3600" b="0" dirty="0">
                <a:solidFill>
                  <a:schemeClr val="tx2"/>
                </a:solidFill>
                <a:latin typeface="+mn-lt"/>
              </a:rPr>
              <a:t>σ</a:t>
            </a:r>
            <a:r>
              <a:rPr lang="en-US" sz="2800" b="0" baseline="-25000" dirty="0">
                <a:solidFill>
                  <a:schemeClr val="tx2"/>
                </a:solidFill>
                <a:latin typeface="+mn-lt"/>
              </a:rPr>
              <a:t>salary &gt; 30,000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EMPLOYEE           =   20,000/40,000 = 1/2</a:t>
            </a:r>
            <a:endParaRPr lang="en-US" sz="2800" b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4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588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4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</a:t>
            </a:r>
            <a:r>
              <a:rPr lang="en-US" sz="20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A=B</a:t>
            </a:r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endParaRPr lang="en-US" sz="3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Algorithm for Join Operation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9" y="2039902"/>
            <a:ext cx="8106922" cy="1143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2376" y="3674514"/>
            <a:ext cx="8213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nested loop join is a naive algorithm that joins two sets by using two nested loops.</a:t>
            </a:r>
          </a:p>
        </p:txBody>
      </p:sp>
    </p:spTree>
    <p:extLst>
      <p:ext uri="{BB962C8B-B14F-4D97-AF65-F5344CB8AC3E}">
        <p14:creationId xmlns:p14="http://schemas.microsoft.com/office/powerpoint/2010/main" val="273080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Join: Nested Loops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71600" y="914400"/>
            <a:ext cx="6657273" cy="124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en-US" sz="2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tuple </a:t>
            </a:r>
            <a:r>
              <a:rPr lang="en-US" altLang="en-US" sz="25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25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tuple </a:t>
            </a:r>
            <a:r>
              <a:rPr lang="en-US" altLang="en-US" sz="25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en-US" sz="25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en-US" altLang="en-US" sz="2500" b="0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500" b="0" i="1" baseline="-10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500" b="0" i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500" b="0" i="1" baseline="-10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en-US" sz="2500" baseline="-1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add </a:t>
            </a:r>
            <a:r>
              <a:rPr lang="en-US" altLang="en-US" sz="25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&lt;r, s&gt;</a:t>
            </a:r>
            <a:r>
              <a:rPr lang="en-US" altLang="en-US" sz="2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result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52600" y="2971800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65531" y="2971800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52600" y="3429733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52600" y="3887666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2600" y="4345599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752600" y="4803531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5531" y="3429000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565531" y="3886200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565531" y="4343400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65531" y="4800600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405520-212B-49CC-834A-9E4E288D67A2}"/>
              </a:ext>
            </a:extLst>
          </p:cNvPr>
          <p:cNvSpPr txBox="1"/>
          <p:nvPr/>
        </p:nvSpPr>
        <p:spPr>
          <a:xfrm>
            <a:off x="2517531" y="2542481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09F7B-840D-4333-8CB4-738A5EBC476F}"/>
              </a:ext>
            </a:extLst>
          </p:cNvPr>
          <p:cNvSpPr txBox="1"/>
          <p:nvPr/>
        </p:nvSpPr>
        <p:spPr>
          <a:xfrm>
            <a:off x="6403731" y="2542481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7D3FA-506C-442C-8D5B-08DE78A4486C}"/>
              </a:ext>
            </a:extLst>
          </p:cNvPr>
          <p:cNvSpPr txBox="1"/>
          <p:nvPr/>
        </p:nvSpPr>
        <p:spPr>
          <a:xfrm flipH="1">
            <a:off x="1295400" y="3043171"/>
            <a:ext cx="53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C830D-85E3-409E-9CB2-15A8F41C9B53}"/>
              </a:ext>
            </a:extLst>
          </p:cNvPr>
          <p:cNvSpPr txBox="1"/>
          <p:nvPr/>
        </p:nvSpPr>
        <p:spPr>
          <a:xfrm flipH="1">
            <a:off x="1295400" y="3493512"/>
            <a:ext cx="53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9F0D4-5BF3-453E-893C-5AD13E951ABF}"/>
              </a:ext>
            </a:extLst>
          </p:cNvPr>
          <p:cNvSpPr txBox="1"/>
          <p:nvPr/>
        </p:nvSpPr>
        <p:spPr>
          <a:xfrm flipH="1">
            <a:off x="1295400" y="3943853"/>
            <a:ext cx="53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A3AF7-7B17-4BB4-A1D1-B1E5821A9D1A}"/>
              </a:ext>
            </a:extLst>
          </p:cNvPr>
          <p:cNvSpPr txBox="1"/>
          <p:nvPr/>
        </p:nvSpPr>
        <p:spPr>
          <a:xfrm flipH="1">
            <a:off x="1295400" y="4394194"/>
            <a:ext cx="53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4F5403-D2F9-4590-83E9-34B45362975B}"/>
              </a:ext>
            </a:extLst>
          </p:cNvPr>
          <p:cNvSpPr txBox="1"/>
          <p:nvPr/>
        </p:nvSpPr>
        <p:spPr>
          <a:xfrm flipH="1">
            <a:off x="1295400" y="4844534"/>
            <a:ext cx="53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86FD4-DA70-4937-B30C-A2CAEB1F6685}"/>
              </a:ext>
            </a:extLst>
          </p:cNvPr>
          <p:cNvSpPr txBox="1"/>
          <p:nvPr/>
        </p:nvSpPr>
        <p:spPr>
          <a:xfrm flipH="1">
            <a:off x="5105400" y="3048000"/>
            <a:ext cx="53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DC94EE-8245-43F3-BFE0-D6CA42950D13}"/>
              </a:ext>
            </a:extLst>
          </p:cNvPr>
          <p:cNvSpPr txBox="1"/>
          <p:nvPr/>
        </p:nvSpPr>
        <p:spPr>
          <a:xfrm flipH="1">
            <a:off x="5105400" y="3498341"/>
            <a:ext cx="53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084A2-2CDB-4043-B5AB-62CD83A64644}"/>
              </a:ext>
            </a:extLst>
          </p:cNvPr>
          <p:cNvSpPr txBox="1"/>
          <p:nvPr/>
        </p:nvSpPr>
        <p:spPr>
          <a:xfrm flipH="1">
            <a:off x="5105400" y="3948682"/>
            <a:ext cx="53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7E6648-5666-4267-9522-88ADE030F0D5}"/>
              </a:ext>
            </a:extLst>
          </p:cNvPr>
          <p:cNvSpPr txBox="1"/>
          <p:nvPr/>
        </p:nvSpPr>
        <p:spPr>
          <a:xfrm flipH="1">
            <a:off x="5105400" y="4399023"/>
            <a:ext cx="53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22F4-D6F4-4CC4-8C0C-11B82C3DF611}"/>
              </a:ext>
            </a:extLst>
          </p:cNvPr>
          <p:cNvSpPr txBox="1"/>
          <p:nvPr/>
        </p:nvSpPr>
        <p:spPr>
          <a:xfrm flipH="1">
            <a:off x="5105400" y="4849363"/>
            <a:ext cx="53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CD3A19-CF07-4CC5-AE7A-C555DE35E2F1}"/>
              </a:ext>
            </a:extLst>
          </p:cNvPr>
          <p:cNvSpPr txBox="1"/>
          <p:nvPr/>
        </p:nvSpPr>
        <p:spPr>
          <a:xfrm>
            <a:off x="2061959" y="5530334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EF8F10-498B-44CE-96A7-3D6C6CF44562}"/>
              </a:ext>
            </a:extLst>
          </p:cNvPr>
          <p:cNvSpPr txBox="1"/>
          <p:nvPr/>
        </p:nvSpPr>
        <p:spPr>
          <a:xfrm>
            <a:off x="5943600" y="5547374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Table</a:t>
            </a:r>
          </a:p>
        </p:txBody>
      </p:sp>
    </p:spTree>
    <p:extLst>
      <p:ext uri="{BB962C8B-B14F-4D97-AF65-F5344CB8AC3E}">
        <p14:creationId xmlns:p14="http://schemas.microsoft.com/office/powerpoint/2010/main" val="294176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Nested-loop Join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44873"/>
              </p:ext>
            </p:extLst>
          </p:nvPr>
        </p:nvGraphicFramePr>
        <p:xfrm>
          <a:off x="1251792" y="2427271"/>
          <a:ext cx="2285999" cy="244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ssn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Robert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669073"/>
              </p:ext>
            </p:extLst>
          </p:nvPr>
        </p:nvGraphicFramePr>
        <p:xfrm>
          <a:off x="5715000" y="2437079"/>
          <a:ext cx="2514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d_num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d_name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Finance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Research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914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⋈</a:t>
            </a:r>
            <a:r>
              <a:rPr lang="en-US" sz="2400" b="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d_no</a:t>
            </a:r>
            <a:r>
              <a:rPr lang="en-US" sz="2400" b="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d_num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96335" y="1960990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6138" y="1960990"/>
            <a:ext cx="1932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0C240-EE14-4E61-BE6B-AE00ADD63321}"/>
              </a:ext>
            </a:extLst>
          </p:cNvPr>
          <p:cNvSpPr txBox="1"/>
          <p:nvPr/>
        </p:nvSpPr>
        <p:spPr>
          <a:xfrm>
            <a:off x="1711270" y="5105400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00983-329B-469C-BB79-30DA3BEE6CE5}"/>
              </a:ext>
            </a:extLst>
          </p:cNvPr>
          <p:cNvSpPr txBox="1"/>
          <p:nvPr/>
        </p:nvSpPr>
        <p:spPr>
          <a:xfrm>
            <a:off x="6288779" y="5105400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Table</a:t>
            </a:r>
          </a:p>
        </p:txBody>
      </p:sp>
    </p:spTree>
    <p:extLst>
      <p:ext uri="{BB962C8B-B14F-4D97-AF65-F5344CB8AC3E}">
        <p14:creationId xmlns:p14="http://schemas.microsoft.com/office/powerpoint/2010/main" val="1411888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7588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4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</a:t>
            </a:r>
            <a:r>
              <a:rPr lang="en-US" sz="20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A=B</a:t>
            </a:r>
            <a:r>
              <a:rPr lang="en-US" sz="36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endParaRPr lang="en-US" sz="3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Algorithm for Join Operation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9" y="2039902"/>
            <a:ext cx="8106922" cy="1143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733800"/>
            <a:ext cx="9134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nested-loop join</a:t>
            </a:r>
          </a:p>
          <a:p>
            <a:pPr marL="514350" indent="-514350">
              <a:buAutoNum type="arabicParenR"/>
            </a:pPr>
            <a:r>
              <a:rPr lang="en-US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nested-loop join</a:t>
            </a:r>
          </a:p>
          <a:p>
            <a:pPr marL="514350" indent="-514350">
              <a:buAutoNum type="arabicParenR"/>
            </a:pPr>
            <a:r>
              <a:rPr lang="en-US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 merge join</a:t>
            </a:r>
          </a:p>
          <a:p>
            <a:pPr marL="514350" indent="-514350">
              <a:buAutoNum type="arabicParenR"/>
            </a:pPr>
            <a:r>
              <a:rPr lang="en-US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Partition-hash join (or hash join)</a:t>
            </a:r>
          </a:p>
        </p:txBody>
      </p:sp>
    </p:spTree>
    <p:extLst>
      <p:ext uri="{BB962C8B-B14F-4D97-AF65-F5344CB8AC3E}">
        <p14:creationId xmlns:p14="http://schemas.microsoft.com/office/powerpoint/2010/main" val="30476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Block nested-loop Join with </a:t>
            </a:r>
            <a:r>
              <a:rPr lang="en-US" altLang="en-US" sz="3200" b="0" i="1" dirty="0">
                <a:solidFill>
                  <a:schemeClr val="bg1"/>
                </a:solidFill>
                <a:latin typeface="+mn-lt"/>
              </a:rPr>
              <a:t>3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 buffer pages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9" y="2806005"/>
            <a:ext cx="91246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for-each tuple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for-each tuple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memory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add &lt;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, 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to result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38937" y="861988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en-US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 </a:t>
            </a:r>
            <a:r>
              <a:rPr lang="en-US" sz="2800" b="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s</a:t>
            </a:r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89" y="1828800"/>
            <a:ext cx="9115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3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buffer pages are available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1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Block </a:t>
            </a:r>
            <a:r>
              <a:rPr lang="en-US" altLang="en-US" sz="3200" b="0">
                <a:solidFill>
                  <a:schemeClr val="bg1"/>
                </a:solidFill>
                <a:latin typeface="+mn-lt"/>
              </a:rPr>
              <a:t>nested-loop Join 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with </a:t>
            </a:r>
            <a:r>
              <a:rPr lang="en-US" altLang="en-US" sz="3200" b="0" i="1" dirty="0">
                <a:solidFill>
                  <a:schemeClr val="bg1"/>
                </a:solidFill>
                <a:latin typeface="+mn-lt"/>
              </a:rPr>
              <a:t>3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 buffer pages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8528" y="1905000"/>
            <a:ext cx="91269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blocks (or pages) with </a:t>
            </a:r>
            <a:r>
              <a:rPr lang="en-US" sz="28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bfr</a:t>
            </a:r>
            <a:r>
              <a:rPr lang="en-US" sz="2800" b="0" baseline="-25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factor</a:t>
            </a:r>
            <a:endParaRPr lang="en-US" sz="2800" b="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blocks (or pages) with </a:t>
            </a:r>
            <a:r>
              <a:rPr lang="en-US" sz="28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bfr</a:t>
            </a:r>
            <a:r>
              <a:rPr lang="en-US" sz="2800" b="0" baseline="-25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factor</a:t>
            </a:r>
            <a:endParaRPr lang="en-US" sz="2800" b="0" i="0" baseline="-25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91" y="3174087"/>
            <a:ext cx="91224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for-each tuple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for-each tuple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memory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add &lt;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, 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to result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4926687"/>
            <a:ext cx="9133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I/O cost :  </a:t>
            </a:r>
            <a:r>
              <a:rPr lang="en-US" sz="2800" b="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m</a:t>
            </a:r>
            <a:r>
              <a:rPr lang="en-US" sz="28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 +  </a:t>
            </a:r>
            <a:r>
              <a:rPr lang="en-US" sz="2800" b="0" i="1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n</a:t>
            </a:r>
            <a:r>
              <a:rPr lang="en-US" sz="28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· </a:t>
            </a:r>
            <a:r>
              <a:rPr lang="en-US" sz="2800" b="0" i="1" dirty="0">
                <a:solidFill>
                  <a:srgbClr val="FF0000"/>
                </a:solidFill>
                <a:latin typeface="+mn-lt"/>
              </a:rPr>
              <a:t>m</a:t>
            </a:r>
            <a:endParaRPr lang="en-US" sz="2800" b="0" i="1" dirty="0">
              <a:solidFill>
                <a:srgbClr val="FF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8937" y="874776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en-US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 </a:t>
            </a:r>
            <a:r>
              <a:rPr lang="en-US" sz="2800" b="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s</a:t>
            </a:r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</a:t>
            </a:r>
          </a:p>
        </p:txBody>
      </p:sp>
    </p:spTree>
    <p:extLst>
      <p:ext uri="{BB962C8B-B14F-4D97-AF65-F5344CB8AC3E}">
        <p14:creationId xmlns:p14="http://schemas.microsoft.com/office/powerpoint/2010/main" val="422472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FFA210C-F46C-40CC-8B63-06AA728508BE}"/>
              </a:ext>
            </a:extLst>
          </p:cNvPr>
          <p:cNvSpPr/>
          <p:nvPr/>
        </p:nvSpPr>
        <p:spPr>
          <a:xfrm>
            <a:off x="19319" y="914400"/>
            <a:ext cx="9124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we have three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the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factor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both R and S is 2.</a:t>
            </a:r>
            <a:endParaRPr lang="en-US" sz="28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A6BA1080-01A6-402E-BB2D-D59739A88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Block </a:t>
            </a:r>
            <a:r>
              <a:rPr lang="en-US" altLang="en-US" sz="3200" b="0">
                <a:solidFill>
                  <a:schemeClr val="bg1"/>
                </a:solidFill>
                <a:latin typeface="+mn-lt"/>
              </a:rPr>
              <a:t>nested-loop Join 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with </a:t>
            </a:r>
            <a:r>
              <a:rPr lang="en-US" altLang="en-US" sz="3200" b="0" i="1" dirty="0">
                <a:solidFill>
                  <a:schemeClr val="bg1"/>
                </a:solidFill>
                <a:latin typeface="+mn-lt"/>
              </a:rPr>
              <a:t>3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 buffer pages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E8501F-7920-4527-B797-4B5D4622475D}"/>
              </a:ext>
            </a:extLst>
          </p:cNvPr>
          <p:cNvSpPr/>
          <p:nvPr/>
        </p:nvSpPr>
        <p:spPr>
          <a:xfrm>
            <a:off x="2298848" y="229618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9D7A94B-9BBF-499D-97B4-4BE176D45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33090"/>
              </p:ext>
            </p:extLst>
          </p:nvPr>
        </p:nvGraphicFramePr>
        <p:xfrm>
          <a:off x="1465787" y="3341671"/>
          <a:ext cx="22859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ssn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DA67A22-63AD-4F2A-9E61-3601CC4FF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74501"/>
              </p:ext>
            </p:extLst>
          </p:nvPr>
        </p:nvGraphicFramePr>
        <p:xfrm>
          <a:off x="5666124" y="3332618"/>
          <a:ext cx="2514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d_num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d_name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Finance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Research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56D9A98E-3065-4B27-B37B-53834BDD087E}"/>
              </a:ext>
            </a:extLst>
          </p:cNvPr>
          <p:cNvSpPr/>
          <p:nvPr/>
        </p:nvSpPr>
        <p:spPr>
          <a:xfrm>
            <a:off x="1752600" y="2875390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A0C3E6-568C-45DB-A024-55C60B0E803B}"/>
              </a:ext>
            </a:extLst>
          </p:cNvPr>
          <p:cNvSpPr/>
          <p:nvPr/>
        </p:nvSpPr>
        <p:spPr>
          <a:xfrm>
            <a:off x="5943600" y="2875390"/>
            <a:ext cx="1932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6F2067C-026B-42D9-92D0-F9CECD87D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32726"/>
              </p:ext>
            </p:extLst>
          </p:nvPr>
        </p:nvGraphicFramePr>
        <p:xfrm>
          <a:off x="1465786" y="4865671"/>
          <a:ext cx="228599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Robert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322A719-5BD5-48F1-AD86-909EDF72C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19062"/>
              </p:ext>
            </p:extLst>
          </p:nvPr>
        </p:nvGraphicFramePr>
        <p:xfrm>
          <a:off x="1465786" y="5475271"/>
          <a:ext cx="2285999" cy="315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E07EBD18-D128-45C3-98F5-9984525EEF5E}"/>
              </a:ext>
            </a:extLst>
          </p:cNvPr>
          <p:cNvSpPr/>
          <p:nvPr/>
        </p:nvSpPr>
        <p:spPr>
          <a:xfrm>
            <a:off x="6781800" y="2286000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2D24A35F-A31C-409F-A5B0-3A37FDEE9BCE}"/>
              </a:ext>
            </a:extLst>
          </p:cNvPr>
          <p:cNvSpPr/>
          <p:nvPr/>
        </p:nvSpPr>
        <p:spPr bwMode="auto">
          <a:xfrm>
            <a:off x="1219200" y="3743980"/>
            <a:ext cx="125076" cy="381000"/>
          </a:xfrm>
          <a:prstGeom prst="lef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D164A377-B9A7-483F-A4E0-21E9FA7FCB43}"/>
              </a:ext>
            </a:extLst>
          </p:cNvPr>
          <p:cNvSpPr/>
          <p:nvPr/>
        </p:nvSpPr>
        <p:spPr bwMode="auto">
          <a:xfrm>
            <a:off x="1219200" y="4343400"/>
            <a:ext cx="125076" cy="381000"/>
          </a:xfrm>
          <a:prstGeom prst="lef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F309CB2C-8C24-4A16-B6E0-8177D26ED453}"/>
              </a:ext>
            </a:extLst>
          </p:cNvPr>
          <p:cNvSpPr/>
          <p:nvPr/>
        </p:nvSpPr>
        <p:spPr bwMode="auto">
          <a:xfrm>
            <a:off x="1219200" y="4953000"/>
            <a:ext cx="125076" cy="381000"/>
          </a:xfrm>
          <a:prstGeom prst="lef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5DE77B8-4C9B-41C5-92B7-58A848902BF6}"/>
              </a:ext>
            </a:extLst>
          </p:cNvPr>
          <p:cNvSpPr/>
          <p:nvPr/>
        </p:nvSpPr>
        <p:spPr bwMode="auto">
          <a:xfrm>
            <a:off x="5426935" y="3733800"/>
            <a:ext cx="125076" cy="381000"/>
          </a:xfrm>
          <a:prstGeom prst="lef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A317B48C-2ECA-42DA-B8ED-EBEBF16B7A05}"/>
              </a:ext>
            </a:extLst>
          </p:cNvPr>
          <p:cNvSpPr/>
          <p:nvPr/>
        </p:nvSpPr>
        <p:spPr bwMode="auto">
          <a:xfrm>
            <a:off x="1219200" y="5534025"/>
            <a:ext cx="125076" cy="192024"/>
          </a:xfrm>
          <a:prstGeom prst="lef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665B86DE-C552-4AC1-B6CE-B0AE5E92034F}"/>
              </a:ext>
            </a:extLst>
          </p:cNvPr>
          <p:cNvSpPr/>
          <p:nvPr/>
        </p:nvSpPr>
        <p:spPr bwMode="auto">
          <a:xfrm>
            <a:off x="5426935" y="4294251"/>
            <a:ext cx="125076" cy="192024"/>
          </a:xfrm>
          <a:prstGeom prst="leftBrac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2F6884-F471-4D9B-8AB9-5A126787264A}"/>
              </a:ext>
            </a:extLst>
          </p:cNvPr>
          <p:cNvSpPr/>
          <p:nvPr/>
        </p:nvSpPr>
        <p:spPr bwMode="auto">
          <a:xfrm>
            <a:off x="4016355" y="1905000"/>
            <a:ext cx="439215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EB6243-9E09-4A08-ABE7-9AA448DFDCC3}"/>
              </a:ext>
            </a:extLst>
          </p:cNvPr>
          <p:cNvSpPr/>
          <p:nvPr/>
        </p:nvSpPr>
        <p:spPr bwMode="auto">
          <a:xfrm>
            <a:off x="4455570" y="1905000"/>
            <a:ext cx="439215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719B1A-7CFE-40BF-95EA-64C3E15D7761}"/>
              </a:ext>
            </a:extLst>
          </p:cNvPr>
          <p:cNvSpPr/>
          <p:nvPr/>
        </p:nvSpPr>
        <p:spPr bwMode="auto">
          <a:xfrm>
            <a:off x="4894785" y="1905000"/>
            <a:ext cx="439215" cy="4572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EBC625-7EC1-4FB2-84E9-03B0711B9268}"/>
              </a:ext>
            </a:extLst>
          </p:cNvPr>
          <p:cNvSpPr txBox="1"/>
          <p:nvPr/>
        </p:nvSpPr>
        <p:spPr>
          <a:xfrm>
            <a:off x="4057753" y="2335024"/>
            <a:ext cx="1276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tx2"/>
                </a:solidFill>
                <a:latin typeface="+mn-lt"/>
              </a:rPr>
              <a:t>Buffer caches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3D9DC8-C12D-4115-9BDF-EF0BFAB3D1BA}"/>
              </a:ext>
            </a:extLst>
          </p:cNvPr>
          <p:cNvSpPr txBox="1"/>
          <p:nvPr/>
        </p:nvSpPr>
        <p:spPr>
          <a:xfrm>
            <a:off x="495066" y="381000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chemeClr val="tx2"/>
                </a:solidFill>
                <a:latin typeface="+mn-lt"/>
              </a:rPr>
              <a:t>Block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E31066-B87C-4C19-B489-1C0C4B754E93}"/>
              </a:ext>
            </a:extLst>
          </p:cNvPr>
          <p:cNvSpPr txBox="1"/>
          <p:nvPr/>
        </p:nvSpPr>
        <p:spPr>
          <a:xfrm>
            <a:off x="495066" y="443421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chemeClr val="tx2"/>
                </a:solidFill>
                <a:latin typeface="+mn-lt"/>
              </a:rPr>
              <a:t>Block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C6A541-A218-4D6E-8765-C9230CF0C1F5}"/>
              </a:ext>
            </a:extLst>
          </p:cNvPr>
          <p:cNvSpPr txBox="1"/>
          <p:nvPr/>
        </p:nvSpPr>
        <p:spPr>
          <a:xfrm>
            <a:off x="495066" y="502920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chemeClr val="tx2"/>
                </a:solidFill>
                <a:latin typeface="+mn-lt"/>
              </a:rPr>
              <a:t>Block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CFCB06-FC18-4D78-A57A-E0AD5718379A}"/>
              </a:ext>
            </a:extLst>
          </p:cNvPr>
          <p:cNvSpPr txBox="1"/>
          <p:nvPr/>
        </p:nvSpPr>
        <p:spPr>
          <a:xfrm>
            <a:off x="495066" y="550545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chemeClr val="tx2"/>
                </a:solidFill>
                <a:latin typeface="+mn-lt"/>
              </a:rPr>
              <a:t>Block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C26044-CFE8-4F24-9705-32A433ED1EE9}"/>
              </a:ext>
            </a:extLst>
          </p:cNvPr>
          <p:cNvSpPr txBox="1"/>
          <p:nvPr/>
        </p:nvSpPr>
        <p:spPr>
          <a:xfrm>
            <a:off x="4744282" y="3823483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chemeClr val="tx2"/>
                </a:solidFill>
                <a:latin typeface="+mn-lt"/>
              </a:rPr>
              <a:t>Block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E15ED5-91F4-4AF8-B507-C491560F5DD0}"/>
              </a:ext>
            </a:extLst>
          </p:cNvPr>
          <p:cNvSpPr txBox="1"/>
          <p:nvPr/>
        </p:nvSpPr>
        <p:spPr>
          <a:xfrm>
            <a:off x="4744282" y="4276725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chemeClr val="tx2"/>
                </a:solidFill>
                <a:latin typeface="+mn-lt"/>
              </a:rPr>
              <a:t>Block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8280F5-65A0-4085-8C49-2A5E7B0B7A42}"/>
              </a:ext>
            </a:extLst>
          </p:cNvPr>
          <p:cNvSpPr txBox="1"/>
          <p:nvPr/>
        </p:nvSpPr>
        <p:spPr>
          <a:xfrm>
            <a:off x="1982471" y="5791200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Table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4AC975-EE82-47DA-8733-3C11E331684C}"/>
              </a:ext>
            </a:extLst>
          </p:cNvPr>
          <p:cNvSpPr txBox="1"/>
          <p:nvPr/>
        </p:nvSpPr>
        <p:spPr>
          <a:xfrm>
            <a:off x="6400800" y="5791200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Table</a:t>
            </a:r>
          </a:p>
        </p:txBody>
      </p:sp>
    </p:spTree>
    <p:extLst>
      <p:ext uri="{BB962C8B-B14F-4D97-AF65-F5344CB8AC3E}">
        <p14:creationId xmlns:p14="http://schemas.microsoft.com/office/powerpoint/2010/main" val="267708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Block nested-loop Join with </a:t>
            </a:r>
            <a:r>
              <a:rPr lang="en-US" altLang="en-US" sz="3200" b="0" i="1" dirty="0">
                <a:solidFill>
                  <a:schemeClr val="bg1"/>
                </a:solidFill>
                <a:latin typeface="+mn-lt"/>
              </a:rPr>
              <a:t>b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 buffer pages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318" y="2882205"/>
            <a:ext cx="91246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for-each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b-2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of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for-each page of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memory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then add &lt;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, 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to result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7038937" y="865632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en-US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 </a:t>
            </a:r>
            <a:r>
              <a:rPr lang="en-US" sz="2800" b="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s</a:t>
            </a:r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18" y="2272605"/>
            <a:ext cx="46585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buffer pages are available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1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" y="859509"/>
            <a:ext cx="9143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Goal:</a:t>
            </a:r>
          </a:p>
          <a:p>
            <a:pPr lvl="1"/>
            <a:r>
              <a:rPr lang="en-US" sz="3200" b="0" dirty="0">
                <a:solidFill>
                  <a:schemeClr val="tx2"/>
                </a:solidFill>
                <a:latin typeface="+mn-lt"/>
              </a:rPr>
              <a:t>Understand the basic concept of query optimization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Query Block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Relation Algebra / Query Tree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Selectivity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Selection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rgbClr val="FF0000"/>
                </a:solidFill>
                <a:latin typeface="+mn-lt"/>
              </a:rPr>
              <a:t>Join and Cost Model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Projection / Set operations</a:t>
            </a:r>
            <a:endParaRPr lang="en-US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42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55" y="2067580"/>
            <a:ext cx="851867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buffer pages</a:t>
            </a:r>
          </a:p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blocks (or pages) with </a:t>
            </a:r>
            <a:r>
              <a:rPr lang="en-US" sz="28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bfr</a:t>
            </a:r>
            <a:r>
              <a:rPr lang="en-US" sz="2800" b="0" baseline="-25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factor</a:t>
            </a:r>
            <a:endParaRPr lang="en-US" sz="2800" b="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blocks (or pages) with </a:t>
            </a:r>
            <a:r>
              <a:rPr lang="en-US" sz="28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bfr</a:t>
            </a:r>
            <a:r>
              <a:rPr lang="en-US" sz="2800" b="0" baseline="-25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factor</a:t>
            </a:r>
            <a:endParaRPr lang="en-US" sz="2800" b="0" i="0" baseline="-25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55" y="3591580"/>
            <a:ext cx="813132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for-each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b-2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of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for-each page of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if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memory, then add &lt;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, 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to result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191780"/>
            <a:ext cx="4642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I/O cost :  m  +  n 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· m / (</a:t>
            </a:r>
            <a:r>
              <a:rPr lang="en-US" sz="2800" b="0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-</a:t>
            </a:r>
            <a:r>
              <a:rPr lang="en-US" sz="2800" b="0" i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)</a:t>
            </a:r>
            <a:endParaRPr lang="en-US" sz="2800" b="0" i="0" dirty="0">
              <a:solidFill>
                <a:srgbClr val="FF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Block nested block Join with </a:t>
            </a:r>
            <a:r>
              <a:rPr lang="en-US" altLang="en-US" sz="3200" b="0" i="1" dirty="0">
                <a:solidFill>
                  <a:schemeClr val="bg1"/>
                </a:solidFill>
                <a:latin typeface="+mn-lt"/>
              </a:rPr>
              <a:t>b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 buffer pages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38937" y="877824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en-US" sz="3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 </a:t>
            </a:r>
            <a:r>
              <a:rPr lang="en-US" sz="2800" b="0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s</a:t>
            </a:r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</a:t>
            </a:r>
          </a:p>
        </p:txBody>
      </p:sp>
    </p:spTree>
    <p:extLst>
      <p:ext uri="{BB962C8B-B14F-4D97-AF65-F5344CB8AC3E}">
        <p14:creationId xmlns:p14="http://schemas.microsoft.com/office/powerpoint/2010/main" val="149141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87767"/>
              </p:ext>
            </p:extLst>
          </p:nvPr>
        </p:nvGraphicFramePr>
        <p:xfrm>
          <a:off x="6400800" y="1979879"/>
          <a:ext cx="2514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d_num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d_name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Finance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Research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914400"/>
            <a:ext cx="63968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⋈</a:t>
            </a:r>
            <a:r>
              <a:rPr lang="en-US" sz="2400" b="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d_no</a:t>
            </a:r>
            <a:r>
              <a:rPr lang="en-US" sz="2400" b="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d_num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288" y="1503790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78276" y="1503790"/>
            <a:ext cx="1932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Index nested-loop Join</a:t>
            </a:r>
          </a:p>
        </p:txBody>
      </p:sp>
      <p:sp>
        <p:nvSpPr>
          <p:cNvPr id="2" name="Isosceles Triangle 1"/>
          <p:cNvSpPr/>
          <p:nvPr/>
        </p:nvSpPr>
        <p:spPr bwMode="auto">
          <a:xfrm>
            <a:off x="3728439" y="2142653"/>
            <a:ext cx="1372891" cy="1295179"/>
          </a:xfrm>
          <a:prstGeom prst="triangl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9055" y="3907496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Index (</a:t>
            </a:r>
            <a:r>
              <a:rPr lang="en-US" i="1" dirty="0" err="1">
                <a:solidFill>
                  <a:schemeClr val="tx2"/>
                </a:solidFill>
                <a:latin typeface="+mn-lt"/>
              </a:rPr>
              <a:t>d_num</a:t>
            </a:r>
            <a:r>
              <a:rPr lang="en-US" dirty="0">
                <a:latin typeface="+mn-lt"/>
              </a:rPr>
              <a:t>) </a:t>
            </a:r>
          </a:p>
          <a:p>
            <a:r>
              <a:rPr lang="en-US" dirty="0">
                <a:latin typeface="+mn-lt"/>
              </a:rPr>
              <a:t>on </a:t>
            </a:r>
            <a:r>
              <a:rPr lang="en-US" i="1" dirty="0">
                <a:solidFill>
                  <a:schemeClr val="tx2"/>
                </a:solidFill>
                <a:latin typeface="+mn-lt"/>
              </a:rPr>
              <a:t>Department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38937" y="0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en-US" sz="36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 </a:t>
            </a:r>
            <a:r>
              <a:rPr lang="en-US" sz="2800" b="0" baseline="-25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s</a:t>
            </a:r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2321161" y="2133600"/>
            <a:ext cx="209843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 bwMode="auto">
          <a:xfrm>
            <a:off x="3770385" y="3505200"/>
            <a:ext cx="157761" cy="152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005836" y="3505200"/>
            <a:ext cx="157761" cy="152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241287" y="3505200"/>
            <a:ext cx="157761" cy="152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76738" y="3505200"/>
            <a:ext cx="157761" cy="152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712189" y="3505200"/>
            <a:ext cx="157761" cy="152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947639" y="3505200"/>
            <a:ext cx="157761" cy="152400"/>
          </a:xfrm>
          <a:prstGeom prst="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29" name="Elbow Connector 28"/>
          <p:cNvCxnSpPr>
            <a:stCxn id="22" idx="2"/>
          </p:cNvCxnSpPr>
          <p:nvPr/>
        </p:nvCxnSpPr>
        <p:spPr bwMode="auto">
          <a:xfrm rot="5400000" flipH="1" flipV="1">
            <a:off x="5365690" y="2167970"/>
            <a:ext cx="444108" cy="2535152"/>
          </a:xfrm>
          <a:prstGeom prst="bentConnector4">
            <a:avLst>
              <a:gd name="adj1" fmla="val -51474"/>
              <a:gd name="adj2" fmla="val 100124"/>
            </a:avLst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2241F67-C862-4EDE-B1F8-DF71A0C48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52549"/>
              </p:ext>
            </p:extLst>
          </p:nvPr>
        </p:nvGraphicFramePr>
        <p:xfrm>
          <a:off x="35162" y="1970071"/>
          <a:ext cx="2285999" cy="244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ssn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Robert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29C1DF6-82E3-4727-A6D2-201CD956E1D0}"/>
              </a:ext>
            </a:extLst>
          </p:cNvPr>
          <p:cNvSpPr txBox="1"/>
          <p:nvPr/>
        </p:nvSpPr>
        <p:spPr>
          <a:xfrm>
            <a:off x="665629" y="4724400"/>
            <a:ext cx="13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Table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A043CB-0A69-41C3-B286-06C664D81C17}"/>
              </a:ext>
            </a:extLst>
          </p:cNvPr>
          <p:cNvSpPr txBox="1"/>
          <p:nvPr/>
        </p:nvSpPr>
        <p:spPr>
          <a:xfrm>
            <a:off x="7149802" y="4724400"/>
            <a:ext cx="132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Table</a:t>
            </a:r>
          </a:p>
        </p:txBody>
      </p:sp>
    </p:spTree>
    <p:extLst>
      <p:ext uri="{BB962C8B-B14F-4D97-AF65-F5344CB8AC3E}">
        <p14:creationId xmlns:p14="http://schemas.microsoft.com/office/powerpoint/2010/main" val="10071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Index nested-loop Join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318" y="914400"/>
            <a:ext cx="6716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2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buffer pages are available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9318" y="1815405"/>
            <a:ext cx="91246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for-each tuple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for-each tuple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add &lt;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, 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to result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8937" y="0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en-US" sz="36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 </a:t>
            </a:r>
            <a:r>
              <a:rPr lang="en-US" sz="2800" b="0" baseline="-25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s</a:t>
            </a:r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</a:t>
            </a:r>
          </a:p>
        </p:txBody>
      </p:sp>
    </p:spTree>
    <p:extLst>
      <p:ext uri="{BB962C8B-B14F-4D97-AF65-F5344CB8AC3E}">
        <p14:creationId xmlns:p14="http://schemas.microsoft.com/office/powerpoint/2010/main" val="395244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Index nested-loop Join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53623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buffer pages are available</a:t>
            </a:r>
          </a:p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B+ tree (with index level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8" y="2975014"/>
            <a:ext cx="622638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for-each tuple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∈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for-each tuple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sz="28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add &lt;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, 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to result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752600"/>
            <a:ext cx="85779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blocks (or pages) with </a:t>
            </a:r>
            <a:r>
              <a:rPr lang="en-US" sz="28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bfr</a:t>
            </a:r>
            <a:r>
              <a:rPr lang="en-US" sz="2800" b="0" baseline="-25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factor</a:t>
            </a:r>
            <a:endParaRPr lang="en-US" sz="2800" b="0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8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blocks (or pages) with </a:t>
            </a:r>
            <a:r>
              <a:rPr lang="en-US" sz="2800" b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bfr</a:t>
            </a:r>
            <a:r>
              <a:rPr lang="en-US" sz="2800" b="0" baseline="-25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blocking factor</a:t>
            </a:r>
            <a:endParaRPr lang="en-US" sz="2800" b="0" i="0" baseline="-250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631561"/>
            <a:ext cx="5557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I/O cost :  m  +  m 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· </a:t>
            </a:r>
            <a:r>
              <a:rPr lang="en-US" sz="2800" b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bfr</a:t>
            </a:r>
            <a:r>
              <a:rPr lang="en-US" sz="2800" b="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b="0" dirty="0">
                <a:solidFill>
                  <a:srgbClr val="FF0000"/>
                </a:solidFill>
              </a:rPr>
              <a:t>· ( </a:t>
            </a:r>
            <a:r>
              <a:rPr lang="en-US" sz="2800" b="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="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3200" b="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2800" b="0" dirty="0">
              <a:solidFill>
                <a:srgbClr val="FF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306907"/>
            <a:ext cx="912468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</a:t>
            </a:r>
            <a:r>
              <a:rPr lang="en-US" sz="25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5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exactly one matching </a:t>
            </a:r>
            <a:r>
              <a:rPr lang="en-US" sz="25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on 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8937" y="0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en-US" sz="36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 </a:t>
            </a:r>
            <a:r>
              <a:rPr lang="en-US" sz="2800" b="0" baseline="-25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s</a:t>
            </a:r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380167"/>
            <a:ext cx="8361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I/O cost :  m  +  m 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· </a:t>
            </a:r>
            <a:r>
              <a:rPr lang="en-US" sz="2800" b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bfr</a:t>
            </a:r>
            <a:r>
              <a:rPr lang="en-US" sz="2800" b="0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b="0" dirty="0">
                <a:solidFill>
                  <a:srgbClr val="FF0000"/>
                </a:solidFill>
              </a:rPr>
              <a:t>· ( </a:t>
            </a:r>
            <a:r>
              <a:rPr lang="en-US" sz="2800" b="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="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3200" b="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of matched </a:t>
            </a:r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tuples)</a:t>
            </a:r>
            <a:endParaRPr lang="en-US" sz="2800" b="0" dirty="0">
              <a:solidFill>
                <a:srgbClr val="FF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5055513"/>
            <a:ext cx="912468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 that </a:t>
            </a:r>
            <a:r>
              <a:rPr lang="en-US" sz="25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5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multiple matching </a:t>
            </a:r>
            <a:r>
              <a:rPr lang="en-US" sz="25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on S</a:t>
            </a:r>
          </a:p>
        </p:txBody>
      </p:sp>
    </p:spTree>
    <p:extLst>
      <p:ext uri="{BB962C8B-B14F-4D97-AF65-F5344CB8AC3E}">
        <p14:creationId xmlns:p14="http://schemas.microsoft.com/office/powerpoint/2010/main" val="2053091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Sort-merge Join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1057747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4183047"/>
            <a:ext cx="1932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38937" y="0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en-US" sz="36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 </a:t>
            </a:r>
            <a:r>
              <a:rPr lang="en-US" sz="2800" b="0" baseline="-25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s</a:t>
            </a:r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E88AFAF-3A39-46C5-BAFF-E795CB271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0309"/>
              </p:ext>
            </p:extLst>
          </p:nvPr>
        </p:nvGraphicFramePr>
        <p:xfrm>
          <a:off x="5446779" y="1524028"/>
          <a:ext cx="22859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ssn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F6AF7F-0DE9-4E00-B372-8D33C4D0A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71454"/>
              </p:ext>
            </p:extLst>
          </p:nvPr>
        </p:nvGraphicFramePr>
        <p:xfrm>
          <a:off x="5446779" y="4609795"/>
          <a:ext cx="2514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d_num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d_name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Finance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Research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9C4A5DE-0D54-4FBC-A66C-F40F094EE895}"/>
              </a:ext>
            </a:extLst>
          </p:cNvPr>
          <p:cNvSpPr/>
          <p:nvPr/>
        </p:nvSpPr>
        <p:spPr>
          <a:xfrm>
            <a:off x="5446779" y="1057747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ABAD8-282E-4929-9E83-239A8030EAFC}"/>
              </a:ext>
            </a:extLst>
          </p:cNvPr>
          <p:cNvSpPr/>
          <p:nvPr/>
        </p:nvSpPr>
        <p:spPr>
          <a:xfrm>
            <a:off x="5446779" y="4152567"/>
            <a:ext cx="1932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74BEB24-CA52-4954-8175-7BCB429E6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06086"/>
              </p:ext>
            </p:extLst>
          </p:nvPr>
        </p:nvGraphicFramePr>
        <p:xfrm>
          <a:off x="5446778" y="3048028"/>
          <a:ext cx="228599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Robert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3F96D23-9897-406D-963F-18CED281C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546033"/>
              </p:ext>
            </p:extLst>
          </p:nvPr>
        </p:nvGraphicFramePr>
        <p:xfrm>
          <a:off x="5446778" y="3657628"/>
          <a:ext cx="2285999" cy="315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49D464AA-1E01-4CD1-807D-7EBFFA184395}"/>
              </a:ext>
            </a:extLst>
          </p:cNvPr>
          <p:cNvSpPr/>
          <p:nvPr/>
        </p:nvSpPr>
        <p:spPr bwMode="auto">
          <a:xfrm>
            <a:off x="3979167" y="2514600"/>
            <a:ext cx="978408" cy="484632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E12F3A8-30B0-40FA-AA4C-A1BEB0EDDE29}"/>
              </a:ext>
            </a:extLst>
          </p:cNvPr>
          <p:cNvSpPr/>
          <p:nvPr/>
        </p:nvSpPr>
        <p:spPr bwMode="auto">
          <a:xfrm>
            <a:off x="3979167" y="4929057"/>
            <a:ext cx="978408" cy="484632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BF7D4-ACC8-445E-B0AB-189A8333CEAB}"/>
              </a:ext>
            </a:extLst>
          </p:cNvPr>
          <p:cNvSpPr txBox="1"/>
          <p:nvPr/>
        </p:nvSpPr>
        <p:spPr>
          <a:xfrm>
            <a:off x="3944330" y="205740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1648C2-D5B9-44B5-8691-1D04689946DB}"/>
              </a:ext>
            </a:extLst>
          </p:cNvPr>
          <p:cNvSpPr txBox="1"/>
          <p:nvPr/>
        </p:nvSpPr>
        <p:spPr>
          <a:xfrm>
            <a:off x="3944330" y="4513670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Sort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5B466BB-8DD5-4B59-ABA5-6CD42423E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80781"/>
              </p:ext>
            </p:extLst>
          </p:nvPr>
        </p:nvGraphicFramePr>
        <p:xfrm>
          <a:off x="1143000" y="1524028"/>
          <a:ext cx="2285999" cy="244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ssn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Robert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88A067A-42E6-4412-99A8-D12CDBFA5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46991"/>
              </p:ext>
            </p:extLst>
          </p:nvPr>
        </p:nvGraphicFramePr>
        <p:xfrm>
          <a:off x="1143000" y="4609795"/>
          <a:ext cx="2514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FF0000"/>
                          </a:solidFill>
                        </a:rPr>
                        <a:t>d_num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d_name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Finance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Research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29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Sort-merge Join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52791"/>
              </p:ext>
            </p:extLst>
          </p:nvPr>
        </p:nvGraphicFramePr>
        <p:xfrm>
          <a:off x="1219201" y="1524028"/>
          <a:ext cx="228599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ssn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41720"/>
              </p:ext>
            </p:extLst>
          </p:nvPr>
        </p:nvGraphicFramePr>
        <p:xfrm>
          <a:off x="5029200" y="1524028"/>
          <a:ext cx="25146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rgbClr val="0070C0"/>
                          </a:solidFill>
                        </a:rPr>
                        <a:t>d_num</a:t>
                      </a:r>
                      <a:endParaRPr 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d_name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Research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27288" y="1057747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0476" y="1066800"/>
            <a:ext cx="19323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endParaRPr lang="en-US" sz="2000" b="0" i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71902"/>
              </p:ext>
            </p:extLst>
          </p:nvPr>
        </p:nvGraphicFramePr>
        <p:xfrm>
          <a:off x="1219200" y="3048028"/>
          <a:ext cx="2285999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Robert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4188"/>
              </p:ext>
            </p:extLst>
          </p:nvPr>
        </p:nvGraphicFramePr>
        <p:xfrm>
          <a:off x="1219200" y="3657628"/>
          <a:ext cx="2285999" cy="315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052" y="5587425"/>
            <a:ext cx="5771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I/O cost :  cost of sorting + m  +  n </a:t>
            </a:r>
            <a:endParaRPr lang="en-US" sz="2800" b="0" dirty="0">
              <a:solidFill>
                <a:srgbClr val="FF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38937" y="0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en-US" sz="36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 </a:t>
            </a:r>
            <a:r>
              <a:rPr lang="en-US" sz="2800" b="0" baseline="-25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s</a:t>
            </a:r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</a:t>
            </a:r>
          </a:p>
        </p:txBody>
      </p:sp>
    </p:spTree>
    <p:extLst>
      <p:ext uri="{BB962C8B-B14F-4D97-AF65-F5344CB8AC3E}">
        <p14:creationId xmlns:p14="http://schemas.microsoft.com/office/powerpoint/2010/main" val="532648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Partition-hash Join</a:t>
            </a:r>
          </a:p>
        </p:txBody>
      </p:sp>
      <p:sp>
        <p:nvSpPr>
          <p:cNvPr id="3" name="Rectangle 2"/>
          <p:cNvSpPr/>
          <p:nvPr/>
        </p:nvSpPr>
        <p:spPr>
          <a:xfrm>
            <a:off x="7038937" y="0"/>
            <a:ext cx="2105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 </a:t>
            </a:r>
            <a:r>
              <a:rPr lang="en-US" sz="36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 </a:t>
            </a:r>
            <a:r>
              <a:rPr lang="en-US" sz="2800" b="0" baseline="-25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s</a:t>
            </a:r>
            <a:r>
              <a:rPr lang="en-US" sz="2800" b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705032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Partitioning Phase</a:t>
            </a:r>
          </a:p>
          <a:p>
            <a:pPr lvl="1"/>
            <a:r>
              <a:rPr lang="en-US" sz="2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partitioned into </a:t>
            </a:r>
            <a:r>
              <a:rPr lang="en-US" sz="2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partitions (</a:t>
            </a:r>
            <a:r>
              <a:rPr lang="en-US" sz="2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</a:t>
            </a:r>
            <a:r>
              <a:rPr lang="en-US" sz="2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R</a:t>
            </a:r>
            <a:r>
              <a:rPr lang="en-US" sz="2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partitioned into </a:t>
            </a:r>
            <a:r>
              <a:rPr lang="en-US" sz="2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partitions (</a:t>
            </a:r>
            <a:r>
              <a:rPr lang="en-US" sz="2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</a:t>
            </a:r>
            <a:r>
              <a:rPr lang="en-US" sz="2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 S</a:t>
            </a:r>
            <a:r>
              <a:rPr lang="en-US" sz="2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(or Probing) Phase</a:t>
            </a:r>
          </a:p>
          <a:p>
            <a:r>
              <a:rPr lang="en-US" sz="2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Read each partition and join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2" y="5587425"/>
            <a:ext cx="3874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I/O cost :  3 </a:t>
            </a:r>
            <a:r>
              <a:rPr lang="en-US" sz="2800" b="0" dirty="0">
                <a:solidFill>
                  <a:srgbClr val="FF0000"/>
                </a:solidFill>
              </a:rPr>
              <a:t>· </a:t>
            </a:r>
            <a:r>
              <a:rPr lang="en-US" sz="28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( m  +  n )</a:t>
            </a:r>
            <a:endParaRPr lang="en-US" sz="2800" b="0" dirty="0">
              <a:solidFill>
                <a:srgbClr val="FF0000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5A4BA8-33F7-4BF7-AFDD-E013BAB64D7B}"/>
              </a:ext>
            </a:extLst>
          </p:cNvPr>
          <p:cNvSpPr/>
          <p:nvPr/>
        </p:nvSpPr>
        <p:spPr bwMode="auto">
          <a:xfrm>
            <a:off x="1785657" y="3048000"/>
            <a:ext cx="1143000" cy="11430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51DBE-41DD-4B33-BE06-A27F902FF041}"/>
              </a:ext>
            </a:extLst>
          </p:cNvPr>
          <p:cNvSpPr/>
          <p:nvPr/>
        </p:nvSpPr>
        <p:spPr bwMode="auto">
          <a:xfrm>
            <a:off x="1785657" y="4307339"/>
            <a:ext cx="1143000" cy="11430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457A94-7A4F-44E6-A58B-FC5A834C0724}"/>
              </a:ext>
            </a:extLst>
          </p:cNvPr>
          <p:cNvGrpSpPr/>
          <p:nvPr/>
        </p:nvGrpSpPr>
        <p:grpSpPr>
          <a:xfrm>
            <a:off x="3995457" y="3486150"/>
            <a:ext cx="2436698" cy="266700"/>
            <a:chOff x="2514600" y="1790700"/>
            <a:chExt cx="2436698" cy="266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689E87-4494-497D-94A1-6C8E3CCF51FB}"/>
                </a:ext>
              </a:extLst>
            </p:cNvPr>
            <p:cNvSpPr/>
            <p:nvPr/>
          </p:nvSpPr>
          <p:spPr bwMode="auto">
            <a:xfrm>
              <a:off x="2514600" y="17907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766DC4-6E80-4BFC-B6E0-B3132674FB2B}"/>
                </a:ext>
              </a:extLst>
            </p:cNvPr>
            <p:cNvSpPr/>
            <p:nvPr/>
          </p:nvSpPr>
          <p:spPr bwMode="auto">
            <a:xfrm>
              <a:off x="2819400" y="17907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A93CC9-858C-4908-9A06-7062E1CC604B}"/>
                </a:ext>
              </a:extLst>
            </p:cNvPr>
            <p:cNvSpPr/>
            <p:nvPr/>
          </p:nvSpPr>
          <p:spPr bwMode="auto">
            <a:xfrm>
              <a:off x="3124095" y="17907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43F5D3-0F24-4F31-8D5E-123421E5A27C}"/>
                </a:ext>
              </a:extLst>
            </p:cNvPr>
            <p:cNvSpPr/>
            <p:nvPr/>
          </p:nvSpPr>
          <p:spPr bwMode="auto">
            <a:xfrm>
              <a:off x="3428141" y="17907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3A8ADF-2B91-46E1-BF7C-652F5EAB8A8F}"/>
                </a:ext>
              </a:extLst>
            </p:cNvPr>
            <p:cNvSpPr/>
            <p:nvPr/>
          </p:nvSpPr>
          <p:spPr bwMode="auto">
            <a:xfrm>
              <a:off x="3732941" y="17907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893CC4-8CE7-4872-B7E9-E1C9A3414C44}"/>
                </a:ext>
              </a:extLst>
            </p:cNvPr>
            <p:cNvSpPr/>
            <p:nvPr/>
          </p:nvSpPr>
          <p:spPr bwMode="auto">
            <a:xfrm>
              <a:off x="4037636" y="17907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260C21-0BD5-47B1-AEB1-18F6E251994E}"/>
                </a:ext>
              </a:extLst>
            </p:cNvPr>
            <p:cNvSpPr/>
            <p:nvPr/>
          </p:nvSpPr>
          <p:spPr bwMode="auto">
            <a:xfrm>
              <a:off x="4341698" y="17907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B1C64C-72E3-4766-A70B-C5C3CE6F911D}"/>
                </a:ext>
              </a:extLst>
            </p:cNvPr>
            <p:cNvSpPr/>
            <p:nvPr/>
          </p:nvSpPr>
          <p:spPr bwMode="auto">
            <a:xfrm>
              <a:off x="4646498" y="17907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D0DB2A-5651-4603-AF21-2DD66690E9A1}"/>
              </a:ext>
            </a:extLst>
          </p:cNvPr>
          <p:cNvGrpSpPr/>
          <p:nvPr/>
        </p:nvGrpSpPr>
        <p:grpSpPr>
          <a:xfrm>
            <a:off x="3997824" y="4840739"/>
            <a:ext cx="2436033" cy="266700"/>
            <a:chOff x="2516967" y="4000500"/>
            <a:chExt cx="2436033" cy="2667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55C7C6-77FA-4E85-B1E6-4B991C116CC8}"/>
                </a:ext>
              </a:extLst>
            </p:cNvPr>
            <p:cNvSpPr/>
            <p:nvPr/>
          </p:nvSpPr>
          <p:spPr bwMode="auto">
            <a:xfrm>
              <a:off x="2516967" y="40005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D4272A-07FA-4E79-96EA-11C49D966EDA}"/>
                </a:ext>
              </a:extLst>
            </p:cNvPr>
            <p:cNvSpPr/>
            <p:nvPr/>
          </p:nvSpPr>
          <p:spPr bwMode="auto">
            <a:xfrm>
              <a:off x="2821767" y="40005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4F3EC2-0970-48D4-9BB5-FFF34F1619AF}"/>
                </a:ext>
              </a:extLst>
            </p:cNvPr>
            <p:cNvSpPr/>
            <p:nvPr/>
          </p:nvSpPr>
          <p:spPr bwMode="auto">
            <a:xfrm>
              <a:off x="3126462" y="40005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AF4AEC-7575-4FA7-9A26-89DF4141CDEE}"/>
                </a:ext>
              </a:extLst>
            </p:cNvPr>
            <p:cNvSpPr/>
            <p:nvPr/>
          </p:nvSpPr>
          <p:spPr bwMode="auto">
            <a:xfrm>
              <a:off x="3430508" y="40005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9A1597-1B72-4782-8417-76F73E712ADA}"/>
                </a:ext>
              </a:extLst>
            </p:cNvPr>
            <p:cNvSpPr/>
            <p:nvPr/>
          </p:nvSpPr>
          <p:spPr bwMode="auto">
            <a:xfrm>
              <a:off x="3735308" y="40005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71C1FB-F74D-41CD-99AB-D468294BA019}"/>
                </a:ext>
              </a:extLst>
            </p:cNvPr>
            <p:cNvSpPr/>
            <p:nvPr/>
          </p:nvSpPr>
          <p:spPr bwMode="auto">
            <a:xfrm>
              <a:off x="4040003" y="40005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FFDB8D-1097-4F96-98C1-1DF4B5677094}"/>
                </a:ext>
              </a:extLst>
            </p:cNvPr>
            <p:cNvSpPr/>
            <p:nvPr/>
          </p:nvSpPr>
          <p:spPr bwMode="auto">
            <a:xfrm>
              <a:off x="4343400" y="40005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717145D-5735-4099-A1EA-448A6DF454FF}"/>
                </a:ext>
              </a:extLst>
            </p:cNvPr>
            <p:cNvSpPr/>
            <p:nvPr/>
          </p:nvSpPr>
          <p:spPr bwMode="auto">
            <a:xfrm>
              <a:off x="4648200" y="4000500"/>
              <a:ext cx="304800" cy="266700"/>
            </a:xfrm>
            <a:prstGeom prst="rect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rgbClr val="00457C"/>
                </a:solidFill>
                <a:effectLst/>
                <a:latin typeface="Times New Roman" panose="02020603050405020304" pitchFamily="18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505114E-4BBB-4EA2-8AA9-2FED8E0EDC52}"/>
              </a:ext>
            </a:extLst>
          </p:cNvPr>
          <p:cNvSpPr txBox="1"/>
          <p:nvPr/>
        </p:nvSpPr>
        <p:spPr>
          <a:xfrm>
            <a:off x="2174678" y="341315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A2263-EC71-4FBB-BB4A-D617FE760A5B}"/>
              </a:ext>
            </a:extLst>
          </p:cNvPr>
          <p:cNvSpPr txBox="1"/>
          <p:nvPr/>
        </p:nvSpPr>
        <p:spPr>
          <a:xfrm>
            <a:off x="2174678" y="46941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0CD1B8-3B57-4917-AA59-F4D441109408}"/>
              </a:ext>
            </a:extLst>
          </p:cNvPr>
          <p:cNvSpPr txBox="1"/>
          <p:nvPr/>
        </p:nvSpPr>
        <p:spPr>
          <a:xfrm>
            <a:off x="3742081" y="3056934"/>
            <a:ext cx="2943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tx2"/>
                </a:solidFill>
                <a:latin typeface="+mn-lt"/>
              </a:rPr>
              <a:t>Partitions with a </a:t>
            </a:r>
            <a:r>
              <a:rPr lang="en-US" sz="1600" dirty="0">
                <a:solidFill>
                  <a:schemeClr val="tx2"/>
                </a:solidFill>
                <a:latin typeface="+mn-lt"/>
              </a:rPr>
              <a:t>hash</a:t>
            </a:r>
            <a:r>
              <a:rPr lang="en-US" sz="1600" b="0" dirty="0">
                <a:solidFill>
                  <a:schemeClr val="tx2"/>
                </a:solidFill>
                <a:latin typeface="+mn-lt"/>
              </a:rPr>
              <a:t> function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999692-684B-4D31-965A-EED231AF1516}"/>
              </a:ext>
            </a:extLst>
          </p:cNvPr>
          <p:cNvSpPr/>
          <p:nvPr/>
        </p:nvSpPr>
        <p:spPr>
          <a:xfrm>
            <a:off x="6586257" y="3856265"/>
            <a:ext cx="6527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⋈</a:t>
            </a:r>
            <a:endParaRPr lang="en-US" sz="4400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63DFB7-D18F-406F-99B4-BE34EEA863AF}"/>
              </a:ext>
            </a:extLst>
          </p:cNvPr>
          <p:cNvCxnSpPr/>
          <p:nvPr/>
        </p:nvCxnSpPr>
        <p:spPr bwMode="auto">
          <a:xfrm>
            <a:off x="4147857" y="3834948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C72CEE-79F3-4BAD-A5C9-176D9592F7AD}"/>
              </a:ext>
            </a:extLst>
          </p:cNvPr>
          <p:cNvCxnSpPr/>
          <p:nvPr/>
        </p:nvCxnSpPr>
        <p:spPr bwMode="auto">
          <a:xfrm>
            <a:off x="4452657" y="3834948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B46DA8-8A4E-439F-9E97-0A4E19BAE1E1}"/>
              </a:ext>
            </a:extLst>
          </p:cNvPr>
          <p:cNvCxnSpPr/>
          <p:nvPr/>
        </p:nvCxnSpPr>
        <p:spPr bwMode="auto">
          <a:xfrm>
            <a:off x="4757457" y="3834948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0605D6-F859-489D-938C-ADE034EC61BB}"/>
              </a:ext>
            </a:extLst>
          </p:cNvPr>
          <p:cNvCxnSpPr/>
          <p:nvPr/>
        </p:nvCxnSpPr>
        <p:spPr bwMode="auto">
          <a:xfrm>
            <a:off x="5062257" y="3834948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FF18AB-7571-45D6-94D6-A22B2CB400EA}"/>
              </a:ext>
            </a:extLst>
          </p:cNvPr>
          <p:cNvCxnSpPr/>
          <p:nvPr/>
        </p:nvCxnSpPr>
        <p:spPr bwMode="auto">
          <a:xfrm>
            <a:off x="5367057" y="3834948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FD0F7-6D90-45A4-8443-DEDB1DCD0660}"/>
              </a:ext>
            </a:extLst>
          </p:cNvPr>
          <p:cNvCxnSpPr/>
          <p:nvPr/>
        </p:nvCxnSpPr>
        <p:spPr bwMode="auto">
          <a:xfrm>
            <a:off x="5671857" y="3834948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B4201E-E9B7-4CB7-87C0-A55BF9C88D8B}"/>
              </a:ext>
            </a:extLst>
          </p:cNvPr>
          <p:cNvCxnSpPr/>
          <p:nvPr/>
        </p:nvCxnSpPr>
        <p:spPr bwMode="auto">
          <a:xfrm>
            <a:off x="5976657" y="3834948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BD3E66-6B9D-4FD5-BE24-2514DB80B6FB}"/>
              </a:ext>
            </a:extLst>
          </p:cNvPr>
          <p:cNvCxnSpPr/>
          <p:nvPr/>
        </p:nvCxnSpPr>
        <p:spPr bwMode="auto">
          <a:xfrm>
            <a:off x="6281457" y="3834948"/>
            <a:ext cx="0" cy="914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619DDA51-9F6C-48AF-8173-C9BC11E8BFD2}"/>
              </a:ext>
            </a:extLst>
          </p:cNvPr>
          <p:cNvSpPr/>
          <p:nvPr/>
        </p:nvSpPr>
        <p:spPr bwMode="auto">
          <a:xfrm>
            <a:off x="3102872" y="3456651"/>
            <a:ext cx="556446" cy="378297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F60BC6A-5B68-49AB-A702-1447B37688E9}"/>
              </a:ext>
            </a:extLst>
          </p:cNvPr>
          <p:cNvSpPr/>
          <p:nvPr/>
        </p:nvSpPr>
        <p:spPr bwMode="auto">
          <a:xfrm>
            <a:off x="3102872" y="4784940"/>
            <a:ext cx="556446" cy="378297"/>
          </a:xfrm>
          <a:prstGeom prst="righ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4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Algorithm for Project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5" y="838200"/>
            <a:ext cx="9134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sz="2600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&lt;attribute list&gt;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</a:p>
          <a:p>
            <a:endParaRPr lang="en-US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 is a </a:t>
            </a:r>
            <a:r>
              <a:rPr lang="en-US" sz="2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tuples. Duplicated are removed.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35" y="2286000"/>
            <a:ext cx="91347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sz="2600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  <a:p>
            <a:endParaRPr lang="en-US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     </a:t>
            </a:r>
            <a:r>
              <a:rPr lang="en-US" sz="2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salary</a:t>
            </a:r>
          </a:p>
          <a:p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        EMPLOYEE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5" y="4267200"/>
            <a:ext cx="91347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&lt;attribute list&gt; 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include a </a:t>
            </a:r>
            <a:r>
              <a:rPr lang="en-US" sz="26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duplicate must be eliminated. </a:t>
            </a:r>
          </a:p>
          <a:p>
            <a:pPr marL="971550" lvl="1" indent="-514350">
              <a:buAutoNum type="arabicParenR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  <a:p>
            <a:pPr marL="971550" lvl="1" indent="-514350">
              <a:buAutoNum type="arabicParenR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46667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Algorithm for Project Operation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06990"/>
              </p:ext>
            </p:extLst>
          </p:nvPr>
        </p:nvGraphicFramePr>
        <p:xfrm>
          <a:off x="4953000" y="2274871"/>
          <a:ext cx="762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561403"/>
              </p:ext>
            </p:extLst>
          </p:nvPr>
        </p:nvGraphicFramePr>
        <p:xfrm>
          <a:off x="4952999" y="3798871"/>
          <a:ext cx="7620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58599"/>
              </p:ext>
            </p:extLst>
          </p:nvPr>
        </p:nvGraphicFramePr>
        <p:xfrm>
          <a:off x="4952999" y="4408471"/>
          <a:ext cx="762000" cy="315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35" y="838200"/>
            <a:ext cx="9134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sz="2600" b="0" i="1" baseline="-2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d_no</a:t>
            </a:r>
            <a:r>
              <a:rPr lang="en-US" sz="2600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49608"/>
              </p:ext>
            </p:extLst>
          </p:nvPr>
        </p:nvGraphicFramePr>
        <p:xfrm>
          <a:off x="263763" y="2274871"/>
          <a:ext cx="2285999" cy="244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ssn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Robert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4248582" y="3120499"/>
            <a:ext cx="457200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2880" y="1905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19293"/>
              </p:ext>
            </p:extLst>
          </p:nvPr>
        </p:nvGraphicFramePr>
        <p:xfrm>
          <a:off x="3276600" y="2274871"/>
          <a:ext cx="762000" cy="244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2712048" y="3087607"/>
            <a:ext cx="457200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37417"/>
              </p:ext>
            </p:extLst>
          </p:nvPr>
        </p:nvGraphicFramePr>
        <p:xfrm>
          <a:off x="6858000" y="2831120"/>
          <a:ext cx="762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0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/>
                          </a:solidFill>
                        </a:rPr>
                        <a:t>d_no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 bwMode="auto">
          <a:xfrm>
            <a:off x="6064933" y="3120499"/>
            <a:ext cx="457200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7014" y="1905000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b="0" i="1" baseline="-2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d_no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68033" y="2334176"/>
            <a:ext cx="21419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duplications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3986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Algorithm for Project Operation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19758"/>
              </p:ext>
            </p:extLst>
          </p:nvPr>
        </p:nvGraphicFramePr>
        <p:xfrm>
          <a:off x="5410200" y="2362200"/>
          <a:ext cx="7620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84941"/>
              </p:ext>
            </p:extLst>
          </p:nvPr>
        </p:nvGraphicFramePr>
        <p:xfrm>
          <a:off x="5410200" y="4343400"/>
          <a:ext cx="762000" cy="315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35" y="838200"/>
            <a:ext cx="9134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sz="2600" b="0" i="1" baseline="-2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d_no</a:t>
            </a:r>
            <a:r>
              <a:rPr lang="en-US" sz="2600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82336"/>
              </p:ext>
            </p:extLst>
          </p:nvPr>
        </p:nvGraphicFramePr>
        <p:xfrm>
          <a:off x="263763" y="2274871"/>
          <a:ext cx="2285999" cy="244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ssn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Robert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Charles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s7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4495800" y="3120499"/>
            <a:ext cx="457200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2880" y="190500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partition using hash function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7050"/>
              </p:ext>
            </p:extLst>
          </p:nvPr>
        </p:nvGraphicFramePr>
        <p:xfrm>
          <a:off x="3276600" y="2274871"/>
          <a:ext cx="762000" cy="2449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9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 bwMode="auto">
          <a:xfrm>
            <a:off x="2712048" y="3087607"/>
            <a:ext cx="457200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7014" y="1905000"/>
            <a:ext cx="7393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b="0" i="1" baseline="-25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d_no</a:t>
            </a:r>
            <a:r>
              <a:rPr lang="en-US" b="0" i="1" baseline="-2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55262"/>
              </p:ext>
            </p:extLst>
          </p:nvPr>
        </p:nvGraphicFramePr>
        <p:xfrm>
          <a:off x="5410200" y="3042733"/>
          <a:ext cx="762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63998"/>
              </p:ext>
            </p:extLst>
          </p:nvPr>
        </p:nvGraphicFramePr>
        <p:xfrm>
          <a:off x="7467600" y="2831120"/>
          <a:ext cx="762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01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2"/>
                          </a:solidFill>
                        </a:rPr>
                        <a:t>d_no</a:t>
                      </a:r>
                      <a:endParaRPr lang="en-US" sz="14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0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 bwMode="auto">
          <a:xfrm>
            <a:off x="6629400" y="3120499"/>
            <a:ext cx="457200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49667" y="2348085"/>
            <a:ext cx="21419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eliminate duplications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511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18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27" y="866481"/>
            <a:ext cx="6260347" cy="530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Processing High-level Query</a:t>
            </a:r>
          </a:p>
        </p:txBody>
      </p:sp>
    </p:spTree>
    <p:extLst>
      <p:ext uri="{BB962C8B-B14F-4D97-AF65-F5344CB8AC3E}">
        <p14:creationId xmlns:p14="http://schemas.microsoft.com/office/powerpoint/2010/main" val="4046821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Algorithm for Set Operations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35" y="838200"/>
            <a:ext cx="913476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UNION (</a:t>
            </a:r>
            <a:r>
              <a:rPr lang="en-US" sz="3600" b="0" i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⋃</a:t>
            </a:r>
            <a:r>
              <a:rPr lang="en-US" sz="3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3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INTERSECTION (</a:t>
            </a:r>
            <a:r>
              <a:rPr lang="en-US" sz="36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∩</a:t>
            </a:r>
            <a:r>
              <a:rPr lang="en-US" sz="3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3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SET DIFFERENCE (–)</a:t>
            </a:r>
          </a:p>
          <a:p>
            <a:r>
              <a:rPr lang="en-US" sz="3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CARTESIAN PRODUCT (</a:t>
            </a:r>
            <a:r>
              <a:rPr lang="en-US" sz="3600" dirty="0">
                <a:solidFill>
                  <a:schemeClr val="tx2"/>
                </a:solidFill>
                <a:latin typeface="+mn-lt"/>
              </a:rPr>
              <a:t>✕</a:t>
            </a:r>
            <a:r>
              <a:rPr lang="en-US" sz="3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26" y="4191000"/>
            <a:ext cx="9123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4089207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Take home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905000"/>
            <a:ext cx="883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Query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Relation Algebra / Query Tree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Selectivity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Selection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Join and Cost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Projection / Set operations</a:t>
            </a:r>
            <a:endParaRPr lang="en-US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6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Processing High-level 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407509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2579" y="4075093"/>
            <a:ext cx="3027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Algebra</a:t>
            </a:r>
          </a:p>
          <a:p>
            <a:pPr algn="ctr"/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(Query Tree)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1568" y="4075093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Optimization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175D16E-C633-4933-8FDA-5EBF01127C94}"/>
              </a:ext>
            </a:extLst>
          </p:cNvPr>
          <p:cNvSpPr/>
          <p:nvPr/>
        </p:nvSpPr>
        <p:spPr bwMode="auto">
          <a:xfrm>
            <a:off x="1319113" y="4125565"/>
            <a:ext cx="597408" cy="484632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5A770DE-343D-4823-90A5-A57275BA9B3D}"/>
              </a:ext>
            </a:extLst>
          </p:cNvPr>
          <p:cNvSpPr/>
          <p:nvPr/>
        </p:nvSpPr>
        <p:spPr bwMode="auto">
          <a:xfrm>
            <a:off x="5197489" y="4141644"/>
            <a:ext cx="597408" cy="484632"/>
          </a:xfrm>
          <a:prstGeom prst="rightArrow">
            <a:avLst/>
          </a:prstGeom>
          <a:solidFill>
            <a:schemeClr val="accent3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7FD20-CF20-4D53-A8E1-936CE97F892B}"/>
              </a:ext>
            </a:extLst>
          </p:cNvPr>
          <p:cNvSpPr txBox="1"/>
          <p:nvPr/>
        </p:nvSpPr>
        <p:spPr>
          <a:xfrm>
            <a:off x="45562" y="981035"/>
            <a:ext cx="90984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The aims of query processing are to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transform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a </a:t>
            </a:r>
            <a:r>
              <a:rPr lang="en-US" sz="2400" b="0" i="1" dirty="0">
                <a:solidFill>
                  <a:srgbClr val="002060"/>
                </a:solidFill>
                <a:latin typeface="+mn-lt"/>
              </a:rPr>
              <a:t>query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written in a high-level language, typically SQL,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into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a correct and efficient </a:t>
            </a:r>
            <a:r>
              <a:rPr lang="en-US" sz="2400" b="0" i="1" dirty="0">
                <a:solidFill>
                  <a:srgbClr val="002060"/>
                </a:solidFill>
                <a:latin typeface="+mn-lt"/>
              </a:rPr>
              <a:t>execution strategy</a:t>
            </a:r>
            <a:r>
              <a:rPr lang="en-US" sz="2400" b="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expressed in a low-level language (implementing </a:t>
            </a:r>
            <a:r>
              <a:rPr lang="en-US" sz="2400" b="0" i="1" dirty="0">
                <a:solidFill>
                  <a:schemeClr val="tx2"/>
                </a:solidFill>
                <a:latin typeface="+mn-lt"/>
              </a:rPr>
              <a:t>relational algebra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), and to execute the strategy to retrieve the required data </a:t>
            </a:r>
          </a:p>
        </p:txBody>
      </p:sp>
    </p:spTree>
    <p:extLst>
      <p:ext uri="{BB962C8B-B14F-4D97-AF65-F5344CB8AC3E}">
        <p14:creationId xmlns:p14="http://schemas.microsoft.com/office/powerpoint/2010/main" val="24813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Query Block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704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queries are decomposed into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blocks</a:t>
            </a:r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46204"/>
            <a:ext cx="5334000" cy="1743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64" y="3828050"/>
            <a:ext cx="3375336" cy="1142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239" y="3828050"/>
            <a:ext cx="3242161" cy="1142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64046"/>
            <a:ext cx="4161576" cy="398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5364046"/>
            <a:ext cx="4495800" cy="42715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2"/>
          </p:cNvCxnSpPr>
          <p:nvPr/>
        </p:nvCxnSpPr>
        <p:spPr bwMode="auto">
          <a:xfrm flipH="1">
            <a:off x="2995237" y="3290012"/>
            <a:ext cx="1424363" cy="5380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6" idx="2"/>
          </p:cNvCxnSpPr>
          <p:nvPr/>
        </p:nvCxnSpPr>
        <p:spPr bwMode="auto">
          <a:xfrm>
            <a:off x="4419600" y="3290012"/>
            <a:ext cx="1242637" cy="5232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523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971800"/>
            <a:ext cx="7530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and Access Methods</a:t>
            </a:r>
          </a:p>
        </p:txBody>
      </p:sp>
    </p:spTree>
    <p:extLst>
      <p:ext uri="{BB962C8B-B14F-4D97-AF65-F5344CB8AC3E}">
        <p14:creationId xmlns:p14="http://schemas.microsoft.com/office/powerpoint/2010/main" val="8829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Algorithm for SELECT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17906"/>
            <a:ext cx="9144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Search (Brute Force Algorithm)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 all records and test whether its attribute values satisfy </a:t>
            </a:r>
            <a:r>
              <a:rPr lang="en-US" sz="2400" b="0" dirty="0">
                <a:solidFill>
                  <a:srgbClr val="0039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selection condition.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Search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key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selection condition involves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 comparison 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(i.e., point query) on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attribute 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key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hash key to retrieve the records.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B+ tree</a:t>
            </a:r>
          </a:p>
          <a:p>
            <a:pPr marL="804863" lvl="1" indent="-347663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index key to retrieve a single record (e.g., point query) or </a:t>
            </a:r>
            <a:r>
              <a:rPr lang="en-US" sz="24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records 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range query).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830759"/>
            <a:ext cx="9143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400" b="0" dirty="0">
                <a:solidFill>
                  <a:schemeClr val="tx2"/>
                </a:solidFill>
                <a:latin typeface="+mn-lt"/>
              </a:rPr>
              <a:t>σ</a:t>
            </a:r>
            <a:r>
              <a:rPr lang="en-US" sz="3600" b="0" baseline="-25000" dirty="0">
                <a:solidFill>
                  <a:schemeClr val="tx2"/>
                </a:solidFill>
                <a:latin typeface="+mn-lt"/>
              </a:rPr>
              <a:t>&lt;selection condition&gt; </a:t>
            </a:r>
            <a:r>
              <a:rPr lang="en-US" sz="3600" b="0" dirty="0">
                <a:solidFill>
                  <a:schemeClr val="tx2"/>
                </a:solidFill>
                <a:latin typeface="+mn-lt"/>
              </a:rPr>
              <a:t>Relation</a:t>
            </a:r>
            <a:endParaRPr lang="en-US" sz="3600" b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65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752600"/>
            <a:ext cx="6896100" cy="2638508"/>
          </a:xfrm>
          <a:prstGeom prst="rect">
            <a:avLst/>
          </a:prstGeom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 of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07809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Search Methods for Conjunctive Selection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315" y="3393519"/>
            <a:ext cx="9144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individual index</a:t>
            </a:r>
          </a:p>
          <a:p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ex) {</a:t>
            </a:r>
            <a:r>
              <a:rPr lang="en-US" sz="2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or {salary} or {age} </a:t>
            </a:r>
          </a:p>
          <a:p>
            <a:pPr marL="514350" indent="-514350">
              <a:buAutoNum type="arabicParenR"/>
            </a:pPr>
            <a:endParaRPr lang="en-US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composite index</a:t>
            </a:r>
          </a:p>
          <a:p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ex) {</a:t>
            </a:r>
            <a:r>
              <a:rPr lang="en-US" sz="26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Dno</a:t>
            </a:r>
            <a:r>
              <a:rPr lang="en-US" sz="2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salary, age}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349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0" dirty="0">
                <a:solidFill>
                  <a:schemeClr val="tx2"/>
                </a:solidFill>
              </a:rPr>
              <a:t>σ</a:t>
            </a:r>
            <a:r>
              <a:rPr lang="en-US" sz="3200" b="0" baseline="-25000" dirty="0">
                <a:solidFill>
                  <a:schemeClr val="tx2"/>
                </a:solidFill>
              </a:rPr>
              <a:t>&lt;selection condition 1 AND selection condition 2 AND ….&gt; </a:t>
            </a:r>
            <a:r>
              <a:rPr lang="en-US" sz="3200" b="0" dirty="0">
                <a:solidFill>
                  <a:schemeClr val="tx2"/>
                </a:solidFill>
              </a:rPr>
              <a:t>Relation</a:t>
            </a:r>
            <a:endParaRPr lang="en-US" sz="32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973759"/>
            <a:ext cx="9131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b="0" dirty="0">
                <a:solidFill>
                  <a:schemeClr val="tx2"/>
                </a:solidFill>
              </a:rPr>
              <a:t>σ</a:t>
            </a:r>
            <a:r>
              <a:rPr lang="en-US" sz="3200" b="0" baseline="-25000" dirty="0" err="1">
                <a:solidFill>
                  <a:schemeClr val="tx2"/>
                </a:solidFill>
              </a:rPr>
              <a:t>Dno</a:t>
            </a:r>
            <a:r>
              <a:rPr lang="en-US" sz="3200" b="0" baseline="-25000" dirty="0">
                <a:solidFill>
                  <a:schemeClr val="tx2"/>
                </a:solidFill>
              </a:rPr>
              <a:t>=5  AND salary &gt; 30000  AND age &gt; 25 </a:t>
            </a:r>
            <a:r>
              <a:rPr lang="en-US" sz="3200" b="0" dirty="0">
                <a:solidFill>
                  <a:schemeClr val="tx2"/>
                </a:solidFill>
              </a:rPr>
              <a:t>EMPLOYEE</a:t>
            </a:r>
            <a:endParaRPr lang="en-US" sz="32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17763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1911</TotalTime>
  <Words>1637</Words>
  <Application>Microsoft Office PowerPoint</Application>
  <PresentationFormat>On-screen Show (4:3)</PresentationFormat>
  <Paragraphs>504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Times New Roman</vt:lpstr>
      <vt:lpstr>Wingdings</vt:lpstr>
      <vt:lpstr>Echo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Atlantic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mbanks</dc:creator>
  <cp:lastModifiedBy>KwangSoo Yang</cp:lastModifiedBy>
  <cp:revision>203</cp:revision>
  <cp:lastPrinted>2023-08-14T16:28:17Z</cp:lastPrinted>
  <dcterms:created xsi:type="dcterms:W3CDTF">2005-09-12T13:56:44Z</dcterms:created>
  <dcterms:modified xsi:type="dcterms:W3CDTF">2023-08-14T16:55:56Z</dcterms:modified>
</cp:coreProperties>
</file>