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256" r:id="rId2"/>
    <p:sldId id="350" r:id="rId3"/>
    <p:sldId id="355" r:id="rId4"/>
    <p:sldId id="351" r:id="rId5"/>
    <p:sldId id="356" r:id="rId6"/>
    <p:sldId id="362" r:id="rId7"/>
    <p:sldId id="363" r:id="rId8"/>
    <p:sldId id="367" r:id="rId9"/>
    <p:sldId id="365" r:id="rId10"/>
    <p:sldId id="366" r:id="rId11"/>
    <p:sldId id="364" r:id="rId12"/>
    <p:sldId id="359" r:id="rId13"/>
    <p:sldId id="360" r:id="rId14"/>
    <p:sldId id="361" r:id="rId15"/>
    <p:sldId id="357" r:id="rId16"/>
    <p:sldId id="340" r:id="rId17"/>
    <p:sldId id="358" r:id="rId18"/>
    <p:sldId id="341" r:id="rId19"/>
    <p:sldId id="342" r:id="rId20"/>
    <p:sldId id="343" r:id="rId21"/>
    <p:sldId id="344" r:id="rId22"/>
    <p:sldId id="369" r:id="rId23"/>
    <p:sldId id="346" r:id="rId24"/>
    <p:sldId id="348" r:id="rId25"/>
    <p:sldId id="349" r:id="rId26"/>
    <p:sldId id="337" r:id="rId27"/>
    <p:sldId id="328" r:id="rId28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68"/>
    <a:srgbClr val="00457C"/>
    <a:srgbClr val="000066"/>
    <a:srgbClr val="CC0000"/>
    <a:srgbClr val="336699"/>
    <a:srgbClr val="969696"/>
    <a:srgbClr val="22B400"/>
    <a:srgbClr val="29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64" autoAdjust="0"/>
  </p:normalViewPr>
  <p:slideViewPr>
    <p:cSldViewPr>
      <p:cViewPr varScale="1">
        <p:scale>
          <a:sx n="102" d="100"/>
          <a:sy n="102" d="100"/>
        </p:scale>
        <p:origin x="108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19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637CD2C-E9E4-4B83-A2B9-16425C2B61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73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84048CE-C0DC-4E93-AD41-1A910151EB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73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fld id="{2535EEC9-0224-437D-82B2-C354DF4079CD}" type="slidenum">
              <a:rPr lang="en-US" altLang="en-US" b="0" smtClean="0">
                <a:solidFill>
                  <a:schemeClr val="tx1"/>
                </a:solidFill>
              </a:rPr>
              <a:pPr/>
              <a:t>1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1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99ABCB"/>
              </a:gs>
              <a:gs pos="100000">
                <a:srgbClr val="F3F5F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2209800"/>
            <a:ext cx="9144000" cy="12192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Line 13"/>
          <p:cNvSpPr>
            <a:spLocks noChangeShapeType="1"/>
          </p:cNvSpPr>
          <p:nvPr userDrawn="1"/>
        </p:nvSpPr>
        <p:spPr bwMode="auto">
          <a:xfrm>
            <a:off x="0" y="2209800"/>
            <a:ext cx="9144000" cy="0"/>
          </a:xfrm>
          <a:prstGeom prst="line">
            <a:avLst/>
          </a:prstGeom>
          <a:noFill/>
          <a:ln w="476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 userDrawn="1"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476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133600" y="1371600"/>
            <a:ext cx="6477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33600" y="3733800"/>
            <a:ext cx="6477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2209800" y="6248400"/>
            <a:ext cx="12192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698B4DC-2212-4173-B860-532F4E32D3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8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40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34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143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58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207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11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25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36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635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395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99ABCB"/>
              </a:gs>
              <a:gs pos="100000">
                <a:srgbClr val="F3F5F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26"/>
          <p:cNvSpPr>
            <a:spLocks noChangeArrowheads="1"/>
          </p:cNvSpPr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9" name="Picture 16" descr="HORZB-W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3" y="6324600"/>
            <a:ext cx="435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22"/>
          <p:cNvSpPr>
            <a:spLocks noChangeShapeType="1"/>
          </p:cNvSpPr>
          <p:nvPr userDrawn="1"/>
        </p:nvSpPr>
        <p:spPr bwMode="auto">
          <a:xfrm>
            <a:off x="0" y="1219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2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47625">
            <a:solidFill>
              <a:srgbClr val="B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27"/>
          <p:cNvSpPr>
            <a:spLocks noChangeShapeType="1"/>
          </p:cNvSpPr>
          <p:nvPr userDrawn="1"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47625">
            <a:solidFill>
              <a:srgbClr val="B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248400"/>
            <a:ext cx="6400800" cy="381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100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0035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5124" name="Picture 7" descr="UNIVC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09600"/>
            <a:ext cx="25908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16"/>
          <p:cNvSpPr txBox="1">
            <a:spLocks noChangeArrowheads="1"/>
          </p:cNvSpPr>
          <p:nvPr/>
        </p:nvSpPr>
        <p:spPr bwMode="auto">
          <a:xfrm>
            <a:off x="76199" y="4442034"/>
            <a:ext cx="89916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0" dirty="0">
                <a:solidFill>
                  <a:srgbClr val="000066"/>
                </a:solidFill>
                <a:latin typeface="+mn-lt"/>
              </a:rPr>
              <a:t>Query Processing and Optimization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0" y="2565042"/>
            <a:ext cx="91440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  <a:latin typeface="+mn-lt"/>
              </a:rPr>
              <a:t>COP 6731: Theory and Implementation of Database Systems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Pushing Selection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776165" y="1189791"/>
            <a:ext cx="15215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sz="3600" b="0" i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s-name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990170" y="3733800"/>
            <a:ext cx="1553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b="0" dirty="0">
                <a:solidFill>
                  <a:schemeClr val="tx2"/>
                </a:solidFill>
              </a:rPr>
              <a:t>σ</a:t>
            </a:r>
            <a:r>
              <a:rPr lang="en-US" sz="3600" b="0" baseline="-25000" dirty="0">
                <a:solidFill>
                  <a:schemeClr val="tx2"/>
                </a:solidFill>
              </a:rPr>
              <a:t>rating&gt;5 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581400" y="2590800"/>
            <a:ext cx="19111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⋈</a:t>
            </a:r>
            <a:r>
              <a:rPr lang="en-US" sz="3600" b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s-id=s-id 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264465" y="4953000"/>
            <a:ext cx="1988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</a:t>
            </a:r>
            <a:r>
              <a:rPr lang="en-US" sz="3600" b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084747" y="4952999"/>
            <a:ext cx="1364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Sailor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65452" y="559933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scan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8400" y="558187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scan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28159" y="3733800"/>
            <a:ext cx="14606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b="0" dirty="0">
                <a:solidFill>
                  <a:schemeClr val="tx2"/>
                </a:solidFill>
              </a:rPr>
              <a:t>σ</a:t>
            </a:r>
            <a:r>
              <a:rPr lang="en-US" sz="3600" b="0" baseline="-25000" dirty="0">
                <a:solidFill>
                  <a:schemeClr val="tx2"/>
                </a:solidFill>
              </a:rPr>
              <a:t>bid=100</a:t>
            </a:r>
            <a:endParaRPr lang="en-US" sz="3600" dirty="0"/>
          </a:p>
        </p:txBody>
      </p:sp>
      <p:cxnSp>
        <p:nvCxnSpPr>
          <p:cNvPr id="21" name="Straight Connector 20"/>
          <p:cNvCxnSpPr>
            <a:cxnSpLocks/>
            <a:stCxn id="19" idx="0"/>
            <a:endCxn id="5" idx="2"/>
          </p:cNvCxnSpPr>
          <p:nvPr/>
        </p:nvCxnSpPr>
        <p:spPr bwMode="auto">
          <a:xfrm flipV="1">
            <a:off x="2258487" y="3360241"/>
            <a:ext cx="2278464" cy="373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cxnSpLocks/>
            <a:stCxn id="4" idx="0"/>
            <a:endCxn id="5" idx="2"/>
          </p:cNvCxnSpPr>
          <p:nvPr/>
        </p:nvCxnSpPr>
        <p:spPr bwMode="auto">
          <a:xfrm flipH="1" flipV="1">
            <a:off x="4536951" y="3360241"/>
            <a:ext cx="2230034" cy="373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cxnSpLocks/>
          </p:cNvCxnSpPr>
          <p:nvPr/>
        </p:nvCxnSpPr>
        <p:spPr bwMode="auto">
          <a:xfrm flipV="1">
            <a:off x="4535501" y="1912322"/>
            <a:ext cx="2899" cy="7546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6" idx="0"/>
            <a:endCxn id="19" idx="2"/>
          </p:cNvCxnSpPr>
          <p:nvPr/>
        </p:nvCxnSpPr>
        <p:spPr bwMode="auto">
          <a:xfrm flipH="1" flipV="1">
            <a:off x="2258487" y="4380131"/>
            <a:ext cx="1" cy="572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7" idx="0"/>
            <a:endCxn id="4" idx="2"/>
          </p:cNvCxnSpPr>
          <p:nvPr/>
        </p:nvCxnSpPr>
        <p:spPr bwMode="auto">
          <a:xfrm flipV="1">
            <a:off x="6766985" y="4380131"/>
            <a:ext cx="0" cy="572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6402791" y="325505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6096" y="321832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57639" y="283101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 merge join</a:t>
            </a:r>
          </a:p>
        </p:txBody>
      </p:sp>
    </p:spTree>
    <p:extLst>
      <p:ext uri="{BB962C8B-B14F-4D97-AF65-F5344CB8AC3E}">
        <p14:creationId xmlns:p14="http://schemas.microsoft.com/office/powerpoint/2010/main" val="409756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Using Index</a:t>
            </a:r>
          </a:p>
        </p:txBody>
      </p:sp>
      <p:sp>
        <p:nvSpPr>
          <p:cNvPr id="5" name="Rectangle 4"/>
          <p:cNvSpPr/>
          <p:nvPr/>
        </p:nvSpPr>
        <p:spPr>
          <a:xfrm>
            <a:off x="3776165" y="881971"/>
            <a:ext cx="15215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sz="3600" b="0" i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s-name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581400" y="2811959"/>
            <a:ext cx="19111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⋈</a:t>
            </a:r>
            <a:r>
              <a:rPr lang="en-US" sz="3600" b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s-id=s-id 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1264465" y="5163679"/>
            <a:ext cx="1988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</a:t>
            </a:r>
            <a:r>
              <a:rPr lang="en-US" sz="3600" b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5950724" y="3868279"/>
            <a:ext cx="1364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Sailor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665452" y="581000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scan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35977" y="449715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index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32579" y="3944479"/>
            <a:ext cx="14606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b="0" dirty="0">
                <a:solidFill>
                  <a:schemeClr val="tx2"/>
                </a:solidFill>
              </a:rPr>
              <a:t>σ</a:t>
            </a:r>
            <a:r>
              <a:rPr lang="en-US" sz="3600" b="0" baseline="-25000" dirty="0">
                <a:solidFill>
                  <a:schemeClr val="tx2"/>
                </a:solidFill>
              </a:rPr>
              <a:t>bid=100</a:t>
            </a:r>
            <a:endParaRPr lang="en-US" sz="3600" dirty="0"/>
          </a:p>
        </p:txBody>
      </p:sp>
      <p:cxnSp>
        <p:nvCxnSpPr>
          <p:cNvPr id="13" name="Straight Connector 12"/>
          <p:cNvCxnSpPr>
            <a:stCxn id="12" idx="0"/>
          </p:cNvCxnSpPr>
          <p:nvPr/>
        </p:nvCxnSpPr>
        <p:spPr bwMode="auto">
          <a:xfrm flipV="1">
            <a:off x="2262907" y="3570920"/>
            <a:ext cx="2274044" cy="373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8" idx="0"/>
            <a:endCxn id="12" idx="2"/>
          </p:cNvCxnSpPr>
          <p:nvPr/>
        </p:nvCxnSpPr>
        <p:spPr bwMode="auto">
          <a:xfrm flipV="1">
            <a:off x="2258488" y="4590810"/>
            <a:ext cx="4419" cy="572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9"/>
          <p:cNvSpPr/>
          <p:nvPr/>
        </p:nvSpPr>
        <p:spPr>
          <a:xfrm>
            <a:off x="3760135" y="1676400"/>
            <a:ext cx="1553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b="0" dirty="0">
                <a:solidFill>
                  <a:schemeClr val="tx2"/>
                </a:solidFill>
              </a:rPr>
              <a:t>σ</a:t>
            </a:r>
            <a:r>
              <a:rPr lang="en-US" sz="3600" b="0" baseline="-25000" dirty="0">
                <a:solidFill>
                  <a:schemeClr val="tx2"/>
                </a:solidFill>
              </a:rPr>
              <a:t>rating&gt;5 </a:t>
            </a:r>
            <a:endParaRPr lang="en-US" sz="3600" dirty="0"/>
          </a:p>
        </p:txBody>
      </p:sp>
      <p:cxnSp>
        <p:nvCxnSpPr>
          <p:cNvPr id="22" name="Straight Connector 21"/>
          <p:cNvCxnSpPr>
            <a:endCxn id="9" idx="0"/>
          </p:cNvCxnSpPr>
          <p:nvPr/>
        </p:nvCxnSpPr>
        <p:spPr bwMode="auto">
          <a:xfrm>
            <a:off x="4536951" y="3570920"/>
            <a:ext cx="2096011" cy="297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cxnSpLocks/>
          </p:cNvCxnSpPr>
          <p:nvPr/>
        </p:nvCxnSpPr>
        <p:spPr bwMode="auto">
          <a:xfrm flipV="1">
            <a:off x="4536539" y="2482572"/>
            <a:ext cx="823" cy="4892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cxnSpLocks/>
          </p:cNvCxnSpPr>
          <p:nvPr/>
        </p:nvCxnSpPr>
        <p:spPr bwMode="auto">
          <a:xfrm flipV="1">
            <a:off x="4533874" y="1600200"/>
            <a:ext cx="6153" cy="297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5467900" y="297316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nested-loop join </a:t>
            </a:r>
          </a:p>
          <a:p>
            <a:r>
              <a:rPr lang="en-US" dirty="0"/>
              <a:t>with pipelining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16266" y="2991385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pipeline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556560" y="3457312"/>
            <a:ext cx="807387" cy="124088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4484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Transformation Rules for RA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83" y="1066800"/>
            <a:ext cx="823963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47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Transformation Rules for RA Operations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318" y="838200"/>
            <a:ext cx="9125896" cy="4517984"/>
            <a:chOff x="-1" y="1295400"/>
            <a:chExt cx="9125896" cy="451798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1295400"/>
              <a:ext cx="5029727" cy="28956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3505200"/>
              <a:ext cx="2343150" cy="2952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3" y="4191000"/>
              <a:ext cx="9124682" cy="162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73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Transformation Rules for RA Operations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5985935" cy="21336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898" y="4191000"/>
            <a:ext cx="5976556" cy="10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8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Heuristic Algebraic Optimization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38200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up any SELECT operations with conjunctive conditions into a cascade of SELECT operations.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Pushing down SELECT operations 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higher levels.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the leaf node relations with the most restrictive SELECT operations (i.e., smallest selectivity)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Cartesian Product (i.e., Use Join operation)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Pushing down PROJECT operations 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higher levels.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subtrees that represent groups of operations that can be executed by a single algorithm</a:t>
            </a:r>
          </a:p>
          <a:p>
            <a:pPr marL="514350" indent="-514350">
              <a:buFont typeface="+mj-lt"/>
              <a:buAutoNum type="arabicParenR"/>
            </a:pPr>
            <a:endParaRPr lang="en-US" sz="28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05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19_02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7" y="3229590"/>
            <a:ext cx="9124681" cy="363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 of Transforming a Query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9143999" cy="15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07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19_02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44" y="3200400"/>
            <a:ext cx="917519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 of Transforming a Query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9143999" cy="159026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>
            <a:off x="6750865" y="4047653"/>
            <a:ext cx="2362200" cy="4572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1695F1-8AE4-486D-AA1C-50A87FFF9013}"/>
              </a:ext>
            </a:extLst>
          </p:cNvPr>
          <p:cNvSpPr/>
          <p:nvPr/>
        </p:nvSpPr>
        <p:spPr bwMode="auto">
          <a:xfrm>
            <a:off x="0" y="4047653"/>
            <a:ext cx="2362200" cy="4572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94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19_02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7" y="685800"/>
            <a:ext cx="8933946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6">
            <a:extLst>
              <a:ext uri="{FF2B5EF4-FFF2-40B4-BE49-F238E27FC236}">
                <a16:creationId xmlns:a16="http://schemas.microsoft.com/office/drawing/2014/main" id="{42B7A341-3612-44EB-8B9D-5C8127CE6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 of Transforming a Query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4E254-E0DB-494F-93F0-1B59C6CA3AFC}"/>
              </a:ext>
            </a:extLst>
          </p:cNvPr>
          <p:cNvSpPr/>
          <p:nvPr/>
        </p:nvSpPr>
        <p:spPr bwMode="auto">
          <a:xfrm>
            <a:off x="94488" y="4885944"/>
            <a:ext cx="3171938" cy="91440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334290-904D-4032-943D-C07F946B089F}"/>
              </a:ext>
            </a:extLst>
          </p:cNvPr>
          <p:cNvSpPr/>
          <p:nvPr/>
        </p:nvSpPr>
        <p:spPr bwMode="auto">
          <a:xfrm>
            <a:off x="5964936" y="2935224"/>
            <a:ext cx="3171938" cy="91440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9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19_02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76003"/>
            <a:ext cx="7315200" cy="600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3657600" y="4303776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5233416" y="2389632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585664BA-01A4-4B5E-AD04-C459D1B24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 of Transforming a Query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3E86A5-83F2-436C-AC50-2CE114CF5A8D}"/>
              </a:ext>
            </a:extLst>
          </p:cNvPr>
          <p:cNvCxnSpPr/>
          <p:nvPr/>
        </p:nvCxnSpPr>
        <p:spPr bwMode="auto">
          <a:xfrm flipH="1">
            <a:off x="3505200" y="6553200"/>
            <a:ext cx="762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CEF863-9E6F-4FBF-AFB9-CA34646E393A}"/>
              </a:ext>
            </a:extLst>
          </p:cNvPr>
          <p:cNvSpPr txBox="1"/>
          <p:nvPr/>
        </p:nvSpPr>
        <p:spPr>
          <a:xfrm>
            <a:off x="4267200" y="636853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Selectivity is HIGH</a:t>
            </a:r>
          </a:p>
        </p:txBody>
      </p:sp>
    </p:spTree>
    <p:extLst>
      <p:ext uri="{BB962C8B-B14F-4D97-AF65-F5344CB8AC3E}">
        <p14:creationId xmlns:p14="http://schemas.microsoft.com/office/powerpoint/2010/main" val="144221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735" y="1032822"/>
            <a:ext cx="812086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Goal:</a:t>
            </a:r>
          </a:p>
          <a:p>
            <a:pPr lvl="1"/>
            <a:r>
              <a:rPr lang="en-US" sz="3200" b="0" dirty="0">
                <a:solidFill>
                  <a:schemeClr val="tx2"/>
                </a:solidFill>
                <a:latin typeface="+mn-lt"/>
              </a:rPr>
              <a:t>Understand the best possible strategy for query evaluation</a:t>
            </a:r>
          </a:p>
          <a:p>
            <a:pPr lvl="1"/>
            <a:endParaRPr lang="en-US" sz="3200" b="0" dirty="0">
              <a:solidFill>
                <a:schemeClr val="tx2"/>
              </a:solidFill>
              <a:latin typeface="+mn-lt"/>
            </a:endParaRPr>
          </a:p>
          <a:p>
            <a:pPr lvl="1"/>
            <a:endParaRPr lang="en-US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55886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19_02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2298"/>
            <a:ext cx="9144000" cy="4445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>
            <a:extLst>
              <a:ext uri="{FF2B5EF4-FFF2-40B4-BE49-F238E27FC236}">
                <a16:creationId xmlns:a16="http://schemas.microsoft.com/office/drawing/2014/main" id="{5ED85E4A-5257-401B-9C26-60327CAF2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 of Transforming a Query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59A82B-271C-4108-A7E6-7A6F0BE4196A}"/>
              </a:ext>
            </a:extLst>
          </p:cNvPr>
          <p:cNvSpPr/>
          <p:nvPr/>
        </p:nvSpPr>
        <p:spPr bwMode="auto">
          <a:xfrm>
            <a:off x="1600200" y="3886200"/>
            <a:ext cx="3171938" cy="91440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ED52A1-040F-4283-8331-5DE26643B075}"/>
              </a:ext>
            </a:extLst>
          </p:cNvPr>
          <p:cNvSpPr/>
          <p:nvPr/>
        </p:nvSpPr>
        <p:spPr bwMode="auto">
          <a:xfrm>
            <a:off x="3733800" y="2971800"/>
            <a:ext cx="3171938" cy="91440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37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19_02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5917"/>
            <a:ext cx="9144000" cy="611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2994433-8E69-4754-879F-65C92DE029B5}"/>
              </a:ext>
            </a:extLst>
          </p:cNvPr>
          <p:cNvSpPr/>
          <p:nvPr/>
        </p:nvSpPr>
        <p:spPr bwMode="auto">
          <a:xfrm>
            <a:off x="3755136" y="4191000"/>
            <a:ext cx="2057400" cy="68580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Text Box 16">
            <a:extLst>
              <a:ext uri="{FF2B5EF4-FFF2-40B4-BE49-F238E27FC236}">
                <a16:creationId xmlns:a16="http://schemas.microsoft.com/office/drawing/2014/main" id="{A523C2A5-CB52-40C2-BE58-FD3C9A3BD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 of Transforming a Query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9086C-E937-45E7-AE07-BE3BCC965396}"/>
              </a:ext>
            </a:extLst>
          </p:cNvPr>
          <p:cNvSpPr/>
          <p:nvPr/>
        </p:nvSpPr>
        <p:spPr bwMode="auto">
          <a:xfrm>
            <a:off x="304800" y="4163568"/>
            <a:ext cx="2057400" cy="68580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7EDB69-5F70-4D0A-B304-9AD853A61892}"/>
              </a:ext>
            </a:extLst>
          </p:cNvPr>
          <p:cNvSpPr/>
          <p:nvPr/>
        </p:nvSpPr>
        <p:spPr bwMode="auto">
          <a:xfrm>
            <a:off x="1746504" y="2438400"/>
            <a:ext cx="2057400" cy="68580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FCD717-7568-4254-93B8-39489939DC5B}"/>
              </a:ext>
            </a:extLst>
          </p:cNvPr>
          <p:cNvSpPr/>
          <p:nvPr/>
        </p:nvSpPr>
        <p:spPr bwMode="auto">
          <a:xfrm>
            <a:off x="6705600" y="2438400"/>
            <a:ext cx="2057400" cy="68580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90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Heuristic Algebraic Optimization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38200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sz="2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operations before applying </a:t>
            </a:r>
            <a:r>
              <a:rPr lang="en-US" sz="2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or binary operations </a:t>
            </a:r>
            <a:r>
              <a:rPr lang="en-US" sz="2800" b="0" dirty="0">
                <a:solidFill>
                  <a:srgbClr val="0039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the size of the file resulting from binary operations is usually a multiplicative function of the sizes of the input files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2" descr="fig19_03.jpg">
            <a:extLst>
              <a:ext uri="{FF2B5EF4-FFF2-40B4-BE49-F238E27FC236}">
                <a16:creationId xmlns:a16="http://schemas.microsoft.com/office/drawing/2014/main" id="{6746418F-2E17-4AD1-99DF-B47DBF7DE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19375"/>
            <a:ext cx="77724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563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19_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066800"/>
            <a:ext cx="78263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Histogram (for identifying Selectivity)</a:t>
            </a:r>
          </a:p>
        </p:txBody>
      </p:sp>
    </p:spTree>
    <p:extLst>
      <p:ext uri="{BB962C8B-B14F-4D97-AF65-F5344CB8AC3E}">
        <p14:creationId xmlns:p14="http://schemas.microsoft.com/office/powerpoint/2010/main" val="1389840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19_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838200"/>
            <a:ext cx="4826481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6">
            <a:extLst>
              <a:ext uri="{FF2B5EF4-FFF2-40B4-BE49-F238E27FC236}">
                <a16:creationId xmlns:a16="http://schemas.microsoft.com/office/drawing/2014/main" id="{B0489E63-3E53-41D1-9E4B-BBEBECE56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Query Tree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F8546-B09C-4E8E-AFAB-49B049D54565}"/>
              </a:ext>
            </a:extLst>
          </p:cNvPr>
          <p:cNvSpPr txBox="1"/>
          <p:nvPr/>
        </p:nvSpPr>
        <p:spPr>
          <a:xfrm>
            <a:off x="9144" y="1905000"/>
            <a:ext cx="3653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Left-deep query tree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Right-deep query tree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Bush query tree</a:t>
            </a:r>
          </a:p>
        </p:txBody>
      </p:sp>
    </p:spTree>
    <p:extLst>
      <p:ext uri="{BB962C8B-B14F-4D97-AF65-F5344CB8AC3E}">
        <p14:creationId xmlns:p14="http://schemas.microsoft.com/office/powerpoint/2010/main" val="181827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19_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838200"/>
            <a:ext cx="7144712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6">
            <a:extLst>
              <a:ext uri="{FF2B5EF4-FFF2-40B4-BE49-F238E27FC236}">
                <a16:creationId xmlns:a16="http://schemas.microsoft.com/office/drawing/2014/main" id="{67A3D1F5-809D-4A66-BBD3-05580B988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The System Catalog (Statistical Information)</a:t>
            </a:r>
          </a:p>
        </p:txBody>
      </p:sp>
    </p:spTree>
    <p:extLst>
      <p:ext uri="{BB962C8B-B14F-4D97-AF65-F5344CB8AC3E}">
        <p14:creationId xmlns:p14="http://schemas.microsoft.com/office/powerpoint/2010/main" val="1268258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19_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2" y="838200"/>
            <a:ext cx="8987896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6">
            <a:extLst>
              <a:ext uri="{FF2B5EF4-FFF2-40B4-BE49-F238E27FC236}">
                <a16:creationId xmlns:a16="http://schemas.microsoft.com/office/drawing/2014/main" id="{3A9AF48A-B831-4EBE-821E-7249F94BB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Cost-based query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07493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Take home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2059" y="1828800"/>
            <a:ext cx="8839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b="0" dirty="0">
                <a:latin typeface="+mn-lt"/>
              </a:rPr>
              <a:t> Heuristic Algebraic Optimization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41736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9144001" cy="1636411"/>
          </a:xfrm>
          <a:prstGeom prst="rect">
            <a:avLst/>
          </a:prstGeom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SQL to 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343572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" y="2743200"/>
            <a:ext cx="9124682" cy="3443011"/>
          </a:xfrm>
          <a:prstGeom prst="rect">
            <a:avLst/>
          </a:prstGeom>
        </p:spPr>
      </p:pic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Query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38200"/>
            <a:ext cx="9144001" cy="163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1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50254"/>
            <a:ext cx="6858000" cy="4207746"/>
          </a:xfrm>
          <a:prstGeom prst="rect">
            <a:avLst/>
          </a:prstGeom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Query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38200"/>
            <a:ext cx="9144001" cy="163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3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Query Optimization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990600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Sailor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(</a:t>
            </a:r>
            <a:r>
              <a:rPr lang="en-US" sz="2400" b="0" u="sng" dirty="0">
                <a:solidFill>
                  <a:schemeClr val="tx2"/>
                </a:solidFill>
                <a:latin typeface="+mn-lt"/>
              </a:rPr>
              <a:t>s-id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s-name, rating, age) </a:t>
            </a:r>
          </a:p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Boat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(</a:t>
            </a:r>
            <a:r>
              <a:rPr lang="en-US" sz="2400" b="0" u="sng" dirty="0">
                <a:solidFill>
                  <a:schemeClr val="tx2"/>
                </a:solidFill>
                <a:latin typeface="+mn-lt"/>
              </a:rPr>
              <a:t>b-id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b-name, color) </a:t>
            </a:r>
          </a:p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Reserve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(</a:t>
            </a:r>
            <a:r>
              <a:rPr lang="en-US" sz="2400" b="0" u="sng" dirty="0">
                <a:solidFill>
                  <a:schemeClr val="tx2"/>
                </a:solidFill>
                <a:latin typeface="+mn-lt"/>
              </a:rPr>
              <a:t>s-id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b-id, day)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480608"/>
            <a:ext cx="9143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SELECT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       S.s-name</a:t>
            </a:r>
          </a:p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FROM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          Reserve R, Sailor S</a:t>
            </a:r>
          </a:p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WHERE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       R.s-id = S.s-id</a:t>
            </a:r>
          </a:p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AND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            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R.bid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= 100     </a:t>
            </a:r>
          </a:p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AND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		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S.rating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&gt; 5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64205"/>
            <a:ext cx="8887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sz="2400" b="0" i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s-name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b="0" dirty="0">
                <a:solidFill>
                  <a:schemeClr val="tx2"/>
                </a:solidFill>
              </a:rPr>
              <a:t>σ</a:t>
            </a:r>
            <a:r>
              <a:rPr lang="en-US" sz="2400" b="0" baseline="-25000" dirty="0">
                <a:solidFill>
                  <a:schemeClr val="tx2"/>
                </a:solidFill>
              </a:rPr>
              <a:t>bid=100 and rating&gt;5 </a:t>
            </a:r>
            <a:r>
              <a:rPr lang="en-US" sz="2400" b="0" dirty="0">
                <a:solidFill>
                  <a:schemeClr val="tx2"/>
                </a:solidFill>
              </a:rPr>
              <a:t>(</a:t>
            </a:r>
            <a:r>
              <a:rPr lang="en-US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</a:t>
            </a:r>
            <a:r>
              <a:rPr lang="en-US" sz="2400" b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⋈</a:t>
            </a:r>
            <a:r>
              <a:rPr lang="en-US" sz="2400" b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s-id=s-id </a:t>
            </a:r>
            <a:r>
              <a:rPr lang="en-US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Sailor))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538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Pipeline (Stream)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875908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Materialized Evaluation</a:t>
            </a:r>
          </a:p>
          <a:p>
            <a:pPr lvl="1"/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a query by creating and storing each 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temporary result 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the </a:t>
            </a:r>
            <a:r>
              <a:rPr lang="en-US" sz="2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then passing it as an argument for the next operator.</a:t>
            </a:r>
          </a:p>
          <a:p>
            <a:pPr lvl="1"/>
            <a:endParaRPr lang="en-US" sz="28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Pipelined evaluation</a:t>
            </a:r>
          </a:p>
          <a:p>
            <a:pPr marL="461963"/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Combining several operations into one to avoid the writing of temporary results to disk.</a:t>
            </a:r>
          </a:p>
          <a:p>
            <a:pPr marL="461963"/>
            <a:endParaRPr lang="en-US" sz="28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fly</a:t>
            </a:r>
          </a:p>
          <a:p>
            <a:pPr lvl="1"/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become the input of </a:t>
            </a:r>
            <a:r>
              <a:rPr lang="en-US" sz="28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unary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operator (e.g., selection or projection)</a:t>
            </a:r>
          </a:p>
        </p:txBody>
      </p:sp>
    </p:spTree>
    <p:extLst>
      <p:ext uri="{BB962C8B-B14F-4D97-AF65-F5344CB8AC3E}">
        <p14:creationId xmlns:p14="http://schemas.microsoft.com/office/powerpoint/2010/main" val="34630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Pipeline (Stream)</a:t>
            </a:r>
          </a:p>
        </p:txBody>
      </p:sp>
      <p:sp>
        <p:nvSpPr>
          <p:cNvPr id="2" name="Rectangle 1"/>
          <p:cNvSpPr/>
          <p:nvPr/>
        </p:nvSpPr>
        <p:spPr>
          <a:xfrm>
            <a:off x="3457889" y="964152"/>
            <a:ext cx="15215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sz="3600" b="0" i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s-name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552192" y="2250468"/>
            <a:ext cx="33329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b="0" dirty="0">
                <a:solidFill>
                  <a:schemeClr val="tx2"/>
                </a:solidFill>
              </a:rPr>
              <a:t>σ</a:t>
            </a:r>
            <a:r>
              <a:rPr lang="en-US" sz="3600" b="0" baseline="-25000" dirty="0">
                <a:solidFill>
                  <a:schemeClr val="tx2"/>
                </a:solidFill>
              </a:rPr>
              <a:t>bid=100 and rating &gt; 5 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3263124" y="3536784"/>
            <a:ext cx="19111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⋈</a:t>
            </a:r>
            <a:r>
              <a:rPr lang="en-US" sz="3600" b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s-id=s-id 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990600" y="4953000"/>
            <a:ext cx="1988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</a:t>
            </a:r>
            <a:r>
              <a:rPr lang="en-US" sz="3600" b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5713462" y="4952999"/>
            <a:ext cx="1364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Sailor</a:t>
            </a:r>
            <a:endParaRPr lang="en-US" sz="3600" dirty="0"/>
          </a:p>
        </p:txBody>
      </p:sp>
      <p:cxnSp>
        <p:nvCxnSpPr>
          <p:cNvPr id="10" name="Straight Connector 9"/>
          <p:cNvCxnSpPr>
            <a:stCxn id="7" idx="0"/>
            <a:endCxn id="6" idx="2"/>
          </p:cNvCxnSpPr>
          <p:nvPr/>
        </p:nvCxnSpPr>
        <p:spPr bwMode="auto">
          <a:xfrm flipV="1">
            <a:off x="1984623" y="4306225"/>
            <a:ext cx="2234052" cy="6467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stCxn id="8" idx="0"/>
            <a:endCxn id="6" idx="2"/>
          </p:cNvCxnSpPr>
          <p:nvPr/>
        </p:nvCxnSpPr>
        <p:spPr bwMode="auto">
          <a:xfrm flipH="1" flipV="1">
            <a:off x="4218675" y="4306225"/>
            <a:ext cx="2177025" cy="6467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cxnSpLocks/>
          </p:cNvCxnSpPr>
          <p:nvPr/>
        </p:nvCxnSpPr>
        <p:spPr bwMode="auto">
          <a:xfrm flipH="1" flipV="1">
            <a:off x="4217688" y="3017615"/>
            <a:ext cx="1972" cy="6399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cxnSpLocks/>
          </p:cNvCxnSpPr>
          <p:nvPr/>
        </p:nvCxnSpPr>
        <p:spPr bwMode="auto">
          <a:xfrm flipV="1">
            <a:off x="4214745" y="1722215"/>
            <a:ext cx="0" cy="6399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1391587" y="55993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scan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51124" y="558187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scan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6725" y="31850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 the fly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6725" y="18102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 the fly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08173" y="3954482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nested-loop join</a:t>
            </a:r>
          </a:p>
        </p:txBody>
      </p:sp>
    </p:spTree>
    <p:extLst>
      <p:ext uri="{BB962C8B-B14F-4D97-AF65-F5344CB8AC3E}">
        <p14:creationId xmlns:p14="http://schemas.microsoft.com/office/powerpoint/2010/main" val="112640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Pipeline (Stream)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4489" y="2971800"/>
            <a:ext cx="18261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⋈</a:t>
            </a:r>
            <a:r>
              <a:rPr lang="en-US" sz="3600" b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s-id=s-id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4633004" y="1066800"/>
            <a:ext cx="19463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⋈</a:t>
            </a:r>
            <a:r>
              <a:rPr lang="en-US" sz="3600" b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b-id=b-id 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04800" y="4267201"/>
            <a:ext cx="1988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</a:t>
            </a:r>
            <a:r>
              <a:rPr lang="en-US" sz="3600" b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3836171" y="4267200"/>
            <a:ext cx="1364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Sailor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5969771" y="2648634"/>
            <a:ext cx="1133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Boat</a:t>
            </a:r>
            <a:endParaRPr lang="en-US" sz="3600" dirty="0"/>
          </a:p>
        </p:txBody>
      </p:sp>
      <p:cxnSp>
        <p:nvCxnSpPr>
          <p:cNvPr id="11" name="Straight Connector 10"/>
          <p:cNvCxnSpPr>
            <a:stCxn id="7" idx="0"/>
            <a:endCxn id="5" idx="2"/>
          </p:cNvCxnSpPr>
          <p:nvPr/>
        </p:nvCxnSpPr>
        <p:spPr bwMode="auto">
          <a:xfrm flipV="1">
            <a:off x="1298823" y="3741241"/>
            <a:ext cx="1938737" cy="5259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8" idx="0"/>
            <a:endCxn id="5" idx="2"/>
          </p:cNvCxnSpPr>
          <p:nvPr/>
        </p:nvCxnSpPr>
        <p:spPr bwMode="auto">
          <a:xfrm flipH="1" flipV="1">
            <a:off x="3237560" y="3741241"/>
            <a:ext cx="1280849" cy="5259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5" idx="0"/>
            <a:endCxn id="6" idx="2"/>
          </p:cNvCxnSpPr>
          <p:nvPr/>
        </p:nvCxnSpPr>
        <p:spPr bwMode="auto">
          <a:xfrm flipV="1">
            <a:off x="3237560" y="1836241"/>
            <a:ext cx="2368628" cy="1135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9" idx="0"/>
            <a:endCxn id="6" idx="2"/>
          </p:cNvCxnSpPr>
          <p:nvPr/>
        </p:nvCxnSpPr>
        <p:spPr bwMode="auto">
          <a:xfrm flipH="1" flipV="1">
            <a:off x="5606188" y="1836241"/>
            <a:ext cx="930405" cy="812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4181742" y="48511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03415" y="277085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485116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scan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1298823" y="1524000"/>
            <a:ext cx="3219586" cy="1447800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1444762" y="2009745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pipeline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191A2-B222-4940-8967-9501DC13141A}"/>
              </a:ext>
            </a:extLst>
          </p:cNvPr>
          <p:cNvSpPr txBox="1"/>
          <p:nvPr/>
        </p:nvSpPr>
        <p:spPr>
          <a:xfrm>
            <a:off x="3781297" y="3681679"/>
            <a:ext cx="437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nested-loop join with pipelining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24770-4DC5-46D9-9F4C-45D726C95624}"/>
              </a:ext>
            </a:extLst>
          </p:cNvPr>
          <p:cNvSpPr txBox="1"/>
          <p:nvPr/>
        </p:nvSpPr>
        <p:spPr>
          <a:xfrm>
            <a:off x="6425636" y="1466909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nested-loop join</a:t>
            </a:r>
          </a:p>
          <a:p>
            <a:r>
              <a:rPr lang="en-US" dirty="0"/>
              <a:t>with pipelining</a:t>
            </a:r>
          </a:p>
        </p:txBody>
      </p:sp>
    </p:spTree>
    <p:extLst>
      <p:ext uri="{BB962C8B-B14F-4D97-AF65-F5344CB8AC3E}">
        <p14:creationId xmlns:p14="http://schemas.microsoft.com/office/powerpoint/2010/main" val="3870627237"/>
      </p:ext>
    </p:extLst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457C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457C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</TotalTime>
  <Words>500</Words>
  <Application>Microsoft Office PowerPoint</Application>
  <PresentationFormat>On-screen Show (4:3)</PresentationFormat>
  <Paragraphs>104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Times New Roman</vt:lpstr>
      <vt:lpstr>Wingdings</vt:lpstr>
      <vt:lpstr>Echo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Florida Atlantic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mbanks</dc:creator>
  <cp:lastModifiedBy>KwangSoo Yang</cp:lastModifiedBy>
  <cp:revision>170</cp:revision>
  <dcterms:created xsi:type="dcterms:W3CDTF">2005-09-12T13:56:44Z</dcterms:created>
  <dcterms:modified xsi:type="dcterms:W3CDTF">2022-01-12T17:24:34Z</dcterms:modified>
</cp:coreProperties>
</file>