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8"/>
  </p:notesMasterIdLst>
  <p:handoutMasterIdLst>
    <p:handoutMasterId r:id="rId89"/>
  </p:handoutMasterIdLst>
  <p:sldIdLst>
    <p:sldId id="256" r:id="rId2"/>
    <p:sldId id="44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450" r:id="rId17"/>
    <p:sldId id="373" r:id="rId18"/>
    <p:sldId id="418" r:id="rId19"/>
    <p:sldId id="374" r:id="rId20"/>
    <p:sldId id="375" r:id="rId21"/>
    <p:sldId id="376" r:id="rId22"/>
    <p:sldId id="377" r:id="rId23"/>
    <p:sldId id="378" r:id="rId24"/>
    <p:sldId id="420" r:id="rId25"/>
    <p:sldId id="381" r:id="rId26"/>
    <p:sldId id="382" r:id="rId27"/>
    <p:sldId id="383" r:id="rId28"/>
    <p:sldId id="384" r:id="rId29"/>
    <p:sldId id="380" r:id="rId30"/>
    <p:sldId id="379" r:id="rId31"/>
    <p:sldId id="385" r:id="rId32"/>
    <p:sldId id="386" r:id="rId33"/>
    <p:sldId id="406" r:id="rId34"/>
    <p:sldId id="407" r:id="rId35"/>
    <p:sldId id="408" r:id="rId36"/>
    <p:sldId id="409" r:id="rId37"/>
    <p:sldId id="410" r:id="rId38"/>
    <p:sldId id="422" r:id="rId39"/>
    <p:sldId id="411" r:id="rId40"/>
    <p:sldId id="412" r:id="rId41"/>
    <p:sldId id="413" r:id="rId42"/>
    <p:sldId id="421" r:id="rId43"/>
    <p:sldId id="414" r:id="rId44"/>
    <p:sldId id="415" r:id="rId45"/>
    <p:sldId id="402" r:id="rId46"/>
    <p:sldId id="328" r:id="rId47"/>
    <p:sldId id="448" r:id="rId48"/>
    <p:sldId id="423" r:id="rId49"/>
    <p:sldId id="430" r:id="rId50"/>
    <p:sldId id="431" r:id="rId51"/>
    <p:sldId id="432" r:id="rId52"/>
    <p:sldId id="433" r:id="rId53"/>
    <p:sldId id="424" r:id="rId54"/>
    <p:sldId id="425" r:id="rId55"/>
    <p:sldId id="426" r:id="rId56"/>
    <p:sldId id="427" r:id="rId57"/>
    <p:sldId id="428" r:id="rId58"/>
    <p:sldId id="387" r:id="rId59"/>
    <p:sldId id="388" r:id="rId60"/>
    <p:sldId id="419" r:id="rId61"/>
    <p:sldId id="389" r:id="rId62"/>
    <p:sldId id="390" r:id="rId63"/>
    <p:sldId id="447" r:id="rId64"/>
    <p:sldId id="391" r:id="rId65"/>
    <p:sldId id="392" r:id="rId66"/>
    <p:sldId id="393" r:id="rId67"/>
    <p:sldId id="435" r:id="rId68"/>
    <p:sldId id="436" r:id="rId69"/>
    <p:sldId id="437" r:id="rId70"/>
    <p:sldId id="438" r:id="rId71"/>
    <p:sldId id="439" r:id="rId72"/>
    <p:sldId id="440" r:id="rId73"/>
    <p:sldId id="441" r:id="rId74"/>
    <p:sldId id="434" r:id="rId75"/>
    <p:sldId id="394" r:id="rId76"/>
    <p:sldId id="395" r:id="rId77"/>
    <p:sldId id="443" r:id="rId78"/>
    <p:sldId id="444" r:id="rId79"/>
    <p:sldId id="445" r:id="rId80"/>
    <p:sldId id="446" r:id="rId81"/>
    <p:sldId id="442" r:id="rId82"/>
    <p:sldId id="396" r:id="rId83"/>
    <p:sldId id="397" r:id="rId84"/>
    <p:sldId id="398" r:id="rId85"/>
    <p:sldId id="399" r:id="rId86"/>
    <p:sldId id="400" r:id="rId8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C"/>
    <a:srgbClr val="003968"/>
    <a:srgbClr val="336699"/>
    <a:srgbClr val="000066"/>
    <a:srgbClr val="CC0000"/>
    <a:srgbClr val="969696"/>
    <a:srgbClr val="22B400"/>
    <a:srgbClr val="29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4664" autoAdjust="0"/>
  </p:normalViewPr>
  <p:slideViewPr>
    <p:cSldViewPr>
      <p:cViewPr varScale="1">
        <p:scale>
          <a:sx n="107" d="100"/>
          <a:sy n="107" d="100"/>
        </p:scale>
        <p:origin x="165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87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173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87" y="9119173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37CD2C-E9E4-4B83-A2B9-16425C2B6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1226"/>
            <a:ext cx="5852160" cy="432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173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173"/>
            <a:ext cx="3169920" cy="48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47" tIns="47873" rIns="95747" bIns="478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4048CE-C0DC-4E93-AD41-1A910151E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77943" indent="-299209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96835" indent="-239367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75569" indent="-239367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154304" indent="-239367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633038" indent="-23936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3111772" indent="-23936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590506" indent="-23936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4069240" indent="-239367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fld id="{2535EEC9-0224-437D-82B2-C354DF4079CD}" type="slidenum">
              <a:rPr lang="en-US" altLang="en-US" b="0" smtClean="0">
                <a:solidFill>
                  <a:schemeClr val="tx1"/>
                </a:solidFill>
              </a:rPr>
              <a:pPr/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C0DF9-5D64-4BC7-8752-8C434402045C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4411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FA8D7-522D-40A3-B4C0-38DE95DAD00D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91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D9F99F-86B6-48CD-809F-7C72F28C0C4C}" type="slidenum">
              <a:rPr lang="en-CA" altLang="en-US"/>
              <a:pPr/>
              <a:t>34</a:t>
            </a:fld>
            <a:endParaRPr lang="en-CA" altLang="en-US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35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78466-95A4-4FF8-805C-83AFACC86456}" type="slidenum">
              <a:rPr lang="en-CA" altLang="en-US"/>
              <a:pPr/>
              <a:t>35</a:t>
            </a:fld>
            <a:endParaRPr lang="en-CA" altLang="en-US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253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58A4E-416D-4C01-BAF7-4454978D4A4B}" type="slidenum">
              <a:rPr lang="en-CA" altLang="en-US"/>
              <a:pPr/>
              <a:t>37</a:t>
            </a:fld>
            <a:endParaRPr lang="en-CA" altLang="en-US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31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8C717-504F-4A90-8794-83FE0AA7A032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75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0068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BC378A-47B4-4919-B265-58E6A06FA944}" type="slidenum">
              <a:rPr lang="en-CA" altLang="en-US"/>
              <a:pPr/>
              <a:t>40</a:t>
            </a:fld>
            <a:endParaRPr lang="en-CA" altLang="en-US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808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F7DC07-F681-4966-9E0D-B3AE52C9E227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78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723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526270-AF2F-46ED-8974-4A1F7A6EBE92}" type="slidenum">
              <a:rPr lang="en-CA" altLang="en-US"/>
              <a:pPr/>
              <a:t>49</a:t>
            </a:fld>
            <a:endParaRPr lang="en-CA" alt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62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A230A-C305-475D-950E-F4DD7E4E07E9}" type="slidenum">
              <a:rPr lang="en-CA" altLang="en-US"/>
              <a:pPr/>
              <a:t>59</a:t>
            </a:fld>
            <a:endParaRPr lang="en-CA" alt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44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AD61D1-7C6D-4985-94B8-B89484B21A6F}" type="slidenum">
              <a:rPr lang="en-CA" altLang="en-US"/>
              <a:pPr/>
              <a:t>12</a:t>
            </a:fld>
            <a:endParaRPr lang="en-CA" altLang="en-US"/>
          </a:p>
        </p:txBody>
      </p:sp>
      <p:sp>
        <p:nvSpPr>
          <p:cNvPr id="67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647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1A1A2-F38A-4DFD-B88A-D493EDCF724D}" type="slidenum">
              <a:rPr lang="en-CA" altLang="en-US"/>
              <a:pPr/>
              <a:t>64</a:t>
            </a:fld>
            <a:endParaRPr lang="en-CA" alt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612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577B5-8F1D-4832-9F4A-5C3E9ACCC779}" type="slidenum">
              <a:rPr lang="en-CA" altLang="en-US"/>
              <a:pPr/>
              <a:t>83</a:t>
            </a:fld>
            <a:endParaRPr lang="en-CA" alt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392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796A20-8A15-4738-9CB7-6DCE3806EDC2}" type="slidenum">
              <a:rPr lang="en-CA" altLang="en-US"/>
              <a:pPr/>
              <a:t>86</a:t>
            </a:fld>
            <a:endParaRPr lang="en-CA" alt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756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BF6E8-5465-4DF1-9A14-DA90F3F10BB2}" type="slidenum">
              <a:rPr lang="en-CA" altLang="en-US"/>
              <a:pPr/>
              <a:t>15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4099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0BF6E8-5465-4DF1-9A14-DA90F3F10BB2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5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4048CE-C0DC-4E93-AD41-1A910151EB0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381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967684-EFB3-48A3-A291-8B70CB6BC91B}" type="slidenum">
              <a:rPr lang="en-CA" altLang="en-US"/>
              <a:pPr/>
              <a:t>21</a:t>
            </a:fld>
            <a:endParaRPr lang="en-CA" alt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06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B42CA7-34B8-4215-8237-15D3E3A5E7D6}" type="slidenum">
              <a:rPr lang="en-CA" altLang="en-US"/>
              <a:pPr/>
              <a:t>22</a:t>
            </a:fld>
            <a:endParaRPr lang="en-CA" alt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755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B608A6-3867-47E3-B403-E711795F418F}" type="slidenum">
              <a:rPr lang="en-CA" altLang="en-US"/>
              <a:pPr/>
              <a:t>23</a:t>
            </a:fld>
            <a:endParaRPr lang="en-CA" altLang="en-US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654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BAF454-246A-4AE3-9D5E-D3C07E05120A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6087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2209800"/>
            <a:ext cx="9144000" cy="1219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371600"/>
            <a:ext cx="647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3733800"/>
            <a:ext cx="6477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98B4DC-2212-4173-B860-532F4E32D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8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5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2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36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3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9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Picture 16" descr="HORZB-W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6324600"/>
            <a:ext cx="435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22"/>
          <p:cNvSpPr>
            <a:spLocks noChangeShapeType="1"/>
          </p:cNvSpPr>
          <p:nvPr userDrawn="1"/>
        </p:nvSpPr>
        <p:spPr bwMode="auto">
          <a:xfrm>
            <a:off x="0" y="121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48400"/>
            <a:ext cx="64008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0035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24" name="Picture 7" descr="UNIVC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25908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/>
          <p:cNvSpPr txBox="1">
            <a:spLocks noChangeArrowheads="1"/>
          </p:cNvSpPr>
          <p:nvPr/>
        </p:nvSpPr>
        <p:spPr bwMode="auto">
          <a:xfrm>
            <a:off x="76199" y="4442034"/>
            <a:ext cx="8991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>
                <a:solidFill>
                  <a:srgbClr val="000066"/>
                </a:solidFill>
                <a:latin typeface="+mn-lt"/>
              </a:rPr>
              <a:t>Concurrency Control</a:t>
            </a:r>
            <a:endParaRPr lang="en-US" altLang="en-US" sz="2800" b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0" y="2565042"/>
            <a:ext cx="9144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n-lt"/>
              </a:rPr>
              <a:t>COP 6731: Theory and Implementation of Database Systems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Serializable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30480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Serializable is </a:t>
            </a:r>
            <a:r>
              <a:rPr lang="en-US" altLang="en-US" u="sng" dirty="0"/>
              <a:t>not</a:t>
            </a:r>
            <a:r>
              <a:rPr lang="en-US" altLang="en-US" dirty="0"/>
              <a:t> the same as Serial.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rgbClr val="FF0000"/>
                </a:solidFill>
              </a:rPr>
              <a:t>Serializable schedule</a:t>
            </a:r>
            <a:r>
              <a:rPr lang="en-US" altLang="en-US" dirty="0"/>
              <a:t> implies that the schedule is a </a:t>
            </a:r>
            <a:r>
              <a:rPr lang="en-US" altLang="en-US" u="sng" dirty="0"/>
              <a:t>correct</a:t>
            </a:r>
            <a:r>
              <a:rPr lang="en-US" altLang="en-US" dirty="0"/>
              <a:t> schedule.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It ensures a </a:t>
            </a:r>
            <a:r>
              <a:rPr lang="en-US" altLang="en-US" dirty="0">
                <a:solidFill>
                  <a:srgbClr val="FF0000"/>
                </a:solidFill>
              </a:rPr>
              <a:t>consistent database state</a:t>
            </a:r>
            <a:r>
              <a:rPr lang="en-US" altLang="en-US" dirty="0"/>
              <a:t>. 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It allows </a:t>
            </a:r>
            <a:r>
              <a:rPr lang="en-US" altLang="en-US" dirty="0">
                <a:solidFill>
                  <a:srgbClr val="FF0000"/>
                </a:solidFill>
              </a:rPr>
              <a:t>interleaved processing</a:t>
            </a:r>
            <a:r>
              <a:rPr lang="en-US" altLang="en-US" dirty="0"/>
              <a:t> and achieves efficiency due to concurrent execution.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1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 anchor="ctr"/>
          <a:lstStyle/>
          <a:p>
            <a:pPr>
              <a:lnSpc>
                <a:spcPct val="80000"/>
              </a:lnSpc>
            </a:pPr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Testing for Serializability of a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It is impossible to determine when a schedule begins and when it ends.</a:t>
            </a:r>
          </a:p>
          <a:p>
            <a:pPr lvl="1" eaLnBrk="1" hangingPunct="1">
              <a:lnSpc>
                <a:spcPct val="8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Hence, we check only </a:t>
            </a:r>
            <a:r>
              <a:rPr lang="en-US" altLang="en-US" b="1" dirty="0"/>
              <a:t>committed</a:t>
            </a:r>
            <a:r>
              <a:rPr lang="en-US" altLang="en-US" dirty="0"/>
              <a:t> </a:t>
            </a:r>
            <a:r>
              <a:rPr lang="en-US" altLang="en-US" b="1" dirty="0"/>
              <a:t>transactions</a:t>
            </a:r>
            <a:r>
              <a:rPr lang="en-US" altLang="en-US" dirty="0"/>
              <a:t> of the schedule (i.e., operations from only the committed transactions.)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dirty="0"/>
              <a:t>The most common technique is based on locking: </a:t>
            </a:r>
            <a:r>
              <a:rPr lang="en-US" altLang="en-US" dirty="0">
                <a:solidFill>
                  <a:srgbClr val="FF0000"/>
                </a:solidFill>
              </a:rPr>
              <a:t>two-phase locking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1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5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7346"/>
            <a:ext cx="9144000" cy="602254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Database Concurrency Control</a:t>
            </a:r>
          </a:p>
        </p:txBody>
      </p:sp>
      <p:sp>
        <p:nvSpPr>
          <p:cNvPr id="6717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26670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Purpose of Concurrency Control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To enforce </a:t>
            </a:r>
            <a:r>
              <a:rPr lang="en-US" altLang="en-US" dirty="0">
                <a:solidFill>
                  <a:srgbClr val="0070C0"/>
                </a:solidFill>
              </a:rPr>
              <a:t>Isolation</a:t>
            </a:r>
            <a:r>
              <a:rPr lang="en-US" altLang="en-US" dirty="0"/>
              <a:t> (through mutual exclusion) among conflicting transactions. 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To preserve database </a:t>
            </a:r>
            <a:r>
              <a:rPr lang="en-US" altLang="en-US" dirty="0">
                <a:solidFill>
                  <a:srgbClr val="0070C0"/>
                </a:solidFill>
              </a:rPr>
              <a:t>consistency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To resolve </a:t>
            </a:r>
            <a:r>
              <a:rPr lang="en-US" altLang="en-US" dirty="0">
                <a:solidFill>
                  <a:srgbClr val="0070C0"/>
                </a:solidFill>
              </a:rPr>
              <a:t>read-write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0070C0"/>
                </a:solidFill>
              </a:rPr>
              <a:t> write-write conflicts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592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67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cs typeface="Times New Roman" panose="02020603050405020304" pitchFamily="18" charset="0"/>
              </a:rPr>
              <a:t>Two-Phase Locking (2PL)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9214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Multiple mode Locks 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29605"/>
            <a:ext cx="4169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latin typeface="+mn-lt"/>
              </a:rPr>
              <a:t>Shared Lock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dirty="0" err="1">
                <a:latin typeface="+mn-lt"/>
              </a:rPr>
              <a:t>read_lock</a:t>
            </a:r>
            <a:r>
              <a:rPr lang="en-US" sz="2800" b="0" dirty="0">
                <a:latin typeface="+mn-lt"/>
              </a:rPr>
              <a:t>(X)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dirty="0">
                <a:latin typeface="+mn-lt"/>
              </a:rPr>
              <a:t>&lt;Item, 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no. of reads</a:t>
            </a:r>
            <a:r>
              <a:rPr lang="en-US" sz="2800" b="0" dirty="0">
                <a:latin typeface="+mn-lt"/>
              </a:rPr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667000"/>
            <a:ext cx="31069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latin typeface="+mn-lt"/>
              </a:rPr>
              <a:t>Exclusive Lock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b="0" dirty="0" err="1">
                <a:latin typeface="+mn-lt"/>
              </a:rPr>
              <a:t>write_lock</a:t>
            </a:r>
            <a:r>
              <a:rPr lang="en-US" sz="2800" b="0" dirty="0">
                <a:latin typeface="+mn-lt"/>
              </a:rPr>
              <a:t>(X)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87391429"/>
              </p:ext>
            </p:extLst>
          </p:nvPr>
        </p:nvGraphicFramePr>
        <p:xfrm>
          <a:off x="5257800" y="1654353"/>
          <a:ext cx="3227067" cy="3298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719072" imgH="1752600" progId="">
                  <p:embed/>
                </p:oleObj>
              </mc:Choice>
              <mc:Fallback>
                <p:oleObj name="VISIO" r:id="rId2" imgW="1719072" imgH="175260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654353"/>
                        <a:ext cx="3227067" cy="3298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5221224" y="5088780"/>
            <a:ext cx="3377184" cy="4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>
              <a:lnSpc>
                <a:spcPct val="80000"/>
              </a:lnSpc>
            </a:pPr>
            <a:r>
              <a:rPr lang="en-US" altLang="en-US" sz="2800" dirty="0">
                <a:solidFill>
                  <a:srgbClr val="002060"/>
                </a:solidFill>
              </a:rPr>
              <a:t>Conflict Matrix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00" y="4134673"/>
            <a:ext cx="24096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 err="1">
                <a:latin typeface="+mn-lt"/>
              </a:rPr>
              <a:t>UnLock</a:t>
            </a:r>
            <a:endParaRPr lang="en-US" sz="2800" b="0" dirty="0">
              <a:latin typeface="+mn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2800" b="0" dirty="0">
                <a:latin typeface="+mn-lt"/>
              </a:rPr>
              <a:t>  unlock(x)</a:t>
            </a:r>
          </a:p>
        </p:txBody>
      </p:sp>
    </p:spTree>
    <p:extLst>
      <p:ext uri="{BB962C8B-B14F-4D97-AF65-F5344CB8AC3E}">
        <p14:creationId xmlns:p14="http://schemas.microsoft.com/office/powerpoint/2010/main" val="15953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9" name="Rectangle 7"/>
          <p:cNvSpPr>
            <a:spLocks noGrp="1" noChangeArrowheads="1"/>
          </p:cNvSpPr>
          <p:nvPr>
            <p:ph type="title"/>
          </p:nvPr>
        </p:nvSpPr>
        <p:spPr>
          <a:xfrm>
            <a:off x="8708" y="11043"/>
            <a:ext cx="9135291" cy="598557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Two-Phase Locking (2PL) 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-1" y="838200"/>
            <a:ext cx="9143999" cy="5257800"/>
          </a:xfrm>
        </p:spPr>
        <p:txBody>
          <a:bodyPr/>
          <a:lstStyle/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u="sng" dirty="0">
                <a:cs typeface="Times New Roman" panose="02020603050405020304" pitchFamily="18" charset="0"/>
              </a:rPr>
              <a:t>Two-Phase Locking Techniques:</a:t>
            </a:r>
          </a:p>
          <a:p>
            <a:pPr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Two Phases: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(a) Locking (Growing)</a:t>
            </a:r>
          </a:p>
          <a:p>
            <a:pPr lvl="1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(b) Unlocking (Shrinking).</a:t>
            </a:r>
          </a:p>
          <a:p>
            <a:pPr algn="just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>
                <a:cs typeface="Times New Roman" panose="02020603050405020304" pitchFamily="18" charset="0"/>
              </a:rPr>
              <a:t>Locking (</a:t>
            </a:r>
            <a:r>
              <a:rPr lang="en-US" altLang="en-US" sz="2400" b="1" dirty="0">
                <a:solidFill>
                  <a:srgbClr val="002060"/>
                </a:solidFill>
                <a:cs typeface="Times New Roman" panose="02020603050405020304" pitchFamily="18" charset="0"/>
              </a:rPr>
              <a:t>Growing</a:t>
            </a:r>
            <a:r>
              <a:rPr lang="en-US" altLang="en-US" sz="2400" b="1" dirty="0">
                <a:cs typeface="Times New Roman" panose="02020603050405020304" pitchFamily="18" charset="0"/>
              </a:rPr>
              <a:t>) Phase:</a:t>
            </a:r>
          </a:p>
          <a:p>
            <a:pPr lvl="1" algn="just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A transaction applies locks (read or write) on desired data items one at a time.</a:t>
            </a:r>
          </a:p>
          <a:p>
            <a:pPr algn="just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>
                <a:cs typeface="Times New Roman" panose="02020603050405020304" pitchFamily="18" charset="0"/>
              </a:rPr>
              <a:t>Unlocking (</a:t>
            </a:r>
            <a:r>
              <a:rPr lang="en-US" altLang="en-US" sz="2400" b="1" dirty="0">
                <a:solidFill>
                  <a:srgbClr val="002060"/>
                </a:solidFill>
                <a:cs typeface="Times New Roman" panose="02020603050405020304" pitchFamily="18" charset="0"/>
              </a:rPr>
              <a:t>Shrinking</a:t>
            </a:r>
            <a:r>
              <a:rPr lang="en-US" altLang="en-US" sz="2400" b="1" dirty="0">
                <a:cs typeface="Times New Roman" panose="02020603050405020304" pitchFamily="18" charset="0"/>
              </a:rPr>
              <a:t>) Phase:</a:t>
            </a:r>
          </a:p>
          <a:p>
            <a:pPr lvl="1" algn="just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A transaction unlocks its locked data items one at a time.</a:t>
            </a:r>
          </a:p>
          <a:p>
            <a:pPr algn="just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>
                <a:cs typeface="Times New Roman" panose="02020603050405020304" pitchFamily="18" charset="0"/>
              </a:rPr>
              <a:t>Requirement:</a:t>
            </a:r>
          </a:p>
          <a:p>
            <a:pPr lvl="1" algn="just">
              <a:spcBef>
                <a:spcPct val="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dirty="0">
                <a:cs typeface="Times New Roman" panose="02020603050405020304" pitchFamily="18" charset="0"/>
              </a:rPr>
              <a:t>Given a transaction, two phases (i.e., growing and shrinking phases) must be </a:t>
            </a:r>
            <a:r>
              <a:rPr lang="en-US" altLang="en-US" sz="2400" dirty="0">
                <a:solidFill>
                  <a:srgbClr val="002060"/>
                </a:solidFill>
                <a:cs typeface="Times New Roman" panose="02020603050405020304" pitchFamily="18" charset="0"/>
              </a:rPr>
              <a:t>mutually exclusive</a:t>
            </a:r>
            <a:r>
              <a:rPr lang="en-US" altLang="en-US" sz="2400" dirty="0">
                <a:cs typeface="Times New Roman" panose="02020603050405020304" pitchFamily="18" charset="0"/>
              </a:rPr>
              <a:t>, that is, the </a:t>
            </a:r>
            <a:r>
              <a:rPr lang="en-US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unlocking phase must not start during the locking phase, and the locking phase must not begin during the unlocking phase.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-1" y="1266825"/>
            <a:ext cx="9143999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819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9248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2677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106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9067800" indent="-2286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525000" indent="-2286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9982200" indent="-2286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0439400" indent="-2286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just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endParaRPr lang="en-US" altLang="en-US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7203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9" name="Rectangle 7"/>
          <p:cNvSpPr>
            <a:spLocks noGrp="1" noChangeArrowheads="1"/>
          </p:cNvSpPr>
          <p:nvPr>
            <p:ph type="title"/>
          </p:nvPr>
        </p:nvSpPr>
        <p:spPr>
          <a:xfrm>
            <a:off x="8708" y="11043"/>
            <a:ext cx="9135291" cy="598557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Two-Phase Locking (2PL) 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42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-1" y="838200"/>
            <a:ext cx="9143999" cy="5257800"/>
          </a:xfrm>
        </p:spPr>
        <p:txBody>
          <a:bodyPr/>
          <a:lstStyle/>
          <a:p>
            <a:pPr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two-phase locking (2PL) is a concurrency control method that guarantees serializability (or conflict-serializability).</a:t>
            </a:r>
          </a:p>
          <a:p>
            <a:pPr marL="0" indent="0">
              <a:spcBef>
                <a:spcPct val="0"/>
              </a:spcBef>
              <a:buClrTx/>
              <a:buSzPct val="100000"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dirty="0">
                <a:cs typeface="Times New Roman" panose="02020603050405020304" pitchFamily="18" charset="0"/>
              </a:rPr>
              <a:t>Locking and Unlocking can be done in two phases.</a:t>
            </a:r>
            <a:r>
              <a:rPr lang="en-US" sz="1400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es.</a:t>
            </a:r>
            <a:endParaRPr lang="en-US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4" descr="http://www.dbtalks.com/UploadFile/d1a5a5/locking-techniques-for-concurrency-control-in-database/Images/c421-f01-locking_phase.gif">
            <a:extLst>
              <a:ext uri="{FF2B5EF4-FFF2-40B4-BE49-F238E27FC236}">
                <a16:creationId xmlns:a16="http://schemas.microsoft.com/office/drawing/2014/main" id="{B48DFB08-21EA-229F-FC3F-1A522453D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98" y="2497965"/>
            <a:ext cx="7539205" cy="352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919043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Conservable 2PL (or static 2PL)</a:t>
            </a:r>
          </a:p>
          <a:p>
            <a:pPr lvl="1"/>
            <a:r>
              <a:rPr lang="en-US" sz="2800" b="0" dirty="0">
                <a:latin typeface="+mn-lt"/>
              </a:rPr>
              <a:t>Before the transaction begins execution, a transaction locks </a:t>
            </a:r>
            <a:r>
              <a:rPr lang="en-US" sz="2800" b="0" dirty="0">
                <a:solidFill>
                  <a:srgbClr val="002060"/>
                </a:solidFill>
                <a:latin typeface="+mn-lt"/>
              </a:rPr>
              <a:t>all</a:t>
            </a:r>
            <a:r>
              <a:rPr lang="en-US" sz="2800" b="0" dirty="0">
                <a:latin typeface="+mn-lt"/>
              </a:rPr>
              <a:t> the items it access.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Conservative 2PL is a deadlock-free protocol. But it does not ensure a strict schedule.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Conservative 2PL is difficult to use in practice because of the need to predeclare the read-set and the write-set which is not possible in many situations.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800" b="0" dirty="0">
              <a:latin typeface="+mn-lt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/>
          </p:nvPr>
        </p:nvSpPr>
        <p:spPr>
          <a:xfrm>
            <a:off x="8708" y="11043"/>
            <a:ext cx="9135291" cy="598557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Conservable 2PL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36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919043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Strict 2PL</a:t>
            </a:r>
          </a:p>
          <a:p>
            <a:pPr lvl="1"/>
            <a:r>
              <a:rPr lang="en-US" sz="2800" b="0" dirty="0">
                <a:latin typeface="+mn-lt"/>
              </a:rPr>
              <a:t>Transaction </a:t>
            </a:r>
            <a:r>
              <a:rPr lang="en-US" sz="2800" b="0" i="1" dirty="0">
                <a:latin typeface="+mn-lt"/>
              </a:rPr>
              <a:t>T</a:t>
            </a:r>
            <a:r>
              <a:rPr lang="en-US" sz="2800" b="0" dirty="0">
                <a:latin typeface="+mn-lt"/>
              </a:rPr>
              <a:t> 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never</a:t>
            </a:r>
            <a:r>
              <a:rPr lang="en-US" sz="2800" b="0" dirty="0">
                <a:latin typeface="+mn-lt"/>
              </a:rPr>
              <a:t> releases any of its exclusive locks until after it commits or aborts.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Strict 2PL guarantees a strict schedule (i.e., recoverable schedule).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Strict 2PL is recoverable and </a:t>
            </a:r>
            <a:r>
              <a:rPr lang="en-US" sz="2800" b="0" dirty="0" err="1">
                <a:solidFill>
                  <a:schemeClr val="tx2"/>
                </a:solidFill>
                <a:latin typeface="+mn-lt"/>
              </a:rPr>
              <a:t>cascadeless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endParaRPr lang="en-US" sz="2800" b="0" dirty="0">
              <a:latin typeface="+mn-lt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title"/>
          </p:nvPr>
        </p:nvSpPr>
        <p:spPr>
          <a:xfrm>
            <a:off x="8708" y="11043"/>
            <a:ext cx="9135291" cy="598557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Strict 2PL</a:t>
            </a:r>
            <a:endParaRPr lang="en-US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9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28700"/>
            <a:ext cx="4572000" cy="5334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Recoverable Schedule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0" y="2489200"/>
            <a:ext cx="82946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Cascadeless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Schedule (no cascading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rollback)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85724"/>
              </p:ext>
            </p:extLst>
          </p:nvPr>
        </p:nvGraphicFramePr>
        <p:xfrm>
          <a:off x="6705600" y="6096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Write(X)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Read(X)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90410"/>
              </p:ext>
            </p:extLst>
          </p:nvPr>
        </p:nvGraphicFramePr>
        <p:xfrm>
          <a:off x="6705600" y="3251200"/>
          <a:ext cx="228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Write(X)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Read(X)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0" y="4876800"/>
            <a:ext cx="8294687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cascadeless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schedule is recoverable.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017090"/>
            <a:ext cx="617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  <a:buClr>
                <a:srgbClr val="990033"/>
              </a:buClr>
              <a:buSzPct val="60000"/>
              <a:defRPr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A </a:t>
            </a:r>
            <a:r>
              <a:rPr lang="en-US" sz="2400" b="0" dirty="0" err="1">
                <a:solidFill>
                  <a:schemeClr val="tx2"/>
                </a:solidFill>
                <a:latin typeface="+mn-lt"/>
              </a:rPr>
              <a:t>cascadless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schedule allows transactions to only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read committed data</a:t>
            </a:r>
          </a:p>
        </p:txBody>
      </p:sp>
    </p:spTree>
    <p:extLst>
      <p:ext uri="{BB962C8B-B14F-4D97-AF65-F5344CB8AC3E}">
        <p14:creationId xmlns:p14="http://schemas.microsoft.com/office/powerpoint/2010/main" val="33251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6530F7-9D60-48CD-AD42-076A731FDDC7}"/>
              </a:ext>
            </a:extLst>
          </p:cNvPr>
          <p:cNvSpPr txBox="1">
            <a:spLocks/>
          </p:cNvSpPr>
          <p:nvPr/>
        </p:nvSpPr>
        <p:spPr>
          <a:xfrm>
            <a:off x="9180" y="4118"/>
            <a:ext cx="9134819" cy="66835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3200" b="0" dirty="0">
                <a:solidFill>
                  <a:schemeClr val="bg1"/>
                </a:solidFill>
                <a:latin typeface="+mn-lt"/>
              </a:rPr>
              <a:t>Concurrency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3F7E5-9D21-40D8-B3CB-422F8FC0B18C}"/>
              </a:ext>
            </a:extLst>
          </p:cNvPr>
          <p:cNvSpPr txBox="1"/>
          <p:nvPr/>
        </p:nvSpPr>
        <p:spPr>
          <a:xfrm>
            <a:off x="9180" y="914400"/>
            <a:ext cx="89915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Concurrency control is a mechanism to ensure that the database is updated </a:t>
            </a:r>
            <a:r>
              <a:rPr lang="en-US" sz="2400" i="1" dirty="0">
                <a:solidFill>
                  <a:schemeClr val="tx2"/>
                </a:solidFill>
                <a:latin typeface="+mn-lt"/>
              </a:rPr>
              <a:t>correctly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when </a:t>
            </a:r>
            <a:r>
              <a:rPr lang="en-US" sz="2400" b="0" i="1" dirty="0">
                <a:solidFill>
                  <a:schemeClr val="tx2"/>
                </a:solidFill>
                <a:latin typeface="+mn-lt"/>
              </a:rPr>
              <a:t>multiple users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are updating the database </a:t>
            </a:r>
            <a:r>
              <a:rPr lang="en-US" sz="2400" i="1" dirty="0">
                <a:solidFill>
                  <a:schemeClr val="tx2"/>
                </a:solidFill>
                <a:latin typeface="+mn-lt"/>
              </a:rPr>
              <a:t>concurrently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. This avoids </a:t>
            </a:r>
            <a:r>
              <a:rPr lang="en-US" sz="2400" b="0" i="1" dirty="0">
                <a:solidFill>
                  <a:schemeClr val="tx2"/>
                </a:solidFill>
                <a:latin typeface="+mn-lt"/>
              </a:rPr>
              <a:t>inconsistencies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from arising when two or more transactions are executing and at least one is </a:t>
            </a:r>
            <a:r>
              <a:rPr lang="en-US" sz="2400" b="0" i="1" dirty="0">
                <a:solidFill>
                  <a:schemeClr val="tx2"/>
                </a:solidFill>
                <a:latin typeface="+mn-lt"/>
              </a:rPr>
              <a:t>updating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29048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0"/>
            <a:ext cx="9144000" cy="53497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Recoverability (Example)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771715"/>
              </p:ext>
            </p:extLst>
          </p:nvPr>
        </p:nvGraphicFramePr>
        <p:xfrm>
          <a:off x="762000" y="1397000"/>
          <a:ext cx="228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5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796677"/>
              </p:ext>
            </p:extLst>
          </p:nvPr>
        </p:nvGraphicFramePr>
        <p:xfrm>
          <a:off x="4876800" y="1397000"/>
          <a:ext cx="3886200" cy="369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5113548"/>
            <a:ext cx="50016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+mn-lt"/>
              </a:rPr>
              <a:t>Is it a recoverable schedule?</a:t>
            </a:r>
          </a:p>
          <a:p>
            <a:r>
              <a:rPr lang="en-US" sz="2800" b="0" dirty="0">
                <a:latin typeface="+mn-lt"/>
              </a:rPr>
              <a:t>Is it a </a:t>
            </a:r>
            <a:r>
              <a:rPr lang="en-US" sz="2800" b="0" dirty="0" err="1">
                <a:latin typeface="+mn-lt"/>
              </a:rPr>
              <a:t>cascadeless</a:t>
            </a:r>
            <a:r>
              <a:rPr lang="en-US" sz="2800" b="0" dirty="0">
                <a:latin typeface="+mn-lt"/>
              </a:rPr>
              <a:t> schedule?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66800" y="3807767"/>
            <a:ext cx="1888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 Abort T1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517936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 Recoverable ?</a:t>
            </a:r>
          </a:p>
        </p:txBody>
      </p:sp>
    </p:spTree>
    <p:extLst>
      <p:ext uri="{BB962C8B-B14F-4D97-AF65-F5344CB8AC3E}">
        <p14:creationId xmlns:p14="http://schemas.microsoft.com/office/powerpoint/2010/main" val="2077304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380" name="Rectangle 12"/>
          <p:cNvSpPr>
            <a:spLocks noGrp="1" noChangeArrowheads="1"/>
          </p:cNvSpPr>
          <p:nvPr>
            <p:ph type="title"/>
          </p:nvPr>
        </p:nvSpPr>
        <p:spPr>
          <a:xfrm>
            <a:off x="15606" y="8731"/>
            <a:ext cx="9128393" cy="600869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Two-Phase Locking</a:t>
            </a:r>
          </a:p>
        </p:txBody>
      </p:sp>
      <p:sp>
        <p:nvSpPr>
          <p:cNvPr id="69838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38100" y="914400"/>
            <a:ext cx="4762500" cy="4953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Two-Phase Locking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T1			T2		    </a:t>
            </a:r>
            <a:endParaRPr lang="en-US" alt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read_lock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(Y);				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read_item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(Y);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	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unlock (Y);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	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   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read_lock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(X); 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   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read_item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(X);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   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unlock (X); 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			    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write_lock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(Y);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   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read_item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(Y);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    Y:=X+Y;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    </a:t>
            </a:r>
            <a:r>
              <a:rPr lang="en-US" alt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write_item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(Y);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	    unlock (Y);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write_lock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(X);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read_item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(X);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X:=X+Y;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write_item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unlock (X);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algn="just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 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8374" name="Line 6"/>
          <p:cNvSpPr>
            <a:spLocks noChangeShapeType="1"/>
          </p:cNvSpPr>
          <p:nvPr/>
        </p:nvSpPr>
        <p:spPr bwMode="auto">
          <a:xfrm>
            <a:off x="1219200" y="2895600"/>
            <a:ext cx="0" cy="1371600"/>
          </a:xfrm>
          <a:prstGeom prst="line">
            <a:avLst/>
          </a:prstGeom>
          <a:noFill/>
          <a:ln w="12700">
            <a:solidFill>
              <a:srgbClr val="990033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8375" name="Rectangle 7"/>
          <p:cNvSpPr>
            <a:spLocks noChangeArrowheads="1"/>
          </p:cNvSpPr>
          <p:nvPr/>
        </p:nvSpPr>
        <p:spPr bwMode="auto">
          <a:xfrm>
            <a:off x="409984" y="3240339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>
                <a:solidFill>
                  <a:srgbClr val="990033"/>
                </a:solidFill>
                <a:latin typeface="Times New Roman" panose="02020603050405020304" pitchFamily="18" charset="0"/>
              </a:rPr>
              <a:t>Time</a:t>
            </a:r>
          </a:p>
        </p:txBody>
      </p:sp>
      <p:sp>
        <p:nvSpPr>
          <p:cNvPr id="698376" name="Line 8"/>
          <p:cNvSpPr>
            <a:spLocks noChangeShapeType="1"/>
          </p:cNvSpPr>
          <p:nvPr/>
        </p:nvSpPr>
        <p:spPr bwMode="auto">
          <a:xfrm>
            <a:off x="2085975" y="1441450"/>
            <a:ext cx="0" cy="4200525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8377" name="Line 9"/>
          <p:cNvSpPr>
            <a:spLocks noChangeShapeType="1"/>
          </p:cNvSpPr>
          <p:nvPr/>
        </p:nvSpPr>
        <p:spPr bwMode="auto">
          <a:xfrm>
            <a:off x="422275" y="1908175"/>
            <a:ext cx="363061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05400" y="3192862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Inconsistent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1A166-D7F1-486F-95FD-77D2BE0D1D75}"/>
              </a:ext>
            </a:extLst>
          </p:cNvPr>
          <p:cNvSpPr txBox="1"/>
          <p:nvPr/>
        </p:nvSpPr>
        <p:spPr>
          <a:xfrm>
            <a:off x="5105400" y="1908175"/>
            <a:ext cx="3810000" cy="89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schedule violates the two-phase policy.</a:t>
            </a:r>
            <a:endParaRPr lang="en-US" b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1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6427"/>
            <a:ext cx="9144000" cy="603173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Two-Phase Locking</a:t>
            </a:r>
          </a:p>
        </p:txBody>
      </p:sp>
      <p:sp>
        <p:nvSpPr>
          <p:cNvPr id="7004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3276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Two-Phase Locking Techniques: </a:t>
            </a:r>
            <a:r>
              <a:rPr lang="en-US" altLang="en-US" sz="1800" b="1" dirty="0"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  	        T1		        T2		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read_lock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(Y); </a:t>
            </a: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read_lock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(X);</a:t>
            </a: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cs typeface="Times New Roman" panose="02020603050405020304" pitchFamily="18" charset="0"/>
              </a:rPr>
              <a:t>read_item</a:t>
            </a:r>
            <a:r>
              <a:rPr lang="en-US" altLang="en-US" sz="1800" dirty="0">
                <a:cs typeface="Times New Roman" panose="02020603050405020304" pitchFamily="18" charset="0"/>
              </a:rPr>
              <a:t> (Y); 	</a:t>
            </a:r>
            <a:r>
              <a:rPr lang="en-US" altLang="en-US" sz="1800" dirty="0" err="1">
                <a:cs typeface="Times New Roman" panose="02020603050405020304" pitchFamily="18" charset="0"/>
              </a:rPr>
              <a:t>read_item</a:t>
            </a:r>
            <a:r>
              <a:rPr lang="en-US" altLang="en-US" sz="1800" dirty="0">
                <a:cs typeface="Times New Roman" panose="02020603050405020304" pitchFamily="18" charset="0"/>
              </a:rPr>
              <a:t> (X);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write_lock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(X);	</a:t>
            </a: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write_lock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(Y);</a:t>
            </a: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unlock (Y);		unlock (X);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cs typeface="Times New Roman" panose="02020603050405020304" pitchFamily="18" charset="0"/>
              </a:rPr>
              <a:t>read_item</a:t>
            </a:r>
            <a:r>
              <a:rPr lang="en-US" altLang="en-US" sz="1800" dirty="0">
                <a:cs typeface="Times New Roman" panose="02020603050405020304" pitchFamily="18" charset="0"/>
              </a:rPr>
              <a:t> (X);		</a:t>
            </a:r>
            <a:r>
              <a:rPr lang="en-US" altLang="en-US" sz="1800" dirty="0" err="1">
                <a:cs typeface="Times New Roman" panose="02020603050405020304" pitchFamily="18" charset="0"/>
              </a:rPr>
              <a:t>read_item</a:t>
            </a:r>
            <a:r>
              <a:rPr lang="en-US" altLang="en-US" sz="1800" dirty="0">
                <a:cs typeface="Times New Roman" panose="02020603050405020304" pitchFamily="18" charset="0"/>
              </a:rPr>
              <a:t> (Y);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X:=X+Y;		Y:=X+Y;		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cs typeface="Times New Roman" panose="02020603050405020304" pitchFamily="18" charset="0"/>
              </a:rPr>
              <a:t>write_item</a:t>
            </a:r>
            <a:r>
              <a:rPr lang="en-US" altLang="en-US" sz="1800" dirty="0">
                <a:cs typeface="Times New Roman" panose="02020603050405020304" pitchFamily="18" charset="0"/>
              </a:rPr>
              <a:t> (X);		</a:t>
            </a:r>
            <a:r>
              <a:rPr lang="en-US" altLang="en-US" sz="1800" dirty="0" err="1">
                <a:cs typeface="Times New Roman" panose="02020603050405020304" pitchFamily="18" charset="0"/>
              </a:rPr>
              <a:t>write_item</a:t>
            </a:r>
            <a:r>
              <a:rPr lang="en-US" altLang="en-US" sz="1800" dirty="0">
                <a:cs typeface="Times New Roman" panose="02020603050405020304" pitchFamily="18" charset="0"/>
              </a:rPr>
              <a:t> (Y);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unlock (X);		unlock (Y);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6385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20" name="Rectangle 8"/>
          <p:cNvSpPr>
            <a:spLocks noGrp="1" noChangeArrowheads="1"/>
          </p:cNvSpPr>
          <p:nvPr>
            <p:ph type="title"/>
          </p:nvPr>
        </p:nvSpPr>
        <p:spPr>
          <a:xfrm>
            <a:off x="7815" y="1"/>
            <a:ext cx="9127475" cy="6095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Deadlock</a:t>
            </a:r>
          </a:p>
        </p:txBody>
      </p:sp>
      <p:sp>
        <p:nvSpPr>
          <p:cNvPr id="7045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908" y="914400"/>
            <a:ext cx="9136185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Dealing with Deadlock and Starvation</a:t>
            </a:r>
          </a:p>
          <a:p>
            <a:pPr marL="457200" lvl="1" indent="0">
              <a:buNone/>
            </a:pPr>
            <a:r>
              <a:rPr lang="en-US" altLang="en-US" sz="2200" b="1" dirty="0">
                <a:cs typeface="Times New Roman" panose="02020603050405020304" pitchFamily="18" charset="0"/>
              </a:rPr>
              <a:t>Deadlock</a:t>
            </a:r>
            <a:endParaRPr lang="en-US" altLang="en-US" sz="1700" b="1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	         T1		       T2		</a:t>
            </a:r>
            <a:endParaRPr lang="en-US" altLang="en-US" sz="1800" b="1" u="sng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read_lock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(Y);	</a:t>
            </a:r>
            <a:r>
              <a:rPr lang="en-US" altLang="en-US" sz="1800" dirty="0">
                <a:cs typeface="Times New Roman" panose="02020603050405020304" pitchFamily="18" charset="0"/>
              </a:rPr>
              <a:t>			T1 and T2 follow two-phase locking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cs typeface="Times New Roman" panose="02020603050405020304" pitchFamily="18" charset="0"/>
              </a:rPr>
              <a:t>read_item</a:t>
            </a:r>
            <a:r>
              <a:rPr lang="en-US" altLang="en-US" sz="1800" dirty="0">
                <a:cs typeface="Times New Roman" panose="02020603050405020304" pitchFamily="18" charset="0"/>
              </a:rPr>
              <a:t> (Y);				policy but they are 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deadlock.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			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read_lock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(X);</a:t>
            </a: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			</a:t>
            </a:r>
            <a:r>
              <a:rPr lang="en-US" altLang="en-US" sz="1800" dirty="0" err="1">
                <a:cs typeface="Times New Roman" panose="02020603050405020304" pitchFamily="18" charset="0"/>
              </a:rPr>
              <a:t>read_item</a:t>
            </a:r>
            <a:r>
              <a:rPr lang="en-US" altLang="en-US" sz="1800" dirty="0">
                <a:cs typeface="Times New Roman" panose="02020603050405020304" pitchFamily="18" charset="0"/>
              </a:rPr>
              <a:t> (Y);			    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write_lock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(X);</a:t>
            </a:r>
            <a:r>
              <a:rPr lang="en-US" altLang="en-US" sz="1800" dirty="0">
                <a:cs typeface="Times New Roman" panose="02020603050405020304" pitchFamily="18" charset="0"/>
              </a:rPr>
              <a:t>		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(waits for X)		</a:t>
            </a:r>
            <a:r>
              <a:rPr lang="en-US" altLang="en-US" sz="18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write_lock</a:t>
            </a:r>
            <a:r>
              <a:rPr lang="en-US" altLang="en-US" sz="1800" dirty="0">
                <a:solidFill>
                  <a:srgbClr val="FF0000"/>
                </a:solidFill>
                <a:cs typeface="Times New Roman" panose="02020603050405020304" pitchFamily="18" charset="0"/>
              </a:rPr>
              <a:t> (Y);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			(waits for Y)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		</a:t>
            </a:r>
          </a:p>
          <a:p>
            <a:pPr>
              <a:spcBef>
                <a:spcPct val="0"/>
              </a:spcBef>
              <a:buClrTx/>
              <a:buSzPct val="100000"/>
              <a:buFont typeface="Wingdings" panose="05000000000000000000" pitchFamily="2" charset="2"/>
              <a:buChar char="Ø"/>
            </a:pPr>
            <a:r>
              <a:rPr lang="en-US" altLang="en-US" sz="2200" b="1" dirty="0">
                <a:cs typeface="Times New Roman" panose="02020603050405020304" pitchFamily="18" charset="0"/>
              </a:rPr>
              <a:t>Deadlock (T1 and T2)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2353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21_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399"/>
            <a:ext cx="9144000" cy="2243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Deadlock detection 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2006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Deadlock detection 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01553"/>
              </p:ext>
            </p:extLst>
          </p:nvPr>
        </p:nvGraphicFramePr>
        <p:xfrm>
          <a:off x="914400" y="914400"/>
          <a:ext cx="69342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read_lock</a:t>
                      </a:r>
                      <a:r>
                        <a:rPr lang="en-US" sz="1600" b="1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write_lock</a:t>
                      </a:r>
                      <a:r>
                        <a:rPr lang="en-US" sz="1600" b="1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read_lock</a:t>
                      </a:r>
                      <a:r>
                        <a:rPr lang="en-US" sz="1600" b="1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read_lock</a:t>
                      </a:r>
                      <a:r>
                        <a:rPr lang="en-US" sz="1600" b="1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Read(C)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write_lock</a:t>
                      </a:r>
                      <a:r>
                        <a:rPr lang="en-US" sz="1600" b="1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Write(C)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/>
                        <a:t>write_lock</a:t>
                      </a:r>
                      <a:r>
                        <a:rPr lang="en-US" sz="1600" b="1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14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Deadlock detection 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857502"/>
              </p:ext>
            </p:extLst>
          </p:nvPr>
        </p:nvGraphicFramePr>
        <p:xfrm>
          <a:off x="228600" y="944880"/>
          <a:ext cx="5562600" cy="4008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read_lock</a:t>
                      </a:r>
                      <a:r>
                        <a:rPr lang="en-US" sz="1400" b="1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write_lock</a:t>
                      </a:r>
                      <a:r>
                        <a:rPr lang="en-US" sz="1400" b="1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read_lock</a:t>
                      </a:r>
                      <a:r>
                        <a:rPr lang="en-US" sz="1400" b="1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read_lock</a:t>
                      </a:r>
                      <a:r>
                        <a:rPr lang="en-US" sz="1400" b="1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Read(C)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write_lock</a:t>
                      </a:r>
                      <a:r>
                        <a:rPr lang="en-US" sz="1400" b="1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Write(C)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write_lock</a:t>
                      </a:r>
                      <a:r>
                        <a:rPr lang="en-US" sz="1400" b="1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8317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69082"/>
              </p:ext>
            </p:extLst>
          </p:nvPr>
        </p:nvGraphicFramePr>
        <p:xfrm>
          <a:off x="1066800" y="5298440"/>
          <a:ext cx="662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WaitList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T1,T4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248400" y="1219200"/>
            <a:ext cx="381000" cy="381000"/>
          </a:xfrm>
          <a:prstGeom prst="ellips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924800" y="1219200"/>
            <a:ext cx="381000" cy="381000"/>
          </a:xfrm>
          <a:prstGeom prst="ellips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248400" y="2667000"/>
            <a:ext cx="381000" cy="381000"/>
          </a:xfrm>
          <a:prstGeom prst="ellips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924800" y="2667000"/>
            <a:ext cx="381000" cy="381000"/>
          </a:xfrm>
          <a:prstGeom prst="ellips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T4</a:t>
            </a:r>
          </a:p>
        </p:txBody>
      </p: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 bwMode="auto">
          <a:xfrm>
            <a:off x="6629400" y="1409700"/>
            <a:ext cx="1295400" cy="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1" idx="0"/>
            <a:endCxn id="9" idx="4"/>
          </p:cNvCxnSpPr>
          <p:nvPr/>
        </p:nvCxnSpPr>
        <p:spPr bwMode="auto">
          <a:xfrm flipV="1">
            <a:off x="8115300" y="1600200"/>
            <a:ext cx="0" cy="106680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9" idx="3"/>
            <a:endCxn id="10" idx="7"/>
          </p:cNvCxnSpPr>
          <p:nvPr/>
        </p:nvCxnSpPr>
        <p:spPr bwMode="auto">
          <a:xfrm flipH="1">
            <a:off x="6573604" y="1544404"/>
            <a:ext cx="1406992" cy="1178392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175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4302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Deadlock detection 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732545"/>
              </p:ext>
            </p:extLst>
          </p:nvPr>
        </p:nvGraphicFramePr>
        <p:xfrm>
          <a:off x="228600" y="990600"/>
          <a:ext cx="5334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Read_lock</a:t>
                      </a:r>
                      <a:r>
                        <a:rPr lang="en-US" sz="1200" b="1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Write_lock</a:t>
                      </a:r>
                      <a:r>
                        <a:rPr lang="en-US" sz="1200" b="1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Read_lock</a:t>
                      </a:r>
                      <a:r>
                        <a:rPr lang="en-US" sz="1200" b="1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Read_lock</a:t>
                      </a:r>
                      <a:r>
                        <a:rPr lang="en-US" sz="1200" b="1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Read(C)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Write_lock</a:t>
                      </a:r>
                      <a:r>
                        <a:rPr lang="en-US" sz="1200" b="1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Write(C)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Write_lock</a:t>
                      </a:r>
                      <a:r>
                        <a:rPr lang="en-US" sz="1200" b="1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FF0000"/>
                          </a:solidFill>
                        </a:rPr>
                        <a:t>Write_lock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66309"/>
              </p:ext>
            </p:extLst>
          </p:nvPr>
        </p:nvGraphicFramePr>
        <p:xfrm>
          <a:off x="1066800" y="5298440"/>
          <a:ext cx="66294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 Item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WaitList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T1,T4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172200" y="121920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848600" y="121920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172200" y="266700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7848600" y="266700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T4</a:t>
            </a:r>
          </a:p>
        </p:txBody>
      </p: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 bwMode="auto">
          <a:xfrm>
            <a:off x="6553200" y="1409700"/>
            <a:ext cx="1295400" cy="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1" idx="0"/>
            <a:endCxn id="9" idx="4"/>
          </p:cNvCxnSpPr>
          <p:nvPr/>
        </p:nvCxnSpPr>
        <p:spPr bwMode="auto">
          <a:xfrm flipV="1">
            <a:off x="8039100" y="1600200"/>
            <a:ext cx="0" cy="106680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9" idx="3"/>
            <a:endCxn id="10" idx="7"/>
          </p:cNvCxnSpPr>
          <p:nvPr/>
        </p:nvCxnSpPr>
        <p:spPr bwMode="auto">
          <a:xfrm flipH="1">
            <a:off x="6497404" y="1544404"/>
            <a:ext cx="1406992" cy="1178392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22651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Deadlock detection 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461752"/>
              </p:ext>
            </p:extLst>
          </p:nvPr>
        </p:nvGraphicFramePr>
        <p:xfrm>
          <a:off x="228600" y="990600"/>
          <a:ext cx="5770796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26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Read_lock</a:t>
                      </a:r>
                      <a:r>
                        <a:rPr lang="en-US" sz="1200" b="1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Write_lock</a:t>
                      </a:r>
                      <a:r>
                        <a:rPr lang="en-US" sz="1200" b="1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Read_lock</a:t>
                      </a:r>
                      <a:r>
                        <a:rPr lang="en-US" sz="1200" b="1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Read_lock</a:t>
                      </a:r>
                      <a:r>
                        <a:rPr lang="en-US" sz="1200" b="1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Read(C)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Write_lock</a:t>
                      </a:r>
                      <a:r>
                        <a:rPr lang="en-US" sz="1200" b="1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Write(C)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569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Write_lock</a:t>
                      </a:r>
                      <a:r>
                        <a:rPr lang="en-US" sz="1200" b="1" dirty="0"/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FF0000"/>
                          </a:solidFill>
                        </a:rPr>
                        <a:t>Write_lock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14737"/>
              </p:ext>
            </p:extLst>
          </p:nvPr>
        </p:nvGraphicFramePr>
        <p:xfrm>
          <a:off x="1066800" y="5347481"/>
          <a:ext cx="662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Data Item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WaitList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T1,T4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 bwMode="auto">
          <a:xfrm>
            <a:off x="6324600" y="144780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T1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8001000" y="144780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T2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6324600" y="289560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T3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8001000" y="2895600"/>
            <a:ext cx="381000" cy="38100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T4</a:t>
            </a:r>
          </a:p>
        </p:txBody>
      </p:sp>
      <p:cxnSp>
        <p:nvCxnSpPr>
          <p:cNvPr id="13" name="Straight Arrow Connector 12"/>
          <p:cNvCxnSpPr>
            <a:stCxn id="8" idx="6"/>
            <a:endCxn id="9" idx="2"/>
          </p:cNvCxnSpPr>
          <p:nvPr/>
        </p:nvCxnSpPr>
        <p:spPr bwMode="auto">
          <a:xfrm>
            <a:off x="6705600" y="1638300"/>
            <a:ext cx="1295400" cy="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stCxn id="11" idx="0"/>
            <a:endCxn id="9" idx="4"/>
          </p:cNvCxnSpPr>
          <p:nvPr/>
        </p:nvCxnSpPr>
        <p:spPr bwMode="auto">
          <a:xfrm flipV="1">
            <a:off x="8191500" y="1828800"/>
            <a:ext cx="0" cy="106680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9" idx="3"/>
            <a:endCxn id="10" idx="7"/>
          </p:cNvCxnSpPr>
          <p:nvPr/>
        </p:nvCxnSpPr>
        <p:spPr bwMode="auto">
          <a:xfrm flipH="1">
            <a:off x="6649804" y="1773004"/>
            <a:ext cx="1406992" cy="1178392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0" idx="0"/>
            <a:endCxn id="8" idx="4"/>
          </p:cNvCxnSpPr>
          <p:nvPr/>
        </p:nvCxnSpPr>
        <p:spPr bwMode="auto">
          <a:xfrm flipV="1">
            <a:off x="6515100" y="1828800"/>
            <a:ext cx="0" cy="106680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25832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8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Deadlock detection and Resolution</a:t>
            </a:r>
          </a:p>
        </p:txBody>
      </p:sp>
      <p:sp>
        <p:nvSpPr>
          <p:cNvPr id="70861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4267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Dealing with Deadlock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1" dirty="0"/>
              <a:t>Deadlock detection and resolution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It allows deadlocks, but the scheduler maintains a </a:t>
            </a:r>
            <a:r>
              <a:rPr lang="en-US" altLang="en-US" dirty="0">
                <a:solidFill>
                  <a:srgbClr val="FF0000"/>
                </a:solidFill>
              </a:rPr>
              <a:t>wait-for-graph for detecting the cycle</a:t>
            </a:r>
            <a:r>
              <a:rPr lang="en-US" altLang="en-US" dirty="0"/>
              <a:t>.  If we find a cycle, we can select one transaction (i.e., victim) in the cycle and roll back the selected transaction.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FF0000"/>
                </a:solidFill>
              </a:rPr>
              <a:t>Wound-Wait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FF0000"/>
                </a:solidFill>
              </a:rPr>
              <a:t>Wait-Die</a:t>
            </a:r>
            <a:r>
              <a:rPr lang="en-US" altLang="en-US" dirty="0"/>
              <a:t> algorithms use timestamps to </a:t>
            </a:r>
            <a:r>
              <a:rPr lang="en-US" altLang="en-US" dirty="0">
                <a:sym typeface="Symbol" panose="05050102010706020507" pitchFamily="18" charset="2"/>
              </a:rPr>
              <a:t>avoid deadlocks using a rollback of the victim.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67246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jaceksen.pl/wordpress/wp-content/uploads/2010/12/SGA_Full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77" y="866481"/>
            <a:ext cx="7566847" cy="5280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E33647E-A333-4598-AE48-92299ABB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" y="4118"/>
            <a:ext cx="9134819" cy="668357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Database Server Architecture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612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0" name="Rectangle 10"/>
          <p:cNvSpPr>
            <a:spLocks noGrp="1" noChangeArrowheads="1"/>
          </p:cNvSpPr>
          <p:nvPr>
            <p:ph type="title"/>
          </p:nvPr>
        </p:nvSpPr>
        <p:spPr>
          <a:xfrm>
            <a:off x="4590" y="17443"/>
            <a:ext cx="9139410" cy="592157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Deadlock prevention</a:t>
            </a:r>
          </a:p>
        </p:txBody>
      </p:sp>
      <p:sp>
        <p:nvSpPr>
          <p:cNvPr id="70657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95" y="838200"/>
            <a:ext cx="9139410" cy="2971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Dealing with Deadlock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b="1" dirty="0"/>
              <a:t>Deadlock prevention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A transaction </a:t>
            </a:r>
            <a:r>
              <a:rPr lang="en-US" altLang="en-US" dirty="0">
                <a:solidFill>
                  <a:srgbClr val="FF0000"/>
                </a:solidFill>
              </a:rPr>
              <a:t>locks all data items before it begins execution </a:t>
            </a:r>
            <a:r>
              <a:rPr lang="en-US" altLang="en-US" dirty="0"/>
              <a:t>(i.e., conservative 2PL).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Conservative 2PL prevents deadlock since transactions never wait for data item.</a:t>
            </a:r>
          </a:p>
        </p:txBody>
      </p:sp>
    </p:spTree>
    <p:extLst>
      <p:ext uri="{BB962C8B-B14F-4D97-AF65-F5344CB8AC3E}">
        <p14:creationId xmlns:p14="http://schemas.microsoft.com/office/powerpoint/2010/main" val="628311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Deadlock resolution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826834"/>
            <a:ext cx="141570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500" dirty="0">
                <a:solidFill>
                  <a:schemeClr val="tx2"/>
                </a:solidFill>
              </a:rPr>
              <a:t>Wait-Die</a:t>
            </a:r>
            <a:endParaRPr lang="en-US" sz="2500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45082"/>
              </p:ext>
            </p:extLst>
          </p:nvPr>
        </p:nvGraphicFramePr>
        <p:xfrm>
          <a:off x="2286000" y="990600"/>
          <a:ext cx="25908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86901"/>
              </p:ext>
            </p:extLst>
          </p:nvPr>
        </p:nvGraphicFramePr>
        <p:xfrm>
          <a:off x="6400800" y="1016000"/>
          <a:ext cx="2590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3013466"/>
            <a:ext cx="194944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500" dirty="0">
                <a:solidFill>
                  <a:schemeClr val="tx2"/>
                </a:solidFill>
              </a:rPr>
              <a:t>Wound-Wait</a:t>
            </a:r>
            <a:endParaRPr lang="en-US" sz="25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348892"/>
              </p:ext>
            </p:extLst>
          </p:nvPr>
        </p:nvGraphicFramePr>
        <p:xfrm>
          <a:off x="2286000" y="3429000"/>
          <a:ext cx="2590800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74678"/>
              </p:ext>
            </p:extLst>
          </p:nvPr>
        </p:nvGraphicFramePr>
        <p:xfrm>
          <a:off x="6400800" y="3454400"/>
          <a:ext cx="2590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Lock(A)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 bwMode="auto">
          <a:xfrm flipV="1">
            <a:off x="3445934" y="2362200"/>
            <a:ext cx="304800" cy="22860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560734" y="2362200"/>
            <a:ext cx="304800" cy="22860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 flipV="1">
            <a:off x="3445934" y="4800600"/>
            <a:ext cx="304800" cy="22860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560734" y="4800600"/>
            <a:ext cx="304800" cy="228600"/>
          </a:xfrm>
          <a:prstGeom prst="straightConnector1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2455334" y="2873341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waits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70134" y="2873341"/>
            <a:ext cx="109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Abort T1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59980" y="5256014"/>
            <a:ext cx="109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Abort T2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70134" y="5256014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 waits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55258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+mn-lt"/>
              </a:rPr>
              <a:t>Both schemes end up aborting the younger of the two transactions that may be involved in a deadlock. </a:t>
            </a:r>
            <a:r>
              <a:rPr lang="en-US" dirty="0">
                <a:solidFill>
                  <a:schemeClr val="tx2"/>
                </a:solidFill>
                <a:latin typeface="+mn-lt"/>
              </a:rPr>
              <a:t>The oldest transaction has the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2680991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4" name="Rectangle 10"/>
          <p:cNvSpPr>
            <a:spLocks noGrp="1" noChangeArrowheads="1"/>
          </p:cNvSpPr>
          <p:nvPr>
            <p:ph type="title"/>
          </p:nvPr>
        </p:nvSpPr>
        <p:spPr>
          <a:xfrm>
            <a:off x="8709" y="25"/>
            <a:ext cx="9144000" cy="668357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Database Concurrency Control</a:t>
            </a:r>
          </a:p>
        </p:txBody>
      </p:sp>
      <p:sp>
        <p:nvSpPr>
          <p:cNvPr id="712715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4163" y="1020762"/>
            <a:ext cx="9115675" cy="484663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Dealing with Deadlock and Starvation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/>
              <a:t>Starvation</a:t>
            </a:r>
          </a:p>
          <a:p>
            <a:pPr lvl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/>
              <a:t>Starvation occurs when a particular transaction </a:t>
            </a:r>
            <a:r>
              <a:rPr lang="en-US" altLang="en-US" sz="2400" dirty="0">
                <a:solidFill>
                  <a:srgbClr val="FF0000"/>
                </a:solidFill>
              </a:rPr>
              <a:t>consistently waits </a:t>
            </a:r>
            <a:r>
              <a:rPr lang="en-US" altLang="en-US" sz="2400" dirty="0"/>
              <a:t>or restarted and never gets a chance to proceed further. </a:t>
            </a:r>
          </a:p>
          <a:p>
            <a:pPr lvl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/>
              <a:t>In a deadlock resolution, </a:t>
            </a:r>
            <a:r>
              <a:rPr lang="en-US" altLang="en-US" sz="2400" u="sng" dirty="0"/>
              <a:t>it is possible that the same transaction may consistently be selected as victim and rolled-back.</a:t>
            </a:r>
          </a:p>
          <a:p>
            <a:pPr lvl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/>
              <a:t>This limitation is inherent in all priority-based scheduling mechanisms.</a:t>
            </a:r>
          </a:p>
          <a:p>
            <a:pPr lvl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/>
              <a:t>In </a:t>
            </a:r>
            <a:r>
              <a:rPr lang="en-US" altLang="en-US" sz="2400" dirty="0">
                <a:solidFill>
                  <a:srgbClr val="FF0000"/>
                </a:solidFill>
              </a:rPr>
              <a:t>Wound-Wait</a:t>
            </a:r>
            <a:r>
              <a:rPr lang="en-US" altLang="en-US" sz="2400" dirty="0"/>
              <a:t> scheme </a:t>
            </a:r>
            <a:r>
              <a:rPr lang="en-US" altLang="en-US" sz="2400" u="sng" dirty="0"/>
              <a:t>a younger transaction may always be wounded (aborted) by a long running older transaction which may create starvation.</a:t>
            </a:r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14400" indent="-9144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5819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9248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2677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6106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9067800" indent="-2286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525000" indent="-2286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9982200" indent="-2286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0439400" indent="-2286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6811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6114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cs typeface="Times New Roman" panose="02020603050405020304" pitchFamily="18" charset="0"/>
              </a:rPr>
              <a:t>Multiple Granularity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5904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83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17417"/>
            <a:ext cx="9144000" cy="611187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Multiple Granularity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4548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0292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Example of data item granularity: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Database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File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Block (or page)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Record (or tuple)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dirty="0"/>
              <a:t>Field of a record (or attribute of a tuple)</a:t>
            </a:r>
          </a:p>
          <a:p>
            <a:pPr lvl="1">
              <a:lnSpc>
                <a:spcPct val="80000"/>
              </a:lnSpc>
              <a:buClr>
                <a:schemeClr val="tx2"/>
              </a:buClr>
              <a:buSzTx/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457200" indent="-457200"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the data item size is, the lower the degree of concurrency. </a:t>
            </a:r>
          </a:p>
          <a:p>
            <a:pPr marL="457200" indent="-457200"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the data item size is, the more the number of active locks to be handled by the lock manager. (We need more storage space for the 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 table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!!)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1972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2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5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Multiple Granularity</a:t>
            </a:r>
            <a:endParaRPr lang="en-US" alt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47533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13716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/>
              <a:t>Granularity of data items and Multiple Granularity Locking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dirty="0"/>
              <a:t>The following diagram illustrates a hierarchy of granularity from coarse (database) to fine (record).</a:t>
            </a:r>
          </a:p>
          <a:p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  <p:pic>
        <p:nvPicPr>
          <p:cNvPr id="5" name="Picture 2" descr="fig21_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" y="2285999"/>
            <a:ext cx="9134947" cy="307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535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498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Examples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4452256" y="2743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775856" y="3505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6052456" y="3505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2013856" y="4648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3639456" y="4648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p2</a:t>
            </a:r>
          </a:p>
        </p:txBody>
      </p:sp>
      <p:sp>
        <p:nvSpPr>
          <p:cNvPr id="11" name="Oval 10"/>
          <p:cNvSpPr/>
          <p:nvPr/>
        </p:nvSpPr>
        <p:spPr bwMode="auto">
          <a:xfrm flipH="1">
            <a:off x="6890656" y="4648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265056" y="4648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p3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556656" y="56388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2383970" y="56388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r2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3211284" y="56388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r3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4038598" y="56388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4865912" y="56388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693226" y="56388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r6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6520540" y="56388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r7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7347856" y="56388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r8</a:t>
            </a:r>
          </a:p>
        </p:txBody>
      </p:sp>
      <p:cxnSp>
        <p:nvCxnSpPr>
          <p:cNvPr id="23" name="Straight Connector 22"/>
          <p:cNvCxnSpPr>
            <a:stCxn id="6" idx="4"/>
            <a:endCxn id="9" idx="0"/>
          </p:cNvCxnSpPr>
          <p:nvPr/>
        </p:nvCxnSpPr>
        <p:spPr bwMode="auto">
          <a:xfrm flipH="1">
            <a:off x="2166256" y="3810000"/>
            <a:ext cx="762000" cy="838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6" idx="4"/>
            <a:endCxn id="10" idx="0"/>
          </p:cNvCxnSpPr>
          <p:nvPr/>
        </p:nvCxnSpPr>
        <p:spPr bwMode="auto">
          <a:xfrm>
            <a:off x="2928256" y="3810000"/>
            <a:ext cx="863600" cy="838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 bwMode="auto">
          <a:xfrm flipH="1">
            <a:off x="5417456" y="3810000"/>
            <a:ext cx="787400" cy="838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8" idx="4"/>
            <a:endCxn id="11" idx="0"/>
          </p:cNvCxnSpPr>
          <p:nvPr/>
        </p:nvCxnSpPr>
        <p:spPr bwMode="auto">
          <a:xfrm>
            <a:off x="6204856" y="3810000"/>
            <a:ext cx="838200" cy="838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9" idx="4"/>
            <a:endCxn id="13" idx="0"/>
          </p:cNvCxnSpPr>
          <p:nvPr/>
        </p:nvCxnSpPr>
        <p:spPr bwMode="auto">
          <a:xfrm flipH="1">
            <a:off x="1709056" y="4953000"/>
            <a:ext cx="457200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9" idx="4"/>
            <a:endCxn id="14" idx="0"/>
          </p:cNvCxnSpPr>
          <p:nvPr/>
        </p:nvCxnSpPr>
        <p:spPr bwMode="auto">
          <a:xfrm>
            <a:off x="2166256" y="4953000"/>
            <a:ext cx="370114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10" idx="4"/>
            <a:endCxn id="15" idx="0"/>
          </p:cNvCxnSpPr>
          <p:nvPr/>
        </p:nvCxnSpPr>
        <p:spPr bwMode="auto">
          <a:xfrm flipH="1">
            <a:off x="3363684" y="4953000"/>
            <a:ext cx="428172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10" idx="4"/>
            <a:endCxn id="16" idx="0"/>
          </p:cNvCxnSpPr>
          <p:nvPr/>
        </p:nvCxnSpPr>
        <p:spPr bwMode="auto">
          <a:xfrm>
            <a:off x="3791856" y="4953000"/>
            <a:ext cx="399142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12" idx="4"/>
            <a:endCxn id="17" idx="0"/>
          </p:cNvCxnSpPr>
          <p:nvPr/>
        </p:nvCxnSpPr>
        <p:spPr bwMode="auto">
          <a:xfrm flipH="1">
            <a:off x="5018312" y="4953000"/>
            <a:ext cx="399144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12" idx="4"/>
            <a:endCxn id="18" idx="0"/>
          </p:cNvCxnSpPr>
          <p:nvPr/>
        </p:nvCxnSpPr>
        <p:spPr bwMode="auto">
          <a:xfrm>
            <a:off x="5417456" y="4953000"/>
            <a:ext cx="428170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11" idx="4"/>
            <a:endCxn id="19" idx="0"/>
          </p:cNvCxnSpPr>
          <p:nvPr/>
        </p:nvCxnSpPr>
        <p:spPr bwMode="auto">
          <a:xfrm flipH="1">
            <a:off x="6672940" y="4953000"/>
            <a:ext cx="370116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11" idx="4"/>
          </p:cNvCxnSpPr>
          <p:nvPr/>
        </p:nvCxnSpPr>
        <p:spPr bwMode="auto">
          <a:xfrm>
            <a:off x="7043056" y="4953000"/>
            <a:ext cx="457200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>
            <a:stCxn id="5" idx="4"/>
            <a:endCxn id="6" idx="0"/>
          </p:cNvCxnSpPr>
          <p:nvPr/>
        </p:nvCxnSpPr>
        <p:spPr bwMode="auto">
          <a:xfrm flipH="1">
            <a:off x="2928256" y="3048000"/>
            <a:ext cx="1676400" cy="457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>
            <a:stCxn id="5" idx="4"/>
            <a:endCxn id="8" idx="0"/>
          </p:cNvCxnSpPr>
          <p:nvPr/>
        </p:nvCxnSpPr>
        <p:spPr bwMode="auto">
          <a:xfrm>
            <a:off x="4604656" y="3048000"/>
            <a:ext cx="1600200" cy="457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4836" y="878423"/>
            <a:ext cx="91391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latin typeface="+mn-lt"/>
              </a:rPr>
              <a:t>T1: update all the records in f1 (exclusive lock).</a:t>
            </a:r>
          </a:p>
          <a:p>
            <a:r>
              <a:rPr lang="en-US" sz="2800" b="0" dirty="0">
                <a:latin typeface="+mn-lt"/>
              </a:rPr>
              <a:t>T2: read record r1 (shared lock).</a:t>
            </a:r>
          </a:p>
          <a:p>
            <a:endParaRPr lang="en-US" sz="2800" b="0" dirty="0">
              <a:latin typeface="+mn-lt"/>
            </a:endParaRPr>
          </a:p>
          <a:p>
            <a:r>
              <a:rPr lang="en-US" sz="2800" b="0" dirty="0">
                <a:latin typeface="+mn-lt"/>
              </a:rPr>
              <a:t>Case 1: T1 </a:t>
            </a:r>
            <a:r>
              <a:rPr lang="en-US" sz="2800" b="0" dirty="0">
                <a:latin typeface="+mn-lt"/>
                <a:sym typeface="Wingdings" pitchFamily="2" charset="2"/>
              </a:rPr>
              <a:t> T2</a:t>
            </a:r>
          </a:p>
          <a:p>
            <a:r>
              <a:rPr lang="en-US" sz="2800" b="0" dirty="0">
                <a:latin typeface="+mn-lt"/>
                <a:sym typeface="Wingdings" pitchFamily="2" charset="2"/>
              </a:rPr>
              <a:t>Case 2: T2  T1</a:t>
            </a:r>
            <a:endParaRPr lang="en-US" sz="28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3534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8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3886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/>
              <a:t>Granularity</a:t>
            </a:r>
            <a:r>
              <a:rPr lang="en-US" altLang="en-US" sz="2400" dirty="0"/>
              <a:t> of data items and </a:t>
            </a:r>
            <a:r>
              <a:rPr lang="en-US" altLang="en-US" sz="2400" b="1" dirty="0"/>
              <a:t>Multiple Granularity Locking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Put </a:t>
            </a:r>
            <a:r>
              <a:rPr lang="en-US" sz="2400" b="1" dirty="0"/>
              <a:t>Intention Locks </a:t>
            </a:r>
            <a:r>
              <a:rPr lang="en-US" sz="2400" dirty="0"/>
              <a:t>to </a:t>
            </a:r>
            <a:r>
              <a:rPr lang="en-US" sz="2400" b="1" dirty="0"/>
              <a:t>all the ancestors</a:t>
            </a:r>
            <a:r>
              <a:rPr lang="en-US" sz="2400" dirty="0"/>
              <a:t> of a node before that node is locked.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 b="1" dirty="0"/>
              <a:t>Intention-shared (IS)</a:t>
            </a:r>
            <a:r>
              <a:rPr lang="en-US" altLang="en-US" sz="2200" dirty="0"/>
              <a:t>: indicates that </a:t>
            </a:r>
            <a:r>
              <a:rPr lang="en-US" altLang="en-US" sz="2200" dirty="0">
                <a:solidFill>
                  <a:srgbClr val="FF0000"/>
                </a:solidFill>
              </a:rPr>
              <a:t>shared lock(s) </a:t>
            </a:r>
            <a:r>
              <a:rPr lang="en-US" altLang="en-US" sz="2200" dirty="0"/>
              <a:t>will be requested on some descendent nodes(s).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 b="1" dirty="0"/>
              <a:t>Intention-exclusive (IX)</a:t>
            </a:r>
            <a:r>
              <a:rPr lang="en-US" altLang="en-US" sz="2200" dirty="0"/>
              <a:t>: indicates that an </a:t>
            </a:r>
            <a:r>
              <a:rPr lang="en-US" altLang="en-US" sz="2200" dirty="0">
                <a:solidFill>
                  <a:srgbClr val="FF0000"/>
                </a:solidFill>
              </a:rPr>
              <a:t>exclusive lock(s) </a:t>
            </a:r>
            <a:r>
              <a:rPr lang="en-US" altLang="en-US" sz="2200" dirty="0"/>
              <a:t>will be requested on some descendent node(s).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2200" b="1" dirty="0"/>
              <a:t>Shared-intention-exclusive (SIX)</a:t>
            </a:r>
            <a:r>
              <a:rPr lang="en-US" altLang="en-US" sz="2200" dirty="0"/>
              <a:t>: indicates that the current node is locked in </a:t>
            </a:r>
            <a:r>
              <a:rPr lang="en-US" altLang="en-US" sz="2200" dirty="0">
                <a:solidFill>
                  <a:srgbClr val="FF0000"/>
                </a:solidFill>
              </a:rPr>
              <a:t>shared mode</a:t>
            </a:r>
            <a:r>
              <a:rPr lang="en-US" altLang="en-US" sz="2200" dirty="0"/>
              <a:t> but an </a:t>
            </a:r>
            <a:r>
              <a:rPr lang="en-US" altLang="en-US" sz="2200" dirty="0">
                <a:solidFill>
                  <a:srgbClr val="FF0000"/>
                </a:solidFill>
              </a:rPr>
              <a:t>exclusive lock(s)</a:t>
            </a:r>
            <a:r>
              <a:rPr lang="en-US" altLang="en-US" sz="2200" dirty="0"/>
              <a:t> will be requested on some descendent nodes(s).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8708"/>
            <a:ext cx="9144000" cy="515983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Multiple Granularity</a:t>
            </a:r>
            <a:endParaRPr lang="en-US" altLang="en-US" sz="3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38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title"/>
          </p:nvPr>
        </p:nvSpPr>
        <p:spPr>
          <a:xfrm>
            <a:off x="0" y="8708"/>
            <a:ext cx="9144000" cy="829492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Multiple Granularity</a:t>
            </a:r>
            <a:endParaRPr lang="en-US" alt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0" y="990600"/>
            <a:ext cx="9144000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b="0" dirty="0"/>
              <a:t>Each transaction starts from the root of the hierarchy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b="0" dirty="0"/>
              <a:t>To get S or IS lock on a node, must hold IS or IX on the parent node.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b="0" dirty="0"/>
              <a:t>To get X, IX, or SIX on a node, must hold IX or SIX on the parent node.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b="0" dirty="0"/>
              <a:t>Must release locks in bottom-up order.</a:t>
            </a:r>
          </a:p>
        </p:txBody>
      </p:sp>
    </p:spTree>
    <p:extLst>
      <p:ext uri="{BB962C8B-B14F-4D97-AF65-F5344CB8AC3E}">
        <p14:creationId xmlns:p14="http://schemas.microsoft.com/office/powerpoint/2010/main" val="20720972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30" name="Rectangle 14"/>
          <p:cNvSpPr>
            <a:spLocks noGrp="1" noChangeArrowheads="1"/>
          </p:cNvSpPr>
          <p:nvPr>
            <p:ph type="title"/>
          </p:nvPr>
        </p:nvSpPr>
        <p:spPr>
          <a:xfrm>
            <a:off x="4355" y="0"/>
            <a:ext cx="9139645" cy="5334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Database Concurrency Control</a:t>
            </a:r>
          </a:p>
        </p:txBody>
      </p:sp>
      <p:sp>
        <p:nvSpPr>
          <p:cNvPr id="75163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355" y="892262"/>
            <a:ext cx="9139645" cy="10156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/>
              <a:t>granularity</a:t>
            </a:r>
            <a:r>
              <a:rPr lang="en-US" altLang="en-US" sz="2400" dirty="0"/>
              <a:t> of data items and </a:t>
            </a:r>
            <a:r>
              <a:rPr lang="en-US" altLang="en-US" sz="2400" b="1" dirty="0"/>
              <a:t>Multiple Granularity Locking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000" dirty="0"/>
              <a:t>These locks are applied using the following compatibility matrix:</a:t>
            </a:r>
          </a:p>
          <a:p>
            <a:pPr lvl="1"/>
            <a:endParaRPr lang="en-US" altLang="en-US" dirty="0"/>
          </a:p>
        </p:txBody>
      </p:sp>
      <p:sp>
        <p:nvSpPr>
          <p:cNvPr id="751632" name="Rectangle 16" descr="Pink tissue paper"/>
          <p:cNvSpPr>
            <a:spLocks noChangeArrowheads="1"/>
          </p:cNvSpPr>
          <p:nvPr/>
        </p:nvSpPr>
        <p:spPr bwMode="auto">
          <a:xfrm>
            <a:off x="4565210" y="3048000"/>
            <a:ext cx="457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002060"/>
                </a:solidFill>
              </a:rPr>
              <a:t>Intention-shared (IS)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002060"/>
                </a:solidFill>
              </a:rPr>
              <a:t>Intention-exclusive (IX)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rgbClr val="002060"/>
                </a:solidFill>
              </a:rPr>
              <a:t>Shared-intention-exclusive (SIX)</a:t>
            </a:r>
          </a:p>
        </p:txBody>
      </p:sp>
      <p:pic>
        <p:nvPicPr>
          <p:cNvPr id="6" name="Picture 2" descr="fig21_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4687888" cy="3255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530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0" y="4118"/>
            <a:ext cx="9134819" cy="66835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Review</a:t>
            </a:r>
          </a:p>
        </p:txBody>
      </p:sp>
      <p:sp>
        <p:nvSpPr>
          <p:cNvPr id="4" name="Rectangle 5"/>
          <p:cNvSpPr txBox="1">
            <a:spLocks noGrp="1" noChangeArrowheads="1"/>
          </p:cNvSpPr>
          <p:nvPr>
            <p:ph idx="1"/>
          </p:nvPr>
        </p:nvSpPr>
        <p:spPr bwMode="auto">
          <a:xfrm>
            <a:off x="-16330" y="990600"/>
            <a:ext cx="9144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chemeClr val="tx2"/>
                </a:solidFill>
              </a:rPr>
              <a:t>Given a schedule, two operations are </a:t>
            </a:r>
            <a:r>
              <a:rPr lang="en-US" altLang="en-US" sz="2800" dirty="0">
                <a:solidFill>
                  <a:srgbClr val="FF0000"/>
                </a:solidFill>
              </a:rPr>
              <a:t>conflicting</a:t>
            </a:r>
            <a:r>
              <a:rPr lang="en-US" altLang="en-US" sz="2800" dirty="0">
                <a:solidFill>
                  <a:schemeClr val="tx2"/>
                </a:solidFill>
              </a:rPr>
              <a:t> if they satisfy all three following conditions: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None/>
            </a:pPr>
            <a:endParaRPr lang="en-US" altLang="en-US" sz="28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2"/>
                </a:solidFill>
              </a:rPr>
              <a:t>They belong to different transactions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2"/>
                </a:solidFill>
              </a:rPr>
              <a:t>They access the same item X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chemeClr val="tx2"/>
                </a:solidFill>
              </a:rPr>
              <a:t>At least one of the operations is </a:t>
            </a:r>
            <a:r>
              <a:rPr lang="en-US" altLang="en-US" sz="2800" dirty="0" err="1">
                <a:solidFill>
                  <a:schemeClr val="tx2"/>
                </a:solidFill>
              </a:rPr>
              <a:t>write_item</a:t>
            </a:r>
            <a:r>
              <a:rPr lang="en-US" altLang="en-US" sz="2800" dirty="0">
                <a:solidFill>
                  <a:schemeClr val="tx2"/>
                </a:solidFill>
              </a:rPr>
              <a:t>(X)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</a:pPr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Two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chemeClr val="tx2"/>
                </a:solidFill>
              </a:rPr>
              <a:t>types of </a:t>
            </a:r>
            <a:r>
              <a:rPr lang="en-US" altLang="en-US" sz="2800" dirty="0">
                <a:solidFill>
                  <a:srgbClr val="FF0000"/>
                </a:solidFill>
              </a:rPr>
              <a:t>conflict</a:t>
            </a:r>
            <a:r>
              <a:rPr lang="en-US" altLang="en-US" sz="2800" dirty="0"/>
              <a:t>:</a:t>
            </a:r>
          </a:p>
          <a:p>
            <a:pPr marL="0" indent="0">
              <a:lnSpc>
                <a:spcPct val="80000"/>
              </a:lnSpc>
              <a:buNone/>
            </a:pPr>
            <a:br>
              <a:rPr lang="en-US" altLang="en-US" sz="2800" dirty="0"/>
            </a:br>
            <a:r>
              <a:rPr lang="en-US" altLang="en-US" sz="2800" dirty="0">
                <a:solidFill>
                  <a:srgbClr val="002060"/>
                </a:solidFill>
              </a:rPr>
              <a:t>1) read-write (or write-read) conflict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>
                <a:solidFill>
                  <a:srgbClr val="002060"/>
                </a:solidFill>
              </a:rPr>
              <a:t>2) write-write conflict</a:t>
            </a:r>
          </a:p>
        </p:txBody>
      </p:sp>
    </p:spTree>
    <p:extLst>
      <p:ext uri="{BB962C8B-B14F-4D97-AF65-F5344CB8AC3E}">
        <p14:creationId xmlns:p14="http://schemas.microsoft.com/office/powerpoint/2010/main" val="3479973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75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6531"/>
            <a:ext cx="9144000" cy="603069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Database Concurrency Control</a:t>
            </a:r>
          </a:p>
        </p:txBody>
      </p:sp>
      <p:sp>
        <p:nvSpPr>
          <p:cNvPr id="75367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dirty="0"/>
              <a:t>Granularity of data items and Multiple Granularity Locking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  <a:p>
            <a:pPr marL="400050" lvl="1" indent="0">
              <a:lnSpc>
                <a:spcPct val="90000"/>
              </a:lnSpc>
              <a:buNone/>
            </a:pPr>
            <a:r>
              <a:rPr lang="en-US" altLang="en-US" sz="2400" dirty="0"/>
              <a:t>The set of rules for a </a:t>
            </a:r>
            <a:r>
              <a:rPr lang="en-US" altLang="en-US" sz="2400" dirty="0">
                <a:solidFill>
                  <a:srgbClr val="FF0000"/>
                </a:solidFill>
              </a:rPr>
              <a:t>serializable schedule</a:t>
            </a:r>
            <a:r>
              <a:rPr lang="en-US" altLang="en-US" sz="2400" dirty="0"/>
              <a:t> is</a:t>
            </a:r>
          </a:p>
          <a:p>
            <a:pPr marL="438150" indent="-381000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lock compatibility must adhere to.</a:t>
            </a:r>
          </a:p>
          <a:p>
            <a:pPr marL="438150" indent="-381000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The root of the tree must be locked first, in any mode.</a:t>
            </a:r>
          </a:p>
          <a:p>
            <a:pPr marL="438150" indent="-381000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A node N can be locked by a transaction T in </a:t>
            </a:r>
            <a:r>
              <a:rPr lang="en-US" altLang="en-US" sz="2400" b="1" dirty="0"/>
              <a:t>S or IX mode </a:t>
            </a:r>
            <a:r>
              <a:rPr lang="en-US" altLang="en-US" sz="2400" dirty="0"/>
              <a:t>only if the parent node is already locked by T in either </a:t>
            </a:r>
            <a:r>
              <a:rPr lang="en-US" altLang="en-US" sz="2400" b="1" dirty="0"/>
              <a:t>IS or IX mode</a:t>
            </a:r>
            <a:r>
              <a:rPr lang="en-US" altLang="en-US" sz="2400" dirty="0"/>
              <a:t>.</a:t>
            </a:r>
          </a:p>
          <a:p>
            <a:pPr marL="438150" indent="-381000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A node N can be locked by T in </a:t>
            </a:r>
            <a:r>
              <a:rPr lang="en-US" altLang="en-US" sz="2400" b="1" dirty="0"/>
              <a:t>X, IX, or SIX modes </a:t>
            </a:r>
            <a:r>
              <a:rPr lang="en-US" altLang="en-US" sz="2400" dirty="0"/>
              <a:t>only if the parent of N is already locked by T in either </a:t>
            </a:r>
            <a:r>
              <a:rPr lang="en-US" altLang="en-US" sz="2400" b="1" dirty="0"/>
              <a:t>IX or SIX modes.</a:t>
            </a:r>
          </a:p>
          <a:p>
            <a:pPr marL="438150" indent="-381000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 can lock a node only if it has not unlocked any node (to enforce </a:t>
            </a:r>
            <a:r>
              <a:rPr lang="en-US" altLang="en-US" sz="2400" b="1" dirty="0"/>
              <a:t>2PL policy</a:t>
            </a:r>
            <a:r>
              <a:rPr lang="en-US" altLang="en-US" sz="2400" dirty="0"/>
              <a:t>).</a:t>
            </a:r>
          </a:p>
          <a:p>
            <a:pPr marL="438150" indent="-381000">
              <a:lnSpc>
                <a:spcPct val="90000"/>
              </a:lnSpc>
              <a:buClr>
                <a:schemeClr val="tx2"/>
              </a:buClr>
              <a:buSzTx/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T can unlock a node, N, only if none of the children of N are currently locked by T.</a:t>
            </a:r>
          </a:p>
        </p:txBody>
      </p:sp>
    </p:spTree>
    <p:extLst>
      <p:ext uri="{BB962C8B-B14F-4D97-AF65-F5344CB8AC3E}">
        <p14:creationId xmlns:p14="http://schemas.microsoft.com/office/powerpoint/2010/main" val="1149213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498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Examples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3200400" y="2876729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db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1524000" y="36576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f1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4800600" y="36576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f2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62000" y="48006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p1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2387600" y="48006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p2</a:t>
            </a:r>
          </a:p>
        </p:txBody>
      </p:sp>
      <p:sp>
        <p:nvSpPr>
          <p:cNvPr id="11" name="Oval 10"/>
          <p:cNvSpPr/>
          <p:nvPr/>
        </p:nvSpPr>
        <p:spPr bwMode="auto">
          <a:xfrm flipH="1">
            <a:off x="5638800" y="48006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4013200" y="48006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p3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304800" y="5791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r1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1132114" y="5791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r2</a:t>
            </a:r>
          </a:p>
        </p:txBody>
      </p:sp>
      <p:sp>
        <p:nvSpPr>
          <p:cNvPr id="15" name="Oval 14"/>
          <p:cNvSpPr/>
          <p:nvPr/>
        </p:nvSpPr>
        <p:spPr bwMode="auto">
          <a:xfrm>
            <a:off x="1959428" y="5791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r3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2786742" y="5791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r4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3614056" y="5791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r5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441370" y="5791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r6</a:t>
            </a:r>
          </a:p>
        </p:txBody>
      </p:sp>
      <p:sp>
        <p:nvSpPr>
          <p:cNvPr id="19" name="Oval 18"/>
          <p:cNvSpPr/>
          <p:nvPr/>
        </p:nvSpPr>
        <p:spPr bwMode="auto">
          <a:xfrm>
            <a:off x="5268684" y="5791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r7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6096000" y="5791200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rPr>
              <a:t>r8</a:t>
            </a:r>
          </a:p>
        </p:txBody>
      </p:sp>
      <p:cxnSp>
        <p:nvCxnSpPr>
          <p:cNvPr id="23" name="Straight Connector 22"/>
          <p:cNvCxnSpPr>
            <a:stCxn id="6" idx="4"/>
            <a:endCxn id="9" idx="0"/>
          </p:cNvCxnSpPr>
          <p:nvPr/>
        </p:nvCxnSpPr>
        <p:spPr bwMode="auto">
          <a:xfrm flipH="1">
            <a:off x="914400" y="3962400"/>
            <a:ext cx="762000" cy="838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Connector 24"/>
          <p:cNvCxnSpPr>
            <a:stCxn id="6" idx="4"/>
            <a:endCxn id="10" idx="0"/>
          </p:cNvCxnSpPr>
          <p:nvPr/>
        </p:nvCxnSpPr>
        <p:spPr bwMode="auto">
          <a:xfrm>
            <a:off x="1676400" y="3962400"/>
            <a:ext cx="863600" cy="838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Connector 26"/>
          <p:cNvCxnSpPr>
            <a:stCxn id="8" idx="4"/>
            <a:endCxn id="12" idx="0"/>
          </p:cNvCxnSpPr>
          <p:nvPr/>
        </p:nvCxnSpPr>
        <p:spPr bwMode="auto">
          <a:xfrm flipH="1">
            <a:off x="4165600" y="3962400"/>
            <a:ext cx="787400" cy="838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>
            <a:stCxn id="8" idx="4"/>
            <a:endCxn id="11" idx="0"/>
          </p:cNvCxnSpPr>
          <p:nvPr/>
        </p:nvCxnSpPr>
        <p:spPr bwMode="auto">
          <a:xfrm>
            <a:off x="4953000" y="3962400"/>
            <a:ext cx="838200" cy="838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>
            <a:stCxn id="9" idx="4"/>
            <a:endCxn id="13" idx="0"/>
          </p:cNvCxnSpPr>
          <p:nvPr/>
        </p:nvCxnSpPr>
        <p:spPr bwMode="auto">
          <a:xfrm flipH="1">
            <a:off x="457200" y="5105400"/>
            <a:ext cx="457200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>
            <a:stCxn id="9" idx="4"/>
            <a:endCxn id="14" idx="0"/>
          </p:cNvCxnSpPr>
          <p:nvPr/>
        </p:nvCxnSpPr>
        <p:spPr bwMode="auto">
          <a:xfrm>
            <a:off x="914400" y="5105400"/>
            <a:ext cx="370114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>
            <a:stCxn id="10" idx="4"/>
            <a:endCxn id="15" idx="0"/>
          </p:cNvCxnSpPr>
          <p:nvPr/>
        </p:nvCxnSpPr>
        <p:spPr bwMode="auto">
          <a:xfrm flipH="1">
            <a:off x="2111828" y="5105400"/>
            <a:ext cx="428172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>
            <a:stCxn id="10" idx="4"/>
            <a:endCxn id="16" idx="0"/>
          </p:cNvCxnSpPr>
          <p:nvPr/>
        </p:nvCxnSpPr>
        <p:spPr bwMode="auto">
          <a:xfrm>
            <a:off x="2540000" y="5105400"/>
            <a:ext cx="399142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>
            <a:stCxn id="12" idx="4"/>
            <a:endCxn id="17" idx="0"/>
          </p:cNvCxnSpPr>
          <p:nvPr/>
        </p:nvCxnSpPr>
        <p:spPr bwMode="auto">
          <a:xfrm flipH="1">
            <a:off x="3766456" y="5105400"/>
            <a:ext cx="399144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Connector 40"/>
          <p:cNvCxnSpPr>
            <a:stCxn id="12" idx="4"/>
            <a:endCxn id="18" idx="0"/>
          </p:cNvCxnSpPr>
          <p:nvPr/>
        </p:nvCxnSpPr>
        <p:spPr bwMode="auto">
          <a:xfrm>
            <a:off x="4165600" y="5105400"/>
            <a:ext cx="428170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>
            <a:stCxn id="11" idx="4"/>
            <a:endCxn id="19" idx="0"/>
          </p:cNvCxnSpPr>
          <p:nvPr/>
        </p:nvCxnSpPr>
        <p:spPr bwMode="auto">
          <a:xfrm flipH="1">
            <a:off x="5421084" y="5105400"/>
            <a:ext cx="370116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>
            <a:stCxn id="11" idx="4"/>
          </p:cNvCxnSpPr>
          <p:nvPr/>
        </p:nvCxnSpPr>
        <p:spPr bwMode="auto">
          <a:xfrm>
            <a:off x="5791200" y="5105400"/>
            <a:ext cx="457200" cy="6858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H="1">
            <a:off x="1676400" y="3200400"/>
            <a:ext cx="1676400" cy="457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3352800" y="3200400"/>
            <a:ext cx="1600200" cy="457200"/>
          </a:xfrm>
          <a:prstGeom prst="line">
            <a:avLst/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>
          <a:xfrm>
            <a:off x="24441" y="839787"/>
            <a:ext cx="3619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T1 reads record </a:t>
            </a:r>
            <a:r>
              <a:rPr lang="en-US" sz="2000" b="0" i="1" dirty="0">
                <a:latin typeface="+mn-lt"/>
              </a:rPr>
              <a:t>r1</a:t>
            </a:r>
            <a:r>
              <a:rPr lang="en-US" sz="2000" b="0" dirty="0">
                <a:latin typeface="+mn-lt"/>
              </a:rPr>
              <a:t>.</a:t>
            </a:r>
          </a:p>
          <a:p>
            <a:pPr marL="457200" indent="-457200">
              <a:buAutoNum type="arabicParenR"/>
            </a:pPr>
            <a:r>
              <a:rPr lang="en-US" sz="2000" b="0" dirty="0">
                <a:latin typeface="+mn-lt"/>
              </a:rPr>
              <a:t>Lock </a:t>
            </a:r>
            <a:r>
              <a:rPr lang="en-US" sz="2000" b="0" i="1" dirty="0">
                <a:latin typeface="+mn-lt"/>
              </a:rPr>
              <a:t>db, f1, p1</a:t>
            </a:r>
            <a:r>
              <a:rPr lang="en-US" sz="2000" b="0" dirty="0">
                <a:latin typeface="+mn-lt"/>
              </a:rPr>
              <a:t> in IS mode</a:t>
            </a:r>
          </a:p>
          <a:p>
            <a:pPr marL="457200" indent="-457200">
              <a:buAutoNum type="arabicParenR"/>
            </a:pPr>
            <a:r>
              <a:rPr lang="en-US" sz="2000" b="0" dirty="0">
                <a:latin typeface="+mn-lt"/>
              </a:rPr>
              <a:t>Lock </a:t>
            </a:r>
            <a:r>
              <a:rPr lang="en-US" sz="2000" b="0" i="1" dirty="0">
                <a:latin typeface="+mn-lt"/>
              </a:rPr>
              <a:t>r1</a:t>
            </a:r>
            <a:r>
              <a:rPr lang="en-US" sz="2000" b="0" dirty="0">
                <a:latin typeface="+mn-lt"/>
              </a:rPr>
              <a:t> in S mode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37173" y="839787"/>
            <a:ext cx="36199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T2 updates record </a:t>
            </a:r>
            <a:r>
              <a:rPr lang="en-US" sz="2000" b="0" i="1" dirty="0">
                <a:latin typeface="+mn-lt"/>
              </a:rPr>
              <a:t>r2</a:t>
            </a:r>
            <a:r>
              <a:rPr lang="en-US" sz="2000" b="0" dirty="0">
                <a:latin typeface="+mn-lt"/>
              </a:rPr>
              <a:t>.</a:t>
            </a:r>
          </a:p>
          <a:p>
            <a:pPr marL="457200" indent="-457200">
              <a:buAutoNum type="arabicParenR"/>
            </a:pPr>
            <a:r>
              <a:rPr lang="en-US" sz="2000" b="0" dirty="0">
                <a:latin typeface="+mn-lt"/>
              </a:rPr>
              <a:t>Lock </a:t>
            </a:r>
            <a:r>
              <a:rPr lang="en-US" sz="2000" b="0" i="1" dirty="0">
                <a:latin typeface="+mn-lt"/>
              </a:rPr>
              <a:t>db, f1, p1 </a:t>
            </a:r>
            <a:r>
              <a:rPr lang="en-US" sz="2000" b="0" dirty="0">
                <a:latin typeface="+mn-lt"/>
              </a:rPr>
              <a:t>in IX mode</a:t>
            </a:r>
          </a:p>
          <a:p>
            <a:pPr marL="457200" indent="-457200">
              <a:buAutoNum type="arabicParenR"/>
            </a:pPr>
            <a:r>
              <a:rPr lang="en-US" sz="2000" b="0" dirty="0">
                <a:latin typeface="+mn-lt"/>
              </a:rPr>
              <a:t>Lock </a:t>
            </a:r>
            <a:r>
              <a:rPr lang="en-US" sz="2000" b="0" i="1" dirty="0">
                <a:latin typeface="+mn-lt"/>
              </a:rPr>
              <a:t>r2</a:t>
            </a:r>
            <a:r>
              <a:rPr lang="en-US" sz="2000" b="0" dirty="0">
                <a:latin typeface="+mn-lt"/>
              </a:rPr>
              <a:t> in X mode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441" y="1828800"/>
            <a:ext cx="3502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T3 reads all the records in </a:t>
            </a:r>
            <a:r>
              <a:rPr lang="en-US" sz="2000" b="0" i="1" dirty="0">
                <a:latin typeface="+mn-lt"/>
              </a:rPr>
              <a:t>p1</a:t>
            </a:r>
          </a:p>
          <a:p>
            <a:pPr marL="457200" indent="-457200">
              <a:buAutoNum type="arabicParenR"/>
            </a:pPr>
            <a:r>
              <a:rPr lang="en-US" sz="2000" b="0" dirty="0">
                <a:latin typeface="+mn-lt"/>
              </a:rPr>
              <a:t>Lock </a:t>
            </a:r>
            <a:r>
              <a:rPr lang="en-US" sz="2000" b="0" i="1" dirty="0">
                <a:latin typeface="+mn-lt"/>
              </a:rPr>
              <a:t>db, f1 </a:t>
            </a:r>
            <a:r>
              <a:rPr lang="en-US" sz="2000" b="0" dirty="0">
                <a:latin typeface="+mn-lt"/>
              </a:rPr>
              <a:t>in IS mode</a:t>
            </a:r>
          </a:p>
          <a:p>
            <a:pPr marL="457200" indent="-457200">
              <a:buAutoNum type="arabicParenR"/>
            </a:pPr>
            <a:r>
              <a:rPr lang="en-US" sz="2000" b="0" dirty="0">
                <a:latin typeface="+mn-lt"/>
              </a:rPr>
              <a:t>Lock </a:t>
            </a:r>
            <a:r>
              <a:rPr lang="en-US" sz="2000" b="0" i="1" dirty="0">
                <a:latin typeface="+mn-lt"/>
              </a:rPr>
              <a:t>p1</a:t>
            </a:r>
            <a:r>
              <a:rPr lang="en-US" sz="2000" b="0" dirty="0">
                <a:latin typeface="+mn-lt"/>
              </a:rPr>
              <a:t> in S mode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37173" y="1828800"/>
            <a:ext cx="35028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+mn-lt"/>
              </a:rPr>
              <a:t>T4 reads all the records in </a:t>
            </a:r>
            <a:r>
              <a:rPr lang="en-US" sz="2000" b="0" i="1" dirty="0">
                <a:latin typeface="+mn-lt"/>
              </a:rPr>
              <a:t>db</a:t>
            </a:r>
          </a:p>
          <a:p>
            <a:pPr marL="457200" indent="-457200">
              <a:buAutoNum type="arabicParenR"/>
            </a:pPr>
            <a:r>
              <a:rPr lang="en-US" sz="2000" b="0" dirty="0">
                <a:latin typeface="+mn-lt"/>
              </a:rPr>
              <a:t>Lock </a:t>
            </a:r>
            <a:r>
              <a:rPr lang="en-US" sz="2000" b="0" i="1" dirty="0">
                <a:latin typeface="+mn-lt"/>
              </a:rPr>
              <a:t>db, f1 </a:t>
            </a:r>
            <a:r>
              <a:rPr lang="en-US" sz="2000" b="0" dirty="0">
                <a:latin typeface="+mn-lt"/>
              </a:rPr>
              <a:t>in IS mode</a:t>
            </a:r>
          </a:p>
          <a:p>
            <a:pPr marL="457200" indent="-457200">
              <a:buAutoNum type="arabicParenR"/>
            </a:pPr>
            <a:r>
              <a:rPr lang="en-US" sz="2000" b="0" dirty="0">
                <a:latin typeface="+mn-lt"/>
              </a:rPr>
              <a:t>Lock </a:t>
            </a:r>
            <a:r>
              <a:rPr lang="en-US" sz="2000" b="0" i="1" dirty="0">
                <a:latin typeface="+mn-lt"/>
              </a:rPr>
              <a:t>db</a:t>
            </a:r>
            <a:r>
              <a:rPr lang="en-US" sz="2000" b="0" dirty="0">
                <a:latin typeface="+mn-lt"/>
              </a:rPr>
              <a:t> in S mode</a:t>
            </a:r>
          </a:p>
        </p:txBody>
      </p:sp>
      <p:pic>
        <p:nvPicPr>
          <p:cNvPr id="42" name="Picture 2" descr="fig21_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30" y="2876729"/>
            <a:ext cx="2991186" cy="2077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867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21_09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44" y="838200"/>
            <a:ext cx="3568556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fig21_07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8200"/>
            <a:ext cx="5575445" cy="187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8194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T1 updates r</a:t>
            </a:r>
            <a:r>
              <a:rPr lang="en-US" sz="2400" b="0" baseline="-25000" dirty="0">
                <a:solidFill>
                  <a:schemeClr val="tx2"/>
                </a:solidFill>
                <a:latin typeface="+mn-lt"/>
              </a:rPr>
              <a:t>111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and r</a:t>
            </a:r>
            <a:r>
              <a:rPr lang="en-US" sz="2400" b="0" baseline="-25000" dirty="0">
                <a:solidFill>
                  <a:schemeClr val="tx2"/>
                </a:solidFill>
                <a:latin typeface="+mn-lt"/>
              </a:rPr>
              <a:t>211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T2 updates all records on p12.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T3 reads record r</a:t>
            </a:r>
            <a:r>
              <a:rPr lang="en-US" sz="2400" b="0" baseline="-25000" dirty="0">
                <a:solidFill>
                  <a:schemeClr val="tx2"/>
                </a:solidFill>
                <a:latin typeface="+mn-lt"/>
              </a:rPr>
              <a:t>11j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and the entire f2.</a:t>
            </a:r>
          </a:p>
        </p:txBody>
      </p:sp>
      <p:pic>
        <p:nvPicPr>
          <p:cNvPr id="7" name="Picture 2" descr="fig21_0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40" y="4243746"/>
            <a:ext cx="3429000" cy="238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F031F663-C1F5-4093-BAAB-69B16779F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708"/>
            <a:ext cx="9144000" cy="829492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Granularity Hierarchy</a:t>
            </a:r>
            <a:endParaRPr lang="en-US" alt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F9DA43-C862-45DF-AC88-53BFD785FAF2}"/>
              </a:ext>
            </a:extLst>
          </p:cNvPr>
          <p:cNvSpPr txBox="1"/>
          <p:nvPr/>
        </p:nvSpPr>
        <p:spPr>
          <a:xfrm>
            <a:off x="2541765" y="6536611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Lock compatibility matrix</a:t>
            </a:r>
          </a:p>
        </p:txBody>
      </p:sp>
    </p:spTree>
    <p:extLst>
      <p:ext uri="{BB962C8B-B14F-4D97-AF65-F5344CB8AC3E}">
        <p14:creationId xmlns:p14="http://schemas.microsoft.com/office/powerpoint/2010/main" val="689172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480"/>
            <a:ext cx="9144000" cy="51738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Phantom Phenomenon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079824"/>
              </p:ext>
            </p:extLst>
          </p:nvPr>
        </p:nvGraphicFramePr>
        <p:xfrm>
          <a:off x="990600" y="1066800"/>
          <a:ext cx="48006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SELECT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SUM(balance)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FROM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WHERE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336699"/>
                          </a:solidFill>
                        </a:rPr>
                        <a:t>branch-name=‘Boca Raton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773"/>
              </p:ext>
            </p:extLst>
          </p:nvPr>
        </p:nvGraphicFramePr>
        <p:xfrm>
          <a:off x="990600" y="2514600"/>
          <a:ext cx="48006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INSERT</a:t>
                      </a:r>
                      <a:r>
                        <a:rPr lang="en-US" b="1" baseline="0" dirty="0">
                          <a:solidFill>
                            <a:schemeClr val="tx2"/>
                          </a:solidFill>
                        </a:rPr>
                        <a:t> INTO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(S, ‘</a:t>
                      </a:r>
                      <a:r>
                        <a:rPr lang="en-US" b="0" dirty="0">
                          <a:solidFill>
                            <a:srgbClr val="336699"/>
                          </a:solidFill>
                        </a:rPr>
                        <a:t>Deerfield Beach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’, 900)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4038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If concurrency control is performed at the </a:t>
            </a:r>
            <a:r>
              <a:rPr lang="en-US" sz="2400" dirty="0">
                <a:latin typeface="+mn-lt"/>
              </a:rPr>
              <a:t>tuple granularity</a:t>
            </a:r>
            <a:r>
              <a:rPr lang="en-US" sz="2400" b="0" dirty="0">
                <a:latin typeface="+mn-lt"/>
              </a:rPr>
              <a:t>, then this conflict cannot be detected. </a:t>
            </a:r>
          </a:p>
          <a:p>
            <a:endParaRPr lang="en-US" sz="2400" b="0" dirty="0">
              <a:latin typeface="+mn-lt"/>
            </a:endParaRPr>
          </a:p>
          <a:p>
            <a:r>
              <a:rPr lang="en-US" sz="2400" b="0" dirty="0">
                <a:latin typeface="+mn-lt"/>
              </a:rPr>
              <a:t>One solution is to use </a:t>
            </a:r>
            <a:r>
              <a:rPr lang="en-US" sz="2400" dirty="0">
                <a:latin typeface="+mn-lt"/>
              </a:rPr>
              <a:t>index locking</a:t>
            </a:r>
            <a:r>
              <a:rPr lang="en-US" sz="2400" b="0" dirty="0">
                <a:latin typeface="+mn-lt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21920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T1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59080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/>
              <a:t>T2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3600" y="2633990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New Item !!</a:t>
            </a:r>
          </a:p>
        </p:txBody>
      </p:sp>
    </p:spTree>
    <p:extLst>
      <p:ext uri="{BB962C8B-B14F-4D97-AF65-F5344CB8AC3E}">
        <p14:creationId xmlns:p14="http://schemas.microsoft.com/office/powerpoint/2010/main" val="4158882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042" name="Picture 2" descr="http://upload.wikimedia.org/wikipedia/commons/f/f1/Schedule-serializabilit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" y="1219200"/>
            <a:ext cx="8458200" cy="5638800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AFCFC29-ED39-4A96-86E3-518A32883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80"/>
            <a:ext cx="9144000" cy="51738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Schedules in DBMS</a:t>
            </a:r>
          </a:p>
        </p:txBody>
      </p:sp>
    </p:spTree>
    <p:extLst>
      <p:ext uri="{BB962C8B-B14F-4D97-AF65-F5344CB8AC3E}">
        <p14:creationId xmlns:p14="http://schemas.microsoft.com/office/powerpoint/2010/main" val="2803454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29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7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3"/>
                </a:solidFill>
                <a:latin typeface="+mn-lt"/>
              </a:rPr>
              <a:t>Isolation Level</a:t>
            </a:r>
          </a:p>
        </p:txBody>
      </p:sp>
      <p:pic>
        <p:nvPicPr>
          <p:cNvPr id="6" name="Picture 2" descr="tab20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83" y="3048000"/>
            <a:ext cx="6931834" cy="220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FF6E2-1A71-4433-A7F4-1D6E1787CF15}"/>
              </a:ext>
            </a:extLst>
          </p:cNvPr>
          <p:cNvSpPr txBox="1"/>
          <p:nvPr/>
        </p:nvSpPr>
        <p:spPr>
          <a:xfrm>
            <a:off x="0" y="83820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dirty="0">
                <a:solidFill>
                  <a:schemeClr val="tx2"/>
                </a:solidFill>
                <a:latin typeface="+mn-lt"/>
              </a:rPr>
              <a:t>The READ COMMITTED isolation level states that a transaction reads data that has been committed in the database. There are no dirty reads. There may be nonrepeatable reads (i.e., rereads of the same row may return a different answer in the same transaction) and phantom reads (i.e., newly inserted and committed rows become visible to a query that was not visible earlier in the transaction). </a:t>
            </a:r>
          </a:p>
        </p:txBody>
      </p:sp>
    </p:spTree>
    <p:extLst>
      <p:ext uri="{BB962C8B-B14F-4D97-AF65-F5344CB8AC3E}">
        <p14:creationId xmlns:p14="http://schemas.microsoft.com/office/powerpoint/2010/main" val="2839460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Take home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4530" y="1524000"/>
            <a:ext cx="63149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0" dirty="0" err="1">
                <a:latin typeface="+mn-lt"/>
              </a:rPr>
              <a:t>Serializability</a:t>
            </a:r>
            <a:endParaRPr lang="en-US" sz="3000" b="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latin typeface="+mn-lt"/>
              </a:rPr>
              <a:t>Recoverability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latin typeface="+mn-lt"/>
              </a:rPr>
              <a:t>Two Phase Locking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latin typeface="+mn-lt"/>
              </a:rPr>
              <a:t>Time Stamp Ordering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latin typeface="+mn-lt"/>
              </a:rPr>
              <a:t>Multi-version Scheme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latin typeface="+mn-lt"/>
              </a:rPr>
              <a:t>Optimistic Concurrency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latin typeface="+mn-lt"/>
              </a:rPr>
              <a:t>Multiple Granularity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latin typeface="+mn-lt"/>
              </a:rPr>
              <a:t>Phantom Phenomenon</a:t>
            </a:r>
          </a:p>
        </p:txBody>
      </p:sp>
    </p:spTree>
    <p:extLst>
      <p:ext uri="{BB962C8B-B14F-4D97-AF65-F5344CB8AC3E}">
        <p14:creationId xmlns:p14="http://schemas.microsoft.com/office/powerpoint/2010/main" val="417360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16F63-7968-4D04-898B-F86BD7CBF2F1}"/>
              </a:ext>
            </a:extLst>
          </p:cNvPr>
          <p:cNvSpPr/>
          <p:nvPr/>
        </p:nvSpPr>
        <p:spPr>
          <a:xfrm>
            <a:off x="2324100" y="2895600"/>
            <a:ext cx="449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dirty="0">
                <a:solidFill>
                  <a:schemeClr val="tx2"/>
                </a:solidFill>
                <a:latin typeface="+mn-lt"/>
              </a:rPr>
              <a:t>Optional Topics</a:t>
            </a:r>
          </a:p>
        </p:txBody>
      </p:sp>
    </p:spTree>
    <p:extLst>
      <p:ext uri="{BB962C8B-B14F-4D97-AF65-F5344CB8AC3E}">
        <p14:creationId xmlns:p14="http://schemas.microsoft.com/office/powerpoint/2010/main" val="2811252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2667000"/>
            <a:ext cx="73218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4000" dirty="0">
                <a:cs typeface="Times New Roman" panose="02020603050405020304" pitchFamily="18" charset="0"/>
              </a:rPr>
              <a:t>Optimistic Concurrency Control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5008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9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8708"/>
            <a:ext cx="9144000" cy="592183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Optimistic Concurrency Controls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9340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343400"/>
          </a:xfrm>
        </p:spPr>
        <p:txBody>
          <a:bodyPr/>
          <a:lstStyle/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200" dirty="0"/>
              <a:t>In cases where a majority of transactions are </a:t>
            </a:r>
            <a:r>
              <a:rPr lang="en-US" altLang="en-US" sz="3200" b="1" dirty="0"/>
              <a:t>read-only transactions</a:t>
            </a:r>
            <a:r>
              <a:rPr lang="en-US" altLang="en-US" sz="3200" dirty="0"/>
              <a:t>, the rate of conflicts among transactions may be low.</a:t>
            </a:r>
          </a:p>
          <a:p>
            <a:pPr marL="457200" indent="-457200">
              <a:lnSpc>
                <a:spcPct val="90000"/>
              </a:lnSpc>
            </a:pPr>
            <a:endParaRPr lang="en-US" altLang="en-US" sz="3200" dirty="0"/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3200" dirty="0"/>
              <a:t>Three phases:</a:t>
            </a:r>
          </a:p>
          <a:p>
            <a:pPr lvl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3200" dirty="0"/>
              <a:t>Read phase</a:t>
            </a:r>
          </a:p>
          <a:p>
            <a:pPr lvl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3200" dirty="0"/>
              <a:t>Validation phase</a:t>
            </a:r>
          </a:p>
          <a:p>
            <a:pPr lvl="1"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3200" dirty="0"/>
              <a:t>Write phase</a:t>
            </a:r>
          </a:p>
        </p:txBody>
      </p:sp>
      <p:sp>
        <p:nvSpPr>
          <p:cNvPr id="739332" name="Rectangle 4"/>
          <p:cNvSpPr>
            <a:spLocks noChangeArrowheads="1"/>
          </p:cNvSpPr>
          <p:nvPr/>
        </p:nvSpPr>
        <p:spPr bwMode="auto">
          <a:xfrm>
            <a:off x="1135063" y="1019175"/>
            <a:ext cx="7446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14400" indent="-9144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485900" indent="-4572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981200" indent="-3810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382000" indent="-3429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724900" indent="-3429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918210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3930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009650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055370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</a:t>
            </a:r>
            <a:endParaRPr lang="en-US" altLang="en-US" sz="1800" b="1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1800" b="1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800" b="1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7936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2514600"/>
          </a:xfrm>
        </p:spPr>
        <p:txBody>
          <a:bodyPr/>
          <a:lstStyle/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Serial Schedule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one transaction at a time is active.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interleaving occurs. 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A schedule S is </a:t>
            </a:r>
            <a:r>
              <a:rPr lang="en-US" dirty="0">
                <a:solidFill>
                  <a:srgbClr val="FF0000"/>
                </a:solidFill>
              </a:rPr>
              <a:t>conflict serializable </a:t>
            </a:r>
            <a:r>
              <a:rPr lang="en-US" dirty="0"/>
              <a:t>if it is conflict equivalent to some serial schedule.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9180" y="4118"/>
            <a:ext cx="9134819" cy="668357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1161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" y="1066800"/>
            <a:ext cx="9067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0" dirty="0">
                <a:latin typeface="+mn-lt"/>
              </a:rPr>
              <a:t>Read phase: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latin typeface="+mn-lt"/>
              </a:rPr>
              <a:t>Transaction T can read values of committed data items.  </a:t>
            </a:r>
            <a:r>
              <a:rPr lang="en-US" sz="2400" b="0" dirty="0">
                <a:solidFill>
                  <a:srgbClr val="FF0000"/>
                </a:solidFill>
                <a:latin typeface="+mn-lt"/>
              </a:rPr>
              <a:t>However, updates are applied only to local copies (versions) of the data items (in database cache).</a:t>
            </a:r>
          </a:p>
          <a:p>
            <a:r>
              <a:rPr lang="en-US" sz="2400" b="0" dirty="0">
                <a:latin typeface="+mn-lt"/>
              </a:rPr>
              <a:t>2.  Validation Phase: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latin typeface="+mn-lt"/>
              </a:rPr>
              <a:t>A transaction performs a validation test to determine whether data items can be copied to the database.</a:t>
            </a:r>
          </a:p>
          <a:p>
            <a:r>
              <a:rPr lang="en-US" sz="2400" b="0" dirty="0">
                <a:latin typeface="+mn-lt"/>
              </a:rPr>
              <a:t>3.  Write Phase: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latin typeface="+mn-lt"/>
              </a:rPr>
              <a:t>If a transaction successfully completes the validation (step 2), then the system applies the actual updates to the database. Otherwise, the system rolls back.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Optimistic Concurrency Controls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741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60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Optimistic Concurrency Controls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038600"/>
          </a:xfrm>
        </p:spPr>
        <p:txBody>
          <a:bodyPr/>
          <a:lstStyle/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Every transaction </a:t>
            </a:r>
            <a:r>
              <a:rPr lang="en-US" sz="2400" i="1" dirty="0"/>
              <a:t>T</a:t>
            </a:r>
            <a:r>
              <a:rPr lang="en-US" sz="2400" i="1" baseline="-25000" dirty="0"/>
              <a:t>i</a:t>
            </a:r>
            <a:r>
              <a:rPr lang="en-US" sz="2400" i="1" dirty="0"/>
              <a:t> </a:t>
            </a:r>
            <a:r>
              <a:rPr lang="en-US" sz="2400" dirty="0"/>
              <a:t>is assigned a timestamp TS(</a:t>
            </a:r>
            <a:r>
              <a:rPr lang="en-US" sz="2400" i="1" dirty="0"/>
              <a:t>T</a:t>
            </a:r>
            <a:r>
              <a:rPr lang="en-US" sz="2400" i="1" baseline="-25000" dirty="0"/>
              <a:t>i</a:t>
            </a:r>
            <a:r>
              <a:rPr lang="en-US" sz="2400" dirty="0"/>
              <a:t>) at the beginning of its validation phase.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Assume that TS(</a:t>
            </a:r>
            <a:r>
              <a:rPr lang="en-US" sz="2400" i="1" dirty="0"/>
              <a:t>T1</a:t>
            </a:r>
            <a:r>
              <a:rPr lang="en-US" sz="2400" dirty="0"/>
              <a:t>) &lt; TS(</a:t>
            </a:r>
            <a:r>
              <a:rPr lang="en-US" sz="2400" i="1" dirty="0"/>
              <a:t>T2</a:t>
            </a:r>
            <a:r>
              <a:rPr lang="en-US" sz="2400" dirty="0"/>
              <a:t>). </a:t>
            </a:r>
            <a:r>
              <a:rPr lang="en-US" sz="2400" i="1" dirty="0"/>
              <a:t>T2</a:t>
            </a:r>
            <a:r>
              <a:rPr lang="en-US" sz="2400" dirty="0"/>
              <a:t> is valid if</a:t>
            </a:r>
          </a:p>
          <a:p>
            <a:pPr marL="857250" lvl="1" indent="-457200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/>
              <a:t>T1</a:t>
            </a:r>
            <a:r>
              <a:rPr lang="en-US" sz="2400" dirty="0"/>
              <a:t> completes all three phases before </a:t>
            </a:r>
            <a:r>
              <a:rPr lang="en-US" sz="2400" i="1" dirty="0"/>
              <a:t>T2</a:t>
            </a:r>
            <a:r>
              <a:rPr lang="en-US" sz="2400" dirty="0"/>
              <a:t> begins.</a:t>
            </a:r>
          </a:p>
          <a:p>
            <a:pPr marL="857250" lvl="1" indent="-457200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/>
              <a:t>T1</a:t>
            </a:r>
            <a:r>
              <a:rPr lang="en-US" sz="2400" dirty="0"/>
              <a:t> completes before </a:t>
            </a:r>
            <a:r>
              <a:rPr lang="en-US" sz="2400" i="1" dirty="0"/>
              <a:t>T2</a:t>
            </a:r>
            <a:r>
              <a:rPr lang="en-US" sz="2400" dirty="0"/>
              <a:t>’s write phase and </a:t>
            </a:r>
            <a:r>
              <a:rPr lang="en-US" sz="2400" i="1" dirty="0"/>
              <a:t>T1</a:t>
            </a:r>
            <a:r>
              <a:rPr lang="en-US" sz="2400" dirty="0"/>
              <a:t> does not write any item read by </a:t>
            </a:r>
            <a:r>
              <a:rPr lang="en-US" sz="2400" i="1" dirty="0"/>
              <a:t>T2</a:t>
            </a:r>
            <a:r>
              <a:rPr lang="en-US" sz="2400" dirty="0"/>
              <a:t> (</a:t>
            </a:r>
            <a:r>
              <a:rPr lang="en-US" sz="2400" dirty="0" err="1"/>
              <a:t>WriteSet</a:t>
            </a:r>
            <a:r>
              <a:rPr lang="en-US" sz="2400" dirty="0"/>
              <a:t>(</a:t>
            </a:r>
            <a:r>
              <a:rPr lang="en-US" sz="2400" i="1" dirty="0"/>
              <a:t>T1</a:t>
            </a:r>
            <a:r>
              <a:rPr lang="en-US" sz="2400" dirty="0"/>
              <a:t>) ∩ </a:t>
            </a:r>
            <a:r>
              <a:rPr lang="en-US" sz="2400" dirty="0" err="1"/>
              <a:t>ReadSet</a:t>
            </a:r>
            <a:r>
              <a:rPr lang="en-US" sz="2400" dirty="0"/>
              <a:t>(</a:t>
            </a:r>
            <a:r>
              <a:rPr lang="en-US" sz="2400" i="1" dirty="0"/>
              <a:t>T2</a:t>
            </a:r>
            <a:r>
              <a:rPr lang="en-US" sz="2400" dirty="0"/>
              <a:t>) = empty)</a:t>
            </a:r>
          </a:p>
          <a:p>
            <a:pPr marL="857250" lvl="1" indent="-457200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/>
              <a:t>T1</a:t>
            </a:r>
            <a:r>
              <a:rPr lang="en-US" sz="2400" dirty="0"/>
              <a:t> completes its read phase before </a:t>
            </a:r>
            <a:r>
              <a:rPr lang="en-US" sz="2400" i="1" dirty="0"/>
              <a:t>T2</a:t>
            </a:r>
            <a:r>
              <a:rPr lang="en-US" sz="2400" dirty="0"/>
              <a:t> completes its read phase, and T1 does not write any item read or written by </a:t>
            </a:r>
            <a:r>
              <a:rPr lang="en-US" sz="2400" i="1" dirty="0"/>
              <a:t>T2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400" dirty="0"/>
              <a:t>(e.g.,      </a:t>
            </a:r>
            <a:r>
              <a:rPr lang="en-US" sz="2400" dirty="0" err="1"/>
              <a:t>WriteSet</a:t>
            </a:r>
            <a:r>
              <a:rPr lang="en-US" sz="2400" dirty="0"/>
              <a:t>(</a:t>
            </a:r>
            <a:r>
              <a:rPr lang="en-US" sz="2400" i="1" dirty="0"/>
              <a:t>T1</a:t>
            </a:r>
            <a:r>
              <a:rPr lang="en-US" sz="2400" dirty="0"/>
              <a:t>) ∩ </a:t>
            </a:r>
            <a:r>
              <a:rPr lang="en-US" sz="2400" dirty="0" err="1"/>
              <a:t>ReadSet</a:t>
            </a:r>
            <a:r>
              <a:rPr lang="en-US" sz="2400" dirty="0"/>
              <a:t>(</a:t>
            </a:r>
            <a:r>
              <a:rPr lang="en-US" sz="2400" i="1" dirty="0"/>
              <a:t>T2</a:t>
            </a:r>
            <a:r>
              <a:rPr lang="en-US" sz="2400" dirty="0"/>
              <a:t>) = empty and </a:t>
            </a:r>
          </a:p>
          <a:p>
            <a:pPr marL="800100" lvl="2" indent="0">
              <a:buClr>
                <a:schemeClr val="tx2"/>
              </a:buClr>
              <a:buSzPct val="100000"/>
              <a:buNone/>
            </a:pPr>
            <a:r>
              <a:rPr lang="en-US" dirty="0"/>
              <a:t>               </a:t>
            </a:r>
            <a:r>
              <a:rPr lang="en-US" dirty="0" err="1"/>
              <a:t>WriteSet</a:t>
            </a:r>
            <a:r>
              <a:rPr lang="en-US" dirty="0"/>
              <a:t>(</a:t>
            </a:r>
            <a:r>
              <a:rPr lang="en-US" i="1" dirty="0"/>
              <a:t>T1</a:t>
            </a:r>
            <a:r>
              <a:rPr lang="en-US" dirty="0"/>
              <a:t>) ∩ </a:t>
            </a:r>
            <a:r>
              <a:rPr lang="en-US" dirty="0" err="1"/>
              <a:t>WriteSet</a:t>
            </a:r>
            <a:r>
              <a:rPr lang="en-US" dirty="0"/>
              <a:t>(</a:t>
            </a:r>
            <a:r>
              <a:rPr lang="en-US" i="1" dirty="0"/>
              <a:t>T2</a:t>
            </a:r>
            <a:r>
              <a:rPr lang="en-US" dirty="0"/>
              <a:t>) = empty )</a:t>
            </a:r>
          </a:p>
        </p:txBody>
      </p:sp>
    </p:spTree>
    <p:extLst>
      <p:ext uri="{BB962C8B-B14F-4D97-AF65-F5344CB8AC3E}">
        <p14:creationId xmlns:p14="http://schemas.microsoft.com/office/powerpoint/2010/main" val="2874611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3810000"/>
          </a:xfrm>
        </p:spPr>
        <p:txBody>
          <a:bodyPr/>
          <a:lstStyle/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The validation scheme automatically guards against cascading rollbacks.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There is a possibility of starvation of long transactions.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3000" dirty="0"/>
              <a:t>Optimistic</a:t>
            </a:r>
            <a:r>
              <a:rPr lang="en-US" sz="3000" b="0" dirty="0"/>
              <a:t>: </a:t>
            </a:r>
            <a:r>
              <a:rPr lang="en-US" sz="3000" dirty="0"/>
              <a:t>Validation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3000" dirty="0"/>
              <a:t>Pessimistic</a:t>
            </a:r>
            <a:r>
              <a:rPr lang="en-US" sz="3000" b="0" dirty="0"/>
              <a:t>: </a:t>
            </a:r>
            <a:r>
              <a:rPr lang="en-US" sz="3000" dirty="0"/>
              <a:t>Locking and Time Stamp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 pitchFamily="18" charset="0"/>
              </a:rPr>
              <a:t>Optimistic Concurrency Controls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806696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14163" y="1020763"/>
            <a:ext cx="9115675" cy="385603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0" dirty="0"/>
              <a:t>Dealing with Deadlock and Starvation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/>
              <a:t>Transactions proceed in three phases:</a:t>
            </a:r>
          </a:p>
          <a:p>
            <a:pPr lvl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dirty="0"/>
              <a:t>READ: Transactions can read from the database but make changes to private copies of objects.</a:t>
            </a:r>
          </a:p>
          <a:p>
            <a:pPr lvl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rgbClr val="FF0000"/>
                </a:solidFill>
              </a:rPr>
              <a:t>VALIDATION: If there is a possible conflict, the transaction is aborted, the private copy is cleared.</a:t>
            </a:r>
          </a:p>
          <a:p>
            <a:pPr lvl="1">
              <a:lnSpc>
                <a:spcPct val="9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b="0" dirty="0"/>
              <a:t>WRITE: The private copy will be stored in the database.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0" dirty="0"/>
              <a:t>Each transaction is assigned a numeric id (i.e., timestamp) at the end of the READ phase (e.g., TS(T1)), just before </a:t>
            </a:r>
            <a:r>
              <a:rPr lang="en-US" altLang="en-US" sz="2400" b="0" u="sng" dirty="0">
                <a:solidFill>
                  <a:srgbClr val="FF0000"/>
                </a:solidFill>
              </a:rPr>
              <a:t>validation</a:t>
            </a:r>
            <a:r>
              <a:rPr lang="en-US" altLang="en-US" sz="2400" b="0" dirty="0"/>
              <a:t> begins.</a:t>
            </a:r>
            <a:r>
              <a:rPr lang="en-US" altLang="en-US" sz="2000" b="0" dirty="0"/>
              <a:t> 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5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Optimistic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25823828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 txBox="1">
            <a:spLocks noChangeArrowheads="1"/>
          </p:cNvSpPr>
          <p:nvPr/>
        </p:nvSpPr>
        <p:spPr>
          <a:xfrm>
            <a:off x="10741" y="2054472"/>
            <a:ext cx="9115675" cy="3886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0" dirty="0"/>
              <a:t>Validation Condition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200" b="0" dirty="0"/>
              <a:t>Assume that TS (T1) &lt; TS (T2)</a:t>
            </a:r>
          </a:p>
          <a:p>
            <a:pPr marL="457200" indent="-457200">
              <a:lnSpc>
                <a:spcPct val="9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en-US" sz="2000" b="0" dirty="0"/>
              <a:t>T1 completes all three phases before T2 begins.</a:t>
            </a:r>
          </a:p>
          <a:p>
            <a:pPr marL="457200" indent="-457200">
              <a:lnSpc>
                <a:spcPct val="9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altLang="en-US" sz="2400" b="0" dirty="0"/>
          </a:p>
          <a:p>
            <a:pPr marL="457200" indent="-457200">
              <a:lnSpc>
                <a:spcPct val="9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en-US" sz="2000" b="0" dirty="0"/>
              <a:t>T1 completes before T2 starts WRITE phase, and T1 does not write any database object read by T2.</a:t>
            </a:r>
          </a:p>
          <a:p>
            <a:pPr marL="457200" indent="-457200">
              <a:lnSpc>
                <a:spcPct val="9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endParaRPr lang="en-US" altLang="en-US" sz="2400" b="0" dirty="0"/>
          </a:p>
          <a:p>
            <a:pPr marL="457200" indent="-457200">
              <a:lnSpc>
                <a:spcPct val="90000"/>
              </a:lnSpc>
              <a:buClr>
                <a:schemeClr val="tx2"/>
              </a:buClr>
              <a:buSzPct val="100000"/>
              <a:buFont typeface="+mj-lt"/>
              <a:buAutoNum type="arabicPeriod"/>
            </a:pPr>
            <a:r>
              <a:rPr lang="en-US" altLang="en-US" sz="2000" b="0" dirty="0"/>
              <a:t>T1 completes READ phase before T2 completes READ phases and T1 does not write any database object that is either read or written by T2.</a:t>
            </a:r>
          </a:p>
          <a:p>
            <a:pPr marL="457200" lvl="1" indent="0">
              <a:lnSpc>
                <a:spcPct val="90000"/>
              </a:lnSpc>
              <a:buClrTx/>
              <a:buSzPct val="100000"/>
              <a:buNone/>
            </a:pPr>
            <a:r>
              <a:rPr lang="en-US" altLang="en-US" sz="2400" b="0" dirty="0"/>
              <a:t> 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5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Optimistic Concurrency Control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>
          <a:xfrm>
            <a:off x="10741" y="873368"/>
            <a:ext cx="9115675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/>
              <a:t>Three Phases: READ, VALIDATION, WRITE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 err="1"/>
              <a:t>ReadSet</a:t>
            </a:r>
            <a:r>
              <a:rPr lang="en-US" altLang="en-US" sz="2400" b="0" dirty="0"/>
              <a:t>(T1): set of objects read by </a:t>
            </a:r>
            <a:r>
              <a:rPr lang="en-US" altLang="en-US" sz="2400" b="0" dirty="0" err="1"/>
              <a:t>Xact</a:t>
            </a:r>
            <a:r>
              <a:rPr lang="en-US" altLang="en-US" sz="2400" b="0" dirty="0"/>
              <a:t> T1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 err="1"/>
              <a:t>WriteSet</a:t>
            </a:r>
            <a:r>
              <a:rPr lang="en-US" altLang="en-US" sz="2400" b="0" dirty="0"/>
              <a:t>(T1): set of objects modified by </a:t>
            </a:r>
            <a:r>
              <a:rPr lang="en-US" altLang="en-US" sz="2400" b="0" dirty="0" err="1"/>
              <a:t>Xact</a:t>
            </a:r>
            <a:r>
              <a:rPr lang="en-US" altLang="en-US" sz="2400" b="0" dirty="0"/>
              <a:t> T1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91400" y="27432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T1:RV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  <a:p>
            <a:r>
              <a:rPr lang="en-US" dirty="0"/>
              <a:t>T2:          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VW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1400" y="397523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T1:RV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  <a:p>
            <a:r>
              <a:rPr lang="en-US" dirty="0"/>
              <a:t>T2:    RV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326" y="4191000"/>
            <a:ext cx="59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WriteSet</a:t>
            </a:r>
            <a:r>
              <a:rPr lang="en-US" dirty="0"/>
              <a:t>(T1) ∩  </a:t>
            </a:r>
            <a:r>
              <a:rPr lang="en-US" dirty="0" err="1"/>
              <a:t>ReadSet</a:t>
            </a:r>
            <a:r>
              <a:rPr lang="en-US" dirty="0"/>
              <a:t>(T2) = empty,  </a:t>
            </a:r>
            <a:r>
              <a:rPr lang="en-US" dirty="0">
                <a:solidFill>
                  <a:srgbClr val="FF0000"/>
                </a:solidFill>
              </a:rPr>
              <a:t>No WW conflict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7326" y="5297269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WriteSet</a:t>
            </a:r>
            <a:r>
              <a:rPr lang="en-US" dirty="0"/>
              <a:t>(T1) ∩  </a:t>
            </a:r>
            <a:r>
              <a:rPr lang="en-US" dirty="0" err="1"/>
              <a:t>ReadSet</a:t>
            </a:r>
            <a:r>
              <a:rPr lang="en-US" dirty="0"/>
              <a:t>(T2) = empty</a:t>
            </a:r>
          </a:p>
          <a:p>
            <a:r>
              <a:rPr lang="en-US" dirty="0" err="1"/>
              <a:t>WriteSet</a:t>
            </a:r>
            <a:r>
              <a:rPr lang="en-US" dirty="0"/>
              <a:t>(T1) ∩  </a:t>
            </a:r>
            <a:r>
              <a:rPr lang="en-US" dirty="0" err="1"/>
              <a:t>WriteSet</a:t>
            </a:r>
            <a:r>
              <a:rPr lang="en-US" dirty="0"/>
              <a:t>(T2) = empty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1400" y="529726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968"/>
                </a:solidFill>
              </a:rPr>
              <a:t>T1: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3968"/>
                </a:solidFill>
              </a:rPr>
              <a:t>VW</a:t>
            </a:r>
          </a:p>
          <a:p>
            <a:r>
              <a:rPr lang="en-US" dirty="0">
                <a:solidFill>
                  <a:srgbClr val="003968"/>
                </a:solidFill>
              </a:rPr>
              <a:t>T2:  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003968"/>
                </a:solidFill>
              </a:rPr>
              <a:t>VW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7326" y="3168590"/>
            <a:ext cx="596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WR and WW conflict</a:t>
            </a:r>
          </a:p>
        </p:txBody>
      </p:sp>
    </p:spTree>
    <p:extLst>
      <p:ext uri="{BB962C8B-B14F-4D97-AF65-F5344CB8AC3E}">
        <p14:creationId xmlns:p14="http://schemas.microsoft.com/office/powerpoint/2010/main" val="3215282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Test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659" y="838200"/>
            <a:ext cx="9124682" cy="10668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800" dirty="0"/>
              <a:t>For all </a:t>
            </a:r>
            <a:r>
              <a:rPr lang="en-US" sz="2800" dirty="0" err="1"/>
              <a:t>i</a:t>
            </a:r>
            <a:r>
              <a:rPr lang="en-US" sz="2800" dirty="0"/>
              <a:t> and j such that </a:t>
            </a:r>
            <a:r>
              <a:rPr lang="en-US" sz="2800" dirty="0" err="1"/>
              <a:t>Ti</a:t>
            </a:r>
            <a:r>
              <a:rPr lang="en-US" sz="2800" dirty="0"/>
              <a:t> &lt; </a:t>
            </a:r>
            <a:r>
              <a:rPr lang="en-US" sz="2800" dirty="0" err="1"/>
              <a:t>Tj</a:t>
            </a:r>
            <a:r>
              <a:rPr lang="en-US" sz="2800" dirty="0"/>
              <a:t>, check that </a:t>
            </a:r>
            <a:r>
              <a:rPr lang="en-US" sz="2800" dirty="0" err="1"/>
              <a:t>Ti</a:t>
            </a:r>
            <a:r>
              <a:rPr lang="en-US" sz="2800" dirty="0"/>
              <a:t> completes before </a:t>
            </a:r>
            <a:r>
              <a:rPr lang="en-US" sz="2800" dirty="0" err="1"/>
              <a:t>Tj</a:t>
            </a:r>
            <a:r>
              <a:rPr lang="en-US" sz="2800" dirty="0"/>
              <a:t> begins.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876800" y="4648200"/>
            <a:ext cx="1219200" cy="0"/>
          </a:xfrm>
          <a:prstGeom prst="line">
            <a:avLst/>
          </a:prstGeom>
          <a:noFill/>
          <a:ln w="127000">
            <a:solidFill>
              <a:srgbClr val="22B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172200" y="4648200"/>
            <a:ext cx="1219200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7467600" y="4648200"/>
            <a:ext cx="1219200" cy="0"/>
          </a:xfrm>
          <a:prstGeom prst="line">
            <a:avLst/>
          </a:prstGeom>
          <a:noFill/>
          <a:ln w="127000">
            <a:solidFill>
              <a:srgbClr val="3365F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33400" y="3962400"/>
            <a:ext cx="1219200" cy="0"/>
          </a:xfrm>
          <a:prstGeom prst="line">
            <a:avLst/>
          </a:prstGeom>
          <a:noFill/>
          <a:ln w="127000">
            <a:solidFill>
              <a:srgbClr val="22B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828800" y="3962400"/>
            <a:ext cx="1219200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124200" y="3962400"/>
            <a:ext cx="1219200" cy="0"/>
          </a:xfrm>
          <a:prstGeom prst="line">
            <a:avLst/>
          </a:prstGeom>
          <a:noFill/>
          <a:ln w="127000">
            <a:solidFill>
              <a:srgbClr val="3365F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041525" y="31702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Ti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461125" y="37798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Tj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98525" y="40528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93925" y="4052888"/>
            <a:ext cx="4603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489325" y="4052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3365FB"/>
                </a:solidFill>
              </a:rPr>
              <a:t>W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241925" y="47386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R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537325" y="4738688"/>
            <a:ext cx="4603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832725" y="47386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3365FB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9249780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659" y="838200"/>
            <a:ext cx="9124682" cy="16764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800" dirty="0"/>
              <a:t>For all </a:t>
            </a:r>
            <a:r>
              <a:rPr lang="en-US" sz="2800" dirty="0" err="1"/>
              <a:t>i</a:t>
            </a:r>
            <a:r>
              <a:rPr lang="en-US" sz="2800" dirty="0"/>
              <a:t> and j such that </a:t>
            </a:r>
            <a:r>
              <a:rPr lang="en-US" sz="2800" dirty="0" err="1"/>
              <a:t>Ti</a:t>
            </a:r>
            <a:r>
              <a:rPr lang="en-US" sz="2800" dirty="0"/>
              <a:t> &lt; </a:t>
            </a:r>
            <a:r>
              <a:rPr lang="en-US" sz="2800" dirty="0" err="1"/>
              <a:t>Tj</a:t>
            </a:r>
            <a:r>
              <a:rPr lang="en-US" sz="2800" dirty="0"/>
              <a:t>, check that: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 err="1"/>
              <a:t>Ti</a:t>
            </a:r>
            <a:r>
              <a:rPr lang="en-US" sz="2600" dirty="0"/>
              <a:t> completes before </a:t>
            </a:r>
            <a:r>
              <a:rPr lang="en-US" sz="2600" dirty="0" err="1"/>
              <a:t>Tj</a:t>
            </a:r>
            <a:r>
              <a:rPr lang="en-US" sz="2600" dirty="0"/>
              <a:t> begins its </a:t>
            </a:r>
            <a:r>
              <a:rPr lang="en-US" sz="2600" b="1" dirty="0">
                <a:solidFill>
                  <a:srgbClr val="0070C0"/>
                </a:solidFill>
              </a:rPr>
              <a:t>Write</a:t>
            </a:r>
            <a:r>
              <a:rPr lang="en-US" sz="2600" dirty="0"/>
              <a:t> phase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 err="1"/>
              <a:t>WriteSet</a:t>
            </a:r>
            <a:r>
              <a:rPr lang="en-US" sz="2600" b="1" dirty="0"/>
              <a:t>(</a:t>
            </a:r>
            <a:r>
              <a:rPr lang="en-US" sz="2600" b="1" dirty="0" err="1"/>
              <a:t>Ti</a:t>
            </a:r>
            <a:r>
              <a:rPr lang="en-US" sz="2600" b="1" dirty="0"/>
              <a:t>) ∩ </a:t>
            </a:r>
            <a:r>
              <a:rPr lang="en-US" sz="2600" b="1" dirty="0" err="1"/>
              <a:t>ReadSet</a:t>
            </a:r>
            <a:r>
              <a:rPr lang="en-US" sz="2600" b="1" dirty="0"/>
              <a:t>(</a:t>
            </a:r>
            <a:r>
              <a:rPr lang="en-US" sz="2600" b="1" dirty="0" err="1"/>
              <a:t>Tj</a:t>
            </a:r>
            <a:r>
              <a:rPr lang="en-US" sz="2600" b="1" dirty="0"/>
              <a:t>)</a:t>
            </a:r>
            <a:r>
              <a:rPr lang="en-US" sz="2600" dirty="0"/>
              <a:t>  is empty.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Test 2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521075" y="3810000"/>
            <a:ext cx="1219200" cy="0"/>
          </a:xfrm>
          <a:prstGeom prst="line">
            <a:avLst/>
          </a:prstGeom>
          <a:noFill/>
          <a:ln w="127000">
            <a:solidFill>
              <a:srgbClr val="22B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816475" y="3810000"/>
            <a:ext cx="1219200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111875" y="3810000"/>
            <a:ext cx="1219200" cy="0"/>
          </a:xfrm>
          <a:prstGeom prst="line">
            <a:avLst/>
          </a:prstGeom>
          <a:noFill/>
          <a:ln w="127000">
            <a:solidFill>
              <a:srgbClr val="3365F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616075" y="2971800"/>
            <a:ext cx="1219200" cy="0"/>
          </a:xfrm>
          <a:prstGeom prst="line">
            <a:avLst/>
          </a:prstGeom>
          <a:noFill/>
          <a:ln w="127000">
            <a:solidFill>
              <a:srgbClr val="22B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911475" y="2971800"/>
            <a:ext cx="1219200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206875" y="2971800"/>
            <a:ext cx="1219200" cy="0"/>
          </a:xfrm>
          <a:prstGeom prst="line">
            <a:avLst/>
          </a:prstGeom>
          <a:noFill/>
          <a:ln w="127000">
            <a:solidFill>
              <a:srgbClr val="3365F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914400" y="26368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Ti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7424738" y="34750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Tj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981200" y="30622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R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276600" y="3062288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572000" y="30622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3365FB"/>
                </a:solidFill>
              </a:rPr>
              <a:t>W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86200" y="3900488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R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181600" y="3900488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477000" y="39004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3365FB"/>
                </a:solidFill>
              </a:rPr>
              <a:t>W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893885" y="5118721"/>
            <a:ext cx="4139659" cy="8316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>
                <a:solidFill>
                  <a:schemeClr val="tx2"/>
                </a:solidFill>
              </a:rPr>
              <a:t>Does </a:t>
            </a:r>
            <a:r>
              <a:rPr lang="en-US" altLang="en-US" sz="2400" dirty="0" err="1">
                <a:solidFill>
                  <a:schemeClr val="tx2"/>
                </a:solidFill>
              </a:rPr>
              <a:t>Tj</a:t>
            </a:r>
            <a:r>
              <a:rPr lang="en-US" altLang="en-US" sz="2400" dirty="0">
                <a:solidFill>
                  <a:schemeClr val="tx2"/>
                </a:solidFill>
              </a:rPr>
              <a:t> read dirty data? </a:t>
            </a:r>
          </a:p>
          <a:p>
            <a:r>
              <a:rPr lang="en-US" altLang="en-US" sz="2400" dirty="0">
                <a:solidFill>
                  <a:schemeClr val="tx2"/>
                </a:solidFill>
              </a:rPr>
              <a:t>Does </a:t>
            </a:r>
            <a:r>
              <a:rPr lang="en-US" altLang="en-US" sz="2400" dirty="0" err="1">
                <a:solidFill>
                  <a:schemeClr val="tx2"/>
                </a:solidFill>
              </a:rPr>
              <a:t>Ti</a:t>
            </a:r>
            <a:r>
              <a:rPr lang="en-US" altLang="en-US" sz="2400" dirty="0">
                <a:solidFill>
                  <a:schemeClr val="tx2"/>
                </a:solidFill>
              </a:rPr>
              <a:t> overwrite </a:t>
            </a:r>
            <a:r>
              <a:rPr lang="en-US" altLang="en-US" sz="2400" dirty="0" err="1">
                <a:solidFill>
                  <a:schemeClr val="tx2"/>
                </a:solidFill>
              </a:rPr>
              <a:t>Tj’s</a:t>
            </a:r>
            <a:r>
              <a:rPr lang="en-US" altLang="en-US" sz="2400" dirty="0">
                <a:solidFill>
                  <a:schemeClr val="tx2"/>
                </a:solidFill>
              </a:rPr>
              <a:t> writes?</a:t>
            </a:r>
          </a:p>
        </p:txBody>
      </p:sp>
    </p:spTree>
    <p:extLst>
      <p:ext uri="{BB962C8B-B14F-4D97-AF65-F5344CB8AC3E}">
        <p14:creationId xmlns:p14="http://schemas.microsoft.com/office/powerpoint/2010/main" val="1852120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Test 3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318" y="838200"/>
            <a:ext cx="9124682" cy="20574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800" dirty="0"/>
              <a:t>For all </a:t>
            </a:r>
            <a:r>
              <a:rPr lang="en-US" sz="2800" dirty="0" err="1"/>
              <a:t>i</a:t>
            </a:r>
            <a:r>
              <a:rPr lang="en-US" sz="2800" dirty="0"/>
              <a:t> and j such that </a:t>
            </a:r>
            <a:r>
              <a:rPr lang="en-US" sz="2800" dirty="0" err="1"/>
              <a:t>Ti</a:t>
            </a:r>
            <a:r>
              <a:rPr lang="en-US" sz="2800" dirty="0"/>
              <a:t> &lt; </a:t>
            </a:r>
            <a:r>
              <a:rPr lang="en-US" sz="2800" dirty="0" err="1"/>
              <a:t>Tj</a:t>
            </a:r>
            <a:r>
              <a:rPr lang="en-US" sz="2800" dirty="0"/>
              <a:t>, check that: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dirty="0" err="1"/>
              <a:t>Ti</a:t>
            </a:r>
            <a:r>
              <a:rPr lang="en-US" sz="2600" dirty="0"/>
              <a:t> completes Read phase before </a:t>
            </a:r>
            <a:r>
              <a:rPr lang="en-US" sz="2600" dirty="0" err="1"/>
              <a:t>Tj</a:t>
            </a:r>
            <a:r>
              <a:rPr lang="en-US" sz="2600" dirty="0"/>
              <a:t> does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 err="1"/>
              <a:t>WriteSet</a:t>
            </a:r>
            <a:r>
              <a:rPr lang="en-US" sz="2600" b="1" dirty="0"/>
              <a:t>(</a:t>
            </a:r>
            <a:r>
              <a:rPr lang="en-US" sz="2600" b="1" dirty="0" err="1"/>
              <a:t>Ti</a:t>
            </a:r>
            <a:r>
              <a:rPr lang="en-US" sz="2600" b="1" dirty="0"/>
              <a:t>) ∩ </a:t>
            </a:r>
            <a:r>
              <a:rPr lang="en-US" sz="2600" b="1" dirty="0" err="1"/>
              <a:t>ReadSet</a:t>
            </a:r>
            <a:r>
              <a:rPr lang="en-US" sz="2600" b="1" dirty="0"/>
              <a:t>(</a:t>
            </a:r>
            <a:r>
              <a:rPr lang="en-US" sz="2600" b="1" dirty="0" err="1"/>
              <a:t>Tj</a:t>
            </a:r>
            <a:r>
              <a:rPr lang="en-US" sz="2600" b="1" dirty="0"/>
              <a:t>)</a:t>
            </a:r>
            <a:r>
              <a:rPr lang="en-US" sz="2600" dirty="0"/>
              <a:t>  is empty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600" b="1" dirty="0" err="1"/>
              <a:t>WriteSet</a:t>
            </a:r>
            <a:r>
              <a:rPr lang="en-US" sz="2600" b="1" dirty="0"/>
              <a:t>(</a:t>
            </a:r>
            <a:r>
              <a:rPr lang="en-US" sz="2600" b="1" dirty="0" err="1"/>
              <a:t>Ti</a:t>
            </a:r>
            <a:r>
              <a:rPr lang="en-US" sz="2600" b="1" dirty="0"/>
              <a:t>) ∩ </a:t>
            </a:r>
            <a:r>
              <a:rPr lang="en-US" sz="2600" b="1" dirty="0" err="1"/>
              <a:t>WriteSet</a:t>
            </a:r>
            <a:r>
              <a:rPr lang="en-US" sz="2600" b="1" dirty="0"/>
              <a:t>(</a:t>
            </a:r>
            <a:r>
              <a:rPr lang="en-US" sz="2600" b="1" dirty="0" err="1"/>
              <a:t>Tj</a:t>
            </a:r>
            <a:r>
              <a:rPr lang="en-US" sz="2600" b="1" dirty="0"/>
              <a:t>)  </a:t>
            </a:r>
            <a:r>
              <a:rPr lang="en-US" sz="2600" dirty="0"/>
              <a:t>is empty.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2606675" y="4144962"/>
            <a:ext cx="1219200" cy="0"/>
          </a:xfrm>
          <a:prstGeom prst="line">
            <a:avLst/>
          </a:prstGeom>
          <a:noFill/>
          <a:ln w="127000">
            <a:solidFill>
              <a:srgbClr val="22B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902075" y="4144962"/>
            <a:ext cx="1219200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197475" y="4144962"/>
            <a:ext cx="1219200" cy="0"/>
          </a:xfrm>
          <a:prstGeom prst="line">
            <a:avLst/>
          </a:prstGeom>
          <a:noFill/>
          <a:ln w="127000">
            <a:solidFill>
              <a:srgbClr val="3365F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920875" y="3306762"/>
            <a:ext cx="1219200" cy="0"/>
          </a:xfrm>
          <a:prstGeom prst="line">
            <a:avLst/>
          </a:prstGeom>
          <a:noFill/>
          <a:ln w="127000">
            <a:solidFill>
              <a:srgbClr val="22B4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16275" y="3306762"/>
            <a:ext cx="1219200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511675" y="3306762"/>
            <a:ext cx="1219200" cy="0"/>
          </a:xfrm>
          <a:prstGeom prst="line">
            <a:avLst/>
          </a:prstGeom>
          <a:noFill/>
          <a:ln w="127000">
            <a:solidFill>
              <a:srgbClr val="3365FB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19200" y="2971800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Ti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424738" y="3886200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3200" b="1"/>
              <a:t>Tj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286000" y="3397250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581400" y="3397250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876800" y="3397250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3365FB"/>
                </a:solidFill>
              </a:rPr>
              <a:t>W</a:t>
            </a:r>
          </a:p>
        </p:txBody>
      </p:sp>
      <p:sp>
        <p:nvSpPr>
          <p:cNvPr id="24" name="Rectangle 15"/>
          <p:cNvSpPr>
            <a:spLocks noChangeArrowheads="1"/>
          </p:cNvSpPr>
          <p:nvPr/>
        </p:nvSpPr>
        <p:spPr bwMode="auto">
          <a:xfrm>
            <a:off x="3032125" y="4208584"/>
            <a:ext cx="441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/>
              <a:t>R</a:t>
            </a: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4327525" y="4208584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6" name="Rectangle 17"/>
          <p:cNvSpPr>
            <a:spLocks noChangeArrowheads="1"/>
          </p:cNvSpPr>
          <p:nvPr/>
        </p:nvSpPr>
        <p:spPr bwMode="auto">
          <a:xfrm>
            <a:off x="5622925" y="4208584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800" b="1">
                <a:solidFill>
                  <a:srgbClr val="3365FB"/>
                </a:solidFill>
              </a:rPr>
              <a:t>W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817696" y="4944940"/>
            <a:ext cx="4139659" cy="8316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2400" dirty="0">
                <a:solidFill>
                  <a:schemeClr val="tx2"/>
                </a:solidFill>
              </a:rPr>
              <a:t>Does </a:t>
            </a:r>
            <a:r>
              <a:rPr lang="en-US" altLang="en-US" sz="2400" dirty="0" err="1">
                <a:solidFill>
                  <a:schemeClr val="tx2"/>
                </a:solidFill>
              </a:rPr>
              <a:t>Tj</a:t>
            </a:r>
            <a:r>
              <a:rPr lang="en-US" altLang="en-US" sz="2400" dirty="0">
                <a:solidFill>
                  <a:schemeClr val="tx2"/>
                </a:solidFill>
              </a:rPr>
              <a:t> read dirty data? </a:t>
            </a:r>
          </a:p>
          <a:p>
            <a:r>
              <a:rPr lang="en-US" altLang="en-US" sz="2400" dirty="0">
                <a:solidFill>
                  <a:schemeClr val="tx2"/>
                </a:solidFill>
              </a:rPr>
              <a:t>Does </a:t>
            </a:r>
            <a:r>
              <a:rPr lang="en-US" altLang="en-US" sz="2400" dirty="0" err="1">
                <a:solidFill>
                  <a:schemeClr val="tx2"/>
                </a:solidFill>
              </a:rPr>
              <a:t>Ti</a:t>
            </a:r>
            <a:r>
              <a:rPr lang="en-US" altLang="en-US" sz="2400" dirty="0">
                <a:solidFill>
                  <a:schemeClr val="tx2"/>
                </a:solidFill>
              </a:rPr>
              <a:t> overwrite </a:t>
            </a:r>
            <a:r>
              <a:rPr lang="en-US" altLang="en-US" sz="2400" dirty="0" err="1">
                <a:solidFill>
                  <a:schemeClr val="tx2"/>
                </a:solidFill>
              </a:rPr>
              <a:t>Tj’s</a:t>
            </a:r>
            <a:r>
              <a:rPr lang="en-US" altLang="en-US" sz="2400" dirty="0">
                <a:solidFill>
                  <a:schemeClr val="tx2"/>
                </a:solidFill>
              </a:rPr>
              <a:t> writes?</a:t>
            </a:r>
          </a:p>
        </p:txBody>
      </p:sp>
    </p:spTree>
    <p:extLst>
      <p:ext uri="{BB962C8B-B14F-4D97-AF65-F5344CB8AC3E}">
        <p14:creationId xmlns:p14="http://schemas.microsoft.com/office/powerpoint/2010/main" val="21226021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67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cs typeface="Times New Roman" panose="02020603050405020304" pitchFamily="18" charset="0"/>
              </a:rPr>
              <a:t>Timestamp Ordering (TO)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8435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62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5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Timestamp Ordering (TO)</a:t>
            </a:r>
          </a:p>
        </p:txBody>
      </p:sp>
      <p:sp>
        <p:nvSpPr>
          <p:cNvPr id="714763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6221" y="838200"/>
            <a:ext cx="9111558" cy="5334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Timestamp based concurrency control algorithm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b="1" dirty="0"/>
              <a:t>Timestamp Ordering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Do not use </a:t>
            </a:r>
            <a:r>
              <a:rPr lang="en-US" altLang="en-US" dirty="0">
                <a:solidFill>
                  <a:srgbClr val="FF0000"/>
                </a:solidFill>
              </a:rPr>
              <a:t>locks</a:t>
            </a:r>
            <a:r>
              <a:rPr lang="en-US" altLang="en-US" dirty="0"/>
              <a:t>, hence, </a:t>
            </a:r>
            <a:r>
              <a:rPr lang="en-US" altLang="en-US" dirty="0">
                <a:solidFill>
                  <a:srgbClr val="FF0000"/>
                </a:solidFill>
              </a:rPr>
              <a:t>deadlocks</a:t>
            </a:r>
            <a:r>
              <a:rPr lang="en-US" altLang="en-US" dirty="0"/>
              <a:t> never occur.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Timestamp based algorithm uses </a:t>
            </a:r>
            <a:r>
              <a:rPr lang="en-US" altLang="en-US" dirty="0">
                <a:solidFill>
                  <a:srgbClr val="FF0000"/>
                </a:solidFill>
              </a:rPr>
              <a:t>timestamp</a:t>
            </a:r>
            <a:r>
              <a:rPr lang="en-US" altLang="en-US" dirty="0"/>
              <a:t> to serialize the execution of concurrent transactions.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dirty="0"/>
              <a:t>Ensure </a:t>
            </a:r>
            <a:r>
              <a:rPr lang="en-US" altLang="en-US" dirty="0">
                <a:solidFill>
                  <a:srgbClr val="FF0000"/>
                </a:solidFill>
              </a:rPr>
              <a:t>conflict </a:t>
            </a:r>
            <a:r>
              <a:rPr lang="en-US" altLang="en-US" dirty="0" err="1">
                <a:solidFill>
                  <a:srgbClr val="FF0000"/>
                </a:solidFill>
              </a:rPr>
              <a:t>serializability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because conflicting operations are processed in timestamp order.</a:t>
            </a:r>
          </a:p>
          <a:p>
            <a:pPr lvl="1"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FF0000"/>
                </a:solidFill>
              </a:rPr>
              <a:t>Not recoverable</a:t>
            </a:r>
          </a:p>
        </p:txBody>
      </p:sp>
    </p:spTree>
    <p:extLst>
      <p:ext uri="{BB962C8B-B14F-4D97-AF65-F5344CB8AC3E}">
        <p14:creationId xmlns:p14="http://schemas.microsoft.com/office/powerpoint/2010/main" val="146732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9" y="8709"/>
            <a:ext cx="9144000" cy="625475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Schedule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4" y="2039294"/>
            <a:ext cx="9073453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63704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Timestamp Ordering (TO)</a:t>
            </a:r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>
          <a:xfrm>
            <a:off x="32442" y="838200"/>
            <a:ext cx="9111558" cy="3581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800" b="0" dirty="0"/>
              <a:t>Timestamp based concurrency control algorithm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dirty="0"/>
              <a:t>Each transaction </a:t>
            </a:r>
            <a:r>
              <a:rPr lang="en-US" altLang="en-US" sz="2800" b="0" i="1" dirty="0" err="1"/>
              <a:t>T</a:t>
            </a:r>
            <a:r>
              <a:rPr lang="en-US" altLang="en-US" sz="2800" b="0" i="1" baseline="-25000" dirty="0" err="1"/>
              <a:t>i</a:t>
            </a:r>
            <a:r>
              <a:rPr lang="en-US" altLang="en-US" sz="2800" b="0" baseline="-25000" dirty="0"/>
              <a:t>, </a:t>
            </a:r>
            <a:r>
              <a:rPr lang="en-US" altLang="en-US" sz="2800" b="0" dirty="0"/>
              <a:t>is associated with an unique fixed timestamp </a:t>
            </a:r>
            <a:r>
              <a:rPr lang="en-US" altLang="en-US" sz="2800" b="0" i="1" dirty="0"/>
              <a:t>TS(</a:t>
            </a:r>
            <a:r>
              <a:rPr lang="en-US" altLang="en-US" sz="2800" b="0" i="1" dirty="0" err="1"/>
              <a:t>T</a:t>
            </a:r>
            <a:r>
              <a:rPr lang="en-US" altLang="en-US" sz="2800" b="0" i="1" baseline="-25000" dirty="0" err="1"/>
              <a:t>i</a:t>
            </a:r>
            <a:r>
              <a:rPr lang="en-US" altLang="en-US" sz="2800" b="0" i="1" dirty="0"/>
              <a:t>) </a:t>
            </a:r>
            <a:r>
              <a:rPr lang="en-US" altLang="en-US" sz="2800" b="0" i="1" u="sng" dirty="0"/>
              <a:t>at the beginning of </a:t>
            </a:r>
            <a:r>
              <a:rPr lang="en-US" altLang="en-US" sz="2800" b="0" i="1" u="sng" dirty="0" err="1"/>
              <a:t>Xact</a:t>
            </a:r>
            <a:r>
              <a:rPr lang="en-US" altLang="en-US" sz="2800" b="0" i="1" u="sng" dirty="0"/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endParaRPr lang="en-US" altLang="en-US" sz="2800" b="0" i="1" dirty="0"/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b="0" baseline="-25000" dirty="0"/>
              <a:t> </a:t>
            </a:r>
            <a:r>
              <a:rPr lang="en-US" altLang="en-US" sz="2800" b="0" dirty="0"/>
              <a:t>If a transaction </a:t>
            </a:r>
            <a:r>
              <a:rPr lang="en-US" altLang="en-US" sz="2800" b="0" i="1" dirty="0" err="1"/>
              <a:t>T</a:t>
            </a:r>
            <a:r>
              <a:rPr lang="en-US" altLang="en-US" sz="2800" b="0" i="1" baseline="-25000" dirty="0" err="1"/>
              <a:t>i</a:t>
            </a:r>
            <a:r>
              <a:rPr lang="en-US" altLang="en-US" sz="2800" b="0" dirty="0"/>
              <a:t> has been assigned timestamp </a:t>
            </a:r>
            <a:r>
              <a:rPr lang="en-US" altLang="en-US" sz="2800" b="0" i="1" dirty="0"/>
              <a:t>TS(</a:t>
            </a:r>
            <a:r>
              <a:rPr lang="en-US" altLang="en-US" sz="2800" b="0" i="1" dirty="0" err="1"/>
              <a:t>T</a:t>
            </a:r>
            <a:r>
              <a:rPr lang="en-US" altLang="en-US" sz="2800" b="0" i="1" baseline="-25000" dirty="0" err="1"/>
              <a:t>i</a:t>
            </a:r>
            <a:r>
              <a:rPr lang="en-US" altLang="en-US" sz="2800" b="0" i="1" dirty="0"/>
              <a:t>)</a:t>
            </a:r>
            <a:r>
              <a:rPr lang="en-US" altLang="en-US" sz="2800" b="0" dirty="0"/>
              <a:t>, and a new transaction </a:t>
            </a:r>
            <a:r>
              <a:rPr lang="en-US" altLang="en-US" sz="2800" b="0" i="1" dirty="0" err="1">
                <a:solidFill>
                  <a:srgbClr val="FF0000"/>
                </a:solidFill>
              </a:rPr>
              <a:t>T</a:t>
            </a:r>
            <a:r>
              <a:rPr lang="en-US" altLang="en-US" sz="2800" b="0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en-US" sz="2800" b="0" dirty="0"/>
              <a:t> enters the system, then </a:t>
            </a:r>
            <a:r>
              <a:rPr lang="en-US" altLang="en-US" sz="2800" b="0" i="1" dirty="0"/>
              <a:t>TS(</a:t>
            </a:r>
            <a:r>
              <a:rPr lang="en-US" altLang="en-US" sz="2800" b="0" i="1" dirty="0" err="1"/>
              <a:t>T</a:t>
            </a:r>
            <a:r>
              <a:rPr lang="en-US" altLang="en-US" sz="2800" b="0" i="1" baseline="-25000" dirty="0" err="1"/>
              <a:t>i</a:t>
            </a:r>
            <a:r>
              <a:rPr lang="en-US" altLang="en-US" sz="2800" b="0" i="1" dirty="0"/>
              <a:t>)</a:t>
            </a:r>
            <a:r>
              <a:rPr lang="en-US" altLang="en-US" sz="2800" b="0" dirty="0"/>
              <a:t> &lt; </a:t>
            </a:r>
            <a:r>
              <a:rPr lang="en-US" altLang="en-US" sz="2800" b="0" i="1" dirty="0"/>
              <a:t>TS(</a:t>
            </a:r>
            <a:r>
              <a:rPr lang="en-US" altLang="en-US" sz="2800" b="0" i="1" dirty="0" err="1">
                <a:solidFill>
                  <a:srgbClr val="FF0000"/>
                </a:solidFill>
              </a:rPr>
              <a:t>T</a:t>
            </a:r>
            <a:r>
              <a:rPr lang="en-US" altLang="en-US" sz="2800" b="0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en-US" sz="2800" b="0" i="1" dirty="0"/>
              <a:t>)</a:t>
            </a:r>
            <a:endParaRPr lang="en-US" altLang="en-US" sz="2800" b="0" i="1" baseline="-25000" dirty="0"/>
          </a:p>
        </p:txBody>
      </p:sp>
    </p:spTree>
    <p:extLst>
      <p:ext uri="{BB962C8B-B14F-4D97-AF65-F5344CB8AC3E}">
        <p14:creationId xmlns:p14="http://schemas.microsoft.com/office/powerpoint/2010/main" val="3343901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0" y="871527"/>
            <a:ext cx="9143999" cy="809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solidFill>
                  <a:srgbClr val="0066FF"/>
                </a:solidFill>
              </a:rPr>
              <a:t>Read to late: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T2</a:t>
            </a:r>
            <a:r>
              <a:rPr lang="en-US" altLang="zh-CN" sz="2400" b="0" dirty="0"/>
              <a:t> started after </a:t>
            </a:r>
            <a:r>
              <a:rPr lang="en-US" altLang="zh-CN" sz="2400" b="0" i="1" dirty="0"/>
              <a:t>T1</a:t>
            </a:r>
            <a:r>
              <a:rPr lang="en-US" altLang="zh-CN" sz="2400" b="0" dirty="0"/>
              <a:t>, but wrote a value for 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 before </a:t>
            </a:r>
            <a:r>
              <a:rPr lang="en-US" altLang="zh-CN" sz="2400" b="0" i="1" dirty="0"/>
              <a:t>T1</a:t>
            </a:r>
            <a:r>
              <a:rPr lang="en-US" altLang="zh-CN" sz="2400" b="0" dirty="0"/>
              <a:t> reads 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. </a:t>
            </a:r>
            <a:r>
              <a:rPr lang="en-US" altLang="zh-CN" sz="2000" b="0" dirty="0"/>
              <a:t>                    </a:t>
            </a:r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endParaRPr lang="en-US" altLang="zh-CN" b="0" dirty="0"/>
          </a:p>
          <a:p>
            <a:pPr lvl="3"/>
            <a:endParaRPr lang="en-US" altLang="zh-CN" b="0" dirty="0"/>
          </a:p>
        </p:txBody>
      </p: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428081" y="1981200"/>
            <a:ext cx="7719800" cy="3805535"/>
            <a:chOff x="2340" y="1827"/>
            <a:chExt cx="5940" cy="3120"/>
          </a:xfrm>
        </p:grpSpPr>
        <p:sp>
          <p:nvSpPr>
            <p:cNvPr id="7" name="AutoShape 28"/>
            <p:cNvSpPr>
              <a:spLocks noChangeAspect="1" noChangeArrowheads="1"/>
            </p:cNvSpPr>
            <p:nvPr/>
          </p:nvSpPr>
          <p:spPr bwMode="auto">
            <a:xfrm>
              <a:off x="2340" y="1827"/>
              <a:ext cx="5940" cy="3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29"/>
            <p:cNvSpPr>
              <a:spLocks noChangeShapeType="1"/>
            </p:cNvSpPr>
            <p:nvPr/>
          </p:nvSpPr>
          <p:spPr bwMode="auto">
            <a:xfrm>
              <a:off x="2700" y="3699"/>
              <a:ext cx="50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 flipH="1">
              <a:off x="5759" y="2451"/>
              <a:ext cx="2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31"/>
            <p:cNvSpPr>
              <a:spLocks noChangeShapeType="1"/>
            </p:cNvSpPr>
            <p:nvPr/>
          </p:nvSpPr>
          <p:spPr bwMode="auto">
            <a:xfrm>
              <a:off x="6838" y="2919"/>
              <a:ext cx="2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32"/>
            <p:cNvSpPr>
              <a:spLocks noChangeShapeType="1"/>
            </p:cNvSpPr>
            <p:nvPr/>
          </p:nvSpPr>
          <p:spPr bwMode="auto">
            <a:xfrm flipV="1">
              <a:off x="3960" y="3699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33"/>
            <p:cNvSpPr>
              <a:spLocks noChangeShapeType="1"/>
            </p:cNvSpPr>
            <p:nvPr/>
          </p:nvSpPr>
          <p:spPr bwMode="auto">
            <a:xfrm flipV="1">
              <a:off x="4860" y="3699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>
              <a:off x="4808" y="2086"/>
              <a:ext cx="1441" cy="37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i="1" dirty="0">
                  <a:latin typeface="+mn-lt"/>
                </a:rPr>
                <a:t>T2</a:t>
              </a:r>
              <a:r>
                <a:rPr lang="en-US" altLang="zh-CN" sz="2400" b="1" dirty="0">
                  <a:latin typeface="+mn-lt"/>
                </a:rPr>
                <a:t> writes </a:t>
              </a:r>
              <a:r>
                <a:rPr lang="en-US" altLang="zh-CN" sz="2400" b="1" i="1" dirty="0">
                  <a:latin typeface="+mn-lt"/>
                </a:rPr>
                <a:t>X</a:t>
              </a:r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>
              <a:off x="6300" y="2554"/>
              <a:ext cx="1440" cy="37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 i="1" dirty="0">
                  <a:solidFill>
                    <a:srgbClr val="FF0000"/>
                  </a:solidFill>
                  <a:latin typeface="+mn-lt"/>
                </a:rPr>
                <a:t>T1</a:t>
              </a:r>
              <a:r>
                <a:rPr lang="en-US" altLang="zh-CN" sz="2400" b="1" dirty="0">
                  <a:solidFill>
                    <a:srgbClr val="FF0000"/>
                  </a:solidFill>
                  <a:latin typeface="+mn-lt"/>
                </a:rPr>
                <a:t> reads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>
              <a:off x="3960" y="3074"/>
              <a:ext cx="2880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3960" y="3075"/>
              <a:ext cx="1" cy="62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" name="Line 38"/>
            <p:cNvSpPr>
              <a:spLocks noChangeShapeType="1"/>
            </p:cNvSpPr>
            <p:nvPr/>
          </p:nvSpPr>
          <p:spPr bwMode="auto">
            <a:xfrm>
              <a:off x="4860" y="3387"/>
              <a:ext cx="1" cy="3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" name="Line 39"/>
            <p:cNvSpPr>
              <a:spLocks noChangeShapeType="1"/>
            </p:cNvSpPr>
            <p:nvPr/>
          </p:nvSpPr>
          <p:spPr bwMode="auto">
            <a:xfrm>
              <a:off x="4860" y="3387"/>
              <a:ext cx="900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3420" y="4167"/>
              <a:ext cx="1080" cy="40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 i="1" dirty="0">
                  <a:latin typeface="+mn-lt"/>
                </a:rPr>
                <a:t>T1</a:t>
              </a:r>
              <a:r>
                <a:rPr lang="en-US" altLang="zh-CN" sz="2400" b="1" dirty="0">
                  <a:latin typeface="+mn-lt"/>
                </a:rPr>
                <a:t> start</a:t>
              </a:r>
            </a:p>
          </p:txBody>
        </p:sp>
        <p:sp>
          <p:nvSpPr>
            <p:cNvPr id="20" name="Text Box 41"/>
            <p:cNvSpPr txBox="1">
              <a:spLocks noChangeArrowheads="1"/>
            </p:cNvSpPr>
            <p:nvPr/>
          </p:nvSpPr>
          <p:spPr bwMode="auto">
            <a:xfrm>
              <a:off x="4500" y="4167"/>
              <a:ext cx="1080" cy="40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 i="1" dirty="0">
                  <a:latin typeface="+mn-lt"/>
                </a:rPr>
                <a:t>T2</a:t>
              </a:r>
              <a:r>
                <a:rPr lang="en-US" altLang="zh-CN" sz="2400" b="1" dirty="0">
                  <a:latin typeface="+mn-lt"/>
                </a:rPr>
                <a:t> start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55626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800" dirty="0">
                <a:latin typeface="+mn-ea"/>
              </a:rPr>
              <a:t>Transaction T1 tries to read too later</a:t>
            </a:r>
          </a:p>
        </p:txBody>
      </p:sp>
    </p:spTree>
    <p:extLst>
      <p:ext uri="{BB962C8B-B14F-4D97-AF65-F5344CB8AC3E}">
        <p14:creationId xmlns:p14="http://schemas.microsoft.com/office/powerpoint/2010/main" val="35757957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838200"/>
            <a:ext cx="9144000" cy="99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2400" b="0" dirty="0">
                <a:solidFill>
                  <a:srgbClr val="0066FF"/>
                </a:solidFill>
              </a:rPr>
              <a:t>Write too late:</a:t>
            </a:r>
            <a:r>
              <a:rPr lang="en-US" altLang="zh-CN" sz="2400" b="0" dirty="0"/>
              <a:t> </a:t>
            </a:r>
            <a:r>
              <a:rPr lang="en-US" altLang="zh-CN" sz="2400" b="0" i="1" dirty="0"/>
              <a:t>T2</a:t>
            </a:r>
            <a:r>
              <a:rPr lang="en-US" altLang="zh-CN" sz="2400" b="0" dirty="0"/>
              <a:t> started after </a:t>
            </a:r>
            <a:r>
              <a:rPr lang="en-US" altLang="zh-CN" sz="2400" b="0" i="1" dirty="0"/>
              <a:t>T1</a:t>
            </a:r>
            <a:r>
              <a:rPr lang="en-US" altLang="zh-CN" sz="2400" b="0" dirty="0"/>
              <a:t>, but read 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 before </a:t>
            </a:r>
            <a:r>
              <a:rPr lang="en-US" altLang="zh-CN" sz="2400" b="0" i="1" dirty="0"/>
              <a:t>T1</a:t>
            </a:r>
            <a:r>
              <a:rPr lang="en-US" altLang="zh-CN" sz="2400" b="0" dirty="0"/>
              <a:t> got a chance to write 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.</a:t>
            </a:r>
          </a:p>
          <a:p>
            <a:endParaRPr lang="en-US" altLang="zh-CN" b="0" dirty="0"/>
          </a:p>
        </p:txBody>
      </p:sp>
      <p:sp>
        <p:nvSpPr>
          <p:cNvPr id="6" name="AutoShape 19"/>
          <p:cNvSpPr>
            <a:spLocks noChangeAspect="1" noChangeArrowheads="1"/>
          </p:cNvSpPr>
          <p:nvPr/>
        </p:nvSpPr>
        <p:spPr bwMode="auto">
          <a:xfrm>
            <a:off x="685800" y="762000"/>
            <a:ext cx="6934200" cy="424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>
            <a:off x="1283566" y="3874677"/>
            <a:ext cx="5883564" cy="11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8" name="Line 21"/>
          <p:cNvSpPr>
            <a:spLocks noChangeShapeType="1"/>
          </p:cNvSpPr>
          <p:nvPr/>
        </p:nvSpPr>
        <p:spPr bwMode="auto">
          <a:xfrm flipH="1">
            <a:off x="4753332" y="2458483"/>
            <a:ext cx="2335" cy="14161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5977223" y="2989556"/>
            <a:ext cx="2335" cy="88512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2712760" y="3874676"/>
            <a:ext cx="1167" cy="5310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1" name="Line 24"/>
          <p:cNvSpPr>
            <a:spLocks noChangeShapeType="1"/>
          </p:cNvSpPr>
          <p:nvPr/>
        </p:nvSpPr>
        <p:spPr bwMode="auto">
          <a:xfrm flipV="1">
            <a:off x="3733613" y="3874676"/>
            <a:ext cx="1167" cy="5310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3809611" y="1927410"/>
            <a:ext cx="1829275" cy="53107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2400" b="1" i="1" dirty="0">
                <a:latin typeface="+mn-lt"/>
              </a:rPr>
              <a:t>T2</a:t>
            </a:r>
            <a:r>
              <a:rPr lang="en-US" altLang="zh-CN" sz="2400" b="1" dirty="0">
                <a:latin typeface="+mn-lt"/>
              </a:rPr>
              <a:t> reads </a:t>
            </a:r>
            <a:r>
              <a:rPr lang="en-US" altLang="zh-CN" sz="2400" b="1" i="1" dirty="0">
                <a:latin typeface="+mn-lt"/>
              </a:rPr>
              <a:t>X</a:t>
            </a:r>
            <a:endParaRPr lang="en-US" altLang="zh-CN" sz="2400" i="1" dirty="0">
              <a:latin typeface="+mn-lt"/>
            </a:endParaRP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5104960" y="2458483"/>
            <a:ext cx="1847953" cy="52880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T1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 writes </a:t>
            </a:r>
            <a:r>
              <a:rPr lang="en-US" altLang="zh-CN" sz="2400" b="1" i="1" dirty="0">
                <a:solidFill>
                  <a:srgbClr val="FF0000"/>
                </a:solidFill>
                <a:latin typeface="+mn-lt"/>
              </a:rPr>
              <a:t>X</a:t>
            </a:r>
            <a:endParaRPr lang="en-US" altLang="zh-CN" sz="2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>
            <a:off x="2712761" y="3165445"/>
            <a:ext cx="3362037" cy="113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2712760" y="3166580"/>
            <a:ext cx="1167" cy="70809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6" name="Line 29"/>
          <p:cNvSpPr>
            <a:spLocks noChangeShapeType="1"/>
          </p:cNvSpPr>
          <p:nvPr/>
        </p:nvSpPr>
        <p:spPr bwMode="auto">
          <a:xfrm>
            <a:off x="3733613" y="3520629"/>
            <a:ext cx="1167" cy="354049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>
            <a:off x="3733614" y="3520629"/>
            <a:ext cx="1050636" cy="113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905153" y="4405750"/>
            <a:ext cx="1456882" cy="53107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2400" b="1" i="1" dirty="0">
                <a:latin typeface="+mn-lt"/>
              </a:rPr>
              <a:t>T1</a:t>
            </a:r>
            <a:r>
              <a:rPr lang="en-US" altLang="zh-CN" sz="2400" b="1" dirty="0">
                <a:latin typeface="+mn-lt"/>
              </a:rPr>
              <a:t> start</a:t>
            </a:r>
            <a:endParaRPr lang="en-US" altLang="zh-CN" sz="2400" dirty="0">
              <a:latin typeface="+mn-lt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3276499" y="4405750"/>
            <a:ext cx="1456882" cy="531073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r>
              <a:rPr lang="en-US" altLang="zh-CN" sz="2400" b="1" i="1" dirty="0">
                <a:latin typeface="+mn-lt"/>
              </a:rPr>
              <a:t>T2</a:t>
            </a:r>
            <a:r>
              <a:rPr lang="en-US" altLang="zh-CN" sz="2400" b="1" dirty="0">
                <a:latin typeface="+mn-lt"/>
              </a:rPr>
              <a:t> start</a:t>
            </a:r>
            <a:endParaRPr lang="en-US" altLang="zh-CN" sz="2400" dirty="0">
              <a:latin typeface="+mn-l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0" y="5574110"/>
            <a:ext cx="9144000" cy="51676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altLang="zh-CN" sz="2800" dirty="0">
                <a:latin typeface="+mn-ea"/>
              </a:rPr>
              <a:t>Transaction T1 tries to write too late</a:t>
            </a:r>
          </a:p>
        </p:txBody>
      </p:sp>
    </p:spTree>
    <p:extLst>
      <p:ext uri="{BB962C8B-B14F-4D97-AF65-F5344CB8AC3E}">
        <p14:creationId xmlns:p14="http://schemas.microsoft.com/office/powerpoint/2010/main" val="2671983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 txBox="1">
            <a:spLocks noChangeArrowheads="1"/>
          </p:cNvSpPr>
          <p:nvPr/>
        </p:nvSpPr>
        <p:spPr>
          <a:xfrm>
            <a:off x="0" y="838200"/>
            <a:ext cx="9144000" cy="2057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0" dirty="0"/>
              <a:t>Define timestamps of data items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 err="1"/>
              <a:t>Read_TS</a:t>
            </a:r>
            <a:r>
              <a:rPr lang="en-US" altLang="en-US" sz="2400" b="0" dirty="0"/>
              <a:t>(X): The largest timestamp among all the timestamps of transactions that have successfully read X.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400" b="0" dirty="0" err="1"/>
              <a:t>Write_TS</a:t>
            </a:r>
            <a:r>
              <a:rPr lang="en-US" altLang="en-US" sz="2400" b="0" dirty="0"/>
              <a:t>(X): The largest timestamp among all the timestamps of transactions that have successfully write X.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2400" b="0" dirty="0"/>
          </a:p>
        </p:txBody>
      </p:sp>
      <p:sp>
        <p:nvSpPr>
          <p:cNvPr id="6" name="Rectangle 11"/>
          <p:cNvSpPr txBox="1">
            <a:spLocks noChangeArrowheads="1"/>
          </p:cNvSpPr>
          <p:nvPr/>
        </p:nvSpPr>
        <p:spPr>
          <a:xfrm>
            <a:off x="0" y="5181600"/>
            <a:ext cx="9152709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000" b="0" dirty="0" err="1">
                <a:sym typeface="Symbol" panose="05050102010706020507" pitchFamily="18" charset="2"/>
              </a:rPr>
              <a:t>read_item</a:t>
            </a:r>
            <a:r>
              <a:rPr lang="en-US" altLang="en-US" sz="2000" b="0" dirty="0">
                <a:sym typeface="Symbol" panose="05050102010706020507" pitchFamily="18" charset="2"/>
              </a:rPr>
              <a:t>(X): TS(T) ≥ </a:t>
            </a:r>
            <a:r>
              <a:rPr lang="en-US" altLang="en-US" sz="2000" b="0" dirty="0" err="1">
                <a:sym typeface="Symbol" panose="05050102010706020507" pitchFamily="18" charset="2"/>
              </a:rPr>
              <a:t>write_TS</a:t>
            </a:r>
            <a:r>
              <a:rPr lang="en-US" altLang="en-US" sz="2000" b="0" dirty="0">
                <a:sym typeface="Symbol" panose="05050102010706020507" pitchFamily="18" charset="2"/>
              </a:rPr>
              <a:t>(</a:t>
            </a:r>
            <a:r>
              <a:rPr lang="en-US" altLang="en-US" sz="2000" b="0" i="1" dirty="0">
                <a:sym typeface="Symbol" panose="05050102010706020507" pitchFamily="18" charset="2"/>
              </a:rPr>
              <a:t>X</a:t>
            </a:r>
            <a:r>
              <a:rPr lang="en-US" altLang="en-US" sz="2000" b="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000" b="0" dirty="0" err="1">
                <a:sym typeface="Symbol" panose="05050102010706020507" pitchFamily="18" charset="2"/>
              </a:rPr>
              <a:t>write_item</a:t>
            </a:r>
            <a:r>
              <a:rPr lang="en-US" altLang="en-US" sz="2000" b="0" dirty="0">
                <a:sym typeface="Symbol" panose="05050102010706020507" pitchFamily="18" charset="2"/>
              </a:rPr>
              <a:t>(X): TS(T) ≥ </a:t>
            </a:r>
            <a:r>
              <a:rPr lang="en-US" altLang="en-US" sz="2000" b="0" dirty="0" err="1">
                <a:sym typeface="Symbol" panose="05050102010706020507" pitchFamily="18" charset="2"/>
              </a:rPr>
              <a:t>read_TS</a:t>
            </a:r>
            <a:r>
              <a:rPr lang="en-US" altLang="en-US" sz="2000" b="0" dirty="0">
                <a:sym typeface="Symbol" panose="05050102010706020507" pitchFamily="18" charset="2"/>
              </a:rPr>
              <a:t>(X) and TS(T) ≥ </a:t>
            </a:r>
            <a:r>
              <a:rPr lang="en-US" altLang="en-US" sz="2000" b="0" dirty="0" err="1">
                <a:sym typeface="Symbol" panose="05050102010706020507" pitchFamily="18" charset="2"/>
              </a:rPr>
              <a:t>write_TS</a:t>
            </a:r>
            <a:r>
              <a:rPr lang="en-US" altLang="en-US" sz="2000" b="0" dirty="0">
                <a:sym typeface="Symbol" panose="05050102010706020507" pitchFamily="18" charset="2"/>
              </a:rPr>
              <a:t>(X)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30" y="2870775"/>
            <a:ext cx="91410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When T tries to read (X)</a:t>
            </a:r>
          </a:p>
          <a:p>
            <a:pPr marL="800100" lvl="1" indent="-342900"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), </a:t>
            </a:r>
            <a:r>
              <a:rPr lang="en-US" altLang="en-US" sz="2000" dirty="0">
                <a:sym typeface="Symbol" panose="05050102010706020507" pitchFamily="18" charset="2"/>
              </a:rPr>
              <a:t>then X was written by a “later” transaction.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</a:pPr>
            <a:endParaRPr lang="en-US" altLang="en-US" sz="20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When T tries to write (X)</a:t>
            </a:r>
          </a:p>
          <a:p>
            <a:pPr marL="800100" lvl="1" indent="-342900"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lang="en-US" altLang="en-US" sz="2000" dirty="0">
                <a:sym typeface="Symbol" panose="05050102010706020507" pitchFamily="18" charset="2"/>
              </a:rPr>
              <a:t>or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), </a:t>
            </a:r>
            <a:r>
              <a:rPr lang="en-US" altLang="en-US" sz="2000" dirty="0">
                <a:sym typeface="Symbol" panose="05050102010706020507" pitchFamily="18" charset="2"/>
              </a:rPr>
              <a:t>then X has been read or written by a “later” transaction.</a:t>
            </a:r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9046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0" name="Rectangle 10"/>
          <p:cNvSpPr>
            <a:spLocks noGrp="1" noChangeArrowheads="1"/>
          </p:cNvSpPr>
          <p:nvPr>
            <p:ph type="title"/>
          </p:nvPr>
        </p:nvSpPr>
        <p:spPr>
          <a:xfrm>
            <a:off x="2178" y="8708"/>
            <a:ext cx="9150531" cy="600892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Database Concurrency Control</a:t>
            </a:r>
          </a:p>
        </p:txBody>
      </p:sp>
      <p:sp>
        <p:nvSpPr>
          <p:cNvPr id="71681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3962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Timestamp based concurrency control algorithm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400" b="1" dirty="0"/>
              <a:t>Basic Timestamp Ordering</a:t>
            </a:r>
          </a:p>
          <a:p>
            <a:pPr marL="400050" lvl="1" indent="0">
              <a:lnSpc>
                <a:spcPct val="90000"/>
              </a:lnSpc>
              <a:buClr>
                <a:schemeClr val="tx2"/>
              </a:buClr>
              <a:buSzPct val="100000"/>
              <a:buNone/>
            </a:pPr>
            <a:r>
              <a:rPr lang="en-US" altLang="en-US" sz="2200" dirty="0"/>
              <a:t>Given Transaction </a:t>
            </a:r>
            <a:r>
              <a:rPr lang="en-US" altLang="en-US" sz="2200" i="1" dirty="0"/>
              <a:t>T</a:t>
            </a:r>
            <a:r>
              <a:rPr lang="en-US" altLang="en-US" sz="2200" dirty="0"/>
              <a:t> and item </a:t>
            </a:r>
            <a:r>
              <a:rPr lang="en-US" altLang="en-US" sz="2200" i="1" dirty="0"/>
              <a:t>X</a:t>
            </a:r>
          </a:p>
          <a:p>
            <a:pPr marL="457200" lvl="1" indent="0">
              <a:lnSpc>
                <a:spcPct val="90000"/>
              </a:lnSpc>
              <a:buClr>
                <a:schemeClr val="tx2"/>
              </a:buClr>
              <a:buSzPct val="100000"/>
              <a:buNone/>
            </a:pPr>
            <a:r>
              <a:rPr lang="en-US" altLang="en-US" sz="2200" dirty="0">
                <a:sym typeface="Symbol" panose="05050102010706020507" pitchFamily="18" charset="2"/>
              </a:rPr>
              <a:t>1. </a:t>
            </a:r>
            <a:r>
              <a:rPr lang="en-US" altLang="en-US" sz="2200" i="1" dirty="0"/>
              <a:t>T</a:t>
            </a:r>
            <a:r>
              <a:rPr lang="en-US" altLang="en-US" sz="2200" dirty="0"/>
              <a:t> issues </a:t>
            </a:r>
            <a:r>
              <a:rPr lang="en-US" altLang="en-US" sz="2200" dirty="0" err="1"/>
              <a:t>read_item</a:t>
            </a:r>
            <a:r>
              <a:rPr lang="en-US" altLang="en-US" sz="2200" dirty="0"/>
              <a:t>(</a:t>
            </a:r>
            <a:r>
              <a:rPr lang="en-US" altLang="en-US" sz="2200" i="1" dirty="0"/>
              <a:t>X</a:t>
            </a:r>
            <a:r>
              <a:rPr lang="en-US" altLang="en-US" sz="2200" dirty="0"/>
              <a:t>) operation:</a:t>
            </a:r>
          </a:p>
          <a:p>
            <a:pPr marL="914400" lvl="2" indent="0">
              <a:lnSpc>
                <a:spcPct val="90000"/>
              </a:lnSpc>
              <a:buClr>
                <a:schemeClr val="tx2"/>
              </a:buClr>
              <a:buSzPct val="100000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  <a:p>
            <a:pPr marL="914400" lvl="2" indent="0">
              <a:lnSpc>
                <a:spcPct val="90000"/>
              </a:lnSpc>
              <a:buClr>
                <a:schemeClr val="tx2"/>
              </a:buClr>
              <a:buSzPct val="100000"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b="1" dirty="0" err="1">
                <a:sym typeface="Symbol" panose="05050102010706020507" pitchFamily="18" charset="2"/>
              </a:rPr>
              <a:t>read_TS</a:t>
            </a:r>
            <a:r>
              <a:rPr lang="en-US" altLang="en-US" sz="2000" b="1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ym typeface="Symbol" panose="05050102010706020507" pitchFamily="18" charset="2"/>
              </a:rPr>
              <a:t>X</a:t>
            </a:r>
            <a:r>
              <a:rPr lang="en-US" altLang="en-US" sz="2000" b="1" dirty="0">
                <a:sym typeface="Symbol" panose="05050102010706020507" pitchFamily="18" charset="2"/>
              </a:rPr>
              <a:t>)  </a:t>
            </a:r>
            <a:r>
              <a:rPr lang="en-US" altLang="en-US" sz="2000" b="1" dirty="0">
                <a:sym typeface="Wingdings" panose="05000000000000000000" pitchFamily="2" charset="2"/>
              </a:rPr>
              <a:t> </a:t>
            </a:r>
            <a:r>
              <a:rPr lang="en-US" altLang="en-US" sz="2000" b="1" dirty="0">
                <a:sym typeface="Symbol" panose="05050102010706020507" pitchFamily="18" charset="2"/>
              </a:rPr>
              <a:t> max ( TS(</a:t>
            </a:r>
            <a:r>
              <a:rPr lang="en-US" altLang="en-US" sz="2000" b="1" i="1" dirty="0">
                <a:sym typeface="Symbol" panose="05050102010706020507" pitchFamily="18" charset="2"/>
              </a:rPr>
              <a:t>T</a:t>
            </a:r>
            <a:r>
              <a:rPr lang="en-US" altLang="en-US" sz="2000" b="1" dirty="0">
                <a:sym typeface="Symbol" panose="05050102010706020507" pitchFamily="18" charset="2"/>
              </a:rPr>
              <a:t>), the current </a:t>
            </a:r>
            <a:r>
              <a:rPr lang="en-US" altLang="en-US" sz="2000" b="1" dirty="0" err="1">
                <a:sym typeface="Symbol" panose="05050102010706020507" pitchFamily="18" charset="2"/>
              </a:rPr>
              <a:t>read_TS</a:t>
            </a:r>
            <a:r>
              <a:rPr lang="en-US" altLang="en-US" sz="2000" b="1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ym typeface="Symbol" panose="05050102010706020507" pitchFamily="18" charset="2"/>
              </a:rPr>
              <a:t>X</a:t>
            </a:r>
            <a:r>
              <a:rPr lang="en-US" altLang="en-US" sz="2000" b="1" dirty="0">
                <a:sym typeface="Symbol" panose="05050102010706020507" pitchFamily="18" charset="2"/>
              </a:rPr>
              <a:t>) ).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endParaRPr lang="en-US" altLang="en-US" sz="2400" dirty="0"/>
          </a:p>
          <a:p>
            <a:pPr marL="457200" lvl="1" indent="0">
              <a:lnSpc>
                <a:spcPct val="90000"/>
              </a:lnSpc>
              <a:buClr>
                <a:schemeClr val="tx2"/>
              </a:buClr>
              <a:buSzPct val="100000"/>
              <a:buNone/>
            </a:pPr>
            <a:r>
              <a:rPr lang="en-US" altLang="en-US" sz="2200" dirty="0"/>
              <a:t>2. </a:t>
            </a:r>
            <a:r>
              <a:rPr lang="en-US" altLang="en-US" sz="2200" i="1" dirty="0"/>
              <a:t>T </a:t>
            </a:r>
            <a:r>
              <a:rPr lang="en-US" altLang="en-US" sz="2200" dirty="0"/>
              <a:t>issues </a:t>
            </a:r>
            <a:r>
              <a:rPr lang="en-US" altLang="en-US" sz="2200" dirty="0" err="1"/>
              <a:t>write_item</a:t>
            </a:r>
            <a:r>
              <a:rPr lang="en-US" altLang="en-US" sz="2200" dirty="0"/>
              <a:t>(</a:t>
            </a:r>
            <a:r>
              <a:rPr lang="en-US" altLang="en-US" sz="2200" i="1" dirty="0"/>
              <a:t>X</a:t>
            </a:r>
            <a:r>
              <a:rPr lang="en-US" altLang="en-US" sz="2200" dirty="0"/>
              <a:t>) operation:</a:t>
            </a:r>
          </a:p>
          <a:p>
            <a:pPr marL="914400" lvl="2" indent="0">
              <a:lnSpc>
                <a:spcPct val="90000"/>
              </a:lnSpc>
              <a:buClr>
                <a:schemeClr val="tx2"/>
              </a:buClr>
              <a:buSzPct val="100000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  <a:p>
            <a:pPr marL="914400" lvl="2" indent="0">
              <a:lnSpc>
                <a:spcPct val="90000"/>
              </a:lnSpc>
              <a:buClr>
                <a:schemeClr val="tx2"/>
              </a:buClr>
              <a:buSzPct val="100000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  <a:p>
            <a:pPr marL="914400" lvl="2" indent="0">
              <a:lnSpc>
                <a:spcPct val="90000"/>
              </a:lnSpc>
              <a:buClr>
                <a:schemeClr val="tx2"/>
              </a:buClr>
              <a:buSzPct val="100000"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SET </a:t>
            </a:r>
            <a:r>
              <a:rPr lang="en-US" altLang="en-US" sz="2000" b="1" dirty="0" err="1">
                <a:sym typeface="Symbol" panose="05050102010706020507" pitchFamily="18" charset="2"/>
              </a:rPr>
              <a:t>write_TS</a:t>
            </a:r>
            <a:r>
              <a:rPr lang="en-US" altLang="en-US" sz="2000" b="1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ym typeface="Symbol" panose="05050102010706020507" pitchFamily="18" charset="2"/>
              </a:rPr>
              <a:t>X</a:t>
            </a:r>
            <a:r>
              <a:rPr lang="en-US" altLang="en-US" sz="2000" b="1" dirty="0">
                <a:sym typeface="Symbol" panose="05050102010706020507" pitchFamily="18" charset="2"/>
              </a:rPr>
              <a:t>)  </a:t>
            </a:r>
            <a:r>
              <a:rPr lang="en-US" altLang="en-US" sz="2000" b="1" dirty="0">
                <a:sym typeface="Wingdings" panose="05000000000000000000" pitchFamily="2" charset="2"/>
              </a:rPr>
              <a:t></a:t>
            </a:r>
            <a:r>
              <a:rPr lang="en-US" altLang="en-US" sz="2000" b="1" dirty="0">
                <a:sym typeface="Symbol" panose="05050102010706020507" pitchFamily="18" charset="2"/>
              </a:rPr>
              <a:t>  TS(</a:t>
            </a:r>
            <a:r>
              <a:rPr lang="en-US" altLang="en-US" sz="2000" b="1" i="1" dirty="0">
                <a:sym typeface="Symbol" panose="05050102010706020507" pitchFamily="18" charset="2"/>
              </a:rPr>
              <a:t>T</a:t>
            </a:r>
            <a:r>
              <a:rPr lang="en-US" altLang="en-US" sz="2000" b="1" dirty="0"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4" name="Rectangle 11"/>
          <p:cNvSpPr txBox="1">
            <a:spLocks noChangeArrowheads="1"/>
          </p:cNvSpPr>
          <p:nvPr/>
        </p:nvSpPr>
        <p:spPr>
          <a:xfrm>
            <a:off x="0" y="5181600"/>
            <a:ext cx="9152709" cy="762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000" b="0" dirty="0" err="1">
                <a:sym typeface="Symbol" panose="05050102010706020507" pitchFamily="18" charset="2"/>
              </a:rPr>
              <a:t>read_item</a:t>
            </a:r>
            <a:r>
              <a:rPr lang="en-US" altLang="en-US" sz="2000" b="0" dirty="0">
                <a:sym typeface="Symbol" panose="05050102010706020507" pitchFamily="18" charset="2"/>
              </a:rPr>
              <a:t>(X): TS(T) ≥ </a:t>
            </a:r>
            <a:r>
              <a:rPr lang="en-US" altLang="en-US" sz="2000" b="0" dirty="0" err="1">
                <a:sym typeface="Symbol" panose="05050102010706020507" pitchFamily="18" charset="2"/>
              </a:rPr>
              <a:t>write_TS</a:t>
            </a:r>
            <a:r>
              <a:rPr lang="en-US" altLang="en-US" sz="2000" b="0" dirty="0">
                <a:sym typeface="Symbol" panose="05050102010706020507" pitchFamily="18" charset="2"/>
              </a:rPr>
              <a:t>(</a:t>
            </a:r>
            <a:r>
              <a:rPr lang="en-US" altLang="en-US" sz="2000" b="0" i="1" dirty="0">
                <a:sym typeface="Symbol" panose="05050102010706020507" pitchFamily="18" charset="2"/>
              </a:rPr>
              <a:t>X</a:t>
            </a:r>
            <a:r>
              <a:rPr lang="en-US" altLang="en-US" sz="2000" b="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en-US" sz="2000" b="0" dirty="0" err="1">
                <a:sym typeface="Symbol" panose="05050102010706020507" pitchFamily="18" charset="2"/>
              </a:rPr>
              <a:t>write_item</a:t>
            </a:r>
            <a:r>
              <a:rPr lang="en-US" altLang="en-US" sz="2000" b="0" dirty="0">
                <a:sym typeface="Symbol" panose="05050102010706020507" pitchFamily="18" charset="2"/>
              </a:rPr>
              <a:t>(X): TS(T) ≥ </a:t>
            </a:r>
            <a:r>
              <a:rPr lang="en-US" altLang="en-US" sz="2000" b="0" dirty="0" err="1">
                <a:sym typeface="Symbol" panose="05050102010706020507" pitchFamily="18" charset="2"/>
              </a:rPr>
              <a:t>read_TS</a:t>
            </a:r>
            <a:r>
              <a:rPr lang="en-US" altLang="en-US" sz="2000" b="0" dirty="0">
                <a:sym typeface="Symbol" panose="05050102010706020507" pitchFamily="18" charset="2"/>
              </a:rPr>
              <a:t>(X) and TS(T) ≥ </a:t>
            </a:r>
            <a:r>
              <a:rPr lang="en-US" altLang="en-US" sz="2000" b="0" dirty="0" err="1">
                <a:sym typeface="Symbol" panose="05050102010706020507" pitchFamily="18" charset="2"/>
              </a:rPr>
              <a:t>write_TS</a:t>
            </a:r>
            <a:r>
              <a:rPr lang="en-US" altLang="en-US" sz="2000" b="0" dirty="0">
                <a:sym typeface="Symbol" panose="05050102010706020507" pitchFamily="18" charset="2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6972134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633265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78524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</a:t>
            </a:r>
            <a:r>
              <a:rPr lang="en-US" sz="3200" b="0" i="1" dirty="0"/>
              <a:t>T1</a:t>
            </a:r>
            <a:r>
              <a:rPr lang="en-US" sz="3200" b="0" dirty="0"/>
              <a:t>) =1, TS(</a:t>
            </a:r>
            <a:r>
              <a:rPr lang="en-US" sz="3200" b="0" i="1" dirty="0"/>
              <a:t>T2</a:t>
            </a:r>
            <a:r>
              <a:rPr lang="en-US" sz="3200" b="0" dirty="0"/>
              <a:t>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4096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348500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00457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236370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00457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00457C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sng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461823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TS(T1)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4987562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(A)  </a:t>
            </a:r>
            <a:r>
              <a:rPr lang="en-US" altLang="en-US" sz="2000" dirty="0"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sym typeface="Symbol" panose="05050102010706020507" pitchFamily="18" charset="2"/>
              </a:rPr>
              <a:t> max ( TS(</a:t>
            </a:r>
            <a:r>
              <a:rPr lang="en-US" altLang="en-US" sz="2000" i="1" dirty="0"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ym typeface="Symbol" panose="05050102010706020507" pitchFamily="18" charset="2"/>
              </a:rPr>
              <a:t>), the current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(A) )</a:t>
            </a:r>
          </a:p>
        </p:txBody>
      </p:sp>
    </p:spTree>
    <p:extLst>
      <p:ext uri="{BB962C8B-B14F-4D97-AF65-F5344CB8AC3E}">
        <p14:creationId xmlns:p14="http://schemas.microsoft.com/office/powerpoint/2010/main" val="2887622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998642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00457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00457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60281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00457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00457C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2200" y="4495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3" name="Rectangle 2"/>
          <p:cNvSpPr/>
          <p:nvPr/>
        </p:nvSpPr>
        <p:spPr>
          <a:xfrm>
            <a:off x="2362200" y="5229744"/>
            <a:ext cx="434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)  </a:t>
            </a:r>
            <a:r>
              <a:rPr lang="en-US" altLang="en-US" sz="2000" dirty="0"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ym typeface="Symbol" panose="05050102010706020507" pitchFamily="18" charset="2"/>
              </a:rPr>
              <a:t>  TS(</a:t>
            </a:r>
            <a:r>
              <a:rPr lang="en-US" altLang="en-US" sz="2000" i="1" dirty="0"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92342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32324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41211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none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rgbClr val="00457C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461823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71600" y="4987562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(A)  </a:t>
            </a:r>
            <a:r>
              <a:rPr lang="en-US" altLang="en-US" sz="2000" dirty="0"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sym typeface="Symbol" panose="05050102010706020507" pitchFamily="18" charset="2"/>
              </a:rPr>
              <a:t> max ( TS(</a:t>
            </a:r>
            <a:r>
              <a:rPr lang="en-US" altLang="en-US" sz="2000" i="1" dirty="0"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ym typeface="Symbol" panose="05050102010706020507" pitchFamily="18" charset="2"/>
              </a:rPr>
              <a:t>), the current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(A) )</a:t>
            </a:r>
          </a:p>
        </p:txBody>
      </p:sp>
    </p:spTree>
    <p:extLst>
      <p:ext uri="{BB962C8B-B14F-4D97-AF65-F5344CB8AC3E}">
        <p14:creationId xmlns:p14="http://schemas.microsoft.com/office/powerpoint/2010/main" val="2298284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24548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11130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4495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5229744"/>
            <a:ext cx="434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)  </a:t>
            </a:r>
            <a:r>
              <a:rPr lang="en-US" altLang="en-US" sz="2000" dirty="0"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ym typeface="Symbol" panose="05050102010706020507" pitchFamily="18" charset="2"/>
              </a:rPr>
              <a:t>  TS(</a:t>
            </a:r>
            <a:r>
              <a:rPr lang="en-US" altLang="en-US" sz="2000" i="1" dirty="0"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18167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6" y="1"/>
            <a:ext cx="9132664" cy="609599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Question 1: Is it </a:t>
            </a:r>
            <a:r>
              <a:rPr lang="en-US" sz="32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conflict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 serializable?</a:t>
            </a:r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" y="2286000"/>
            <a:ext cx="9132664" cy="3112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8502" y="1016000"/>
            <a:ext cx="9126996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tx2"/>
                </a:solidFill>
              </a:rPr>
              <a:t>S : R1(X),R2(X),W1(X),R1(Y),W2(X),W1(Y)</a:t>
            </a:r>
          </a:p>
        </p:txBody>
      </p:sp>
    </p:spTree>
    <p:extLst>
      <p:ext uri="{BB962C8B-B14F-4D97-AF65-F5344CB8AC3E}">
        <p14:creationId xmlns:p14="http://schemas.microsoft.com/office/powerpoint/2010/main" val="14872686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60639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238571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461823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(B),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" y="4987562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(B)  </a:t>
            </a:r>
            <a:r>
              <a:rPr lang="en-US" altLang="en-US" sz="2000" dirty="0"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sym typeface="Symbol" panose="05050102010706020507" pitchFamily="18" charset="2"/>
              </a:rPr>
              <a:t> max ( TS(</a:t>
            </a:r>
            <a:r>
              <a:rPr lang="en-US" altLang="en-US" sz="2000" i="1" dirty="0"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ym typeface="Symbol" panose="05050102010706020507" pitchFamily="18" charset="2"/>
              </a:rPr>
              <a:t>), the current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(B) )</a:t>
            </a:r>
          </a:p>
        </p:txBody>
      </p:sp>
    </p:spTree>
    <p:extLst>
      <p:ext uri="{BB962C8B-B14F-4D97-AF65-F5344CB8AC3E}">
        <p14:creationId xmlns:p14="http://schemas.microsoft.com/office/powerpoint/2010/main" val="1883910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04583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735964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4495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(B),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(B),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5229744"/>
            <a:ext cx="434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(B)  </a:t>
            </a:r>
            <a:r>
              <a:rPr lang="en-US" altLang="en-US" sz="2000" dirty="0"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ym typeface="Symbol" panose="05050102010706020507" pitchFamily="18" charset="2"/>
              </a:rPr>
              <a:t>  TS(</a:t>
            </a:r>
            <a:r>
              <a:rPr lang="en-US" altLang="en-US" sz="2000" i="1" dirty="0"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94486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713083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072862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461823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(B),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1600" y="4987562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(B)  </a:t>
            </a:r>
            <a:r>
              <a:rPr lang="en-US" altLang="en-US" sz="2000" dirty="0"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sym typeface="Symbol" panose="05050102010706020507" pitchFamily="18" charset="2"/>
              </a:rPr>
              <a:t> max ( TS(</a:t>
            </a:r>
            <a:r>
              <a:rPr lang="en-US" altLang="en-US" sz="2000" i="1" dirty="0"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ym typeface="Symbol" panose="05050102010706020507" pitchFamily="18" charset="2"/>
              </a:rPr>
              <a:t>), the current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(B) )</a:t>
            </a:r>
          </a:p>
        </p:txBody>
      </p:sp>
    </p:spTree>
    <p:extLst>
      <p:ext uri="{BB962C8B-B14F-4D97-AF65-F5344CB8AC3E}">
        <p14:creationId xmlns:p14="http://schemas.microsoft.com/office/powerpoint/2010/main" val="8972949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39931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462973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u="sng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4495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(B),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(B),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62200" y="5229744"/>
            <a:ext cx="434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(B)  </a:t>
            </a:r>
            <a:r>
              <a:rPr lang="en-US" altLang="en-US" sz="2000" dirty="0"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ym typeface="Symbol" panose="05050102010706020507" pitchFamily="18" charset="2"/>
              </a:rPr>
              <a:t>  TS(</a:t>
            </a:r>
            <a:r>
              <a:rPr lang="en-US" altLang="en-US" sz="2000" i="1" dirty="0"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598558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008168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4762445"/>
            <a:ext cx="399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Is it conflict serializable?</a:t>
            </a:r>
          </a:p>
        </p:txBody>
      </p:sp>
    </p:spTree>
    <p:extLst>
      <p:ext uri="{BB962C8B-B14F-4D97-AF65-F5344CB8AC3E}">
        <p14:creationId xmlns:p14="http://schemas.microsoft.com/office/powerpoint/2010/main" val="13194649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27555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86944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84012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033739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775677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1810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461823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TS(T1)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1600" y="4987562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(A)  </a:t>
            </a:r>
            <a:r>
              <a:rPr lang="en-US" altLang="en-US" sz="2000" dirty="0"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sym typeface="Symbol" panose="05050102010706020507" pitchFamily="18" charset="2"/>
              </a:rPr>
              <a:t> max ( TS(</a:t>
            </a:r>
            <a:r>
              <a:rPr lang="en-US" altLang="en-US" sz="2000" i="1" dirty="0"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ym typeface="Symbol" panose="05050102010706020507" pitchFamily="18" charset="2"/>
              </a:rPr>
              <a:t>), the current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(A) )</a:t>
            </a:r>
          </a:p>
        </p:txBody>
      </p:sp>
    </p:spTree>
    <p:extLst>
      <p:ext uri="{BB962C8B-B14F-4D97-AF65-F5344CB8AC3E}">
        <p14:creationId xmlns:p14="http://schemas.microsoft.com/office/powerpoint/2010/main" val="15372726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50808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76018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1810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461823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TS(T2)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4987562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(A)  </a:t>
            </a:r>
            <a:r>
              <a:rPr lang="en-US" altLang="en-US" sz="2000" dirty="0"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sym typeface="Symbol" panose="05050102010706020507" pitchFamily="18" charset="2"/>
              </a:rPr>
              <a:t> max ( TS(</a:t>
            </a:r>
            <a:r>
              <a:rPr lang="en-US" altLang="en-US" sz="2000" i="1" dirty="0"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ym typeface="Symbol" panose="05050102010706020507" pitchFamily="18" charset="2"/>
              </a:rPr>
              <a:t>), the current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(A) )</a:t>
            </a:r>
          </a:p>
        </p:txBody>
      </p:sp>
    </p:spTree>
    <p:extLst>
      <p:ext uri="{BB962C8B-B14F-4D97-AF65-F5344CB8AC3E}">
        <p14:creationId xmlns:p14="http://schemas.microsoft.com/office/powerpoint/2010/main" val="11147431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013320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09719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00457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1810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4495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5229744"/>
            <a:ext cx="434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)  </a:t>
            </a:r>
            <a:r>
              <a:rPr lang="en-US" altLang="en-US" sz="2000" dirty="0"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ym typeface="Symbol" panose="05050102010706020507" pitchFamily="18" charset="2"/>
              </a:rPr>
              <a:t>  TS(</a:t>
            </a:r>
            <a:r>
              <a:rPr lang="en-US" altLang="en-US" sz="2000" i="1" dirty="0"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1896948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88740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16933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1810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461823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TS(T2)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(B),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71600" y="4987562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(B)  </a:t>
            </a:r>
            <a:r>
              <a:rPr lang="en-US" altLang="en-US" sz="2000" dirty="0">
                <a:sym typeface="Wingdings" panose="05000000000000000000" pitchFamily="2" charset="2"/>
              </a:rPr>
              <a:t> </a:t>
            </a:r>
            <a:r>
              <a:rPr lang="en-US" altLang="en-US" sz="2000" dirty="0">
                <a:sym typeface="Symbol" panose="05050102010706020507" pitchFamily="18" charset="2"/>
              </a:rPr>
              <a:t> max ( TS(</a:t>
            </a:r>
            <a:r>
              <a:rPr lang="en-US" altLang="en-US" sz="2000" i="1" dirty="0">
                <a:sym typeface="Symbol" panose="05050102010706020507" pitchFamily="18" charset="2"/>
              </a:rPr>
              <a:t>T2</a:t>
            </a:r>
            <a:r>
              <a:rPr lang="en-US" altLang="en-US" sz="2000" dirty="0">
                <a:sym typeface="Symbol" panose="05050102010706020507" pitchFamily="18" charset="2"/>
              </a:rPr>
              <a:t>), the current </a:t>
            </a:r>
            <a:r>
              <a:rPr lang="en-US" altLang="en-US" sz="2000" dirty="0" err="1"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ym typeface="Symbol" panose="05050102010706020507" pitchFamily="18" charset="2"/>
              </a:rPr>
              <a:t>(B) )</a:t>
            </a:r>
          </a:p>
        </p:txBody>
      </p:sp>
    </p:spTree>
    <p:extLst>
      <p:ext uri="{BB962C8B-B14F-4D97-AF65-F5344CB8AC3E}">
        <p14:creationId xmlns:p14="http://schemas.microsoft.com/office/powerpoint/2010/main" val="235363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Serialization Graph (Precedence Graph)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2" y="1676400"/>
            <a:ext cx="5188972" cy="4104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90800"/>
            <a:ext cx="38862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7992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512772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31841"/>
              </p:ext>
            </p:extLst>
          </p:nvPr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457C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1810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4495800"/>
            <a:ext cx="678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read_TS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if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 TS(</a:t>
            </a:r>
            <a:r>
              <a:rPr lang="en-US" altLang="en-US" sz="2000" i="1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) &lt; </a:t>
            </a:r>
            <a:r>
              <a:rPr lang="en-US" altLang="en-US" sz="2000" dirty="0" err="1">
                <a:solidFill>
                  <a:srgbClr val="FF0000"/>
                </a:solidFill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(A), </a:t>
            </a:r>
            <a:r>
              <a:rPr lang="en-US" altLang="en-US" sz="2000" dirty="0">
                <a:sym typeface="Symbol" panose="05050102010706020507" pitchFamily="18" charset="2"/>
              </a:rPr>
              <a:t>then abort and roll-back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5229744"/>
            <a:ext cx="434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>
              <a:lnSpc>
                <a:spcPct val="90000"/>
              </a:lnSpc>
              <a:buClr>
                <a:schemeClr val="tx2"/>
              </a:buClr>
              <a:buSzPct val="100000"/>
            </a:pPr>
            <a:r>
              <a:rPr lang="en-US" altLang="en-US" sz="2000" dirty="0">
                <a:sym typeface="Symbol" panose="05050102010706020507" pitchFamily="18" charset="2"/>
              </a:rPr>
              <a:t>SET </a:t>
            </a:r>
            <a:r>
              <a:rPr lang="en-US" altLang="en-US" sz="2000" dirty="0" err="1">
                <a:sym typeface="Symbol" panose="05050102010706020507" pitchFamily="18" charset="2"/>
              </a:rPr>
              <a:t>write_TS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sym typeface="Symbol" panose="05050102010706020507" pitchFamily="18" charset="2"/>
              </a:rPr>
              <a:t>A</a:t>
            </a:r>
            <a:r>
              <a:rPr lang="en-US" altLang="en-US" sz="2000" dirty="0">
                <a:sym typeface="Symbol" panose="05050102010706020507" pitchFamily="18" charset="2"/>
              </a:rPr>
              <a:t>)  </a:t>
            </a:r>
            <a:r>
              <a:rPr lang="en-US" altLang="en-US" sz="2000" dirty="0">
                <a:sym typeface="Wingdings" panose="05000000000000000000" pitchFamily="2" charset="2"/>
              </a:rPr>
              <a:t></a:t>
            </a:r>
            <a:r>
              <a:rPr lang="en-US" altLang="en-US" sz="2000" dirty="0">
                <a:sym typeface="Symbol" panose="05050102010706020507" pitchFamily="18" charset="2"/>
              </a:rPr>
              <a:t>  TS(</a:t>
            </a:r>
            <a:r>
              <a:rPr lang="en-US" altLang="en-US" sz="2000" i="1" dirty="0">
                <a:sym typeface="Symbol" panose="05050102010706020507" pitchFamily="18" charset="2"/>
              </a:rPr>
              <a:t>T1</a:t>
            </a:r>
            <a:r>
              <a:rPr lang="en-US" altLang="en-US" sz="2000" dirty="0">
                <a:sym typeface="Symbol" panose="05050102010706020507" pitchFamily="18" charset="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403951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14518"/>
              </p:ext>
            </p:extLst>
          </p:nvPr>
        </p:nvGraphicFramePr>
        <p:xfrm>
          <a:off x="3581400" y="1569975"/>
          <a:ext cx="504280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43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Read_TS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2"/>
                          </a:solidFill>
                        </a:rPr>
                        <a:t>Write_TS</a:t>
                      </a: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2400" y="1569975"/>
          <a:ext cx="28955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Write(A)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08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Write(A)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Read(B)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2"/>
                          </a:solidFill>
                        </a:rPr>
                        <a:t>Write(B)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81400" y="990600"/>
            <a:ext cx="4075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/>
              <a:t>TS(T1) =1, TS(T2) = 2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-18107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815" y="4356620"/>
            <a:ext cx="399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Is it conflict serializable?</a:t>
            </a:r>
          </a:p>
        </p:txBody>
      </p:sp>
      <p:sp>
        <p:nvSpPr>
          <p:cNvPr id="2" name="Rectangle 1"/>
          <p:cNvSpPr/>
          <p:nvPr/>
        </p:nvSpPr>
        <p:spPr>
          <a:xfrm>
            <a:off x="2087688" y="5197605"/>
            <a:ext cx="7063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0" dirty="0"/>
              <a:t>Transaction </a:t>
            </a:r>
            <a:r>
              <a:rPr lang="en-US" altLang="en-US" sz="2000" b="0" i="1" dirty="0"/>
              <a:t>T</a:t>
            </a:r>
            <a:r>
              <a:rPr lang="en-US" altLang="en-US" sz="2000" b="0" dirty="0"/>
              <a:t> issues a </a:t>
            </a:r>
            <a:r>
              <a:rPr lang="en-US" altLang="en-US" sz="2000" dirty="0" err="1"/>
              <a:t>write_item</a:t>
            </a:r>
            <a:r>
              <a:rPr lang="en-US" altLang="en-US" sz="2000" dirty="0"/>
              <a:t>(</a:t>
            </a:r>
            <a:r>
              <a:rPr lang="en-US" altLang="en-US" sz="2000" i="1" dirty="0"/>
              <a:t>X</a:t>
            </a:r>
            <a:r>
              <a:rPr lang="en-US" altLang="en-US" sz="2000" dirty="0"/>
              <a:t>)</a:t>
            </a:r>
            <a:r>
              <a:rPr lang="en-US" altLang="en-US" sz="2000" b="0" dirty="0"/>
              <a:t> operation:</a:t>
            </a:r>
          </a:p>
          <a:p>
            <a:pPr>
              <a:lnSpc>
                <a:spcPct val="90000"/>
              </a:lnSpc>
            </a:pPr>
            <a:r>
              <a:rPr lang="en-US" altLang="en-US" sz="2000" b="0" dirty="0" err="1">
                <a:sym typeface="Symbol" panose="05050102010706020507" pitchFamily="18" charset="2"/>
              </a:rPr>
              <a:t>write_item</a:t>
            </a:r>
            <a:r>
              <a:rPr lang="en-US" altLang="en-US" sz="2000" b="0" dirty="0">
                <a:sym typeface="Symbol" panose="05050102010706020507" pitchFamily="18" charset="2"/>
              </a:rPr>
              <a:t>(X): TS(T) ≥ </a:t>
            </a:r>
            <a:r>
              <a:rPr lang="en-US" altLang="en-US" sz="2000" b="0" dirty="0" err="1">
                <a:sym typeface="Symbol" panose="05050102010706020507" pitchFamily="18" charset="2"/>
              </a:rPr>
              <a:t>read_TS</a:t>
            </a:r>
            <a:r>
              <a:rPr lang="en-US" altLang="en-US" sz="2000" b="0" dirty="0">
                <a:sym typeface="Symbol" panose="05050102010706020507" pitchFamily="18" charset="2"/>
              </a:rPr>
              <a:t>(X) and TS(T) ≥ </a:t>
            </a:r>
            <a:r>
              <a:rPr lang="en-US" altLang="en-US" sz="2000" b="0" dirty="0" err="1">
                <a:sym typeface="Symbol" panose="05050102010706020507" pitchFamily="18" charset="2"/>
              </a:rPr>
              <a:t>write_TS</a:t>
            </a:r>
            <a:r>
              <a:rPr lang="en-US" altLang="en-US" sz="2000" b="0" dirty="0">
                <a:sym typeface="Symbol" panose="05050102010706020507" pitchFamily="18" charset="2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762220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9028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Timestamp Ordering</a:t>
            </a:r>
            <a:endParaRPr lang="en-US" sz="3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168" y="858519"/>
            <a:ext cx="9102832" cy="1186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rgbClr val="8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altLang="zh-CN" b="0" dirty="0"/>
              <a:t>Dirty Read: It is possible that after </a:t>
            </a:r>
            <a:r>
              <a:rPr lang="en-US" altLang="zh-CN" b="0" i="1" dirty="0"/>
              <a:t>T1</a:t>
            </a:r>
            <a:r>
              <a:rPr lang="en-US" altLang="zh-CN" b="0" dirty="0"/>
              <a:t> reads the value of </a:t>
            </a:r>
            <a:r>
              <a:rPr lang="en-US" altLang="zh-CN" b="0" i="1" dirty="0"/>
              <a:t>X</a:t>
            </a:r>
            <a:r>
              <a:rPr lang="en-US" altLang="zh-CN" b="0" dirty="0"/>
              <a:t> written by </a:t>
            </a:r>
            <a:r>
              <a:rPr lang="en-US" altLang="zh-CN" b="0" i="1" dirty="0"/>
              <a:t>T2</a:t>
            </a:r>
            <a:r>
              <a:rPr lang="en-US" altLang="zh-CN" b="0" dirty="0"/>
              <a:t>, transaction </a:t>
            </a:r>
            <a:r>
              <a:rPr lang="en-US" altLang="zh-CN" b="0" i="1" dirty="0"/>
              <a:t>T2</a:t>
            </a:r>
            <a:r>
              <a:rPr lang="en-US" altLang="zh-CN" b="0" dirty="0"/>
              <a:t> will abort. </a:t>
            </a:r>
          </a:p>
          <a:p>
            <a:endParaRPr lang="en-US" altLang="zh-CN" b="0" dirty="0"/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447800" y="1897026"/>
            <a:ext cx="6197861" cy="4396400"/>
            <a:chOff x="2340" y="1827"/>
            <a:chExt cx="5940" cy="4212"/>
          </a:xfrm>
        </p:grpSpPr>
        <p:sp>
          <p:nvSpPr>
            <p:cNvPr id="7" name="AutoShape 5"/>
            <p:cNvSpPr>
              <a:spLocks noChangeAspect="1" noChangeArrowheads="1"/>
            </p:cNvSpPr>
            <p:nvPr/>
          </p:nvSpPr>
          <p:spPr bwMode="auto">
            <a:xfrm>
              <a:off x="2340" y="1827"/>
              <a:ext cx="5940" cy="4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700" y="3699"/>
              <a:ext cx="504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4500" y="2451"/>
              <a:ext cx="2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5758" y="2919"/>
              <a:ext cx="2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3960" y="3699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5218" y="3699"/>
              <a:ext cx="1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780" y="1983"/>
              <a:ext cx="1902" cy="4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i="1" dirty="0"/>
                <a:t>T2</a:t>
              </a:r>
              <a:r>
                <a:rPr lang="en-US" altLang="zh-CN" sz="2800" b="1" dirty="0"/>
                <a:t> writes </a:t>
              </a:r>
              <a:r>
                <a:rPr lang="en-US" altLang="zh-CN" sz="2800" b="1" i="1" dirty="0"/>
                <a:t>X</a:t>
              </a:r>
              <a:endParaRPr lang="en-US" altLang="zh-CN" sz="2800" i="1" dirty="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040" y="2451"/>
              <a:ext cx="1828" cy="46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/>
                <a:t>T1</a:t>
              </a:r>
              <a:r>
                <a:rPr lang="en-US" altLang="zh-CN" sz="2800" b="1" dirty="0"/>
                <a:t> reads </a:t>
              </a:r>
              <a:r>
                <a:rPr lang="en-US" altLang="zh-CN" sz="2800" b="1" i="1" dirty="0"/>
                <a:t>X</a:t>
              </a:r>
              <a:endParaRPr lang="en-US" altLang="zh-CN" sz="2800" i="1" dirty="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960" y="3074"/>
              <a:ext cx="540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960" y="3075"/>
              <a:ext cx="1" cy="62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5218" y="3387"/>
              <a:ext cx="1" cy="31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218" y="3387"/>
              <a:ext cx="540" cy="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216" y="4167"/>
              <a:ext cx="1379" cy="4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/>
                <a:t>T2</a:t>
              </a:r>
              <a:r>
                <a:rPr lang="en-US" altLang="zh-CN" sz="2800" b="1" dirty="0"/>
                <a:t> start</a:t>
              </a:r>
              <a:endParaRPr lang="en-US" altLang="zh-CN" sz="2800" dirty="0"/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686" y="4167"/>
              <a:ext cx="1379" cy="4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/>
                <a:t>T1</a:t>
              </a:r>
              <a:r>
                <a:rPr lang="en-US" altLang="zh-CN" sz="2800" b="1" dirty="0"/>
                <a:t> start</a:t>
              </a:r>
              <a:endParaRPr lang="en-US" altLang="zh-CN" sz="2800" dirty="0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6138" y="4167"/>
              <a:ext cx="1615" cy="46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800" b="1" i="1" dirty="0"/>
                <a:t>T2</a:t>
              </a:r>
              <a:r>
                <a:rPr lang="en-US" altLang="zh-CN" sz="2800" b="1" dirty="0"/>
                <a:t> 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aborts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6660" y="3699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0" y="5433768"/>
            <a:ext cx="9143999" cy="49647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/>
            <a:r>
              <a:rPr lang="en-US" altLang="zh-CN" sz="2800" b="0" dirty="0">
                <a:cs typeface="Arial" panose="020B0604020202020204" pitchFamily="34" charset="0"/>
              </a:rPr>
              <a:t> T could perform a dirty read if it reads X when shown.</a:t>
            </a:r>
          </a:p>
        </p:txBody>
      </p:sp>
    </p:spTree>
    <p:extLst>
      <p:ext uri="{BB962C8B-B14F-4D97-AF65-F5344CB8AC3E}">
        <p14:creationId xmlns:p14="http://schemas.microsoft.com/office/powerpoint/2010/main" val="31348040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8" name="Rectangle 10"/>
          <p:cNvSpPr>
            <a:spLocks noGrp="1" noChangeArrowheads="1"/>
          </p:cNvSpPr>
          <p:nvPr>
            <p:ph type="title"/>
          </p:nvPr>
        </p:nvSpPr>
        <p:spPr>
          <a:xfrm>
            <a:off x="0" y="15241"/>
            <a:ext cx="9144000" cy="594360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Database Concurrency Control</a:t>
            </a:r>
          </a:p>
        </p:txBody>
      </p:sp>
      <p:sp>
        <p:nvSpPr>
          <p:cNvPr id="718859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3810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Timestamp based concurrency control algorithm</a:t>
            </a:r>
          </a:p>
          <a:p>
            <a:pPr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en-US" altLang="en-US" b="1" dirty="0"/>
              <a:t>Strict Timestamp Ordering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altLang="en-US" dirty="0"/>
              <a:t>1. </a:t>
            </a:r>
            <a:r>
              <a:rPr lang="en-US" altLang="en-US" i="1" dirty="0"/>
              <a:t>T1</a:t>
            </a:r>
            <a:r>
              <a:rPr lang="en-US" altLang="en-US" dirty="0"/>
              <a:t> issues </a:t>
            </a:r>
            <a:r>
              <a:rPr lang="en-US" altLang="en-US" dirty="0" err="1"/>
              <a:t>write_item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operation:</a:t>
            </a:r>
          </a:p>
          <a:p>
            <a:pPr lvl="2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If TS(</a:t>
            </a:r>
            <a:r>
              <a:rPr lang="en-US" altLang="en-US" i="1" dirty="0">
                <a:sym typeface="Symbol" panose="05050102010706020507" pitchFamily="18" charset="2"/>
              </a:rPr>
              <a:t>T1</a:t>
            </a:r>
            <a:r>
              <a:rPr lang="en-US" altLang="en-US" dirty="0">
                <a:sym typeface="Symbol" panose="05050102010706020507" pitchFamily="18" charset="2"/>
              </a:rPr>
              <a:t>) &gt; </a:t>
            </a:r>
            <a:r>
              <a:rPr lang="en-US" altLang="en-US" dirty="0" err="1">
                <a:sym typeface="Symbol" panose="05050102010706020507" pitchFamily="18" charset="2"/>
              </a:rPr>
              <a:t>read_TS</a:t>
            </a:r>
            <a:r>
              <a:rPr lang="en-US" altLang="en-US" dirty="0">
                <a:sym typeface="Symbol" panose="05050102010706020507" pitchFamily="18" charset="2"/>
              </a:rPr>
              <a:t>(X), then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delay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until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that wrote or read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has terminated (committed or aborted).</a:t>
            </a:r>
          </a:p>
          <a:p>
            <a:pPr marL="457200" lvl="1" indent="0">
              <a:buClr>
                <a:schemeClr val="tx2"/>
              </a:buClr>
              <a:buNone/>
            </a:pPr>
            <a:r>
              <a:rPr lang="en-US" altLang="en-US" dirty="0">
                <a:sym typeface="Symbol" panose="05050102010706020507" pitchFamily="18" charset="2"/>
              </a:rPr>
              <a:t>2. </a:t>
            </a:r>
            <a:r>
              <a:rPr lang="en-US" altLang="en-US" i="1" dirty="0"/>
              <a:t>T2</a:t>
            </a:r>
            <a:r>
              <a:rPr lang="en-US" altLang="en-US" dirty="0"/>
              <a:t> issues </a:t>
            </a:r>
            <a:r>
              <a:rPr lang="en-US" altLang="en-US" dirty="0" err="1"/>
              <a:t>read_item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operation:</a:t>
            </a:r>
          </a:p>
          <a:p>
            <a:pPr lvl="2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If TS(</a:t>
            </a:r>
            <a:r>
              <a:rPr lang="en-US" altLang="en-US" i="1" dirty="0">
                <a:sym typeface="Symbol" panose="05050102010706020507" pitchFamily="18" charset="2"/>
              </a:rPr>
              <a:t>T1</a:t>
            </a:r>
            <a:r>
              <a:rPr lang="en-US" altLang="en-US" dirty="0">
                <a:sym typeface="Symbol" panose="05050102010706020507" pitchFamily="18" charset="2"/>
              </a:rPr>
              <a:t>) &gt; </a:t>
            </a:r>
            <a:r>
              <a:rPr lang="en-US" altLang="en-US" dirty="0" err="1">
                <a:sym typeface="Symbol" panose="05050102010706020507" pitchFamily="18" charset="2"/>
              </a:rPr>
              <a:t>write_TS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then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delay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T1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until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T2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that wrote or read 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has terminated (committed or aborted).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14400" indent="-914400"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485900" indent="-4572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981200" indent="-3810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382000" indent="-3429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8724900" indent="-3429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918210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63930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009650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0553700" indent="-342900" fontAlgn="base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endParaRPr lang="en-US" altLang="en-US" sz="1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351856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67000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4000" dirty="0">
                <a:cs typeface="Times New Roman" panose="02020603050405020304" pitchFamily="18" charset="0"/>
              </a:rPr>
              <a:t>Multi-version schemes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168811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1" y="-2381"/>
            <a:ext cx="9141279" cy="611187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Multi-version concurrency control</a:t>
            </a:r>
            <a:endParaRPr lang="en-US" sz="3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3999" cy="4724400"/>
          </a:xfrm>
        </p:spPr>
        <p:txBody>
          <a:bodyPr/>
          <a:lstStyle/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Multi-version schemes </a:t>
            </a:r>
            <a:r>
              <a:rPr lang="en-US" sz="2400" dirty="0">
                <a:solidFill>
                  <a:srgbClr val="FF0000"/>
                </a:solidFill>
              </a:rPr>
              <a:t>keep old versions </a:t>
            </a:r>
            <a:r>
              <a:rPr lang="en-US" sz="2400" dirty="0"/>
              <a:t>of data item to increase concurrency.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Multi-version Timestamp Ordering</a:t>
            </a:r>
          </a:p>
          <a:p>
            <a:pPr lvl="1"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Multi-version Two-Phase Locking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2400" dirty="0"/>
              <a:t>Every successful </a:t>
            </a:r>
            <a:r>
              <a:rPr lang="en-US" altLang="zh-CN" sz="2400" dirty="0">
                <a:solidFill>
                  <a:srgbClr val="FF3300"/>
                </a:solidFill>
              </a:rPr>
              <a:t>write</a:t>
            </a:r>
            <a:r>
              <a:rPr lang="en-US" altLang="zh-CN" sz="2400" dirty="0"/>
              <a:t> operation create a new version of the data item written.</a:t>
            </a:r>
          </a:p>
          <a:p>
            <a:pPr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2400" dirty="0"/>
              <a:t>Use timestamps to label versions.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2400" dirty="0"/>
              <a:t>When </a:t>
            </a:r>
            <a:r>
              <a:rPr lang="en-US" altLang="zh-CN" sz="2400" dirty="0">
                <a:solidFill>
                  <a:srgbClr val="FF3300"/>
                </a:solidFill>
              </a:rPr>
              <a:t>Read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operation is issued, select an appropriate version of </a:t>
            </a:r>
            <a:r>
              <a:rPr lang="en-US" altLang="zh-CN" sz="2400" i="1" dirty="0"/>
              <a:t>X</a:t>
            </a:r>
            <a:r>
              <a:rPr lang="en-US" altLang="zh-CN" sz="2400" dirty="0"/>
              <a:t> based on the timestamp of the transaction, and return the value of the selected version.  </a:t>
            </a:r>
          </a:p>
          <a:p>
            <a:pPr>
              <a:lnSpc>
                <a:spcPct val="8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zh-CN" sz="2400" dirty="0">
                <a:solidFill>
                  <a:srgbClr val="FF3300"/>
                </a:solidFill>
              </a:rPr>
              <a:t>Read </a:t>
            </a:r>
            <a:r>
              <a:rPr lang="en-US" altLang="zh-CN" sz="2400" dirty="0"/>
              <a:t>operations never have to wait as an appropriate version is returned immediately.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31569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55" name="Rectangle 11"/>
          <p:cNvSpPr>
            <a:spLocks noGrp="1" noChangeArrowheads="1"/>
          </p:cNvSpPr>
          <p:nvPr>
            <p:ph type="title"/>
          </p:nvPr>
        </p:nvSpPr>
        <p:spPr>
          <a:xfrm>
            <a:off x="8709" y="6530"/>
            <a:ext cx="9144000" cy="576943"/>
          </a:xfrm>
        </p:spPr>
        <p:txBody>
          <a:bodyPr/>
          <a:lstStyle/>
          <a:p>
            <a:r>
              <a:rPr lang="en-US" altLang="en-US" sz="3200" dirty="0">
                <a:solidFill>
                  <a:schemeClr val="bg1"/>
                </a:solidFill>
                <a:latin typeface="+mn-lt"/>
              </a:rPr>
              <a:t>Multi-version concurrency control</a:t>
            </a:r>
          </a:p>
        </p:txBody>
      </p:sp>
      <p:sp>
        <p:nvSpPr>
          <p:cNvPr id="72295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4355" y="1143000"/>
            <a:ext cx="9135291" cy="2743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Multi-version concurrency control techniques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altLang="en-US" sz="2800" dirty="0"/>
              <a:t>Side effect: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Significantly more storage (RAM and disk) is required to maintain multiple versions</a:t>
            </a:r>
          </a:p>
          <a:p>
            <a:pPr lvl="1">
              <a:lnSpc>
                <a:spcPct val="90000"/>
              </a:lnSpc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dirty="0"/>
              <a:t>Temporal Database</a:t>
            </a:r>
          </a:p>
        </p:txBody>
      </p:sp>
    </p:spTree>
    <p:extLst>
      <p:ext uri="{BB962C8B-B14F-4D97-AF65-F5344CB8AC3E}">
        <p14:creationId xmlns:p14="http://schemas.microsoft.com/office/powerpoint/2010/main" val="58594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33399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  <a:latin typeface="+mn-lt"/>
              </a:rPr>
              <a:t>Question 2: Is it conflict </a:t>
            </a:r>
            <a:r>
              <a:rPr lang="en-US" sz="3200" dirty="0" err="1">
                <a:solidFill>
                  <a:schemeClr val="bg1"/>
                </a:solidFill>
                <a:latin typeface="+mn-lt"/>
              </a:rPr>
              <a:t>serializable</a:t>
            </a:r>
            <a:r>
              <a:rPr lang="en-US" sz="32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" y="2057400"/>
            <a:ext cx="9100856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0" y="1015425"/>
            <a:ext cx="914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chemeClr val="tx2"/>
                </a:solidFill>
              </a:rPr>
              <a:t>S : R1(X),W1(X),R2(X),W2(Y),R1(Y), AbortT1</a:t>
            </a:r>
          </a:p>
        </p:txBody>
      </p:sp>
    </p:spTree>
    <p:extLst>
      <p:ext uri="{BB962C8B-B14F-4D97-AF65-F5344CB8AC3E}">
        <p14:creationId xmlns:p14="http://schemas.microsoft.com/office/powerpoint/2010/main" val="1023930702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2483</TotalTime>
  <Words>6648</Words>
  <Application>Microsoft Office PowerPoint</Application>
  <PresentationFormat>On-screen Show (4:3)</PresentationFormat>
  <Paragraphs>1652</Paragraphs>
  <Slides>86</Slides>
  <Notes>22</Notes>
  <HiddenSlides>39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Arial</vt:lpstr>
      <vt:lpstr>Courier New</vt:lpstr>
      <vt:lpstr>Roboto</vt:lpstr>
      <vt:lpstr>Times New Roman</vt:lpstr>
      <vt:lpstr>Wingdings</vt:lpstr>
      <vt:lpstr>Echo</vt:lpstr>
      <vt:lpstr>VISIO</vt:lpstr>
      <vt:lpstr>PowerPoint Presentation</vt:lpstr>
      <vt:lpstr>PowerPoint Presentation</vt:lpstr>
      <vt:lpstr>Database Server Architecture</vt:lpstr>
      <vt:lpstr>Review</vt:lpstr>
      <vt:lpstr>Review</vt:lpstr>
      <vt:lpstr>Serial Schedule</vt:lpstr>
      <vt:lpstr>Question 1: Is it conflict serializable?</vt:lpstr>
      <vt:lpstr>Serialization Graph (Precedence Graph)</vt:lpstr>
      <vt:lpstr>Question 2: Is it conflict serializable?</vt:lpstr>
      <vt:lpstr>Serializable Schedule</vt:lpstr>
      <vt:lpstr>Testing for Serializability of a Schedule</vt:lpstr>
      <vt:lpstr>Database Concurrency Control</vt:lpstr>
      <vt:lpstr>PowerPoint Presentation</vt:lpstr>
      <vt:lpstr>Multiple mode Locks !!</vt:lpstr>
      <vt:lpstr>Two-Phase Locking (2PL) </vt:lpstr>
      <vt:lpstr>Two-Phase Locking (2PL) </vt:lpstr>
      <vt:lpstr>Conservable 2PL</vt:lpstr>
      <vt:lpstr>Strict 2PL</vt:lpstr>
      <vt:lpstr>Recoverability</vt:lpstr>
      <vt:lpstr>Recoverability (Example)</vt:lpstr>
      <vt:lpstr>Two-Phase Locking</vt:lpstr>
      <vt:lpstr>Two-Phase Locking</vt:lpstr>
      <vt:lpstr>Deadlock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Deadlock detection and Resolution</vt:lpstr>
      <vt:lpstr>Deadlock prevention</vt:lpstr>
      <vt:lpstr>PowerPoint Presentation</vt:lpstr>
      <vt:lpstr>Database Concurrency Control</vt:lpstr>
      <vt:lpstr>PowerPoint Presentation</vt:lpstr>
      <vt:lpstr>Multiple Granularity</vt:lpstr>
      <vt:lpstr>Multiple Granularity</vt:lpstr>
      <vt:lpstr>Examples</vt:lpstr>
      <vt:lpstr>Multiple Granularity</vt:lpstr>
      <vt:lpstr>Multiple Granularity</vt:lpstr>
      <vt:lpstr>Database Concurrency Control</vt:lpstr>
      <vt:lpstr>Database Concurrency Control</vt:lpstr>
      <vt:lpstr>Examples</vt:lpstr>
      <vt:lpstr>Granularity Hierarchy</vt:lpstr>
      <vt:lpstr>The Phantom Phenomenon</vt:lpstr>
      <vt:lpstr>Types of Schedules in DBMS</vt:lpstr>
      <vt:lpstr>Isolation Level</vt:lpstr>
      <vt:lpstr>PowerPoint Presentation</vt:lpstr>
      <vt:lpstr>PowerPoint Presentation</vt:lpstr>
      <vt:lpstr>PowerPoint Presentation</vt:lpstr>
      <vt:lpstr>Optimistic Concurrency Controls</vt:lpstr>
      <vt:lpstr>Optimistic Concurrency Controls</vt:lpstr>
      <vt:lpstr>Optimistic Concurrency Controls</vt:lpstr>
      <vt:lpstr>PowerPoint Presentation</vt:lpstr>
      <vt:lpstr>Optimistic Concurrency Control</vt:lpstr>
      <vt:lpstr>Optimistic Concurrency Control</vt:lpstr>
      <vt:lpstr>PowerPoint Presentation</vt:lpstr>
      <vt:lpstr>PowerPoint Presentation</vt:lpstr>
      <vt:lpstr>PowerPoint Presentation</vt:lpstr>
      <vt:lpstr>PowerPoint Presentation</vt:lpstr>
      <vt:lpstr>Timestamp Ordering (TO)</vt:lpstr>
      <vt:lpstr>Timestamp Ordering (TO)</vt:lpstr>
      <vt:lpstr>PowerPoint Presentation</vt:lpstr>
      <vt:lpstr>PowerPoint Presentation</vt:lpstr>
      <vt:lpstr>PowerPoint Presentation</vt:lpstr>
      <vt:lpstr>Database Concurrency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Concurrency Control</vt:lpstr>
      <vt:lpstr>PowerPoint Presentation</vt:lpstr>
      <vt:lpstr>Multi-version concurrency control</vt:lpstr>
      <vt:lpstr>Multi-version concurrency control</vt:lpstr>
    </vt:vector>
  </TitlesOfParts>
  <Company>Florida Atlantic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mbanks</dc:creator>
  <cp:lastModifiedBy>KwangSoo Yang</cp:lastModifiedBy>
  <cp:revision>317</cp:revision>
  <cp:lastPrinted>2016-11-14T15:59:02Z</cp:lastPrinted>
  <dcterms:created xsi:type="dcterms:W3CDTF">2005-09-12T13:56:44Z</dcterms:created>
  <dcterms:modified xsi:type="dcterms:W3CDTF">2023-08-14T17:13:55Z</dcterms:modified>
</cp:coreProperties>
</file>