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0"/>
  </p:notesMasterIdLst>
  <p:handoutMasterIdLst>
    <p:handoutMasterId r:id="rId31"/>
  </p:handoutMasterIdLst>
  <p:sldIdLst>
    <p:sldId id="256" r:id="rId2"/>
    <p:sldId id="364" r:id="rId3"/>
    <p:sldId id="384" r:id="rId4"/>
    <p:sldId id="378" r:id="rId5"/>
    <p:sldId id="379" r:id="rId6"/>
    <p:sldId id="380" r:id="rId7"/>
    <p:sldId id="381" r:id="rId8"/>
    <p:sldId id="382" r:id="rId9"/>
    <p:sldId id="368" r:id="rId10"/>
    <p:sldId id="376" r:id="rId11"/>
    <p:sldId id="367" r:id="rId12"/>
    <p:sldId id="370" r:id="rId13"/>
    <p:sldId id="353" r:id="rId14"/>
    <p:sldId id="369" r:id="rId15"/>
    <p:sldId id="365" r:id="rId16"/>
    <p:sldId id="348" r:id="rId17"/>
    <p:sldId id="351" r:id="rId18"/>
    <p:sldId id="371" r:id="rId19"/>
    <p:sldId id="366" r:id="rId20"/>
    <p:sldId id="372" r:id="rId21"/>
    <p:sldId id="355" r:id="rId22"/>
    <p:sldId id="373" r:id="rId23"/>
    <p:sldId id="374" r:id="rId24"/>
    <p:sldId id="383" r:id="rId25"/>
    <p:sldId id="356" r:id="rId26"/>
    <p:sldId id="377" r:id="rId27"/>
    <p:sldId id="375" r:id="rId28"/>
    <p:sldId id="328" r:id="rId29"/>
  </p:sldIdLst>
  <p:sldSz cx="9144000" cy="6858000" type="screen4x3"/>
  <p:notesSz cx="6858000" cy="9296400"/>
  <p:defaultTextStyle>
    <a:defPPr>
      <a:defRPr lang="en-US"/>
    </a:defPPr>
    <a:lvl1pPr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1pPr>
    <a:lvl2pPr marL="457200"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5pPr>
    <a:lvl6pPr marL="2286000" algn="l" defTabSz="914400" rtl="0" eaLnBrk="1" latinLnBrk="0" hangingPunct="1">
      <a:defRPr b="1" kern="1200">
        <a:solidFill>
          <a:srgbClr val="00457C"/>
        </a:solidFill>
        <a:latin typeface="Times New Roman" panose="02020603050405020304" pitchFamily="18" charset="0"/>
        <a:ea typeface="+mn-ea"/>
        <a:cs typeface="+mn-cs"/>
      </a:defRPr>
    </a:lvl6pPr>
    <a:lvl7pPr marL="2743200" algn="l" defTabSz="914400" rtl="0" eaLnBrk="1" latinLnBrk="0" hangingPunct="1">
      <a:defRPr b="1" kern="1200">
        <a:solidFill>
          <a:srgbClr val="00457C"/>
        </a:solidFill>
        <a:latin typeface="Times New Roman" panose="02020603050405020304" pitchFamily="18" charset="0"/>
        <a:ea typeface="+mn-ea"/>
        <a:cs typeface="+mn-cs"/>
      </a:defRPr>
    </a:lvl7pPr>
    <a:lvl8pPr marL="3200400" algn="l" defTabSz="914400" rtl="0" eaLnBrk="1" latinLnBrk="0" hangingPunct="1">
      <a:defRPr b="1" kern="1200">
        <a:solidFill>
          <a:srgbClr val="00457C"/>
        </a:solidFill>
        <a:latin typeface="Times New Roman" panose="02020603050405020304" pitchFamily="18" charset="0"/>
        <a:ea typeface="+mn-ea"/>
        <a:cs typeface="+mn-cs"/>
      </a:defRPr>
    </a:lvl8pPr>
    <a:lvl9pPr marL="3657600" algn="l" defTabSz="914400" rtl="0" eaLnBrk="1" latinLnBrk="0" hangingPunct="1">
      <a:defRPr b="1" kern="1200">
        <a:solidFill>
          <a:srgbClr val="00457C"/>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3968"/>
    <a:srgbClr val="CC0000"/>
    <a:srgbClr val="336699"/>
    <a:srgbClr val="00457C"/>
    <a:srgbClr val="969696"/>
    <a:srgbClr val="22B400"/>
    <a:srgbClr val="29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94664" autoAdjust="0"/>
  </p:normalViewPr>
  <p:slideViewPr>
    <p:cSldViewPr>
      <p:cViewPr varScale="1">
        <p:scale>
          <a:sx n="102" d="100"/>
          <a:sy n="102" d="100"/>
        </p:scale>
        <p:origin x="180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319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defRPr>
            </a:lvl1pPr>
          </a:lstStyle>
          <a:p>
            <a:pPr>
              <a:defRPr/>
            </a:pPr>
            <a:endParaRPr lang="en-US" altLang="en-US"/>
          </a:p>
        </p:txBody>
      </p:sp>
      <p:sp>
        <p:nvSpPr>
          <p:cNvPr id="65539" name="Rectangle 3"/>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pPr>
              <a:defRPr/>
            </a:pPr>
            <a:endParaRPr lang="en-US" altLang="en-US"/>
          </a:p>
        </p:txBody>
      </p:sp>
      <p:sp>
        <p:nvSpPr>
          <p:cNvPr id="65540" name="Rectangle 4"/>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defRPr>
            </a:lvl1pPr>
          </a:lstStyle>
          <a:p>
            <a:pPr>
              <a:defRPr/>
            </a:pPr>
            <a:endParaRPr lang="en-US" altLang="en-US"/>
          </a:p>
        </p:txBody>
      </p:sp>
      <p:sp>
        <p:nvSpPr>
          <p:cNvPr id="65541" name="Rectangle 5"/>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4637CD2C-E9E4-4B83-A2B9-16425C2B6184}" type="slidenum">
              <a:rPr lang="en-US" altLang="en-US"/>
              <a:pPr>
                <a:defRPr/>
              </a:pPr>
              <a:t>‹#›</a:t>
            </a:fld>
            <a:endParaRPr lang="en-US" altLang="en-US"/>
          </a:p>
        </p:txBody>
      </p:sp>
    </p:spTree>
    <p:extLst>
      <p:ext uri="{BB962C8B-B14F-4D97-AF65-F5344CB8AC3E}">
        <p14:creationId xmlns:p14="http://schemas.microsoft.com/office/powerpoint/2010/main" val="1898733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defRPr>
            </a:lvl1pPr>
          </a:lstStyle>
          <a:p>
            <a:pPr>
              <a:defRPr/>
            </a:pPr>
            <a:endParaRPr lang="en-US" altLang="en-US"/>
          </a:p>
        </p:txBody>
      </p:sp>
      <p:sp>
        <p:nvSpPr>
          <p:cNvPr id="83971" name="Rectangle 3"/>
          <p:cNvSpPr>
            <a:spLocks noGrp="1" noChangeArrowheads="1"/>
          </p:cNvSpPr>
          <p:nvPr>
            <p:ph type="dt"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3" name="Rectangle 5"/>
          <p:cNvSpPr>
            <a:spLocks noGrp="1" noChangeArrowheads="1"/>
          </p:cNvSpPr>
          <p:nvPr>
            <p:ph type="body" sz="quarter" idx="3"/>
          </p:nvPr>
        </p:nvSpPr>
        <p:spPr bwMode="auto">
          <a:xfrm>
            <a:off x="685800" y="4416425"/>
            <a:ext cx="54864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3974" name="Rectangle 6"/>
          <p:cNvSpPr>
            <a:spLocks noGrp="1" noChangeArrowheads="1"/>
          </p:cNvSpPr>
          <p:nvPr>
            <p:ph type="ftr" sz="quarter" idx="4"/>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defRPr>
            </a:lvl1pPr>
          </a:lstStyle>
          <a:p>
            <a:pPr>
              <a:defRPr/>
            </a:pPr>
            <a:endParaRPr lang="en-US" altLang="en-US"/>
          </a:p>
        </p:txBody>
      </p:sp>
      <p:sp>
        <p:nvSpPr>
          <p:cNvPr id="83975" name="Rectangle 7"/>
          <p:cNvSpPr>
            <a:spLocks noGrp="1" noChangeArrowheads="1"/>
          </p:cNvSpPr>
          <p:nvPr>
            <p:ph type="sldNum" sz="quarter" idx="5"/>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284048CE-C0DC-4E93-AD41-1A910151EB09}" type="slidenum">
              <a:rPr lang="en-US" altLang="en-US"/>
              <a:pPr>
                <a:defRPr/>
              </a:pPr>
              <a:t>‹#›</a:t>
            </a:fld>
            <a:endParaRPr lang="en-US" altLang="en-US"/>
          </a:p>
        </p:txBody>
      </p:sp>
    </p:spTree>
    <p:extLst>
      <p:ext uri="{BB962C8B-B14F-4D97-AF65-F5344CB8AC3E}">
        <p14:creationId xmlns:p14="http://schemas.microsoft.com/office/powerpoint/2010/main" val="2153735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fld id="{2535EEC9-0224-437D-82B2-C354DF4079CD}" type="slidenum">
              <a:rPr lang="en-US" altLang="en-US" b="0" smtClean="0">
                <a:solidFill>
                  <a:schemeClr val="tx1"/>
                </a:solidFill>
              </a:rPr>
              <a:pPr/>
              <a:t>1</a:t>
            </a:fld>
            <a:endParaRPr lang="en-US" altLang="en-US" b="0">
              <a:solidFill>
                <a:schemeClr val="tx1"/>
              </a:solidFill>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19160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4048CE-C0DC-4E93-AD41-1A910151EB09}" type="slidenum">
              <a:rPr lang="en-US" altLang="en-US" smtClean="0"/>
              <a:pPr>
                <a:defRPr/>
              </a:pPr>
              <a:t>24</a:t>
            </a:fld>
            <a:endParaRPr lang="en-US" altLang="en-US"/>
          </a:p>
        </p:txBody>
      </p:sp>
    </p:spTree>
    <p:extLst>
      <p:ext uri="{BB962C8B-B14F-4D97-AF65-F5344CB8AC3E}">
        <p14:creationId xmlns:p14="http://schemas.microsoft.com/office/powerpoint/2010/main" val="2431365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1905000" y="1219200"/>
            <a:ext cx="0" cy="2057400"/>
          </a:xfrm>
          <a:prstGeom prst="line">
            <a:avLst/>
          </a:prstGeom>
          <a:noFill/>
          <a:ln w="349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Oval 8"/>
          <p:cNvSpPr>
            <a:spLocks noChangeArrowheads="1"/>
          </p:cNvSpPr>
          <p:nvPr/>
        </p:nvSpPr>
        <p:spPr bwMode="auto">
          <a:xfrm>
            <a:off x="163513" y="2103438"/>
            <a:ext cx="347662" cy="347662"/>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eaLnBrk="1" hangingPunct="1">
              <a:defRPr/>
            </a:pPr>
            <a:endParaRPr lang="en-US" altLang="en-US" sz="2400" b="0">
              <a:solidFill>
                <a:schemeClr val="tx1"/>
              </a:solidFill>
            </a:endParaRPr>
          </a:p>
        </p:txBody>
      </p:sp>
      <p:sp>
        <p:nvSpPr>
          <p:cNvPr id="6" name="Oval 9"/>
          <p:cNvSpPr>
            <a:spLocks noChangeArrowheads="1"/>
          </p:cNvSpPr>
          <p:nvPr/>
        </p:nvSpPr>
        <p:spPr bwMode="auto">
          <a:xfrm>
            <a:off x="739775" y="2105025"/>
            <a:ext cx="349250" cy="3476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eaLnBrk="1" hangingPunct="1">
              <a:defRPr/>
            </a:pPr>
            <a:endParaRPr lang="en-US" altLang="en-US" sz="2400" b="0">
              <a:solidFill>
                <a:schemeClr val="tx1"/>
              </a:solidFill>
            </a:endParaRPr>
          </a:p>
        </p:txBody>
      </p:sp>
      <p:sp>
        <p:nvSpPr>
          <p:cNvPr id="7" name="Oval 10"/>
          <p:cNvSpPr>
            <a:spLocks noChangeArrowheads="1"/>
          </p:cNvSpPr>
          <p:nvPr/>
        </p:nvSpPr>
        <p:spPr bwMode="auto">
          <a:xfrm>
            <a:off x="1317625" y="2105025"/>
            <a:ext cx="347663" cy="34766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eaLnBrk="1" hangingPunct="1">
              <a:defRPr/>
            </a:pPr>
            <a:endParaRPr lang="en-US" altLang="en-US" sz="2400" b="0">
              <a:solidFill>
                <a:schemeClr val="tx1"/>
              </a:solidFill>
            </a:endParaRPr>
          </a:p>
        </p:txBody>
      </p:sp>
      <p:sp>
        <p:nvSpPr>
          <p:cNvPr id="8" name="Rectangle 11"/>
          <p:cNvSpPr>
            <a:spLocks noChangeArrowheads="1"/>
          </p:cNvSpPr>
          <p:nvPr userDrawn="1"/>
        </p:nvSpPr>
        <p:spPr bwMode="auto">
          <a:xfrm>
            <a:off x="0" y="0"/>
            <a:ext cx="9144000" cy="6858000"/>
          </a:xfrm>
          <a:prstGeom prst="rect">
            <a:avLst/>
          </a:prstGeom>
          <a:gradFill rotWithShape="1">
            <a:gsLst>
              <a:gs pos="0">
                <a:srgbClr val="99ABCB"/>
              </a:gs>
              <a:gs pos="100000">
                <a:srgbClr val="F3F5F9"/>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sp>
        <p:nvSpPr>
          <p:cNvPr id="9" name="Rectangle 12"/>
          <p:cNvSpPr>
            <a:spLocks noChangeArrowheads="1"/>
          </p:cNvSpPr>
          <p:nvPr userDrawn="1"/>
        </p:nvSpPr>
        <p:spPr bwMode="auto">
          <a:xfrm>
            <a:off x="0" y="2209800"/>
            <a:ext cx="9144000" cy="1219200"/>
          </a:xfrm>
          <a:prstGeom prst="rect">
            <a:avLst/>
          </a:prstGeom>
          <a:solidFill>
            <a:srgbClr val="00356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sp>
        <p:nvSpPr>
          <p:cNvPr id="10" name="Line 13"/>
          <p:cNvSpPr>
            <a:spLocks noChangeShapeType="1"/>
          </p:cNvSpPr>
          <p:nvPr userDrawn="1"/>
        </p:nvSpPr>
        <p:spPr bwMode="auto">
          <a:xfrm>
            <a:off x="0" y="2209800"/>
            <a:ext cx="9144000" cy="0"/>
          </a:xfrm>
          <a:prstGeom prst="line">
            <a:avLst/>
          </a:prstGeom>
          <a:noFill/>
          <a:ln w="476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4"/>
          <p:cNvSpPr>
            <a:spLocks noChangeShapeType="1"/>
          </p:cNvSpPr>
          <p:nvPr userDrawn="1"/>
        </p:nvSpPr>
        <p:spPr bwMode="auto">
          <a:xfrm>
            <a:off x="0" y="3429000"/>
            <a:ext cx="9144000" cy="0"/>
          </a:xfrm>
          <a:prstGeom prst="line">
            <a:avLst/>
          </a:prstGeom>
          <a:noFill/>
          <a:ln w="476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8" name="Rectangle 2"/>
          <p:cNvSpPr>
            <a:spLocks noGrp="1" noChangeArrowheads="1"/>
          </p:cNvSpPr>
          <p:nvPr>
            <p:ph type="ctrTitle"/>
          </p:nvPr>
        </p:nvSpPr>
        <p:spPr bwMode="auto">
          <a:xfrm>
            <a:off x="2133600" y="1371600"/>
            <a:ext cx="64770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5400"/>
            </a:lvl1pPr>
          </a:lstStyle>
          <a:p>
            <a:pPr lvl="0"/>
            <a:r>
              <a:rPr lang="en-US" altLang="en-US" noProof="0"/>
              <a:t>Click to edit Master title style</a:t>
            </a:r>
          </a:p>
        </p:txBody>
      </p:sp>
      <p:sp>
        <p:nvSpPr>
          <p:cNvPr id="14339" name="Rectangle 3"/>
          <p:cNvSpPr>
            <a:spLocks noGrp="1" noChangeArrowheads="1"/>
          </p:cNvSpPr>
          <p:nvPr>
            <p:ph type="subTitle" idx="1"/>
          </p:nvPr>
        </p:nvSpPr>
        <p:spPr bwMode="auto">
          <a:xfrm>
            <a:off x="2133600" y="3733800"/>
            <a:ext cx="6477000" cy="1981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12" name="Rectangle 4"/>
          <p:cNvSpPr>
            <a:spLocks noGrp="1" noChangeArrowheads="1"/>
          </p:cNvSpPr>
          <p:nvPr>
            <p:ph type="dt" sz="half" idx="10"/>
          </p:nvPr>
        </p:nvSpPr>
        <p:spPr bwMode="auto">
          <a:xfrm>
            <a:off x="7086600" y="6248400"/>
            <a:ext cx="1524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solidFill>
                  <a:schemeClr val="tx1"/>
                </a:solidFill>
              </a:defRPr>
            </a:lvl1pPr>
          </a:lstStyle>
          <a:p>
            <a:pPr>
              <a:defRPr/>
            </a:pPr>
            <a:endParaRPr lang="en-US" altLang="en-US"/>
          </a:p>
        </p:txBody>
      </p:sp>
      <p:sp>
        <p:nvSpPr>
          <p:cNvPr id="13" name="Rectangle 5"/>
          <p:cNvSpPr>
            <a:spLocks noGrp="1" noChangeArrowheads="1"/>
          </p:cNvSpPr>
          <p:nvPr>
            <p:ph type="ftr" sz="quarter" idx="11"/>
          </p:nvPr>
        </p:nvSpPr>
        <p:spPr bwMode="auto">
          <a:xfrm>
            <a:off x="3810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solidFill>
                  <a:schemeClr val="tx1"/>
                </a:solidFill>
              </a:defRPr>
            </a:lvl1pPr>
          </a:lstStyle>
          <a:p>
            <a:pPr>
              <a:defRPr/>
            </a:pPr>
            <a:endParaRPr lang="en-US" altLang="en-US"/>
          </a:p>
        </p:txBody>
      </p:sp>
      <p:sp>
        <p:nvSpPr>
          <p:cNvPr id="14" name="Rectangle 6"/>
          <p:cNvSpPr>
            <a:spLocks noGrp="1" noChangeArrowheads="1"/>
          </p:cNvSpPr>
          <p:nvPr>
            <p:ph type="sldNum" sz="quarter" idx="12"/>
          </p:nvPr>
        </p:nvSpPr>
        <p:spPr bwMode="auto">
          <a:xfrm>
            <a:off x="2209800" y="6248400"/>
            <a:ext cx="12192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chemeClr val="tx1"/>
                </a:solidFill>
              </a:defRPr>
            </a:lvl1pPr>
          </a:lstStyle>
          <a:p>
            <a:pPr>
              <a:defRPr/>
            </a:pPr>
            <a:fld id="{2698B4DC-2212-4173-B860-532F4E32D36E}" type="slidenum">
              <a:rPr lang="en-US" altLang="en-US"/>
              <a:pPr>
                <a:defRPr/>
              </a:pPr>
              <a:t>‹#›</a:t>
            </a:fld>
            <a:endParaRPr lang="en-US" altLang="en-US"/>
          </a:p>
        </p:txBody>
      </p:sp>
    </p:spTree>
    <p:extLst>
      <p:ext uri="{BB962C8B-B14F-4D97-AF65-F5344CB8AC3E}">
        <p14:creationId xmlns:p14="http://schemas.microsoft.com/office/powerpoint/2010/main" val="154980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40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340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143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8858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207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11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29625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36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76358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43955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auto">
          <a:xfrm>
            <a:off x="0" y="0"/>
            <a:ext cx="9144000" cy="6858000"/>
          </a:xfrm>
          <a:prstGeom prst="rect">
            <a:avLst/>
          </a:prstGeom>
          <a:gradFill rotWithShape="1">
            <a:gsLst>
              <a:gs pos="0">
                <a:srgbClr val="99ABCB"/>
              </a:gs>
              <a:gs pos="100000">
                <a:srgbClr val="F3F5F9"/>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sp>
        <p:nvSpPr>
          <p:cNvPr id="1027" name="Rectangle 26"/>
          <p:cNvSpPr>
            <a:spLocks noChangeArrowheads="1"/>
          </p:cNvSpPr>
          <p:nvPr userDrawn="1"/>
        </p:nvSpPr>
        <p:spPr bwMode="auto">
          <a:xfrm>
            <a:off x="0" y="6172200"/>
            <a:ext cx="9144000" cy="685800"/>
          </a:xfrm>
          <a:prstGeom prst="rect">
            <a:avLst/>
          </a:prstGeom>
          <a:solidFill>
            <a:srgbClr val="00356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sp>
        <p:nvSpPr>
          <p:cNvPr id="1028" name="Rectangle 12"/>
          <p:cNvSpPr>
            <a:spLocks noChangeArrowheads="1"/>
          </p:cNvSpPr>
          <p:nvPr userDrawn="1"/>
        </p:nvSpPr>
        <p:spPr bwMode="auto">
          <a:xfrm>
            <a:off x="0" y="0"/>
            <a:ext cx="9144000" cy="838200"/>
          </a:xfrm>
          <a:prstGeom prst="rect">
            <a:avLst/>
          </a:prstGeom>
          <a:solidFill>
            <a:srgbClr val="00356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pic>
        <p:nvPicPr>
          <p:cNvPr id="1029" name="Picture 16" descr="HORZB-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392363" y="6324600"/>
            <a:ext cx="4359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22"/>
          <p:cNvSpPr>
            <a:spLocks noChangeShapeType="1"/>
          </p:cNvSpPr>
          <p:nvPr userDrawn="1"/>
        </p:nvSpPr>
        <p:spPr bwMode="auto">
          <a:xfrm>
            <a:off x="0" y="1219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Line 23"/>
          <p:cNvSpPr>
            <a:spLocks noChangeShapeType="1"/>
          </p:cNvSpPr>
          <p:nvPr userDrawn="1"/>
        </p:nvSpPr>
        <p:spPr bwMode="auto">
          <a:xfrm>
            <a:off x="0" y="838200"/>
            <a:ext cx="9144000" cy="0"/>
          </a:xfrm>
          <a:prstGeom prst="line">
            <a:avLst/>
          </a:prstGeom>
          <a:noFill/>
          <a:ln w="47625">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Line 27"/>
          <p:cNvSpPr>
            <a:spLocks noChangeShapeType="1"/>
          </p:cNvSpPr>
          <p:nvPr userDrawn="1"/>
        </p:nvSpPr>
        <p:spPr bwMode="auto">
          <a:xfrm>
            <a:off x="0" y="6172200"/>
            <a:ext cx="9144000" cy="0"/>
          </a:xfrm>
          <a:prstGeom prst="line">
            <a:avLst/>
          </a:prstGeom>
          <a:noFill/>
          <a:ln w="47625">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defRPr>
      </a:lvl2pPr>
      <a:lvl3pPr algn="l" rtl="0" eaLnBrk="0" fontAlgn="base" hangingPunct="0">
        <a:spcBef>
          <a:spcPct val="0"/>
        </a:spcBef>
        <a:spcAft>
          <a:spcPct val="0"/>
        </a:spcAft>
        <a:defRPr sz="4200">
          <a:solidFill>
            <a:schemeClr val="tx2"/>
          </a:solidFill>
          <a:latin typeface="Times New Roman" panose="02020603050405020304" pitchFamily="18" charset="0"/>
        </a:defRPr>
      </a:lvl3pPr>
      <a:lvl4pPr algn="l" rtl="0" eaLnBrk="0" fontAlgn="base" hangingPunct="0">
        <a:spcBef>
          <a:spcPct val="0"/>
        </a:spcBef>
        <a:spcAft>
          <a:spcPct val="0"/>
        </a:spcAft>
        <a:defRPr sz="4200">
          <a:solidFill>
            <a:schemeClr val="tx2"/>
          </a:solidFill>
          <a:latin typeface="Times New Roman" panose="02020603050405020304" pitchFamily="18" charset="0"/>
        </a:defRPr>
      </a:lvl4pPr>
      <a:lvl5pPr algn="l" rtl="0" eaLnBrk="0" fontAlgn="base" hangingPunct="0">
        <a:spcBef>
          <a:spcPct val="0"/>
        </a:spcBef>
        <a:spcAft>
          <a:spcPct val="0"/>
        </a:spcAft>
        <a:defRPr sz="4200">
          <a:solidFill>
            <a:schemeClr val="tx2"/>
          </a:solidFill>
          <a:latin typeface="Times New Roman" panose="02020603050405020304" pitchFamily="18" charset="0"/>
        </a:defRPr>
      </a:lvl5pPr>
      <a:lvl6pPr marL="457200" algn="l" rtl="0" fontAlgn="base">
        <a:spcBef>
          <a:spcPct val="0"/>
        </a:spcBef>
        <a:spcAft>
          <a:spcPct val="0"/>
        </a:spcAft>
        <a:defRPr sz="4200">
          <a:solidFill>
            <a:schemeClr val="tx2"/>
          </a:solidFill>
          <a:latin typeface="Times New Roman" panose="02020603050405020304" pitchFamily="18" charset="0"/>
        </a:defRPr>
      </a:lvl6pPr>
      <a:lvl7pPr marL="914400" algn="l" rtl="0" fontAlgn="base">
        <a:spcBef>
          <a:spcPct val="0"/>
        </a:spcBef>
        <a:spcAft>
          <a:spcPct val="0"/>
        </a:spcAft>
        <a:defRPr sz="4200">
          <a:solidFill>
            <a:schemeClr val="tx2"/>
          </a:solidFill>
          <a:latin typeface="Times New Roman" panose="02020603050405020304" pitchFamily="18" charset="0"/>
        </a:defRPr>
      </a:lvl7pPr>
      <a:lvl8pPr marL="1371600" algn="l" rtl="0" fontAlgn="base">
        <a:spcBef>
          <a:spcPct val="0"/>
        </a:spcBef>
        <a:spcAft>
          <a:spcPct val="0"/>
        </a:spcAft>
        <a:defRPr sz="4200">
          <a:solidFill>
            <a:schemeClr val="tx2"/>
          </a:solidFill>
          <a:latin typeface="Times New Roman" panose="02020603050405020304" pitchFamily="18" charset="0"/>
        </a:defRPr>
      </a:lvl8pPr>
      <a:lvl9pPr marL="1828800" algn="l" rtl="0" fontAlgn="base">
        <a:spcBef>
          <a:spcPct val="0"/>
        </a:spcBef>
        <a:spcAft>
          <a:spcPct val="0"/>
        </a:spcAft>
        <a:defRPr sz="42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l"/>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subTitle" idx="1"/>
          </p:nvPr>
        </p:nvSpPr>
        <p:spPr>
          <a:xfrm>
            <a:off x="1371600" y="6248400"/>
            <a:ext cx="6400800" cy="381000"/>
          </a:xfrm>
          <a:noFill/>
        </p:spPr>
        <p:txBody>
          <a:bodyPr/>
          <a:lstStyle/>
          <a:p>
            <a:pPr eaLnBrk="1" hangingPunct="1">
              <a:lnSpc>
                <a:spcPct val="90000"/>
              </a:lnSpc>
            </a:pPr>
            <a:endParaRPr lang="en-US" altLang="en-US" sz="2100"/>
          </a:p>
        </p:txBody>
      </p:sp>
      <p:sp>
        <p:nvSpPr>
          <p:cNvPr id="5123" name="Rectangle 6"/>
          <p:cNvSpPr>
            <a:spLocks noChangeArrowheads="1"/>
          </p:cNvSpPr>
          <p:nvPr/>
        </p:nvSpPr>
        <p:spPr bwMode="auto">
          <a:xfrm>
            <a:off x="0" y="6248400"/>
            <a:ext cx="9144000" cy="609600"/>
          </a:xfrm>
          <a:prstGeom prst="rect">
            <a:avLst/>
          </a:prstGeom>
          <a:solidFill>
            <a:srgbClr val="0035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endParaRPr lang="en-US" altLang="en-US"/>
          </a:p>
        </p:txBody>
      </p:sp>
      <p:pic>
        <p:nvPicPr>
          <p:cNvPr id="5124" name="Picture 7" descr="UNIVC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609600"/>
            <a:ext cx="25908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16"/>
          <p:cNvSpPr txBox="1">
            <a:spLocks noChangeArrowheads="1"/>
          </p:cNvSpPr>
          <p:nvPr/>
        </p:nvSpPr>
        <p:spPr bwMode="auto">
          <a:xfrm>
            <a:off x="76199" y="4442034"/>
            <a:ext cx="89916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a:spcBef>
                <a:spcPct val="50000"/>
              </a:spcBef>
            </a:pPr>
            <a:r>
              <a:rPr lang="en-US" altLang="en-US" sz="2800" b="0" dirty="0">
                <a:solidFill>
                  <a:srgbClr val="000066"/>
                </a:solidFill>
                <a:latin typeface="+mn-lt"/>
              </a:rPr>
              <a:t>Recovery</a:t>
            </a:r>
          </a:p>
        </p:txBody>
      </p:sp>
      <p:sp>
        <p:nvSpPr>
          <p:cNvPr id="8" name="Text Box 16"/>
          <p:cNvSpPr txBox="1">
            <a:spLocks noChangeArrowheads="1"/>
          </p:cNvSpPr>
          <p:nvPr/>
        </p:nvSpPr>
        <p:spPr bwMode="auto">
          <a:xfrm>
            <a:off x="0" y="2565042"/>
            <a:ext cx="9144000"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a:spcBef>
                <a:spcPct val="50000"/>
              </a:spcBef>
            </a:pPr>
            <a:r>
              <a:rPr lang="en-US" altLang="en-US" sz="2500" b="0" dirty="0">
                <a:solidFill>
                  <a:schemeClr val="bg1"/>
                </a:solidFill>
                <a:latin typeface="+mn-lt"/>
              </a:rPr>
              <a:t>COP 6731: Theory and Implementation of Database Systems</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700" y="914400"/>
            <a:ext cx="4800600" cy="5207829"/>
          </a:xfrm>
          <a:prstGeom prst="rect">
            <a:avLst/>
          </a:prstGeom>
        </p:spPr>
      </p:pic>
      <p:sp>
        <p:nvSpPr>
          <p:cNvPr id="5" name="Title 1"/>
          <p:cNvSpPr>
            <a:spLocks noGrp="1"/>
          </p:cNvSpPr>
          <p:nvPr>
            <p:ph type="title"/>
          </p:nvPr>
        </p:nvSpPr>
        <p:spPr>
          <a:xfrm>
            <a:off x="9180" y="4118"/>
            <a:ext cx="9134819" cy="668357"/>
          </a:xfrm>
        </p:spPr>
        <p:txBody>
          <a:bodyPr/>
          <a:lstStyle/>
          <a:p>
            <a:r>
              <a:rPr lang="en-US" sz="3200" dirty="0">
                <a:solidFill>
                  <a:schemeClr val="bg1"/>
                </a:solidFill>
                <a:latin typeface="+mn-lt"/>
              </a:rPr>
              <a:t>Recovery</a:t>
            </a:r>
          </a:p>
        </p:txBody>
      </p:sp>
    </p:spTree>
    <p:extLst>
      <p:ext uri="{BB962C8B-B14F-4D97-AF65-F5344CB8AC3E}">
        <p14:creationId xmlns:p14="http://schemas.microsoft.com/office/powerpoint/2010/main" val="3814772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80" y="4118"/>
            <a:ext cx="9134819" cy="668357"/>
          </a:xfrm>
        </p:spPr>
        <p:txBody>
          <a:bodyPr/>
          <a:lstStyle/>
          <a:p>
            <a:r>
              <a:rPr lang="en-US" sz="3200" dirty="0">
                <a:solidFill>
                  <a:schemeClr val="bg1"/>
                </a:solidFill>
                <a:latin typeface="+mn-lt"/>
              </a:rPr>
              <a:t>Deferred Update (NO-UNDO/REDO)</a:t>
            </a:r>
          </a:p>
        </p:txBody>
      </p:sp>
      <p:sp>
        <p:nvSpPr>
          <p:cNvPr id="5" name="Rectangle 5"/>
          <p:cNvSpPr txBox="1">
            <a:spLocks noGrp="1" noChangeArrowheads="1"/>
          </p:cNvSpPr>
          <p:nvPr>
            <p:ph idx="1"/>
          </p:nvPr>
        </p:nvSpPr>
        <p:spPr bwMode="auto">
          <a:xfrm>
            <a:off x="1776" y="990600"/>
            <a:ext cx="9144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ClrTx/>
              <a:buSzPct val="100000"/>
              <a:buFont typeface="Wingdings" panose="05000000000000000000" pitchFamily="2" charset="2"/>
              <a:buChar char="q"/>
            </a:pPr>
            <a:r>
              <a:rPr lang="en-US" altLang="en-US" sz="2800" dirty="0">
                <a:solidFill>
                  <a:schemeClr val="tx2"/>
                </a:solidFill>
              </a:rPr>
              <a:t>The updates are recorded only in the </a:t>
            </a:r>
            <a:r>
              <a:rPr lang="en-US" altLang="en-US" sz="2800" b="1" dirty="0">
                <a:solidFill>
                  <a:schemeClr val="tx2"/>
                </a:solidFill>
              </a:rPr>
              <a:t>log</a:t>
            </a:r>
            <a:r>
              <a:rPr lang="en-US" altLang="en-US" sz="2800" dirty="0">
                <a:solidFill>
                  <a:schemeClr val="tx2"/>
                </a:solidFill>
              </a:rPr>
              <a:t> and in the </a:t>
            </a:r>
            <a:r>
              <a:rPr lang="en-US" altLang="en-US" sz="2800" b="1" dirty="0">
                <a:solidFill>
                  <a:schemeClr val="tx2"/>
                </a:solidFill>
              </a:rPr>
              <a:t>cache buffer</a:t>
            </a:r>
            <a:r>
              <a:rPr lang="en-US" altLang="en-US" sz="2800" dirty="0">
                <a:solidFill>
                  <a:schemeClr val="tx2"/>
                </a:solidFill>
              </a:rPr>
              <a:t>.</a:t>
            </a:r>
          </a:p>
          <a:p>
            <a:pPr eaLnBrk="1" hangingPunct="1">
              <a:lnSpc>
                <a:spcPct val="80000"/>
              </a:lnSpc>
              <a:spcBef>
                <a:spcPct val="20000"/>
              </a:spcBef>
              <a:buClrTx/>
              <a:buSzPct val="100000"/>
              <a:buFont typeface="Wingdings" panose="05000000000000000000" pitchFamily="2" charset="2"/>
              <a:buChar char="q"/>
            </a:pPr>
            <a:r>
              <a:rPr lang="en-US" altLang="en-US" sz="2800" dirty="0">
                <a:solidFill>
                  <a:schemeClr val="tx2"/>
                </a:solidFill>
              </a:rPr>
              <a:t>A transaction does not reach its commit point until all its REDO-type log entries are recorded in the log and </a:t>
            </a:r>
            <a:r>
              <a:rPr lang="en-US" altLang="en-US" sz="2800" u="sng" dirty="0">
                <a:solidFill>
                  <a:schemeClr val="tx2"/>
                </a:solidFill>
              </a:rPr>
              <a:t>the </a:t>
            </a:r>
            <a:r>
              <a:rPr lang="en-US" altLang="en-US" sz="2800" b="1" u="sng" dirty="0">
                <a:solidFill>
                  <a:schemeClr val="tx2"/>
                </a:solidFill>
              </a:rPr>
              <a:t>log</a:t>
            </a:r>
            <a:r>
              <a:rPr lang="en-US" altLang="en-US" sz="2800" u="sng" dirty="0">
                <a:solidFill>
                  <a:schemeClr val="tx2"/>
                </a:solidFill>
              </a:rPr>
              <a:t> buffer is force-written to </a:t>
            </a:r>
            <a:r>
              <a:rPr lang="en-US" altLang="en-US" sz="2800" b="1" u="sng" dirty="0">
                <a:solidFill>
                  <a:schemeClr val="tx2"/>
                </a:solidFill>
              </a:rPr>
              <a:t>disk</a:t>
            </a:r>
            <a:r>
              <a:rPr lang="en-US" altLang="en-US" sz="2800" dirty="0">
                <a:solidFill>
                  <a:schemeClr val="tx2"/>
                </a:solidFill>
              </a:rPr>
              <a:t> (i.e., WAL). </a:t>
            </a:r>
          </a:p>
          <a:p>
            <a:pPr eaLnBrk="1" hangingPunct="1">
              <a:lnSpc>
                <a:spcPct val="80000"/>
              </a:lnSpc>
              <a:spcBef>
                <a:spcPct val="20000"/>
              </a:spcBef>
              <a:buClrTx/>
              <a:buSzPct val="100000"/>
              <a:buFont typeface="Wingdings" panose="05000000000000000000" pitchFamily="2" charset="2"/>
              <a:buChar char="q"/>
            </a:pPr>
            <a:r>
              <a:rPr lang="en-US" altLang="en-US" sz="2800" dirty="0">
                <a:solidFill>
                  <a:schemeClr val="tx2"/>
                </a:solidFill>
              </a:rPr>
              <a:t>After the transaction reaches its commit point and </a:t>
            </a:r>
            <a:r>
              <a:rPr lang="en-US" altLang="en-US" sz="2800" u="sng" dirty="0">
                <a:solidFill>
                  <a:schemeClr val="tx2"/>
                </a:solidFill>
              </a:rPr>
              <a:t>the </a:t>
            </a:r>
            <a:r>
              <a:rPr lang="en-US" altLang="en-US" sz="2800" b="1" u="sng" dirty="0">
                <a:solidFill>
                  <a:schemeClr val="tx2"/>
                </a:solidFill>
              </a:rPr>
              <a:t>log</a:t>
            </a:r>
            <a:r>
              <a:rPr lang="en-US" altLang="en-US" sz="2800" u="sng" dirty="0">
                <a:solidFill>
                  <a:schemeClr val="tx2"/>
                </a:solidFill>
              </a:rPr>
              <a:t> is force-written to </a:t>
            </a:r>
            <a:r>
              <a:rPr lang="en-US" altLang="en-US" sz="2800" b="1" u="sng" dirty="0">
                <a:solidFill>
                  <a:schemeClr val="tx2"/>
                </a:solidFill>
              </a:rPr>
              <a:t>disk</a:t>
            </a:r>
            <a:r>
              <a:rPr lang="en-US" altLang="en-US" sz="2800" dirty="0">
                <a:solidFill>
                  <a:schemeClr val="tx2"/>
                </a:solidFill>
              </a:rPr>
              <a:t>, the updates are recorded in the database.</a:t>
            </a:r>
          </a:p>
          <a:p>
            <a:pPr eaLnBrk="1" hangingPunct="1">
              <a:lnSpc>
                <a:spcPct val="80000"/>
              </a:lnSpc>
              <a:spcBef>
                <a:spcPct val="20000"/>
              </a:spcBef>
              <a:buClrTx/>
              <a:buSzPct val="100000"/>
              <a:buFont typeface="Wingdings" panose="05000000000000000000" pitchFamily="2" charset="2"/>
              <a:buChar char="q"/>
            </a:pPr>
            <a:r>
              <a:rPr lang="en-US" altLang="en-US" sz="2800" dirty="0">
                <a:solidFill>
                  <a:schemeClr val="tx2"/>
                </a:solidFill>
              </a:rPr>
              <a:t>Only REDO type log entries are needed in the log (i.e., UNDO are not needed)</a:t>
            </a:r>
          </a:p>
          <a:p>
            <a:pPr eaLnBrk="1" hangingPunct="1">
              <a:lnSpc>
                <a:spcPct val="80000"/>
              </a:lnSpc>
              <a:spcBef>
                <a:spcPct val="20000"/>
              </a:spcBef>
              <a:buClrTx/>
              <a:buSzPct val="100000"/>
              <a:buFont typeface="Wingdings" panose="05000000000000000000" pitchFamily="2" charset="2"/>
              <a:buChar char="q"/>
            </a:pPr>
            <a:r>
              <a:rPr lang="en-US" altLang="en-US" sz="2800" dirty="0">
                <a:solidFill>
                  <a:schemeClr val="tx2"/>
                </a:solidFill>
              </a:rPr>
              <a:t>This is not practical when a transaction is long and it changes many items.</a:t>
            </a:r>
          </a:p>
          <a:p>
            <a:pPr marL="0" indent="0" eaLnBrk="1" hangingPunct="1">
              <a:lnSpc>
                <a:spcPct val="80000"/>
              </a:lnSpc>
              <a:spcBef>
                <a:spcPct val="20000"/>
              </a:spcBef>
              <a:buClr>
                <a:srgbClr val="990033"/>
              </a:buClr>
              <a:buSzPct val="60000"/>
              <a:buFont typeface="Wingdings" panose="05000000000000000000" pitchFamily="2" charset="2"/>
              <a:buNone/>
            </a:pPr>
            <a:endParaRPr lang="en-US" altLang="en-US" sz="2800" dirty="0">
              <a:solidFill>
                <a:schemeClr val="tx2"/>
              </a:solidFill>
            </a:endParaRPr>
          </a:p>
          <a:p>
            <a:pPr marL="0" indent="0" eaLnBrk="1" hangingPunct="1">
              <a:lnSpc>
                <a:spcPct val="80000"/>
              </a:lnSpc>
              <a:spcBef>
                <a:spcPct val="20000"/>
              </a:spcBef>
              <a:buClr>
                <a:srgbClr val="990033"/>
              </a:buClr>
              <a:buSzPct val="60000"/>
              <a:buFont typeface="Wingdings" panose="05000000000000000000" pitchFamily="2" charset="2"/>
              <a:buNone/>
            </a:pPr>
            <a:endParaRPr lang="en-US" altLang="en-US" sz="2800" dirty="0">
              <a:solidFill>
                <a:schemeClr val="tx2"/>
              </a:solidFill>
            </a:endParaRPr>
          </a:p>
        </p:txBody>
      </p:sp>
    </p:spTree>
    <p:extLst>
      <p:ext uri="{BB962C8B-B14F-4D97-AF65-F5344CB8AC3E}">
        <p14:creationId xmlns:p14="http://schemas.microsoft.com/office/powerpoint/2010/main" val="1236260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80" y="4118"/>
            <a:ext cx="9134819" cy="668357"/>
          </a:xfrm>
        </p:spPr>
        <p:txBody>
          <a:bodyPr/>
          <a:lstStyle/>
          <a:p>
            <a:r>
              <a:rPr lang="en-US" sz="3200" dirty="0">
                <a:solidFill>
                  <a:schemeClr val="bg1"/>
                </a:solidFill>
                <a:latin typeface="+mn-lt"/>
              </a:rPr>
              <a:t>Deferred Update (NO-UNDO/REDO)</a:t>
            </a:r>
          </a:p>
        </p:txBody>
      </p:sp>
      <p:sp>
        <p:nvSpPr>
          <p:cNvPr id="5" name="Rectangle 5"/>
          <p:cNvSpPr txBox="1">
            <a:spLocks noGrp="1" noChangeArrowheads="1"/>
          </p:cNvSpPr>
          <p:nvPr>
            <p:ph idx="1"/>
          </p:nvPr>
        </p:nvSpPr>
        <p:spPr bwMode="auto">
          <a:xfrm>
            <a:off x="1776" y="990600"/>
            <a:ext cx="9144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80000"/>
              </a:lnSpc>
              <a:buClrTx/>
              <a:buSzPct val="100000"/>
              <a:buFont typeface="Wingdings" panose="05000000000000000000" pitchFamily="2" charset="2"/>
              <a:buChar char="q"/>
            </a:pPr>
            <a:r>
              <a:rPr lang="en-US" altLang="en-US" sz="2800" dirty="0">
                <a:solidFill>
                  <a:schemeClr val="tx2"/>
                </a:solidFill>
              </a:rPr>
              <a:t>Use two lists of transactions</a:t>
            </a:r>
          </a:p>
          <a:p>
            <a:pPr lvl="1" eaLnBrk="1" hangingPunct="1">
              <a:lnSpc>
                <a:spcPct val="80000"/>
              </a:lnSpc>
              <a:buClrTx/>
              <a:buSzPct val="100000"/>
              <a:buFont typeface="Wingdings" panose="05000000000000000000" pitchFamily="2" charset="2"/>
              <a:buChar char="§"/>
            </a:pPr>
            <a:r>
              <a:rPr lang="en-US" altLang="en-US" sz="2800" b="1" dirty="0">
                <a:solidFill>
                  <a:schemeClr val="tx2"/>
                </a:solidFill>
              </a:rPr>
              <a:t>commit list</a:t>
            </a:r>
            <a:r>
              <a:rPr lang="en-US" altLang="en-US" sz="2800" dirty="0">
                <a:solidFill>
                  <a:schemeClr val="tx2"/>
                </a:solidFill>
              </a:rPr>
              <a:t>: the committed transactions since the last checkpoint</a:t>
            </a:r>
          </a:p>
          <a:p>
            <a:pPr lvl="1" eaLnBrk="1" hangingPunct="1">
              <a:lnSpc>
                <a:spcPct val="80000"/>
              </a:lnSpc>
              <a:buClrTx/>
              <a:buSzPct val="100000"/>
              <a:buFont typeface="Wingdings" panose="05000000000000000000" pitchFamily="2" charset="2"/>
              <a:buChar char="§"/>
            </a:pPr>
            <a:r>
              <a:rPr lang="en-US" altLang="en-US" sz="2800" b="1" dirty="0">
                <a:solidFill>
                  <a:schemeClr val="tx2"/>
                </a:solidFill>
              </a:rPr>
              <a:t>active list</a:t>
            </a:r>
            <a:r>
              <a:rPr lang="en-US" altLang="en-US" sz="2800" dirty="0">
                <a:solidFill>
                  <a:schemeClr val="tx2"/>
                </a:solidFill>
              </a:rPr>
              <a:t>: the active transactions</a:t>
            </a:r>
          </a:p>
          <a:p>
            <a:pPr lvl="1" eaLnBrk="1" hangingPunct="1">
              <a:lnSpc>
                <a:spcPct val="80000"/>
              </a:lnSpc>
              <a:buClrTx/>
              <a:buSzPct val="100000"/>
              <a:buFont typeface="Wingdings" panose="05000000000000000000" pitchFamily="2" charset="2"/>
              <a:buChar char="q"/>
            </a:pPr>
            <a:endParaRPr lang="en-US" altLang="en-US" sz="2800" dirty="0">
              <a:solidFill>
                <a:schemeClr val="tx2"/>
              </a:solidFill>
            </a:endParaRPr>
          </a:p>
          <a:p>
            <a:pPr eaLnBrk="1" hangingPunct="1">
              <a:lnSpc>
                <a:spcPct val="80000"/>
              </a:lnSpc>
              <a:buClrTx/>
              <a:buSzPct val="100000"/>
              <a:buFont typeface="Wingdings" panose="05000000000000000000" pitchFamily="2" charset="2"/>
              <a:buChar char="q"/>
            </a:pPr>
            <a:r>
              <a:rPr lang="en-US" altLang="en-US" sz="2800" dirty="0">
                <a:solidFill>
                  <a:schemeClr val="tx2"/>
                </a:solidFill>
              </a:rPr>
              <a:t>REDO all the WRITE operations of the committed transactions.</a:t>
            </a:r>
          </a:p>
          <a:p>
            <a:pPr eaLnBrk="1" hangingPunct="1">
              <a:lnSpc>
                <a:spcPct val="80000"/>
              </a:lnSpc>
              <a:buClrTx/>
              <a:buSzPct val="100000"/>
              <a:buFont typeface="Wingdings" panose="05000000000000000000" pitchFamily="2" charset="2"/>
              <a:buChar char="q"/>
            </a:pPr>
            <a:endParaRPr lang="en-US" altLang="en-US" sz="2800" dirty="0">
              <a:solidFill>
                <a:schemeClr val="tx2"/>
              </a:solidFill>
            </a:endParaRPr>
          </a:p>
          <a:p>
            <a:pPr eaLnBrk="1" hangingPunct="1">
              <a:lnSpc>
                <a:spcPct val="80000"/>
              </a:lnSpc>
              <a:buClrTx/>
              <a:buSzPct val="100000"/>
              <a:buFont typeface="Wingdings" panose="05000000000000000000" pitchFamily="2" charset="2"/>
              <a:buChar char="q"/>
            </a:pPr>
            <a:endParaRPr lang="en-US" altLang="en-US" sz="2800" dirty="0">
              <a:solidFill>
                <a:schemeClr val="tx2"/>
              </a:solidFill>
            </a:endParaRPr>
          </a:p>
          <a:p>
            <a:pPr eaLnBrk="1" hangingPunct="1">
              <a:lnSpc>
                <a:spcPct val="80000"/>
              </a:lnSpc>
              <a:buClrTx/>
              <a:buSzPct val="100000"/>
              <a:buFont typeface="Wingdings" panose="05000000000000000000" pitchFamily="2" charset="2"/>
              <a:buChar char="q"/>
            </a:pPr>
            <a:endParaRPr lang="en-US" altLang="en-US" sz="2800" dirty="0">
              <a:solidFill>
                <a:schemeClr val="tx2"/>
              </a:solidFill>
            </a:endParaRPr>
          </a:p>
          <a:p>
            <a:pPr eaLnBrk="1" hangingPunct="1">
              <a:lnSpc>
                <a:spcPct val="80000"/>
              </a:lnSpc>
              <a:buClrTx/>
              <a:buSzPct val="100000"/>
              <a:buFont typeface="Wingdings" panose="05000000000000000000" pitchFamily="2" charset="2"/>
              <a:buChar char="q"/>
            </a:pPr>
            <a:endParaRPr lang="en-US" altLang="en-US" sz="2800" dirty="0">
              <a:solidFill>
                <a:schemeClr val="tx2"/>
              </a:solidFill>
            </a:endParaRPr>
          </a:p>
        </p:txBody>
      </p:sp>
    </p:spTree>
    <p:extLst>
      <p:ext uri="{BB962C8B-B14F-4D97-AF65-F5344CB8AC3E}">
        <p14:creationId xmlns:p14="http://schemas.microsoft.com/office/powerpoint/2010/main" val="421837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22_0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230" y="1905000"/>
            <a:ext cx="908547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a:spLocks noGrp="1"/>
          </p:cNvSpPr>
          <p:nvPr>
            <p:ph type="title"/>
          </p:nvPr>
        </p:nvSpPr>
        <p:spPr>
          <a:xfrm>
            <a:off x="9180" y="4118"/>
            <a:ext cx="9134819" cy="668357"/>
          </a:xfrm>
        </p:spPr>
        <p:txBody>
          <a:bodyPr/>
          <a:lstStyle/>
          <a:p>
            <a:r>
              <a:rPr lang="en-US" sz="3200" dirty="0">
                <a:solidFill>
                  <a:schemeClr val="bg1"/>
                </a:solidFill>
                <a:latin typeface="+mn-lt"/>
              </a:rPr>
              <a:t>Deferred Update (NO-UNDO/REDO)</a:t>
            </a:r>
          </a:p>
        </p:txBody>
      </p:sp>
    </p:spTree>
    <p:extLst>
      <p:ext uri="{BB962C8B-B14F-4D97-AF65-F5344CB8AC3E}">
        <p14:creationId xmlns:p14="http://schemas.microsoft.com/office/powerpoint/2010/main" val="1843779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80" y="4118"/>
            <a:ext cx="9134819" cy="668357"/>
          </a:xfrm>
        </p:spPr>
        <p:txBody>
          <a:bodyPr/>
          <a:lstStyle/>
          <a:p>
            <a:r>
              <a:rPr lang="en-US" sz="3200" dirty="0">
                <a:solidFill>
                  <a:schemeClr val="bg1"/>
                </a:solidFill>
                <a:latin typeface="+mn-lt"/>
              </a:rPr>
              <a:t>Deferred Update (NO-UNDO/REDO)</a:t>
            </a:r>
          </a:p>
        </p:txBody>
      </p:sp>
      <p:sp>
        <p:nvSpPr>
          <p:cNvPr id="5" name="Rectangle 5"/>
          <p:cNvSpPr txBox="1">
            <a:spLocks noGrp="1" noChangeArrowheads="1"/>
          </p:cNvSpPr>
          <p:nvPr>
            <p:ph idx="1"/>
          </p:nvPr>
        </p:nvSpPr>
        <p:spPr bwMode="auto">
          <a:xfrm>
            <a:off x="1776" y="990600"/>
            <a:ext cx="9144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80000"/>
              </a:lnSpc>
              <a:buClrTx/>
              <a:buSzPct val="100000"/>
              <a:buFont typeface="Wingdings" panose="05000000000000000000" pitchFamily="2" charset="2"/>
              <a:buChar char="q"/>
            </a:pPr>
            <a:r>
              <a:rPr lang="en-US" altLang="en-US" sz="2800" dirty="0">
                <a:solidFill>
                  <a:schemeClr val="tx2"/>
                </a:solidFill>
              </a:rPr>
              <a:t>NO-UNDO/REDO with </a:t>
            </a:r>
            <a:r>
              <a:rPr lang="en-US" altLang="en-US" sz="2800" b="1" dirty="0">
                <a:solidFill>
                  <a:schemeClr val="tx2"/>
                </a:solidFill>
              </a:rPr>
              <a:t>strict two-phase locking</a:t>
            </a:r>
          </a:p>
          <a:p>
            <a:pPr lvl="1" eaLnBrk="1" hangingPunct="1">
              <a:lnSpc>
                <a:spcPct val="80000"/>
              </a:lnSpc>
              <a:buClrTx/>
              <a:buSzPct val="100000"/>
              <a:buFont typeface="Wingdings" panose="05000000000000000000" pitchFamily="2" charset="2"/>
              <a:buChar char="§"/>
            </a:pPr>
            <a:r>
              <a:rPr lang="en-US" altLang="en-US" sz="2800" dirty="0">
                <a:solidFill>
                  <a:schemeClr val="tx2"/>
                </a:solidFill>
              </a:rPr>
              <a:t>This ensures </a:t>
            </a:r>
            <a:r>
              <a:rPr lang="en-US" altLang="en-US" sz="2800" u="sng" dirty="0">
                <a:solidFill>
                  <a:schemeClr val="tx2"/>
                </a:solidFill>
              </a:rPr>
              <a:t>strict and serializable schedules</a:t>
            </a:r>
            <a:r>
              <a:rPr lang="en-US" altLang="en-US" sz="2800" dirty="0">
                <a:solidFill>
                  <a:schemeClr val="tx2"/>
                </a:solidFill>
              </a:rPr>
              <a:t>.</a:t>
            </a:r>
          </a:p>
          <a:p>
            <a:pPr lvl="1" eaLnBrk="1" hangingPunct="1">
              <a:lnSpc>
                <a:spcPct val="80000"/>
              </a:lnSpc>
              <a:buClrTx/>
              <a:buSzPct val="100000"/>
              <a:buFont typeface="Wingdings" panose="05000000000000000000" pitchFamily="2" charset="2"/>
              <a:buChar char="§"/>
            </a:pPr>
            <a:r>
              <a:rPr lang="en-US" altLang="en-US" sz="2800" dirty="0">
                <a:solidFill>
                  <a:schemeClr val="tx2"/>
                </a:solidFill>
              </a:rPr>
              <a:t>A transaction never read the value of an item that is written by an uncommitted transaction.</a:t>
            </a:r>
          </a:p>
          <a:p>
            <a:pPr lvl="1" eaLnBrk="1" hangingPunct="1">
              <a:lnSpc>
                <a:spcPct val="80000"/>
              </a:lnSpc>
              <a:buClrTx/>
              <a:buSzPct val="100000"/>
              <a:buFont typeface="Wingdings" panose="05000000000000000000" pitchFamily="2" charset="2"/>
              <a:buChar char="q"/>
            </a:pPr>
            <a:endParaRPr lang="en-US" altLang="en-US" sz="2800" dirty="0">
              <a:solidFill>
                <a:schemeClr val="tx2"/>
              </a:solidFill>
            </a:endParaRPr>
          </a:p>
          <a:p>
            <a:pPr eaLnBrk="1" hangingPunct="1">
              <a:lnSpc>
                <a:spcPct val="80000"/>
              </a:lnSpc>
              <a:buClrTx/>
              <a:buSzPct val="100000"/>
              <a:buFont typeface="Wingdings" panose="05000000000000000000" pitchFamily="2" charset="2"/>
              <a:buChar char="q"/>
            </a:pPr>
            <a:endParaRPr lang="en-US" altLang="en-US" sz="2800" dirty="0">
              <a:solidFill>
                <a:schemeClr val="tx2"/>
              </a:solidFill>
            </a:endParaRPr>
          </a:p>
          <a:p>
            <a:pPr eaLnBrk="1" hangingPunct="1">
              <a:lnSpc>
                <a:spcPct val="80000"/>
              </a:lnSpc>
              <a:spcBef>
                <a:spcPct val="20000"/>
              </a:spcBef>
              <a:buClrTx/>
              <a:buSzPct val="100000"/>
              <a:buFont typeface="Wingdings" panose="05000000000000000000" pitchFamily="2" charset="2"/>
              <a:buChar char="q"/>
            </a:pPr>
            <a:endParaRPr lang="en-US" altLang="en-US" sz="2800" dirty="0">
              <a:solidFill>
                <a:schemeClr val="tx2"/>
              </a:solidFill>
            </a:endParaRPr>
          </a:p>
          <a:p>
            <a:pPr eaLnBrk="1" hangingPunct="1">
              <a:lnSpc>
                <a:spcPct val="80000"/>
              </a:lnSpc>
              <a:spcBef>
                <a:spcPct val="20000"/>
              </a:spcBef>
              <a:buClrTx/>
              <a:buSzPct val="100000"/>
              <a:buFont typeface="Wingdings" panose="05000000000000000000" pitchFamily="2" charset="2"/>
              <a:buChar char="q"/>
            </a:pPr>
            <a:endParaRPr lang="en-US" altLang="en-US" sz="2800" dirty="0">
              <a:solidFill>
                <a:schemeClr val="tx2"/>
              </a:solidFill>
            </a:endParaRPr>
          </a:p>
          <a:p>
            <a:pPr eaLnBrk="1" hangingPunct="1">
              <a:lnSpc>
                <a:spcPct val="80000"/>
              </a:lnSpc>
              <a:spcBef>
                <a:spcPct val="20000"/>
              </a:spcBef>
              <a:buClrTx/>
              <a:buSzPct val="100000"/>
              <a:buFont typeface="Wingdings" panose="05000000000000000000" pitchFamily="2" charset="2"/>
              <a:buChar char="q"/>
            </a:pPr>
            <a:endParaRPr lang="en-US" altLang="en-US" sz="2800" dirty="0">
              <a:solidFill>
                <a:schemeClr val="tx2"/>
              </a:solidFill>
            </a:endParaRPr>
          </a:p>
        </p:txBody>
      </p:sp>
    </p:spTree>
    <p:extLst>
      <p:ext uri="{BB962C8B-B14F-4D97-AF65-F5344CB8AC3E}">
        <p14:creationId xmlns:p14="http://schemas.microsoft.com/office/powerpoint/2010/main" val="1582769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80" y="4118"/>
            <a:ext cx="9134819" cy="668357"/>
          </a:xfrm>
        </p:spPr>
        <p:txBody>
          <a:bodyPr/>
          <a:lstStyle/>
          <a:p>
            <a:r>
              <a:rPr lang="en-US" sz="3200" dirty="0">
                <a:solidFill>
                  <a:schemeClr val="bg1"/>
                </a:solidFill>
                <a:latin typeface="+mn-lt"/>
              </a:rPr>
              <a:t>Log File Format</a:t>
            </a:r>
          </a:p>
        </p:txBody>
      </p:sp>
      <p:sp>
        <p:nvSpPr>
          <p:cNvPr id="5" name="Rectangle 5"/>
          <p:cNvSpPr txBox="1">
            <a:spLocks noGrp="1" noChangeArrowheads="1"/>
          </p:cNvSpPr>
          <p:nvPr>
            <p:ph idx="1"/>
          </p:nvPr>
        </p:nvSpPr>
        <p:spPr bwMode="auto">
          <a:xfrm>
            <a:off x="1776" y="990600"/>
            <a:ext cx="9142224"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ClrTx/>
              <a:buSzPct val="100000"/>
              <a:buFont typeface="Wingdings" panose="05000000000000000000" pitchFamily="2" charset="2"/>
              <a:buChar char="q"/>
            </a:pPr>
            <a:r>
              <a:rPr lang="en-US" altLang="en-US" sz="2800" dirty="0">
                <a:solidFill>
                  <a:schemeClr val="tx2"/>
                </a:solidFill>
              </a:rPr>
              <a:t>operations </a:t>
            </a:r>
          </a:p>
          <a:p>
            <a:pPr eaLnBrk="1" hangingPunct="1">
              <a:lnSpc>
                <a:spcPct val="80000"/>
              </a:lnSpc>
              <a:spcBef>
                <a:spcPct val="20000"/>
              </a:spcBef>
              <a:buClrTx/>
              <a:buSzPct val="100000"/>
              <a:buFont typeface="Wingdings" panose="05000000000000000000" pitchFamily="2" charset="2"/>
              <a:buChar char="q"/>
            </a:pPr>
            <a:r>
              <a:rPr lang="en-US" altLang="en-US" sz="2800" dirty="0">
                <a:solidFill>
                  <a:schemeClr val="tx2"/>
                </a:solidFill>
              </a:rPr>
              <a:t>transaction id </a:t>
            </a:r>
          </a:p>
          <a:p>
            <a:pPr eaLnBrk="1" hangingPunct="1">
              <a:lnSpc>
                <a:spcPct val="80000"/>
              </a:lnSpc>
              <a:spcBef>
                <a:spcPct val="20000"/>
              </a:spcBef>
              <a:buClrTx/>
              <a:buSzPct val="100000"/>
              <a:buFont typeface="Wingdings" panose="05000000000000000000" pitchFamily="2" charset="2"/>
              <a:buChar char="q"/>
            </a:pPr>
            <a:r>
              <a:rPr lang="en-US" altLang="en-US" sz="2800" dirty="0">
                <a:solidFill>
                  <a:schemeClr val="tx2"/>
                </a:solidFill>
              </a:rPr>
              <a:t>data item </a:t>
            </a:r>
          </a:p>
          <a:p>
            <a:pPr eaLnBrk="1" hangingPunct="1">
              <a:lnSpc>
                <a:spcPct val="80000"/>
              </a:lnSpc>
              <a:spcBef>
                <a:spcPct val="20000"/>
              </a:spcBef>
              <a:buClrTx/>
              <a:buSzPct val="100000"/>
              <a:buFont typeface="Wingdings" panose="05000000000000000000" pitchFamily="2" charset="2"/>
              <a:buChar char="q"/>
            </a:pPr>
            <a:r>
              <a:rPr lang="en-US" altLang="en-US" sz="2800" dirty="0">
                <a:solidFill>
                  <a:schemeClr val="tx2"/>
                </a:solidFill>
              </a:rPr>
              <a:t>before image(BFIM) </a:t>
            </a:r>
          </a:p>
          <a:p>
            <a:pPr eaLnBrk="1" hangingPunct="1">
              <a:lnSpc>
                <a:spcPct val="80000"/>
              </a:lnSpc>
              <a:spcBef>
                <a:spcPct val="20000"/>
              </a:spcBef>
              <a:buClrTx/>
              <a:buSzPct val="100000"/>
              <a:buFont typeface="Wingdings" panose="05000000000000000000" pitchFamily="2" charset="2"/>
              <a:buChar char="q"/>
            </a:pPr>
            <a:r>
              <a:rPr lang="en-US" altLang="en-US" sz="2800" dirty="0">
                <a:solidFill>
                  <a:schemeClr val="tx2"/>
                </a:solidFill>
              </a:rPr>
              <a:t>after image(AFIM)</a:t>
            </a:r>
          </a:p>
          <a:p>
            <a:pPr eaLnBrk="1" hangingPunct="1">
              <a:lnSpc>
                <a:spcPct val="80000"/>
              </a:lnSpc>
              <a:spcBef>
                <a:spcPct val="20000"/>
              </a:spcBef>
              <a:buClrTx/>
              <a:buSzPct val="100000"/>
              <a:buFont typeface="Wingdings" panose="05000000000000000000" pitchFamily="2" charset="2"/>
              <a:buChar char="q"/>
            </a:pPr>
            <a:endParaRPr lang="en-US" altLang="en-US" sz="2800" dirty="0">
              <a:solidFill>
                <a:schemeClr val="tx2"/>
              </a:solidFill>
            </a:endParaRPr>
          </a:p>
          <a:p>
            <a:pPr eaLnBrk="1" hangingPunct="1">
              <a:lnSpc>
                <a:spcPct val="80000"/>
              </a:lnSpc>
              <a:spcBef>
                <a:spcPct val="20000"/>
              </a:spcBef>
              <a:buClrTx/>
              <a:buSzPct val="100000"/>
              <a:buFont typeface="Wingdings" panose="05000000000000000000" pitchFamily="2" charset="2"/>
              <a:buChar char="q"/>
            </a:pPr>
            <a:endParaRPr lang="en-US" altLang="en-US" sz="2800" dirty="0">
              <a:solidFill>
                <a:schemeClr val="tx2"/>
              </a:solidFill>
            </a:endParaRPr>
          </a:p>
        </p:txBody>
      </p:sp>
    </p:spTree>
    <p:extLst>
      <p:ext uri="{BB962C8B-B14F-4D97-AF65-F5344CB8AC3E}">
        <p14:creationId xmlns:p14="http://schemas.microsoft.com/office/powerpoint/2010/main" val="2396963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ig22_01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080911"/>
            <a:ext cx="9144000" cy="493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a:xfrm>
            <a:off x="9180" y="4118"/>
            <a:ext cx="9134819" cy="668357"/>
          </a:xfrm>
        </p:spPr>
        <p:txBody>
          <a:bodyPr/>
          <a:lstStyle/>
          <a:p>
            <a:r>
              <a:rPr lang="en-US" sz="3200" dirty="0">
                <a:solidFill>
                  <a:schemeClr val="bg1"/>
                </a:solidFill>
                <a:latin typeface="+mn-lt"/>
              </a:rPr>
              <a:t>Example of deferred update</a:t>
            </a:r>
          </a:p>
        </p:txBody>
      </p:sp>
      <p:pic>
        <p:nvPicPr>
          <p:cNvPr id="2" name="Picture 2" descr="fig22_01a.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4671" y="1080911"/>
            <a:ext cx="4009328" cy="10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187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22_01b.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62" y="1390650"/>
            <a:ext cx="61722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fig22_01c.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2038879"/>
            <a:ext cx="5715000" cy="26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9180" y="4118"/>
            <a:ext cx="9134819" cy="668357"/>
          </a:xfrm>
          <a:prstGeom prst="rect">
            <a:avLst/>
          </a:prstGeom>
        </p:spPr>
        <p:txBody>
          <a:bodyPr/>
          <a:lst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defRPr>
            </a:lvl2pPr>
            <a:lvl3pPr algn="l" rtl="0" eaLnBrk="0" fontAlgn="base" hangingPunct="0">
              <a:spcBef>
                <a:spcPct val="0"/>
              </a:spcBef>
              <a:spcAft>
                <a:spcPct val="0"/>
              </a:spcAft>
              <a:defRPr sz="4200">
                <a:solidFill>
                  <a:schemeClr val="tx2"/>
                </a:solidFill>
                <a:latin typeface="Times New Roman" panose="02020603050405020304" pitchFamily="18" charset="0"/>
              </a:defRPr>
            </a:lvl3pPr>
            <a:lvl4pPr algn="l" rtl="0" eaLnBrk="0" fontAlgn="base" hangingPunct="0">
              <a:spcBef>
                <a:spcPct val="0"/>
              </a:spcBef>
              <a:spcAft>
                <a:spcPct val="0"/>
              </a:spcAft>
              <a:defRPr sz="4200">
                <a:solidFill>
                  <a:schemeClr val="tx2"/>
                </a:solidFill>
                <a:latin typeface="Times New Roman" panose="02020603050405020304" pitchFamily="18" charset="0"/>
              </a:defRPr>
            </a:lvl4pPr>
            <a:lvl5pPr algn="l" rtl="0" eaLnBrk="0" fontAlgn="base" hangingPunct="0">
              <a:spcBef>
                <a:spcPct val="0"/>
              </a:spcBef>
              <a:spcAft>
                <a:spcPct val="0"/>
              </a:spcAft>
              <a:defRPr sz="4200">
                <a:solidFill>
                  <a:schemeClr val="tx2"/>
                </a:solidFill>
                <a:latin typeface="Times New Roman" panose="02020603050405020304" pitchFamily="18" charset="0"/>
              </a:defRPr>
            </a:lvl5pPr>
            <a:lvl6pPr marL="457200" algn="l" rtl="0" fontAlgn="base">
              <a:spcBef>
                <a:spcPct val="0"/>
              </a:spcBef>
              <a:spcAft>
                <a:spcPct val="0"/>
              </a:spcAft>
              <a:defRPr sz="4200">
                <a:solidFill>
                  <a:schemeClr val="tx2"/>
                </a:solidFill>
                <a:latin typeface="Times New Roman" panose="02020603050405020304" pitchFamily="18" charset="0"/>
              </a:defRPr>
            </a:lvl6pPr>
            <a:lvl7pPr marL="914400" algn="l" rtl="0" fontAlgn="base">
              <a:spcBef>
                <a:spcPct val="0"/>
              </a:spcBef>
              <a:spcAft>
                <a:spcPct val="0"/>
              </a:spcAft>
              <a:defRPr sz="4200">
                <a:solidFill>
                  <a:schemeClr val="tx2"/>
                </a:solidFill>
                <a:latin typeface="Times New Roman" panose="02020603050405020304" pitchFamily="18" charset="0"/>
              </a:defRPr>
            </a:lvl7pPr>
            <a:lvl8pPr marL="1371600" algn="l" rtl="0" fontAlgn="base">
              <a:spcBef>
                <a:spcPct val="0"/>
              </a:spcBef>
              <a:spcAft>
                <a:spcPct val="0"/>
              </a:spcAft>
              <a:defRPr sz="4200">
                <a:solidFill>
                  <a:schemeClr val="tx2"/>
                </a:solidFill>
                <a:latin typeface="Times New Roman" panose="02020603050405020304" pitchFamily="18" charset="0"/>
              </a:defRPr>
            </a:lvl8pPr>
            <a:lvl9pPr marL="1828800" algn="l" rtl="0" fontAlgn="base">
              <a:spcBef>
                <a:spcPct val="0"/>
              </a:spcBef>
              <a:spcAft>
                <a:spcPct val="0"/>
              </a:spcAft>
              <a:defRPr sz="4200">
                <a:solidFill>
                  <a:schemeClr val="tx2"/>
                </a:solidFill>
                <a:latin typeface="Times New Roman" panose="02020603050405020304" pitchFamily="18" charset="0"/>
              </a:defRPr>
            </a:lvl9pPr>
          </a:lstStyle>
          <a:p>
            <a:r>
              <a:rPr lang="en-US" sz="3200" b="0" dirty="0">
                <a:solidFill>
                  <a:schemeClr val="bg1"/>
                </a:solidFill>
                <a:latin typeface="+mn-lt"/>
              </a:rPr>
              <a:t>Example of deferred update</a:t>
            </a:r>
          </a:p>
        </p:txBody>
      </p:sp>
    </p:spTree>
    <p:extLst>
      <p:ext uri="{BB962C8B-B14F-4D97-AF65-F5344CB8AC3E}">
        <p14:creationId xmlns:p14="http://schemas.microsoft.com/office/powerpoint/2010/main" val="4058483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80" y="4118"/>
            <a:ext cx="9134819" cy="668357"/>
          </a:xfrm>
        </p:spPr>
        <p:txBody>
          <a:bodyPr/>
          <a:lstStyle/>
          <a:p>
            <a:r>
              <a:rPr lang="en-US" sz="3200" dirty="0">
                <a:solidFill>
                  <a:schemeClr val="bg1"/>
                </a:solidFill>
                <a:latin typeface="+mn-lt"/>
              </a:rPr>
              <a:t>Immediate Update (UNDO/NO-REDO)</a:t>
            </a:r>
          </a:p>
        </p:txBody>
      </p:sp>
      <p:sp>
        <p:nvSpPr>
          <p:cNvPr id="5" name="Rectangle 5"/>
          <p:cNvSpPr txBox="1">
            <a:spLocks noGrp="1" noChangeArrowheads="1"/>
          </p:cNvSpPr>
          <p:nvPr>
            <p:ph idx="1"/>
          </p:nvPr>
        </p:nvSpPr>
        <p:spPr bwMode="auto">
          <a:xfrm>
            <a:off x="1776" y="9906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57150" indent="0" eaLnBrk="1" hangingPunct="1">
              <a:lnSpc>
                <a:spcPct val="80000"/>
              </a:lnSpc>
              <a:buClr>
                <a:srgbClr val="990033"/>
              </a:buClr>
              <a:buSzPct val="60000"/>
              <a:buNone/>
            </a:pPr>
            <a:r>
              <a:rPr lang="en-US" altLang="en-US" sz="2800" dirty="0">
                <a:solidFill>
                  <a:schemeClr val="tx2"/>
                </a:solidFill>
              </a:rPr>
              <a:t>All updates of a transaction are recorded in the database on </a:t>
            </a:r>
            <a:r>
              <a:rPr lang="en-US" altLang="en-US" sz="2800" b="1" dirty="0">
                <a:solidFill>
                  <a:schemeClr val="tx2"/>
                </a:solidFill>
              </a:rPr>
              <a:t>disk</a:t>
            </a:r>
            <a:r>
              <a:rPr lang="en-US" altLang="en-US" sz="2800" dirty="0">
                <a:solidFill>
                  <a:schemeClr val="tx2"/>
                </a:solidFill>
              </a:rPr>
              <a:t> </a:t>
            </a:r>
            <a:r>
              <a:rPr lang="en-US" altLang="en-US" sz="2800" u="sng" dirty="0">
                <a:solidFill>
                  <a:schemeClr val="tx2"/>
                </a:solidFill>
              </a:rPr>
              <a:t>before the transaction commits</a:t>
            </a:r>
            <a:r>
              <a:rPr lang="en-US" altLang="en-US" sz="2800" dirty="0">
                <a:solidFill>
                  <a:schemeClr val="tx2"/>
                </a:solidFill>
              </a:rPr>
              <a:t>.</a:t>
            </a:r>
          </a:p>
          <a:p>
            <a:pPr eaLnBrk="1" hangingPunct="1">
              <a:lnSpc>
                <a:spcPct val="80000"/>
              </a:lnSpc>
              <a:buClr>
                <a:srgbClr val="990033"/>
              </a:buClr>
              <a:buSzPct val="60000"/>
              <a:buFont typeface="Wingdings" panose="05000000000000000000" pitchFamily="2" charset="2"/>
              <a:buChar char="q"/>
            </a:pPr>
            <a:endParaRPr lang="en-US" altLang="en-US" sz="2800" dirty="0">
              <a:solidFill>
                <a:schemeClr val="tx2"/>
              </a:solidFill>
            </a:endParaRPr>
          </a:p>
          <a:p>
            <a:pPr marL="0" indent="0" eaLnBrk="1" hangingPunct="1">
              <a:lnSpc>
                <a:spcPct val="80000"/>
              </a:lnSpc>
              <a:spcBef>
                <a:spcPct val="20000"/>
              </a:spcBef>
              <a:buClr>
                <a:srgbClr val="990033"/>
              </a:buClr>
              <a:buSzPct val="60000"/>
              <a:buFont typeface="Wingdings" panose="05000000000000000000" pitchFamily="2" charset="2"/>
              <a:buNone/>
            </a:pPr>
            <a:endParaRPr lang="en-US" altLang="en-US" sz="2800" dirty="0">
              <a:solidFill>
                <a:schemeClr val="tx2"/>
              </a:solidFill>
            </a:endParaRPr>
          </a:p>
          <a:p>
            <a:pPr marL="0" indent="0" eaLnBrk="1" hangingPunct="1">
              <a:lnSpc>
                <a:spcPct val="80000"/>
              </a:lnSpc>
              <a:spcBef>
                <a:spcPct val="20000"/>
              </a:spcBef>
              <a:buClr>
                <a:srgbClr val="990033"/>
              </a:buClr>
              <a:buSzPct val="60000"/>
              <a:buFont typeface="Wingdings" panose="05000000000000000000" pitchFamily="2" charset="2"/>
              <a:buNone/>
            </a:pPr>
            <a:endParaRPr lang="en-US" altLang="en-US" sz="2800" dirty="0">
              <a:solidFill>
                <a:schemeClr val="tx2"/>
              </a:solidFill>
            </a:endParaRPr>
          </a:p>
          <a:p>
            <a:pPr marL="0" indent="0" eaLnBrk="1" hangingPunct="1">
              <a:lnSpc>
                <a:spcPct val="80000"/>
              </a:lnSpc>
              <a:spcBef>
                <a:spcPct val="20000"/>
              </a:spcBef>
              <a:buClr>
                <a:srgbClr val="990033"/>
              </a:buClr>
              <a:buSzPct val="60000"/>
              <a:buFont typeface="Wingdings" panose="05000000000000000000" pitchFamily="2" charset="2"/>
              <a:buNone/>
            </a:pPr>
            <a:endParaRPr lang="en-US" altLang="en-US" sz="2800" dirty="0">
              <a:solidFill>
                <a:schemeClr val="tx2"/>
              </a:solidFill>
            </a:endParaRPr>
          </a:p>
        </p:txBody>
      </p:sp>
    </p:spTree>
    <p:extLst>
      <p:ext uri="{BB962C8B-B14F-4D97-AF65-F5344CB8AC3E}">
        <p14:creationId xmlns:p14="http://schemas.microsoft.com/office/powerpoint/2010/main" val="62179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Grp="1" noChangeArrowheads="1"/>
          </p:cNvSpPr>
          <p:nvPr>
            <p:ph idx="1"/>
          </p:nvPr>
        </p:nvSpPr>
        <p:spPr bwMode="auto">
          <a:xfrm>
            <a:off x="1776" y="990600"/>
            <a:ext cx="914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buClr>
                <a:srgbClr val="990033"/>
              </a:buClr>
              <a:buSzPct val="60000"/>
              <a:buFont typeface="Wingdings" panose="05000000000000000000" pitchFamily="2" charset="2"/>
              <a:buNone/>
            </a:pPr>
            <a:r>
              <a:rPr lang="en-US" altLang="en-US" sz="2800" dirty="0">
                <a:solidFill>
                  <a:schemeClr val="tx2"/>
                </a:solidFill>
              </a:rPr>
              <a:t>Only </a:t>
            </a:r>
            <a:r>
              <a:rPr lang="en-US" altLang="en-US" sz="2800" b="1" dirty="0" err="1">
                <a:solidFill>
                  <a:schemeClr val="tx2"/>
                </a:solidFill>
              </a:rPr>
              <a:t>write_item</a:t>
            </a:r>
            <a:r>
              <a:rPr lang="en-US" altLang="en-US" sz="2800" dirty="0">
                <a:solidFill>
                  <a:schemeClr val="tx2"/>
                </a:solidFill>
              </a:rPr>
              <a:t> operations need to be </a:t>
            </a:r>
            <a:r>
              <a:rPr lang="en-US" altLang="en-US" sz="2800" b="1" dirty="0">
                <a:solidFill>
                  <a:schemeClr val="tx2"/>
                </a:solidFill>
              </a:rPr>
              <a:t>undone</a:t>
            </a:r>
            <a:r>
              <a:rPr lang="en-US" altLang="en-US" sz="2800" dirty="0">
                <a:solidFill>
                  <a:schemeClr val="tx2"/>
                </a:solidFill>
              </a:rPr>
              <a:t> during transaction rollback.</a:t>
            </a:r>
          </a:p>
          <a:p>
            <a:pPr marL="0" indent="0" eaLnBrk="1" hangingPunct="1">
              <a:lnSpc>
                <a:spcPct val="80000"/>
              </a:lnSpc>
              <a:spcBef>
                <a:spcPct val="20000"/>
              </a:spcBef>
              <a:buClr>
                <a:srgbClr val="990033"/>
              </a:buClr>
              <a:buSzPct val="60000"/>
              <a:buFont typeface="Wingdings" panose="05000000000000000000" pitchFamily="2" charset="2"/>
              <a:buNone/>
            </a:pPr>
            <a:endParaRPr lang="en-US" altLang="en-US" sz="2800" dirty="0">
              <a:solidFill>
                <a:schemeClr val="tx2"/>
              </a:solidFill>
            </a:endParaRPr>
          </a:p>
          <a:p>
            <a:pPr marL="0" indent="0" eaLnBrk="1" hangingPunct="1">
              <a:lnSpc>
                <a:spcPct val="80000"/>
              </a:lnSpc>
              <a:spcBef>
                <a:spcPct val="20000"/>
              </a:spcBef>
              <a:buClr>
                <a:srgbClr val="990033"/>
              </a:buClr>
              <a:buSzPct val="60000"/>
              <a:buFont typeface="Wingdings" panose="05000000000000000000" pitchFamily="2" charset="2"/>
              <a:buNone/>
            </a:pPr>
            <a:r>
              <a:rPr lang="en-US" altLang="en-US" sz="2800" b="1" dirty="0" err="1">
                <a:solidFill>
                  <a:schemeClr val="tx2"/>
                </a:solidFill>
              </a:rPr>
              <a:t>read_item</a:t>
            </a:r>
            <a:r>
              <a:rPr lang="en-US" altLang="en-US" sz="2800" dirty="0">
                <a:solidFill>
                  <a:schemeClr val="tx2"/>
                </a:solidFill>
              </a:rPr>
              <a:t> operations are recorded in the log only to determine whether </a:t>
            </a:r>
            <a:r>
              <a:rPr lang="en-US" altLang="en-US" sz="2800" b="1" dirty="0">
                <a:solidFill>
                  <a:schemeClr val="tx2"/>
                </a:solidFill>
              </a:rPr>
              <a:t>cascading rollback </a:t>
            </a:r>
            <a:r>
              <a:rPr lang="en-US" altLang="en-US" sz="2800" dirty="0">
                <a:solidFill>
                  <a:schemeClr val="tx2"/>
                </a:solidFill>
              </a:rPr>
              <a:t>of additional transactions is necessary.</a:t>
            </a:r>
          </a:p>
          <a:p>
            <a:pPr marL="0" indent="0" eaLnBrk="1" hangingPunct="1">
              <a:lnSpc>
                <a:spcPct val="80000"/>
              </a:lnSpc>
              <a:spcBef>
                <a:spcPct val="20000"/>
              </a:spcBef>
              <a:buClr>
                <a:srgbClr val="990033"/>
              </a:buClr>
              <a:buSzPct val="60000"/>
              <a:buFont typeface="Wingdings" panose="05000000000000000000" pitchFamily="2" charset="2"/>
              <a:buNone/>
            </a:pPr>
            <a:endParaRPr lang="en-US" altLang="en-US" sz="2800" dirty="0">
              <a:solidFill>
                <a:schemeClr val="tx2"/>
              </a:solidFill>
            </a:endParaRPr>
          </a:p>
        </p:txBody>
      </p:sp>
      <p:sp>
        <p:nvSpPr>
          <p:cNvPr id="4" name="Title 1"/>
          <p:cNvSpPr>
            <a:spLocks noGrp="1"/>
          </p:cNvSpPr>
          <p:nvPr>
            <p:ph type="title"/>
          </p:nvPr>
        </p:nvSpPr>
        <p:spPr>
          <a:xfrm>
            <a:off x="9180" y="4118"/>
            <a:ext cx="9134819" cy="668357"/>
          </a:xfrm>
        </p:spPr>
        <p:txBody>
          <a:bodyPr/>
          <a:lstStyle/>
          <a:p>
            <a:r>
              <a:rPr lang="en-US" sz="3200" dirty="0">
                <a:solidFill>
                  <a:schemeClr val="bg1"/>
                </a:solidFill>
                <a:latin typeface="+mn-lt"/>
              </a:rPr>
              <a:t>Immediate Update (UNDO/NO-REDO)</a:t>
            </a:r>
          </a:p>
        </p:txBody>
      </p:sp>
    </p:spTree>
    <p:extLst>
      <p:ext uri="{BB962C8B-B14F-4D97-AF65-F5344CB8AC3E}">
        <p14:creationId xmlns:p14="http://schemas.microsoft.com/office/powerpoint/2010/main" val="198146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80" y="4118"/>
            <a:ext cx="9134819" cy="668357"/>
          </a:xfrm>
        </p:spPr>
        <p:txBody>
          <a:bodyPr/>
          <a:lstStyle/>
          <a:p>
            <a:r>
              <a:rPr lang="en-US" sz="3200" dirty="0">
                <a:solidFill>
                  <a:schemeClr val="bg1"/>
                </a:solidFill>
                <a:latin typeface="+mn-lt"/>
              </a:rPr>
              <a:t>Recovery</a:t>
            </a:r>
          </a:p>
        </p:txBody>
      </p:sp>
      <p:sp>
        <p:nvSpPr>
          <p:cNvPr id="5" name="Rectangle 5"/>
          <p:cNvSpPr txBox="1">
            <a:spLocks noGrp="1" noChangeArrowheads="1"/>
          </p:cNvSpPr>
          <p:nvPr>
            <p:ph idx="1"/>
          </p:nvPr>
        </p:nvSpPr>
        <p:spPr bwMode="auto">
          <a:xfrm>
            <a:off x="1776" y="990600"/>
            <a:ext cx="9144000" cy="507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buClr>
                <a:srgbClr val="990033"/>
              </a:buClr>
              <a:buSzPct val="60000"/>
              <a:buFont typeface="Wingdings" panose="05000000000000000000" pitchFamily="2" charset="2"/>
              <a:buNone/>
            </a:pPr>
            <a:r>
              <a:rPr lang="en-US" altLang="en-US" sz="2800" dirty="0">
                <a:solidFill>
                  <a:schemeClr val="tx2"/>
                </a:solidFill>
              </a:rPr>
              <a:t>Restore the database to the most recent </a:t>
            </a:r>
            <a:r>
              <a:rPr lang="en-US" altLang="en-US" sz="2800" b="1" dirty="0">
                <a:solidFill>
                  <a:schemeClr val="tx2"/>
                </a:solidFill>
              </a:rPr>
              <a:t>consistent state </a:t>
            </a:r>
            <a:r>
              <a:rPr lang="en-US" altLang="en-US" sz="2800" dirty="0">
                <a:solidFill>
                  <a:schemeClr val="tx2"/>
                </a:solidFill>
              </a:rPr>
              <a:t>before the time of failure.</a:t>
            </a:r>
          </a:p>
          <a:p>
            <a:pPr marL="0" indent="0" eaLnBrk="1" hangingPunct="1">
              <a:lnSpc>
                <a:spcPct val="80000"/>
              </a:lnSpc>
              <a:spcBef>
                <a:spcPct val="20000"/>
              </a:spcBef>
              <a:buClr>
                <a:srgbClr val="990033"/>
              </a:buClr>
              <a:buSzPct val="60000"/>
              <a:buFont typeface="Wingdings" panose="05000000000000000000" pitchFamily="2" charset="2"/>
              <a:buNone/>
            </a:pPr>
            <a:endParaRPr lang="en-US" altLang="en-US" sz="2800" dirty="0">
              <a:solidFill>
                <a:schemeClr val="tx2"/>
              </a:solidFill>
            </a:endParaRPr>
          </a:p>
          <a:p>
            <a:pPr marL="0" indent="0" eaLnBrk="1" hangingPunct="1">
              <a:lnSpc>
                <a:spcPct val="80000"/>
              </a:lnSpc>
              <a:buClr>
                <a:srgbClr val="990033"/>
              </a:buClr>
              <a:buSzPct val="60000"/>
              <a:buFont typeface="Wingdings" panose="05000000000000000000" pitchFamily="2" charset="2"/>
              <a:buNone/>
            </a:pPr>
            <a:r>
              <a:rPr lang="en-US" altLang="en-US" sz="2800" b="1" dirty="0">
                <a:solidFill>
                  <a:schemeClr val="tx2"/>
                </a:solidFill>
              </a:rPr>
              <a:t>System Log</a:t>
            </a:r>
            <a:r>
              <a:rPr lang="en-US" altLang="en-US" sz="2800" b="0" dirty="0">
                <a:solidFill>
                  <a:schemeClr val="tx2"/>
                </a:solidFill>
              </a:rPr>
              <a:t>: the system must keep information about the </a:t>
            </a:r>
            <a:r>
              <a:rPr lang="en-US" altLang="en-US" sz="2800" dirty="0">
                <a:solidFill>
                  <a:schemeClr val="tx2"/>
                </a:solidFill>
              </a:rPr>
              <a:t>changes</a:t>
            </a:r>
            <a:r>
              <a:rPr lang="en-US" altLang="en-US" sz="2800" b="0" dirty="0">
                <a:solidFill>
                  <a:schemeClr val="tx2"/>
                </a:solidFill>
              </a:rPr>
              <a:t> to data items.</a:t>
            </a:r>
          </a:p>
          <a:p>
            <a:pPr marL="0" indent="0" eaLnBrk="1" hangingPunct="1">
              <a:lnSpc>
                <a:spcPct val="80000"/>
              </a:lnSpc>
              <a:buClr>
                <a:srgbClr val="990033"/>
              </a:buClr>
              <a:buSzPct val="60000"/>
              <a:buFont typeface="Wingdings" panose="05000000000000000000" pitchFamily="2" charset="2"/>
              <a:buNone/>
            </a:pPr>
            <a:endParaRPr lang="en-US" altLang="en-US" sz="2800" b="0" dirty="0">
              <a:solidFill>
                <a:schemeClr val="tx2"/>
              </a:solidFill>
            </a:endParaRPr>
          </a:p>
          <a:p>
            <a:pPr marL="0" indent="0" eaLnBrk="1" hangingPunct="1">
              <a:lnSpc>
                <a:spcPct val="80000"/>
              </a:lnSpc>
              <a:buClr>
                <a:srgbClr val="990033"/>
              </a:buClr>
              <a:buSzPct val="60000"/>
              <a:buFont typeface="Wingdings" panose="05000000000000000000" pitchFamily="2" charset="2"/>
              <a:buNone/>
            </a:pPr>
            <a:r>
              <a:rPr lang="en-US" altLang="en-US" sz="2800" i="1" dirty="0">
                <a:solidFill>
                  <a:schemeClr val="tx2"/>
                </a:solidFill>
              </a:rPr>
              <a:t>Write-ahead logging (WAL): </a:t>
            </a:r>
            <a:r>
              <a:rPr lang="en-US" altLang="en-US" sz="2800" b="0" u="sng" dirty="0">
                <a:solidFill>
                  <a:schemeClr val="tx2"/>
                </a:solidFill>
              </a:rPr>
              <a:t>The log must be recorded into the </a:t>
            </a:r>
            <a:r>
              <a:rPr lang="en-US" altLang="en-US" sz="2800" u="sng" dirty="0">
                <a:solidFill>
                  <a:schemeClr val="tx2"/>
                </a:solidFill>
              </a:rPr>
              <a:t>disk</a:t>
            </a:r>
            <a:r>
              <a:rPr lang="en-US" altLang="en-US" sz="2800" b="0" u="sng" dirty="0">
                <a:solidFill>
                  <a:schemeClr val="tx2"/>
                </a:solidFill>
              </a:rPr>
              <a:t> before changes are applied to the database.</a:t>
            </a:r>
          </a:p>
          <a:p>
            <a:pPr marL="0" indent="0" eaLnBrk="1" hangingPunct="1">
              <a:lnSpc>
                <a:spcPct val="80000"/>
              </a:lnSpc>
              <a:buClr>
                <a:srgbClr val="990033"/>
              </a:buClr>
              <a:buSzPct val="60000"/>
              <a:buFont typeface="Wingdings" panose="05000000000000000000" pitchFamily="2" charset="2"/>
              <a:buNone/>
            </a:pPr>
            <a:endParaRPr lang="en-US" altLang="en-US" sz="2800" b="0" dirty="0">
              <a:solidFill>
                <a:schemeClr val="tx2"/>
              </a:solidFill>
            </a:endParaRPr>
          </a:p>
          <a:p>
            <a:pPr marL="0" indent="0" eaLnBrk="1" hangingPunct="1">
              <a:lnSpc>
                <a:spcPct val="80000"/>
              </a:lnSpc>
              <a:buClr>
                <a:srgbClr val="990033"/>
              </a:buClr>
              <a:buSzPct val="60000"/>
              <a:buNone/>
            </a:pPr>
            <a:r>
              <a:rPr lang="en-US" altLang="en-US" sz="2800" dirty="0">
                <a:solidFill>
                  <a:schemeClr val="tx2"/>
                </a:solidFill>
              </a:rPr>
              <a:t>Checkpoint:  </a:t>
            </a:r>
            <a:r>
              <a:rPr lang="en-US" altLang="en-US" sz="2800" b="0" dirty="0">
                <a:solidFill>
                  <a:schemeClr val="tx2"/>
                </a:solidFill>
              </a:rPr>
              <a:t>A checkpoint writes the current in-memory </a:t>
            </a:r>
            <a:r>
              <a:rPr lang="en-US" altLang="en-US" sz="2800" dirty="0">
                <a:solidFill>
                  <a:schemeClr val="tx2"/>
                </a:solidFill>
              </a:rPr>
              <a:t>modified pages </a:t>
            </a:r>
            <a:r>
              <a:rPr lang="en-US" altLang="en-US" sz="2800" b="0" dirty="0">
                <a:solidFill>
                  <a:schemeClr val="tx2"/>
                </a:solidFill>
              </a:rPr>
              <a:t>(known as dirty pages) and transaction </a:t>
            </a:r>
            <a:r>
              <a:rPr lang="en-US" altLang="en-US" sz="2800" dirty="0">
                <a:solidFill>
                  <a:schemeClr val="tx2"/>
                </a:solidFill>
              </a:rPr>
              <a:t>log</a:t>
            </a:r>
            <a:r>
              <a:rPr lang="en-US" altLang="en-US" sz="2800" b="0" dirty="0">
                <a:solidFill>
                  <a:schemeClr val="tx2"/>
                </a:solidFill>
              </a:rPr>
              <a:t> information from memory to </a:t>
            </a:r>
            <a:r>
              <a:rPr lang="en-US" altLang="en-US" sz="2800" dirty="0">
                <a:solidFill>
                  <a:schemeClr val="tx2"/>
                </a:solidFill>
              </a:rPr>
              <a:t>disk</a:t>
            </a:r>
            <a:r>
              <a:rPr lang="en-US" altLang="en-US" sz="2800" b="0" dirty="0">
                <a:solidFill>
                  <a:schemeClr val="tx2"/>
                </a:solidFill>
              </a:rPr>
              <a:t> and, also, records information about the transaction log.</a:t>
            </a:r>
          </a:p>
          <a:p>
            <a:pPr marL="0" indent="0" eaLnBrk="1" hangingPunct="1">
              <a:lnSpc>
                <a:spcPct val="80000"/>
              </a:lnSpc>
              <a:spcBef>
                <a:spcPct val="20000"/>
              </a:spcBef>
              <a:buClr>
                <a:srgbClr val="990033"/>
              </a:buClr>
              <a:buSzPct val="60000"/>
              <a:buFont typeface="Wingdings" panose="05000000000000000000" pitchFamily="2" charset="2"/>
              <a:buNone/>
            </a:pPr>
            <a:endParaRPr lang="en-US" altLang="en-US" sz="2800" dirty="0">
              <a:solidFill>
                <a:schemeClr val="tx2"/>
              </a:solidFill>
            </a:endParaRPr>
          </a:p>
          <a:p>
            <a:pPr marL="0" indent="0" eaLnBrk="1" hangingPunct="1">
              <a:lnSpc>
                <a:spcPct val="80000"/>
              </a:lnSpc>
              <a:spcBef>
                <a:spcPct val="20000"/>
              </a:spcBef>
              <a:buClr>
                <a:srgbClr val="990033"/>
              </a:buClr>
              <a:buSzPct val="60000"/>
              <a:buFont typeface="Wingdings" panose="05000000000000000000" pitchFamily="2" charset="2"/>
              <a:buNone/>
            </a:pPr>
            <a:endParaRPr lang="en-US" altLang="en-US" sz="2800" dirty="0">
              <a:solidFill>
                <a:schemeClr val="tx2"/>
              </a:solidFill>
            </a:endParaRPr>
          </a:p>
          <a:p>
            <a:pPr marL="0" indent="0" eaLnBrk="1" hangingPunct="1">
              <a:lnSpc>
                <a:spcPct val="80000"/>
              </a:lnSpc>
              <a:spcBef>
                <a:spcPct val="20000"/>
              </a:spcBef>
              <a:buClr>
                <a:srgbClr val="990033"/>
              </a:buClr>
              <a:buSzPct val="60000"/>
              <a:buFont typeface="Wingdings" panose="05000000000000000000" pitchFamily="2" charset="2"/>
              <a:buNone/>
            </a:pPr>
            <a:endParaRPr lang="en-US" altLang="en-US" sz="2800" dirty="0">
              <a:solidFill>
                <a:schemeClr val="tx2"/>
              </a:solidFill>
            </a:endParaRPr>
          </a:p>
        </p:txBody>
      </p:sp>
      <p:sp>
        <p:nvSpPr>
          <p:cNvPr id="6" name="Rectangle 5"/>
          <p:cNvSpPr txBox="1">
            <a:spLocks noChangeArrowheads="1"/>
          </p:cNvSpPr>
          <p:nvPr/>
        </p:nvSpPr>
        <p:spPr bwMode="auto">
          <a:xfrm flipV="1">
            <a:off x="9180" y="6019799"/>
            <a:ext cx="9144000"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l"/>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Clr>
                <a:schemeClr val="accent2"/>
              </a:buClr>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Char char="•"/>
              <a:defRPr sz="2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9pPr>
          </a:lstStyle>
          <a:p>
            <a:pPr marL="0" indent="0" eaLnBrk="1" hangingPunct="1">
              <a:lnSpc>
                <a:spcPct val="80000"/>
              </a:lnSpc>
              <a:buClr>
                <a:srgbClr val="990033"/>
              </a:buClr>
              <a:buSzPct val="60000"/>
              <a:buFont typeface="Wingdings" panose="05000000000000000000" pitchFamily="2" charset="2"/>
              <a:buNone/>
            </a:pPr>
            <a:endParaRPr lang="en-US" altLang="en-US" sz="2800" b="0" dirty="0">
              <a:solidFill>
                <a:schemeClr val="tx2"/>
              </a:solidFill>
            </a:endParaRPr>
          </a:p>
          <a:p>
            <a:pPr marL="0" indent="0" eaLnBrk="1" hangingPunct="1">
              <a:lnSpc>
                <a:spcPct val="80000"/>
              </a:lnSpc>
              <a:buClr>
                <a:srgbClr val="990033"/>
              </a:buClr>
              <a:buSzPct val="60000"/>
              <a:buFont typeface="Wingdings" panose="05000000000000000000" pitchFamily="2" charset="2"/>
              <a:buNone/>
            </a:pPr>
            <a:endParaRPr lang="en-US" altLang="en-US" sz="2800" b="0" dirty="0">
              <a:solidFill>
                <a:schemeClr val="tx2"/>
              </a:solidFill>
            </a:endParaRPr>
          </a:p>
          <a:p>
            <a:pPr marL="0" indent="0" eaLnBrk="1" hangingPunct="1">
              <a:lnSpc>
                <a:spcPct val="80000"/>
              </a:lnSpc>
              <a:buClr>
                <a:srgbClr val="990033"/>
              </a:buClr>
              <a:buSzPct val="60000"/>
              <a:buFont typeface="Wingdings" panose="05000000000000000000" pitchFamily="2" charset="2"/>
              <a:buNone/>
            </a:pPr>
            <a:endParaRPr lang="en-US" altLang="en-US" sz="2800" b="0" dirty="0">
              <a:solidFill>
                <a:schemeClr val="tx2"/>
              </a:solidFill>
            </a:endParaRPr>
          </a:p>
        </p:txBody>
      </p:sp>
    </p:spTree>
    <p:extLst>
      <p:ext uri="{BB962C8B-B14F-4D97-AF65-F5344CB8AC3E}">
        <p14:creationId xmlns:p14="http://schemas.microsoft.com/office/powerpoint/2010/main" val="250362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80" y="4118"/>
            <a:ext cx="9134819" cy="668357"/>
          </a:xfrm>
        </p:spPr>
        <p:txBody>
          <a:bodyPr/>
          <a:lstStyle/>
          <a:p>
            <a:r>
              <a:rPr lang="en-US" sz="3200" dirty="0">
                <a:solidFill>
                  <a:schemeClr val="bg1"/>
                </a:solidFill>
                <a:latin typeface="+mn-lt"/>
              </a:rPr>
              <a:t>UNDO/REDO</a:t>
            </a:r>
          </a:p>
        </p:txBody>
      </p:sp>
      <p:sp>
        <p:nvSpPr>
          <p:cNvPr id="5" name="Rectangle 5"/>
          <p:cNvSpPr txBox="1">
            <a:spLocks noGrp="1" noChangeArrowheads="1"/>
          </p:cNvSpPr>
          <p:nvPr>
            <p:ph idx="1"/>
          </p:nvPr>
        </p:nvSpPr>
        <p:spPr bwMode="auto">
          <a:xfrm>
            <a:off x="1776" y="990600"/>
            <a:ext cx="9144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57150" indent="0" eaLnBrk="1" hangingPunct="1">
              <a:lnSpc>
                <a:spcPct val="80000"/>
              </a:lnSpc>
              <a:buClr>
                <a:srgbClr val="990033"/>
              </a:buClr>
              <a:buSzPct val="60000"/>
              <a:buNone/>
            </a:pPr>
            <a:r>
              <a:rPr lang="en-US" altLang="en-US" sz="2800" dirty="0">
                <a:solidFill>
                  <a:schemeClr val="tx2"/>
                </a:solidFill>
              </a:rPr>
              <a:t>If the transaction is allowed to commit before all its changes are written to the database, we must consider UNDO/REDO.</a:t>
            </a:r>
          </a:p>
          <a:p>
            <a:pPr marL="57150" indent="0" eaLnBrk="1" hangingPunct="1">
              <a:lnSpc>
                <a:spcPct val="80000"/>
              </a:lnSpc>
              <a:buClr>
                <a:srgbClr val="990033"/>
              </a:buClr>
              <a:buSzPct val="60000"/>
              <a:buNone/>
            </a:pPr>
            <a:endParaRPr lang="en-US" altLang="en-US" sz="2800" dirty="0">
              <a:solidFill>
                <a:schemeClr val="tx2"/>
              </a:solidFill>
            </a:endParaRPr>
          </a:p>
          <a:p>
            <a:pPr marL="57150" indent="0" eaLnBrk="1" hangingPunct="1">
              <a:lnSpc>
                <a:spcPct val="80000"/>
              </a:lnSpc>
              <a:buClr>
                <a:srgbClr val="990033"/>
              </a:buClr>
              <a:buSzPct val="60000"/>
              <a:buNone/>
            </a:pPr>
            <a:r>
              <a:rPr lang="en-US" altLang="en-US" sz="2800" dirty="0">
                <a:solidFill>
                  <a:schemeClr val="tx2"/>
                </a:solidFill>
              </a:rPr>
              <a:t>This is most used in practice (e.g., ARIES)</a:t>
            </a:r>
          </a:p>
          <a:p>
            <a:pPr marL="57150" indent="0" eaLnBrk="1" hangingPunct="1">
              <a:lnSpc>
                <a:spcPct val="80000"/>
              </a:lnSpc>
              <a:buClr>
                <a:srgbClr val="990033"/>
              </a:buClr>
              <a:buSzPct val="60000"/>
              <a:buNone/>
            </a:pPr>
            <a:endParaRPr lang="en-US" altLang="en-US" sz="2800" dirty="0">
              <a:solidFill>
                <a:schemeClr val="tx2"/>
              </a:solidFill>
            </a:endParaRPr>
          </a:p>
          <a:p>
            <a:pPr marL="57150" indent="0" eaLnBrk="1" hangingPunct="1">
              <a:lnSpc>
                <a:spcPct val="80000"/>
              </a:lnSpc>
              <a:buClr>
                <a:srgbClr val="990033"/>
              </a:buClr>
              <a:buSzPct val="60000"/>
              <a:buNone/>
            </a:pPr>
            <a:r>
              <a:rPr lang="en-US" altLang="en-US" sz="2800" dirty="0">
                <a:solidFill>
                  <a:schemeClr val="tx2"/>
                </a:solidFill>
              </a:rPr>
              <a:t>Use two lists of transactions: commit list and active list.</a:t>
            </a:r>
          </a:p>
          <a:p>
            <a:pPr marL="914400" lvl="1" indent="-457200" eaLnBrk="1" hangingPunct="1">
              <a:lnSpc>
                <a:spcPct val="80000"/>
              </a:lnSpc>
              <a:buClr>
                <a:schemeClr val="tx2"/>
              </a:buClr>
              <a:buSzPct val="100000"/>
              <a:buFont typeface="Wingdings" panose="05000000000000000000" pitchFamily="2" charset="2"/>
              <a:buChar char="§"/>
            </a:pPr>
            <a:r>
              <a:rPr lang="en-US" altLang="en-US" sz="2800" dirty="0">
                <a:solidFill>
                  <a:schemeClr val="tx2"/>
                </a:solidFill>
              </a:rPr>
              <a:t>UNDO all the WRITE operations of the active transactions (active list).</a:t>
            </a:r>
          </a:p>
          <a:p>
            <a:pPr marL="914400" lvl="1" indent="-457200" eaLnBrk="1" hangingPunct="1">
              <a:lnSpc>
                <a:spcPct val="80000"/>
              </a:lnSpc>
              <a:buClr>
                <a:schemeClr val="tx2"/>
              </a:buClr>
              <a:buSzPct val="100000"/>
              <a:buFont typeface="Wingdings" panose="05000000000000000000" pitchFamily="2" charset="2"/>
              <a:buChar char="§"/>
            </a:pPr>
            <a:r>
              <a:rPr lang="en-US" altLang="en-US" sz="2800" dirty="0">
                <a:solidFill>
                  <a:schemeClr val="tx2"/>
                </a:solidFill>
              </a:rPr>
              <a:t>REDO all the WRITE operations of the committed transactions (commit list).</a:t>
            </a:r>
          </a:p>
          <a:p>
            <a:pPr marL="0" indent="0" eaLnBrk="1" hangingPunct="1">
              <a:lnSpc>
                <a:spcPct val="80000"/>
              </a:lnSpc>
              <a:spcBef>
                <a:spcPct val="20000"/>
              </a:spcBef>
              <a:buClr>
                <a:srgbClr val="990033"/>
              </a:buClr>
              <a:buSzPct val="60000"/>
              <a:buFont typeface="Wingdings" panose="05000000000000000000" pitchFamily="2" charset="2"/>
              <a:buNone/>
            </a:pPr>
            <a:endParaRPr lang="en-US" altLang="en-US" sz="2800" dirty="0">
              <a:solidFill>
                <a:schemeClr val="tx2"/>
              </a:solidFill>
            </a:endParaRPr>
          </a:p>
          <a:p>
            <a:pPr marL="0" indent="0" eaLnBrk="1" hangingPunct="1">
              <a:lnSpc>
                <a:spcPct val="80000"/>
              </a:lnSpc>
              <a:spcBef>
                <a:spcPct val="20000"/>
              </a:spcBef>
              <a:buClr>
                <a:srgbClr val="990033"/>
              </a:buClr>
              <a:buSzPct val="60000"/>
              <a:buFont typeface="Wingdings" panose="05000000000000000000" pitchFamily="2" charset="2"/>
              <a:buNone/>
            </a:pPr>
            <a:endParaRPr lang="en-US" altLang="en-US" sz="2800" dirty="0">
              <a:solidFill>
                <a:schemeClr val="tx2"/>
              </a:solidFill>
            </a:endParaRPr>
          </a:p>
        </p:txBody>
      </p:sp>
    </p:spTree>
    <p:extLst>
      <p:ext uri="{BB962C8B-B14F-4D97-AF65-F5344CB8AC3E}">
        <p14:creationId xmlns:p14="http://schemas.microsoft.com/office/powerpoint/2010/main" val="1584383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22_0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790" y="2514600"/>
            <a:ext cx="8220420" cy="364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a:spLocks noGrp="1"/>
          </p:cNvSpPr>
          <p:nvPr>
            <p:ph type="title"/>
          </p:nvPr>
        </p:nvSpPr>
        <p:spPr>
          <a:xfrm>
            <a:off x="9180" y="4118"/>
            <a:ext cx="9134819" cy="668357"/>
          </a:xfrm>
        </p:spPr>
        <p:txBody>
          <a:bodyPr/>
          <a:lstStyle/>
          <a:p>
            <a:r>
              <a:rPr lang="en-US" sz="3200" dirty="0">
                <a:solidFill>
                  <a:schemeClr val="bg1"/>
                </a:solidFill>
                <a:latin typeface="+mn-lt"/>
              </a:rPr>
              <a:t>Shadow Paging</a:t>
            </a:r>
          </a:p>
        </p:txBody>
      </p:sp>
      <p:sp>
        <p:nvSpPr>
          <p:cNvPr id="4" name="Rectangle 5"/>
          <p:cNvSpPr txBox="1">
            <a:spLocks noGrp="1" noChangeArrowheads="1"/>
          </p:cNvSpPr>
          <p:nvPr>
            <p:ph idx="1"/>
          </p:nvPr>
        </p:nvSpPr>
        <p:spPr bwMode="auto">
          <a:xfrm>
            <a:off x="1776" y="914400"/>
            <a:ext cx="914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57150" indent="0" eaLnBrk="1" hangingPunct="1">
              <a:lnSpc>
                <a:spcPct val="80000"/>
              </a:lnSpc>
              <a:buClr>
                <a:srgbClr val="990033"/>
              </a:buClr>
              <a:buSzPct val="60000"/>
              <a:buNone/>
            </a:pPr>
            <a:r>
              <a:rPr lang="en-US" altLang="en-US" sz="2800" dirty="0">
                <a:solidFill>
                  <a:schemeClr val="tx2"/>
                </a:solidFill>
              </a:rPr>
              <a:t>When a transaction begins, the current directory is copied into a shadow directory. Then the shadow directory is saved on </a:t>
            </a:r>
            <a:r>
              <a:rPr lang="en-US" altLang="en-US" sz="2800" b="1" dirty="0">
                <a:solidFill>
                  <a:schemeClr val="tx2"/>
                </a:solidFill>
              </a:rPr>
              <a:t>disk</a:t>
            </a:r>
            <a:r>
              <a:rPr lang="en-US" altLang="en-US" sz="2800" dirty="0">
                <a:solidFill>
                  <a:schemeClr val="tx2"/>
                </a:solidFill>
              </a:rPr>
              <a:t> while the current directory is used by the transaction.</a:t>
            </a:r>
          </a:p>
        </p:txBody>
      </p:sp>
    </p:spTree>
    <p:extLst>
      <p:ext uri="{BB962C8B-B14F-4D97-AF65-F5344CB8AC3E}">
        <p14:creationId xmlns:p14="http://schemas.microsoft.com/office/powerpoint/2010/main" val="1749213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180" y="4118"/>
            <a:ext cx="9134819" cy="668357"/>
          </a:xfrm>
        </p:spPr>
        <p:txBody>
          <a:bodyPr/>
          <a:lstStyle/>
          <a:p>
            <a:r>
              <a:rPr lang="en-US" sz="3200" dirty="0">
                <a:solidFill>
                  <a:schemeClr val="bg1"/>
                </a:solidFill>
                <a:latin typeface="+mn-lt"/>
              </a:rPr>
              <a:t>ARIES</a:t>
            </a:r>
          </a:p>
        </p:txBody>
      </p:sp>
      <p:sp>
        <p:nvSpPr>
          <p:cNvPr id="4" name="Rectangle 5"/>
          <p:cNvSpPr txBox="1">
            <a:spLocks noGrp="1" noChangeArrowheads="1"/>
          </p:cNvSpPr>
          <p:nvPr>
            <p:ph idx="1"/>
          </p:nvPr>
        </p:nvSpPr>
        <p:spPr bwMode="auto">
          <a:xfrm>
            <a:off x="1776" y="990600"/>
            <a:ext cx="9144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80000"/>
              </a:lnSpc>
              <a:buClrTx/>
              <a:buSzPct val="100000"/>
              <a:buFont typeface="Wingdings" panose="05000000000000000000" pitchFamily="2" charset="2"/>
              <a:buChar char="q"/>
            </a:pPr>
            <a:r>
              <a:rPr lang="en-US" altLang="en-US" sz="2800" dirty="0">
                <a:solidFill>
                  <a:schemeClr val="tx2"/>
                </a:solidFill>
              </a:rPr>
              <a:t>UNDO/REDO recovery algorithm</a:t>
            </a:r>
          </a:p>
          <a:p>
            <a:pPr lvl="1" eaLnBrk="1" hangingPunct="1">
              <a:lnSpc>
                <a:spcPct val="80000"/>
              </a:lnSpc>
              <a:buClrTx/>
              <a:buSzPct val="100000"/>
              <a:buFont typeface="Wingdings" panose="05000000000000000000" pitchFamily="2" charset="2"/>
              <a:buChar char="§"/>
            </a:pPr>
            <a:r>
              <a:rPr lang="en-US" altLang="en-US" sz="2800" dirty="0">
                <a:solidFill>
                  <a:schemeClr val="tx2"/>
                </a:solidFill>
              </a:rPr>
              <a:t>There are three main concepts:</a:t>
            </a:r>
          </a:p>
          <a:p>
            <a:pPr lvl="2" eaLnBrk="1" hangingPunct="1">
              <a:lnSpc>
                <a:spcPct val="80000"/>
              </a:lnSpc>
              <a:buClrTx/>
              <a:buSzPct val="100000"/>
              <a:buFont typeface="Arial" panose="020B0604020202020204" pitchFamily="34" charset="0"/>
              <a:buChar char="•"/>
            </a:pPr>
            <a:r>
              <a:rPr lang="en-US" altLang="en-US" sz="2800" dirty="0">
                <a:solidFill>
                  <a:schemeClr val="tx2"/>
                </a:solidFill>
              </a:rPr>
              <a:t>write-ahead logging (WAL)</a:t>
            </a:r>
          </a:p>
          <a:p>
            <a:pPr lvl="2" eaLnBrk="1" hangingPunct="1">
              <a:lnSpc>
                <a:spcPct val="80000"/>
              </a:lnSpc>
              <a:buClrTx/>
              <a:buSzPct val="100000"/>
              <a:buFont typeface="Arial" panose="020B0604020202020204" pitchFamily="34" charset="0"/>
              <a:buChar char="•"/>
            </a:pPr>
            <a:r>
              <a:rPr lang="en-US" altLang="en-US" sz="2800" dirty="0">
                <a:solidFill>
                  <a:schemeClr val="tx2"/>
                </a:solidFill>
              </a:rPr>
              <a:t>repeating history during REDO</a:t>
            </a:r>
          </a:p>
          <a:p>
            <a:pPr lvl="2" eaLnBrk="1" hangingPunct="1">
              <a:lnSpc>
                <a:spcPct val="80000"/>
              </a:lnSpc>
              <a:buClrTx/>
              <a:buSzPct val="100000"/>
              <a:buFont typeface="Arial" panose="020B0604020202020204" pitchFamily="34" charset="0"/>
              <a:buChar char="•"/>
            </a:pPr>
            <a:r>
              <a:rPr lang="en-US" altLang="en-US" sz="2800" dirty="0">
                <a:solidFill>
                  <a:schemeClr val="tx2"/>
                </a:solidFill>
              </a:rPr>
              <a:t>logging changes during UNDO</a:t>
            </a:r>
          </a:p>
          <a:p>
            <a:pPr eaLnBrk="1" hangingPunct="1">
              <a:lnSpc>
                <a:spcPct val="80000"/>
              </a:lnSpc>
              <a:buClrTx/>
              <a:buSzPct val="100000"/>
              <a:buFont typeface="Wingdings" panose="05000000000000000000" pitchFamily="2" charset="2"/>
              <a:buChar char="q"/>
            </a:pPr>
            <a:r>
              <a:rPr lang="en-US" altLang="en-US" sz="2800" dirty="0">
                <a:solidFill>
                  <a:schemeClr val="tx2"/>
                </a:solidFill>
              </a:rPr>
              <a:t>ARIES consists of three main steps: </a:t>
            </a:r>
            <a:r>
              <a:rPr lang="en-US" altLang="en-US" sz="2800" b="1" dirty="0">
                <a:solidFill>
                  <a:schemeClr val="tx2"/>
                </a:solidFill>
              </a:rPr>
              <a:t>Analysis</a:t>
            </a:r>
            <a:r>
              <a:rPr lang="en-US" altLang="en-US" sz="2800" dirty="0">
                <a:solidFill>
                  <a:schemeClr val="tx2"/>
                </a:solidFill>
              </a:rPr>
              <a:t>, </a:t>
            </a:r>
            <a:r>
              <a:rPr lang="en-US" altLang="en-US" sz="2800" b="1" dirty="0">
                <a:solidFill>
                  <a:schemeClr val="tx2"/>
                </a:solidFill>
              </a:rPr>
              <a:t>REDO</a:t>
            </a:r>
            <a:r>
              <a:rPr lang="en-US" altLang="en-US" sz="2800" dirty="0">
                <a:solidFill>
                  <a:schemeClr val="tx2"/>
                </a:solidFill>
              </a:rPr>
              <a:t>, and </a:t>
            </a:r>
            <a:r>
              <a:rPr lang="en-US" altLang="en-US" sz="2800" b="1" dirty="0">
                <a:solidFill>
                  <a:schemeClr val="tx2"/>
                </a:solidFill>
              </a:rPr>
              <a:t>UNDO</a:t>
            </a:r>
            <a:r>
              <a:rPr lang="en-US" altLang="en-US" sz="2800" dirty="0">
                <a:solidFill>
                  <a:schemeClr val="tx2"/>
                </a:solidFill>
              </a:rPr>
              <a:t>.</a:t>
            </a:r>
          </a:p>
          <a:p>
            <a:pPr eaLnBrk="1" hangingPunct="1">
              <a:lnSpc>
                <a:spcPct val="80000"/>
              </a:lnSpc>
              <a:buClrTx/>
              <a:buSzPct val="100000"/>
              <a:buFont typeface="Wingdings" panose="05000000000000000000" pitchFamily="2" charset="2"/>
              <a:buChar char="q"/>
            </a:pPr>
            <a:r>
              <a:rPr lang="en-US" altLang="en-US" sz="2800" dirty="0">
                <a:solidFill>
                  <a:schemeClr val="tx2"/>
                </a:solidFill>
              </a:rPr>
              <a:t>Analysis step identifies </a:t>
            </a:r>
            <a:r>
              <a:rPr lang="en-US" altLang="en-US" sz="2800" u="sng" dirty="0">
                <a:solidFill>
                  <a:schemeClr val="tx2"/>
                </a:solidFill>
              </a:rPr>
              <a:t>the dirty (updated) pages</a:t>
            </a:r>
            <a:r>
              <a:rPr lang="en-US" altLang="en-US" sz="2800" dirty="0">
                <a:solidFill>
                  <a:schemeClr val="tx2"/>
                </a:solidFill>
              </a:rPr>
              <a:t> and </a:t>
            </a:r>
            <a:r>
              <a:rPr lang="en-US" altLang="en-US" sz="2800" u="sng" dirty="0">
                <a:solidFill>
                  <a:schemeClr val="tx2"/>
                </a:solidFill>
              </a:rPr>
              <a:t>the set of active transactions</a:t>
            </a:r>
            <a:r>
              <a:rPr lang="en-US" altLang="en-US" sz="2800" dirty="0">
                <a:solidFill>
                  <a:schemeClr val="tx2"/>
                </a:solidFill>
              </a:rPr>
              <a:t>. </a:t>
            </a:r>
          </a:p>
          <a:p>
            <a:pPr eaLnBrk="1" hangingPunct="1">
              <a:lnSpc>
                <a:spcPct val="80000"/>
              </a:lnSpc>
              <a:buClrTx/>
              <a:buSzPct val="100000"/>
              <a:buFont typeface="Wingdings" panose="05000000000000000000" pitchFamily="2" charset="2"/>
              <a:buChar char="q"/>
            </a:pPr>
            <a:r>
              <a:rPr lang="en-US" altLang="en-US" sz="2800" dirty="0">
                <a:solidFill>
                  <a:schemeClr val="tx2"/>
                </a:solidFill>
              </a:rPr>
              <a:t>REDO re-applies updates from the log to the database.</a:t>
            </a:r>
          </a:p>
          <a:p>
            <a:pPr eaLnBrk="1" hangingPunct="1">
              <a:lnSpc>
                <a:spcPct val="80000"/>
              </a:lnSpc>
              <a:buClrTx/>
              <a:buSzPct val="100000"/>
              <a:buFont typeface="Wingdings" panose="05000000000000000000" pitchFamily="2" charset="2"/>
              <a:buChar char="q"/>
            </a:pPr>
            <a:r>
              <a:rPr lang="en-US" altLang="en-US" sz="2800" dirty="0">
                <a:solidFill>
                  <a:schemeClr val="tx2"/>
                </a:solidFill>
              </a:rPr>
              <a:t>UNDO scans the log backward and applies “undo” to all active transactions in reverse order.</a:t>
            </a:r>
          </a:p>
        </p:txBody>
      </p:sp>
    </p:spTree>
    <p:extLst>
      <p:ext uri="{BB962C8B-B14F-4D97-AF65-F5344CB8AC3E}">
        <p14:creationId xmlns:p14="http://schemas.microsoft.com/office/powerpoint/2010/main" val="440863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180" y="4118"/>
            <a:ext cx="9134819" cy="668357"/>
          </a:xfrm>
        </p:spPr>
        <p:txBody>
          <a:bodyPr/>
          <a:lstStyle/>
          <a:p>
            <a:r>
              <a:rPr lang="en-US" sz="3200" dirty="0">
                <a:solidFill>
                  <a:schemeClr val="bg1"/>
                </a:solidFill>
                <a:latin typeface="+mn-lt"/>
              </a:rPr>
              <a:t>ARIES</a:t>
            </a:r>
          </a:p>
        </p:txBody>
      </p:sp>
      <p:sp>
        <p:nvSpPr>
          <p:cNvPr id="4" name="Rectangle 5"/>
          <p:cNvSpPr txBox="1">
            <a:spLocks noGrp="1" noChangeArrowheads="1"/>
          </p:cNvSpPr>
          <p:nvPr>
            <p:ph idx="1"/>
          </p:nvPr>
        </p:nvSpPr>
        <p:spPr bwMode="auto">
          <a:xfrm>
            <a:off x="1776" y="990600"/>
            <a:ext cx="9144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80000"/>
              </a:lnSpc>
              <a:buClr>
                <a:schemeClr val="tx2"/>
              </a:buClr>
              <a:buSzPct val="100000"/>
              <a:buFont typeface="Wingdings" panose="05000000000000000000" pitchFamily="2" charset="2"/>
              <a:buChar char="q"/>
            </a:pPr>
            <a:r>
              <a:rPr lang="en-US" altLang="en-US" sz="2800" dirty="0">
                <a:solidFill>
                  <a:schemeClr val="tx2"/>
                </a:solidFill>
              </a:rPr>
              <a:t>ARIES requires </a:t>
            </a:r>
            <a:r>
              <a:rPr lang="en-US" altLang="en-US" sz="2800" b="1" dirty="0">
                <a:solidFill>
                  <a:schemeClr val="tx2"/>
                </a:solidFill>
              </a:rPr>
              <a:t>log</a:t>
            </a:r>
            <a:r>
              <a:rPr lang="en-US" altLang="en-US" sz="2800" dirty="0">
                <a:solidFill>
                  <a:schemeClr val="tx2"/>
                </a:solidFill>
              </a:rPr>
              <a:t>, </a:t>
            </a:r>
            <a:r>
              <a:rPr lang="en-US" altLang="en-US" sz="2800" b="1" dirty="0">
                <a:solidFill>
                  <a:schemeClr val="tx2"/>
                </a:solidFill>
              </a:rPr>
              <a:t>transaction table</a:t>
            </a:r>
            <a:r>
              <a:rPr lang="en-US" altLang="en-US" sz="2800" dirty="0">
                <a:solidFill>
                  <a:schemeClr val="tx2"/>
                </a:solidFill>
              </a:rPr>
              <a:t>, </a:t>
            </a:r>
            <a:r>
              <a:rPr lang="en-US" altLang="en-US" sz="2800" b="1" dirty="0">
                <a:solidFill>
                  <a:schemeClr val="tx2"/>
                </a:solidFill>
              </a:rPr>
              <a:t>dirty page table</a:t>
            </a:r>
            <a:r>
              <a:rPr lang="en-US" altLang="en-US" sz="2800" dirty="0">
                <a:solidFill>
                  <a:schemeClr val="tx2"/>
                </a:solidFill>
              </a:rPr>
              <a:t>.</a:t>
            </a:r>
          </a:p>
          <a:p>
            <a:pPr eaLnBrk="1" hangingPunct="1">
              <a:lnSpc>
                <a:spcPct val="80000"/>
              </a:lnSpc>
              <a:buClr>
                <a:schemeClr val="tx2"/>
              </a:buClr>
              <a:buSzPct val="60000"/>
              <a:buFont typeface="Wingdings" panose="05000000000000000000" pitchFamily="2" charset="2"/>
              <a:buChar char="q"/>
            </a:pPr>
            <a:endParaRPr lang="en-US" altLang="en-US" sz="2800" dirty="0">
              <a:solidFill>
                <a:schemeClr val="tx2"/>
              </a:solidFill>
            </a:endParaRPr>
          </a:p>
          <a:p>
            <a:pPr eaLnBrk="1" hangingPunct="1">
              <a:lnSpc>
                <a:spcPct val="80000"/>
              </a:lnSpc>
              <a:buClr>
                <a:schemeClr val="tx2"/>
              </a:buClr>
              <a:buSzPct val="100000"/>
              <a:buFont typeface="Wingdings" panose="05000000000000000000" pitchFamily="2" charset="2"/>
              <a:buChar char="q"/>
            </a:pPr>
            <a:r>
              <a:rPr lang="en-US" altLang="en-US" sz="2800" dirty="0">
                <a:solidFill>
                  <a:schemeClr val="tx2"/>
                </a:solidFill>
              </a:rPr>
              <a:t>Every log record has a log sequence number (LSN).</a:t>
            </a:r>
          </a:p>
          <a:p>
            <a:pPr eaLnBrk="1" hangingPunct="1">
              <a:lnSpc>
                <a:spcPct val="80000"/>
              </a:lnSpc>
              <a:buClr>
                <a:schemeClr val="tx2"/>
              </a:buClr>
              <a:buSzPct val="100000"/>
              <a:buFont typeface="Wingdings" panose="05000000000000000000" pitchFamily="2" charset="2"/>
              <a:buChar char="q"/>
            </a:pPr>
            <a:r>
              <a:rPr lang="en-US" altLang="en-US" sz="2800" dirty="0">
                <a:solidFill>
                  <a:schemeClr val="tx2"/>
                </a:solidFill>
              </a:rPr>
              <a:t>A log record is written for any of the following actions:</a:t>
            </a:r>
          </a:p>
          <a:p>
            <a:pPr marL="862013" lvl="1" indent="-461963" eaLnBrk="1" hangingPunct="1">
              <a:lnSpc>
                <a:spcPct val="80000"/>
              </a:lnSpc>
              <a:buClr>
                <a:schemeClr val="tx2"/>
              </a:buClr>
              <a:buSzPct val="100000"/>
              <a:buFont typeface="Wingdings" panose="05000000000000000000" pitchFamily="2" charset="2"/>
              <a:buChar char="§"/>
            </a:pPr>
            <a:r>
              <a:rPr lang="en-US" altLang="en-US" sz="2800" dirty="0">
                <a:solidFill>
                  <a:schemeClr val="tx2"/>
                </a:solidFill>
              </a:rPr>
              <a:t>write (i.e., update)</a:t>
            </a:r>
          </a:p>
          <a:p>
            <a:pPr marL="862013" lvl="1" indent="-461963" eaLnBrk="1" hangingPunct="1">
              <a:lnSpc>
                <a:spcPct val="80000"/>
              </a:lnSpc>
              <a:buClr>
                <a:schemeClr val="tx2"/>
              </a:buClr>
              <a:buSzPct val="100000"/>
              <a:buFont typeface="Wingdings" panose="05000000000000000000" pitchFamily="2" charset="2"/>
              <a:buChar char="§"/>
            </a:pPr>
            <a:r>
              <a:rPr lang="en-US" altLang="en-US" sz="2800" dirty="0">
                <a:solidFill>
                  <a:schemeClr val="tx2"/>
                </a:solidFill>
              </a:rPr>
              <a:t>commit</a:t>
            </a:r>
          </a:p>
          <a:p>
            <a:pPr marL="862013" lvl="1" indent="-461963" eaLnBrk="1" hangingPunct="1">
              <a:lnSpc>
                <a:spcPct val="80000"/>
              </a:lnSpc>
              <a:buClr>
                <a:schemeClr val="tx2"/>
              </a:buClr>
              <a:buSzPct val="100000"/>
              <a:buFont typeface="Wingdings" panose="05000000000000000000" pitchFamily="2" charset="2"/>
              <a:buChar char="§"/>
            </a:pPr>
            <a:r>
              <a:rPr lang="en-US" altLang="en-US" sz="2800" dirty="0">
                <a:solidFill>
                  <a:schemeClr val="tx2"/>
                </a:solidFill>
              </a:rPr>
              <a:t>abort</a:t>
            </a:r>
          </a:p>
          <a:p>
            <a:pPr marL="862013" lvl="1" indent="-461963" eaLnBrk="1" hangingPunct="1">
              <a:lnSpc>
                <a:spcPct val="80000"/>
              </a:lnSpc>
              <a:buClr>
                <a:schemeClr val="tx2"/>
              </a:buClr>
              <a:buSzPct val="100000"/>
              <a:buFont typeface="Wingdings" panose="05000000000000000000" pitchFamily="2" charset="2"/>
              <a:buChar char="§"/>
            </a:pPr>
            <a:r>
              <a:rPr lang="en-US" altLang="en-US" sz="2800" dirty="0">
                <a:solidFill>
                  <a:schemeClr val="tx2"/>
                </a:solidFill>
              </a:rPr>
              <a:t>undo</a:t>
            </a:r>
          </a:p>
          <a:p>
            <a:pPr marL="862013" lvl="1" indent="-461963" eaLnBrk="1" hangingPunct="1">
              <a:lnSpc>
                <a:spcPct val="80000"/>
              </a:lnSpc>
              <a:buClr>
                <a:schemeClr val="tx2"/>
              </a:buClr>
              <a:buSzPct val="100000"/>
              <a:buFont typeface="Wingdings" panose="05000000000000000000" pitchFamily="2" charset="2"/>
              <a:buChar char="§"/>
            </a:pPr>
            <a:r>
              <a:rPr lang="en-US" altLang="en-US" sz="2800" dirty="0">
                <a:solidFill>
                  <a:schemeClr val="tx2"/>
                </a:solidFill>
              </a:rPr>
              <a:t>end of the transaction</a:t>
            </a:r>
          </a:p>
        </p:txBody>
      </p:sp>
    </p:spTree>
    <p:extLst>
      <p:ext uri="{BB962C8B-B14F-4D97-AF65-F5344CB8AC3E}">
        <p14:creationId xmlns:p14="http://schemas.microsoft.com/office/powerpoint/2010/main" val="4074162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Crash Recovery: Big Picture</a:t>
            </a:r>
          </a:p>
        </p:txBody>
      </p:sp>
      <p:sp>
        <p:nvSpPr>
          <p:cNvPr id="5" name="Content Placeholder 2"/>
          <p:cNvSpPr>
            <a:spLocks noGrp="1"/>
          </p:cNvSpPr>
          <p:nvPr>
            <p:ph idx="1"/>
          </p:nvPr>
        </p:nvSpPr>
        <p:spPr>
          <a:xfrm>
            <a:off x="3879815" y="1026426"/>
            <a:ext cx="5216597" cy="4940354"/>
          </a:xfrm>
        </p:spPr>
        <p:txBody>
          <a:bodyPr/>
          <a:lstStyle/>
          <a:p>
            <a:pPr>
              <a:buClrTx/>
              <a:buSzPct val="100000"/>
              <a:buFont typeface="Wingdings" panose="05000000000000000000" pitchFamily="2" charset="2"/>
              <a:buChar char="q"/>
            </a:pPr>
            <a:r>
              <a:rPr lang="en-US" sz="2400" dirty="0"/>
              <a:t>Start from a checkpoint (found via master record).</a:t>
            </a:r>
          </a:p>
          <a:p>
            <a:pPr>
              <a:buClrTx/>
              <a:buSzPct val="100000"/>
              <a:buFont typeface="Wingdings" panose="05000000000000000000" pitchFamily="2" charset="2"/>
              <a:buChar char="q"/>
            </a:pPr>
            <a:r>
              <a:rPr lang="en-US" sz="2400" dirty="0"/>
              <a:t>Three phases.  Need to:</a:t>
            </a:r>
          </a:p>
          <a:p>
            <a:pPr lvl="1">
              <a:buClrTx/>
              <a:buSzPct val="100000"/>
              <a:buFont typeface="Arial" panose="020B0604020202020204" pitchFamily="34" charset="0"/>
              <a:buChar char="•"/>
            </a:pPr>
            <a:r>
              <a:rPr lang="en-US" sz="2400" dirty="0"/>
              <a:t>Figure out which transactions were committed since checkpoint, which failed (Analysis).</a:t>
            </a:r>
          </a:p>
          <a:p>
            <a:pPr lvl="1">
              <a:buClrTx/>
              <a:buSzPct val="100000"/>
              <a:buFont typeface="Arial" panose="020B0604020202020204" pitchFamily="34" charset="0"/>
              <a:buChar char="•"/>
            </a:pPr>
            <a:r>
              <a:rPr lang="en-US" sz="2400" dirty="0"/>
              <a:t>REDO all actions.</a:t>
            </a:r>
          </a:p>
          <a:p>
            <a:pPr lvl="2">
              <a:buClrTx/>
              <a:buSzPct val="100000"/>
              <a:buFont typeface="Arial" panose="020B0604020202020204" pitchFamily="34" charset="0"/>
              <a:buChar char="•"/>
            </a:pPr>
            <a:r>
              <a:rPr lang="en-US" sz="2000" dirty="0"/>
              <a:t>(repeat history)</a:t>
            </a:r>
          </a:p>
          <a:p>
            <a:pPr lvl="1">
              <a:buClrTx/>
              <a:buSzPct val="100000"/>
              <a:buFont typeface="Arial" panose="020B0604020202020204" pitchFamily="34" charset="0"/>
              <a:buChar char="•"/>
            </a:pPr>
            <a:r>
              <a:rPr lang="en-US" sz="2400" dirty="0"/>
              <a:t>UNDO effects of failed transactions.</a:t>
            </a:r>
          </a:p>
        </p:txBody>
      </p:sp>
      <p:sp>
        <p:nvSpPr>
          <p:cNvPr id="6" name="Line 6"/>
          <p:cNvSpPr>
            <a:spLocks noChangeShapeType="1"/>
          </p:cNvSpPr>
          <p:nvPr/>
        </p:nvSpPr>
        <p:spPr bwMode="auto">
          <a:xfrm>
            <a:off x="2274887" y="1036637"/>
            <a:ext cx="0" cy="4140200"/>
          </a:xfrm>
          <a:prstGeom prst="line">
            <a:avLst/>
          </a:prstGeom>
          <a:noFill/>
          <a:ln w="50800">
            <a:solidFill>
              <a:schemeClr val="tx2"/>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Rectangle 6"/>
          <p:cNvSpPr>
            <a:spLocks noChangeArrowheads="1"/>
          </p:cNvSpPr>
          <p:nvPr/>
        </p:nvSpPr>
        <p:spPr bwMode="auto">
          <a:xfrm>
            <a:off x="107815" y="990600"/>
            <a:ext cx="2092460"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en-US" sz="1800" b="0" dirty="0">
                <a:solidFill>
                  <a:schemeClr val="tx2"/>
                </a:solidFill>
                <a:latin typeface="+mn-lt"/>
              </a:rPr>
              <a:t>Oldest log rec. of transaction active at crash</a:t>
            </a:r>
          </a:p>
        </p:txBody>
      </p:sp>
      <p:sp>
        <p:nvSpPr>
          <p:cNvPr id="8" name="Rectangle 7"/>
          <p:cNvSpPr>
            <a:spLocks noChangeArrowheads="1"/>
          </p:cNvSpPr>
          <p:nvPr/>
        </p:nvSpPr>
        <p:spPr bwMode="auto">
          <a:xfrm>
            <a:off x="106228" y="2209800"/>
            <a:ext cx="2092459"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en-US" sz="1800" b="0">
                <a:solidFill>
                  <a:schemeClr val="tx2"/>
                </a:solidFill>
                <a:latin typeface="+mn-lt"/>
              </a:rPr>
              <a:t>Smallest recLSN in dirty page table after Analysis</a:t>
            </a:r>
          </a:p>
        </p:txBody>
      </p:sp>
      <p:sp>
        <p:nvSpPr>
          <p:cNvPr id="9" name="Rectangle 8"/>
          <p:cNvSpPr>
            <a:spLocks noChangeArrowheads="1"/>
          </p:cNvSpPr>
          <p:nvPr/>
        </p:nvSpPr>
        <p:spPr bwMode="auto">
          <a:xfrm>
            <a:off x="104640" y="4343400"/>
            <a:ext cx="2092460"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en-US" sz="1800" b="0" dirty="0">
                <a:solidFill>
                  <a:schemeClr val="tx2"/>
                </a:solidFill>
                <a:latin typeface="+mn-lt"/>
              </a:rPr>
              <a:t>Last checkpoint</a:t>
            </a:r>
          </a:p>
        </p:txBody>
      </p:sp>
      <p:sp>
        <p:nvSpPr>
          <p:cNvPr id="10" name="Rectangle 9"/>
          <p:cNvSpPr>
            <a:spLocks noChangeArrowheads="1"/>
          </p:cNvSpPr>
          <p:nvPr/>
        </p:nvSpPr>
        <p:spPr bwMode="auto">
          <a:xfrm>
            <a:off x="180840" y="5029200"/>
            <a:ext cx="2092460"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en-US" sz="1800" b="0">
                <a:solidFill>
                  <a:schemeClr val="tx2"/>
                </a:solidFill>
                <a:latin typeface="+mn-lt"/>
              </a:rPr>
              <a:t>CRASH</a:t>
            </a:r>
          </a:p>
        </p:txBody>
      </p:sp>
      <p:sp>
        <p:nvSpPr>
          <p:cNvPr id="11" name="Line 11"/>
          <p:cNvSpPr>
            <a:spLocks noChangeShapeType="1"/>
          </p:cNvSpPr>
          <p:nvPr/>
        </p:nvSpPr>
        <p:spPr bwMode="auto">
          <a:xfrm>
            <a:off x="2135187" y="1544637"/>
            <a:ext cx="279400" cy="0"/>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2"/>
          <p:cNvSpPr>
            <a:spLocks noChangeShapeType="1"/>
          </p:cNvSpPr>
          <p:nvPr/>
        </p:nvSpPr>
        <p:spPr bwMode="auto">
          <a:xfrm>
            <a:off x="2135187" y="2916237"/>
            <a:ext cx="279400" cy="0"/>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3"/>
          <p:cNvSpPr>
            <a:spLocks noChangeShapeType="1"/>
          </p:cNvSpPr>
          <p:nvPr/>
        </p:nvSpPr>
        <p:spPr bwMode="auto">
          <a:xfrm>
            <a:off x="2135187" y="4516437"/>
            <a:ext cx="279400" cy="0"/>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4"/>
          <p:cNvSpPr>
            <a:spLocks noChangeShapeType="1"/>
          </p:cNvSpPr>
          <p:nvPr/>
        </p:nvSpPr>
        <p:spPr bwMode="auto">
          <a:xfrm>
            <a:off x="2135187" y="5278437"/>
            <a:ext cx="279400" cy="0"/>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5"/>
          <p:cNvSpPr>
            <a:spLocks noChangeShapeType="1"/>
          </p:cNvSpPr>
          <p:nvPr/>
        </p:nvSpPr>
        <p:spPr bwMode="auto">
          <a:xfrm>
            <a:off x="2655887" y="4541837"/>
            <a:ext cx="0" cy="711200"/>
          </a:xfrm>
          <a:prstGeom prst="line">
            <a:avLst/>
          </a:prstGeom>
          <a:noFill/>
          <a:ln w="50800">
            <a:solidFill>
              <a:srgbClr val="0000FF"/>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6"/>
          <p:cNvSpPr>
            <a:spLocks noChangeShapeType="1"/>
          </p:cNvSpPr>
          <p:nvPr/>
        </p:nvSpPr>
        <p:spPr bwMode="auto">
          <a:xfrm>
            <a:off x="3113087" y="2941637"/>
            <a:ext cx="0" cy="2311400"/>
          </a:xfrm>
          <a:prstGeom prst="line">
            <a:avLst/>
          </a:prstGeom>
          <a:noFill/>
          <a:ln w="50800">
            <a:solidFill>
              <a:srgbClr val="FF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0000"/>
              </a:solidFill>
            </a:endParaRPr>
          </a:p>
        </p:txBody>
      </p:sp>
      <p:sp>
        <p:nvSpPr>
          <p:cNvPr id="17" name="Line 17"/>
          <p:cNvSpPr>
            <a:spLocks noChangeShapeType="1"/>
          </p:cNvSpPr>
          <p:nvPr/>
        </p:nvSpPr>
        <p:spPr bwMode="auto">
          <a:xfrm>
            <a:off x="3570287" y="1570037"/>
            <a:ext cx="0" cy="3683000"/>
          </a:xfrm>
          <a:prstGeom prst="line">
            <a:avLst/>
          </a:prstGeom>
          <a:noFill/>
          <a:ln w="50800">
            <a:solidFill>
              <a:srgbClr val="009900"/>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Rectangle 17"/>
          <p:cNvSpPr>
            <a:spLocks noChangeArrowheads="1"/>
          </p:cNvSpPr>
          <p:nvPr/>
        </p:nvSpPr>
        <p:spPr bwMode="auto">
          <a:xfrm>
            <a:off x="2481262" y="5410200"/>
            <a:ext cx="414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a:solidFill>
                  <a:srgbClr val="0000FF"/>
                </a:solidFill>
                <a:latin typeface="Book Antiqua" panose="02040602050305030304" pitchFamily="18" charset="0"/>
              </a:rPr>
              <a:t>A</a:t>
            </a:r>
          </a:p>
        </p:txBody>
      </p:sp>
      <p:sp>
        <p:nvSpPr>
          <p:cNvPr id="19" name="Rectangle 18"/>
          <p:cNvSpPr>
            <a:spLocks noChangeArrowheads="1"/>
          </p:cNvSpPr>
          <p:nvPr/>
        </p:nvSpPr>
        <p:spPr bwMode="auto">
          <a:xfrm>
            <a:off x="2938462" y="5411787"/>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a:solidFill>
                  <a:srgbClr val="FF0000"/>
                </a:solidFill>
                <a:latin typeface="Book Antiqua" panose="02040602050305030304" pitchFamily="18" charset="0"/>
              </a:rPr>
              <a:t>R</a:t>
            </a:r>
          </a:p>
        </p:txBody>
      </p:sp>
      <p:sp>
        <p:nvSpPr>
          <p:cNvPr id="20" name="Rectangle 19"/>
          <p:cNvSpPr>
            <a:spLocks noChangeArrowheads="1"/>
          </p:cNvSpPr>
          <p:nvPr/>
        </p:nvSpPr>
        <p:spPr bwMode="auto">
          <a:xfrm>
            <a:off x="3395662" y="5411787"/>
            <a:ext cx="414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a:solidFill>
                  <a:srgbClr val="009900"/>
                </a:solidFill>
                <a:latin typeface="Book Antiqua" panose="02040602050305030304" pitchFamily="18" charset="0"/>
              </a:rPr>
              <a:t>U</a:t>
            </a:r>
          </a:p>
        </p:txBody>
      </p:sp>
    </p:spTree>
    <p:extLst>
      <p:ext uri="{BB962C8B-B14F-4D97-AF65-F5344CB8AC3E}">
        <p14:creationId xmlns:p14="http://schemas.microsoft.com/office/powerpoint/2010/main" val="2698938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22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989" y="659219"/>
            <a:ext cx="8077200" cy="6198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a:spLocks noGrp="1"/>
          </p:cNvSpPr>
          <p:nvPr>
            <p:ph type="title"/>
          </p:nvPr>
        </p:nvSpPr>
        <p:spPr>
          <a:xfrm>
            <a:off x="9180" y="4118"/>
            <a:ext cx="9134819" cy="668357"/>
          </a:xfrm>
        </p:spPr>
        <p:txBody>
          <a:bodyPr/>
          <a:lstStyle/>
          <a:p>
            <a:r>
              <a:rPr lang="en-US" sz="3200" dirty="0">
                <a:solidFill>
                  <a:schemeClr val="bg1"/>
                </a:solidFill>
                <a:latin typeface="+mn-lt"/>
              </a:rPr>
              <a:t>ARIES</a:t>
            </a:r>
          </a:p>
        </p:txBody>
      </p:sp>
    </p:spTree>
    <p:extLst>
      <p:ext uri="{BB962C8B-B14F-4D97-AF65-F5344CB8AC3E}">
        <p14:creationId xmlns:p14="http://schemas.microsoft.com/office/powerpoint/2010/main" val="2273979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868397"/>
            <a:ext cx="7696200" cy="5989603"/>
          </a:xfrm>
          <a:prstGeom prst="rect">
            <a:avLst/>
          </a:prstGeom>
        </p:spPr>
      </p:pic>
      <p:sp>
        <p:nvSpPr>
          <p:cNvPr id="3" name="Title 1">
            <a:extLst>
              <a:ext uri="{FF2B5EF4-FFF2-40B4-BE49-F238E27FC236}">
                <a16:creationId xmlns:a16="http://schemas.microsoft.com/office/drawing/2014/main" id="{7082FB60-D028-43CD-8B60-1A93DCCDFE2C}"/>
              </a:ext>
            </a:extLst>
          </p:cNvPr>
          <p:cNvSpPr>
            <a:spLocks noGrp="1"/>
          </p:cNvSpPr>
          <p:nvPr>
            <p:ph type="title"/>
          </p:nvPr>
        </p:nvSpPr>
        <p:spPr>
          <a:xfrm>
            <a:off x="9180" y="4118"/>
            <a:ext cx="9134819" cy="668357"/>
          </a:xfrm>
        </p:spPr>
        <p:txBody>
          <a:bodyPr/>
          <a:lstStyle/>
          <a:p>
            <a:r>
              <a:rPr lang="en-US" sz="3200" dirty="0">
                <a:solidFill>
                  <a:schemeClr val="bg1"/>
                </a:solidFill>
                <a:latin typeface="+mn-lt"/>
              </a:rPr>
              <a:t>ARIES</a:t>
            </a:r>
          </a:p>
        </p:txBody>
      </p:sp>
    </p:spTree>
    <p:extLst>
      <p:ext uri="{BB962C8B-B14F-4D97-AF65-F5344CB8AC3E}">
        <p14:creationId xmlns:p14="http://schemas.microsoft.com/office/powerpoint/2010/main" val="1580277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80" y="4118"/>
            <a:ext cx="9134819" cy="668357"/>
          </a:xfrm>
        </p:spPr>
        <p:txBody>
          <a:bodyPr/>
          <a:lstStyle/>
          <a:p>
            <a:r>
              <a:rPr lang="en-US" sz="3200" dirty="0">
                <a:solidFill>
                  <a:schemeClr val="bg1"/>
                </a:solidFill>
                <a:latin typeface="+mn-lt"/>
              </a:rPr>
              <a:t>Two Phase Commit Protocol</a:t>
            </a:r>
          </a:p>
        </p:txBody>
      </p:sp>
      <p:pic>
        <p:nvPicPr>
          <p:cNvPr id="2" name="Picture 1"/>
          <p:cNvPicPr>
            <a:picLocks noChangeAspect="1"/>
          </p:cNvPicPr>
          <p:nvPr/>
        </p:nvPicPr>
        <p:blipFill>
          <a:blip r:embed="rId2"/>
          <a:stretch>
            <a:fillRect/>
          </a:stretch>
        </p:blipFill>
        <p:spPr>
          <a:xfrm>
            <a:off x="2386178" y="2891822"/>
            <a:ext cx="4371644" cy="3186113"/>
          </a:xfrm>
          <a:prstGeom prst="rect">
            <a:avLst/>
          </a:prstGeom>
        </p:spPr>
      </p:pic>
      <p:sp>
        <p:nvSpPr>
          <p:cNvPr id="7" name="TextBox 6">
            <a:extLst>
              <a:ext uri="{FF2B5EF4-FFF2-40B4-BE49-F238E27FC236}">
                <a16:creationId xmlns:a16="http://schemas.microsoft.com/office/drawing/2014/main" id="{2FF6748E-5F94-43B1-80A3-BD55448FFD3C}"/>
              </a:ext>
            </a:extLst>
          </p:cNvPr>
          <p:cNvSpPr txBox="1"/>
          <p:nvPr/>
        </p:nvSpPr>
        <p:spPr>
          <a:xfrm>
            <a:off x="1" y="880408"/>
            <a:ext cx="9143999" cy="1938992"/>
          </a:xfrm>
          <a:prstGeom prst="rect">
            <a:avLst/>
          </a:prstGeom>
          <a:noFill/>
        </p:spPr>
        <p:txBody>
          <a:bodyPr wrap="square">
            <a:spAutoFit/>
          </a:bodyPr>
          <a:lstStyle/>
          <a:p>
            <a:r>
              <a:rPr lang="en-US" sz="2400" b="0" dirty="0">
                <a:solidFill>
                  <a:schemeClr val="tx2"/>
                </a:solidFill>
                <a:latin typeface="+mn-lt"/>
              </a:rPr>
              <a:t>Two-phase commit protocol (2PC) coordinates all the processes that participate in a distributed atomic transaction on whether to commit or abort (rollback) the transaction. </a:t>
            </a:r>
            <a:r>
              <a:rPr lang="en-US" sz="2400" b="0" dirty="0">
                <a:solidFill>
                  <a:srgbClr val="202122"/>
                </a:solidFill>
                <a:latin typeface="Arial" panose="020B0604020202020204" pitchFamily="34" charset="0"/>
              </a:rPr>
              <a:t>I</a:t>
            </a:r>
            <a:r>
              <a:rPr lang="en-US" sz="2400" b="0" i="0" dirty="0">
                <a:solidFill>
                  <a:srgbClr val="202122"/>
                </a:solidFill>
                <a:effectLst/>
                <a:latin typeface="Arial" panose="020B0604020202020204" pitchFamily="34" charset="0"/>
              </a:rPr>
              <a:t>t is not resilient to all possible failure configurations, and in rare cases, manual intervention is needed to remedy an outcome.</a:t>
            </a:r>
            <a:endParaRPr lang="en-US" sz="2400" b="0" dirty="0">
              <a:solidFill>
                <a:schemeClr val="tx2"/>
              </a:solidFill>
              <a:latin typeface="+mn-lt"/>
            </a:endParaRPr>
          </a:p>
        </p:txBody>
      </p:sp>
    </p:spTree>
    <p:extLst>
      <p:ext uri="{BB962C8B-B14F-4D97-AF65-F5344CB8AC3E}">
        <p14:creationId xmlns:p14="http://schemas.microsoft.com/office/powerpoint/2010/main" val="3169927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Take home message</a:t>
            </a:r>
          </a:p>
        </p:txBody>
      </p:sp>
      <p:sp>
        <p:nvSpPr>
          <p:cNvPr id="6" name="Rectangle 5"/>
          <p:cNvSpPr/>
          <p:nvPr/>
        </p:nvSpPr>
        <p:spPr>
          <a:xfrm>
            <a:off x="2212215" y="2362200"/>
            <a:ext cx="4719570" cy="1938992"/>
          </a:xfrm>
          <a:prstGeom prst="rect">
            <a:avLst/>
          </a:prstGeom>
        </p:spPr>
        <p:txBody>
          <a:bodyPr wrap="square">
            <a:spAutoFit/>
          </a:bodyPr>
          <a:lstStyle/>
          <a:p>
            <a:pPr marL="800100" lvl="1" indent="-342900">
              <a:buFont typeface="+mj-lt"/>
              <a:buAutoNum type="arabicPeriod"/>
            </a:pPr>
            <a:r>
              <a:rPr lang="en-US" sz="3000" b="0" dirty="0">
                <a:latin typeface="+mn-lt"/>
              </a:rPr>
              <a:t>Recovery algorithms</a:t>
            </a:r>
          </a:p>
          <a:p>
            <a:pPr marL="800100" lvl="1" indent="-342900">
              <a:buFont typeface="+mj-lt"/>
              <a:buAutoNum type="arabicPeriod"/>
            </a:pPr>
            <a:r>
              <a:rPr lang="en-US" sz="3000" b="0" dirty="0">
                <a:latin typeface="+mn-lt"/>
              </a:rPr>
              <a:t>UNDO/REDO</a:t>
            </a:r>
          </a:p>
          <a:p>
            <a:pPr marL="800100" lvl="1" indent="-342900">
              <a:buFont typeface="+mj-lt"/>
              <a:buAutoNum type="arabicPeriod"/>
            </a:pPr>
            <a:r>
              <a:rPr lang="en-US" sz="3000" b="0" dirty="0">
                <a:latin typeface="+mn-lt"/>
              </a:rPr>
              <a:t>Shadow Page</a:t>
            </a:r>
          </a:p>
          <a:p>
            <a:pPr marL="800100" lvl="1" indent="-342900">
              <a:buFont typeface="+mj-lt"/>
              <a:buAutoNum type="arabicPeriod"/>
            </a:pPr>
            <a:r>
              <a:rPr lang="en-US" sz="3000" b="0" dirty="0">
                <a:latin typeface="+mn-lt"/>
              </a:rPr>
              <a:t>ARIES</a:t>
            </a:r>
          </a:p>
        </p:txBody>
      </p:sp>
    </p:spTree>
    <p:extLst>
      <p:ext uri="{BB962C8B-B14F-4D97-AF65-F5344CB8AC3E}">
        <p14:creationId xmlns:p14="http://schemas.microsoft.com/office/powerpoint/2010/main" val="41736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C0DD0-C4E7-41DA-98C2-816F0D09E014}"/>
              </a:ext>
            </a:extLst>
          </p:cNvPr>
          <p:cNvSpPr>
            <a:spLocks noGrp="1"/>
          </p:cNvSpPr>
          <p:nvPr>
            <p:ph type="title"/>
          </p:nvPr>
        </p:nvSpPr>
        <p:spPr>
          <a:xfrm>
            <a:off x="9180" y="4118"/>
            <a:ext cx="9134819" cy="668357"/>
          </a:xfrm>
        </p:spPr>
        <p:txBody>
          <a:bodyPr/>
          <a:lstStyle/>
          <a:p>
            <a:r>
              <a:rPr lang="en-US" sz="3200" dirty="0">
                <a:solidFill>
                  <a:schemeClr val="bg1"/>
                </a:solidFill>
                <a:latin typeface="+mn-lt"/>
              </a:rPr>
              <a:t>Recovery</a:t>
            </a:r>
          </a:p>
        </p:txBody>
      </p:sp>
      <p:sp>
        <p:nvSpPr>
          <p:cNvPr id="6" name="TextBox 5">
            <a:extLst>
              <a:ext uri="{FF2B5EF4-FFF2-40B4-BE49-F238E27FC236}">
                <a16:creationId xmlns:a16="http://schemas.microsoft.com/office/drawing/2014/main" id="{FEEC6F5E-4322-4694-B856-7B479EAFE3EF}"/>
              </a:ext>
            </a:extLst>
          </p:cNvPr>
          <p:cNvSpPr txBox="1"/>
          <p:nvPr/>
        </p:nvSpPr>
        <p:spPr>
          <a:xfrm>
            <a:off x="9180" y="914400"/>
            <a:ext cx="9134820" cy="4955203"/>
          </a:xfrm>
          <a:prstGeom prst="rect">
            <a:avLst/>
          </a:prstGeom>
          <a:noFill/>
        </p:spPr>
        <p:txBody>
          <a:bodyPr wrap="square">
            <a:spAutoFit/>
          </a:bodyPr>
          <a:lstStyle/>
          <a:p>
            <a:pPr marL="342900" indent="-342900">
              <a:buFont typeface="Wingdings" panose="05000000000000000000" pitchFamily="2" charset="2"/>
              <a:buChar char="q"/>
            </a:pPr>
            <a:r>
              <a:rPr lang="en-US" sz="2800" b="0" dirty="0">
                <a:solidFill>
                  <a:schemeClr val="tx2"/>
                </a:solidFill>
                <a:latin typeface="+mn-lt"/>
              </a:rPr>
              <a:t>A </a:t>
            </a:r>
            <a:r>
              <a:rPr lang="en-US" sz="2400" dirty="0">
                <a:solidFill>
                  <a:schemeClr val="tx2"/>
                </a:solidFill>
                <a:latin typeface="+mn-lt"/>
              </a:rPr>
              <a:t>log file</a:t>
            </a:r>
            <a:r>
              <a:rPr lang="en-US" sz="2400" b="0" dirty="0">
                <a:solidFill>
                  <a:schemeClr val="tx2"/>
                </a:solidFill>
                <a:latin typeface="+mn-lt"/>
              </a:rPr>
              <a:t> contains </a:t>
            </a:r>
            <a:r>
              <a:rPr lang="en-US" sz="2400" b="0" i="1" dirty="0">
                <a:solidFill>
                  <a:schemeClr val="tx2"/>
                </a:solidFill>
                <a:latin typeface="+mn-lt"/>
              </a:rPr>
              <a:t>before and after-images of updates</a:t>
            </a:r>
            <a:r>
              <a:rPr lang="en-US" sz="2400" b="0" dirty="0">
                <a:solidFill>
                  <a:schemeClr val="tx2"/>
                </a:solidFill>
                <a:latin typeface="+mn-lt"/>
              </a:rPr>
              <a:t> to the database. </a:t>
            </a:r>
            <a:r>
              <a:rPr lang="en-US" sz="2400" b="0" i="1" dirty="0">
                <a:solidFill>
                  <a:schemeClr val="tx2"/>
                </a:solidFill>
                <a:latin typeface="+mn-lt"/>
              </a:rPr>
              <a:t>Before images</a:t>
            </a:r>
            <a:r>
              <a:rPr lang="en-US" sz="2400" b="0" dirty="0">
                <a:solidFill>
                  <a:schemeClr val="tx2"/>
                </a:solidFill>
                <a:latin typeface="+mn-lt"/>
              </a:rPr>
              <a:t> can be used to </a:t>
            </a:r>
            <a:r>
              <a:rPr lang="en-US" sz="2400" b="0" i="1" dirty="0">
                <a:solidFill>
                  <a:schemeClr val="tx2"/>
                </a:solidFill>
                <a:latin typeface="+mn-lt"/>
              </a:rPr>
              <a:t>undo</a:t>
            </a:r>
            <a:r>
              <a:rPr lang="en-US" sz="2400" b="0" dirty="0">
                <a:solidFill>
                  <a:schemeClr val="tx2"/>
                </a:solidFill>
                <a:latin typeface="+mn-lt"/>
              </a:rPr>
              <a:t> changes to the database (i.e., perform backward recovery); </a:t>
            </a:r>
            <a:r>
              <a:rPr lang="en-US" sz="2400" b="0" i="1" dirty="0">
                <a:solidFill>
                  <a:schemeClr val="tx2"/>
                </a:solidFill>
                <a:latin typeface="+mn-lt"/>
              </a:rPr>
              <a:t>after-images</a:t>
            </a:r>
            <a:r>
              <a:rPr lang="en-US" sz="2400" b="0" dirty="0">
                <a:solidFill>
                  <a:schemeClr val="tx2"/>
                </a:solidFill>
                <a:latin typeface="+mn-lt"/>
              </a:rPr>
              <a:t> can be used to </a:t>
            </a:r>
            <a:r>
              <a:rPr lang="en-US" sz="2400" b="0" i="1" dirty="0">
                <a:solidFill>
                  <a:schemeClr val="tx2"/>
                </a:solidFill>
                <a:latin typeface="+mn-lt"/>
              </a:rPr>
              <a:t>redo</a:t>
            </a:r>
            <a:r>
              <a:rPr lang="en-US" sz="2400" b="0" dirty="0">
                <a:solidFill>
                  <a:schemeClr val="tx2"/>
                </a:solidFill>
                <a:latin typeface="+mn-lt"/>
              </a:rPr>
              <a:t> changes (i.e., perform forward recovery).</a:t>
            </a:r>
          </a:p>
          <a:p>
            <a:pPr marL="342900" indent="-342900">
              <a:buFont typeface="Wingdings" panose="05000000000000000000" pitchFamily="2" charset="2"/>
              <a:buChar char="q"/>
            </a:pPr>
            <a:endParaRPr lang="en-US" sz="2400" b="0" dirty="0">
              <a:solidFill>
                <a:schemeClr val="tx2"/>
              </a:solidFill>
              <a:latin typeface="+mn-lt"/>
            </a:endParaRPr>
          </a:p>
          <a:p>
            <a:pPr marL="342900" indent="-342900">
              <a:buFont typeface="Wingdings" panose="05000000000000000000" pitchFamily="2" charset="2"/>
              <a:buChar char="q"/>
            </a:pPr>
            <a:r>
              <a:rPr lang="en-US" sz="2400" spc="-15" dirty="0">
                <a:solidFill>
                  <a:schemeClr val="tx2"/>
                </a:solidFill>
                <a:effectLst/>
                <a:latin typeface="+mn-lt"/>
                <a:ea typeface="Times New Roman" panose="02020603050405020304" pitchFamily="18" charset="0"/>
              </a:rPr>
              <a:t>Write-ahead log protocol </a:t>
            </a:r>
            <a:r>
              <a:rPr lang="en-US" sz="2400" b="0" spc="-15" dirty="0">
                <a:solidFill>
                  <a:schemeClr val="tx2"/>
                </a:solidFill>
                <a:effectLst/>
                <a:latin typeface="+mn-lt"/>
                <a:ea typeface="Times New Roman" panose="02020603050405020304" pitchFamily="18" charset="0"/>
              </a:rPr>
              <a:t>ensures that log records are written before the corresponding write to the database. If the system fails before the write occurs after the log record has been written but before the write to the database, the system can recover using the information in the log file.</a:t>
            </a:r>
          </a:p>
          <a:p>
            <a:pPr marL="342900" indent="-342900">
              <a:buFont typeface="Wingdings" panose="05000000000000000000" pitchFamily="2" charset="2"/>
              <a:buChar char="q"/>
            </a:pPr>
            <a:endParaRPr lang="en-US" sz="2400" b="0" spc="-15" dirty="0">
              <a:solidFill>
                <a:schemeClr val="tx2"/>
              </a:solidFill>
              <a:latin typeface="+mn-lt"/>
            </a:endParaRPr>
          </a:p>
          <a:p>
            <a:pPr marL="342900" indent="-342900">
              <a:buFont typeface="Wingdings" panose="05000000000000000000" pitchFamily="2" charset="2"/>
              <a:buChar char="q"/>
            </a:pPr>
            <a:r>
              <a:rPr lang="en-GB" sz="2400" b="0" dirty="0">
                <a:solidFill>
                  <a:schemeClr val="tx2"/>
                </a:solidFill>
                <a:effectLst/>
                <a:latin typeface="+mn-lt"/>
                <a:ea typeface="Times New Roman" panose="02020603050405020304" pitchFamily="18" charset="0"/>
              </a:rPr>
              <a:t>Log file also contains a </a:t>
            </a:r>
            <a:r>
              <a:rPr lang="en-GB" sz="2400" dirty="0">
                <a:solidFill>
                  <a:schemeClr val="tx2"/>
                </a:solidFill>
                <a:effectLst/>
                <a:latin typeface="+mn-lt"/>
                <a:ea typeface="Times New Roman" panose="02020603050405020304" pitchFamily="18" charset="0"/>
              </a:rPr>
              <a:t>checkpoint</a:t>
            </a:r>
            <a:r>
              <a:rPr lang="en-GB" sz="2400" b="0" dirty="0">
                <a:solidFill>
                  <a:schemeClr val="tx2"/>
                </a:solidFill>
                <a:effectLst/>
                <a:latin typeface="+mn-lt"/>
                <a:ea typeface="Times New Roman" panose="02020603050405020304" pitchFamily="18" charset="0"/>
              </a:rPr>
              <a:t> </a:t>
            </a:r>
            <a:r>
              <a:rPr lang="en-GB" sz="2400" dirty="0">
                <a:solidFill>
                  <a:schemeClr val="tx2"/>
                </a:solidFill>
                <a:effectLst/>
                <a:latin typeface="+mn-lt"/>
                <a:ea typeface="Times New Roman" panose="02020603050405020304" pitchFamily="18" charset="0"/>
              </a:rPr>
              <a:t>record</a:t>
            </a:r>
            <a:r>
              <a:rPr lang="en-GB" sz="2400" b="0" dirty="0">
                <a:solidFill>
                  <a:schemeClr val="tx2"/>
                </a:solidFill>
                <a:effectLst/>
                <a:latin typeface="+mn-lt"/>
                <a:ea typeface="Times New Roman" panose="02020603050405020304" pitchFamily="18" charset="0"/>
              </a:rPr>
              <a:t>, which can speed up the time for recovery following a failure.</a:t>
            </a:r>
            <a:endParaRPr lang="en-US" sz="2400" b="0" dirty="0">
              <a:solidFill>
                <a:schemeClr val="tx2"/>
              </a:solidFill>
              <a:latin typeface="+mn-lt"/>
            </a:endParaRPr>
          </a:p>
        </p:txBody>
      </p:sp>
    </p:spTree>
    <p:extLst>
      <p:ext uri="{BB962C8B-B14F-4D97-AF65-F5344CB8AC3E}">
        <p14:creationId xmlns:p14="http://schemas.microsoft.com/office/powerpoint/2010/main" val="1614852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Handling the Buffer Pool</a:t>
            </a:r>
          </a:p>
        </p:txBody>
      </p:sp>
      <p:sp>
        <p:nvSpPr>
          <p:cNvPr id="5" name="Content Placeholder 2"/>
          <p:cNvSpPr>
            <a:spLocks noGrp="1"/>
          </p:cNvSpPr>
          <p:nvPr>
            <p:ph idx="1"/>
          </p:nvPr>
        </p:nvSpPr>
        <p:spPr>
          <a:xfrm>
            <a:off x="9659" y="3784600"/>
            <a:ext cx="9124682" cy="2347964"/>
          </a:xfrm>
        </p:spPr>
        <p:txBody>
          <a:bodyPr/>
          <a:lstStyle/>
          <a:p>
            <a:pPr>
              <a:buClrTx/>
              <a:buSzPct val="100000"/>
              <a:buFont typeface="Wingdings" panose="05000000000000000000" pitchFamily="2" charset="2"/>
              <a:buChar char="q"/>
            </a:pPr>
            <a:r>
              <a:rPr lang="en-US" sz="2000" dirty="0"/>
              <a:t>Force every write to disk?</a:t>
            </a:r>
          </a:p>
          <a:p>
            <a:pPr lvl="1">
              <a:buClrTx/>
              <a:buSzPct val="100000"/>
              <a:buFont typeface="Wingdings" panose="05000000000000000000" pitchFamily="2" charset="2"/>
              <a:buChar char="§"/>
            </a:pPr>
            <a:r>
              <a:rPr lang="en-US" sz="2000" dirty="0"/>
              <a:t>Poor response time.</a:t>
            </a:r>
          </a:p>
          <a:p>
            <a:pPr lvl="1">
              <a:buClrTx/>
              <a:buSzPct val="100000"/>
              <a:buFont typeface="Wingdings" panose="05000000000000000000" pitchFamily="2" charset="2"/>
              <a:buChar char="§"/>
            </a:pPr>
            <a:r>
              <a:rPr lang="en-US" sz="2000" dirty="0"/>
              <a:t>But provides durability.</a:t>
            </a:r>
          </a:p>
          <a:p>
            <a:pPr>
              <a:buClrTx/>
              <a:buSzPct val="100000"/>
              <a:buFont typeface="Wingdings" panose="05000000000000000000" pitchFamily="2" charset="2"/>
              <a:buChar char="q"/>
            </a:pPr>
            <a:r>
              <a:rPr lang="en-US" sz="2000" dirty="0"/>
              <a:t>Steal buffer-pool frames from uncommitted transactions?</a:t>
            </a:r>
          </a:p>
          <a:p>
            <a:pPr lvl="1">
              <a:buClrTx/>
              <a:buSzPct val="100000"/>
              <a:buFont typeface="Wingdings" panose="05000000000000000000" pitchFamily="2" charset="2"/>
              <a:buChar char="§"/>
            </a:pPr>
            <a:r>
              <a:rPr lang="en-US" sz="2000" dirty="0"/>
              <a:t>If not, poor throughput.</a:t>
            </a:r>
          </a:p>
          <a:p>
            <a:pPr lvl="1">
              <a:buClrTx/>
              <a:buSzPct val="100000"/>
              <a:buFont typeface="Wingdings" panose="05000000000000000000" pitchFamily="2" charset="2"/>
              <a:buChar char="§"/>
            </a:pPr>
            <a:r>
              <a:rPr lang="en-US" sz="2000" dirty="0"/>
              <a:t>If so, how can we ensure atomicity?</a:t>
            </a:r>
            <a:endParaRPr lang="en-US" sz="2400" dirty="0"/>
          </a:p>
        </p:txBody>
      </p:sp>
      <p:sp>
        <p:nvSpPr>
          <p:cNvPr id="6" name="Rectangle 6"/>
          <p:cNvSpPr>
            <a:spLocks noChangeArrowheads="1"/>
          </p:cNvSpPr>
          <p:nvPr/>
        </p:nvSpPr>
        <p:spPr bwMode="auto">
          <a:xfrm>
            <a:off x="3314700" y="1308100"/>
            <a:ext cx="2806700" cy="22733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7"/>
          <p:cNvSpPr>
            <a:spLocks noChangeArrowheads="1"/>
          </p:cNvSpPr>
          <p:nvPr/>
        </p:nvSpPr>
        <p:spPr bwMode="auto">
          <a:xfrm>
            <a:off x="2447925" y="1633538"/>
            <a:ext cx="885825"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000" b="1">
                <a:solidFill>
                  <a:srgbClr val="3365FB"/>
                </a:solidFill>
                <a:latin typeface="Arial" panose="020B0604020202020204" pitchFamily="34" charset="0"/>
              </a:rPr>
              <a:t>Force</a:t>
            </a:r>
          </a:p>
        </p:txBody>
      </p:sp>
      <p:sp>
        <p:nvSpPr>
          <p:cNvPr id="8" name="Rectangle 8"/>
          <p:cNvSpPr>
            <a:spLocks noChangeArrowheads="1"/>
          </p:cNvSpPr>
          <p:nvPr/>
        </p:nvSpPr>
        <p:spPr bwMode="auto">
          <a:xfrm>
            <a:off x="2066925" y="2928938"/>
            <a:ext cx="12954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000" b="1">
                <a:solidFill>
                  <a:srgbClr val="3365FB"/>
                </a:solidFill>
                <a:latin typeface="Arial" panose="020B0604020202020204" pitchFamily="34" charset="0"/>
              </a:rPr>
              <a:t>No Force</a:t>
            </a:r>
          </a:p>
        </p:txBody>
      </p:sp>
      <p:sp>
        <p:nvSpPr>
          <p:cNvPr id="9" name="Rectangle 9"/>
          <p:cNvSpPr>
            <a:spLocks noChangeArrowheads="1"/>
          </p:cNvSpPr>
          <p:nvPr/>
        </p:nvSpPr>
        <p:spPr bwMode="auto">
          <a:xfrm>
            <a:off x="3362325" y="949325"/>
            <a:ext cx="1209675"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000" b="1">
                <a:solidFill>
                  <a:srgbClr val="003968"/>
                </a:solidFill>
                <a:latin typeface="Arial" panose="020B0604020202020204" pitchFamily="34" charset="0"/>
              </a:rPr>
              <a:t>No Steal</a:t>
            </a:r>
          </a:p>
        </p:txBody>
      </p:sp>
      <p:sp>
        <p:nvSpPr>
          <p:cNvPr id="10" name="Rectangle 10"/>
          <p:cNvSpPr>
            <a:spLocks noChangeArrowheads="1"/>
          </p:cNvSpPr>
          <p:nvPr/>
        </p:nvSpPr>
        <p:spPr bwMode="auto">
          <a:xfrm>
            <a:off x="5038725" y="950913"/>
            <a:ext cx="8001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000" b="1">
                <a:solidFill>
                  <a:srgbClr val="003968"/>
                </a:solidFill>
                <a:latin typeface="Arial" panose="020B0604020202020204" pitchFamily="34" charset="0"/>
              </a:rPr>
              <a:t>Steal</a:t>
            </a:r>
          </a:p>
        </p:txBody>
      </p:sp>
      <p:sp>
        <p:nvSpPr>
          <p:cNvPr id="11" name="Line 11"/>
          <p:cNvSpPr>
            <a:spLocks noChangeShapeType="1"/>
          </p:cNvSpPr>
          <p:nvPr/>
        </p:nvSpPr>
        <p:spPr bwMode="auto">
          <a:xfrm>
            <a:off x="3314700" y="2444750"/>
            <a:ext cx="28067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2"/>
          <p:cNvSpPr>
            <a:spLocks noChangeShapeType="1"/>
          </p:cNvSpPr>
          <p:nvPr/>
        </p:nvSpPr>
        <p:spPr bwMode="auto">
          <a:xfrm>
            <a:off x="4756150" y="1308100"/>
            <a:ext cx="0" cy="2273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Rectangle 13"/>
          <p:cNvSpPr>
            <a:spLocks noChangeArrowheads="1"/>
          </p:cNvSpPr>
          <p:nvPr/>
        </p:nvSpPr>
        <p:spPr bwMode="auto">
          <a:xfrm>
            <a:off x="3636790" y="1662113"/>
            <a:ext cx="8496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dirty="0">
                <a:solidFill>
                  <a:srgbClr val="FF0000"/>
                </a:solidFill>
                <a:latin typeface="Arial" panose="020B0604020202020204" pitchFamily="34" charset="0"/>
              </a:rPr>
              <a:t>Trivial</a:t>
            </a:r>
          </a:p>
        </p:txBody>
      </p:sp>
      <p:sp>
        <p:nvSpPr>
          <p:cNvPr id="14" name="Rectangle 14"/>
          <p:cNvSpPr>
            <a:spLocks noChangeArrowheads="1"/>
          </p:cNvSpPr>
          <p:nvPr/>
        </p:nvSpPr>
        <p:spPr bwMode="auto">
          <a:xfrm>
            <a:off x="4764087" y="2451100"/>
            <a:ext cx="1358900" cy="1130300"/>
          </a:xfrm>
          <a:prstGeom prst="rect">
            <a:avLst/>
          </a:prstGeom>
          <a:gradFill rotWithShape="0">
            <a:gsLst>
              <a:gs pos="0">
                <a:srgbClr val="C0FEF9">
                  <a:gamma/>
                  <a:shade val="29804"/>
                  <a:invGamma/>
                </a:srgbClr>
              </a:gs>
              <a:gs pos="50000">
                <a:srgbClr val="C0FEF9"/>
              </a:gs>
              <a:gs pos="100000">
                <a:srgbClr val="C0FEF9">
                  <a:gamma/>
                  <a:shade val="29804"/>
                  <a:invGamma/>
                </a:srgbClr>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5"/>
          <p:cNvSpPr>
            <a:spLocks noChangeArrowheads="1"/>
          </p:cNvSpPr>
          <p:nvPr/>
        </p:nvSpPr>
        <p:spPr bwMode="auto">
          <a:xfrm>
            <a:off x="4951991" y="2805113"/>
            <a:ext cx="102912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dirty="0">
                <a:solidFill>
                  <a:schemeClr val="tx2"/>
                </a:solidFill>
                <a:latin typeface="Arial" panose="020B0604020202020204" pitchFamily="34" charset="0"/>
              </a:rPr>
              <a:t>Desired</a:t>
            </a:r>
          </a:p>
        </p:txBody>
      </p:sp>
    </p:spTree>
    <p:extLst>
      <p:ext uri="{BB962C8B-B14F-4D97-AF65-F5344CB8AC3E}">
        <p14:creationId xmlns:p14="http://schemas.microsoft.com/office/powerpoint/2010/main" val="229356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More on Steal and Force</a:t>
            </a:r>
          </a:p>
        </p:txBody>
      </p:sp>
      <p:sp>
        <p:nvSpPr>
          <p:cNvPr id="5" name="Content Placeholder 2"/>
          <p:cNvSpPr>
            <a:spLocks noGrp="1"/>
          </p:cNvSpPr>
          <p:nvPr>
            <p:ph idx="1"/>
          </p:nvPr>
        </p:nvSpPr>
        <p:spPr>
          <a:xfrm>
            <a:off x="19318" y="838200"/>
            <a:ext cx="9124682" cy="5181600"/>
          </a:xfrm>
        </p:spPr>
        <p:txBody>
          <a:bodyPr/>
          <a:lstStyle/>
          <a:p>
            <a:pPr>
              <a:buClrTx/>
              <a:buSzPct val="100000"/>
              <a:buFont typeface="Wingdings" panose="05000000000000000000" pitchFamily="2" charset="2"/>
              <a:buChar char="q"/>
            </a:pPr>
            <a:r>
              <a:rPr lang="en-US" sz="2800" dirty="0"/>
              <a:t>STEAL  (why enforcing Atomicity is hard)</a:t>
            </a:r>
          </a:p>
          <a:p>
            <a:pPr lvl="1">
              <a:buClrTx/>
              <a:buSzPct val="100000"/>
              <a:buFont typeface="Wingdings" panose="05000000000000000000" pitchFamily="2" charset="2"/>
              <a:buChar char="§"/>
            </a:pPr>
            <a:r>
              <a:rPr lang="en-US" sz="2600" dirty="0"/>
              <a:t>To steal frame F:  Current page in F (say P) is written to disk; some transactions hold a lock on P.</a:t>
            </a:r>
          </a:p>
          <a:p>
            <a:pPr lvl="2">
              <a:buClrTx/>
              <a:buSzPct val="100000"/>
              <a:buFont typeface="Arial" panose="020B0604020202020204" pitchFamily="34" charset="0"/>
              <a:buChar char="•"/>
            </a:pPr>
            <a:r>
              <a:rPr lang="en-US" dirty="0"/>
              <a:t>What if the transaction with the lock on P aborts?</a:t>
            </a:r>
          </a:p>
          <a:p>
            <a:pPr lvl="2">
              <a:buClrTx/>
              <a:buSzPct val="100000"/>
              <a:buFont typeface="Arial" panose="020B0604020202020204" pitchFamily="34" charset="0"/>
              <a:buChar char="•"/>
            </a:pPr>
            <a:r>
              <a:rPr lang="en-US" dirty="0"/>
              <a:t>Must remember the old value of P at steal time (to support </a:t>
            </a:r>
            <a:r>
              <a:rPr lang="en-US" dirty="0" err="1">
                <a:solidFill>
                  <a:srgbClr val="FF0000"/>
                </a:solidFill>
              </a:rPr>
              <a:t>UNDOing</a:t>
            </a:r>
            <a:r>
              <a:rPr lang="en-US" dirty="0"/>
              <a:t> the write to page P).</a:t>
            </a:r>
          </a:p>
          <a:p>
            <a:pPr>
              <a:buClrTx/>
              <a:buSzPct val="100000"/>
              <a:buFont typeface="Wingdings" panose="05000000000000000000" pitchFamily="2" charset="2"/>
              <a:buChar char="q"/>
            </a:pPr>
            <a:r>
              <a:rPr lang="en-US" sz="2800" dirty="0"/>
              <a:t>NO FORCE  (why enforcing Durability is hard)</a:t>
            </a:r>
          </a:p>
          <a:p>
            <a:pPr lvl="1">
              <a:buClrTx/>
              <a:buSzPct val="100000"/>
              <a:buFont typeface="Wingdings" panose="05000000000000000000" pitchFamily="2" charset="2"/>
              <a:buChar char="§"/>
            </a:pPr>
            <a:r>
              <a:rPr lang="en-US" sz="2600" dirty="0"/>
              <a:t>What if a system crashes before a modified page is written to disk?</a:t>
            </a:r>
          </a:p>
          <a:p>
            <a:pPr lvl="1">
              <a:buClrTx/>
              <a:buSzPct val="100000"/>
              <a:buFont typeface="Wingdings" panose="05000000000000000000" pitchFamily="2" charset="2"/>
              <a:buChar char="§"/>
            </a:pPr>
            <a:r>
              <a:rPr lang="en-US" sz="2600" dirty="0"/>
              <a:t>Write as little as possible, in a convenient place, at commit time, to support </a:t>
            </a:r>
            <a:r>
              <a:rPr lang="en-US" sz="2600" dirty="0" err="1">
                <a:solidFill>
                  <a:srgbClr val="FF0000"/>
                </a:solidFill>
              </a:rPr>
              <a:t>REDOing</a:t>
            </a:r>
            <a:r>
              <a:rPr lang="en-US" sz="2600" dirty="0"/>
              <a:t> modifications</a:t>
            </a:r>
            <a:endParaRPr lang="en-US" sz="2200" dirty="0"/>
          </a:p>
        </p:txBody>
      </p:sp>
    </p:spTree>
    <p:extLst>
      <p:ext uri="{BB962C8B-B14F-4D97-AF65-F5344CB8AC3E}">
        <p14:creationId xmlns:p14="http://schemas.microsoft.com/office/powerpoint/2010/main" val="424426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Basic Idea: Logging</a:t>
            </a:r>
          </a:p>
        </p:txBody>
      </p:sp>
      <p:sp>
        <p:nvSpPr>
          <p:cNvPr id="5" name="Content Placeholder 2"/>
          <p:cNvSpPr>
            <a:spLocks noGrp="1"/>
          </p:cNvSpPr>
          <p:nvPr>
            <p:ph idx="1"/>
          </p:nvPr>
        </p:nvSpPr>
        <p:spPr>
          <a:xfrm>
            <a:off x="19318" y="838200"/>
            <a:ext cx="9124682" cy="4343400"/>
          </a:xfrm>
        </p:spPr>
        <p:txBody>
          <a:bodyPr/>
          <a:lstStyle/>
          <a:p>
            <a:pPr>
              <a:buClrTx/>
              <a:buSzPct val="100000"/>
              <a:buFont typeface="Wingdings" panose="05000000000000000000" pitchFamily="2" charset="2"/>
              <a:buChar char="q"/>
            </a:pPr>
            <a:r>
              <a:rPr lang="en-US" sz="2800" dirty="0"/>
              <a:t>Record REDO and UNDO information, for every update, in a log.</a:t>
            </a:r>
          </a:p>
          <a:p>
            <a:pPr lvl="1">
              <a:buClrTx/>
              <a:buSzPct val="100000"/>
              <a:buFont typeface="Wingdings" panose="05000000000000000000" pitchFamily="2" charset="2"/>
              <a:buChar char="§"/>
            </a:pPr>
            <a:r>
              <a:rPr lang="en-US" sz="2600" dirty="0"/>
              <a:t>Sequential writes to log (put it on a separate disk).</a:t>
            </a:r>
          </a:p>
          <a:p>
            <a:pPr lvl="1">
              <a:buClrTx/>
              <a:buSzPct val="100000"/>
              <a:buFont typeface="Wingdings" panose="05000000000000000000" pitchFamily="2" charset="2"/>
              <a:buChar char="§"/>
            </a:pPr>
            <a:r>
              <a:rPr lang="en-US" sz="2600" dirty="0"/>
              <a:t>Minimal info (diff) written to the log, so multiple updates fit in a single log page.</a:t>
            </a:r>
          </a:p>
          <a:p>
            <a:pPr>
              <a:buClrTx/>
              <a:buSzPct val="100000"/>
              <a:buFont typeface="Wingdings" panose="05000000000000000000" pitchFamily="2" charset="2"/>
              <a:buChar char="q"/>
            </a:pPr>
            <a:r>
              <a:rPr lang="en-US" sz="2800" dirty="0"/>
              <a:t>Log: An ordered list of REDO/UNDO actions</a:t>
            </a:r>
          </a:p>
          <a:p>
            <a:pPr lvl="1">
              <a:buClrTx/>
              <a:buSzPct val="100000"/>
              <a:buFont typeface="Wingdings" panose="05000000000000000000" pitchFamily="2" charset="2"/>
              <a:buChar char="§"/>
            </a:pPr>
            <a:r>
              <a:rPr lang="en-US" sz="2600" dirty="0"/>
              <a:t>Log record contains: </a:t>
            </a:r>
          </a:p>
          <a:p>
            <a:pPr marL="857250" lvl="2" indent="0">
              <a:buClrTx/>
              <a:buSzPct val="100000"/>
              <a:buNone/>
            </a:pPr>
            <a:r>
              <a:rPr lang="en-US" sz="2200" dirty="0"/>
              <a:t>&lt;XID, </a:t>
            </a:r>
            <a:r>
              <a:rPr lang="en-US" sz="2200" dirty="0" err="1"/>
              <a:t>pageID</a:t>
            </a:r>
            <a:r>
              <a:rPr lang="en-US" sz="2200" dirty="0"/>
              <a:t>, offset, length, old data, new data&gt; </a:t>
            </a:r>
          </a:p>
          <a:p>
            <a:pPr>
              <a:buClrTx/>
              <a:buSzPct val="100000"/>
              <a:buFont typeface="Wingdings" panose="05000000000000000000" pitchFamily="2" charset="2"/>
              <a:buChar char="q"/>
            </a:pPr>
            <a:endParaRPr lang="en-US" sz="2400" dirty="0"/>
          </a:p>
        </p:txBody>
      </p:sp>
    </p:spTree>
    <p:extLst>
      <p:ext uri="{BB962C8B-B14F-4D97-AF65-F5344CB8AC3E}">
        <p14:creationId xmlns:p14="http://schemas.microsoft.com/office/powerpoint/2010/main" val="1048175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Write-Ahead Logging (WAL)</a:t>
            </a:r>
          </a:p>
        </p:txBody>
      </p:sp>
      <p:sp>
        <p:nvSpPr>
          <p:cNvPr id="5" name="Content Placeholder 2"/>
          <p:cNvSpPr>
            <a:spLocks noGrp="1"/>
          </p:cNvSpPr>
          <p:nvPr>
            <p:ph idx="1"/>
          </p:nvPr>
        </p:nvSpPr>
        <p:spPr>
          <a:xfrm>
            <a:off x="19318" y="838200"/>
            <a:ext cx="9124682" cy="4800600"/>
          </a:xfrm>
        </p:spPr>
        <p:txBody>
          <a:bodyPr/>
          <a:lstStyle/>
          <a:p>
            <a:pPr>
              <a:buClrTx/>
              <a:buSzPct val="100000"/>
              <a:buFont typeface="Wingdings" panose="05000000000000000000" pitchFamily="2" charset="2"/>
              <a:buChar char="q"/>
            </a:pPr>
            <a:r>
              <a:rPr lang="en-US" sz="2800" dirty="0"/>
              <a:t>The Write-Ahead Logging Protocol:</a:t>
            </a:r>
          </a:p>
          <a:p>
            <a:pPr lvl="1">
              <a:buClrTx/>
              <a:buSzPct val="100000"/>
              <a:buFont typeface="Wingdings" panose="05000000000000000000" pitchFamily="2" charset="2"/>
              <a:buChar char="§"/>
            </a:pPr>
            <a:r>
              <a:rPr lang="en-US" sz="2600" dirty="0"/>
              <a:t> Must force the log record for an update before the corresponding data page gets to disk.</a:t>
            </a:r>
          </a:p>
          <a:p>
            <a:pPr lvl="1">
              <a:buClrTx/>
              <a:buSzPct val="100000"/>
              <a:buFont typeface="Wingdings" panose="05000000000000000000" pitchFamily="2" charset="2"/>
              <a:buChar char="§"/>
            </a:pPr>
            <a:r>
              <a:rPr lang="en-US" sz="2600" dirty="0"/>
              <a:t> Must write all log records for a transaction before committing.</a:t>
            </a:r>
          </a:p>
          <a:p>
            <a:pPr>
              <a:buClrTx/>
              <a:buSzPct val="100000"/>
              <a:buFont typeface="Wingdings" panose="05000000000000000000" pitchFamily="2" charset="2"/>
              <a:buChar char="q"/>
            </a:pPr>
            <a:r>
              <a:rPr lang="en-US" sz="2800" dirty="0"/>
              <a:t>#1 guarantees Atomicity.</a:t>
            </a:r>
          </a:p>
          <a:p>
            <a:pPr>
              <a:buClrTx/>
              <a:buSzPct val="100000"/>
              <a:buFont typeface="Wingdings" panose="05000000000000000000" pitchFamily="2" charset="2"/>
              <a:buChar char="q"/>
            </a:pPr>
            <a:r>
              <a:rPr lang="en-US" sz="2800" dirty="0"/>
              <a:t>#2 guarantees Durability.</a:t>
            </a:r>
          </a:p>
          <a:p>
            <a:pPr marL="0" indent="0">
              <a:buClrTx/>
              <a:buSzPct val="100000"/>
              <a:buNone/>
            </a:pPr>
            <a:endParaRPr lang="en-US" sz="2800" dirty="0"/>
          </a:p>
          <a:p>
            <a:pPr>
              <a:buClrTx/>
              <a:buSzPct val="100000"/>
              <a:buFont typeface="Wingdings" panose="05000000000000000000" pitchFamily="2" charset="2"/>
              <a:buChar char="q"/>
            </a:pPr>
            <a:r>
              <a:rPr lang="en-US" sz="2800" dirty="0"/>
              <a:t>Exactly how is logging (and recovery!) done?</a:t>
            </a:r>
          </a:p>
          <a:p>
            <a:pPr lvl="1">
              <a:buClrTx/>
              <a:buSzPct val="100000"/>
              <a:buFont typeface="Wingdings" panose="05000000000000000000" pitchFamily="2" charset="2"/>
              <a:buChar char="§"/>
            </a:pPr>
            <a:r>
              <a:rPr lang="en-US" sz="2600" dirty="0"/>
              <a:t>We’ll study the ARIES algorithms.</a:t>
            </a:r>
          </a:p>
        </p:txBody>
      </p:sp>
    </p:spTree>
    <p:extLst>
      <p:ext uri="{BB962C8B-B14F-4D97-AF65-F5344CB8AC3E}">
        <p14:creationId xmlns:p14="http://schemas.microsoft.com/office/powerpoint/2010/main" val="586281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err="1">
                <a:solidFill>
                  <a:schemeClr val="bg1"/>
                </a:solidFill>
                <a:latin typeface="+mn-lt"/>
              </a:rPr>
              <a:t>Checkpointing</a:t>
            </a:r>
            <a:endParaRPr lang="en-US" altLang="en-US" sz="3200" b="0" dirty="0">
              <a:solidFill>
                <a:schemeClr val="bg1"/>
              </a:solidFill>
              <a:latin typeface="+mn-lt"/>
            </a:endParaRPr>
          </a:p>
        </p:txBody>
      </p:sp>
      <p:sp>
        <p:nvSpPr>
          <p:cNvPr id="5" name="Content Placeholder 2"/>
          <p:cNvSpPr>
            <a:spLocks noGrp="1"/>
          </p:cNvSpPr>
          <p:nvPr>
            <p:ph idx="1"/>
          </p:nvPr>
        </p:nvSpPr>
        <p:spPr>
          <a:xfrm>
            <a:off x="19318" y="838200"/>
            <a:ext cx="9124682" cy="3048000"/>
          </a:xfrm>
        </p:spPr>
        <p:txBody>
          <a:bodyPr/>
          <a:lstStyle/>
          <a:p>
            <a:pPr>
              <a:buClrTx/>
              <a:buSzPct val="100000"/>
              <a:buFont typeface="Wingdings" panose="05000000000000000000" pitchFamily="2" charset="2"/>
              <a:buChar char="q"/>
            </a:pPr>
            <a:r>
              <a:rPr lang="en-US" sz="2600" dirty="0"/>
              <a:t>Periodically, the DBMS creates a checkpoint, in order to minimize the time taken to recover in the event of a system crash.  Write to log:</a:t>
            </a:r>
          </a:p>
          <a:p>
            <a:pPr lvl="1">
              <a:buClrTx/>
              <a:buSzPct val="100000"/>
              <a:buFont typeface="Wingdings" panose="05000000000000000000" pitchFamily="2" charset="2"/>
              <a:buChar char="§"/>
            </a:pPr>
            <a:r>
              <a:rPr lang="en-US" sz="2400" dirty="0" err="1"/>
              <a:t>begin_checkpoint</a:t>
            </a:r>
            <a:r>
              <a:rPr lang="en-US" sz="2400" dirty="0"/>
              <a:t> record:  Indicates when the checkpoint begins.</a:t>
            </a:r>
          </a:p>
          <a:p>
            <a:pPr lvl="1">
              <a:buClrTx/>
              <a:buSzPct val="100000"/>
              <a:buFont typeface="Wingdings" panose="05000000000000000000" pitchFamily="2" charset="2"/>
              <a:buChar char="§"/>
            </a:pPr>
            <a:r>
              <a:rPr lang="en-US" sz="2400" dirty="0" err="1"/>
              <a:t>end_checkpoint</a:t>
            </a:r>
            <a:r>
              <a:rPr lang="en-US" sz="2400" dirty="0"/>
              <a:t> record:  Contains current </a:t>
            </a:r>
            <a:r>
              <a:rPr lang="en-US" sz="2400" b="1" dirty="0"/>
              <a:t>transaction table and dirty page table.</a:t>
            </a:r>
            <a:r>
              <a:rPr lang="en-US" sz="2400" dirty="0"/>
              <a:t>  </a:t>
            </a:r>
            <a:endParaRPr lang="en-US" sz="2000" dirty="0"/>
          </a:p>
        </p:txBody>
      </p:sp>
    </p:spTree>
    <p:extLst>
      <p:ext uri="{BB962C8B-B14F-4D97-AF65-F5344CB8AC3E}">
        <p14:creationId xmlns:p14="http://schemas.microsoft.com/office/powerpoint/2010/main" val="1074550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80" y="4118"/>
            <a:ext cx="9134819" cy="668357"/>
          </a:xfrm>
        </p:spPr>
        <p:txBody>
          <a:bodyPr/>
          <a:lstStyle/>
          <a:p>
            <a:r>
              <a:rPr lang="en-US" sz="3200" dirty="0">
                <a:solidFill>
                  <a:schemeClr val="bg1"/>
                </a:solidFill>
                <a:latin typeface="+mn-lt"/>
              </a:rPr>
              <a:t>Recovery</a:t>
            </a:r>
          </a:p>
        </p:txBody>
      </p:sp>
      <p:sp>
        <p:nvSpPr>
          <p:cNvPr id="5" name="Rectangle 5"/>
          <p:cNvSpPr txBox="1">
            <a:spLocks noGrp="1" noChangeArrowheads="1"/>
          </p:cNvSpPr>
          <p:nvPr>
            <p:ph idx="1"/>
          </p:nvPr>
        </p:nvSpPr>
        <p:spPr bwMode="auto">
          <a:xfrm>
            <a:off x="1776" y="990600"/>
            <a:ext cx="9144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ClrTx/>
              <a:buSzPct val="100000"/>
              <a:buFont typeface="Wingdings" panose="05000000000000000000" pitchFamily="2" charset="2"/>
              <a:buChar char="q"/>
            </a:pPr>
            <a:r>
              <a:rPr lang="en-US" altLang="en-US" sz="3200" dirty="0">
                <a:solidFill>
                  <a:schemeClr val="tx2"/>
                </a:solidFill>
              </a:rPr>
              <a:t>UNDO type log includes the new value.</a:t>
            </a:r>
          </a:p>
          <a:p>
            <a:pPr eaLnBrk="1" hangingPunct="1">
              <a:lnSpc>
                <a:spcPct val="80000"/>
              </a:lnSpc>
              <a:buClrTx/>
              <a:buSzPct val="100000"/>
              <a:buFont typeface="Wingdings" panose="05000000000000000000" pitchFamily="2" charset="2"/>
              <a:buChar char="q"/>
            </a:pPr>
            <a:r>
              <a:rPr lang="en-US" altLang="en-US" sz="3200" b="0" dirty="0">
                <a:solidFill>
                  <a:schemeClr val="tx2"/>
                </a:solidFill>
              </a:rPr>
              <a:t>REDO type log includes the old value.</a:t>
            </a:r>
          </a:p>
          <a:p>
            <a:pPr eaLnBrk="1" hangingPunct="1">
              <a:lnSpc>
                <a:spcPct val="80000"/>
              </a:lnSpc>
              <a:buClrTx/>
              <a:buSzPct val="100000"/>
              <a:buFont typeface="Wingdings" panose="05000000000000000000" pitchFamily="2" charset="2"/>
              <a:buChar char="q"/>
            </a:pPr>
            <a:endParaRPr lang="en-US" altLang="en-US" sz="2800" dirty="0">
              <a:solidFill>
                <a:schemeClr val="tx2"/>
              </a:solidFill>
            </a:endParaRPr>
          </a:p>
          <a:p>
            <a:pPr marL="0" indent="0" eaLnBrk="1" hangingPunct="1">
              <a:lnSpc>
                <a:spcPct val="80000"/>
              </a:lnSpc>
              <a:buClr>
                <a:srgbClr val="990033"/>
              </a:buClr>
              <a:buSzPct val="60000"/>
              <a:buFont typeface="Wingdings" panose="05000000000000000000" pitchFamily="2" charset="2"/>
              <a:buNone/>
            </a:pPr>
            <a:r>
              <a:rPr lang="en-US" altLang="en-US" b="0" dirty="0">
                <a:solidFill>
                  <a:schemeClr val="tx2"/>
                </a:solidFill>
              </a:rPr>
              <a:t>UNDO and REDO operations are required to be </a:t>
            </a:r>
            <a:r>
              <a:rPr lang="en-US" altLang="en-US" b="1" dirty="0">
                <a:solidFill>
                  <a:schemeClr val="tx2"/>
                </a:solidFill>
              </a:rPr>
              <a:t>idempotent</a:t>
            </a:r>
            <a:r>
              <a:rPr lang="en-US" altLang="en-US" b="0" dirty="0">
                <a:solidFill>
                  <a:schemeClr val="tx2"/>
                </a:solidFill>
              </a:rPr>
              <a:t>.</a:t>
            </a:r>
          </a:p>
          <a:p>
            <a:pPr marL="0" indent="0" eaLnBrk="1" hangingPunct="1">
              <a:lnSpc>
                <a:spcPct val="80000"/>
              </a:lnSpc>
              <a:buClr>
                <a:srgbClr val="990033"/>
              </a:buClr>
              <a:buSzPct val="60000"/>
              <a:buFont typeface="Wingdings" panose="05000000000000000000" pitchFamily="2" charset="2"/>
              <a:buNone/>
            </a:pPr>
            <a:endParaRPr lang="en-US" altLang="en-US" sz="2800" b="0" dirty="0">
              <a:solidFill>
                <a:schemeClr val="tx2"/>
              </a:solidFill>
            </a:endParaRPr>
          </a:p>
          <a:p>
            <a:pPr eaLnBrk="1" hangingPunct="1">
              <a:lnSpc>
                <a:spcPct val="80000"/>
              </a:lnSpc>
              <a:buClr>
                <a:schemeClr val="tx2"/>
              </a:buClr>
              <a:buSzPct val="100000"/>
              <a:buFont typeface="Wingdings" panose="05000000000000000000" pitchFamily="2" charset="2"/>
              <a:buChar char="§"/>
            </a:pPr>
            <a:r>
              <a:rPr lang="en-US" altLang="en-US" sz="2800" b="1" dirty="0">
                <a:solidFill>
                  <a:schemeClr val="tx2"/>
                </a:solidFill>
              </a:rPr>
              <a:t>Idempotence</a:t>
            </a:r>
            <a:r>
              <a:rPr lang="en-US" altLang="en-US" sz="2800" b="0" dirty="0">
                <a:solidFill>
                  <a:schemeClr val="tx2"/>
                </a:solidFill>
              </a:rPr>
              <a:t> is the property of certain operations in mathematics and computer science whereby they can be applied multiple times without changing the result beyond the initial application.</a:t>
            </a:r>
          </a:p>
          <a:p>
            <a:pPr eaLnBrk="1" hangingPunct="1">
              <a:lnSpc>
                <a:spcPct val="80000"/>
              </a:lnSpc>
              <a:buClrTx/>
              <a:buSzPct val="100000"/>
              <a:buFont typeface="Wingdings" panose="05000000000000000000" pitchFamily="2" charset="2"/>
              <a:buChar char="q"/>
            </a:pPr>
            <a:endParaRPr lang="en-US" altLang="en-US" sz="2800" b="0" dirty="0">
              <a:solidFill>
                <a:schemeClr val="tx2"/>
              </a:solidFill>
            </a:endParaRPr>
          </a:p>
          <a:p>
            <a:pPr eaLnBrk="1" hangingPunct="1">
              <a:lnSpc>
                <a:spcPct val="80000"/>
              </a:lnSpc>
              <a:spcBef>
                <a:spcPct val="20000"/>
              </a:spcBef>
              <a:buClrTx/>
              <a:buSzPct val="100000"/>
              <a:buFont typeface="Wingdings" panose="05000000000000000000" pitchFamily="2" charset="2"/>
              <a:buChar char="q"/>
            </a:pPr>
            <a:endParaRPr lang="en-US" altLang="en-US" sz="2800" dirty="0">
              <a:solidFill>
                <a:schemeClr val="tx2"/>
              </a:solidFill>
            </a:endParaRPr>
          </a:p>
          <a:p>
            <a:pPr eaLnBrk="1" hangingPunct="1">
              <a:lnSpc>
                <a:spcPct val="80000"/>
              </a:lnSpc>
              <a:spcBef>
                <a:spcPct val="20000"/>
              </a:spcBef>
              <a:buClrTx/>
              <a:buSzPct val="100000"/>
              <a:buFont typeface="Wingdings" panose="05000000000000000000" pitchFamily="2" charset="2"/>
              <a:buChar char="q"/>
            </a:pPr>
            <a:endParaRPr lang="en-US" altLang="en-US" sz="2800" dirty="0">
              <a:solidFill>
                <a:schemeClr val="tx2"/>
              </a:solidFill>
            </a:endParaRPr>
          </a:p>
          <a:p>
            <a:pPr eaLnBrk="1" hangingPunct="1">
              <a:lnSpc>
                <a:spcPct val="80000"/>
              </a:lnSpc>
              <a:spcBef>
                <a:spcPct val="20000"/>
              </a:spcBef>
              <a:buClrTx/>
              <a:buSzPct val="100000"/>
              <a:buFont typeface="Wingdings" panose="05000000000000000000" pitchFamily="2" charset="2"/>
              <a:buChar char="q"/>
            </a:pPr>
            <a:endParaRPr lang="en-US" altLang="en-US" sz="2800" dirty="0">
              <a:solidFill>
                <a:schemeClr val="tx2"/>
              </a:solidFill>
            </a:endParaRPr>
          </a:p>
        </p:txBody>
      </p:sp>
    </p:spTree>
    <p:extLst>
      <p:ext uri="{BB962C8B-B14F-4D97-AF65-F5344CB8AC3E}">
        <p14:creationId xmlns:p14="http://schemas.microsoft.com/office/powerpoint/2010/main" val="2794165559"/>
      </p:ext>
    </p:extLst>
  </p:cSld>
  <p:clrMapOvr>
    <a:masterClrMapping/>
  </p:clrMapOvr>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rgbClr val="00457C"/>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rgbClr val="00457C"/>
            </a:solidFill>
            <a:effectLst/>
            <a:latin typeface="Times New Roman" panose="02020603050405020304" pitchFamily="18" charset="0"/>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1573</TotalTime>
  <Words>1312</Words>
  <Application>Microsoft Office PowerPoint</Application>
  <PresentationFormat>On-screen Show (4:3)</PresentationFormat>
  <Paragraphs>162</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Book Antiqua</vt:lpstr>
      <vt:lpstr>Times New Roman</vt:lpstr>
      <vt:lpstr>Wingdings</vt:lpstr>
      <vt:lpstr>Echo</vt:lpstr>
      <vt:lpstr>PowerPoint Presentation</vt:lpstr>
      <vt:lpstr>Recovery</vt:lpstr>
      <vt:lpstr>Recovery</vt:lpstr>
      <vt:lpstr>PowerPoint Presentation</vt:lpstr>
      <vt:lpstr>PowerPoint Presentation</vt:lpstr>
      <vt:lpstr>PowerPoint Presentation</vt:lpstr>
      <vt:lpstr>PowerPoint Presentation</vt:lpstr>
      <vt:lpstr>PowerPoint Presentation</vt:lpstr>
      <vt:lpstr>Recovery</vt:lpstr>
      <vt:lpstr>Recovery</vt:lpstr>
      <vt:lpstr>Deferred Update (NO-UNDO/REDO)</vt:lpstr>
      <vt:lpstr>Deferred Update (NO-UNDO/REDO)</vt:lpstr>
      <vt:lpstr>Deferred Update (NO-UNDO/REDO)</vt:lpstr>
      <vt:lpstr>Deferred Update (NO-UNDO/REDO)</vt:lpstr>
      <vt:lpstr>Log File Format</vt:lpstr>
      <vt:lpstr>Example of deferred update</vt:lpstr>
      <vt:lpstr>PowerPoint Presentation</vt:lpstr>
      <vt:lpstr>Immediate Update (UNDO/NO-REDO)</vt:lpstr>
      <vt:lpstr>Immediate Update (UNDO/NO-REDO)</vt:lpstr>
      <vt:lpstr>UNDO/REDO</vt:lpstr>
      <vt:lpstr>Shadow Paging</vt:lpstr>
      <vt:lpstr>ARIES</vt:lpstr>
      <vt:lpstr>ARIES</vt:lpstr>
      <vt:lpstr>PowerPoint Presentation</vt:lpstr>
      <vt:lpstr>ARIES</vt:lpstr>
      <vt:lpstr>ARIES</vt:lpstr>
      <vt:lpstr>Two Phase Commit Protocol</vt:lpstr>
      <vt:lpstr>PowerPoint Presentation</vt:lpstr>
    </vt:vector>
  </TitlesOfParts>
  <Company>Florida Atlantic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mbanks</dc:creator>
  <cp:lastModifiedBy>KwangSoo Yang</cp:lastModifiedBy>
  <cp:revision>182</cp:revision>
  <dcterms:created xsi:type="dcterms:W3CDTF">2005-09-12T13:56:44Z</dcterms:created>
  <dcterms:modified xsi:type="dcterms:W3CDTF">2022-01-17T02:31:42Z</dcterms:modified>
</cp:coreProperties>
</file>