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1" r:id="rId3"/>
    <p:sldId id="397" r:id="rId4"/>
    <p:sldId id="421" r:id="rId5"/>
    <p:sldId id="424" r:id="rId6"/>
    <p:sldId id="423" r:id="rId7"/>
    <p:sldId id="428" r:id="rId8"/>
    <p:sldId id="425" r:id="rId9"/>
    <p:sldId id="427" r:id="rId10"/>
    <p:sldId id="452" r:id="rId11"/>
    <p:sldId id="453" r:id="rId12"/>
    <p:sldId id="398" r:id="rId13"/>
    <p:sldId id="430" r:id="rId14"/>
    <p:sldId id="431" r:id="rId15"/>
    <p:sldId id="436" r:id="rId16"/>
    <p:sldId id="438" r:id="rId17"/>
    <p:sldId id="440" r:id="rId18"/>
    <p:sldId id="450" r:id="rId19"/>
    <p:sldId id="419" r:id="rId20"/>
    <p:sldId id="399" r:id="rId21"/>
    <p:sldId id="432" r:id="rId22"/>
    <p:sldId id="433" r:id="rId23"/>
    <p:sldId id="434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C"/>
    <a:srgbClr val="336699"/>
    <a:srgbClr val="000066"/>
    <a:srgbClr val="003968"/>
    <a:srgbClr val="CC0000"/>
    <a:srgbClr val="969696"/>
    <a:srgbClr val="22B400"/>
    <a:srgbClr val="29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64" autoAdjust="0"/>
  </p:normalViewPr>
  <p:slideViewPr>
    <p:cSldViewPr>
      <p:cViewPr varScale="1">
        <p:scale>
          <a:sx n="102" d="100"/>
          <a:sy n="102" d="100"/>
        </p:scale>
        <p:origin x="180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173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37CD2C-E9E4-4B83-A2B9-16425C2B6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1226"/>
            <a:ext cx="5852160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173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4048CE-C0DC-4E93-AD41-1A910151E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77943" indent="-299209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96835" indent="-239367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75569" indent="-239367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154304" indent="-239367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fld id="{2535EEC9-0224-437D-82B2-C354DF4079CD}" type="slidenum">
              <a:rPr lang="en-US" altLang="en-US" b="0" smtClean="0">
                <a:solidFill>
                  <a:schemeClr val="tx1"/>
                </a:solidFill>
              </a:rPr>
              <a:pPr/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2209800"/>
            <a:ext cx="9144000" cy="1219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371600"/>
            <a:ext cx="647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3733800"/>
            <a:ext cx="6477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98B4DC-2212-4173-B860-532F4E32D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8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5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2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36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3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9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Picture 16" descr="HORZB-W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6324600"/>
            <a:ext cx="435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22"/>
          <p:cNvSpPr>
            <a:spLocks noChangeShapeType="1"/>
          </p:cNvSpPr>
          <p:nvPr userDrawn="1"/>
        </p:nvSpPr>
        <p:spPr bwMode="auto">
          <a:xfrm>
            <a:off x="0" y="121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48400"/>
            <a:ext cx="64008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0035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24" name="Picture 7" descr="UNIVC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25908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/>
          <p:cNvSpPr txBox="1">
            <a:spLocks noChangeArrowheads="1"/>
          </p:cNvSpPr>
          <p:nvPr/>
        </p:nvSpPr>
        <p:spPr bwMode="auto">
          <a:xfrm>
            <a:off x="76199" y="4442034"/>
            <a:ext cx="8991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 dirty="0">
                <a:solidFill>
                  <a:srgbClr val="000066"/>
                </a:solidFill>
                <a:latin typeface="+mn-lt"/>
              </a:rPr>
              <a:t>Normalization II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0" y="2565042"/>
            <a:ext cx="9144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n-lt"/>
              </a:rPr>
              <a:t>COP 6731: Theory and Implementation of Database Systems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58" y="87278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Dname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Dlocation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8F7AB-D0A9-4EB5-BB0A-1AA78503EEA1}"/>
              </a:ext>
            </a:extLst>
          </p:cNvPr>
          <p:cNvSpPr/>
          <p:nvPr/>
        </p:nvSpPr>
        <p:spPr>
          <a:xfrm>
            <a:off x="1" y="1447800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FD1: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{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Dname</a:t>
            </a:r>
            <a:r>
              <a:rPr lang="en-US" sz="2400" b="0" dirty="0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Dlocaton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FD2: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94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6700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70C0"/>
                </a:solidFill>
                <a:latin typeface="+mn-lt"/>
              </a:rPr>
              <a:t>Minimum Cover </a:t>
            </a:r>
            <a:r>
              <a:rPr lang="en-US" sz="2400" b="0" dirty="0" err="1">
                <a:solidFill>
                  <a:srgbClr val="0070C0"/>
                </a:solidFill>
                <a:latin typeface="Arial "/>
              </a:rPr>
              <a:t>F</a:t>
            </a:r>
            <a:r>
              <a:rPr lang="en-US" sz="2400" b="0" baseline="-25000" dirty="0" err="1">
                <a:solidFill>
                  <a:srgbClr val="0070C0"/>
                </a:solidFill>
                <a:latin typeface="Arial "/>
              </a:rPr>
              <a:t>min</a:t>
            </a:r>
            <a:endParaRPr lang="en-US" sz="2400" b="0" dirty="0">
              <a:solidFill>
                <a:srgbClr val="0070C0"/>
              </a:solidFill>
              <a:latin typeface="+mn-lt"/>
            </a:endParaRPr>
          </a:p>
          <a:p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18" y="3962400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R1 : {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Phone, </a:t>
            </a:r>
            <a:r>
              <a:rPr lang="en-US" sz="2400" b="0" dirty="0" err="1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R2 : {</a:t>
            </a:r>
            <a:r>
              <a:rPr lang="en-US" sz="2400" b="0" dirty="0" err="1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C4C31-E630-459E-A130-8338963108BD}"/>
              </a:ext>
            </a:extLst>
          </p:cNvPr>
          <p:cNvSpPr txBox="1"/>
          <p:nvPr/>
        </p:nvSpPr>
        <p:spPr>
          <a:xfrm>
            <a:off x="9658" y="87278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Dname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Dlocation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0BCEE-FE38-4823-801C-D48655B336C0}"/>
              </a:ext>
            </a:extLst>
          </p:cNvPr>
          <p:cNvSpPr/>
          <p:nvPr/>
        </p:nvSpPr>
        <p:spPr>
          <a:xfrm>
            <a:off x="1" y="1447800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FD1: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{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Dname</a:t>
            </a:r>
            <a:r>
              <a:rPr lang="en-US" sz="2400" b="0" dirty="0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Arial (Body)"/>
                <a:sym typeface="Wingdings" panose="05000000000000000000" pitchFamily="2" charset="2"/>
              </a:rPr>
              <a:t>Dlocaton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FD2: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90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58" y="87278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144780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FD1: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FD2: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FD3: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521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58" y="87278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144780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FD1: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FD2: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FD3: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66700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70C0"/>
                </a:solidFill>
                <a:latin typeface="+mn-lt"/>
              </a:rPr>
              <a:t>Minimum Cover </a:t>
            </a:r>
            <a:r>
              <a:rPr lang="en-US" sz="2400" b="0" dirty="0" err="1">
                <a:solidFill>
                  <a:srgbClr val="0070C0"/>
                </a:solidFill>
                <a:latin typeface="Arial "/>
              </a:rPr>
              <a:t>F</a:t>
            </a:r>
            <a:r>
              <a:rPr lang="en-US" sz="2400" b="0" baseline="-25000" dirty="0" err="1">
                <a:solidFill>
                  <a:srgbClr val="0070C0"/>
                </a:solidFill>
                <a:latin typeface="Arial "/>
              </a:rPr>
              <a:t>min</a:t>
            </a:r>
            <a:endParaRPr lang="en-US" sz="2400" b="0" dirty="0">
              <a:solidFill>
                <a:srgbClr val="0070C0"/>
              </a:solidFill>
              <a:latin typeface="+mn-lt"/>
            </a:endParaRPr>
          </a:p>
          <a:p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Phone,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18" y="3962400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R1 : {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Phone,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R2 :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393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58" y="87278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144780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FD1: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FD2: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FD3: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Ephone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6700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70C0"/>
                </a:solidFill>
                <a:latin typeface="+mn-lt"/>
              </a:rPr>
              <a:t>Minimum Cover </a:t>
            </a:r>
            <a:r>
              <a:rPr lang="en-US" sz="2400" b="0" dirty="0" err="1">
                <a:solidFill>
                  <a:srgbClr val="0070C0"/>
                </a:solidFill>
                <a:latin typeface="Arial "/>
              </a:rPr>
              <a:t>F</a:t>
            </a:r>
            <a:r>
              <a:rPr lang="en-US" sz="2400" b="0" baseline="-25000" dirty="0" err="1">
                <a:solidFill>
                  <a:srgbClr val="0070C0"/>
                </a:solidFill>
                <a:latin typeface="Arial "/>
              </a:rPr>
              <a:t>min</a:t>
            </a:r>
            <a:endParaRPr lang="en-US" sz="2400" b="0" dirty="0">
              <a:solidFill>
                <a:srgbClr val="0070C0"/>
              </a:solidFill>
              <a:latin typeface="+mn-lt"/>
            </a:endParaRPr>
          </a:p>
          <a:p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Phone,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{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18" y="396240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R1 : {</a:t>
            </a:r>
            <a:r>
              <a:rPr lang="en-US" sz="2400" b="0" dirty="0" err="1">
                <a:solidFill>
                  <a:srgbClr val="0070C0"/>
                </a:solidFill>
                <a:latin typeface="+mn-lt"/>
              </a:rPr>
              <a:t>Emp_ssn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Esal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Phone,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Dno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R2 : {</a:t>
            </a:r>
            <a:r>
              <a:rPr lang="en-US" sz="2400" b="0" dirty="0" err="1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Pname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Plocation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</a:t>
            </a:r>
          </a:p>
          <a:p>
            <a:r>
              <a:rPr lang="en-US" sz="24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R3 : {</a:t>
            </a:r>
            <a:r>
              <a:rPr lang="en-US" sz="2400" b="0" dirty="0" err="1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Emp_ssn</a:t>
            </a:r>
            <a:r>
              <a:rPr lang="en-US" sz="24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400" b="0" dirty="0" err="1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Pno</a:t>
            </a:r>
            <a:r>
              <a:rPr lang="en-US" sz="24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}</a:t>
            </a:r>
            <a:endParaRPr lang="en-US" sz="2400" b="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51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List all keys for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898856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Consider a relation R (A,B,C,D,E) and FDs: A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B, BC  E, and ED  A. List all keys (i.e., candidate keys) for R.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8" y="5181600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ACD, BCD, CDE</a:t>
            </a:r>
          </a:p>
        </p:txBody>
      </p:sp>
    </p:spTree>
    <p:extLst>
      <p:ext uri="{BB962C8B-B14F-4D97-AF65-F5344CB8AC3E}">
        <p14:creationId xmlns:p14="http://schemas.microsoft.com/office/powerpoint/2010/main" val="345354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List all keys for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898856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Consider a relation R (A,B,C,D) and FDs: C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D, C  A, B  C. List all keys (i.e., candidate keys) for R.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8" y="5181600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6984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14300"/>
            <a:ext cx="63373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092200"/>
            <a:ext cx="8788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Take Home Message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133600"/>
            <a:ext cx="701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Closure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Equivalent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Minimum Cover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3NF with Dependency Preservation and Non-addictive Join Property</a:t>
            </a:r>
          </a:p>
        </p:txBody>
      </p:sp>
    </p:spTree>
    <p:extLst>
      <p:ext uri="{BB962C8B-B14F-4D97-AF65-F5344CB8AC3E}">
        <p14:creationId xmlns:p14="http://schemas.microsoft.com/office/powerpoint/2010/main" val="274155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503" y="990600"/>
            <a:ext cx="9044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Goal:</a:t>
            </a:r>
          </a:p>
          <a:p>
            <a:pPr lvl="2"/>
            <a:r>
              <a:rPr lang="en-US" sz="3200" b="0" dirty="0">
                <a:solidFill>
                  <a:schemeClr val="tx2"/>
                </a:solidFill>
                <a:latin typeface="+mn-lt"/>
              </a:rPr>
              <a:t>Understand the concept of inferencing FDs</a:t>
            </a:r>
          </a:p>
          <a:p>
            <a:pPr lvl="2"/>
            <a:endParaRPr lang="en-US" sz="3200" b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Key Concepts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Closure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Equivalent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Minimum Cover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3NF with Dependency Preservation and Non-addictive Join Property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53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8" y="1524000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P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C, L, A}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099018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FD1: P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CLA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FD2: CL  AP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FD3: A  C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898856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Property_id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County, Lot#, Area}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6C2922B6-DC27-4A07-848F-9747D78F2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(Minimum Cover) (Optional)</a:t>
            </a:r>
          </a:p>
        </p:txBody>
      </p:sp>
    </p:spTree>
    <p:extLst>
      <p:ext uri="{BB962C8B-B14F-4D97-AF65-F5344CB8AC3E}">
        <p14:creationId xmlns:p14="http://schemas.microsoft.com/office/powerpoint/2010/main" val="435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(Minimum Cover) (Optional)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8" y="1524000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P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C, L, A}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099018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FD1: P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CLA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FD2: CL  AP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FD3: A  C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898856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Property_id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County, Lot#, Area}</a:t>
            </a:r>
          </a:p>
        </p:txBody>
      </p:sp>
      <p:sp>
        <p:nvSpPr>
          <p:cNvPr id="7" name="Rectangle 6"/>
          <p:cNvSpPr/>
          <p:nvPr/>
        </p:nvSpPr>
        <p:spPr>
          <a:xfrm>
            <a:off x="19318" y="3332980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70C0"/>
                </a:solidFill>
                <a:latin typeface="+mn-lt"/>
              </a:rPr>
              <a:t>Minimum Cover </a:t>
            </a:r>
            <a:r>
              <a:rPr lang="en-US" sz="2400" b="0" dirty="0" err="1">
                <a:solidFill>
                  <a:srgbClr val="0070C0"/>
                </a:solidFill>
                <a:latin typeface="Arial "/>
              </a:rPr>
              <a:t>F</a:t>
            </a:r>
            <a:r>
              <a:rPr lang="en-US" sz="2400" b="0" baseline="-25000" dirty="0" err="1">
                <a:solidFill>
                  <a:srgbClr val="0070C0"/>
                </a:solidFill>
                <a:latin typeface="Arial "/>
              </a:rPr>
              <a:t>min</a:t>
            </a:r>
            <a:endParaRPr lang="en-US" sz="2400" b="0" dirty="0">
              <a:solidFill>
                <a:srgbClr val="0070C0"/>
              </a:solidFill>
              <a:latin typeface="+mn-lt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P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CL, CL  AP, A  C          or       P LA, CL P, A C</a:t>
            </a:r>
          </a:p>
        </p:txBody>
      </p:sp>
    </p:spTree>
    <p:extLst>
      <p:ext uri="{BB962C8B-B14F-4D97-AF65-F5344CB8AC3E}">
        <p14:creationId xmlns:p14="http://schemas.microsoft.com/office/powerpoint/2010/main" val="23316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8" y="1524000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P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C, L, A}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099018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FD1: P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CLA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FD2: LC  AP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FD3: A  C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898856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Property_id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County, Lot#, Area}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19" y="4122003"/>
            <a:ext cx="1657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R1 : 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P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CL</a:t>
            </a:r>
            <a:endParaRPr lang="en-US" sz="2400" b="0" dirty="0">
              <a:solidFill>
                <a:schemeClr val="tx2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R2 : </a:t>
            </a:r>
            <a:r>
              <a:rPr lang="en-US" sz="2400" b="0" u="sng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CL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AP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R3 : </a:t>
            </a:r>
            <a:r>
              <a:rPr lang="en-US" sz="2400" b="0" u="sng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A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C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318" y="3332980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70C0"/>
                </a:solidFill>
                <a:latin typeface="+mn-lt"/>
              </a:rPr>
              <a:t>Minimum Cover </a:t>
            </a:r>
            <a:r>
              <a:rPr lang="en-US" sz="2400" b="0" dirty="0" err="1">
                <a:solidFill>
                  <a:srgbClr val="0070C0"/>
                </a:solidFill>
                <a:latin typeface="Arial "/>
              </a:rPr>
              <a:t>F</a:t>
            </a:r>
            <a:r>
              <a:rPr lang="en-US" sz="2400" b="0" baseline="-25000" dirty="0" err="1">
                <a:solidFill>
                  <a:srgbClr val="0070C0"/>
                </a:solidFill>
                <a:latin typeface="Arial "/>
              </a:rPr>
              <a:t>min</a:t>
            </a:r>
            <a:endParaRPr lang="en-US" sz="2400" b="0" dirty="0">
              <a:solidFill>
                <a:srgbClr val="0070C0"/>
              </a:solidFill>
              <a:latin typeface="+mn-lt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P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CL, CL  AP, A  C          or       P LA, CL P, A C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4095877"/>
            <a:ext cx="167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R1 : 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P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LA</a:t>
            </a:r>
            <a:endParaRPr lang="en-US" sz="2400" b="0" dirty="0">
              <a:solidFill>
                <a:schemeClr val="tx2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R2 : </a:t>
            </a:r>
            <a:r>
              <a:rPr lang="en-US" sz="2400" b="0" u="sng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CL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R3 : </a:t>
            </a:r>
            <a:r>
              <a:rPr lang="en-US" sz="2400" b="0" u="sng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A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C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8A9C5FD9-2F62-4424-B6EE-3247161F8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(Minimum Cover) (Optional)</a:t>
            </a:r>
          </a:p>
        </p:txBody>
      </p:sp>
    </p:spTree>
    <p:extLst>
      <p:ext uri="{BB962C8B-B14F-4D97-AF65-F5344CB8AC3E}">
        <p14:creationId xmlns:p14="http://schemas.microsoft.com/office/powerpoint/2010/main" val="43709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8" y="1524000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P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C, L, A}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099018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FD1: P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CLA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FD2: LC  AP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FD3: A  C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898856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 (</a:t>
            </a:r>
            <a:r>
              <a:rPr lang="en-US" sz="2400" b="0" u="sng" dirty="0" err="1">
                <a:solidFill>
                  <a:schemeClr val="tx2"/>
                </a:solidFill>
                <a:latin typeface="+mn-lt"/>
              </a:rPr>
              <a:t>Property_id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County, Lot#, Area}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18" y="4122003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strike="sngStrike" dirty="0">
                <a:solidFill>
                  <a:schemeClr val="tx2"/>
                </a:solidFill>
                <a:latin typeface="+mn-lt"/>
              </a:rPr>
              <a:t>R1 : PCL</a:t>
            </a:r>
            <a:endParaRPr lang="en-US" sz="2400" b="0" strike="sngStrike" dirty="0">
              <a:solidFill>
                <a:schemeClr val="tx2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R2 : </a:t>
            </a:r>
            <a:r>
              <a:rPr lang="en-US" sz="2400" b="0" u="sng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CL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AP</a:t>
            </a:r>
          </a:p>
          <a:p>
            <a:r>
              <a:rPr lang="en-US" sz="2400" b="0" strike="sngStrike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R3 : AC</a:t>
            </a:r>
            <a:endParaRPr lang="en-US" sz="2400" b="0" strike="sngStrike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18" y="3332980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70C0"/>
                </a:solidFill>
                <a:latin typeface="+mn-lt"/>
              </a:rPr>
              <a:t>Minimum Cover </a:t>
            </a:r>
            <a:r>
              <a:rPr lang="en-US" sz="2400" b="0" dirty="0" err="1">
                <a:solidFill>
                  <a:srgbClr val="0070C0"/>
                </a:solidFill>
                <a:latin typeface="Arial "/>
              </a:rPr>
              <a:t>F</a:t>
            </a:r>
            <a:r>
              <a:rPr lang="en-US" sz="2400" b="0" baseline="-25000" dirty="0" err="1">
                <a:solidFill>
                  <a:srgbClr val="0070C0"/>
                </a:solidFill>
                <a:latin typeface="Arial "/>
              </a:rPr>
              <a:t>min</a:t>
            </a:r>
            <a:endParaRPr lang="en-US" sz="2400" b="0" dirty="0">
              <a:solidFill>
                <a:srgbClr val="0070C0"/>
              </a:solidFill>
              <a:latin typeface="+mn-lt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P 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LC, LC  AP, A  C          or       P LA, LC P, A C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4095877"/>
            <a:ext cx="167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R1 : 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P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LA</a:t>
            </a:r>
            <a:endParaRPr lang="en-US" sz="2400" b="0" dirty="0">
              <a:solidFill>
                <a:schemeClr val="tx2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R2 : </a:t>
            </a:r>
            <a:r>
              <a:rPr lang="en-US" sz="2400" b="0" u="sng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CL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</a:t>
            </a:r>
          </a:p>
          <a:p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R3 : </a:t>
            </a:r>
            <a:r>
              <a:rPr lang="en-US" sz="2400" b="0" u="sng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A</a:t>
            </a:r>
            <a:r>
              <a:rPr lang="en-US" sz="24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C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D084DF5E-F3BA-423D-94CB-AA5BF020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(Minimum Cover) (Optional)</a:t>
            </a:r>
          </a:p>
        </p:txBody>
      </p:sp>
    </p:spTree>
    <p:extLst>
      <p:ext uri="{BB962C8B-B14F-4D97-AF65-F5344CB8AC3E}">
        <p14:creationId xmlns:p14="http://schemas.microsoft.com/office/powerpoint/2010/main" val="36443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Closure of a set of FDs (F</a:t>
            </a:r>
            <a:r>
              <a:rPr lang="en-US" altLang="en-US" sz="3200" b="0" baseline="30000" dirty="0">
                <a:solidFill>
                  <a:schemeClr val="bg1"/>
                </a:solidFill>
                <a:latin typeface="+mn-lt"/>
              </a:rPr>
              <a:t>+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838200"/>
            <a:ext cx="9144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Given relation R and a set of functional dependencies F, </a:t>
            </a:r>
          </a:p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the closure of F (i.e., F</a:t>
            </a:r>
            <a:r>
              <a:rPr lang="en-US" sz="2800" b="0" baseline="30000" dirty="0">
                <a:solidFill>
                  <a:schemeClr val="tx2"/>
                </a:solidFill>
                <a:latin typeface="+mn-lt"/>
              </a:rPr>
              <a:t>+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) is </a:t>
            </a:r>
            <a:r>
              <a:rPr lang="en-US" sz="2800" b="0" dirty="0">
                <a:solidFill>
                  <a:srgbClr val="0070C0"/>
                </a:solidFill>
                <a:latin typeface="+mn-lt"/>
              </a:rPr>
              <a:t>all dependencies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that can be </a:t>
            </a:r>
            <a:r>
              <a:rPr lang="en-US" sz="2800" b="0" dirty="0">
                <a:solidFill>
                  <a:srgbClr val="0070C0"/>
                </a:solidFill>
                <a:latin typeface="+mn-lt"/>
              </a:rPr>
              <a:t>inferred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from F.</a:t>
            </a:r>
          </a:p>
        </p:txBody>
      </p:sp>
      <p:sp>
        <p:nvSpPr>
          <p:cNvPr id="5" name="Rectangle 4"/>
          <p:cNvSpPr/>
          <p:nvPr/>
        </p:nvSpPr>
        <p:spPr>
          <a:xfrm>
            <a:off x="-4494" y="2362200"/>
            <a:ext cx="91529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 "/>
              </a:rPr>
              <a:t>F |= X 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 Y</a:t>
            </a:r>
          </a:p>
          <a:p>
            <a:pPr lvl="1"/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Functional dependency X  Y is </a:t>
            </a:r>
            <a:r>
              <a:rPr lang="en-US" sz="2800" b="0" dirty="0">
                <a:solidFill>
                  <a:srgbClr val="0070C0"/>
                </a:solidFill>
                <a:latin typeface="Arial "/>
                <a:sym typeface="Wingdings" panose="05000000000000000000" pitchFamily="2" charset="2"/>
              </a:rPr>
              <a:t>inferred from 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a set of functional dependencies F.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181600" y="4229220"/>
            <a:ext cx="1752600" cy="1752600"/>
          </a:xfrm>
          <a:prstGeom prst="ellipse">
            <a:avLst/>
          </a:pr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+mn-lt"/>
              </a:rPr>
              <a:t>F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rgbClr val="00457C"/>
                </a:solidFill>
                <a:effectLst/>
                <a:latin typeface="+mn-lt"/>
              </a:rPr>
              <a:t>+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33600" y="4705530"/>
            <a:ext cx="838200" cy="799980"/>
          </a:xfrm>
          <a:prstGeom prst="ellipse">
            <a:avLst/>
          </a:pr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+mn-lt"/>
              </a:rPr>
              <a:t>F</a:t>
            </a:r>
          </a:p>
        </p:txBody>
      </p:sp>
      <p:cxnSp>
        <p:nvCxnSpPr>
          <p:cNvPr id="8" name="Straight Arrow Connector 7"/>
          <p:cNvCxnSpPr>
            <a:stCxn id="6" idx="6"/>
            <a:endCxn id="2" idx="2"/>
          </p:cNvCxnSpPr>
          <p:nvPr/>
        </p:nvCxnSpPr>
        <p:spPr bwMode="auto">
          <a:xfrm>
            <a:off x="2971800" y="5105520"/>
            <a:ext cx="2209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276600" y="461301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91660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Inference Rules for Functional Dependencies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2" y="873368"/>
            <a:ext cx="4258407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tx2"/>
                </a:solidFill>
                <a:latin typeface="+mn-lt"/>
              </a:rPr>
              <a:t>Armstrong Axioms</a:t>
            </a:r>
          </a:p>
          <a:p>
            <a:r>
              <a:rPr lang="en-US" sz="2500" b="0" dirty="0">
                <a:solidFill>
                  <a:schemeClr val="tx2"/>
                </a:solidFill>
                <a:latin typeface="+mn-lt"/>
              </a:rPr>
              <a:t>1) Reflective Rule</a:t>
            </a:r>
          </a:p>
          <a:p>
            <a:r>
              <a:rPr lang="en-US" sz="2500" b="0" dirty="0">
                <a:solidFill>
                  <a:schemeClr val="tx2"/>
                </a:solidFill>
                <a:latin typeface="+mn-lt"/>
              </a:rPr>
              <a:t>    If X ⊇ Y, then X 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Y</a:t>
            </a:r>
          </a:p>
          <a:p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2) Augmentation Rule</a:t>
            </a:r>
          </a:p>
          <a:p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   {X  Y} 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⊨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X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Z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Y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Z</a:t>
            </a:r>
          </a:p>
          <a:p>
            <a:pPr marL="514350" indent="-514350">
              <a:buAutoNum type="arabicParenR" startAt="3"/>
            </a:pP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Transitive Rule</a:t>
            </a:r>
          </a:p>
          <a:p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   {X 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Y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Y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 Z} 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⊨ 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X  Z</a:t>
            </a:r>
            <a:endParaRPr lang="en-US" sz="25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0670A-D58A-4A38-BCCA-023DAAB09FA4}"/>
              </a:ext>
            </a:extLst>
          </p:cNvPr>
          <p:cNvSpPr txBox="1"/>
          <p:nvPr/>
        </p:nvSpPr>
        <p:spPr>
          <a:xfrm>
            <a:off x="4504591" y="3124200"/>
            <a:ext cx="463940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tx2"/>
                </a:solidFill>
                <a:latin typeface="+mn-lt"/>
              </a:rPr>
              <a:t>Additional Rules</a:t>
            </a:r>
          </a:p>
          <a:p>
            <a:r>
              <a:rPr lang="en-US" sz="2500" b="0" dirty="0">
                <a:solidFill>
                  <a:schemeClr val="tx2"/>
                </a:solidFill>
                <a:latin typeface="+mn-lt"/>
              </a:rPr>
              <a:t>1) Decomposition Rule</a:t>
            </a:r>
          </a:p>
          <a:p>
            <a:r>
              <a:rPr lang="en-US" sz="2500" b="0" dirty="0">
                <a:solidFill>
                  <a:schemeClr val="tx2"/>
                </a:solidFill>
                <a:latin typeface="+mn-lt"/>
              </a:rPr>
              <a:t>    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{X 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YZ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 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⊨ 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X 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Y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X 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Z</a:t>
            </a:r>
            <a:endParaRPr lang="en-US" sz="2500" b="0" dirty="0">
              <a:solidFill>
                <a:schemeClr val="tx2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2) Union Rule</a:t>
            </a:r>
          </a:p>
          <a:p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   {X 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Y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, X 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Z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} 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⊨ 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X 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YZ</a:t>
            </a:r>
          </a:p>
          <a:p>
            <a:pPr marL="514350" indent="-514350">
              <a:buAutoNum type="arabicParenR" startAt="3"/>
            </a:pP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Pseudo Transitive Rule</a:t>
            </a:r>
          </a:p>
          <a:p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   {X  Y,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W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YZ} 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⊨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sz="2500" b="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W</a:t>
            </a:r>
            <a:r>
              <a:rPr lang="en-US" sz="25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X  Z</a:t>
            </a:r>
            <a:endParaRPr lang="en-US" sz="25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94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90600"/>
            <a:ext cx="9144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 "/>
              </a:rPr>
              <a:t>R = (A,B,C,D,E,H)</a:t>
            </a:r>
          </a:p>
          <a:p>
            <a:endParaRPr lang="en-US" sz="2800" b="0" dirty="0">
              <a:solidFill>
                <a:schemeClr val="tx2"/>
              </a:solidFill>
              <a:latin typeface="Arial "/>
            </a:endParaRPr>
          </a:p>
          <a:p>
            <a:r>
              <a:rPr lang="en-US" sz="2800" b="0" dirty="0">
                <a:solidFill>
                  <a:schemeClr val="tx2"/>
                </a:solidFill>
                <a:latin typeface="Arial "/>
              </a:rPr>
              <a:t>FDs: </a:t>
            </a:r>
          </a:p>
          <a:p>
            <a:r>
              <a:rPr lang="en-US" sz="2800" b="0" dirty="0">
                <a:solidFill>
                  <a:schemeClr val="tx2"/>
                </a:solidFill>
                <a:latin typeface="Arial "/>
              </a:rPr>
              <a:t>A 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 C, AC  D, E  AD, E  H</a:t>
            </a:r>
            <a:endParaRPr lang="en-US" sz="2800" b="0" dirty="0">
              <a:solidFill>
                <a:schemeClr val="tx2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07612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79157"/>
            <a:ext cx="9144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dirty="0">
                <a:solidFill>
                  <a:schemeClr val="tx2"/>
                </a:solidFill>
                <a:latin typeface="+mn-lt"/>
              </a:rPr>
              <a:t>Two set of function dependencies are </a:t>
            </a:r>
            <a:r>
              <a:rPr lang="en-US" sz="2600" b="0" dirty="0">
                <a:solidFill>
                  <a:srgbClr val="0070C0"/>
                </a:solidFill>
                <a:latin typeface="+mn-lt"/>
              </a:rPr>
              <a:t>equivalent</a:t>
            </a:r>
            <a:r>
              <a:rPr lang="en-US" sz="2600" b="0" dirty="0">
                <a:solidFill>
                  <a:schemeClr val="tx2"/>
                </a:solidFill>
                <a:latin typeface="+mn-lt"/>
              </a:rPr>
              <a:t> if F</a:t>
            </a:r>
            <a:r>
              <a:rPr lang="en-US" sz="2600" b="0" baseline="30000" dirty="0">
                <a:solidFill>
                  <a:schemeClr val="tx2"/>
                </a:solidFill>
                <a:latin typeface="+mn-lt"/>
              </a:rPr>
              <a:t>+</a:t>
            </a:r>
            <a:r>
              <a:rPr lang="en-US" sz="2600" b="0" dirty="0">
                <a:solidFill>
                  <a:schemeClr val="tx2"/>
                </a:solidFill>
                <a:latin typeface="+mn-lt"/>
              </a:rPr>
              <a:t> = E</a:t>
            </a:r>
            <a:r>
              <a:rPr lang="en-US" sz="2600" b="0" baseline="30000" dirty="0">
                <a:solidFill>
                  <a:schemeClr val="tx2"/>
                </a:solidFill>
                <a:latin typeface="+mn-lt"/>
              </a:rPr>
              <a:t>+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Inference Rules for Functional Dependencies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600200"/>
            <a:ext cx="9144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Arial "/>
              </a:rPr>
              <a:t>R = (A, B, C, D, E, H)</a:t>
            </a:r>
          </a:p>
          <a:p>
            <a:r>
              <a:rPr lang="en-US" sz="2400" b="0" dirty="0">
                <a:solidFill>
                  <a:schemeClr val="tx2"/>
                </a:solidFill>
                <a:latin typeface="Arial "/>
              </a:rPr>
              <a:t>FDs (F): </a:t>
            </a:r>
          </a:p>
          <a:p>
            <a:r>
              <a:rPr lang="en-US" sz="2400" b="0" dirty="0">
                <a:solidFill>
                  <a:schemeClr val="tx2"/>
                </a:solidFill>
                <a:latin typeface="Arial "/>
              </a:rPr>
              <a:t>A </a:t>
            </a:r>
            <a:r>
              <a:rPr lang="en-US" sz="24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 C, AC  D, E  AD, E  H</a:t>
            </a:r>
          </a:p>
          <a:p>
            <a:endParaRPr lang="en-US" sz="24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4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4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FDs (E):</a:t>
            </a:r>
          </a:p>
          <a:p>
            <a:r>
              <a:rPr lang="en-US" sz="24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A  CD, E  AH</a:t>
            </a:r>
            <a:endParaRPr lang="en-US" sz="2400" b="0" dirty="0">
              <a:solidFill>
                <a:schemeClr val="tx2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84534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Inference Rules for Functional Dependencies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90600"/>
            <a:ext cx="91440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 "/>
              </a:rPr>
              <a:t>A </a:t>
            </a:r>
            <a:r>
              <a:rPr lang="en-US" sz="2800" b="0" dirty="0">
                <a:solidFill>
                  <a:srgbClr val="0070C0"/>
                </a:solidFill>
                <a:latin typeface="Arial "/>
              </a:rPr>
              <a:t>minimum cover </a:t>
            </a:r>
            <a:r>
              <a:rPr lang="en-US" sz="2800" b="0" dirty="0">
                <a:solidFill>
                  <a:schemeClr val="tx2"/>
                </a:solidFill>
                <a:latin typeface="Arial "/>
              </a:rPr>
              <a:t>(</a:t>
            </a:r>
            <a:r>
              <a:rPr lang="en-US" sz="2800" b="0" dirty="0" err="1">
                <a:solidFill>
                  <a:schemeClr val="tx2"/>
                </a:solidFill>
                <a:latin typeface="Arial "/>
              </a:rPr>
              <a:t>F</a:t>
            </a:r>
            <a:r>
              <a:rPr lang="en-US" sz="2800" b="0" baseline="-25000" dirty="0" err="1">
                <a:solidFill>
                  <a:schemeClr val="tx2"/>
                </a:solidFill>
                <a:latin typeface="Arial "/>
              </a:rPr>
              <a:t>min</a:t>
            </a:r>
            <a:r>
              <a:rPr lang="en-US" sz="2800" b="0" dirty="0">
                <a:solidFill>
                  <a:schemeClr val="tx2"/>
                </a:solidFill>
                <a:latin typeface="Arial "/>
              </a:rPr>
              <a:t>) of set of FDs E</a:t>
            </a:r>
          </a:p>
          <a:p>
            <a:endParaRPr lang="en-US" sz="2800" b="0" dirty="0">
              <a:solidFill>
                <a:schemeClr val="tx2"/>
              </a:solidFill>
              <a:latin typeface="Arial "/>
            </a:endParaRPr>
          </a:p>
          <a:p>
            <a:r>
              <a:rPr lang="en-US" sz="2800" b="0" dirty="0">
                <a:solidFill>
                  <a:schemeClr val="tx2"/>
                </a:solidFill>
                <a:latin typeface="Arial "/>
              </a:rPr>
              <a:t>1) F</a:t>
            </a:r>
            <a:r>
              <a:rPr lang="en-US" sz="2800" b="0" baseline="30000" dirty="0">
                <a:solidFill>
                  <a:schemeClr val="tx2"/>
                </a:solidFill>
                <a:latin typeface="Arial "/>
              </a:rPr>
              <a:t>+</a:t>
            </a:r>
            <a:r>
              <a:rPr lang="en-US" sz="2800" b="0" dirty="0">
                <a:solidFill>
                  <a:schemeClr val="tx2"/>
                </a:solidFill>
                <a:latin typeface="Arial "/>
              </a:rPr>
              <a:t> is equal to G</a:t>
            </a:r>
            <a:r>
              <a:rPr lang="en-US" sz="2800" b="0" baseline="30000" dirty="0">
                <a:solidFill>
                  <a:schemeClr val="tx2"/>
                </a:solidFill>
                <a:latin typeface="Arial "/>
              </a:rPr>
              <a:t>+</a:t>
            </a:r>
            <a:endParaRPr lang="en-US" sz="2800" b="0" baseline="30000" dirty="0">
              <a:solidFill>
                <a:srgbClr val="0070C0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2) FD has a </a:t>
            </a:r>
            <a:r>
              <a:rPr lang="en-US" sz="2800" b="0" dirty="0">
                <a:solidFill>
                  <a:srgbClr val="0070C0"/>
                </a:solidFill>
                <a:latin typeface="Arial "/>
                <a:sym typeface="Wingdings" panose="05000000000000000000" pitchFamily="2" charset="2"/>
              </a:rPr>
              <a:t>single attribute 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for its </a:t>
            </a:r>
            <a:r>
              <a:rPr lang="en-US" sz="2800" b="0" dirty="0">
                <a:solidFill>
                  <a:srgbClr val="0070C0"/>
                </a:solidFill>
                <a:latin typeface="Arial "/>
                <a:sym typeface="Wingdings" panose="05000000000000000000" pitchFamily="2" charset="2"/>
              </a:rPr>
              <a:t>right-hand side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.</a:t>
            </a:r>
          </a:p>
          <a:p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    (i.e., X  </a:t>
            </a:r>
            <a:r>
              <a:rPr lang="en-US" sz="2800" b="0" dirty="0">
                <a:solidFill>
                  <a:srgbClr val="0070C0"/>
                </a:solidFill>
                <a:latin typeface="Arial "/>
                <a:sym typeface="Wingdings" panose="05000000000000000000" pitchFamily="2" charset="2"/>
              </a:rPr>
              <a:t>A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 where </a:t>
            </a:r>
            <a:r>
              <a:rPr lang="en-US" sz="2800" b="0" dirty="0">
                <a:solidFill>
                  <a:srgbClr val="0070C0"/>
                </a:solidFill>
                <a:latin typeface="Arial "/>
                <a:sym typeface="Wingdings" panose="05000000000000000000" pitchFamily="2" charset="2"/>
              </a:rPr>
              <a:t>A is a single attribute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.)</a:t>
            </a:r>
          </a:p>
          <a:p>
            <a:endParaRPr lang="en-US" sz="2800" b="0" dirty="0">
              <a:solidFill>
                <a:srgbClr val="0070C0"/>
              </a:solidFill>
              <a:latin typeface="Arial "/>
              <a:sym typeface="Wingdings" panose="05000000000000000000" pitchFamily="2" charset="2"/>
            </a:endParaRPr>
          </a:p>
          <a:p>
            <a:pPr marL="514350" indent="-514350">
              <a:buAutoNum type="arabicParenR" startAt="3"/>
            </a:pP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There is no X  A which can be replaced with Y  A where </a:t>
            </a:r>
            <a:r>
              <a:rPr lang="en-US" sz="2800" b="0" dirty="0">
                <a:solidFill>
                  <a:srgbClr val="0070C0"/>
                </a:solidFill>
                <a:latin typeface="Arial "/>
                <a:sym typeface="Wingdings" panose="05000000000000000000" pitchFamily="2" charset="2"/>
              </a:rPr>
              <a:t>Y ⊆ X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AutoNum type="arabicParenR" startAt="3"/>
            </a:pPr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pPr marL="514350" indent="-514350">
              <a:buAutoNum type="arabicParenR" startAt="3"/>
            </a:pP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There is no </a:t>
            </a:r>
            <a:r>
              <a:rPr lang="en-US" sz="2800" b="0" dirty="0">
                <a:solidFill>
                  <a:srgbClr val="0070C0"/>
                </a:solidFill>
                <a:latin typeface="Arial "/>
                <a:sym typeface="Wingdings" panose="05000000000000000000" pitchFamily="2" charset="2"/>
              </a:rPr>
              <a:t>redundancy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.</a:t>
            </a:r>
            <a:endParaRPr lang="en-US" sz="2800" b="0" dirty="0">
              <a:solidFill>
                <a:schemeClr val="tx2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96300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838200"/>
            <a:ext cx="914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Minimum cover </a:t>
            </a:r>
            <a:r>
              <a:rPr lang="en-US" sz="2800" b="0" dirty="0" err="1">
                <a:solidFill>
                  <a:schemeClr val="tx2"/>
                </a:solidFill>
                <a:latin typeface="Arial "/>
              </a:rPr>
              <a:t>F</a:t>
            </a:r>
            <a:r>
              <a:rPr lang="en-US" sz="2800" b="0" baseline="-25000" dirty="0" err="1">
                <a:solidFill>
                  <a:schemeClr val="tx2"/>
                </a:solidFill>
                <a:latin typeface="Arial "/>
              </a:rPr>
              <a:t>min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of a set of FDs F</a:t>
            </a:r>
            <a:endParaRPr lang="en-US" sz="2800" b="0" baseline="30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40108"/>
            <a:ext cx="91440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R (A, B, D)</a:t>
            </a:r>
          </a:p>
          <a:p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F: {B  A, D  A, AB  D}</a:t>
            </a: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r>
              <a:rPr lang="en-US" sz="2800" b="0" dirty="0" err="1">
                <a:solidFill>
                  <a:schemeClr val="tx2"/>
                </a:solidFill>
                <a:latin typeface="Arial "/>
              </a:rPr>
              <a:t>F</a:t>
            </a:r>
            <a:r>
              <a:rPr lang="en-US" sz="2800" b="0" baseline="-25000" dirty="0" err="1">
                <a:solidFill>
                  <a:schemeClr val="tx2"/>
                </a:solidFill>
                <a:latin typeface="Arial "/>
              </a:rPr>
              <a:t>min</a:t>
            </a:r>
            <a:r>
              <a:rPr lang="en-US" sz="2800" b="0" baseline="30000" dirty="0">
                <a:solidFill>
                  <a:schemeClr val="tx2"/>
                </a:solidFill>
                <a:latin typeface="Arial 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Arial "/>
              </a:rPr>
              <a:t>: {B 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 D, D  A}</a:t>
            </a:r>
            <a:endParaRPr lang="en-US" sz="2800" b="0" dirty="0">
              <a:solidFill>
                <a:schemeClr val="tx2"/>
              </a:solidFill>
              <a:latin typeface="Arial 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5666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864327"/>
            <a:ext cx="914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Minimum cover </a:t>
            </a:r>
            <a:r>
              <a:rPr lang="en-US" sz="2800" b="0" dirty="0" err="1">
                <a:solidFill>
                  <a:schemeClr val="tx2"/>
                </a:solidFill>
                <a:latin typeface="Arial "/>
              </a:rPr>
              <a:t>F</a:t>
            </a:r>
            <a:r>
              <a:rPr lang="en-US" sz="2800" b="0" baseline="-25000" dirty="0" err="1">
                <a:solidFill>
                  <a:schemeClr val="tx2"/>
                </a:solidFill>
                <a:latin typeface="Arial "/>
              </a:rPr>
              <a:t>min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of a set of FDs F</a:t>
            </a:r>
            <a:endParaRPr lang="en-US" sz="2800" b="0" baseline="30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R (A, B, C, D, E)</a:t>
            </a:r>
          </a:p>
          <a:p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F: {A  BCDE, CD  E}</a:t>
            </a: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endParaRPr lang="en-US" sz="2800" b="0" dirty="0">
              <a:solidFill>
                <a:schemeClr val="tx2"/>
              </a:solidFill>
              <a:latin typeface="Arial "/>
              <a:sym typeface="Wingdings" panose="05000000000000000000" pitchFamily="2" charset="2"/>
            </a:endParaRPr>
          </a:p>
          <a:p>
            <a:r>
              <a:rPr lang="en-US" sz="2800" b="0" dirty="0" err="1">
                <a:solidFill>
                  <a:schemeClr val="tx2"/>
                </a:solidFill>
                <a:latin typeface="Arial "/>
              </a:rPr>
              <a:t>F</a:t>
            </a:r>
            <a:r>
              <a:rPr lang="en-US" sz="2800" b="0" baseline="-25000" dirty="0" err="1">
                <a:solidFill>
                  <a:schemeClr val="tx2"/>
                </a:solidFill>
                <a:latin typeface="Arial "/>
              </a:rPr>
              <a:t>min</a:t>
            </a:r>
            <a:r>
              <a:rPr lang="en-US" sz="2800" b="0" baseline="30000" dirty="0">
                <a:solidFill>
                  <a:schemeClr val="tx2"/>
                </a:solidFill>
                <a:latin typeface="Arial 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Arial "/>
                <a:sym typeface="Wingdings" panose="05000000000000000000" pitchFamily="2" charset="2"/>
              </a:rPr>
              <a:t>: {A  BCD, CD  E} </a:t>
            </a:r>
            <a:endParaRPr lang="en-US" sz="2800" b="0" dirty="0">
              <a:solidFill>
                <a:schemeClr val="tx2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186819273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3825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dirty="0" smtClean="0">
            <a:ln>
              <a:noFill/>
            </a:ln>
            <a:solidFill>
              <a:srgbClr val="00457C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marL="457200" indent="-457200">
          <a:buFont typeface="Wingdings" panose="05000000000000000000" pitchFamily="2" charset="2"/>
          <a:buChar char="q"/>
          <a:defRPr sz="3200" b="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</TotalTime>
  <Words>1294</Words>
  <Application>Microsoft Office PowerPoint</Application>
  <PresentationFormat>On-screen Show (4:3)</PresentationFormat>
  <Paragraphs>179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</vt:lpstr>
      <vt:lpstr>Arial (Body)</vt:lpstr>
      <vt:lpstr>Arial</vt:lpstr>
      <vt:lpstr>Times New Roman</vt:lpstr>
      <vt:lpstr>Wingdings</vt:lpstr>
      <vt:lpstr>Echo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Atlantic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mbanks</dc:creator>
  <cp:lastModifiedBy>KwangSoo Yang</cp:lastModifiedBy>
  <cp:revision>378</cp:revision>
  <cp:lastPrinted>2021-02-23T15:28:18Z</cp:lastPrinted>
  <dcterms:created xsi:type="dcterms:W3CDTF">2005-09-12T13:56:44Z</dcterms:created>
  <dcterms:modified xsi:type="dcterms:W3CDTF">2022-01-12T23:19:31Z</dcterms:modified>
</cp:coreProperties>
</file>