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6"/>
  </p:notesMasterIdLst>
  <p:handoutMasterIdLst>
    <p:handoutMasterId r:id="rId47"/>
  </p:handoutMasterIdLst>
  <p:sldIdLst>
    <p:sldId id="256" r:id="rId2"/>
    <p:sldId id="348" r:id="rId3"/>
    <p:sldId id="426" r:id="rId4"/>
    <p:sldId id="349" r:id="rId5"/>
    <p:sldId id="353" r:id="rId6"/>
    <p:sldId id="394" r:id="rId7"/>
    <p:sldId id="354" r:id="rId8"/>
    <p:sldId id="357" r:id="rId9"/>
    <p:sldId id="355" r:id="rId10"/>
    <p:sldId id="356" r:id="rId11"/>
    <p:sldId id="358" r:id="rId12"/>
    <p:sldId id="359" r:id="rId13"/>
    <p:sldId id="360" r:id="rId14"/>
    <p:sldId id="361" r:id="rId15"/>
    <p:sldId id="312" r:id="rId16"/>
    <p:sldId id="362" r:id="rId17"/>
    <p:sldId id="363" r:id="rId18"/>
    <p:sldId id="365" r:id="rId19"/>
    <p:sldId id="366" r:id="rId20"/>
    <p:sldId id="364" r:id="rId21"/>
    <p:sldId id="367" r:id="rId22"/>
    <p:sldId id="369" r:id="rId23"/>
    <p:sldId id="344" r:id="rId24"/>
    <p:sldId id="396" r:id="rId25"/>
    <p:sldId id="371" r:id="rId26"/>
    <p:sldId id="373" r:id="rId27"/>
    <p:sldId id="372" r:id="rId28"/>
    <p:sldId id="376" r:id="rId29"/>
    <p:sldId id="374" r:id="rId30"/>
    <p:sldId id="387" r:id="rId31"/>
    <p:sldId id="377" r:id="rId32"/>
    <p:sldId id="388" r:id="rId33"/>
    <p:sldId id="378" r:id="rId34"/>
    <p:sldId id="389" r:id="rId35"/>
    <p:sldId id="382" r:id="rId36"/>
    <p:sldId id="390" r:id="rId37"/>
    <p:sldId id="395" r:id="rId38"/>
    <p:sldId id="383" r:id="rId39"/>
    <p:sldId id="391" r:id="rId40"/>
    <p:sldId id="384" r:id="rId41"/>
    <p:sldId id="392" r:id="rId42"/>
    <p:sldId id="386" r:id="rId43"/>
    <p:sldId id="393" r:id="rId44"/>
    <p:sldId id="328" r:id="rId45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968"/>
    <a:srgbClr val="CC0000"/>
    <a:srgbClr val="336699"/>
    <a:srgbClr val="00457C"/>
    <a:srgbClr val="969696"/>
    <a:srgbClr val="22B400"/>
    <a:srgbClr val="29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64" autoAdjust="0"/>
  </p:normalViewPr>
  <p:slideViewPr>
    <p:cSldViewPr>
      <p:cViewPr varScale="1">
        <p:scale>
          <a:sx n="107" d="100"/>
          <a:sy n="107" d="100"/>
        </p:scale>
        <p:origin x="165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19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637CD2C-E9E4-4B83-A2B9-16425C2B61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733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84048CE-C0DC-4E93-AD41-1A910151EB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73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fld id="{2535EEC9-0224-437D-82B2-C354DF4079CD}" type="slidenum">
              <a:rPr lang="en-US" altLang="en-US" b="0" smtClean="0">
                <a:solidFill>
                  <a:schemeClr val="tx1"/>
                </a:solidFill>
              </a:rPr>
              <a:pPr/>
              <a:t>1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16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99ABCB"/>
              </a:gs>
              <a:gs pos="100000">
                <a:srgbClr val="F3F5F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2209800"/>
            <a:ext cx="9144000" cy="1219200"/>
          </a:xfrm>
          <a:prstGeom prst="rect">
            <a:avLst/>
          </a:prstGeom>
          <a:solidFill>
            <a:srgbClr val="0035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Line 13"/>
          <p:cNvSpPr>
            <a:spLocks noChangeShapeType="1"/>
          </p:cNvSpPr>
          <p:nvPr userDrawn="1"/>
        </p:nvSpPr>
        <p:spPr bwMode="auto">
          <a:xfrm>
            <a:off x="0" y="2209800"/>
            <a:ext cx="9144000" cy="0"/>
          </a:xfrm>
          <a:prstGeom prst="line">
            <a:avLst/>
          </a:prstGeom>
          <a:noFill/>
          <a:ln w="476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4"/>
          <p:cNvSpPr>
            <a:spLocks noChangeShapeType="1"/>
          </p:cNvSpPr>
          <p:nvPr userDrawn="1"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476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133600" y="1371600"/>
            <a:ext cx="6477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33600" y="3733800"/>
            <a:ext cx="6477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086600" y="6248400"/>
            <a:ext cx="1524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810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2209800" y="6248400"/>
            <a:ext cx="12192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698B4DC-2212-4173-B860-532F4E32D3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8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40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34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143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58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207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11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25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36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635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395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99ABCB"/>
              </a:gs>
              <a:gs pos="100000">
                <a:srgbClr val="F3F5F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26"/>
          <p:cNvSpPr>
            <a:spLocks noChangeArrowheads="1"/>
          </p:cNvSpPr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35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5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29" name="Picture 16" descr="HORZB-W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63" y="6324600"/>
            <a:ext cx="4359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22"/>
          <p:cNvSpPr>
            <a:spLocks noChangeShapeType="1"/>
          </p:cNvSpPr>
          <p:nvPr userDrawn="1"/>
        </p:nvSpPr>
        <p:spPr bwMode="auto">
          <a:xfrm>
            <a:off x="0" y="1219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2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47625">
            <a:solidFill>
              <a:srgbClr val="B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27"/>
          <p:cNvSpPr>
            <a:spLocks noChangeShapeType="1"/>
          </p:cNvSpPr>
          <p:nvPr userDrawn="1"/>
        </p:nvSpPr>
        <p:spPr bwMode="auto">
          <a:xfrm>
            <a:off x="0" y="6172200"/>
            <a:ext cx="9144000" cy="0"/>
          </a:xfrm>
          <a:prstGeom prst="line">
            <a:avLst/>
          </a:prstGeom>
          <a:noFill/>
          <a:ln w="47625">
            <a:solidFill>
              <a:srgbClr val="B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248400"/>
            <a:ext cx="6400800" cy="381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100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0035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5124" name="Picture 7" descr="UNIVC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09600"/>
            <a:ext cx="25908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16"/>
          <p:cNvSpPr txBox="1">
            <a:spLocks noChangeArrowheads="1"/>
          </p:cNvSpPr>
          <p:nvPr/>
        </p:nvSpPr>
        <p:spPr bwMode="auto">
          <a:xfrm>
            <a:off x="76199" y="4442034"/>
            <a:ext cx="89916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0" dirty="0">
                <a:solidFill>
                  <a:srgbClr val="000066"/>
                </a:solidFill>
                <a:latin typeface="+mn-lt"/>
              </a:rPr>
              <a:t>Relational Algebra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0" y="2565042"/>
            <a:ext cx="91440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500" b="0" dirty="0">
                <a:solidFill>
                  <a:schemeClr val="bg1"/>
                </a:solidFill>
                <a:latin typeface="+mn-lt"/>
              </a:rPr>
              <a:t>COP 6731: Theory and Implementation of Database Systems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SQL Query for the Projection operation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9153144" cy="3200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F9CCC9-4320-495D-8C49-DD14275053DC}"/>
              </a:ext>
            </a:extLst>
          </p:cNvPr>
          <p:cNvSpPr/>
          <p:nvPr/>
        </p:nvSpPr>
        <p:spPr bwMode="auto">
          <a:xfrm>
            <a:off x="6421770" y="2743200"/>
            <a:ext cx="457200" cy="28347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213C6D-6150-428F-BE89-96B971D45A2F}"/>
              </a:ext>
            </a:extLst>
          </p:cNvPr>
          <p:cNvSpPr/>
          <p:nvPr/>
        </p:nvSpPr>
        <p:spPr bwMode="auto">
          <a:xfrm>
            <a:off x="6878970" y="2748793"/>
            <a:ext cx="683705" cy="28347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F3D58-2F3D-BB80-CD75-FEDFA767DBA5}"/>
              </a:ext>
            </a:extLst>
          </p:cNvPr>
          <p:cNvSpPr txBox="1"/>
          <p:nvPr/>
        </p:nvSpPr>
        <p:spPr>
          <a:xfrm>
            <a:off x="1257300" y="1515550"/>
            <a:ext cx="6629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π</a:t>
            </a:r>
            <a:r>
              <a:rPr lang="en-US" sz="28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Sex,Salary</a:t>
            </a:r>
            <a:r>
              <a:rPr lang="en-US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Employee</a:t>
            </a:r>
            <a:endParaRPr lang="en-US" sz="2800" b="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834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" y="2438400"/>
            <a:ext cx="9153144" cy="3200400"/>
          </a:xfrm>
          <a:prstGeom prst="rect">
            <a:avLst/>
          </a:prstGeom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0FF02F-F295-43DF-B597-CDC4AA48557D}"/>
              </a:ext>
            </a:extLst>
          </p:cNvPr>
          <p:cNvSpPr/>
          <p:nvPr/>
        </p:nvSpPr>
        <p:spPr bwMode="auto">
          <a:xfrm>
            <a:off x="1396764" y="2743200"/>
            <a:ext cx="762000" cy="28347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E9916C-DD76-416A-9DAA-678B83BB76F1}"/>
              </a:ext>
            </a:extLst>
          </p:cNvPr>
          <p:cNvSpPr/>
          <p:nvPr/>
        </p:nvSpPr>
        <p:spPr bwMode="auto">
          <a:xfrm>
            <a:off x="27963" y="2743200"/>
            <a:ext cx="762000" cy="28347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7C089-DB76-4B41-A134-7D0110CA7887}"/>
              </a:ext>
            </a:extLst>
          </p:cNvPr>
          <p:cNvSpPr/>
          <p:nvPr/>
        </p:nvSpPr>
        <p:spPr bwMode="auto">
          <a:xfrm>
            <a:off x="6891552" y="2743200"/>
            <a:ext cx="660636" cy="28347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A4DBE-9054-157B-27DF-5B4B81B4D4D2}"/>
              </a:ext>
            </a:extLst>
          </p:cNvPr>
          <p:cNvSpPr txBox="1"/>
          <p:nvPr/>
        </p:nvSpPr>
        <p:spPr>
          <a:xfrm>
            <a:off x="1257300" y="1515550"/>
            <a:ext cx="6629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π</a:t>
            </a:r>
            <a:r>
              <a:rPr lang="en-US" sz="28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Lname,Fname,Salary</a:t>
            </a:r>
            <a:r>
              <a:rPr lang="en-US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Employee</a:t>
            </a:r>
            <a:endParaRPr lang="en-US" sz="2800" b="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000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" y="2590800"/>
            <a:ext cx="9153144" cy="3200400"/>
          </a:xfrm>
          <a:prstGeom prst="rect">
            <a:avLst/>
          </a:prstGeom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D8B14E-39EF-4F85-864F-EFF1C6F726D4}"/>
              </a:ext>
            </a:extLst>
          </p:cNvPr>
          <p:cNvSpPr/>
          <p:nvPr/>
        </p:nvSpPr>
        <p:spPr bwMode="auto">
          <a:xfrm>
            <a:off x="6421770" y="2878824"/>
            <a:ext cx="457200" cy="28347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E7880-21BE-4580-85C1-9CBCC52427D7}"/>
              </a:ext>
            </a:extLst>
          </p:cNvPr>
          <p:cNvSpPr/>
          <p:nvPr/>
        </p:nvSpPr>
        <p:spPr bwMode="auto">
          <a:xfrm>
            <a:off x="6878970" y="2884417"/>
            <a:ext cx="683705" cy="28347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D34A98-886D-AD7A-FD1F-EB2334985D27}"/>
              </a:ext>
            </a:extLst>
          </p:cNvPr>
          <p:cNvSpPr txBox="1"/>
          <p:nvPr/>
        </p:nvSpPr>
        <p:spPr>
          <a:xfrm>
            <a:off x="1257300" y="1515550"/>
            <a:ext cx="6629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π</a:t>
            </a:r>
            <a:r>
              <a:rPr lang="en-US" sz="28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Sex,Salary</a:t>
            </a:r>
            <a:r>
              <a:rPr lang="en-US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Employee</a:t>
            </a:r>
            <a:endParaRPr lang="en-US" sz="2800" b="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156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Assignment operation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" y="3657600"/>
            <a:ext cx="9153144" cy="3200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2E8F1C-5DFC-4B1B-97DF-3D993ECDFC0C}"/>
              </a:ext>
            </a:extLst>
          </p:cNvPr>
          <p:cNvSpPr/>
          <p:nvPr/>
        </p:nvSpPr>
        <p:spPr bwMode="auto">
          <a:xfrm>
            <a:off x="19318" y="4224820"/>
            <a:ext cx="818882" cy="32490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025202-D052-439A-8AB4-467517425635}"/>
              </a:ext>
            </a:extLst>
          </p:cNvPr>
          <p:cNvSpPr/>
          <p:nvPr/>
        </p:nvSpPr>
        <p:spPr bwMode="auto">
          <a:xfrm>
            <a:off x="19318" y="4553755"/>
            <a:ext cx="818882" cy="32490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74652-D7CD-42DF-9C89-9A71CE424A9E}"/>
              </a:ext>
            </a:extLst>
          </p:cNvPr>
          <p:cNvSpPr/>
          <p:nvPr/>
        </p:nvSpPr>
        <p:spPr bwMode="auto">
          <a:xfrm>
            <a:off x="0" y="5486400"/>
            <a:ext cx="818882" cy="32490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4A780-4D65-44F4-A291-674AFFB1AAE7}"/>
              </a:ext>
            </a:extLst>
          </p:cNvPr>
          <p:cNvSpPr/>
          <p:nvPr/>
        </p:nvSpPr>
        <p:spPr bwMode="auto">
          <a:xfrm>
            <a:off x="0" y="5841390"/>
            <a:ext cx="818882" cy="31010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553B8F-E150-40A6-B03E-2669A3EFE608}"/>
              </a:ext>
            </a:extLst>
          </p:cNvPr>
          <p:cNvSpPr/>
          <p:nvPr/>
        </p:nvSpPr>
        <p:spPr bwMode="auto">
          <a:xfrm>
            <a:off x="1405152" y="4245790"/>
            <a:ext cx="762000" cy="32490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3BFD55-EC8F-466D-AEF1-802B41E2F032}"/>
              </a:ext>
            </a:extLst>
          </p:cNvPr>
          <p:cNvSpPr/>
          <p:nvPr/>
        </p:nvSpPr>
        <p:spPr bwMode="auto">
          <a:xfrm>
            <a:off x="1405152" y="4578751"/>
            <a:ext cx="762000" cy="32490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B018AF-2963-42B8-B138-11F9774B7C13}"/>
              </a:ext>
            </a:extLst>
          </p:cNvPr>
          <p:cNvSpPr/>
          <p:nvPr/>
        </p:nvSpPr>
        <p:spPr bwMode="auto">
          <a:xfrm>
            <a:off x="1388378" y="5516481"/>
            <a:ext cx="778774" cy="32490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FB52DE-DEC6-450C-83FC-0EB6DD72E291}"/>
              </a:ext>
            </a:extLst>
          </p:cNvPr>
          <p:cNvSpPr/>
          <p:nvPr/>
        </p:nvSpPr>
        <p:spPr bwMode="auto">
          <a:xfrm>
            <a:off x="1388378" y="5827717"/>
            <a:ext cx="778774" cy="32490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A7F8CB-4B41-452E-9118-5BB894FFE4DE}"/>
              </a:ext>
            </a:extLst>
          </p:cNvPr>
          <p:cNvSpPr/>
          <p:nvPr/>
        </p:nvSpPr>
        <p:spPr bwMode="auto">
          <a:xfrm>
            <a:off x="6886575" y="4237498"/>
            <a:ext cx="657225" cy="32490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53AE05-C859-4410-9514-6619285DD594}"/>
              </a:ext>
            </a:extLst>
          </p:cNvPr>
          <p:cNvSpPr/>
          <p:nvPr/>
        </p:nvSpPr>
        <p:spPr bwMode="auto">
          <a:xfrm>
            <a:off x="6886575" y="4561902"/>
            <a:ext cx="657225" cy="32490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EABBD6-8246-476F-BE84-0CC71EA9D897}"/>
              </a:ext>
            </a:extLst>
          </p:cNvPr>
          <p:cNvSpPr/>
          <p:nvPr/>
        </p:nvSpPr>
        <p:spPr bwMode="auto">
          <a:xfrm>
            <a:off x="6886575" y="5502808"/>
            <a:ext cx="657225" cy="32490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3B2EBF-FAA5-4464-9CB2-3893C76DD984}"/>
              </a:ext>
            </a:extLst>
          </p:cNvPr>
          <p:cNvSpPr/>
          <p:nvPr/>
        </p:nvSpPr>
        <p:spPr bwMode="auto">
          <a:xfrm>
            <a:off x="6893566" y="5826586"/>
            <a:ext cx="657225" cy="32490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6E5AD3-142B-7DD6-48CB-47EB5A866415}"/>
              </a:ext>
            </a:extLst>
          </p:cNvPr>
          <p:cNvSpPr txBox="1"/>
          <p:nvPr/>
        </p:nvSpPr>
        <p:spPr>
          <a:xfrm>
            <a:off x="2362200" y="1143000"/>
            <a:ext cx="5372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π</a:t>
            </a:r>
            <a:r>
              <a:rPr lang="en-US" sz="28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Fname,Lname,Salary</a:t>
            </a:r>
            <a:r>
              <a:rPr lang="en-US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l-GR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σ</a:t>
            </a:r>
            <a:r>
              <a:rPr lang="en-US" sz="28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Dno</a:t>
            </a:r>
            <a:r>
              <a:rPr lang="en-US" sz="28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=4 </a:t>
            </a:r>
            <a:r>
              <a:rPr lang="en-US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Employee</a:t>
            </a:r>
            <a:endParaRPr lang="en-US" sz="28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5E3BF1-1E92-88A3-9E96-406919C31CEB}"/>
              </a:ext>
            </a:extLst>
          </p:cNvPr>
          <p:cNvSpPr txBox="1"/>
          <p:nvPr/>
        </p:nvSpPr>
        <p:spPr>
          <a:xfrm>
            <a:off x="2362200" y="2057400"/>
            <a:ext cx="4457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ED5 </a:t>
            </a:r>
            <a:r>
              <a:rPr lang="en-US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l-GR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σ</a:t>
            </a:r>
            <a:r>
              <a:rPr lang="en-US" sz="28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Dno</a:t>
            </a:r>
            <a:r>
              <a:rPr lang="en-US" sz="28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=4 </a:t>
            </a:r>
            <a:r>
              <a:rPr lang="en-US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Employee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π</a:t>
            </a:r>
            <a:r>
              <a:rPr lang="en-US" sz="28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Fname,Lname,Salary</a:t>
            </a:r>
            <a:r>
              <a:rPr lang="en-US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ED5</a:t>
            </a:r>
            <a:endParaRPr lang="en-US" sz="2800" b="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7356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Rename operation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" y="762000"/>
            <a:ext cx="9144000" cy="980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72" y="1742872"/>
            <a:ext cx="9137736" cy="9310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804" y="2745258"/>
            <a:ext cx="6386392" cy="586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9231" y="3654793"/>
            <a:ext cx="9153144" cy="3200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B91B69-ECD2-4D66-B766-84DA70248513}"/>
              </a:ext>
            </a:extLst>
          </p:cNvPr>
          <p:cNvSpPr/>
          <p:nvPr/>
        </p:nvSpPr>
        <p:spPr bwMode="auto">
          <a:xfrm>
            <a:off x="2971800" y="1699388"/>
            <a:ext cx="1219200" cy="32490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BF34BD-804F-4A86-B69B-E029C7E50616}"/>
              </a:ext>
            </a:extLst>
          </p:cNvPr>
          <p:cNvSpPr/>
          <p:nvPr/>
        </p:nvSpPr>
        <p:spPr bwMode="auto">
          <a:xfrm>
            <a:off x="5715000" y="1699388"/>
            <a:ext cx="1219200" cy="32490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52E0A-F8FE-45A9-A577-34ED0CCDCF55}"/>
              </a:ext>
            </a:extLst>
          </p:cNvPr>
          <p:cNvSpPr/>
          <p:nvPr/>
        </p:nvSpPr>
        <p:spPr bwMode="auto">
          <a:xfrm>
            <a:off x="8405046" y="1699388"/>
            <a:ext cx="756304" cy="32490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966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Set operations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45673150-44FA-4B30-A945-2D5B2B34C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314256"/>
              </p:ext>
            </p:extLst>
          </p:nvPr>
        </p:nvGraphicFramePr>
        <p:xfrm>
          <a:off x="2743200" y="2438400"/>
          <a:ext cx="3657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7114749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029963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78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Union</a:t>
                      </a:r>
                      <a:endParaRPr lang="en-US" sz="1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⋃</a:t>
                      </a:r>
                      <a:endParaRPr lang="en-US" sz="1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6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Intersection</a:t>
                      </a:r>
                      <a:endParaRPr lang="en-US" sz="1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∩</a:t>
                      </a:r>
                      <a:endParaRPr lang="en-US" sz="1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7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Set-difference</a:t>
                      </a:r>
                      <a:endParaRPr lang="en-US" sz="1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–</a:t>
                      </a:r>
                      <a:endParaRPr lang="en-US" sz="1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7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Cartesian Product</a:t>
                      </a:r>
                      <a:endParaRPr lang="en-US" sz="1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+mn-lt"/>
                        </a:rPr>
                        <a:t>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12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409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Union operation</a:t>
            </a:r>
          </a:p>
        </p:txBody>
      </p:sp>
      <p:pic>
        <p:nvPicPr>
          <p:cNvPr id="6" name="Picture 2" descr="fig08_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2" y="2057002"/>
            <a:ext cx="9079777" cy="373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19" y="1257300"/>
            <a:ext cx="62007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58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08_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496" y="1905000"/>
            <a:ext cx="612500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Set operations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" y="893837"/>
            <a:ext cx="9124682" cy="78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82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Cartesian Product (or Cross Product) operation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75327"/>
            <a:ext cx="7276622" cy="25442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845" y="4459259"/>
            <a:ext cx="5162311" cy="23987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719944-57A3-D0E7-660F-F746106D3D9C}"/>
              </a:ext>
            </a:extLst>
          </p:cNvPr>
          <p:cNvSpPr txBox="1"/>
          <p:nvPr/>
        </p:nvSpPr>
        <p:spPr>
          <a:xfrm>
            <a:off x="19318" y="888253"/>
            <a:ext cx="9124682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E </a:t>
            </a:r>
            <a:r>
              <a:rPr lang="en-US" sz="23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 Employee, D  Dependent</a:t>
            </a:r>
            <a:endParaRPr lang="en-US" sz="2300" b="0" dirty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π</a:t>
            </a:r>
            <a:r>
              <a:rPr lang="en-US" sz="23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3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Fname,Lname</a:t>
            </a:r>
            <a:r>
              <a:rPr lang="en-US" sz="23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US" sz="23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Dependent_name</a:t>
            </a:r>
            <a:r>
              <a:rPr lang="el-GR" sz="23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σ</a:t>
            </a:r>
            <a:r>
              <a:rPr lang="en-US" sz="23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Ssn</a:t>
            </a:r>
            <a:r>
              <a:rPr lang="en-US" sz="23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= </a:t>
            </a:r>
            <a:r>
              <a:rPr lang="en-US" sz="23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Essn</a:t>
            </a:r>
            <a:r>
              <a:rPr lang="en-US" sz="23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3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((</a:t>
            </a:r>
            <a:r>
              <a:rPr lang="el-GR" sz="23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π</a:t>
            </a:r>
            <a:r>
              <a:rPr lang="en-US" sz="23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Ssn</a:t>
            </a:r>
            <a:r>
              <a:rPr lang="en-US" sz="23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US" sz="23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Fname,Lname</a:t>
            </a:r>
            <a:r>
              <a:rPr lang="en-US" sz="23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l-GR" sz="23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σ</a:t>
            </a:r>
            <a:r>
              <a:rPr lang="en-US" sz="23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Sex=‘F’ </a:t>
            </a:r>
            <a:r>
              <a:rPr lang="en-US" sz="23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E) </a:t>
            </a:r>
            <a:r>
              <a:rPr lang="en-US" sz="2300" dirty="0">
                <a:solidFill>
                  <a:schemeClr val="tx2"/>
                </a:solidFill>
                <a:latin typeface="+mn-lt"/>
              </a:rPr>
              <a:t>✕ </a:t>
            </a:r>
            <a:r>
              <a:rPr lang="en-US" sz="2300" b="0" dirty="0">
                <a:solidFill>
                  <a:schemeClr val="tx2"/>
                </a:solidFill>
                <a:latin typeface="+mn-lt"/>
              </a:rPr>
              <a:t>D)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308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Join operation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9144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0" dirty="0">
                <a:solidFill>
                  <a:schemeClr val="tx2"/>
                </a:solidFill>
                <a:latin typeface="+mn-lt"/>
              </a:rPr>
              <a:t>Natural Join (</a:t>
            </a:r>
            <a:r>
              <a:rPr lang="en-US" sz="36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⋈) </a:t>
            </a:r>
          </a:p>
          <a:p>
            <a:pPr lvl="1"/>
            <a:r>
              <a:rPr lang="en-US" sz="3200" b="0" dirty="0">
                <a:solidFill>
                  <a:schemeClr val="tx2"/>
                </a:solidFill>
                <a:latin typeface="+mn-lt"/>
              </a:rPr>
              <a:t>Natural join is a join operation that creates a join on the base of the common columns in the tables.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0" dirty="0" err="1">
                <a:solidFill>
                  <a:schemeClr val="tx2"/>
                </a:solidFill>
                <a:latin typeface="+mn-lt"/>
              </a:rPr>
              <a:t>Equi</a:t>
            </a:r>
            <a:r>
              <a:rPr lang="en-US" sz="3600" b="0" dirty="0">
                <a:solidFill>
                  <a:schemeClr val="tx2"/>
                </a:solidFill>
                <a:latin typeface="+mn-lt"/>
              </a:rPr>
              <a:t>-Join</a:t>
            </a:r>
          </a:p>
          <a:p>
            <a:pPr lvl="1"/>
            <a:r>
              <a:rPr lang="en-US" sz="3200" b="0" dirty="0" err="1">
                <a:solidFill>
                  <a:schemeClr val="tx2"/>
                </a:solidFill>
                <a:latin typeface="+mn-lt"/>
              </a:rPr>
              <a:t>Equi</a:t>
            </a:r>
            <a:r>
              <a:rPr lang="en-US" sz="3200" b="0" dirty="0">
                <a:solidFill>
                  <a:schemeClr val="tx2"/>
                </a:solidFill>
                <a:latin typeface="+mn-lt"/>
              </a:rPr>
              <a:t>-join is a join based on equality or matching column values.</a:t>
            </a:r>
          </a:p>
        </p:txBody>
      </p:sp>
    </p:spTree>
    <p:extLst>
      <p:ext uri="{BB962C8B-B14F-4D97-AF65-F5344CB8AC3E}">
        <p14:creationId xmlns:p14="http://schemas.microsoft.com/office/powerpoint/2010/main" val="17201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Relational Algebra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0" y="838200"/>
            <a:ext cx="91359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+mn-lt"/>
              </a:rPr>
              <a:t>Relation algebra is the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basic set of operations 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for the formal relational model. It provides a basis for implementing and optimizing queries.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7F93C02-36B0-43AE-BC51-B2FF213B9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806633"/>
              </p:ext>
            </p:extLst>
          </p:nvPr>
        </p:nvGraphicFramePr>
        <p:xfrm>
          <a:off x="2743200" y="2476620"/>
          <a:ext cx="365760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7114749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029963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78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Selection</a:t>
                      </a:r>
                      <a:endParaRPr lang="en-US" sz="1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σ</a:t>
                      </a:r>
                      <a:endParaRPr lang="en-US" sz="1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6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Projection</a:t>
                      </a:r>
                      <a:endParaRPr lang="en-US" sz="1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π</a:t>
                      </a:r>
                      <a:endParaRPr lang="en-US" sz="1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7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Rename</a:t>
                      </a:r>
                      <a:endParaRPr lang="en-US" sz="1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 or </a:t>
                      </a:r>
                      <a:r>
                        <a:rPr lang="el-GR" sz="180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ρ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 </a:t>
                      </a:r>
                      <a:endParaRPr lang="en-US" sz="1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723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Set Operations</a:t>
                      </a:r>
                      <a:endParaRPr lang="en-US" sz="1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⋃ 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∩ –</a:t>
                      </a:r>
                      <a:endParaRPr lang="en-US" sz="1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65761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+mn-lt"/>
                        </a:rPr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/</a:t>
                      </a:r>
                      <a:endParaRPr lang="en-US" sz="1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81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Cartesian Product</a:t>
                      </a:r>
                      <a:endParaRPr lang="en-US" sz="1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+mn-lt"/>
                        </a:rPr>
                        <a:t>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12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Join</a:t>
                      </a:r>
                      <a:endParaRPr lang="en-US" sz="1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⋈</a:t>
                      </a:r>
                      <a:endParaRPr lang="en-US" sz="1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9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Outer Join</a:t>
                      </a:r>
                      <a:endParaRPr lang="en-US" sz="1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⟕ ⟖ ⟗</a:t>
                      </a:r>
                      <a:endParaRPr lang="en-US" sz="1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7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014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 err="1">
                <a:solidFill>
                  <a:schemeClr val="bg1"/>
                </a:solidFill>
                <a:latin typeface="+mn-lt"/>
              </a:rPr>
              <a:t>Equi</a:t>
            </a: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-Join Operation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" y="5448300"/>
            <a:ext cx="5038725" cy="140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" y="2761392"/>
            <a:ext cx="7684557" cy="26869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D10F71-5163-3EFF-B043-6608BDE315C1}"/>
              </a:ext>
            </a:extLst>
          </p:cNvPr>
          <p:cNvSpPr txBox="1"/>
          <p:nvPr/>
        </p:nvSpPr>
        <p:spPr>
          <a:xfrm>
            <a:off x="-4482" y="1143000"/>
            <a:ext cx="9124682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E </a:t>
            </a:r>
            <a:r>
              <a:rPr lang="en-US" sz="23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 Employee, D  Department</a:t>
            </a:r>
            <a:endParaRPr lang="en-US" sz="2300" b="0" dirty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π</a:t>
            </a:r>
            <a:r>
              <a:rPr lang="en-US" sz="23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Lname,Fname,Dname</a:t>
            </a:r>
            <a:r>
              <a:rPr lang="en-US" sz="23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(E </a:t>
            </a:r>
            <a:r>
              <a:rPr lang="en-US" sz="24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⋈</a:t>
            </a:r>
            <a:r>
              <a:rPr lang="en-US" sz="24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ssn</a:t>
            </a:r>
            <a:r>
              <a:rPr lang="en-US" sz="24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=</a:t>
            </a:r>
            <a:r>
              <a:rPr lang="en-US" sz="20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Mgr_ssn</a:t>
            </a:r>
            <a:r>
              <a:rPr lang="en-US" sz="23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300" b="0" dirty="0">
                <a:solidFill>
                  <a:schemeClr val="tx2"/>
                </a:solidFill>
                <a:latin typeface="+mn-lt"/>
              </a:rPr>
              <a:t>D)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0681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Division Operation</a:t>
            </a:r>
          </a:p>
        </p:txBody>
      </p:sp>
      <p:pic>
        <p:nvPicPr>
          <p:cNvPr id="5" name="Picture 2" descr="fig08_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87" y="777966"/>
            <a:ext cx="8129743" cy="608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36FAA0-9063-98E9-4954-C9ECB1A28433}"/>
              </a:ext>
            </a:extLst>
          </p:cNvPr>
          <p:cNvSpPr txBox="1"/>
          <p:nvPr/>
        </p:nvSpPr>
        <p:spPr>
          <a:xfrm>
            <a:off x="2819400" y="2438400"/>
            <a:ext cx="3200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SSN_PNOS / SMITH_PNOS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32E9E-C052-6BD6-A4D9-C9B655115D54}"/>
              </a:ext>
            </a:extLst>
          </p:cNvPr>
          <p:cNvSpPr txBox="1"/>
          <p:nvPr/>
        </p:nvSpPr>
        <p:spPr>
          <a:xfrm>
            <a:off x="7525870" y="2640105"/>
            <a:ext cx="1066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 / S</a:t>
            </a:r>
          </a:p>
        </p:txBody>
      </p:sp>
    </p:spTree>
    <p:extLst>
      <p:ext uri="{BB962C8B-B14F-4D97-AF65-F5344CB8AC3E}">
        <p14:creationId xmlns:p14="http://schemas.microsoft.com/office/powerpoint/2010/main" val="3382001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ab08_0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" y="866409"/>
            <a:ext cx="9133438" cy="416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3219000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ab08_01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7637"/>
            <a:ext cx="9144000" cy="460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3755116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Complexity of Relational Algebra Operations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54799"/>
              </p:ext>
            </p:extLst>
          </p:nvPr>
        </p:nvGraphicFramePr>
        <p:xfrm>
          <a:off x="200158" y="1295400"/>
          <a:ext cx="8763001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2713">
                  <a:extLst>
                    <a:ext uri="{9D8B030D-6E8A-4147-A177-3AD203B41FA5}">
                      <a16:colId xmlns:a16="http://schemas.microsoft.com/office/drawing/2014/main" val="3390320654"/>
                    </a:ext>
                  </a:extLst>
                </a:gridCol>
                <a:gridCol w="2300288">
                  <a:extLst>
                    <a:ext uri="{9D8B030D-6E8A-4147-A177-3AD203B41FA5}">
                      <a16:colId xmlns:a16="http://schemas.microsoft.com/office/drawing/2014/main" val="1683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</a:rPr>
                        <a:t>Operation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</a:rPr>
                        <a:t>Complexity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33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500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</a:rPr>
                        <a:t>Select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500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</a:rPr>
                        <a:t>Project (without duplication</a:t>
                      </a:r>
                      <a:r>
                        <a:rPr lang="en-US" sz="2500" baseline="0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</a:rPr>
                        <a:t> elimination)</a:t>
                      </a:r>
                      <a:endParaRPr lang="en-US" sz="2500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</a:rPr>
                        <a:t>O(n)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42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500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</a:rPr>
                        <a:t>Project</a:t>
                      </a:r>
                      <a:r>
                        <a:rPr lang="en-US" sz="2500" baseline="0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</a:rPr>
                        <a:t> (with duplicate elimination)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500" baseline="0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</a:rPr>
                        <a:t>Group by</a:t>
                      </a:r>
                      <a:endParaRPr lang="en-US" sz="2500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</a:rPr>
                        <a:t>O(n · log</a:t>
                      </a:r>
                      <a:r>
                        <a:rPr lang="en-US" sz="2500" baseline="0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</a:rPr>
                        <a:t> n)</a:t>
                      </a:r>
                      <a:endParaRPr lang="en-US" sz="2500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13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500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</a:rPr>
                        <a:t>Join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500" dirty="0" err="1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</a:rPr>
                        <a:t>Semijoin</a:t>
                      </a:r>
                      <a:endParaRPr lang="en-US" sz="2500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500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</a:rPr>
                        <a:t>Division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500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</a:rPr>
                        <a:t>Set Operators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</a:rPr>
                        <a:t>O(n · log</a:t>
                      </a:r>
                      <a:r>
                        <a:rPr lang="en-US" sz="2500" baseline="0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</a:rPr>
                        <a:t> n)</a:t>
                      </a:r>
                      <a:endParaRPr lang="en-US" sz="2500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42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500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</a:rPr>
                        <a:t>Cartesian Product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</a:rPr>
                        <a:t>O (n</a:t>
                      </a:r>
                      <a:r>
                        <a:rPr lang="en-US" sz="2500" baseline="30000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sz="2500" baseline="0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</a:rPr>
                        <a:t>)</a:t>
                      </a:r>
                      <a:endParaRPr lang="en-US" sz="2500" baseline="30000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651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281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Query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7F461-721A-BC57-A897-61F7AFC656A0}"/>
              </a:ext>
            </a:extLst>
          </p:cNvPr>
          <p:cNvSpPr txBox="1"/>
          <p:nvPr/>
        </p:nvSpPr>
        <p:spPr>
          <a:xfrm>
            <a:off x="-8965" y="861536"/>
            <a:ext cx="91246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P </a:t>
            </a:r>
            <a:r>
              <a:rPr lang="en-US" sz="21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 Project, D  Department, E  Employee</a:t>
            </a:r>
            <a:endParaRPr lang="en-US" sz="2100" b="0" dirty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  <a:p>
            <a:r>
              <a:rPr lang="el-GR" sz="21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π</a:t>
            </a:r>
            <a:r>
              <a:rPr lang="en-US" sz="21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Pnumber,Dnum,Lname,Address,Bdate</a:t>
            </a:r>
            <a:r>
              <a:rPr lang="en-US" sz="21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(</a:t>
            </a:r>
            <a:r>
              <a:rPr lang="el-GR" sz="21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σ</a:t>
            </a:r>
            <a:r>
              <a:rPr lang="en-US" sz="21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Plocation</a:t>
            </a:r>
            <a:r>
              <a:rPr lang="en-US" sz="21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=‘Stafford’ </a:t>
            </a:r>
            <a:r>
              <a:rPr lang="en-US" sz="21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(</a:t>
            </a:r>
            <a:r>
              <a:rPr lang="en-US" sz="2100" b="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P⋈</a:t>
            </a:r>
            <a:r>
              <a:rPr lang="en-US" sz="21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Dnum</a:t>
            </a:r>
            <a:r>
              <a:rPr lang="en-US" sz="21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=</a:t>
            </a:r>
            <a:r>
              <a:rPr lang="en-US" sz="21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Dnumber</a:t>
            </a:r>
            <a:r>
              <a:rPr lang="en-US" sz="2100" b="0" dirty="0" err="1">
                <a:solidFill>
                  <a:schemeClr val="tx2"/>
                </a:solidFill>
                <a:latin typeface="+mn-lt"/>
              </a:rPr>
              <a:t>D</a:t>
            </a:r>
            <a:r>
              <a:rPr lang="en-US" sz="2100" b="0" dirty="0">
                <a:solidFill>
                  <a:schemeClr val="tx2"/>
                </a:solidFill>
                <a:latin typeface="+mn-lt"/>
              </a:rPr>
              <a:t>)</a:t>
            </a:r>
            <a:r>
              <a:rPr lang="en-US" sz="21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⋈</a:t>
            </a:r>
            <a:r>
              <a:rPr lang="en-US" sz="21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Mgr_ssn</a:t>
            </a:r>
            <a:r>
              <a:rPr lang="en-US" sz="21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= </a:t>
            </a:r>
            <a:r>
              <a:rPr lang="en-US" sz="21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ssn</a:t>
            </a:r>
            <a:r>
              <a:rPr lang="en-US" sz="21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E)</a:t>
            </a:r>
            <a:r>
              <a:rPr lang="en-US" sz="2100" b="0" dirty="0">
                <a:solidFill>
                  <a:schemeClr val="tx2"/>
                </a:solidFill>
                <a:latin typeface="+mn-lt"/>
              </a:rPr>
              <a:t> </a:t>
            </a:r>
          </a:p>
        </p:txBody>
      </p:sp>
      <p:pic>
        <p:nvPicPr>
          <p:cNvPr id="3" name="Picture 2" descr="fig08_09.jpg">
            <a:extLst>
              <a:ext uri="{FF2B5EF4-FFF2-40B4-BE49-F238E27FC236}">
                <a16:creationId xmlns:a16="http://schemas.microsoft.com/office/drawing/2014/main" id="{FF29B7CE-B458-F5BB-6451-6ED5DE571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4" y="1616536"/>
            <a:ext cx="7044872" cy="524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260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Left Outer Join</a:t>
            </a:r>
          </a:p>
        </p:txBody>
      </p:sp>
      <p:pic>
        <p:nvPicPr>
          <p:cNvPr id="6" name="Picture 2" descr="fig08_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634" y="4714237"/>
            <a:ext cx="2942260" cy="214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8" y="4714237"/>
            <a:ext cx="4265446" cy="11933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91722"/>
            <a:ext cx="6505229" cy="22745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5012B3-4234-7A39-A403-60B31D674F32}"/>
              </a:ext>
            </a:extLst>
          </p:cNvPr>
          <p:cNvSpPr txBox="1"/>
          <p:nvPr/>
        </p:nvSpPr>
        <p:spPr>
          <a:xfrm>
            <a:off x="1549976" y="1066800"/>
            <a:ext cx="6172200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E </a:t>
            </a:r>
            <a:r>
              <a:rPr lang="en-US" sz="23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 Employee, D  Department</a:t>
            </a:r>
            <a:endParaRPr lang="en-US" sz="2300" b="0" dirty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3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π</a:t>
            </a:r>
            <a:r>
              <a:rPr lang="en-US" sz="23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Fname,Minit,Lname,Dname</a:t>
            </a:r>
            <a:r>
              <a:rPr lang="en-US" sz="23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(E </a:t>
            </a:r>
            <a:r>
              <a:rPr lang="en-US" sz="24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⟕ </a:t>
            </a:r>
            <a:r>
              <a:rPr lang="en-US" sz="24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ssn</a:t>
            </a:r>
            <a:r>
              <a:rPr lang="en-US" sz="24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=</a:t>
            </a:r>
            <a:r>
              <a:rPr lang="en-US" sz="20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Mgr_ssn</a:t>
            </a:r>
            <a:r>
              <a:rPr lang="en-US" sz="23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300" b="0" dirty="0">
                <a:solidFill>
                  <a:schemeClr val="tx2"/>
                </a:solidFill>
                <a:latin typeface="+mn-lt"/>
              </a:rPr>
              <a:t>D)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6564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Aggregate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619482" cy="624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9144000" cy="432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63094"/>
            <a:ext cx="7591425" cy="657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16457"/>
            <a:ext cx="7235252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3" y="3666653"/>
            <a:ext cx="9144000" cy="319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16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73131"/>
            <a:ext cx="7295882" cy="1822463"/>
          </a:xfrm>
          <a:prstGeom prst="rect">
            <a:avLst/>
          </a:prstGeom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Recursive relationship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61" y="2407659"/>
            <a:ext cx="6345838" cy="2218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62" y="4639176"/>
            <a:ext cx="6345838" cy="221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47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977"/>
            <a:ext cx="9144000" cy="699247"/>
          </a:xfrm>
          <a:prstGeom prst="rect">
            <a:avLst/>
          </a:prstGeom>
        </p:spPr>
      </p:pic>
      <p:pic>
        <p:nvPicPr>
          <p:cNvPr id="8" name="Picture 2" descr="fig05_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18" y="1570435"/>
            <a:ext cx="7464582" cy="530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43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A79AF9-7A97-41E1-B06A-F0C9562CF3B2}"/>
              </a:ext>
            </a:extLst>
          </p:cNvPr>
          <p:cNvSpPr txBox="1"/>
          <p:nvPr/>
        </p:nvSpPr>
        <p:spPr>
          <a:xfrm>
            <a:off x="4894" y="914400"/>
            <a:ext cx="91391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  <a:buSzPct val="100000"/>
            </a:pP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each operation returns a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operations can be </a:t>
            </a:r>
            <a:r>
              <a:rPr lang="en-US" sz="24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composed!</a:t>
            </a: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(Algebra is “closed”.)</a:t>
            </a:r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9D5BE111-65D9-44B3-BCF1-6C73321C2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Relational Algebra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CC1126-54C3-4CF0-B611-234C8BF41D75}"/>
              </a:ext>
            </a:extLst>
          </p:cNvPr>
          <p:cNvSpPr/>
          <p:nvPr/>
        </p:nvSpPr>
        <p:spPr bwMode="auto">
          <a:xfrm>
            <a:off x="3238854" y="3200400"/>
            <a:ext cx="27432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Relational Algebra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643C525-D66F-4A1F-93E4-C7A69912DF33}"/>
              </a:ext>
            </a:extLst>
          </p:cNvPr>
          <p:cNvSpPr/>
          <p:nvPr/>
        </p:nvSpPr>
        <p:spPr bwMode="auto">
          <a:xfrm>
            <a:off x="2324454" y="3339084"/>
            <a:ext cx="533400" cy="484632"/>
          </a:xfrm>
          <a:prstGeom prst="rightArrow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8DCA55D-0577-46BF-BDA1-BD7AF10491EB}"/>
              </a:ext>
            </a:extLst>
          </p:cNvPr>
          <p:cNvSpPr/>
          <p:nvPr/>
        </p:nvSpPr>
        <p:spPr bwMode="auto">
          <a:xfrm>
            <a:off x="6363054" y="3339084"/>
            <a:ext cx="533400" cy="484632"/>
          </a:xfrm>
          <a:prstGeom prst="rightArrow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7DC723-F8AB-4897-B172-ACF63DF44A68}"/>
              </a:ext>
            </a:extLst>
          </p:cNvPr>
          <p:cNvSpPr/>
          <p:nvPr/>
        </p:nvSpPr>
        <p:spPr bwMode="auto">
          <a:xfrm>
            <a:off x="495654" y="3276600"/>
            <a:ext cx="1447800" cy="6096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Relation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91E6AE-0BA7-4B5B-B8B7-E8C22C02B2AF}"/>
              </a:ext>
            </a:extLst>
          </p:cNvPr>
          <p:cNvSpPr/>
          <p:nvPr/>
        </p:nvSpPr>
        <p:spPr bwMode="auto">
          <a:xfrm>
            <a:off x="7277454" y="3276600"/>
            <a:ext cx="1447800" cy="6096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Relation</a:t>
            </a:r>
          </a:p>
        </p:txBody>
      </p:sp>
    </p:spTree>
    <p:extLst>
      <p:ext uri="{BB962C8B-B14F-4D97-AF65-F5344CB8AC3E}">
        <p14:creationId xmlns:p14="http://schemas.microsoft.com/office/powerpoint/2010/main" val="1844258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977"/>
            <a:ext cx="9144000" cy="699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20777"/>
            <a:ext cx="9144000" cy="4604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638" y="5462635"/>
            <a:ext cx="5038725" cy="1409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722" y="2748567"/>
            <a:ext cx="7684557" cy="268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72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pic>
        <p:nvPicPr>
          <p:cNvPr id="6" name="Picture 2" descr="fig05_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930332"/>
            <a:ext cx="6934200" cy="492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6312"/>
            <a:ext cx="9144000" cy="10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49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" y="563650"/>
            <a:ext cx="9141738" cy="2485832"/>
          </a:xfrm>
          <a:prstGeom prst="rect">
            <a:avLst/>
          </a:prstGeom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64" y="5307300"/>
            <a:ext cx="4419600" cy="1236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110" y="3047460"/>
            <a:ext cx="6389781" cy="22341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164" y="5281649"/>
            <a:ext cx="2731436" cy="157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12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799"/>
            <a:ext cx="9144000" cy="688669"/>
          </a:xfrm>
          <a:prstGeom prst="rect">
            <a:avLst/>
          </a:prstGeom>
        </p:spPr>
      </p:pic>
      <p:pic>
        <p:nvPicPr>
          <p:cNvPr id="7" name="Picture 2" descr="fig05_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374468"/>
            <a:ext cx="7696200" cy="546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490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" y="838200"/>
            <a:ext cx="9144000" cy="2190939"/>
          </a:xfrm>
          <a:prstGeom prst="rect">
            <a:avLst/>
          </a:prstGeom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000" y="2771681"/>
            <a:ext cx="2074000" cy="4086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9139"/>
            <a:ext cx="2731436" cy="15763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" y="4623811"/>
            <a:ext cx="6389781" cy="223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45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981075"/>
          </a:xfrm>
          <a:prstGeom prst="rect">
            <a:avLst/>
          </a:prstGeom>
        </p:spPr>
      </p:pic>
      <p:pic>
        <p:nvPicPr>
          <p:cNvPr id="7" name="Picture 2" descr="fig05_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03" y="1666875"/>
            <a:ext cx="7278794" cy="517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395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" y="533400"/>
            <a:ext cx="9144000" cy="31263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716" y="3664834"/>
            <a:ext cx="1623284" cy="31982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" y="5454122"/>
            <a:ext cx="2439118" cy="140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6" y="3659708"/>
            <a:ext cx="5132024" cy="17944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9385" y="5454122"/>
            <a:ext cx="3418016" cy="95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09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" y="609600"/>
            <a:ext cx="9144000" cy="3126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" y="3810000"/>
            <a:ext cx="9144000" cy="1282828"/>
          </a:xfrm>
          <a:prstGeom prst="rect">
            <a:avLst/>
          </a:prstGeom>
        </p:spPr>
      </p:pic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061573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762000"/>
            <a:ext cx="9153525" cy="323850"/>
          </a:xfrm>
          <a:prstGeom prst="rect">
            <a:avLst/>
          </a:prstGeom>
        </p:spPr>
      </p:pic>
      <p:pic>
        <p:nvPicPr>
          <p:cNvPr id="6" name="Picture 2" descr="fig05_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55" y="1114518"/>
            <a:ext cx="8075691" cy="573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070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8200"/>
            <a:ext cx="9186333" cy="160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753175"/>
            <a:ext cx="6019800" cy="21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251" y="2743200"/>
            <a:ext cx="4286499" cy="199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0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Selection operation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80" y="838200"/>
            <a:ext cx="91359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latin typeface="+mn-lt"/>
              </a:rPr>
              <a:t>A subset of tuples from a relation that satisfies a </a:t>
            </a:r>
            <a:r>
              <a:rPr lang="en-US" sz="3200" dirty="0">
                <a:latin typeface="+mn-lt"/>
              </a:rPr>
              <a:t>selection condition</a:t>
            </a:r>
            <a:r>
              <a:rPr lang="en-US" sz="3200" b="0" dirty="0">
                <a:latin typeface="+mn-lt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0743D-4878-1246-2A0B-4E9E895B1981}"/>
              </a:ext>
            </a:extLst>
          </p:cNvPr>
          <p:cNvSpPr txBox="1"/>
          <p:nvPr/>
        </p:nvSpPr>
        <p:spPr>
          <a:xfrm>
            <a:off x="448056" y="4505980"/>
            <a:ext cx="85435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σ</a:t>
            </a:r>
            <a:r>
              <a:rPr lang="en-US" sz="28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(</a:t>
            </a:r>
            <a:r>
              <a:rPr lang="en-US" sz="28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Dno</a:t>
            </a:r>
            <a:r>
              <a:rPr lang="en-US" sz="28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=4 AND Salary&gt;25000) OR (</a:t>
            </a:r>
            <a:r>
              <a:rPr lang="en-US" sz="28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Dno</a:t>
            </a:r>
            <a:r>
              <a:rPr lang="en-US" sz="28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=5 AND Salary&gt;30000)</a:t>
            </a:r>
            <a:r>
              <a:rPr lang="en-US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Employee</a:t>
            </a:r>
            <a:endParaRPr lang="en-US" sz="28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F8ED0-A452-E508-3936-C956C00E3D11}"/>
              </a:ext>
            </a:extLst>
          </p:cNvPr>
          <p:cNvSpPr txBox="1"/>
          <p:nvPr/>
        </p:nvSpPr>
        <p:spPr>
          <a:xfrm>
            <a:off x="448056" y="3861989"/>
            <a:ext cx="503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σ</a:t>
            </a:r>
            <a:r>
              <a:rPr lang="en-US" sz="28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Dno</a:t>
            </a:r>
            <a:r>
              <a:rPr lang="en-US" sz="28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=4 AND Salary&gt;25000</a:t>
            </a:r>
            <a:r>
              <a:rPr lang="en-US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Employee</a:t>
            </a:r>
            <a:endParaRPr lang="en-US" sz="28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92509-E25D-6D1F-3EBE-10CA3392FEF5}"/>
              </a:ext>
            </a:extLst>
          </p:cNvPr>
          <p:cNvSpPr txBox="1"/>
          <p:nvPr/>
        </p:nvSpPr>
        <p:spPr>
          <a:xfrm>
            <a:off x="448056" y="3217999"/>
            <a:ext cx="465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σ</a:t>
            </a:r>
            <a:r>
              <a:rPr lang="en-US" sz="28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Dno</a:t>
            </a:r>
            <a:r>
              <a:rPr lang="en-US" sz="28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=4</a:t>
            </a:r>
            <a:r>
              <a:rPr lang="en-US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Employee</a:t>
            </a:r>
            <a:endParaRPr lang="en-US" sz="28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84A47-A136-B8F0-4DBC-F013B6019799}"/>
              </a:ext>
            </a:extLst>
          </p:cNvPr>
          <p:cNvSpPr txBox="1"/>
          <p:nvPr/>
        </p:nvSpPr>
        <p:spPr>
          <a:xfrm>
            <a:off x="1981200" y="1981200"/>
            <a:ext cx="46526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32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σ</a:t>
            </a:r>
            <a:r>
              <a:rPr lang="en-US" sz="32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&lt;selection condition&gt;</a:t>
            </a:r>
            <a:r>
              <a:rPr lang="en-US" sz="32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Relation</a:t>
            </a:r>
            <a:endParaRPr lang="en-US" sz="3200" b="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2958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" y="838200"/>
            <a:ext cx="8524875" cy="447675"/>
          </a:xfrm>
          <a:prstGeom prst="rect">
            <a:avLst/>
          </a:prstGeom>
        </p:spPr>
      </p:pic>
      <p:pic>
        <p:nvPicPr>
          <p:cNvPr id="6" name="Picture 2" descr="fig05_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59" y="1285874"/>
            <a:ext cx="7829282" cy="556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013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" y="838200"/>
            <a:ext cx="85248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" y="1353494"/>
            <a:ext cx="8920681" cy="368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4753175"/>
            <a:ext cx="6019800" cy="210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751" y="2743200"/>
            <a:ext cx="4286499" cy="199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549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392981"/>
          </a:xfrm>
          <a:prstGeom prst="rect">
            <a:avLst/>
          </a:prstGeom>
        </p:spPr>
      </p:pic>
      <p:pic>
        <p:nvPicPr>
          <p:cNvPr id="6" name="Picture 2" descr="fig05_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49" y="1087835"/>
            <a:ext cx="8120703" cy="577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98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19360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415" y="4700249"/>
            <a:ext cx="6171171" cy="2157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085" y="2708465"/>
            <a:ext cx="4286499" cy="19917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610" y="2708465"/>
            <a:ext cx="4147475" cy="116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28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Take home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b="0" dirty="0">
                <a:solidFill>
                  <a:schemeClr val="tx2"/>
                </a:solidFill>
                <a:latin typeface="+mn-lt"/>
              </a:rPr>
              <a:t>Relation Algebra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chemeClr val="tx2"/>
                </a:solidFill>
                <a:latin typeface="+mn-lt"/>
              </a:rPr>
              <a:t>Selection operation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chemeClr val="tx2"/>
                </a:solidFill>
                <a:latin typeface="+mn-lt"/>
              </a:rPr>
              <a:t>Projection operation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chemeClr val="tx2"/>
                </a:solidFill>
                <a:latin typeface="+mn-lt"/>
              </a:rPr>
              <a:t>Assignment operation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chemeClr val="tx2"/>
                </a:solidFill>
                <a:latin typeface="+mn-lt"/>
              </a:rPr>
              <a:t>Rename operation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chemeClr val="tx2"/>
                </a:solidFill>
                <a:latin typeface="+mn-lt"/>
              </a:rPr>
              <a:t>Set operations (e.g., union, intersection, difference, division)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chemeClr val="tx2"/>
                </a:solidFill>
                <a:latin typeface="+mn-lt"/>
              </a:rPr>
              <a:t>Join and </a:t>
            </a:r>
            <a:r>
              <a:rPr lang="en-US" sz="3000" b="0" dirty="0" err="1">
                <a:solidFill>
                  <a:schemeClr val="tx2"/>
                </a:solidFill>
                <a:latin typeface="+mn-lt"/>
              </a:rPr>
              <a:t>Equi</a:t>
            </a:r>
            <a:r>
              <a:rPr lang="en-US" sz="3000" b="0">
                <a:solidFill>
                  <a:schemeClr val="tx2"/>
                </a:solidFill>
                <a:latin typeface="+mn-lt"/>
              </a:rPr>
              <a:t>-Join</a:t>
            </a:r>
            <a:endParaRPr lang="en-US" sz="3000" b="0" dirty="0">
              <a:solidFill>
                <a:schemeClr val="tx2"/>
              </a:solidFill>
              <a:latin typeface="+mn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chemeClr val="tx2"/>
                </a:solidFill>
                <a:latin typeface="+mn-lt"/>
              </a:rPr>
              <a:t>Aggregate Functions and Grouping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chemeClr val="tx2"/>
                </a:solidFill>
                <a:latin typeface="+mn-lt"/>
              </a:rPr>
              <a:t>Outer Join</a:t>
            </a:r>
            <a:endParaRPr lang="en-US" sz="3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36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00128"/>
            <a:ext cx="5958689" cy="709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323886"/>
            <a:ext cx="9067800" cy="552914"/>
          </a:xfrm>
          <a:prstGeom prst="rect">
            <a:avLst/>
          </a:prstGeom>
        </p:spPr>
      </p:pic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Selection operation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80" y="838200"/>
            <a:ext cx="9135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Commutative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9053" y="3646869"/>
            <a:ext cx="9135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A sequence of SELECT can be a single SELECT.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01AB32-E116-9ED8-99B5-ED97ED5EEF19}"/>
              </a:ext>
            </a:extLst>
          </p:cNvPr>
          <p:cNvSpPr txBox="1"/>
          <p:nvPr/>
        </p:nvSpPr>
        <p:spPr>
          <a:xfrm>
            <a:off x="228600" y="2209800"/>
            <a:ext cx="503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σ</a:t>
            </a:r>
            <a:r>
              <a:rPr lang="en-US" sz="28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Dno</a:t>
            </a:r>
            <a:r>
              <a:rPr lang="en-US" sz="28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=4 </a:t>
            </a:r>
            <a:r>
              <a:rPr lang="el-GR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σ</a:t>
            </a:r>
            <a:r>
              <a:rPr lang="en-US" sz="28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Salary&gt;25000</a:t>
            </a:r>
            <a:r>
              <a:rPr lang="en-US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Employee</a:t>
            </a:r>
            <a:endParaRPr lang="en-US" sz="28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D1B26-0784-FF96-2403-911FF221A568}"/>
              </a:ext>
            </a:extLst>
          </p:cNvPr>
          <p:cNvSpPr txBox="1"/>
          <p:nvPr/>
        </p:nvSpPr>
        <p:spPr>
          <a:xfrm>
            <a:off x="228600" y="2761670"/>
            <a:ext cx="487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σ</a:t>
            </a:r>
            <a:r>
              <a:rPr lang="en-US" sz="28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Salary&gt;25000</a:t>
            </a:r>
            <a:r>
              <a:rPr lang="en-US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l-GR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σ</a:t>
            </a:r>
            <a:r>
              <a:rPr lang="en-US" sz="28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Dno</a:t>
            </a:r>
            <a:r>
              <a:rPr lang="en-US" sz="28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=4 </a:t>
            </a:r>
            <a:r>
              <a:rPr lang="en-US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Employee</a:t>
            </a:r>
            <a:endParaRPr lang="en-US" sz="28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63A26-A8AD-976F-EDB4-0F766A522AD0}"/>
              </a:ext>
            </a:extLst>
          </p:cNvPr>
          <p:cNvSpPr txBox="1"/>
          <p:nvPr/>
        </p:nvSpPr>
        <p:spPr>
          <a:xfrm>
            <a:off x="228600" y="4963180"/>
            <a:ext cx="503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σ</a:t>
            </a:r>
            <a:r>
              <a:rPr lang="en-US" sz="28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Dno</a:t>
            </a:r>
            <a:r>
              <a:rPr lang="en-US" sz="28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=4 AND Salary&gt;25000</a:t>
            </a:r>
            <a:r>
              <a:rPr lang="en-US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Employee</a:t>
            </a:r>
            <a:endParaRPr lang="en-US" sz="2800" b="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04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" y="2590800"/>
            <a:ext cx="9153144" cy="3200400"/>
          </a:xfrm>
          <a:prstGeom prst="rect">
            <a:avLst/>
          </a:prstGeom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25BAA6-78D8-47F7-8091-6A7DC73ABE49}"/>
              </a:ext>
            </a:extLst>
          </p:cNvPr>
          <p:cNvSpPr/>
          <p:nvPr/>
        </p:nvSpPr>
        <p:spPr bwMode="auto">
          <a:xfrm>
            <a:off x="443" y="4131576"/>
            <a:ext cx="9124682" cy="304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BBAE09-F986-4FFE-B4B8-225FFE772297}"/>
              </a:ext>
            </a:extLst>
          </p:cNvPr>
          <p:cNvSpPr/>
          <p:nvPr/>
        </p:nvSpPr>
        <p:spPr bwMode="auto">
          <a:xfrm>
            <a:off x="0" y="3810000"/>
            <a:ext cx="9124682" cy="304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73755-9742-49C4-AD60-58097B00E67B}"/>
              </a:ext>
            </a:extLst>
          </p:cNvPr>
          <p:cNvSpPr/>
          <p:nvPr/>
        </p:nvSpPr>
        <p:spPr bwMode="auto">
          <a:xfrm>
            <a:off x="0" y="5071848"/>
            <a:ext cx="9124682" cy="304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CD6D0-C788-00F3-0E74-AED6900353BC}"/>
              </a:ext>
            </a:extLst>
          </p:cNvPr>
          <p:cNvSpPr txBox="1"/>
          <p:nvPr/>
        </p:nvSpPr>
        <p:spPr>
          <a:xfrm>
            <a:off x="2245659" y="1481352"/>
            <a:ext cx="46526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32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σ</a:t>
            </a:r>
            <a:r>
              <a:rPr lang="en-US" sz="32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Dno</a:t>
            </a:r>
            <a:r>
              <a:rPr lang="en-US" sz="32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=4</a:t>
            </a:r>
            <a:r>
              <a:rPr lang="en-US" sz="32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Employee</a:t>
            </a:r>
            <a:endParaRPr lang="en-US" sz="3200" b="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752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37F02D-F3DE-4459-A6C8-AD785D9E0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" y="2590800"/>
            <a:ext cx="9153144" cy="3200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0180ED-532E-4D80-8052-EA8F3F4D9BB6}"/>
              </a:ext>
            </a:extLst>
          </p:cNvPr>
          <p:cNvSpPr/>
          <p:nvPr/>
        </p:nvSpPr>
        <p:spPr bwMode="auto">
          <a:xfrm>
            <a:off x="443" y="4131576"/>
            <a:ext cx="9124682" cy="304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E0DA92-17D0-B9D0-9695-F8BC17045A59}"/>
              </a:ext>
            </a:extLst>
          </p:cNvPr>
          <p:cNvSpPr txBox="1"/>
          <p:nvPr/>
        </p:nvSpPr>
        <p:spPr>
          <a:xfrm>
            <a:off x="800100" y="1371600"/>
            <a:ext cx="7543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32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σ</a:t>
            </a:r>
            <a:r>
              <a:rPr lang="en-US" sz="32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Dno</a:t>
            </a:r>
            <a:r>
              <a:rPr lang="en-US" sz="32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=4 AND Salary&gt;25000</a:t>
            </a:r>
            <a:r>
              <a:rPr lang="en-US" sz="32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Employee</a:t>
            </a:r>
            <a:endParaRPr lang="en-US" sz="3200" b="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674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" y="1981200"/>
            <a:ext cx="9153144" cy="3200400"/>
          </a:xfrm>
          <a:prstGeom prst="rect">
            <a:avLst/>
          </a:prstGeom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105ED-784F-4248-846A-71B8EA7CEC66}"/>
              </a:ext>
            </a:extLst>
          </p:cNvPr>
          <p:cNvSpPr/>
          <p:nvPr/>
        </p:nvSpPr>
        <p:spPr bwMode="auto">
          <a:xfrm>
            <a:off x="0" y="3509394"/>
            <a:ext cx="9124682" cy="304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B8BD5-46C7-4260-AFEB-8549F95AB95E}"/>
              </a:ext>
            </a:extLst>
          </p:cNvPr>
          <p:cNvSpPr/>
          <p:nvPr/>
        </p:nvSpPr>
        <p:spPr bwMode="auto">
          <a:xfrm>
            <a:off x="0" y="3839358"/>
            <a:ext cx="9124682" cy="304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9F1DD7-18B0-458F-9E71-7A67E42630EA}"/>
              </a:ext>
            </a:extLst>
          </p:cNvPr>
          <p:cNvSpPr/>
          <p:nvPr/>
        </p:nvSpPr>
        <p:spPr bwMode="auto">
          <a:xfrm>
            <a:off x="0" y="2895600"/>
            <a:ext cx="9124682" cy="304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93C8B0-8597-082B-9F12-6840DD1AAE9E}"/>
              </a:ext>
            </a:extLst>
          </p:cNvPr>
          <p:cNvSpPr txBox="1"/>
          <p:nvPr/>
        </p:nvSpPr>
        <p:spPr>
          <a:xfrm>
            <a:off x="-4572" y="1076980"/>
            <a:ext cx="9153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σ</a:t>
            </a:r>
            <a:r>
              <a:rPr lang="en-US" sz="28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(</a:t>
            </a:r>
            <a:r>
              <a:rPr lang="en-US" sz="28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Dno</a:t>
            </a:r>
            <a:r>
              <a:rPr lang="en-US" sz="28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=4 AND Salary&gt;25000) OR (</a:t>
            </a:r>
            <a:r>
              <a:rPr lang="en-US" sz="28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Dno</a:t>
            </a:r>
            <a:r>
              <a:rPr lang="en-US" sz="28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=5 AND Salary&gt;30000)</a:t>
            </a:r>
            <a:r>
              <a:rPr lang="en-US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Employee</a:t>
            </a:r>
            <a:endParaRPr lang="en-US" sz="2800" b="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743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Projection operation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80" y="838200"/>
            <a:ext cx="9135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latin typeface="+mn-lt"/>
              </a:rPr>
              <a:t>A subset of columns from a relation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4200"/>
            <a:ext cx="9153144" cy="3200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20AEC5-F89B-468F-A15E-B6AA8AF49986}"/>
              </a:ext>
            </a:extLst>
          </p:cNvPr>
          <p:cNvSpPr/>
          <p:nvPr/>
        </p:nvSpPr>
        <p:spPr bwMode="auto">
          <a:xfrm>
            <a:off x="1396764" y="3413620"/>
            <a:ext cx="762000" cy="28347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7FD506-AB18-41CC-B0EF-8D430F3D2001}"/>
              </a:ext>
            </a:extLst>
          </p:cNvPr>
          <p:cNvSpPr/>
          <p:nvPr/>
        </p:nvSpPr>
        <p:spPr bwMode="auto">
          <a:xfrm>
            <a:off x="27963" y="3429000"/>
            <a:ext cx="762000" cy="28347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6FEA13-D51B-46F9-984F-FF14C5F1BE0A}"/>
              </a:ext>
            </a:extLst>
          </p:cNvPr>
          <p:cNvSpPr/>
          <p:nvPr/>
        </p:nvSpPr>
        <p:spPr bwMode="auto">
          <a:xfrm>
            <a:off x="6891552" y="3429000"/>
            <a:ext cx="660636" cy="28347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99D89-4F5C-C511-B06D-4D6CC5A46659}"/>
              </a:ext>
            </a:extLst>
          </p:cNvPr>
          <p:cNvSpPr txBox="1"/>
          <p:nvPr/>
        </p:nvSpPr>
        <p:spPr>
          <a:xfrm>
            <a:off x="1193682" y="2387591"/>
            <a:ext cx="6629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π</a:t>
            </a:r>
            <a:r>
              <a:rPr lang="en-US" sz="2800" b="0" baseline="-25000" dirty="0" err="1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Lname,Fname,Salary</a:t>
            </a:r>
            <a:r>
              <a:rPr lang="en-US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Employee</a:t>
            </a:r>
            <a:endParaRPr lang="en-US" sz="28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A80AC-BB2E-B322-02C9-8200F6CAFDA5}"/>
              </a:ext>
            </a:extLst>
          </p:cNvPr>
          <p:cNvSpPr txBox="1"/>
          <p:nvPr/>
        </p:nvSpPr>
        <p:spPr>
          <a:xfrm>
            <a:off x="1193682" y="1444941"/>
            <a:ext cx="6629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π</a:t>
            </a:r>
            <a:r>
              <a:rPr lang="en-US" sz="2800" b="0" baseline="-2500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&lt;attribute list&gt;</a:t>
            </a:r>
            <a:r>
              <a:rPr lang="en-US" sz="28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Relation</a:t>
            </a:r>
            <a:endParaRPr lang="en-US" sz="2800" b="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9387309"/>
      </p:ext>
    </p:extLst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457C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457C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1719</TotalTime>
  <Words>619</Words>
  <Application>Microsoft Office PowerPoint</Application>
  <PresentationFormat>On-screen Show (4:3)</PresentationFormat>
  <Paragraphs>139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Times New Roman</vt:lpstr>
      <vt:lpstr>Wingdings</vt:lpstr>
      <vt:lpstr>Echo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Florida Atlantic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mbanks</dc:creator>
  <cp:lastModifiedBy>KwangSoo Yang</cp:lastModifiedBy>
  <cp:revision>181</cp:revision>
  <dcterms:created xsi:type="dcterms:W3CDTF">2005-09-12T13:56:44Z</dcterms:created>
  <dcterms:modified xsi:type="dcterms:W3CDTF">2023-08-14T16:19:59Z</dcterms:modified>
</cp:coreProperties>
</file>