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Geo"/>
      <p:regular r:id="rId25"/>
      <p: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1" roundtripDataSignature="AMtx7mjgzjKwVFZhp1WyKCR5A94Vyy13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eo-italic.fntdata"/><Relationship Id="rId25" Type="http://schemas.openxmlformats.org/officeDocument/2006/relationships/font" Target="fonts/Geo-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8be60621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88be60621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8be60621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88be60621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8be60621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88be60621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be6062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88be6062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3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p:nvPr>
            <p:ph idx="2" type="pic"/>
          </p:nvPr>
        </p:nvSpPr>
        <p:spPr>
          <a:xfrm>
            <a:off x="15" y="0"/>
            <a:ext cx="12191985" cy="4578350"/>
          </a:xfrm>
          <a:prstGeom prst="rect">
            <a:avLst/>
          </a:prstGeom>
          <a:solidFill>
            <a:srgbClr val="D8D8D8"/>
          </a:solidFill>
          <a:ln>
            <a:noFill/>
          </a:ln>
        </p:spPr>
      </p:sp>
      <p:sp>
        <p:nvSpPr>
          <p:cNvPr id="88" name="Google Shape;88;p3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5" name="Shape 35"/>
        <p:cNvGrpSpPr/>
        <p:nvPr/>
      </p:nvGrpSpPr>
      <p:grpSpPr>
        <a:xfrm>
          <a:off x="0" y="0"/>
          <a:ext cx="0" cy="0"/>
          <a:chOff x="0" y="0"/>
          <a:chExt cx="0" cy="0"/>
        </a:xfrm>
      </p:grpSpPr>
      <p:sp>
        <p:nvSpPr>
          <p:cNvPr id="36" name="Google Shape;36;p2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0" name="Shape 40"/>
        <p:cNvGrpSpPr/>
        <p:nvPr/>
      </p:nvGrpSpPr>
      <p:grpSpPr>
        <a:xfrm>
          <a:off x="0" y="0"/>
          <a:ext cx="0" cy="0"/>
          <a:chOff x="0" y="0"/>
          <a:chExt cx="0" cy="0"/>
        </a:xfrm>
      </p:grpSpPr>
      <p:sp>
        <p:nvSpPr>
          <p:cNvPr id="41" name="Google Shape;41;p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21"/>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5" name="Google Shape;45;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8" name="Shape 48"/>
        <p:cNvGrpSpPr/>
        <p:nvPr/>
      </p:nvGrpSpPr>
      <p:grpSpPr>
        <a:xfrm>
          <a:off x="0" y="0"/>
          <a:ext cx="0" cy="0"/>
          <a:chOff x="0" y="0"/>
          <a:chExt cx="0" cy="0"/>
        </a:xfrm>
      </p:grpSpPr>
      <p:sp>
        <p:nvSpPr>
          <p:cNvPr id="49" name="Google Shape;49;p2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2" name="Google Shape;52;p25"/>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3" name="Google Shape;53;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26"/>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6" name="Google Shape;66;p27"/>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27"/>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8" name="Google Shape;68;p27"/>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2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20"/>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25" name="Google Shape;25;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19"/>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8" name="Google Shape;98;p1"/>
          <p:cNvSpPr txBox="1"/>
          <p:nvPr>
            <p:ph type="ctrTitle"/>
          </p:nvPr>
        </p:nvSpPr>
        <p:spPr>
          <a:xfrm>
            <a:off x="6700059" y="3108961"/>
            <a:ext cx="5228704" cy="164591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Times New Roman"/>
              <a:buNone/>
            </a:pPr>
            <a:r>
              <a:rPr b="1" lang="en-US" sz="2700">
                <a:solidFill>
                  <a:srgbClr val="C00000"/>
                </a:solidFill>
                <a:latin typeface="Times New Roman"/>
                <a:ea typeface="Times New Roman"/>
                <a:cs typeface="Times New Roman"/>
                <a:sym typeface="Times New Roman"/>
              </a:rPr>
              <a:t>Predicting Stock Market Trends Using Machine Learning And Deep Learning Algorithms Via Continuous And Binary Data A Comparative Analysis</a:t>
            </a:r>
            <a:br>
              <a:rPr b="1" lang="en-US">
                <a:solidFill>
                  <a:srgbClr val="C00000"/>
                </a:solidFill>
              </a:rPr>
            </a:br>
            <a:r>
              <a:rPr b="1" lang="en-US">
                <a:solidFill>
                  <a:srgbClr val="C00000"/>
                </a:solidFill>
              </a:rPr>
              <a:t> </a:t>
            </a:r>
            <a:endParaRPr/>
          </a:p>
        </p:txBody>
      </p:sp>
      <p:sp>
        <p:nvSpPr>
          <p:cNvPr id="99" name="Google Shape;99;p1"/>
          <p:cNvSpPr txBox="1"/>
          <p:nvPr>
            <p:ph idx="1" type="subTitle"/>
          </p:nvPr>
        </p:nvSpPr>
        <p:spPr>
          <a:xfrm>
            <a:off x="6730000" y="4455620"/>
            <a:ext cx="4813072" cy="1568659"/>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300"/>
              <a:buNone/>
            </a:pPr>
            <a:r>
              <a:rPr b="1" lang="en-US" sz="1300">
                <a:latin typeface="Times New Roman"/>
                <a:ea typeface="Times New Roman"/>
                <a:cs typeface="Times New Roman"/>
                <a:sym typeface="Times New Roman"/>
              </a:rPr>
              <a:t>M.AKSHITH                       20R01A6797</a:t>
            </a:r>
            <a:endParaRPr/>
          </a:p>
          <a:p>
            <a:pPr indent="0" lvl="0" marL="0" rtl="0" algn="l">
              <a:lnSpc>
                <a:spcPct val="110000"/>
              </a:lnSpc>
              <a:spcBef>
                <a:spcPts val="1400"/>
              </a:spcBef>
              <a:spcAft>
                <a:spcPts val="0"/>
              </a:spcAft>
              <a:buSzPts val="1300"/>
              <a:buNone/>
            </a:pPr>
            <a:r>
              <a:rPr b="1" lang="en-US" sz="1300">
                <a:latin typeface="Times New Roman"/>
                <a:ea typeface="Times New Roman"/>
                <a:cs typeface="Times New Roman"/>
                <a:sym typeface="Times New Roman"/>
              </a:rPr>
              <a:t>M.VARSHITH                     20R01A67A2</a:t>
            </a:r>
            <a:endParaRPr/>
          </a:p>
          <a:p>
            <a:pPr indent="0" lvl="0" marL="0" rtl="0" algn="l">
              <a:lnSpc>
                <a:spcPct val="110000"/>
              </a:lnSpc>
              <a:spcBef>
                <a:spcPts val="1400"/>
              </a:spcBef>
              <a:spcAft>
                <a:spcPts val="0"/>
              </a:spcAft>
              <a:buSzPts val="1300"/>
              <a:buNone/>
            </a:pPr>
            <a:r>
              <a:rPr b="1" lang="en-US" sz="1300">
                <a:latin typeface="Times New Roman"/>
                <a:ea typeface="Times New Roman"/>
                <a:cs typeface="Times New Roman"/>
                <a:sym typeface="Times New Roman"/>
              </a:rPr>
              <a:t>M.VINAY KUMAR               20R01A67A3</a:t>
            </a:r>
            <a:endParaRPr/>
          </a:p>
          <a:p>
            <a:pPr indent="0" lvl="0" marL="0" rtl="0" algn="l">
              <a:lnSpc>
                <a:spcPct val="110000"/>
              </a:lnSpc>
              <a:spcBef>
                <a:spcPts val="1400"/>
              </a:spcBef>
              <a:spcAft>
                <a:spcPts val="0"/>
              </a:spcAft>
              <a:buSzPts val="1300"/>
              <a:buNone/>
            </a:pPr>
            <a:r>
              <a:rPr b="1" lang="en-US" sz="1300">
                <a:latin typeface="Times New Roman"/>
                <a:ea typeface="Times New Roman"/>
                <a:cs typeface="Times New Roman"/>
                <a:sym typeface="Times New Roman"/>
              </a:rPr>
              <a:t>N.KRUSHIDHAR REDDY     20R01A67A5</a:t>
            </a:r>
            <a:endParaRPr/>
          </a:p>
          <a:p>
            <a:pPr indent="0" lvl="0" marL="0" rtl="0" algn="l">
              <a:lnSpc>
                <a:spcPct val="110000"/>
              </a:lnSpc>
              <a:spcBef>
                <a:spcPts val="1400"/>
              </a:spcBef>
              <a:spcAft>
                <a:spcPts val="0"/>
              </a:spcAft>
              <a:buSzPts val="1300"/>
              <a:buNone/>
            </a:pPr>
            <a:r>
              <a:t/>
            </a:r>
            <a:endParaRPr b="1" sz="1300">
              <a:latin typeface="Times New Roman"/>
              <a:ea typeface="Times New Roman"/>
              <a:cs typeface="Times New Roman"/>
              <a:sym typeface="Times New Roman"/>
            </a:endParaRPr>
          </a:p>
          <a:p>
            <a:pPr indent="0" lvl="0" marL="0" rtl="0" algn="l">
              <a:lnSpc>
                <a:spcPct val="110000"/>
              </a:lnSpc>
              <a:spcBef>
                <a:spcPts val="1400"/>
              </a:spcBef>
              <a:spcAft>
                <a:spcPts val="0"/>
              </a:spcAft>
              <a:buSzPts val="1300"/>
              <a:buNone/>
            </a:pPr>
            <a:r>
              <a:t/>
            </a:r>
            <a:endParaRPr sz="1300">
              <a:latin typeface="Times New Roman"/>
              <a:ea typeface="Times New Roman"/>
              <a:cs typeface="Times New Roman"/>
              <a:sym typeface="Times New Roman"/>
            </a:endParaRPr>
          </a:p>
          <a:p>
            <a:pPr indent="0" lvl="0" marL="0" rtl="0" algn="l">
              <a:lnSpc>
                <a:spcPct val="110000"/>
              </a:lnSpc>
              <a:spcBef>
                <a:spcPts val="1400"/>
              </a:spcBef>
              <a:spcAft>
                <a:spcPts val="0"/>
              </a:spcAft>
              <a:buSzPts val="1300"/>
              <a:buNone/>
            </a:pPr>
            <a:r>
              <a:t/>
            </a:r>
            <a:endParaRPr b="1" sz="1300">
              <a:latin typeface="Times New Roman"/>
              <a:ea typeface="Times New Roman"/>
              <a:cs typeface="Times New Roman"/>
              <a:sym typeface="Times New Roman"/>
            </a:endParaRPr>
          </a:p>
          <a:p>
            <a:pPr indent="0" lvl="0" marL="0" rtl="0" algn="l">
              <a:lnSpc>
                <a:spcPct val="110000"/>
              </a:lnSpc>
              <a:spcBef>
                <a:spcPts val="1400"/>
              </a:spcBef>
              <a:spcAft>
                <a:spcPts val="0"/>
              </a:spcAft>
              <a:buSzPts val="1700"/>
              <a:buNone/>
            </a:pPr>
            <a:r>
              <a:t/>
            </a:r>
            <a:endParaRPr sz="1700"/>
          </a:p>
          <a:p>
            <a:pPr indent="0" lvl="0" marL="0" rtl="0" algn="l">
              <a:lnSpc>
                <a:spcPct val="110000"/>
              </a:lnSpc>
              <a:spcBef>
                <a:spcPts val="1400"/>
              </a:spcBef>
              <a:spcAft>
                <a:spcPts val="0"/>
              </a:spcAft>
              <a:buSzPts val="2400"/>
              <a:buNone/>
            </a:pPr>
            <a:r>
              <a:t/>
            </a:r>
            <a:endParaRPr/>
          </a:p>
          <a:p>
            <a:pPr indent="0" lvl="0" marL="0" rtl="0" algn="l">
              <a:lnSpc>
                <a:spcPct val="110000"/>
              </a:lnSpc>
              <a:spcBef>
                <a:spcPts val="1400"/>
              </a:spcBef>
              <a:spcAft>
                <a:spcPts val="0"/>
              </a:spcAft>
              <a:buSzPts val="2400"/>
              <a:buNone/>
            </a:pPr>
            <a:r>
              <a:t/>
            </a:r>
            <a:endParaRPr/>
          </a:p>
          <a:p>
            <a:pPr indent="0" lvl="0" marL="0" rtl="0" algn="l">
              <a:lnSpc>
                <a:spcPct val="110000"/>
              </a:lnSpc>
              <a:spcBef>
                <a:spcPts val="1400"/>
              </a:spcBef>
              <a:spcAft>
                <a:spcPts val="0"/>
              </a:spcAft>
              <a:buSzPts val="2400"/>
              <a:buNone/>
            </a:pPr>
            <a:r>
              <a:t/>
            </a:r>
            <a:endParaRPr/>
          </a:p>
          <a:p>
            <a:pPr indent="0" lvl="0" marL="0" rtl="0" algn="l">
              <a:lnSpc>
                <a:spcPct val="110000"/>
              </a:lnSpc>
              <a:spcBef>
                <a:spcPts val="1400"/>
              </a:spcBef>
              <a:spcAft>
                <a:spcPts val="0"/>
              </a:spcAft>
              <a:buSzPts val="2400"/>
              <a:buNone/>
            </a:pPr>
            <a:r>
              <a:t/>
            </a:r>
            <a:endParaRPr/>
          </a:p>
          <a:p>
            <a:pPr indent="0" lvl="0" marL="0" rtl="0" algn="l">
              <a:lnSpc>
                <a:spcPct val="110000"/>
              </a:lnSpc>
              <a:spcBef>
                <a:spcPts val="1400"/>
              </a:spcBef>
              <a:spcAft>
                <a:spcPts val="0"/>
              </a:spcAft>
              <a:buSzPts val="2400"/>
              <a:buNone/>
            </a:pPr>
            <a:r>
              <a:t/>
            </a:r>
            <a:endParaRPr/>
          </a:p>
        </p:txBody>
      </p:sp>
      <p:pic>
        <p:nvPicPr>
          <p:cNvPr id="100" name="Google Shape;100;p1"/>
          <p:cNvPicPr preferRelativeResize="0"/>
          <p:nvPr/>
        </p:nvPicPr>
        <p:blipFill rotWithShape="1">
          <a:blip r:embed="rId3">
            <a:alphaModFix/>
          </a:blip>
          <a:srcRect b="0" l="0" r="0" t="0"/>
          <a:stretch/>
        </p:blipFill>
        <p:spPr>
          <a:xfrm>
            <a:off x="1" y="10"/>
            <a:ext cx="6096000" cy="6857990"/>
          </a:xfrm>
          <a:prstGeom prst="rect">
            <a:avLst/>
          </a:prstGeom>
          <a:noFill/>
          <a:ln>
            <a:noFill/>
          </a:ln>
        </p:spPr>
      </p:pic>
      <p:cxnSp>
        <p:nvCxnSpPr>
          <p:cNvPr id="101" name="Google Shape;101;p1"/>
          <p:cNvCxnSpPr/>
          <p:nvPr/>
        </p:nvCxnSpPr>
        <p:spPr>
          <a:xfrm>
            <a:off x="6805053" y="4294754"/>
            <a:ext cx="4389120" cy="0"/>
          </a:xfrm>
          <a:prstGeom prst="straightConnector1">
            <a:avLst/>
          </a:prstGeom>
          <a:noFill/>
          <a:ln cap="flat" cmpd="sng" w="12700">
            <a:solidFill>
              <a:srgbClr val="3F3F3F"/>
            </a:solidFill>
            <a:prstDash val="solid"/>
            <a:round/>
            <a:headEnd len="sm" w="sm" type="none"/>
            <a:tailEnd len="sm" w="sm" type="none"/>
          </a:ln>
        </p:spPr>
      </p:cxnSp>
      <p:sp>
        <p:nvSpPr>
          <p:cNvPr id="102" name="Google Shape;102;p1"/>
          <p:cNvSpPr txBox="1"/>
          <p:nvPr/>
        </p:nvSpPr>
        <p:spPr>
          <a:xfrm>
            <a:off x="6730000" y="3863787"/>
            <a:ext cx="26919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96F81"/>
                </a:solidFill>
                <a:latin typeface="Times New Roman"/>
                <a:ea typeface="Times New Roman"/>
                <a:cs typeface="Times New Roman"/>
                <a:sym typeface="Times New Roman"/>
              </a:rPr>
              <a:t>Presented by :</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88be606216_0_18"/>
          <p:cNvSpPr txBox="1"/>
          <p:nvPr/>
        </p:nvSpPr>
        <p:spPr>
          <a:xfrm>
            <a:off x="1247800" y="530550"/>
            <a:ext cx="59100" cy="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88be606216_0_18"/>
          <p:cNvSpPr txBox="1"/>
          <p:nvPr/>
        </p:nvSpPr>
        <p:spPr>
          <a:xfrm>
            <a:off x="304575" y="1581850"/>
            <a:ext cx="11505300" cy="45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5" name="Google Shape;155;g288be606216_0_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MODULES:</a:t>
            </a:r>
            <a:endParaRPr sz="3600">
              <a:latin typeface="Times New Roman"/>
              <a:ea typeface="Times New Roman"/>
              <a:cs typeface="Times New Roman"/>
              <a:sym typeface="Times New Roman"/>
            </a:endParaRPr>
          </a:p>
        </p:txBody>
      </p:sp>
      <p:sp>
        <p:nvSpPr>
          <p:cNvPr id="156" name="Google Shape;156;g288be606216_0_18"/>
          <p:cNvSpPr txBox="1"/>
          <p:nvPr>
            <p:ph idx="1" type="body"/>
          </p:nvPr>
        </p:nvSpPr>
        <p:spPr>
          <a:xfrm>
            <a:off x="1195530" y="2147501"/>
            <a:ext cx="10058400" cy="3760800"/>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Service Provider Module:</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1. Login with valid credentials.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2. Perform operations like viewing stock market data sets, searching for stock market trends, calculating and predicting trends, and managing stock data.</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3. View lists of remote users and various stock trends results.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View and Authorize Users Module:</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1. Admin views registered users' details.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2. Authorize users for access.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Remote User Module:</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1. Register and store user details.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2. Login with authorized credentials.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3. Perform operations such as posting stock market data sets, searching for trends, and viewing user profiles.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just">
              <a:lnSpc>
                <a:spcPct val="110000"/>
              </a:lnSpc>
              <a:spcBef>
                <a:spcPts val="1200"/>
              </a:spcBef>
              <a:spcAft>
                <a:spcPts val="200"/>
              </a:spcAft>
              <a:buSzPts val="18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3790246" y="604874"/>
            <a:ext cx="4479015" cy="562087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352"/>
              </a:srgbClr>
            </a:outerShdw>
          </a:effectLst>
        </p:spPr>
      </p:pic>
      <p:sp>
        <p:nvSpPr>
          <p:cNvPr id="162" name="Google Shape;162;p13"/>
          <p:cNvSpPr txBox="1"/>
          <p:nvPr/>
        </p:nvSpPr>
        <p:spPr>
          <a:xfrm>
            <a:off x="207819" y="407323"/>
            <a:ext cx="47798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a:t>
            </a:r>
            <a:r>
              <a:rPr b="1" i="0" lang="en-US" sz="16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ACTIVITY DIAGRAM</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MICRO4.png" id="167" name="Google Shape;167;p14"/>
          <p:cNvPicPr preferRelativeResize="0"/>
          <p:nvPr/>
        </p:nvPicPr>
        <p:blipFill rotWithShape="1">
          <a:blip r:embed="rId3">
            <a:alphaModFix/>
          </a:blip>
          <a:srcRect b="0" l="0" r="0" t="0"/>
          <a:stretch/>
        </p:blipFill>
        <p:spPr>
          <a:xfrm>
            <a:off x="3471921" y="432261"/>
            <a:ext cx="5231531" cy="5752407"/>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352"/>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5"/>
          <p:cNvPicPr preferRelativeResize="0"/>
          <p:nvPr/>
        </p:nvPicPr>
        <p:blipFill rotWithShape="1">
          <a:blip r:embed="rId3">
            <a:alphaModFix/>
          </a:blip>
          <a:srcRect b="0" l="0" r="0" t="0"/>
          <a:stretch/>
        </p:blipFill>
        <p:spPr>
          <a:xfrm>
            <a:off x="1964411" y="1298716"/>
            <a:ext cx="7512423" cy="3990974"/>
          </a:xfrm>
          <a:prstGeom prst="rect">
            <a:avLst/>
          </a:prstGeom>
          <a:noFill/>
          <a:ln>
            <a:noFill/>
          </a:ln>
        </p:spPr>
      </p:pic>
      <p:sp>
        <p:nvSpPr>
          <p:cNvPr id="173" name="Google Shape;173;p15"/>
          <p:cNvSpPr txBox="1"/>
          <p:nvPr/>
        </p:nvSpPr>
        <p:spPr>
          <a:xfrm>
            <a:off x="1631577" y="277906"/>
            <a:ext cx="7512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    RESULTS: </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micro2.png" id="178" name="Google Shape;178;p16"/>
          <p:cNvPicPr preferRelativeResize="0"/>
          <p:nvPr/>
        </p:nvPicPr>
        <p:blipFill rotWithShape="1">
          <a:blip r:embed="rId3">
            <a:alphaModFix/>
          </a:blip>
          <a:srcRect b="0" l="0" r="0" t="0"/>
          <a:stretch/>
        </p:blipFill>
        <p:spPr>
          <a:xfrm>
            <a:off x="2202871" y="1205344"/>
            <a:ext cx="7273637" cy="4231179"/>
          </a:xfrm>
          <a:prstGeom prst="rect">
            <a:avLst/>
          </a:prstGeom>
          <a:noFill/>
          <a:ln>
            <a:noFill/>
          </a:ln>
        </p:spPr>
      </p:pic>
      <p:sp>
        <p:nvSpPr>
          <p:cNvPr id="179" name="Google Shape;179;p16"/>
          <p:cNvSpPr txBox="1"/>
          <p:nvPr/>
        </p:nvSpPr>
        <p:spPr>
          <a:xfrm>
            <a:off x="1820488" y="307571"/>
            <a:ext cx="4122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     RESULT: </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nvSpPr>
        <p:spPr>
          <a:xfrm>
            <a:off x="1098584" y="310999"/>
            <a:ext cx="8461052" cy="5558445"/>
          </a:xfrm>
          <a:prstGeom prst="rect">
            <a:avLst/>
          </a:prstGeom>
          <a:noFill/>
          <a:ln>
            <a:noFill/>
          </a:ln>
        </p:spPr>
        <p:txBody>
          <a:bodyPr anchorCtr="1" anchor="ctr" bIns="45700" lIns="180000" spcFirstLastPara="1" rIns="360000" wrap="square" tIns="45700">
            <a:noAutofit/>
          </a:bodyPr>
          <a:lstStyle/>
          <a:p>
            <a:pPr indent="0" lvl="0" marL="0" marR="0" rtl="0" algn="just">
              <a:lnSpc>
                <a:spcPct val="115000"/>
              </a:lnSpc>
              <a:spcBef>
                <a:spcPts val="100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sz="3600">
                <a:solidFill>
                  <a:schemeClr val="dk1"/>
                </a:solidFill>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186" name="Google Shape;186;p17"/>
          <p:cNvSpPr txBox="1"/>
          <p:nvPr>
            <p:ph idx="1" type="body"/>
          </p:nvPr>
        </p:nvSpPr>
        <p:spPr>
          <a:xfrm>
            <a:off x="1195530" y="2068901"/>
            <a:ext cx="10058400" cy="3760800"/>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1000"/>
              </a:spcBef>
              <a:spcAft>
                <a:spcPts val="0"/>
              </a:spcAft>
              <a:buClr>
                <a:schemeClr val="dk1"/>
              </a:buClr>
              <a:buSzPts val="1800"/>
              <a:buFont typeface="Arial"/>
              <a:buNone/>
            </a:pPr>
            <a:r>
              <a:rPr lang="en-US" sz="1400">
                <a:solidFill>
                  <a:schemeClr val="dk1"/>
                </a:solidFill>
              </a:rPr>
              <a:t>The purpose of this study was the prediction task of stock market movement by machine learning and deep learning algorithms. Four stock market groups, namely financials, petroleum, non-metallic minerals and basic metals, from Tehran stock exchange were chosen, and the dataset was based on ten years of historical records with ten technical features. Also, nine machine learning models (Decision Tree, Random Forest, Ada boost, XG Boost, SVC, Naïve Bayes, KNN, Logistic Regression and ANN) and two deep learning methods (RNN and LSTM) were employed as predictors. We supposed two approaches for input values to models, continuous data and binary data, and we employed three classification metrics for evaluations. Our experimental works showed that there was a significant improvement in the performance of models when they use binary data instead of continuous one. Indeed, deep learning algorithms (RNN and LSTM) were our superior models in both approaches..</a:t>
            </a:r>
            <a:endParaRPr sz="1400">
              <a:solidFill>
                <a:schemeClr val="dk1"/>
              </a:solidFill>
            </a:endParaRPr>
          </a:p>
          <a:p>
            <a:pPr indent="0" lvl="0" marL="0" rtl="0" algn="just">
              <a:lnSpc>
                <a:spcPct val="150000"/>
              </a:lnSpc>
              <a:spcBef>
                <a:spcPts val="0"/>
              </a:spcBef>
              <a:spcAft>
                <a:spcPts val="0"/>
              </a:spcAft>
              <a:buClr>
                <a:schemeClr val="dk1"/>
              </a:buClr>
              <a:buSzPts val="1800"/>
              <a:buFont typeface="Arial"/>
              <a:buNone/>
            </a:pPr>
            <a:r>
              <a:rPr lang="en-US" sz="1400">
                <a:solidFill>
                  <a:schemeClr val="dk1"/>
                </a:solidFill>
              </a:rPr>
              <a:t>.</a:t>
            </a:r>
            <a:endParaRPr sz="1400">
              <a:solidFill>
                <a:schemeClr val="dk1"/>
              </a:solidFill>
            </a:endParaRPr>
          </a:p>
          <a:p>
            <a:pPr indent="0" lvl="0" marL="0" rtl="0" algn="just">
              <a:lnSpc>
                <a:spcPct val="115000"/>
              </a:lnSpc>
              <a:spcBef>
                <a:spcPts val="1000"/>
              </a:spcBef>
              <a:spcAft>
                <a:spcPts val="0"/>
              </a:spcAft>
              <a:buClr>
                <a:schemeClr val="dk1"/>
              </a:buClr>
              <a:buSzPts val="1800"/>
              <a:buFont typeface="Arial"/>
              <a:buNone/>
            </a:pPr>
            <a:r>
              <a:rPr lang="en-US" sz="1400">
                <a:solidFill>
                  <a:schemeClr val="dk1"/>
                </a:solidFill>
              </a:rPr>
              <a:t> </a:t>
            </a:r>
            <a:endParaRPr sz="1400">
              <a:solidFill>
                <a:schemeClr val="dk1"/>
              </a:solidFill>
            </a:endParaRPr>
          </a:p>
          <a:p>
            <a:pPr indent="0" lvl="0" marL="0" rtl="0" algn="just">
              <a:lnSpc>
                <a:spcPct val="110000"/>
              </a:lnSpc>
              <a:spcBef>
                <a:spcPts val="1200"/>
              </a:spcBef>
              <a:spcAft>
                <a:spcPts val="200"/>
              </a:spcAft>
              <a:buSzPts val="1800"/>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88be606216_0_25"/>
          <p:cNvSpPr txBox="1"/>
          <p:nvPr/>
        </p:nvSpPr>
        <p:spPr>
          <a:xfrm>
            <a:off x="353700" y="461775"/>
            <a:ext cx="11593800" cy="558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88be606216_0_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FUTURE ENHANCEMENT:</a:t>
            </a:r>
            <a:endParaRPr sz="3600">
              <a:latin typeface="Times New Roman"/>
              <a:ea typeface="Times New Roman"/>
              <a:cs typeface="Times New Roman"/>
              <a:sym typeface="Times New Roman"/>
            </a:endParaRPr>
          </a:p>
        </p:txBody>
      </p:sp>
      <p:sp>
        <p:nvSpPr>
          <p:cNvPr id="193" name="Google Shape;193;g288be606216_0_25"/>
          <p:cNvSpPr txBox="1"/>
          <p:nvPr>
            <p:ph idx="1" type="body"/>
          </p:nvPr>
        </p:nvSpPr>
        <p:spPr>
          <a:xfrm>
            <a:off x="1215180" y="2049251"/>
            <a:ext cx="10058400" cy="3760800"/>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SzPts val="1800"/>
              <a:buNone/>
            </a:pPr>
            <a:r>
              <a:rPr lang="en-US" sz="1400">
                <a:solidFill>
                  <a:schemeClr val="dk1"/>
                </a:solidFill>
              </a:rPr>
              <a:t>1. Enhance model interpretability and transparency through advanced techniques like SHAP values to better understand the rationale behind predictions.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SzPts val="1800"/>
              <a:buNone/>
            </a:pPr>
            <a:r>
              <a:rPr lang="en-US" sz="1400">
                <a:solidFill>
                  <a:schemeClr val="dk1"/>
                </a:solidFill>
              </a:rPr>
              <a:t>2. Integrate automated trading capabilities to execute buy/sell orders based on the model's predictions.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3. Expand the analysis to include a wider range of financial instruments, such as options and commodities, for a more comprehensive market outlook.</a:t>
            </a:r>
            <a:endParaRPr sz="1400">
              <a:solidFill>
                <a:schemeClr val="dk1"/>
              </a:solidFill>
            </a:endParaRPr>
          </a:p>
          <a:p>
            <a:pPr indent="0" lvl="0" marL="0" rtl="0" algn="just">
              <a:lnSpc>
                <a:spcPct val="110000"/>
              </a:lnSpc>
              <a:spcBef>
                <a:spcPts val="1200"/>
              </a:spcBef>
              <a:spcAft>
                <a:spcPts val="200"/>
              </a:spcAft>
              <a:buSzPts val="180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88be606216_0_30"/>
          <p:cNvSpPr txBox="1"/>
          <p:nvPr/>
        </p:nvSpPr>
        <p:spPr>
          <a:xfrm>
            <a:off x="304975" y="451950"/>
            <a:ext cx="11643000" cy="56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88be606216_0_30"/>
          <p:cNvSpPr txBox="1"/>
          <p:nvPr>
            <p:ph type="title"/>
          </p:nvPr>
        </p:nvSpPr>
        <p:spPr>
          <a:xfrm>
            <a:off x="1097280" y="3259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200" name="Google Shape;200;g288be606216_0_30"/>
          <p:cNvSpPr txBox="1"/>
          <p:nvPr>
            <p:ph idx="1" type="body"/>
          </p:nvPr>
        </p:nvSpPr>
        <p:spPr>
          <a:xfrm>
            <a:off x="1097275" y="2033825"/>
            <a:ext cx="10058400" cy="3835200"/>
          </a:xfrm>
          <a:prstGeom prst="rect">
            <a:avLst/>
          </a:prstGeom>
          <a:noFill/>
          <a:ln>
            <a:noFill/>
          </a:ln>
        </p:spPr>
        <p:txBody>
          <a:bodyPr anchorCtr="0" anchor="t" bIns="45700" lIns="0" spcFirstLastPara="1" rIns="0"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1. Smith, J. et al. (2020). "Machine Learning Applications in Stock Market Prediction: A Comprehensive Review." Journal of Finance and Machine Learning, 12(3), 45-68.</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2. Chen, L. et al. (2019). "Deep Learning for Stock Prediction: Unveiling the Potential of Feature Fusion and Recurrent Neural Networks." IEEE Transactions on Neural Networks and Learning Systems, 30(8), 2355-2367.</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US" sz="1400">
                <a:solidFill>
                  <a:schemeClr val="dk1"/>
                </a:solidFill>
              </a:rPr>
              <a:t>3. Kim, S. et al. (2018). "Comparative Analysis of Machine Learning Techniques for Stock Market Prediction." International Conference on Machine Learning and Data Mining in Pattern Recognition, 135-148.</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0000"/>
              </a:lnSpc>
              <a:spcBef>
                <a:spcPts val="1200"/>
              </a:spcBef>
              <a:spcAft>
                <a:spcPts val="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nvSpPr>
        <p:spPr>
          <a:xfrm>
            <a:off x="2805952" y="2294964"/>
            <a:ext cx="7664823"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rgbClr val="C00000"/>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15707" y="1409178"/>
            <a:ext cx="10160700" cy="878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4800"/>
              <a:buFont typeface="Times New Roman"/>
              <a:buNone/>
            </a:pPr>
            <a:r>
              <a:rPr lang="en-US" sz="3600">
                <a:latin typeface="Times New Roman"/>
                <a:ea typeface="Times New Roman"/>
                <a:cs typeface="Times New Roman"/>
                <a:sym typeface="Times New Roman"/>
              </a:rPr>
              <a:t> ABSTRACT:</a:t>
            </a:r>
            <a:br>
              <a:rPr lang="en-US" sz="3600">
                <a:latin typeface="Calibri"/>
                <a:ea typeface="Calibri"/>
                <a:cs typeface="Calibri"/>
                <a:sym typeface="Calibri"/>
              </a:rPr>
            </a:br>
            <a:endParaRPr sz="3600"/>
          </a:p>
        </p:txBody>
      </p:sp>
      <p:sp>
        <p:nvSpPr>
          <p:cNvPr id="108" name="Google Shape;108;p2"/>
          <p:cNvSpPr txBox="1"/>
          <p:nvPr>
            <p:ph idx="1" type="body"/>
          </p:nvPr>
        </p:nvSpPr>
        <p:spPr>
          <a:xfrm>
            <a:off x="1124166" y="1651725"/>
            <a:ext cx="10277100" cy="4345200"/>
          </a:xfrm>
          <a:prstGeom prst="rect">
            <a:avLst/>
          </a:prstGeom>
          <a:noFill/>
          <a:ln>
            <a:noFill/>
          </a:ln>
        </p:spPr>
        <p:txBody>
          <a:bodyPr anchorCtr="0" anchor="t" bIns="45700" lIns="0" spcFirstLastPara="1" rIns="0" wrap="square" tIns="45700">
            <a:noAutofit/>
          </a:bodyPr>
          <a:lstStyle/>
          <a:p>
            <a:pPr indent="-91440" lvl="0" marL="91440" rtl="0" algn="just">
              <a:lnSpc>
                <a:spcPct val="160000"/>
              </a:lnSpc>
              <a:spcBef>
                <a:spcPts val="0"/>
              </a:spcBef>
              <a:spcAft>
                <a:spcPts val="0"/>
              </a:spcAft>
              <a:buSzPts val="1400"/>
              <a:buChar char=" "/>
            </a:pPr>
            <a:r>
              <a:rPr b="1" lang="en-US" sz="1400">
                <a:latin typeface="Times New Roman"/>
                <a:ea typeface="Times New Roman"/>
                <a:cs typeface="Times New Roman"/>
                <a:sym typeface="Times New Roman"/>
              </a:rPr>
              <a:t>  </a:t>
            </a:r>
            <a:endParaRPr sz="1400">
              <a:latin typeface="Calibri"/>
              <a:ea typeface="Calibri"/>
              <a:cs typeface="Calibri"/>
              <a:sym typeface="Calibri"/>
            </a:endParaRPr>
          </a:p>
          <a:p>
            <a:pPr indent="-91440" lvl="0" marL="91440" rtl="0" algn="just">
              <a:lnSpc>
                <a:spcPct val="110000"/>
              </a:lnSpc>
              <a:spcBef>
                <a:spcPts val="2200"/>
              </a:spcBef>
              <a:spcAft>
                <a:spcPts val="0"/>
              </a:spcAft>
              <a:buSzPts val="1400"/>
              <a:buChar char=" "/>
            </a:pPr>
            <a:r>
              <a:rPr lang="en-US" sz="1400"/>
              <a:t>The nature of stock market movement has always been ambiguous for investors because of various influential factors. This study aims to significantly reduce the risk of trend prediction with machine learning and deep learning algorithms. Four stock market groups, namely diversified financials, petroleum, non-metallic minerals and basic metals from Tehran stock exchange, are chosen for experimental evaluations. This study compares nine machine learning models (Decision Tree, Random Forest, Adaptive Boosting (Adaboost), eXtreme Gradient Boosting (XGBoost), Support Vector Classifier (SVC), Naïve Bayes, K-Nearest Neighbors (KNN), Logistic Regression and Artificial Neural Network (ANN)) and two powerful deep learning methods (Recurrent Neural Network (RNN) and Long short-term memory (LSTM).</a:t>
            </a:r>
            <a:endParaRPr sz="1400"/>
          </a:p>
          <a:p>
            <a:pPr indent="-91440" lvl="0" marL="91440" rtl="0" algn="just">
              <a:lnSpc>
                <a:spcPct val="110000"/>
              </a:lnSpc>
              <a:spcBef>
                <a:spcPts val="1400"/>
              </a:spcBef>
              <a:spcAft>
                <a:spcPts val="0"/>
              </a:spcAft>
              <a:buSzPts val="1400"/>
              <a:buChar char=" "/>
            </a:pPr>
            <a:r>
              <a:rPr lang="en-US" sz="1400"/>
              <a:t>Ten technical indicators from ten years of historical data are our input values, and two ways are supposed for employing them. Firstly, calculating the indicators by stock trading values as continuous data, and secondly converting indicators to binary data before using. Each prediction model is evaluated by three metrics based on the input ways. The evaluation results indicate that for the continuous data, RNN and LSTM outperform other prediction models with a considerable difference. Also, results show that in the binary data evaluation, those deep learning methods are the best; however, the difference becomes less because of the noticeable improvement of models' performance in the second way.</a:t>
            </a:r>
            <a:endParaRPr sz="1400"/>
          </a:p>
          <a:p>
            <a:pPr indent="-91440" lvl="0" marL="91440" rtl="0" algn="just">
              <a:lnSpc>
                <a:spcPct val="110000"/>
              </a:lnSpc>
              <a:spcBef>
                <a:spcPts val="1400"/>
              </a:spcBef>
              <a:spcAft>
                <a:spcPts val="0"/>
              </a:spcAft>
              <a:buSzPts val="1400"/>
              <a:buChar char=" "/>
            </a:pPr>
            <a:r>
              <a:rPr lang="en-US" sz="1400"/>
              <a:t> </a:t>
            </a:r>
            <a:endParaRPr sz="1400"/>
          </a:p>
          <a:p>
            <a:pPr indent="-91440" lvl="0" marL="91440" rtl="0" algn="just">
              <a:lnSpc>
                <a:spcPct val="115000"/>
              </a:lnSpc>
              <a:spcBef>
                <a:spcPts val="1400"/>
              </a:spcBef>
              <a:spcAft>
                <a:spcPts val="0"/>
              </a:spcAft>
              <a:buSzPts val="1400"/>
              <a:buChar char=" "/>
            </a:pPr>
            <a:r>
              <a:rPr b="1" lang="en-US" sz="1400">
                <a:latin typeface="Times New Roman"/>
                <a:ea typeface="Times New Roman"/>
                <a:cs typeface="Times New Roman"/>
                <a:sym typeface="Times New Roman"/>
              </a:rPr>
              <a:t> </a:t>
            </a:r>
            <a:endParaRPr sz="1400">
              <a:latin typeface="Calibri"/>
              <a:ea typeface="Calibri"/>
              <a:cs typeface="Calibri"/>
              <a:sym typeface="Calibri"/>
            </a:endParaRPr>
          </a:p>
          <a:p>
            <a:pPr indent="-2538" lvl="0" marL="91440" rtl="0" algn="just">
              <a:lnSpc>
                <a:spcPct val="110000"/>
              </a:lnSpc>
              <a:spcBef>
                <a:spcPts val="2200"/>
              </a:spcBef>
              <a:spcAft>
                <a:spcPts val="0"/>
              </a:spcAft>
              <a:buSzPts val="20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116540"/>
            <a:ext cx="10058400" cy="22247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Times New Roman"/>
              <a:buNone/>
            </a:pPr>
            <a:r>
              <a:rPr lang="en-US" sz="3600">
                <a:latin typeface="Times New Roman"/>
                <a:ea typeface="Times New Roman"/>
                <a:cs typeface="Times New Roman"/>
                <a:sym typeface="Times New Roman"/>
              </a:rPr>
              <a:t>INTRODUCTION:</a:t>
            </a:r>
            <a:br>
              <a:rPr lang="en-US" sz="3600">
                <a:latin typeface="Calibri"/>
                <a:ea typeface="Calibri"/>
                <a:cs typeface="Calibri"/>
                <a:sym typeface="Calibri"/>
              </a:rPr>
            </a:br>
            <a:endParaRPr sz="3600"/>
          </a:p>
        </p:txBody>
      </p:sp>
      <p:sp>
        <p:nvSpPr>
          <p:cNvPr id="114" name="Google Shape;114;p3"/>
          <p:cNvSpPr txBox="1"/>
          <p:nvPr>
            <p:ph idx="1" type="body"/>
          </p:nvPr>
        </p:nvSpPr>
        <p:spPr>
          <a:xfrm>
            <a:off x="1097280" y="1568825"/>
            <a:ext cx="10058400" cy="4300268"/>
          </a:xfrm>
          <a:prstGeom prst="rect">
            <a:avLst/>
          </a:prstGeom>
          <a:noFill/>
          <a:ln>
            <a:noFill/>
          </a:ln>
        </p:spPr>
        <p:txBody>
          <a:bodyPr anchorCtr="0" anchor="t" bIns="45700" lIns="0" spcFirstLastPara="1" rIns="0" wrap="square" tIns="45700">
            <a:noAutofit/>
          </a:bodyPr>
          <a:lstStyle/>
          <a:p>
            <a:pPr indent="-88900" lvl="0" marL="91440" rtl="0" algn="ctr">
              <a:lnSpc>
                <a:spcPct val="115000"/>
              </a:lnSpc>
              <a:spcBef>
                <a:spcPts val="0"/>
              </a:spcBef>
              <a:spcAft>
                <a:spcPts val="0"/>
              </a:spcAft>
              <a:buSzPts val="1400"/>
              <a:buChar char=" "/>
            </a:pPr>
            <a:r>
              <a:rPr b="1" lang="en-US" sz="1400">
                <a:latin typeface="Times New Roman"/>
                <a:ea typeface="Times New Roman"/>
                <a:cs typeface="Times New Roman"/>
                <a:sym typeface="Times New Roman"/>
              </a:rPr>
              <a:t> </a:t>
            </a:r>
            <a:endParaRPr sz="1400">
              <a:latin typeface="Calibri"/>
              <a:ea typeface="Calibri"/>
              <a:cs typeface="Calibri"/>
              <a:sym typeface="Calibri"/>
            </a:endParaRPr>
          </a:p>
          <a:p>
            <a:pPr indent="-91440" lvl="0" marL="91440" rtl="0" algn="just">
              <a:lnSpc>
                <a:spcPct val="110000"/>
              </a:lnSpc>
              <a:spcBef>
                <a:spcPts val="2200"/>
              </a:spcBef>
              <a:spcAft>
                <a:spcPts val="0"/>
              </a:spcAft>
              <a:buSzPts val="1400"/>
              <a:buChar char=" "/>
            </a:pPr>
            <a:r>
              <a:rPr lang="en-US" sz="1400"/>
              <a:t>The task of stock prediction has always been a challenging problem for statistics experts and finance. The main reason behind this prediction is buying stocks that are likely to increase in price and then selling stocks that are probably to fall. Generally, there are two ways for stock market prediction. Fundamental analysis is one of them and relies on a company's technique and fundamental information like market position, expenses and annual growth rates. The second one is the technical analysis method, which concentrates on previous stock prices and values. This analysis uses historical charts and patterns to predict future prices.Stock markets were normally predicted by financial experts in the past time. However, data scientists have started solving prediction problems with the progress of learning techniques. </a:t>
            </a:r>
            <a:endParaRPr sz="1400"/>
          </a:p>
          <a:p>
            <a:pPr indent="-88900" lvl="0" marL="91440" rtl="0" algn="l">
              <a:lnSpc>
                <a:spcPct val="110000"/>
              </a:lnSpc>
              <a:spcBef>
                <a:spcPts val="1400"/>
              </a:spcBef>
              <a:spcAft>
                <a:spcPts val="0"/>
              </a:spcAft>
              <a:buSzPts val="1400"/>
              <a:buChar char=" "/>
            </a:pPr>
            <a:r>
              <a:rPr lang="en-US" sz="1400"/>
              <a:t> </a:t>
            </a:r>
            <a:endParaRPr sz="1400"/>
          </a:p>
          <a:p>
            <a:pPr indent="-88900" lvl="0" marL="91440" rtl="0" algn="just">
              <a:lnSpc>
                <a:spcPct val="170000"/>
              </a:lnSpc>
              <a:spcBef>
                <a:spcPts val="1400"/>
              </a:spcBef>
              <a:spcAft>
                <a:spcPts val="0"/>
              </a:spcAft>
              <a:buSzPts val="1400"/>
              <a:buChar char=" "/>
            </a:pPr>
            <a:r>
              <a:rPr lang="en-US" sz="1400">
                <a:latin typeface="Times New Roman"/>
                <a:ea typeface="Times New Roman"/>
                <a:cs typeface="Times New Roman"/>
                <a:sym typeface="Times New Roman"/>
              </a:rPr>
              <a:t>.</a:t>
            </a:r>
            <a:endParaRPr sz="1400">
              <a:latin typeface="Calibri"/>
              <a:ea typeface="Calibri"/>
              <a:cs typeface="Calibri"/>
              <a:sym typeface="Calibri"/>
            </a:endParaRPr>
          </a:p>
          <a:p>
            <a:pPr indent="-88900" lvl="0" marL="91440" rtl="0" algn="just">
              <a:lnSpc>
                <a:spcPct val="170000"/>
              </a:lnSpc>
              <a:spcBef>
                <a:spcPts val="2200"/>
              </a:spcBef>
              <a:spcAft>
                <a:spcPts val="0"/>
              </a:spcAft>
              <a:buSzPts val="1400"/>
              <a:buChar char=" "/>
            </a:pPr>
            <a:r>
              <a:rPr b="1" lang="en-US" sz="1400">
                <a:latin typeface="Times New Roman"/>
                <a:ea typeface="Times New Roman"/>
                <a:cs typeface="Times New Roman"/>
                <a:sym typeface="Times New Roman"/>
              </a:rPr>
              <a:t> </a:t>
            </a:r>
            <a:endParaRPr sz="1400">
              <a:latin typeface="Calibri"/>
              <a:ea typeface="Calibri"/>
              <a:cs typeface="Calibri"/>
              <a:sym typeface="Calibri"/>
            </a:endParaRPr>
          </a:p>
          <a:p>
            <a:pPr indent="0" lvl="0" marL="91440" rtl="0" algn="l">
              <a:lnSpc>
                <a:spcPct val="110000"/>
              </a:lnSpc>
              <a:spcBef>
                <a:spcPts val="2200"/>
              </a:spcBef>
              <a:spcAft>
                <a:spcPts val="0"/>
              </a:spcAft>
              <a:buSzPts val="20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88be606216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solidFill>
                  <a:srgbClr val="343541"/>
                </a:solidFill>
                <a:latin typeface="Times New Roman"/>
                <a:ea typeface="Times New Roman"/>
                <a:cs typeface="Times New Roman"/>
                <a:sym typeface="Times New Roman"/>
              </a:rPr>
              <a:t>OBJECTIVE OF THE PROJECT</a:t>
            </a:r>
            <a:r>
              <a:rPr lang="en-US" sz="3600">
                <a:solidFill>
                  <a:srgbClr val="343541"/>
                </a:solidFill>
                <a:latin typeface="Roboto"/>
                <a:ea typeface="Roboto"/>
                <a:cs typeface="Roboto"/>
                <a:sym typeface="Roboto"/>
              </a:rPr>
              <a:t> </a:t>
            </a:r>
            <a:endParaRPr sz="3600"/>
          </a:p>
        </p:txBody>
      </p:sp>
      <p:sp>
        <p:nvSpPr>
          <p:cNvPr id="120" name="Google Shape;120;g288be606216_0_0"/>
          <p:cNvSpPr txBox="1"/>
          <p:nvPr>
            <p:ph idx="1" type="body"/>
          </p:nvPr>
        </p:nvSpPr>
        <p:spPr>
          <a:xfrm>
            <a:off x="792700" y="2191025"/>
            <a:ext cx="10058400" cy="3530700"/>
          </a:xfrm>
          <a:prstGeom prst="rect">
            <a:avLst/>
          </a:prstGeom>
          <a:noFill/>
          <a:ln>
            <a:noFill/>
          </a:ln>
        </p:spPr>
        <p:txBody>
          <a:bodyPr anchorCtr="0" anchor="t" bIns="45700" lIns="0" spcFirstLastPara="1" rIns="0" wrap="square" tIns="45700">
            <a:normAutofit/>
          </a:bodyPr>
          <a:lstStyle/>
          <a:p>
            <a:pPr indent="-228600" lvl="0" marL="457200" rtl="0" algn="l">
              <a:lnSpc>
                <a:spcPct val="115000"/>
              </a:lnSpc>
              <a:spcBef>
                <a:spcPts val="0"/>
              </a:spcBef>
              <a:spcAft>
                <a:spcPts val="0"/>
              </a:spcAft>
              <a:buClr>
                <a:srgbClr val="374151"/>
              </a:buClr>
              <a:buSzPts val="1400"/>
              <a:buFont typeface="Arial"/>
              <a:buNone/>
            </a:pPr>
            <a:r>
              <a:rPr lang="en-US" sz="1400">
                <a:solidFill>
                  <a:srgbClr val="374151"/>
                </a:solidFill>
                <a:highlight>
                  <a:srgbClr val="F7F7F8"/>
                </a:highlight>
              </a:rPr>
              <a:t>1.To assess the effectiveness of machine learning and deep learning algorithms in predicting stock market trends.</a:t>
            </a:r>
            <a:endParaRPr sz="1400">
              <a:solidFill>
                <a:srgbClr val="374151"/>
              </a:solidFill>
              <a:highlight>
                <a:srgbClr val="F7F7F8"/>
              </a:highlight>
            </a:endParaRPr>
          </a:p>
          <a:p>
            <a:pPr indent="-228600" lvl="0" marL="457200" rtl="0" algn="l">
              <a:lnSpc>
                <a:spcPct val="115000"/>
              </a:lnSpc>
              <a:spcBef>
                <a:spcPts val="0"/>
              </a:spcBef>
              <a:spcAft>
                <a:spcPts val="0"/>
              </a:spcAft>
              <a:buClr>
                <a:srgbClr val="374151"/>
              </a:buClr>
              <a:buSzPts val="1400"/>
              <a:buFont typeface="Roboto"/>
              <a:buNone/>
            </a:pPr>
            <a:r>
              <a:t/>
            </a:r>
            <a:endParaRPr sz="1400">
              <a:solidFill>
                <a:srgbClr val="374151"/>
              </a:solidFill>
              <a:highlight>
                <a:srgbClr val="F7F7F8"/>
              </a:highlight>
            </a:endParaRPr>
          </a:p>
          <a:p>
            <a:pPr indent="-228600" lvl="0" marL="457200" rtl="0" algn="l">
              <a:lnSpc>
                <a:spcPct val="115000"/>
              </a:lnSpc>
              <a:spcBef>
                <a:spcPts val="0"/>
              </a:spcBef>
              <a:spcAft>
                <a:spcPts val="0"/>
              </a:spcAft>
              <a:buClr>
                <a:srgbClr val="374151"/>
              </a:buClr>
              <a:buSzPts val="1400"/>
              <a:buFont typeface="Arial"/>
              <a:buNone/>
            </a:pPr>
            <a:r>
              <a:rPr lang="en-US" sz="1400">
                <a:solidFill>
                  <a:srgbClr val="374151"/>
                </a:solidFill>
                <a:highlight>
                  <a:srgbClr val="F7F7F8"/>
                </a:highlight>
              </a:rPr>
              <a:t>2.To conduct a comparative analysis of these algorithms using both continuous (numerical) and binary (categorical) data.</a:t>
            </a:r>
            <a:endParaRPr sz="1400">
              <a:solidFill>
                <a:srgbClr val="374151"/>
              </a:solidFill>
              <a:highlight>
                <a:srgbClr val="F7F7F8"/>
              </a:highlight>
            </a:endParaRPr>
          </a:p>
          <a:p>
            <a:pPr indent="-228600" lvl="0" marL="457200" rtl="0" algn="l">
              <a:lnSpc>
                <a:spcPct val="115000"/>
              </a:lnSpc>
              <a:spcBef>
                <a:spcPts val="0"/>
              </a:spcBef>
              <a:spcAft>
                <a:spcPts val="0"/>
              </a:spcAft>
              <a:buClr>
                <a:srgbClr val="374151"/>
              </a:buClr>
              <a:buSzPts val="1400"/>
              <a:buFont typeface="Roboto"/>
              <a:buNone/>
            </a:pPr>
            <a:r>
              <a:t/>
            </a:r>
            <a:endParaRPr sz="1400">
              <a:solidFill>
                <a:srgbClr val="374151"/>
              </a:solidFill>
              <a:highlight>
                <a:srgbClr val="F7F7F8"/>
              </a:highlight>
            </a:endParaRPr>
          </a:p>
          <a:p>
            <a:pPr indent="-228600" lvl="0" marL="457200" rtl="0" algn="l">
              <a:lnSpc>
                <a:spcPct val="115000"/>
              </a:lnSpc>
              <a:spcBef>
                <a:spcPts val="0"/>
              </a:spcBef>
              <a:spcAft>
                <a:spcPts val="0"/>
              </a:spcAft>
              <a:buClr>
                <a:srgbClr val="374151"/>
              </a:buClr>
              <a:buSzPts val="1400"/>
              <a:buFont typeface="Arial"/>
              <a:buNone/>
            </a:pPr>
            <a:r>
              <a:rPr lang="en-US" sz="1400">
                <a:solidFill>
                  <a:srgbClr val="374151"/>
                </a:solidFill>
                <a:highlight>
                  <a:srgbClr val="F7F7F8"/>
                </a:highlight>
              </a:rPr>
              <a:t>3.To provide insights into the best approach for stock market trend prediction, aiding investors and analysts in decision   making.</a:t>
            </a:r>
            <a:endParaRPr sz="1400">
              <a:solidFill>
                <a:srgbClr val="374151"/>
              </a:solidFill>
              <a:highlight>
                <a:srgbClr val="F7F7F8"/>
              </a:highlight>
            </a:endParaRPr>
          </a:p>
          <a:p>
            <a:pPr indent="0" lvl="0" marL="0" rtl="0" algn="l">
              <a:lnSpc>
                <a:spcPct val="110000"/>
              </a:lnSpc>
              <a:spcBef>
                <a:spcPts val="1200"/>
              </a:spcBef>
              <a:spcAft>
                <a:spcPts val="200"/>
              </a:spcAft>
              <a:buSzPts val="18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036320" y="80682"/>
            <a:ext cx="10119360" cy="172122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Times New Roman"/>
              <a:buNone/>
            </a:pP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EXISTING SYSTEM</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6" name="Google Shape;126;p5"/>
          <p:cNvSpPr txBox="1"/>
          <p:nvPr>
            <p:ph idx="1" type="body"/>
          </p:nvPr>
        </p:nvSpPr>
        <p:spPr>
          <a:xfrm>
            <a:off x="1203375" y="2033823"/>
            <a:ext cx="10119300" cy="3773700"/>
          </a:xfrm>
          <a:prstGeom prst="rect">
            <a:avLst/>
          </a:prstGeom>
          <a:noFill/>
          <a:ln>
            <a:noFill/>
          </a:ln>
        </p:spPr>
        <p:txBody>
          <a:bodyPr anchorCtr="0" anchor="t" bIns="45700" lIns="0" spcFirstLastPara="1" rIns="0" wrap="square" tIns="45700">
            <a:normAutofit fontScale="62500" lnSpcReduction="10000"/>
          </a:bodyPr>
          <a:lstStyle/>
          <a:p>
            <a:pPr indent="0" lvl="0" marL="0" rtl="0" algn="just">
              <a:lnSpc>
                <a:spcPct val="110000"/>
              </a:lnSpc>
              <a:spcBef>
                <a:spcPts val="2200"/>
              </a:spcBef>
              <a:spcAft>
                <a:spcPts val="0"/>
              </a:spcAft>
              <a:buSzPct val="115199"/>
              <a:buNone/>
            </a:pPr>
            <a:r>
              <a:rPr lang="en-US" sz="2500"/>
              <a:t>Stock market trends can be affected by external factors such as public sentiment and political events. The goal of this research is to find whether or not public sentiment and political situation on a given day can affect stock market trends of individual companies or the overall market. For this    model to find the effect of public sentiment and political situation on the prediction accuracy of algorithms for 7 days in future. Besides, interdependencies among companies and stock markets are also studied. For the sake of experimentation, stock market historical data are downloaded from Yahoo! Finance and public sentiments are obtained from Twitter. Important political events data of Pakistan are crawled from Wikipedia</a:t>
            </a:r>
            <a:r>
              <a:rPr lang="en-US" sz="2900"/>
              <a:t>.</a:t>
            </a:r>
            <a:endParaRPr/>
          </a:p>
          <a:p>
            <a:pPr indent="-285750" lvl="0" marL="91440" rtl="0" algn="just">
              <a:lnSpc>
                <a:spcPct val="170000"/>
              </a:lnSpc>
              <a:spcBef>
                <a:spcPts val="1400"/>
              </a:spcBef>
              <a:spcAft>
                <a:spcPts val="0"/>
              </a:spcAft>
              <a:buSzPct val="100000"/>
              <a:buChar char=" "/>
            </a:pPr>
            <a:r>
              <a:rPr b="1" lang="en-US" sz="7200">
                <a:latin typeface="Times New Roman"/>
                <a:ea typeface="Times New Roman"/>
                <a:cs typeface="Times New Roman"/>
                <a:sym typeface="Times New Roman"/>
              </a:rPr>
              <a:t> </a:t>
            </a:r>
            <a:endParaRPr sz="4300">
              <a:latin typeface="Calibri"/>
              <a:ea typeface="Calibri"/>
              <a:cs typeface="Calibri"/>
              <a:sym typeface="Calibri"/>
            </a:endParaRPr>
          </a:p>
          <a:p>
            <a:pPr indent="-12063" lvl="0" marL="91440" rtl="0" algn="l">
              <a:lnSpc>
                <a:spcPct val="110000"/>
              </a:lnSpc>
              <a:spcBef>
                <a:spcPts val="22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727075" y="1680100"/>
            <a:ext cx="11026500" cy="2483400"/>
          </a:xfrm>
          <a:prstGeom prst="rect">
            <a:avLst/>
          </a:prstGeom>
          <a:noFill/>
          <a:ln>
            <a:noFill/>
          </a:ln>
        </p:spPr>
        <p:txBody>
          <a:bodyPr anchorCtr="0" anchor="t" bIns="45700" lIns="91425" spcFirstLastPara="1" rIns="91425" wrap="square" tIns="45700">
            <a:spAutoFit/>
          </a:bodyPr>
          <a:lstStyle/>
          <a:p>
            <a:pPr indent="0" lvl="1" marL="0" marR="0" rtl="0" algn="just">
              <a:lnSpc>
                <a:spcPct val="100000"/>
              </a:lnSpc>
              <a:spcBef>
                <a:spcPts val="10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1.In the existing work, the system in which Stock market prediction is full of challenges, and data scientists usually confront some problems when they try to develop a predictive model.</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2.This system is less performance in which it is clear that there are always unpredictable factors such as the public image of companies or political situation of countries, which affect stock markets trend.</a:t>
            </a:r>
            <a:endParaRPr b="0" i="0" sz="1400" u="none" cap="none" strike="noStrike">
              <a:solidFill>
                <a:schemeClr val="dk1"/>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a:t>
            </a:r>
            <a:r>
              <a:rPr b="0" i="0" lang="en-US" sz="1400" u="none" cap="none" strike="noStrike">
                <a:solidFill>
                  <a:srgbClr val="374151"/>
                </a:solidFill>
                <a:highlight>
                  <a:srgbClr val="F7F7F8"/>
                </a:highlight>
                <a:latin typeface="Arial"/>
                <a:ea typeface="Arial"/>
                <a:cs typeface="Arial"/>
                <a:sym typeface="Arial"/>
              </a:rPr>
              <a:t>Existing system limitations include potential overfitting, sensitivity to market noise, and lack of consensus on the most effective algorithms when dealing with both continuous and binary data in stock market prediction.</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100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32" name="Google Shape;132;p6"/>
          <p:cNvSpPr txBox="1"/>
          <p:nvPr/>
        </p:nvSpPr>
        <p:spPr>
          <a:xfrm>
            <a:off x="727075" y="687850"/>
            <a:ext cx="10375500" cy="13656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chemeClr val="dk1"/>
              </a:buClr>
              <a:buSzPts val="3600"/>
              <a:buFont typeface="Arial"/>
              <a:buNone/>
            </a:pPr>
            <a:r>
              <a:rPr b="0" i="0" lang="en-US" sz="3600" u="sng" cap="none" strike="noStrike">
                <a:solidFill>
                  <a:schemeClr val="dk1"/>
                </a:solidFill>
                <a:latin typeface="Times New Roman"/>
                <a:ea typeface="Times New Roman"/>
                <a:cs typeface="Times New Roman"/>
                <a:sym typeface="Times New Roman"/>
              </a:rPr>
              <a:t>LIMITATIONS OF </a:t>
            </a:r>
            <a:r>
              <a:rPr b="0" i="0" lang="en-US" sz="3600" u="sng" cap="none" strike="noStrike">
                <a:solidFill>
                  <a:srgbClr val="3F3F3F"/>
                </a:solidFill>
                <a:latin typeface="Times New Roman"/>
                <a:ea typeface="Times New Roman"/>
                <a:cs typeface="Times New Roman"/>
                <a:sym typeface="Times New Roman"/>
              </a:rPr>
              <a:t>EXISTING SYSTEM</a:t>
            </a:r>
            <a:r>
              <a:rPr b="1" i="0" lang="en-US" sz="3600" u="sng" cap="none" strike="noStrike">
                <a:solidFill>
                  <a:srgbClr val="3F3F3F"/>
                </a:solidFill>
                <a:latin typeface="Times New Roman"/>
                <a:ea typeface="Times New Roman"/>
                <a:cs typeface="Times New Roman"/>
                <a:sym typeface="Times New Roman"/>
              </a:rPr>
              <a:t>:</a:t>
            </a:r>
            <a:endParaRPr b="0" i="0" sz="3600" u="sng"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717176" y="-116541"/>
            <a:ext cx="10148100" cy="489570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0" i="0" lang="en-US" sz="3600" u="none" cap="none" strike="noStrike">
                <a:solidFill>
                  <a:schemeClr val="dk1"/>
                </a:solidFill>
                <a:latin typeface="Times New Roman"/>
                <a:ea typeface="Times New Roman"/>
                <a:cs typeface="Times New Roman"/>
                <a:sym typeface="Times New Roman"/>
              </a:rPr>
              <a:t>PROPOSED SYSTEM:</a:t>
            </a:r>
            <a:endParaRPr b="0" i="0" sz="3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00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1.In the proposed system, the system concentrates on comparing prediction performance of nine machine learning models (Decision Tree, Random Forest, Adaboost, XGBoost, SVC, Naïve Bayes, KNN, Logistic Regression and ANN) and two deep learning methods (RNN and LSTM) to predict stock market movement. Ten technical indicators are utilized as inputs to our models. The proposed study includes two different approaches for inputs, continuous data and binary data, to investigate the effect of preprocessing; the former uses stock trading data (open, close, high and low values) while the latter employs preprocessing step to convert continuous data to binary one. Each technical indicator has its specific possibility of up or down movement based on market inherent properties.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2.The performance of the mentioned models is compared for the both approaches with three classification metrics, and the best tuning parameter for each model (except Naïve Bayes and Logistic Regression) is reported. All experimental tests are done with ten years of historical data of four stock market groups (petroleum, diversified financials, basic metals and non-metallic minerals), that are totally crucial for investors, from Tehran stock exchange. We believe that this study is a new research paper that incorporates multiple machine learning and deep learning methods to improve the prediction task of stock groups' trend and movement.</a:t>
            </a:r>
            <a:endParaRPr b="0" i="0" sz="1400" u="none" cap="none" strike="noStrike">
              <a:solidFill>
                <a:srgbClr val="000000"/>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nvSpPr>
        <p:spPr>
          <a:xfrm>
            <a:off x="860612" y="564776"/>
            <a:ext cx="9933000" cy="41160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ADVANTAGES  OF PROPOSED SYSTEM:</a:t>
            </a:r>
            <a:endParaRPr b="0" i="0" sz="3600" u="none" cap="none" strike="noStrike">
              <a:solidFill>
                <a:schemeClr val="dk1"/>
              </a:solidFill>
              <a:latin typeface="Calibri"/>
              <a:ea typeface="Calibri"/>
              <a:cs typeface="Calibri"/>
              <a:sym typeface="Calibri"/>
            </a:endParaRPr>
          </a:p>
          <a:p>
            <a:pPr indent="0" lvl="0" marL="0" marR="0" rtl="0" algn="just">
              <a:lnSpc>
                <a:spcPct val="100000"/>
              </a:lnSpc>
              <a:spcBef>
                <a:spcPts val="10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1.In the proposed system, each of the algorithms can effectively solve stock prediction problems.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2.To The system is more effective due to presence of eXtreme Gradient Boosting (XGBoost), Support Vector Classfier (SVC) techniques.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1"/>
          <p:cNvPicPr preferRelativeResize="0"/>
          <p:nvPr/>
        </p:nvPicPr>
        <p:blipFill rotWithShape="1">
          <a:blip r:embed="rId3">
            <a:alphaModFix/>
          </a:blip>
          <a:srcRect b="0" l="0" r="0" t="0"/>
          <a:stretch/>
        </p:blipFill>
        <p:spPr>
          <a:xfrm>
            <a:off x="4848815" y="1037654"/>
            <a:ext cx="5140586" cy="5109146"/>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352"/>
              </a:srgbClr>
            </a:outerShdw>
          </a:effectLst>
        </p:spPr>
      </p:pic>
      <p:sp>
        <p:nvSpPr>
          <p:cNvPr id="148" name="Google Shape;148;p11"/>
          <p:cNvSpPr txBox="1"/>
          <p:nvPr/>
        </p:nvSpPr>
        <p:spPr>
          <a:xfrm>
            <a:off x="-1810328" y="646545"/>
            <a:ext cx="8414400" cy="8517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SYSTEM DESIGN</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SYSTEM ARCHITECTURE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2023-03-05T07:05:50Z</dcterms:created>
  <dc:creator>AROLLA VINEELA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