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262" r:id="rId2"/>
    <p:sldId id="264" r:id="rId3"/>
    <p:sldId id="269" r:id="rId4"/>
    <p:sldId id="265"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AEA"/>
    <a:srgbClr val="214B8C"/>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7"/>
    <p:restoredTop sz="94650"/>
  </p:normalViewPr>
  <p:slideViewPr>
    <p:cSldViewPr snapToGrid="0" snapToObjects="1">
      <p:cViewPr varScale="1">
        <p:scale>
          <a:sx n="120" d="100"/>
          <a:sy n="120" d="100"/>
        </p:scale>
        <p:origin x="728" y="184"/>
      </p:cViewPr>
      <p:guideLst/>
    </p:cSldViewPr>
  </p:slideViewPr>
  <p:notesTextViewPr>
    <p:cViewPr>
      <p:scale>
        <a:sx n="1" d="1"/>
        <a:sy n="1" d="1"/>
      </p:scale>
      <p:origin x="0" y="0"/>
    </p:cViewPr>
  </p:notesTextViewPr>
  <p:notesViewPr>
    <p:cSldViewPr snapToGrid="0" snapToObjects="1">
      <p:cViewPr varScale="1">
        <p:scale>
          <a:sx n="71" d="100"/>
          <a:sy n="71" d="100"/>
        </p:scale>
        <p:origin x="256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notesMaster" Target="notesMasters/notesMaster1.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8B02BC-D360-3D43-9A92-637FD3069957}" type="datetime1">
              <a:rPr lang="en-IN" smtClean="0"/>
              <a:t>29-04-2024</a:t>
            </a:fld>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616CE5-9819-F54B-97D7-E535D1C3917F}" type="slidenum">
              <a:rPr lang="en-US" smtClean="0"/>
              <a:t>‹#›</a:t>
            </a:fld>
            <a:endParaRPr lang="en-US"/>
          </a:p>
        </p:txBody>
      </p:sp>
    </p:spTree>
    <p:extLst>
      <p:ext uri="{BB962C8B-B14F-4D97-AF65-F5344CB8AC3E}">
        <p14:creationId xmlns:p14="http://schemas.microsoft.com/office/powerpoint/2010/main" val="208076432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400">
                <a:latin typeface="Source Sans Pro" charset="0"/>
                <a:ea typeface="Source Sans Pro" charset="0"/>
                <a:cs typeface="Source Sans Pro" charset="0"/>
              </a:defRPr>
            </a:lvl1pPr>
          </a:lstStyle>
          <a:p>
            <a:fld id="{C563441B-7BE4-2744-ABA0-4FD2AC8404CF}" type="datetime1">
              <a:rPr lang="en-IN" smtClean="0"/>
              <a:t>29-04-2024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2000">
                <a:latin typeface="Source Sans Pro" charset="0"/>
                <a:ea typeface="Source Sans Pro" charset="0"/>
                <a:cs typeface="Source Sans Pro" charset="0"/>
              </a:defRPr>
            </a:lvl1pPr>
          </a:lstStyle>
          <a:p>
            <a:fld id="{36565659-16CB-FC4B-86AF-6ED0A960AC0B}" type="slidenum">
              <a:rPr lang="en-US" smtClean="0"/>
              <a:pPr/>
              <a:t>‹#›</a:t>
            </a:fld>
            <a:endParaRPr lang="en-US"/>
          </a:p>
        </p:txBody>
      </p:sp>
    </p:spTree>
    <p:extLst>
      <p:ext uri="{BB962C8B-B14F-4D97-AF65-F5344CB8AC3E}">
        <p14:creationId xmlns:p14="http://schemas.microsoft.com/office/powerpoint/2010/main" val="160839595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800" kern="1200">
        <a:solidFill>
          <a:schemeClr val="tx1"/>
        </a:solidFill>
        <a:latin typeface="Source Sans Pro" charset="0"/>
        <a:ea typeface="Source Sans Pro" charset="0"/>
        <a:cs typeface="Source Sans Pro" charset="0"/>
      </a:defRPr>
    </a:lvl1pPr>
    <a:lvl2pPr marL="457200" algn="l" defTabSz="914400" rtl="0" eaLnBrk="1" latinLnBrk="0" hangingPunct="1">
      <a:defRPr sz="1600" kern="1200">
        <a:solidFill>
          <a:schemeClr val="tx1"/>
        </a:solidFill>
        <a:latin typeface="Source Sans Pro" charset="0"/>
        <a:ea typeface="Source Sans Pro" charset="0"/>
        <a:cs typeface="Source Sans Pro" charset="0"/>
      </a:defRPr>
    </a:lvl2pPr>
    <a:lvl3pPr marL="914400" algn="l" defTabSz="914400" rtl="0" eaLnBrk="1" latinLnBrk="0" hangingPunct="1">
      <a:defRPr sz="1400" kern="1200">
        <a:solidFill>
          <a:schemeClr val="tx1"/>
        </a:solidFill>
        <a:latin typeface="Source Sans Pro" charset="0"/>
        <a:ea typeface="Source Sans Pro" charset="0"/>
        <a:cs typeface="Source Sans Pro" charset="0"/>
      </a:defRPr>
    </a:lvl3pPr>
    <a:lvl4pPr marL="1371600" algn="l" defTabSz="914400" rtl="0" eaLnBrk="1" latinLnBrk="0" hangingPunct="1">
      <a:defRPr sz="1200" kern="1200">
        <a:solidFill>
          <a:schemeClr val="tx1"/>
        </a:solidFill>
        <a:latin typeface="Source Sans Pro" charset="0"/>
        <a:ea typeface="Source Sans Pro" charset="0"/>
        <a:cs typeface="Source Sans Pro" charset="0"/>
      </a:defRPr>
    </a:lvl4pPr>
    <a:lvl5pPr marL="1828800" algn="l" defTabSz="914400" rtl="0" eaLnBrk="1" latinLnBrk="0" hangingPunct="1">
      <a:defRPr sz="1100" kern="1200">
        <a:solidFill>
          <a:schemeClr val="tx1"/>
        </a:solidFill>
        <a:latin typeface="Source Sans Pro" charset="0"/>
        <a:ea typeface="Source Sans Pro" charset="0"/>
        <a:cs typeface="Source Sans Pro"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0"/>
            <a:ext cx="12192000" cy="5150734"/>
          </a:xfrm>
          <a:prstGeom prst="rect">
            <a:avLst/>
          </a:prstGeom>
          <a:solidFill>
            <a:srgbClr val="21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485754"/>
            <a:ext cx="9144000" cy="2387600"/>
          </a:xfrm>
        </p:spPr>
        <p:txBody>
          <a:bodyPr anchor="ctr"/>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148313"/>
            <a:ext cx="9144000" cy="1472877"/>
          </a:xfrm>
        </p:spPr>
        <p:txBody>
          <a:bodyPr>
            <a:normAutofit/>
          </a:bodyPr>
          <a:lstStyle>
            <a:lvl1pPr marL="0" indent="0" algn="ctr">
              <a:buNone/>
              <a:defRPr sz="2800">
                <a:solidFill>
                  <a:srgbClr val="EDEAE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402388"/>
            <a:ext cx="6667016" cy="1230538"/>
          </a:xfrm>
          <a:prstGeom prst="rect">
            <a:avLst/>
          </a:prstGeom>
        </p:spPr>
      </p:pic>
      <p:cxnSp>
        <p:nvCxnSpPr>
          <p:cNvPr id="17" name="Straight Connector 16"/>
          <p:cNvCxnSpPr/>
          <p:nvPr userDrawn="1"/>
        </p:nvCxnSpPr>
        <p:spPr>
          <a:xfrm>
            <a:off x="6736460" y="5335929"/>
            <a:ext cx="0" cy="1354238"/>
          </a:xfrm>
          <a:prstGeom prst="line">
            <a:avLst/>
          </a:prstGeom>
          <a:ln>
            <a:solidFill>
              <a:srgbClr val="214B8C"/>
            </a:solidFill>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0" hasCustomPrompt="1"/>
          </p:nvPr>
        </p:nvSpPr>
        <p:spPr>
          <a:xfrm>
            <a:off x="7048981" y="5335588"/>
            <a:ext cx="4862031" cy="1354137"/>
          </a:xfrm>
        </p:spPr>
        <p:txBody>
          <a:bodyPr anchor="ctr">
            <a:normAutofit/>
          </a:bodyPr>
          <a:lstStyle>
            <a:lvl1pPr>
              <a:defRPr sz="1800" baseline="0"/>
            </a:lvl1pPr>
          </a:lstStyle>
          <a:p>
            <a:pPr lvl="0"/>
            <a:r>
              <a:rPr lang="en-US" dirty="0"/>
              <a:t>Dr./Mr./Mrs. Name</a:t>
            </a:r>
          </a:p>
          <a:p>
            <a:pPr lvl="0"/>
            <a:r>
              <a:rPr lang="en-US" dirty="0"/>
              <a:t>Designation</a:t>
            </a:r>
          </a:p>
        </p:txBody>
      </p:sp>
    </p:spTree>
    <p:extLst>
      <p:ext uri="{BB962C8B-B14F-4D97-AF65-F5344CB8AC3E}">
        <p14:creationId xmlns:p14="http://schemas.microsoft.com/office/powerpoint/2010/main" val="167466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113199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1500"/>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191500"/>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87608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2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370916" y="6311899"/>
            <a:ext cx="1523010" cy="365125"/>
          </a:xfrm>
        </p:spPr>
        <p:txBody>
          <a:bodyPr lIns="90000"/>
          <a:lstStyle>
            <a:lvl1pPr>
              <a:defRPr>
                <a:solidFill>
                  <a:schemeClr val="bg1"/>
                </a:solidFill>
              </a:defRPr>
            </a:lvl1pPr>
          </a:lstStyle>
          <a:p>
            <a:fld id="{1EDEEB96-EEF2-A041-AEC4-04121E2F9632}" type="slidenum">
              <a:rPr lang="en-US" smtClean="0"/>
              <a:pPr/>
              <a:t>‹#›</a:t>
            </a:fld>
            <a:endParaRPr lang="en-US"/>
          </a:p>
        </p:txBody>
      </p:sp>
    </p:spTree>
    <p:extLst>
      <p:ext uri="{BB962C8B-B14F-4D97-AF65-F5344CB8AC3E}">
        <p14:creationId xmlns:p14="http://schemas.microsoft.com/office/powerpoint/2010/main" val="28211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93991"/>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47371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7"/>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196942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634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34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8866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4"/>
            <a:ext cx="10515600" cy="943200"/>
          </a:xfrm>
        </p:spPr>
        <p:txBody>
          <a:bodyPr/>
          <a:lstStyle/>
          <a:p>
            <a:r>
              <a:rPr lang="en-US"/>
              <a:t>Click to edit Master title style</a:t>
            </a:r>
          </a:p>
        </p:txBody>
      </p:sp>
      <p:sp>
        <p:nvSpPr>
          <p:cNvPr id="3" name="Text Placeholder 2"/>
          <p:cNvSpPr>
            <a:spLocks noGrp="1"/>
          </p:cNvSpPr>
          <p:nvPr>
            <p:ph type="body" idx="1"/>
          </p:nvPr>
        </p:nvSpPr>
        <p:spPr>
          <a:xfrm>
            <a:off x="839788" y="15558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379773"/>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5558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379773"/>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65557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167194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63567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6110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44791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hyperlink" Target="http://www.iiitdm.ac.in/" TargetMode="Externa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6108732"/>
            <a:ext cx="12192000" cy="749268"/>
          </a:xfrm>
          <a:prstGeom prst="rect">
            <a:avLst/>
          </a:prstGeom>
          <a:solidFill>
            <a:srgbClr val="21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9428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11107"/>
            <a:ext cx="10515600" cy="43688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393047" y="6311899"/>
            <a:ext cx="1500878" cy="365125"/>
          </a:xfrm>
          <a:prstGeom prst="rect">
            <a:avLst/>
          </a:prstGeom>
        </p:spPr>
        <p:txBody>
          <a:bodyPr vert="horz" lIns="91440" tIns="45720" rIns="91440" bIns="45720" rtlCol="0" anchor="ctr"/>
          <a:lstStyle>
            <a:lvl1pPr algn="r">
              <a:defRPr sz="2400">
                <a:solidFill>
                  <a:schemeClr val="bg1"/>
                </a:solidFill>
                <a:latin typeface="Source Sans Pro" charset="0"/>
                <a:ea typeface="Source Sans Pro" charset="0"/>
                <a:cs typeface="Source Sans Pro" charset="0"/>
              </a:defRPr>
            </a:lvl1pPr>
          </a:lstStyle>
          <a:p>
            <a:fld id="{1EDEEB96-EEF2-A041-AEC4-04121E2F9632}" type="slidenum">
              <a:rPr lang="en-US" smtClean="0"/>
              <a:pPr/>
              <a:t>‹#›</a:t>
            </a:fld>
            <a:endParaRPr lang="en-US" dirty="0"/>
          </a:p>
        </p:txBody>
      </p:sp>
      <p:pic>
        <p:nvPicPr>
          <p:cNvPr id="9" name="Picture 8">
            <a:hlinkClick r:id="rId13"/>
            <a:hlinkHover r:id="" action="ppaction://noaction" highlightClick="1"/>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5747" y="6184361"/>
            <a:ext cx="3239999" cy="598010"/>
          </a:xfrm>
          <a:prstGeom prst="rect">
            <a:avLst/>
          </a:prstGeom>
        </p:spPr>
      </p:pic>
      <p:cxnSp>
        <p:nvCxnSpPr>
          <p:cNvPr id="13" name="Straight Connector 12"/>
          <p:cNvCxnSpPr/>
          <p:nvPr userDrawn="1"/>
        </p:nvCxnSpPr>
        <p:spPr>
          <a:xfrm>
            <a:off x="3472405" y="6227180"/>
            <a:ext cx="0" cy="5440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40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rgbClr val="214B8C"/>
          </a:solidFill>
          <a:latin typeface="Bookman Old Style" charset="0"/>
          <a:ea typeface="Bookman Old Style" charset="0"/>
          <a:cs typeface="Bookman Old Style"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5754"/>
            <a:ext cx="9398000" cy="2387600"/>
          </a:xfrm>
        </p:spPr>
        <p:txBody>
          <a:bodyPr>
            <a:normAutofit fontScale="90000"/>
          </a:bodyPr>
          <a:lstStyle/>
          <a:p>
            <a:r>
              <a:rPr lang="en-US" dirty="0"/>
              <a:t>Sensing and Instrumentation Practice</a:t>
            </a:r>
          </a:p>
        </p:txBody>
      </p:sp>
      <p:sp>
        <p:nvSpPr>
          <p:cNvPr id="3" name="Subtitle 2"/>
          <p:cNvSpPr>
            <a:spLocks noGrp="1"/>
          </p:cNvSpPr>
          <p:nvPr>
            <p:ph type="subTitle" idx="1"/>
          </p:nvPr>
        </p:nvSpPr>
        <p:spPr/>
        <p:txBody>
          <a:bodyPr>
            <a:normAutofit/>
          </a:bodyPr>
          <a:lstStyle/>
          <a:p>
            <a:r>
              <a:rPr lang="en-US" sz="3200" dirty="0"/>
              <a:t>SMART TRAFFIC LIGHT SYSTEM</a:t>
            </a:r>
          </a:p>
        </p:txBody>
      </p:sp>
      <p:sp>
        <p:nvSpPr>
          <p:cNvPr id="4" name="Text Placeholder 3"/>
          <p:cNvSpPr>
            <a:spLocks noGrp="1"/>
          </p:cNvSpPr>
          <p:nvPr>
            <p:ph type="body" sz="quarter" idx="10"/>
          </p:nvPr>
        </p:nvSpPr>
        <p:spPr>
          <a:xfrm>
            <a:off x="7006450" y="5386905"/>
            <a:ext cx="4862031" cy="1354137"/>
          </a:xfrm>
        </p:spPr>
        <p:txBody>
          <a:bodyPr>
            <a:noAutofit/>
          </a:bodyPr>
          <a:lstStyle/>
          <a:p>
            <a:pPr marL="0" indent="0">
              <a:buNone/>
            </a:pPr>
            <a:r>
              <a:rPr lang="en-US" sz="1600" dirty="0"/>
              <a:t>TEAM MEMBERS</a:t>
            </a:r>
          </a:p>
          <a:p>
            <a:pPr>
              <a:buFont typeface="Arial" panose="020B0604020202020204" pitchFamily="34" charset="0"/>
              <a:buChar char="•"/>
            </a:pPr>
            <a:r>
              <a:rPr lang="en-US" sz="1600" dirty="0"/>
              <a:t>EC22B1025</a:t>
            </a:r>
          </a:p>
          <a:p>
            <a:pPr>
              <a:buFont typeface="Arial" panose="020B0604020202020204" pitchFamily="34" charset="0"/>
              <a:buChar char="•"/>
            </a:pPr>
            <a:r>
              <a:rPr lang="en-US" sz="1600" dirty="0"/>
              <a:t>EC22B1055</a:t>
            </a:r>
          </a:p>
          <a:p>
            <a:pPr>
              <a:buFont typeface="Arial" panose="020B0604020202020204" pitchFamily="34" charset="0"/>
              <a:buChar char="•"/>
            </a:pPr>
            <a:r>
              <a:rPr lang="en-US" sz="1600" dirty="0"/>
              <a:t>EC22B1062</a:t>
            </a:r>
          </a:p>
          <a:p>
            <a:pPr>
              <a:buFont typeface="Arial" panose="020B0604020202020204" pitchFamily="34" charset="0"/>
              <a:buChar char="•"/>
            </a:pPr>
            <a:r>
              <a:rPr lang="en-US" sz="1600" dirty="0"/>
              <a:t>EC22B1064</a:t>
            </a:r>
            <a:br>
              <a:rPr lang="en-US" sz="1600" dirty="0"/>
            </a:br>
            <a:endParaRPr lang="en-US" sz="1600" dirty="0"/>
          </a:p>
        </p:txBody>
      </p:sp>
    </p:spTree>
    <p:extLst>
      <p:ext uri="{BB962C8B-B14F-4D97-AF65-F5344CB8AC3E}">
        <p14:creationId xmlns:p14="http://schemas.microsoft.com/office/powerpoint/2010/main" val="212626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DB41-349C-3EBF-5A80-19AFDA05376F}"/>
              </a:ext>
            </a:extLst>
          </p:cNvPr>
          <p:cNvSpPr>
            <a:spLocks noGrp="1"/>
          </p:cNvSpPr>
          <p:nvPr>
            <p:ph type="title"/>
          </p:nvPr>
        </p:nvSpPr>
        <p:spPr>
          <a:xfrm>
            <a:off x="136452" y="0"/>
            <a:ext cx="10515600" cy="943200"/>
          </a:xfrm>
        </p:spPr>
        <p:txBody>
          <a:bodyPr>
            <a:normAutofit fontScale="90000"/>
          </a:bodyPr>
          <a:lstStyle/>
          <a:p>
            <a:r>
              <a:rPr lang="en-US"/>
              <a:t>CIRCUIT DIAGRAM</a:t>
            </a:r>
            <a:br>
              <a:rPr lang="en-US"/>
            </a:br>
            <a:endParaRPr lang="en-US" dirty="0"/>
          </a:p>
        </p:txBody>
      </p:sp>
      <p:sp>
        <p:nvSpPr>
          <p:cNvPr id="4" name="Slide Number Placeholder 3">
            <a:extLst>
              <a:ext uri="{FF2B5EF4-FFF2-40B4-BE49-F238E27FC236}">
                <a16:creationId xmlns:a16="http://schemas.microsoft.com/office/drawing/2014/main" id="{59DBAE8E-5584-6900-1088-78F957A46A6E}"/>
              </a:ext>
            </a:extLst>
          </p:cNvPr>
          <p:cNvSpPr>
            <a:spLocks noGrp="1"/>
          </p:cNvSpPr>
          <p:nvPr>
            <p:ph type="sldNum" sz="quarter" idx="12"/>
          </p:nvPr>
        </p:nvSpPr>
        <p:spPr/>
        <p:txBody>
          <a:bodyPr/>
          <a:lstStyle/>
          <a:p>
            <a:fld id="{1EDEEB96-EEF2-A041-AEC4-04121E2F9632}" type="slidenum">
              <a:rPr lang="en-US" smtClean="0"/>
              <a:pPr/>
              <a:t>2</a:t>
            </a:fld>
            <a:endParaRPr lang="en-US"/>
          </a:p>
        </p:txBody>
      </p:sp>
      <p:pic>
        <p:nvPicPr>
          <p:cNvPr id="3" name="Picture 2">
            <a:extLst>
              <a:ext uri="{FF2B5EF4-FFF2-40B4-BE49-F238E27FC236}">
                <a16:creationId xmlns:a16="http://schemas.microsoft.com/office/drawing/2014/main" id="{F17B966E-A8CA-0B64-D309-731D1314E8C1}"/>
              </a:ext>
            </a:extLst>
          </p:cNvPr>
          <p:cNvPicPr>
            <a:picLocks noChangeAspect="1"/>
          </p:cNvPicPr>
          <p:nvPr/>
        </p:nvPicPr>
        <p:blipFill>
          <a:blip r:embed="rId2"/>
          <a:stretch>
            <a:fillRect/>
          </a:stretch>
        </p:blipFill>
        <p:spPr>
          <a:xfrm>
            <a:off x="1615223" y="471600"/>
            <a:ext cx="8755693" cy="5388118"/>
          </a:xfrm>
          <a:prstGeom prst="rect">
            <a:avLst/>
          </a:prstGeom>
        </p:spPr>
      </p:pic>
    </p:spTree>
    <p:extLst>
      <p:ext uri="{BB962C8B-B14F-4D97-AF65-F5344CB8AC3E}">
        <p14:creationId xmlns:p14="http://schemas.microsoft.com/office/powerpoint/2010/main" val="400086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756-F66E-9920-DF76-5F50C9E613A0}"/>
              </a:ext>
            </a:extLst>
          </p:cNvPr>
          <p:cNvSpPr>
            <a:spLocks noGrp="1"/>
          </p:cNvSpPr>
          <p:nvPr>
            <p:ph type="title"/>
          </p:nvPr>
        </p:nvSpPr>
        <p:spPr>
          <a:xfrm>
            <a:off x="0" y="-119673"/>
            <a:ext cx="10515600" cy="943200"/>
          </a:xfrm>
        </p:spPr>
        <p:txBody>
          <a:bodyPr/>
          <a:lstStyle/>
          <a:p>
            <a:r>
              <a:rPr lang="en-US" dirty="0"/>
              <a:t>Schematic View of Circuit Diagram</a:t>
            </a:r>
          </a:p>
        </p:txBody>
      </p:sp>
      <p:sp>
        <p:nvSpPr>
          <p:cNvPr id="4" name="Slide Number Placeholder 3">
            <a:extLst>
              <a:ext uri="{FF2B5EF4-FFF2-40B4-BE49-F238E27FC236}">
                <a16:creationId xmlns:a16="http://schemas.microsoft.com/office/drawing/2014/main" id="{A301EB02-90C9-801E-C0FD-EA59A48812FD}"/>
              </a:ext>
            </a:extLst>
          </p:cNvPr>
          <p:cNvSpPr>
            <a:spLocks noGrp="1"/>
          </p:cNvSpPr>
          <p:nvPr>
            <p:ph type="sldNum" sz="quarter" idx="12"/>
          </p:nvPr>
        </p:nvSpPr>
        <p:spPr/>
        <p:txBody>
          <a:bodyPr/>
          <a:lstStyle/>
          <a:p>
            <a:fld id="{1EDEEB96-EEF2-A041-AEC4-04121E2F9632}" type="slidenum">
              <a:rPr lang="en-US" smtClean="0"/>
              <a:pPr/>
              <a:t>3</a:t>
            </a:fld>
            <a:endParaRPr lang="en-US"/>
          </a:p>
        </p:txBody>
      </p:sp>
      <p:pic>
        <p:nvPicPr>
          <p:cNvPr id="8" name="Picture 7">
            <a:extLst>
              <a:ext uri="{FF2B5EF4-FFF2-40B4-BE49-F238E27FC236}">
                <a16:creationId xmlns:a16="http://schemas.microsoft.com/office/drawing/2014/main" id="{473581C5-07F5-B1A9-4B7F-3493885B90B0}"/>
              </a:ext>
            </a:extLst>
          </p:cNvPr>
          <p:cNvPicPr>
            <a:picLocks noChangeAspect="1"/>
          </p:cNvPicPr>
          <p:nvPr/>
        </p:nvPicPr>
        <p:blipFill>
          <a:blip r:embed="rId2"/>
          <a:stretch>
            <a:fillRect/>
          </a:stretch>
        </p:blipFill>
        <p:spPr>
          <a:xfrm>
            <a:off x="423531" y="560996"/>
            <a:ext cx="6934200" cy="5401997"/>
          </a:xfrm>
          <a:prstGeom prst="rect">
            <a:avLst/>
          </a:prstGeom>
        </p:spPr>
      </p:pic>
      <p:pic>
        <p:nvPicPr>
          <p:cNvPr id="9" name="Picture 8">
            <a:extLst>
              <a:ext uri="{FF2B5EF4-FFF2-40B4-BE49-F238E27FC236}">
                <a16:creationId xmlns:a16="http://schemas.microsoft.com/office/drawing/2014/main" id="{A1179C73-D005-437B-F5D9-5E8C7CFCDE74}"/>
              </a:ext>
            </a:extLst>
          </p:cNvPr>
          <p:cNvPicPr>
            <a:picLocks noChangeAspect="1"/>
          </p:cNvPicPr>
          <p:nvPr/>
        </p:nvPicPr>
        <p:blipFill>
          <a:blip r:embed="rId3"/>
          <a:stretch>
            <a:fillRect/>
          </a:stretch>
        </p:blipFill>
        <p:spPr>
          <a:xfrm>
            <a:off x="7665118" y="3000744"/>
            <a:ext cx="4103351" cy="1741377"/>
          </a:xfrm>
          <a:prstGeom prst="rect">
            <a:avLst/>
          </a:prstGeom>
        </p:spPr>
      </p:pic>
      <p:sp>
        <p:nvSpPr>
          <p:cNvPr id="10" name="TextBox 9">
            <a:extLst>
              <a:ext uri="{FF2B5EF4-FFF2-40B4-BE49-F238E27FC236}">
                <a16:creationId xmlns:a16="http://schemas.microsoft.com/office/drawing/2014/main" id="{BB21FCD5-FEB5-9421-860A-67513C7DDDF2}"/>
              </a:ext>
            </a:extLst>
          </p:cNvPr>
          <p:cNvSpPr txBox="1"/>
          <p:nvPr/>
        </p:nvSpPr>
        <p:spPr>
          <a:xfrm>
            <a:off x="8748675" y="2673942"/>
            <a:ext cx="1936236" cy="369332"/>
          </a:xfrm>
          <a:prstGeom prst="rect">
            <a:avLst/>
          </a:prstGeom>
          <a:noFill/>
        </p:spPr>
        <p:txBody>
          <a:bodyPr wrap="none" rtlCol="0">
            <a:spAutoFit/>
          </a:bodyPr>
          <a:lstStyle/>
          <a:p>
            <a:r>
              <a:rPr lang="en-US" dirty="0"/>
              <a:t>Components used </a:t>
            </a:r>
          </a:p>
        </p:txBody>
      </p:sp>
    </p:spTree>
    <p:extLst>
      <p:ext uri="{BB962C8B-B14F-4D97-AF65-F5344CB8AC3E}">
        <p14:creationId xmlns:p14="http://schemas.microsoft.com/office/powerpoint/2010/main" val="174844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8178-86E3-CFBA-DDB5-53315C83D6D7}"/>
              </a:ext>
            </a:extLst>
          </p:cNvPr>
          <p:cNvSpPr>
            <a:spLocks noGrp="1"/>
          </p:cNvSpPr>
          <p:nvPr>
            <p:ph type="title"/>
          </p:nvPr>
        </p:nvSpPr>
        <p:spPr>
          <a:xfrm>
            <a:off x="0" y="-146433"/>
            <a:ext cx="10515600" cy="943200"/>
          </a:xfrm>
        </p:spPr>
        <p:txBody>
          <a:bodyPr/>
          <a:lstStyle/>
          <a:p>
            <a:r>
              <a:rPr lang="en-US" dirty="0"/>
              <a:t>Components Description</a:t>
            </a:r>
          </a:p>
        </p:txBody>
      </p:sp>
      <p:sp>
        <p:nvSpPr>
          <p:cNvPr id="3" name="Content Placeholder 2">
            <a:extLst>
              <a:ext uri="{FF2B5EF4-FFF2-40B4-BE49-F238E27FC236}">
                <a16:creationId xmlns:a16="http://schemas.microsoft.com/office/drawing/2014/main" id="{84F90EA3-F04D-40B0-1981-4CFABD9B7E4A}"/>
              </a:ext>
            </a:extLst>
          </p:cNvPr>
          <p:cNvSpPr>
            <a:spLocks noGrp="1"/>
          </p:cNvSpPr>
          <p:nvPr>
            <p:ph idx="1"/>
          </p:nvPr>
        </p:nvSpPr>
        <p:spPr>
          <a:xfrm>
            <a:off x="114718" y="3123078"/>
            <a:ext cx="9977820" cy="2696857"/>
          </a:xfrm>
        </p:spPr>
        <p:txBody>
          <a:bodyPr>
            <a:normAutofit/>
          </a:bodyPr>
          <a:lstStyle/>
          <a:p>
            <a:pPr marL="0" indent="0">
              <a:buNone/>
            </a:pPr>
            <a:endParaRPr lang="en-IN" sz="2400" b="0" i="0" u="none" strike="noStrike" dirty="0">
              <a:effectLst/>
              <a:latin typeface="Söhne"/>
            </a:endParaRPr>
          </a:p>
          <a:p>
            <a:pPr marL="0" indent="0">
              <a:buNone/>
            </a:pPr>
            <a:r>
              <a:rPr lang="en-US" sz="2400" dirty="0"/>
              <a:t>This project presents a smart traffic management system for three intersections. It utilizes infrared sensors to detect vehicle presence and absence at each intersection, incrementing and decrementing counts accordingly. Based on the counts, it dynamically adjusts traffic light priorities, ensuring smooth traffic flow.</a:t>
            </a:r>
          </a:p>
          <a:p>
            <a:pPr marL="0" indent="0">
              <a:buNone/>
            </a:pPr>
            <a:endParaRPr lang="en-US" sz="2400" dirty="0"/>
          </a:p>
        </p:txBody>
      </p:sp>
      <p:sp>
        <p:nvSpPr>
          <p:cNvPr id="4" name="Slide Number Placeholder 3">
            <a:extLst>
              <a:ext uri="{FF2B5EF4-FFF2-40B4-BE49-F238E27FC236}">
                <a16:creationId xmlns:a16="http://schemas.microsoft.com/office/drawing/2014/main" id="{A0A0C262-5CB8-B704-AED5-7EC3BB771FA1}"/>
              </a:ext>
            </a:extLst>
          </p:cNvPr>
          <p:cNvSpPr>
            <a:spLocks noGrp="1"/>
          </p:cNvSpPr>
          <p:nvPr>
            <p:ph type="sldNum" sz="quarter" idx="12"/>
          </p:nvPr>
        </p:nvSpPr>
        <p:spPr/>
        <p:txBody>
          <a:bodyPr/>
          <a:lstStyle/>
          <a:p>
            <a:fld id="{1EDEEB96-EEF2-A041-AEC4-04121E2F9632}" type="slidenum">
              <a:rPr lang="en-US" smtClean="0"/>
              <a:pPr/>
              <a:t>4</a:t>
            </a:fld>
            <a:endParaRPr lang="en-US"/>
          </a:p>
        </p:txBody>
      </p:sp>
      <p:sp>
        <p:nvSpPr>
          <p:cNvPr id="5" name="Content Placeholder 2">
            <a:extLst>
              <a:ext uri="{FF2B5EF4-FFF2-40B4-BE49-F238E27FC236}">
                <a16:creationId xmlns:a16="http://schemas.microsoft.com/office/drawing/2014/main" id="{0F59D4F9-6215-A236-852F-A742999C2DA2}"/>
              </a:ext>
            </a:extLst>
          </p:cNvPr>
          <p:cNvSpPr txBox="1">
            <a:spLocks/>
          </p:cNvSpPr>
          <p:nvPr/>
        </p:nvSpPr>
        <p:spPr>
          <a:xfrm>
            <a:off x="114718" y="646041"/>
            <a:ext cx="10515600" cy="4368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6" name="Title 1">
            <a:extLst>
              <a:ext uri="{FF2B5EF4-FFF2-40B4-BE49-F238E27FC236}">
                <a16:creationId xmlns:a16="http://schemas.microsoft.com/office/drawing/2014/main" id="{5809E0B0-F07F-6D3B-53A7-022F8165E0AD}"/>
              </a:ext>
            </a:extLst>
          </p:cNvPr>
          <p:cNvSpPr txBox="1">
            <a:spLocks/>
          </p:cNvSpPr>
          <p:nvPr/>
        </p:nvSpPr>
        <p:spPr>
          <a:xfrm>
            <a:off x="114718" y="2957400"/>
            <a:ext cx="10515600" cy="943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214B8C"/>
                </a:solidFill>
                <a:latin typeface="Bookman Old Style" charset="0"/>
                <a:ea typeface="Bookman Old Style" charset="0"/>
                <a:cs typeface="Bookman Old Style" charset="0"/>
              </a:defRPr>
            </a:lvl1pPr>
          </a:lstStyle>
          <a:p>
            <a:r>
              <a:rPr lang="en-US" dirty="0"/>
              <a:t>WORKING PRINCIPLE</a:t>
            </a:r>
          </a:p>
        </p:txBody>
      </p:sp>
      <p:sp>
        <p:nvSpPr>
          <p:cNvPr id="10" name="TextBox 9">
            <a:extLst>
              <a:ext uri="{FF2B5EF4-FFF2-40B4-BE49-F238E27FC236}">
                <a16:creationId xmlns:a16="http://schemas.microsoft.com/office/drawing/2014/main" id="{53F51A4A-7673-2A69-DAC2-2FC881717942}"/>
              </a:ext>
            </a:extLst>
          </p:cNvPr>
          <p:cNvSpPr txBox="1"/>
          <p:nvPr/>
        </p:nvSpPr>
        <p:spPr>
          <a:xfrm>
            <a:off x="162565" y="619745"/>
            <a:ext cx="11914717" cy="1938992"/>
          </a:xfrm>
          <a:prstGeom prst="rect">
            <a:avLst/>
          </a:prstGeom>
          <a:noFill/>
        </p:spPr>
        <p:txBody>
          <a:bodyPr wrap="square">
            <a:spAutoFit/>
          </a:bodyPr>
          <a:lstStyle/>
          <a:p>
            <a:r>
              <a:rPr lang="en-US" sz="2400" dirty="0"/>
              <a:t>1. Infrared Sensors (IR): These sensors detect vehicles at each intersection by emitting and receiving infrared radiation.</a:t>
            </a:r>
          </a:p>
          <a:p>
            <a:r>
              <a:rPr lang="en-US" sz="2400" dirty="0"/>
              <a:t>2. Traffic Light module: Consists of red, yellow, and green LEDs. The code controls these lights to manage traffic flow by dynamically adjusting priorities based on vehicle counts at each intersection.</a:t>
            </a:r>
          </a:p>
        </p:txBody>
      </p:sp>
    </p:spTree>
    <p:extLst>
      <p:ext uri="{BB962C8B-B14F-4D97-AF65-F5344CB8AC3E}">
        <p14:creationId xmlns:p14="http://schemas.microsoft.com/office/powerpoint/2010/main" val="14706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E8C6-1611-56D2-BF64-E09DC2F7C3DE}"/>
              </a:ext>
            </a:extLst>
          </p:cNvPr>
          <p:cNvSpPr>
            <a:spLocks noGrp="1"/>
          </p:cNvSpPr>
          <p:nvPr>
            <p:ph type="title"/>
          </p:nvPr>
        </p:nvSpPr>
        <p:spPr>
          <a:xfrm>
            <a:off x="94622" y="-119673"/>
            <a:ext cx="10515600" cy="943200"/>
          </a:xfrm>
        </p:spPr>
        <p:txBody>
          <a:bodyPr/>
          <a:lstStyle/>
          <a:p>
            <a:r>
              <a:rPr lang="en-US" dirty="0"/>
              <a:t>Hardware Output:</a:t>
            </a:r>
          </a:p>
        </p:txBody>
      </p:sp>
      <p:sp>
        <p:nvSpPr>
          <p:cNvPr id="4" name="Slide Number Placeholder 3">
            <a:extLst>
              <a:ext uri="{FF2B5EF4-FFF2-40B4-BE49-F238E27FC236}">
                <a16:creationId xmlns:a16="http://schemas.microsoft.com/office/drawing/2014/main" id="{E1EABF7A-0F45-DB5D-B521-49088D74F4B1}"/>
              </a:ext>
            </a:extLst>
          </p:cNvPr>
          <p:cNvSpPr>
            <a:spLocks noGrp="1"/>
          </p:cNvSpPr>
          <p:nvPr>
            <p:ph type="sldNum" sz="quarter" idx="12"/>
          </p:nvPr>
        </p:nvSpPr>
        <p:spPr>
          <a:xfrm>
            <a:off x="10370916" y="6301851"/>
            <a:ext cx="1523010" cy="365125"/>
          </a:xfrm>
        </p:spPr>
        <p:txBody>
          <a:bodyPr/>
          <a:lstStyle/>
          <a:p>
            <a:fld id="{1EDEEB96-EEF2-A041-AEC4-04121E2F9632}" type="slidenum">
              <a:rPr lang="en-US" smtClean="0"/>
              <a:pPr/>
              <a:t>5</a:t>
            </a:fld>
            <a:endParaRPr lang="en-US"/>
          </a:p>
        </p:txBody>
      </p:sp>
      <p:pic>
        <p:nvPicPr>
          <p:cNvPr id="1026" name="Picture 2">
            <a:extLst>
              <a:ext uri="{FF2B5EF4-FFF2-40B4-BE49-F238E27FC236}">
                <a16:creationId xmlns:a16="http://schemas.microsoft.com/office/drawing/2014/main" id="{3035903B-6F44-FFAD-8130-3A00D7AC8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810" y="584791"/>
            <a:ext cx="8071686" cy="5475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97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2273</TotalTime>
  <Words>143</Words>
  <Application>Microsoft Office PowerPoint</Application>
  <PresentationFormat>Widescreen</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Sensing and Instrumentation Practice</vt:lpstr>
      <vt:lpstr>CIRCUIT DIAGRAM </vt:lpstr>
      <vt:lpstr>Schematic View of Circuit Diagram</vt:lpstr>
      <vt:lpstr>Components Description</vt:lpstr>
      <vt:lpstr>Hardware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siddharth sekhar</cp:lastModifiedBy>
  <cp:revision>50</cp:revision>
  <dcterms:created xsi:type="dcterms:W3CDTF">2016-10-19T11:41:44Z</dcterms:created>
  <dcterms:modified xsi:type="dcterms:W3CDTF">2024-04-29T07:59:35Z</dcterms:modified>
</cp:coreProperties>
</file>