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8" r:id="rId11"/>
    <p:sldId id="267" r:id="rId12"/>
    <p:sldId id="269" r:id="rId13"/>
    <p:sldId id="270" r:id="rId14"/>
    <p:sldId id="300" r:id="rId15"/>
    <p:sldId id="271" r:id="rId16"/>
    <p:sldId id="273" r:id="rId17"/>
    <p:sldId id="272" r:id="rId18"/>
    <p:sldId id="281" r:id="rId19"/>
    <p:sldId id="282" r:id="rId20"/>
    <p:sldId id="283" r:id="rId21"/>
    <p:sldId id="285" r:id="rId22"/>
    <p:sldId id="286" r:id="rId23"/>
    <p:sldId id="291" r:id="rId24"/>
    <p:sldId id="301" r:id="rId25"/>
    <p:sldId id="293" r:id="rId26"/>
    <p:sldId id="295" r:id="rId27"/>
    <p:sldId id="296" r:id="rId28"/>
    <p:sldId id="297" r:id="rId29"/>
    <p:sldId id="298"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p:scale>
          <a:sx n="69" d="100"/>
          <a:sy n="69" d="100"/>
        </p:scale>
        <p:origin x="48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3B40C9D-CEB7-4629-8DA8-84A0FF9A2A19}" type="datetimeFigureOut">
              <a:rPr lang="en-IN" smtClean="0"/>
              <a:t>02-06-2025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7ECA44-3629-4765-91CE-C8380B20C0E1}" type="slidenum">
              <a:rPr lang="en-IN" smtClean="0"/>
              <a:t>‹#›</a:t>
            </a:fld>
            <a:endParaRPr lang="en-IN"/>
          </a:p>
        </p:txBody>
      </p:sp>
    </p:spTree>
    <p:extLst>
      <p:ext uri="{BB962C8B-B14F-4D97-AF65-F5344CB8AC3E}">
        <p14:creationId xmlns:p14="http://schemas.microsoft.com/office/powerpoint/2010/main" val="188046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7ECA44-3629-4765-91CE-C8380B20C0E1}" type="slidenum">
              <a:rPr lang="en-IN" smtClean="0"/>
              <a:t>5</a:t>
            </a:fld>
            <a:endParaRPr lang="en-IN"/>
          </a:p>
        </p:txBody>
      </p:sp>
    </p:spTree>
    <p:extLst>
      <p:ext uri="{BB962C8B-B14F-4D97-AF65-F5344CB8AC3E}">
        <p14:creationId xmlns:p14="http://schemas.microsoft.com/office/powerpoint/2010/main" val="69488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695" y="180543"/>
            <a:ext cx="10178795" cy="1182633"/>
          </a:xfrm>
          <a:prstGeom prst="rect">
            <a:avLst/>
          </a:prstGeom>
        </p:spPr>
        <p:txBody>
          <a:bodyPr wrap="square" lIns="0" tIns="0" rIns="0" bIns="0">
            <a:spAutoFit/>
          </a:bodyPr>
          <a:lstStyle>
            <a:lvl1pPr>
              <a:defRPr sz="2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2470" y="1126616"/>
            <a:ext cx="11169015" cy="466915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tm-conferences.org/articles/itmconf/pdf/2021/05/itmconf_icacc2021_03038.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9418254/authors#auth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chapter/10.1007/978-3-642-36973-5_6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801" y="182371"/>
            <a:ext cx="8441690"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6FC0"/>
                </a:solidFill>
              </a:rPr>
              <a:t>CMR</a:t>
            </a:r>
            <a:r>
              <a:rPr sz="4400" spc="-15" dirty="0">
                <a:solidFill>
                  <a:srgbClr val="006FC0"/>
                </a:solidFill>
              </a:rPr>
              <a:t> </a:t>
            </a:r>
            <a:r>
              <a:rPr sz="4400" dirty="0">
                <a:solidFill>
                  <a:srgbClr val="006FC0"/>
                </a:solidFill>
              </a:rPr>
              <a:t>ENGINEERING</a:t>
            </a:r>
            <a:r>
              <a:rPr sz="4400" spc="-30" dirty="0">
                <a:solidFill>
                  <a:srgbClr val="006FC0"/>
                </a:solidFill>
              </a:rPr>
              <a:t> </a:t>
            </a:r>
            <a:r>
              <a:rPr sz="4400" spc="-10" dirty="0">
                <a:solidFill>
                  <a:srgbClr val="006FC0"/>
                </a:solidFill>
              </a:rPr>
              <a:t>COLLEGE</a:t>
            </a:r>
            <a:endParaRPr sz="4400"/>
          </a:p>
        </p:txBody>
      </p:sp>
      <p:sp>
        <p:nvSpPr>
          <p:cNvPr id="3" name="object 3"/>
          <p:cNvSpPr txBox="1"/>
          <p:nvPr/>
        </p:nvSpPr>
        <p:spPr>
          <a:xfrm>
            <a:off x="2177542" y="1124315"/>
            <a:ext cx="59690" cy="197485"/>
          </a:xfrm>
          <a:prstGeom prst="rect">
            <a:avLst/>
          </a:prstGeom>
        </p:spPr>
        <p:txBody>
          <a:bodyPr vert="horz" wrap="square" lIns="0" tIns="0" rIns="0" bIns="0" rtlCol="0">
            <a:spAutoFit/>
          </a:bodyPr>
          <a:lstStyle/>
          <a:p>
            <a:pPr>
              <a:lnSpc>
                <a:spcPts val="1530"/>
              </a:lnSpc>
            </a:pPr>
            <a:r>
              <a:rPr sz="1400" i="1" spc="-50" dirty="0">
                <a:solidFill>
                  <a:srgbClr val="FF0000"/>
                </a:solidFill>
                <a:latin typeface="Times New Roman"/>
                <a:cs typeface="Times New Roman"/>
              </a:rPr>
              <a:t>(</a:t>
            </a:r>
            <a:endParaRPr sz="1400">
              <a:latin typeface="Times New Roman"/>
              <a:cs typeface="Times New Roman"/>
            </a:endParaRPr>
          </a:p>
        </p:txBody>
      </p:sp>
      <p:sp>
        <p:nvSpPr>
          <p:cNvPr id="4" name="object 4"/>
          <p:cNvSpPr txBox="1"/>
          <p:nvPr/>
        </p:nvSpPr>
        <p:spPr>
          <a:xfrm>
            <a:off x="2224220" y="837691"/>
            <a:ext cx="8391525" cy="686435"/>
          </a:xfrm>
          <a:prstGeom prst="rect">
            <a:avLst/>
          </a:prstGeom>
        </p:spPr>
        <p:txBody>
          <a:bodyPr vert="horz" wrap="square" lIns="0" tIns="12700" rIns="0" bIns="0" rtlCol="0">
            <a:spAutoFit/>
          </a:bodyPr>
          <a:lstStyle/>
          <a:p>
            <a:pPr marR="50800" algn="ctr">
              <a:lnSpc>
                <a:spcPts val="2085"/>
              </a:lnSpc>
              <a:spcBef>
                <a:spcPts val="100"/>
              </a:spcBef>
            </a:pPr>
            <a:r>
              <a:rPr sz="1800" b="1" i="1" dirty="0">
                <a:solidFill>
                  <a:srgbClr val="212121"/>
                </a:solidFill>
                <a:latin typeface="Times New Roman"/>
                <a:cs typeface="Times New Roman"/>
              </a:rPr>
              <a:t>(UGC</a:t>
            </a:r>
            <a:r>
              <a:rPr sz="1800" b="1" i="1" spc="-45" dirty="0">
                <a:solidFill>
                  <a:srgbClr val="212121"/>
                </a:solidFill>
                <a:latin typeface="Times New Roman"/>
                <a:cs typeface="Times New Roman"/>
              </a:rPr>
              <a:t> </a:t>
            </a:r>
            <a:r>
              <a:rPr sz="1800" b="1" i="1" spc="-10" dirty="0">
                <a:solidFill>
                  <a:srgbClr val="212121"/>
                </a:solidFill>
                <a:latin typeface="Times New Roman"/>
                <a:cs typeface="Times New Roman"/>
              </a:rPr>
              <a:t>AUTONOMOUS)</a:t>
            </a:r>
            <a:endParaRPr sz="1800">
              <a:latin typeface="Times New Roman"/>
              <a:cs typeface="Times New Roman"/>
            </a:endParaRPr>
          </a:p>
          <a:p>
            <a:pPr marL="12700" marR="5080" algn="ctr">
              <a:lnSpc>
                <a:spcPts val="1510"/>
              </a:lnSpc>
              <a:spcBef>
                <a:spcPts val="114"/>
              </a:spcBef>
            </a:pPr>
            <a:r>
              <a:rPr sz="1400" i="1" dirty="0">
                <a:solidFill>
                  <a:srgbClr val="FF0000"/>
                </a:solidFill>
                <a:latin typeface="Times New Roman"/>
                <a:cs typeface="Times New Roman"/>
              </a:rPr>
              <a:t>ACCREDITED</a:t>
            </a:r>
            <a:r>
              <a:rPr sz="1400" i="1" spc="-45" dirty="0">
                <a:solidFill>
                  <a:srgbClr val="FF0000"/>
                </a:solidFill>
                <a:latin typeface="Times New Roman"/>
                <a:cs typeface="Times New Roman"/>
              </a:rPr>
              <a:t> </a:t>
            </a:r>
            <a:r>
              <a:rPr sz="1400" i="1" dirty="0">
                <a:solidFill>
                  <a:srgbClr val="FF0000"/>
                </a:solidFill>
                <a:latin typeface="Times New Roman"/>
                <a:cs typeface="Times New Roman"/>
              </a:rPr>
              <a:t>BY</a:t>
            </a:r>
            <a:r>
              <a:rPr sz="1400" i="1" spc="-30" dirty="0">
                <a:solidFill>
                  <a:srgbClr val="FF0000"/>
                </a:solidFill>
                <a:latin typeface="Times New Roman"/>
                <a:cs typeface="Times New Roman"/>
              </a:rPr>
              <a:t> </a:t>
            </a:r>
            <a:r>
              <a:rPr sz="1400" i="1" dirty="0">
                <a:solidFill>
                  <a:srgbClr val="FF0000"/>
                </a:solidFill>
                <a:latin typeface="Times New Roman"/>
                <a:cs typeface="Times New Roman"/>
              </a:rPr>
              <a:t>NAAC</a:t>
            </a:r>
            <a:r>
              <a:rPr sz="1400" i="1" spc="-20" dirty="0">
                <a:solidFill>
                  <a:srgbClr val="FF0000"/>
                </a:solidFill>
                <a:latin typeface="Times New Roman"/>
                <a:cs typeface="Times New Roman"/>
              </a:rPr>
              <a:t> </a:t>
            </a:r>
            <a:r>
              <a:rPr sz="1400" i="1" dirty="0">
                <a:solidFill>
                  <a:srgbClr val="FF0000"/>
                </a:solidFill>
                <a:latin typeface="Times New Roman"/>
                <a:cs typeface="Times New Roman"/>
              </a:rPr>
              <a:t>AND</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NBA</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APPROVED</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BY</a:t>
            </a:r>
            <a:r>
              <a:rPr sz="1400" i="1" spc="-40" dirty="0">
                <a:solidFill>
                  <a:srgbClr val="FF0000"/>
                </a:solidFill>
                <a:latin typeface="Times New Roman"/>
                <a:cs typeface="Times New Roman"/>
              </a:rPr>
              <a:t> </a:t>
            </a:r>
            <a:r>
              <a:rPr sz="1400" i="1" dirty="0">
                <a:solidFill>
                  <a:srgbClr val="FF0000"/>
                </a:solidFill>
                <a:latin typeface="Times New Roman"/>
                <a:cs typeface="Times New Roman"/>
              </a:rPr>
              <a:t>AICTE</a:t>
            </a:r>
            <a:r>
              <a:rPr sz="1400" i="1" spc="-45" dirty="0">
                <a:solidFill>
                  <a:srgbClr val="FF0000"/>
                </a:solidFill>
                <a:latin typeface="Times New Roman"/>
                <a:cs typeface="Times New Roman"/>
              </a:rPr>
              <a:t> </a:t>
            </a:r>
            <a:r>
              <a:rPr sz="1400" i="1" dirty="0">
                <a:solidFill>
                  <a:srgbClr val="FF0000"/>
                </a:solidFill>
                <a:latin typeface="Times New Roman"/>
                <a:cs typeface="Times New Roman"/>
              </a:rPr>
              <a:t>NEW</a:t>
            </a:r>
            <a:r>
              <a:rPr sz="1400" i="1" spc="-30" dirty="0">
                <a:solidFill>
                  <a:srgbClr val="FF0000"/>
                </a:solidFill>
                <a:latin typeface="Times New Roman"/>
                <a:cs typeface="Times New Roman"/>
              </a:rPr>
              <a:t> </a:t>
            </a:r>
            <a:r>
              <a:rPr sz="1400" i="1" dirty="0">
                <a:solidFill>
                  <a:srgbClr val="FF0000"/>
                </a:solidFill>
                <a:latin typeface="Times New Roman"/>
                <a:cs typeface="Times New Roman"/>
              </a:rPr>
              <a:t>DELHI,</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AFFILIATED</a:t>
            </a:r>
            <a:r>
              <a:rPr sz="1400" i="1" spc="-55" dirty="0">
                <a:solidFill>
                  <a:srgbClr val="FF0000"/>
                </a:solidFill>
                <a:latin typeface="Times New Roman"/>
                <a:cs typeface="Times New Roman"/>
              </a:rPr>
              <a:t> </a:t>
            </a:r>
            <a:r>
              <a:rPr sz="1400" i="1" dirty="0">
                <a:solidFill>
                  <a:srgbClr val="FF0000"/>
                </a:solidFill>
                <a:latin typeface="Times New Roman"/>
                <a:cs typeface="Times New Roman"/>
              </a:rPr>
              <a:t>TO</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JNTU</a:t>
            </a:r>
            <a:r>
              <a:rPr sz="1400" i="1" spc="-25" dirty="0">
                <a:solidFill>
                  <a:srgbClr val="FF0000"/>
                </a:solidFill>
                <a:latin typeface="Times New Roman"/>
                <a:cs typeface="Times New Roman"/>
              </a:rPr>
              <a:t> </a:t>
            </a:r>
            <a:r>
              <a:rPr sz="1400" i="1" spc="-10" dirty="0">
                <a:solidFill>
                  <a:srgbClr val="FF0000"/>
                </a:solidFill>
                <a:latin typeface="Times New Roman"/>
                <a:cs typeface="Times New Roman"/>
              </a:rPr>
              <a:t>HYDERABAD) </a:t>
            </a:r>
            <a:r>
              <a:rPr sz="1400" i="1" dirty="0">
                <a:solidFill>
                  <a:srgbClr val="FF0000"/>
                </a:solidFill>
                <a:latin typeface="Times New Roman"/>
                <a:cs typeface="Times New Roman"/>
              </a:rPr>
              <a:t>KANDLAKOYA,</a:t>
            </a:r>
            <a:r>
              <a:rPr sz="1400" i="1" spc="-45" dirty="0">
                <a:solidFill>
                  <a:srgbClr val="FF0000"/>
                </a:solidFill>
                <a:latin typeface="Times New Roman"/>
                <a:cs typeface="Times New Roman"/>
              </a:rPr>
              <a:t> </a:t>
            </a:r>
            <a:r>
              <a:rPr sz="1400" i="1" dirty="0">
                <a:solidFill>
                  <a:srgbClr val="FF0000"/>
                </a:solidFill>
                <a:latin typeface="Times New Roman"/>
                <a:cs typeface="Times New Roman"/>
              </a:rPr>
              <a:t>MEDCHAL</a:t>
            </a:r>
            <a:r>
              <a:rPr sz="1400" i="1" spc="-25" dirty="0">
                <a:solidFill>
                  <a:srgbClr val="FF0000"/>
                </a:solidFill>
                <a:latin typeface="Times New Roman"/>
                <a:cs typeface="Times New Roman"/>
              </a:rPr>
              <a:t> </a:t>
            </a:r>
            <a:r>
              <a:rPr sz="1400" i="1" dirty="0">
                <a:solidFill>
                  <a:srgbClr val="FF0000"/>
                </a:solidFill>
                <a:latin typeface="Times New Roman"/>
                <a:cs typeface="Times New Roman"/>
              </a:rPr>
              <a:t>ROAD,</a:t>
            </a:r>
            <a:r>
              <a:rPr sz="1400" i="1" spc="-25" dirty="0">
                <a:solidFill>
                  <a:srgbClr val="FF0000"/>
                </a:solidFill>
                <a:latin typeface="Times New Roman"/>
                <a:cs typeface="Times New Roman"/>
              </a:rPr>
              <a:t> </a:t>
            </a:r>
            <a:r>
              <a:rPr sz="1400" i="1" spc="-10" dirty="0">
                <a:solidFill>
                  <a:srgbClr val="FF0000"/>
                </a:solidFill>
                <a:latin typeface="Times New Roman"/>
                <a:cs typeface="Times New Roman"/>
              </a:rPr>
              <a:t>HYDERABAD-</a:t>
            </a:r>
            <a:r>
              <a:rPr sz="1400" i="1" dirty="0">
                <a:solidFill>
                  <a:srgbClr val="FF0000"/>
                </a:solidFill>
                <a:latin typeface="Times New Roman"/>
                <a:cs typeface="Times New Roman"/>
              </a:rPr>
              <a:t>501</a:t>
            </a:r>
            <a:r>
              <a:rPr sz="1400" i="1" spc="-30" dirty="0">
                <a:solidFill>
                  <a:srgbClr val="FF0000"/>
                </a:solidFill>
                <a:latin typeface="Times New Roman"/>
                <a:cs typeface="Times New Roman"/>
              </a:rPr>
              <a:t> </a:t>
            </a:r>
            <a:r>
              <a:rPr sz="1400" i="1" spc="-20" dirty="0">
                <a:solidFill>
                  <a:srgbClr val="FF0000"/>
                </a:solidFill>
                <a:latin typeface="Times New Roman"/>
                <a:cs typeface="Times New Roman"/>
              </a:rPr>
              <a:t>401.</a:t>
            </a:r>
            <a:endParaRPr sz="1400">
              <a:latin typeface="Times New Roman"/>
              <a:cs typeface="Times New Roman"/>
            </a:endParaRPr>
          </a:p>
        </p:txBody>
      </p:sp>
      <p:sp>
        <p:nvSpPr>
          <p:cNvPr id="5" name="object 5"/>
          <p:cNvSpPr txBox="1"/>
          <p:nvPr/>
        </p:nvSpPr>
        <p:spPr>
          <a:xfrm>
            <a:off x="953211" y="1707007"/>
            <a:ext cx="10478135" cy="2633157"/>
          </a:xfrm>
          <a:prstGeom prst="rect">
            <a:avLst/>
          </a:prstGeom>
        </p:spPr>
        <p:txBody>
          <a:bodyPr vert="horz" wrap="square" lIns="0" tIns="0" rIns="0" bIns="0" rtlCol="0">
            <a:spAutoFit/>
          </a:bodyPr>
          <a:lstStyle/>
          <a:p>
            <a:pPr marL="3397885" marR="3390900" algn="ctr">
              <a:lnSpc>
                <a:spcPct val="103400"/>
              </a:lnSpc>
            </a:pPr>
            <a:r>
              <a:rPr sz="2400" dirty="0">
                <a:latin typeface="Times New Roman"/>
                <a:cs typeface="Times New Roman"/>
              </a:rPr>
              <a:t>Department</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Cyber</a:t>
            </a:r>
            <a:r>
              <a:rPr sz="2400" spc="-10" dirty="0">
                <a:latin typeface="Times New Roman"/>
                <a:cs typeface="Times New Roman"/>
              </a:rPr>
              <a:t> Security </a:t>
            </a:r>
            <a:r>
              <a:rPr sz="2400" spc="-50" dirty="0">
                <a:latin typeface="Times New Roman"/>
                <a:cs typeface="Times New Roman"/>
              </a:rPr>
              <a:t>A</a:t>
            </a:r>
            <a:endParaRPr sz="2400" dirty="0">
              <a:latin typeface="Times New Roman"/>
              <a:cs typeface="Times New Roman"/>
            </a:endParaRPr>
          </a:p>
          <a:p>
            <a:pPr marL="3627754" marR="3702050" algn="ctr">
              <a:lnSpc>
                <a:spcPts val="2990"/>
              </a:lnSpc>
              <a:spcBef>
                <a:spcPts val="10"/>
              </a:spcBef>
            </a:pPr>
            <a:r>
              <a:rPr sz="2400" dirty="0" smtClean="0">
                <a:latin typeface="Times New Roman"/>
                <a:cs typeface="Times New Roman"/>
              </a:rPr>
              <a:t>M</a:t>
            </a:r>
            <a:r>
              <a:rPr lang="en-US" sz="2400" dirty="0" smtClean="0">
                <a:latin typeface="Times New Roman"/>
                <a:cs typeface="Times New Roman"/>
              </a:rPr>
              <a:t>ini</a:t>
            </a:r>
            <a:r>
              <a:rPr sz="2400" spc="-15" dirty="0" smtClean="0">
                <a:latin typeface="Times New Roman"/>
                <a:cs typeface="Times New Roman"/>
              </a:rPr>
              <a:t> </a:t>
            </a:r>
            <a:r>
              <a:rPr sz="2400" dirty="0">
                <a:latin typeface="Times New Roman"/>
                <a:cs typeface="Times New Roman"/>
              </a:rPr>
              <a:t>Project</a:t>
            </a:r>
            <a:r>
              <a:rPr sz="2400" spc="-30" dirty="0">
                <a:latin typeface="Times New Roman"/>
                <a:cs typeface="Times New Roman"/>
              </a:rPr>
              <a:t> </a:t>
            </a:r>
            <a:endParaRPr lang="en-IN" sz="2400" dirty="0">
              <a:latin typeface="Times New Roman"/>
              <a:cs typeface="Times New Roman"/>
            </a:endParaRPr>
          </a:p>
          <a:p>
            <a:pPr marL="3627754" marR="3702050" algn="ctr">
              <a:lnSpc>
                <a:spcPts val="2990"/>
              </a:lnSpc>
              <a:spcBef>
                <a:spcPts val="10"/>
              </a:spcBef>
            </a:pPr>
            <a:r>
              <a:rPr sz="2400" spc="-25" dirty="0" smtClean="0">
                <a:latin typeface="Times New Roman"/>
                <a:cs typeface="Times New Roman"/>
              </a:rPr>
              <a:t>On</a:t>
            </a:r>
            <a:endParaRPr sz="2400" dirty="0">
              <a:latin typeface="Times New Roman"/>
              <a:cs typeface="Times New Roman"/>
            </a:endParaRPr>
          </a:p>
          <a:p>
            <a:pPr marL="1539875" marR="5080" indent="-1527810">
              <a:lnSpc>
                <a:spcPts val="4320"/>
              </a:lnSpc>
              <a:spcBef>
                <a:spcPts val="40"/>
              </a:spcBef>
            </a:pPr>
            <a:r>
              <a:rPr sz="3600" dirty="0" smtClean="0">
                <a:solidFill>
                  <a:srgbClr val="212121"/>
                </a:solidFill>
                <a:latin typeface="Times New Roman"/>
                <a:cs typeface="Times New Roman"/>
              </a:rPr>
              <a:t>“</a:t>
            </a:r>
            <a:r>
              <a:rPr lang="en-US" sz="3600" dirty="0" smtClean="0">
                <a:solidFill>
                  <a:srgbClr val="212121"/>
                </a:solidFill>
                <a:latin typeface="Times New Roman"/>
                <a:cs typeface="Times New Roman"/>
              </a:rPr>
              <a:t>Detection Of Cyberbullying On Social Media Using               Machine Learning”</a:t>
            </a:r>
            <a:endParaRPr sz="3600" dirty="0">
              <a:latin typeface="Times New Roman"/>
              <a:cs typeface="Times New Roman"/>
            </a:endParaRPr>
          </a:p>
        </p:txBody>
      </p:sp>
      <p:sp>
        <p:nvSpPr>
          <p:cNvPr id="6" name="object 6"/>
          <p:cNvSpPr txBox="1"/>
          <p:nvPr/>
        </p:nvSpPr>
        <p:spPr>
          <a:xfrm>
            <a:off x="465836" y="4890897"/>
            <a:ext cx="3877564" cy="1102225"/>
          </a:xfrm>
          <a:prstGeom prst="rect">
            <a:avLst/>
          </a:prstGeom>
        </p:spPr>
        <p:txBody>
          <a:bodyPr vert="horz" wrap="square" lIns="0" tIns="12700" rIns="0" bIns="0" rtlCol="0">
            <a:spAutoFit/>
          </a:bodyPr>
          <a:lstStyle/>
          <a:p>
            <a:pPr marL="12700" marR="5080">
              <a:lnSpc>
                <a:spcPct val="127600"/>
              </a:lnSpc>
              <a:spcBef>
                <a:spcPts val="100"/>
              </a:spcBef>
            </a:pPr>
            <a:r>
              <a:rPr lang="en-US" b="1" dirty="0" smtClean="0">
                <a:latin typeface="Times New Roman"/>
                <a:cs typeface="Times New Roman"/>
              </a:rPr>
              <a:t>CHETRI MANOJ KUMAR</a:t>
            </a:r>
            <a:r>
              <a:rPr sz="1800" b="1" spc="-25" dirty="0" smtClean="0">
                <a:latin typeface="Times New Roman"/>
                <a:cs typeface="Times New Roman"/>
              </a:rPr>
              <a:t> </a:t>
            </a:r>
            <a:endParaRPr lang="en-US" b="1" spc="-10" dirty="0">
              <a:latin typeface="Times New Roman"/>
              <a:cs typeface="Times New Roman"/>
            </a:endParaRPr>
          </a:p>
          <a:p>
            <a:pPr marL="12700" marR="5080">
              <a:lnSpc>
                <a:spcPct val="127600"/>
              </a:lnSpc>
              <a:spcBef>
                <a:spcPts val="100"/>
              </a:spcBef>
            </a:pPr>
            <a:r>
              <a:rPr lang="en-US" sz="1800" b="1" spc="-10" dirty="0" smtClean="0">
                <a:latin typeface="Times New Roman"/>
                <a:cs typeface="Times New Roman"/>
              </a:rPr>
              <a:t>MUCHARLA KRUSHITHA</a:t>
            </a:r>
          </a:p>
          <a:p>
            <a:pPr marL="12700" marR="5080">
              <a:lnSpc>
                <a:spcPct val="127600"/>
              </a:lnSpc>
              <a:spcBef>
                <a:spcPts val="100"/>
              </a:spcBef>
            </a:pPr>
            <a:r>
              <a:rPr lang="en-US" b="1" spc="-10" dirty="0" smtClean="0">
                <a:latin typeface="Times New Roman"/>
                <a:cs typeface="Times New Roman"/>
              </a:rPr>
              <a:t>PUTTANI ANJANI PRASAD</a:t>
            </a:r>
            <a:endParaRPr sz="1800" dirty="0">
              <a:latin typeface="Times New Roman"/>
              <a:cs typeface="Times New Roman"/>
            </a:endParaRPr>
          </a:p>
        </p:txBody>
      </p:sp>
      <p:sp>
        <p:nvSpPr>
          <p:cNvPr id="7" name="object 7"/>
          <p:cNvSpPr txBox="1"/>
          <p:nvPr/>
        </p:nvSpPr>
        <p:spPr>
          <a:xfrm>
            <a:off x="3657600" y="4890897"/>
            <a:ext cx="2944114" cy="1074653"/>
          </a:xfrm>
          <a:prstGeom prst="rect">
            <a:avLst/>
          </a:prstGeom>
        </p:spPr>
        <p:txBody>
          <a:bodyPr vert="horz" wrap="square" lIns="0" tIns="88900" rIns="0" bIns="0" rtlCol="0">
            <a:spAutoFit/>
          </a:bodyPr>
          <a:lstStyle/>
          <a:p>
            <a:pPr marL="53975">
              <a:lnSpc>
                <a:spcPct val="100000"/>
              </a:lnSpc>
              <a:spcBef>
                <a:spcPts val="700"/>
              </a:spcBef>
              <a:tabLst>
                <a:tab pos="301625" algn="l"/>
              </a:tabLst>
            </a:pPr>
            <a:r>
              <a:rPr sz="1800" b="1" spc="-50" dirty="0">
                <a:latin typeface="Times New Roman"/>
                <a:cs typeface="Times New Roman"/>
              </a:rPr>
              <a:t>:</a:t>
            </a:r>
            <a:r>
              <a:rPr sz="1800" b="1" dirty="0">
                <a:latin typeface="Times New Roman"/>
                <a:cs typeface="Times New Roman"/>
              </a:rPr>
              <a:t>	</a:t>
            </a:r>
            <a:r>
              <a:rPr sz="1800" b="1" spc="-10" dirty="0">
                <a:latin typeface="Times New Roman"/>
                <a:cs typeface="Times New Roman"/>
              </a:rPr>
              <a:t>(</a:t>
            </a:r>
            <a:r>
              <a:rPr sz="1800" b="1" spc="-10" dirty="0" smtClean="0">
                <a:latin typeface="Times New Roman"/>
                <a:cs typeface="Times New Roman"/>
              </a:rPr>
              <a:t>2</a:t>
            </a:r>
            <a:r>
              <a:rPr lang="en-US" sz="1800" b="1" spc="-10" dirty="0" smtClean="0">
                <a:latin typeface="Times New Roman"/>
                <a:cs typeface="Times New Roman"/>
              </a:rPr>
              <a:t>28R1A62E3</a:t>
            </a:r>
            <a:r>
              <a:rPr sz="1800" b="1" spc="-10" dirty="0" smtClean="0">
                <a:latin typeface="Times New Roman"/>
                <a:cs typeface="Times New Roman"/>
              </a:rPr>
              <a:t>)</a:t>
            </a:r>
            <a:endParaRPr sz="1800" dirty="0">
              <a:latin typeface="Times New Roman"/>
              <a:cs typeface="Times New Roman"/>
            </a:endParaRPr>
          </a:p>
          <a:p>
            <a:pPr marL="12700">
              <a:lnSpc>
                <a:spcPct val="100000"/>
              </a:lnSpc>
              <a:spcBef>
                <a:spcPts val="600"/>
              </a:spcBef>
              <a:tabLst>
                <a:tab pos="259715" algn="l"/>
              </a:tabLst>
            </a:pPr>
            <a:r>
              <a:rPr lang="en-US" sz="1800" b="1" spc="-50" dirty="0" smtClean="0">
                <a:latin typeface="Times New Roman"/>
                <a:cs typeface="Times New Roman"/>
              </a:rPr>
              <a:t> </a:t>
            </a:r>
            <a:r>
              <a:rPr sz="1800" b="1" spc="-50" dirty="0" smtClean="0">
                <a:latin typeface="Times New Roman"/>
                <a:cs typeface="Times New Roman"/>
              </a:rPr>
              <a:t>:</a:t>
            </a:r>
            <a:r>
              <a:rPr lang="en-US" sz="1800" b="1" spc="-50" dirty="0" smtClean="0">
                <a:latin typeface="Times New Roman"/>
                <a:cs typeface="Times New Roman"/>
              </a:rPr>
              <a:t>    (228R1A62H0)</a:t>
            </a:r>
          </a:p>
          <a:p>
            <a:pPr marL="12700">
              <a:lnSpc>
                <a:spcPct val="100000"/>
              </a:lnSpc>
              <a:spcBef>
                <a:spcPts val="600"/>
              </a:spcBef>
              <a:tabLst>
                <a:tab pos="259715" algn="l"/>
              </a:tabLst>
            </a:pPr>
            <a:r>
              <a:rPr lang="en-US" b="1" spc="-50" dirty="0" smtClean="0">
                <a:latin typeface="Times New Roman"/>
                <a:cs typeface="Times New Roman"/>
              </a:rPr>
              <a:t> :    (228R1A62H8)</a:t>
            </a:r>
            <a:endParaRPr sz="1800" dirty="0">
              <a:latin typeface="Times New Roman"/>
              <a:cs typeface="Times New Roman"/>
            </a:endParaRPr>
          </a:p>
        </p:txBody>
      </p:sp>
      <p:sp>
        <p:nvSpPr>
          <p:cNvPr id="8" name="object 8"/>
          <p:cNvSpPr txBox="1"/>
          <p:nvPr/>
        </p:nvSpPr>
        <p:spPr>
          <a:xfrm>
            <a:off x="6754114" y="6341160"/>
            <a:ext cx="981075"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1F5F"/>
                </a:solidFill>
                <a:latin typeface="Times New Roman"/>
                <a:cs typeface="Times New Roman"/>
              </a:rPr>
              <a:t>A.Y</a:t>
            </a:r>
            <a:r>
              <a:rPr sz="1200" b="1" spc="25" dirty="0">
                <a:solidFill>
                  <a:srgbClr val="001F5F"/>
                </a:solidFill>
                <a:latin typeface="Times New Roman"/>
                <a:cs typeface="Times New Roman"/>
              </a:rPr>
              <a:t> </a:t>
            </a:r>
            <a:r>
              <a:rPr sz="1200" b="1" spc="-10" dirty="0">
                <a:solidFill>
                  <a:srgbClr val="001F5F"/>
                </a:solidFill>
                <a:latin typeface="Times New Roman"/>
                <a:cs typeface="Times New Roman"/>
              </a:rPr>
              <a:t>2024-</a:t>
            </a:r>
            <a:r>
              <a:rPr sz="1200" b="1" spc="-20" dirty="0">
                <a:solidFill>
                  <a:srgbClr val="001F5F"/>
                </a:solidFill>
                <a:latin typeface="Times New Roman"/>
                <a:cs typeface="Times New Roman"/>
              </a:rPr>
              <a:t>2025</a:t>
            </a:r>
            <a:endParaRPr sz="1200">
              <a:latin typeface="Times New Roman"/>
              <a:cs typeface="Times New Roman"/>
            </a:endParaRPr>
          </a:p>
        </p:txBody>
      </p:sp>
      <p:pic>
        <p:nvPicPr>
          <p:cNvPr id="9" name="object 9"/>
          <p:cNvPicPr/>
          <p:nvPr/>
        </p:nvPicPr>
        <p:blipFill>
          <a:blip r:embed="rId2" cstate="print"/>
          <a:stretch>
            <a:fillRect/>
          </a:stretch>
        </p:blipFill>
        <p:spPr>
          <a:xfrm>
            <a:off x="76200" y="128651"/>
            <a:ext cx="2136775" cy="1617599"/>
          </a:xfrm>
          <a:prstGeom prst="rect">
            <a:avLst/>
          </a:prstGeom>
        </p:spPr>
      </p:pic>
      <p:pic>
        <p:nvPicPr>
          <p:cNvPr id="10" name="object 10"/>
          <p:cNvPicPr/>
          <p:nvPr/>
        </p:nvPicPr>
        <p:blipFill>
          <a:blip r:embed="rId3" cstate="print"/>
          <a:stretch>
            <a:fillRect/>
          </a:stretch>
        </p:blipFill>
        <p:spPr>
          <a:xfrm>
            <a:off x="10825098" y="148791"/>
            <a:ext cx="1220837" cy="1725982"/>
          </a:xfrm>
          <a:prstGeom prst="rect">
            <a:avLst/>
          </a:prstGeom>
        </p:spPr>
      </p:pic>
      <p:sp>
        <p:nvSpPr>
          <p:cNvPr id="11" name="object 11"/>
          <p:cNvSpPr txBox="1"/>
          <p:nvPr/>
        </p:nvSpPr>
        <p:spPr>
          <a:xfrm>
            <a:off x="8479536" y="4688500"/>
            <a:ext cx="3179064" cy="1429237"/>
          </a:xfrm>
          <a:prstGeom prst="rect">
            <a:avLst/>
          </a:prstGeom>
        </p:spPr>
        <p:txBody>
          <a:bodyPr vert="horz" wrap="square" lIns="0" tIns="89535" rIns="0" bIns="0" rtlCol="0">
            <a:spAutoFit/>
          </a:bodyPr>
          <a:lstStyle/>
          <a:p>
            <a:pPr marL="12700">
              <a:lnSpc>
                <a:spcPct val="100000"/>
              </a:lnSpc>
              <a:spcBef>
                <a:spcPts val="705"/>
              </a:spcBef>
            </a:pPr>
            <a:r>
              <a:rPr sz="1800" b="1" dirty="0">
                <a:latin typeface="Times New Roman"/>
                <a:cs typeface="Times New Roman"/>
              </a:rPr>
              <a:t>Under</a:t>
            </a:r>
            <a:r>
              <a:rPr sz="1800" b="1" spc="-25" dirty="0">
                <a:latin typeface="Times New Roman"/>
                <a:cs typeface="Times New Roman"/>
              </a:rPr>
              <a:t> </a:t>
            </a:r>
            <a:r>
              <a:rPr sz="1800" b="1" dirty="0">
                <a:latin typeface="Times New Roman"/>
                <a:cs typeface="Times New Roman"/>
              </a:rPr>
              <a:t>the</a:t>
            </a:r>
            <a:r>
              <a:rPr sz="1800" b="1" spc="-40" dirty="0">
                <a:latin typeface="Times New Roman"/>
                <a:cs typeface="Times New Roman"/>
              </a:rPr>
              <a:t> </a:t>
            </a:r>
            <a:r>
              <a:rPr sz="1800" b="1" dirty="0">
                <a:latin typeface="Times New Roman"/>
                <a:cs typeface="Times New Roman"/>
              </a:rPr>
              <a:t>Guidance</a:t>
            </a:r>
            <a:r>
              <a:rPr sz="1800" b="1" spc="-20" dirty="0">
                <a:latin typeface="Times New Roman"/>
                <a:cs typeface="Times New Roman"/>
              </a:rPr>
              <a:t> </a:t>
            </a:r>
            <a:r>
              <a:rPr sz="1800" b="1" spc="-25" dirty="0">
                <a:latin typeface="Times New Roman"/>
                <a:cs typeface="Times New Roman"/>
              </a:rPr>
              <a:t>of,</a:t>
            </a:r>
            <a:endParaRPr sz="1800" dirty="0">
              <a:latin typeface="Times New Roman"/>
              <a:cs typeface="Times New Roman"/>
            </a:endParaRPr>
          </a:p>
          <a:p>
            <a:pPr marL="12700">
              <a:lnSpc>
                <a:spcPct val="100000"/>
              </a:lnSpc>
              <a:spcBef>
                <a:spcPts val="615"/>
              </a:spcBef>
            </a:pPr>
            <a:r>
              <a:rPr lang="en-US" b="1" spc="-10" dirty="0" smtClean="0">
                <a:latin typeface="Times New Roman"/>
                <a:cs typeface="Times New Roman"/>
              </a:rPr>
              <a:t>MR SUNIL KUMAR SINGH</a:t>
            </a:r>
            <a:endParaRPr sz="1800" dirty="0">
              <a:latin typeface="Times New Roman"/>
              <a:cs typeface="Times New Roman"/>
            </a:endParaRPr>
          </a:p>
          <a:p>
            <a:pPr marL="12700">
              <a:lnSpc>
                <a:spcPct val="100000"/>
              </a:lnSpc>
              <a:spcBef>
                <a:spcPts val="555"/>
              </a:spcBef>
            </a:pPr>
            <a:r>
              <a:rPr sz="1800" b="1" dirty="0">
                <a:latin typeface="Times New Roman"/>
                <a:cs typeface="Times New Roman"/>
              </a:rPr>
              <a:t>Assistant</a:t>
            </a:r>
            <a:r>
              <a:rPr sz="1800" b="1" spc="-15" dirty="0">
                <a:latin typeface="Times New Roman"/>
                <a:cs typeface="Times New Roman"/>
              </a:rPr>
              <a:t> </a:t>
            </a:r>
            <a:r>
              <a:rPr sz="1800" b="1" spc="-10" dirty="0" smtClean="0">
                <a:latin typeface="Times New Roman"/>
                <a:cs typeface="Times New Roman"/>
              </a:rPr>
              <a:t>Professor,</a:t>
            </a:r>
            <a:endParaRPr lang="en-US" dirty="0">
              <a:latin typeface="Times New Roman"/>
              <a:cs typeface="Times New Roman"/>
            </a:endParaRPr>
          </a:p>
          <a:p>
            <a:pPr marL="12700">
              <a:lnSpc>
                <a:spcPct val="100000"/>
              </a:lnSpc>
              <a:spcBef>
                <a:spcPts val="555"/>
              </a:spcBef>
            </a:pPr>
            <a:r>
              <a:rPr sz="1800" b="1" dirty="0" smtClean="0">
                <a:latin typeface="Times New Roman"/>
                <a:cs typeface="Times New Roman"/>
              </a:rPr>
              <a:t>Dept</a:t>
            </a:r>
            <a:r>
              <a:rPr sz="1800" b="1" dirty="0">
                <a:latin typeface="Times New Roman"/>
                <a:cs typeface="Times New Roman"/>
              </a:rPr>
              <a:t>.</a:t>
            </a:r>
            <a:r>
              <a:rPr sz="1800" b="1" spc="-25" dirty="0">
                <a:latin typeface="Times New Roman"/>
                <a:cs typeface="Times New Roman"/>
              </a:rPr>
              <a:t> </a:t>
            </a:r>
            <a:r>
              <a:rPr sz="1800" b="1" dirty="0">
                <a:latin typeface="Times New Roman"/>
                <a:cs typeface="Times New Roman"/>
              </a:rPr>
              <a:t>of</a:t>
            </a:r>
            <a:r>
              <a:rPr sz="1800" b="1" spc="-30" dirty="0">
                <a:latin typeface="Times New Roman"/>
                <a:cs typeface="Times New Roman"/>
              </a:rPr>
              <a:t> </a:t>
            </a:r>
            <a:r>
              <a:rPr sz="1800" b="1" spc="-25" dirty="0">
                <a:latin typeface="Times New Roman"/>
                <a:cs typeface="Times New Roman"/>
              </a:rPr>
              <a:t>CS.</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39344"/>
            <a:ext cx="10178795" cy="781290"/>
          </a:xfrm>
          <a:prstGeom prst="rect">
            <a:avLst/>
          </a:prstGeom>
        </p:spPr>
        <p:txBody>
          <a:bodyPr vert="horz" wrap="square" lIns="0" tIns="407974" rIns="0" bIns="0" rtlCol="0">
            <a:spAutoFit/>
          </a:bodyPr>
          <a:lstStyle/>
          <a:p>
            <a:pPr marL="394970">
              <a:lnSpc>
                <a:spcPct val="100000"/>
              </a:lnSpc>
              <a:spcBef>
                <a:spcPts val="95"/>
              </a:spcBef>
            </a:pPr>
            <a:r>
              <a:rPr sz="2400" dirty="0">
                <a:latin typeface="Times New Roman"/>
                <a:cs typeface="Times New Roman"/>
              </a:rPr>
              <a:t>HARDWARE</a:t>
            </a:r>
            <a:r>
              <a:rPr sz="2400" spc="-135" dirty="0">
                <a:latin typeface="Times New Roman"/>
                <a:cs typeface="Times New Roman"/>
              </a:rPr>
              <a:t> </a:t>
            </a:r>
            <a:r>
              <a:rPr sz="2400" spc="-10" dirty="0">
                <a:latin typeface="Times New Roman"/>
                <a:cs typeface="Times New Roman"/>
              </a:rPr>
              <a:t>REQUIREMENTS</a:t>
            </a:r>
            <a:endParaRPr sz="2400" dirty="0">
              <a:latin typeface="Times New Roman"/>
              <a:cs typeface="Times New Roman"/>
            </a:endParaRPr>
          </a:p>
        </p:txBody>
      </p:sp>
      <p:sp>
        <p:nvSpPr>
          <p:cNvPr id="3" name="object 3"/>
          <p:cNvSpPr txBox="1"/>
          <p:nvPr/>
        </p:nvSpPr>
        <p:spPr>
          <a:xfrm>
            <a:off x="685800" y="1371600"/>
            <a:ext cx="10439400" cy="5164875"/>
          </a:xfrm>
          <a:prstGeom prst="rect">
            <a:avLst/>
          </a:prstGeom>
        </p:spPr>
        <p:txBody>
          <a:bodyPr vert="horz" wrap="square" lIns="0" tIns="12065" rIns="0" bIns="0" rtlCol="0">
            <a:spAutoFit/>
          </a:bodyPr>
          <a:lstStyle/>
          <a:p>
            <a:r>
              <a:rPr lang="en-IN" sz="2400" b="1" dirty="0"/>
              <a:t> </a:t>
            </a: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14960" indent="-302260">
              <a:lnSpc>
                <a:spcPct val="100000"/>
              </a:lnSpc>
              <a:spcBef>
                <a:spcPts val="95"/>
              </a:spcBef>
              <a:buAutoNum type="arabicParenR"/>
              <a:tabLst>
                <a:tab pos="314960" algn="l"/>
              </a:tabLst>
            </a:pPr>
            <a:endParaRPr sz="2200" dirty="0">
              <a:latin typeface="Times New Roman"/>
              <a:cs typeface="Times New Roman"/>
            </a:endParaRPr>
          </a:p>
        </p:txBody>
      </p:sp>
      <p:sp>
        <p:nvSpPr>
          <p:cNvPr id="6" name="Rectangle 2"/>
          <p:cNvSpPr>
            <a:spLocks noChangeArrowheads="1"/>
          </p:cNvSpPr>
          <p:nvPr/>
        </p:nvSpPr>
        <p:spPr bwMode="auto">
          <a:xfrm>
            <a:off x="652346" y="239344"/>
            <a:ext cx="1073889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Minimum Dual-Core CPU (Intel i5 or equivalent recommended)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least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8 GB</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handling data preprocessing and model training)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Minimum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10 GB free disk space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dataset, models, and temporary files)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Internet Connection: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Required for downloading libraries, datasets, and using cloud platforms like Google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Colab</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1902"/>
            <a:ext cx="10438891" cy="1066368"/>
          </a:xfrm>
          <a:prstGeom prst="rect">
            <a:avLst/>
          </a:prstGeom>
        </p:spPr>
        <p:txBody>
          <a:bodyPr vert="horz" wrap="square" lIns="0" tIns="690295" rIns="0" bIns="0" rtlCol="0">
            <a:spAutoFit/>
          </a:bodyPr>
          <a:lstStyle/>
          <a:p>
            <a:pPr marL="394970">
              <a:lnSpc>
                <a:spcPct val="100000"/>
              </a:lnSpc>
              <a:spcBef>
                <a:spcPts val="95"/>
              </a:spcBef>
            </a:pPr>
            <a:r>
              <a:rPr sz="2400" dirty="0">
                <a:latin typeface="Times New Roman"/>
                <a:cs typeface="Times New Roman"/>
              </a:rPr>
              <a:t>SOFTWARE</a:t>
            </a:r>
            <a:r>
              <a:rPr sz="2400" spc="-125" dirty="0">
                <a:latin typeface="Times New Roman"/>
                <a:cs typeface="Times New Roman"/>
              </a:rPr>
              <a:t> </a:t>
            </a:r>
            <a:r>
              <a:rPr sz="2400" spc="-10" dirty="0">
                <a:latin typeface="Times New Roman"/>
                <a:cs typeface="Times New Roman"/>
              </a:rPr>
              <a:t>REQUIREMENTS</a:t>
            </a:r>
            <a:endParaRPr sz="2400" dirty="0">
              <a:latin typeface="Times New Roman"/>
              <a:cs typeface="Times New Roman"/>
            </a:endParaRPr>
          </a:p>
        </p:txBody>
      </p:sp>
      <p:sp>
        <p:nvSpPr>
          <p:cNvPr id="3" name="object 3"/>
          <p:cNvSpPr txBox="1"/>
          <p:nvPr/>
        </p:nvSpPr>
        <p:spPr>
          <a:xfrm>
            <a:off x="614190" y="1191468"/>
            <a:ext cx="10972800" cy="655949"/>
          </a:xfrm>
          <a:prstGeom prst="rect">
            <a:avLst/>
          </a:prstGeom>
        </p:spPr>
        <p:txBody>
          <a:bodyPr vert="horz" wrap="square" lIns="0" tIns="12065" rIns="0" bIns="0" rtlCol="0">
            <a:spAutoFit/>
          </a:bodyPr>
          <a:lstStyle/>
          <a:p>
            <a:pPr marL="342900" indent="-342900">
              <a:buFont typeface="Wingdings" panose="05000000000000000000" pitchFamily="2" charset="2"/>
              <a:buChar char="§"/>
            </a:pPr>
            <a:endParaRPr lang="en-IN" sz="2200" dirty="0"/>
          </a:p>
          <a:p>
            <a:pPr marL="4445">
              <a:lnSpc>
                <a:spcPct val="100000"/>
              </a:lnSpc>
              <a:spcBef>
                <a:spcPts val="95"/>
              </a:spcBef>
              <a:buSzPct val="92105"/>
              <a:tabLst>
                <a:tab pos="193040" algn="l"/>
                <a:tab pos="2573020" algn="l"/>
                <a:tab pos="2941955" algn="l"/>
              </a:tabLst>
            </a:pPr>
            <a:endParaRPr sz="1900" dirty="0">
              <a:latin typeface="Times New Roman"/>
              <a:cs typeface="Times New Roman"/>
            </a:endParaRPr>
          </a:p>
        </p:txBody>
      </p:sp>
      <p:sp>
        <p:nvSpPr>
          <p:cNvPr id="5" name="Rectangle 1"/>
          <p:cNvSpPr>
            <a:spLocks noChangeArrowheads="1"/>
          </p:cNvSpPr>
          <p:nvPr/>
        </p:nvSpPr>
        <p:spPr bwMode="auto">
          <a:xfrm>
            <a:off x="567368" y="1066800"/>
            <a:ext cx="104394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Operating System                           </a:t>
            </a:r>
            <a:r>
              <a:rPr kumimoji="0" lang="en-US" altLang="en-US" sz="20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Windows,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macOS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or Linux</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Programming Language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Python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3.8 or above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Notebook (via Anaconda)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(cloud-based, no setup needed)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Python Libraries: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3" algn="l" rtl="0" eaLnBrk="0" fontAlgn="base" hangingPunct="0">
              <a:spcBef>
                <a:spcPct val="0"/>
              </a:spcBef>
              <a:spcAft>
                <a:spcPct val="0"/>
              </a:spcAft>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838200" y="3185056"/>
            <a:ext cx="576151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smtClean="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pandas – for data handling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numerical operations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 – for ML algorithms and preprocessing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nltk</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text cleaning and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stopwords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advanced model training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matplotlib</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seaborn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data visualization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 – for regular expressions used in text cleaning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76885"/>
            <a:ext cx="5125085" cy="513715"/>
          </a:xfrm>
          <a:prstGeom prst="rect">
            <a:avLst/>
          </a:prstGeom>
        </p:spPr>
        <p:txBody>
          <a:bodyPr vert="horz" wrap="square" lIns="0" tIns="12700" rIns="0" bIns="0" rtlCol="0">
            <a:spAutoFit/>
          </a:bodyPr>
          <a:lstStyle/>
          <a:p>
            <a:pPr marL="12700">
              <a:lnSpc>
                <a:spcPct val="100000"/>
              </a:lnSpc>
              <a:spcBef>
                <a:spcPts val="100"/>
              </a:spcBef>
            </a:pPr>
            <a:r>
              <a:rPr sz="3200" dirty="0"/>
              <a:t>SYSTEM</a:t>
            </a:r>
            <a:r>
              <a:rPr sz="3200" spc="-45" dirty="0"/>
              <a:t> </a:t>
            </a:r>
            <a:r>
              <a:rPr sz="3200" spc="-10" dirty="0"/>
              <a:t>ARCHITECTURE</a:t>
            </a:r>
            <a:endParaRPr sz="3200" dirty="0"/>
          </a:p>
        </p:txBody>
      </p:sp>
      <p:sp>
        <p:nvSpPr>
          <p:cNvPr id="11" name="Rectangle 10"/>
          <p:cNvSpPr/>
          <p:nvPr/>
        </p:nvSpPr>
        <p:spPr>
          <a:xfrm>
            <a:off x="762000" y="990600"/>
            <a:ext cx="10515600" cy="646331"/>
          </a:xfrm>
          <a:prstGeom prst="rect">
            <a:avLst/>
          </a:prstGeom>
        </p:spPr>
        <p:txBody>
          <a:bodyPr wrap="square">
            <a:spAutoFit/>
          </a:bodyPr>
          <a:lstStyle/>
          <a:p>
            <a:r>
              <a:rPr lang="en-US" dirty="0" smtClean="0"/>
              <a:t>The system architecture consists of several well-defined components that work together to detect cyberbullying in social media comments:</a:t>
            </a:r>
            <a:endParaRPr lang="en-IN"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26" y="1752600"/>
            <a:ext cx="8235118" cy="482373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17034" y="553447"/>
            <a:ext cx="116586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Data Input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CSV file (twitter_parsed_dataset.csv) containing labeled tweets.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record contains a comment (Text) and its label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oh_label</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0 or 1).</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09600" y="816053"/>
            <a:ext cx="108204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Data Preprocessing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null values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Text cleaning: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URLs, mentions, hashtags, numbers, punctuation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Lowercasing</a:t>
            </a:r>
          </a:p>
          <a:p>
            <a:pPr marL="457200" algn="l" rtl="0" eaLnBrk="0" fontAlgn="base" hangingPunct="0">
              <a:spcBef>
                <a:spcPct val="0"/>
              </a:spcBef>
              <a:spcAft>
                <a:spcPct val="0"/>
              </a:spcAft>
              <a:buFontTx/>
              <a:buChar char="•"/>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Stopword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removal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nltk</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or ENGLISH_STOP_WORDS)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Balancing the dataset using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downsampling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handle class imbalance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609600" y="3309044"/>
            <a:ext cx="8178842"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Feature Extraction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Convert cleaned text into numeric form using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TF-IDF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Vectorization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Unigrams and Bigrams (N-grams)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better capture word patterns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Adjust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vectorizer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settings like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max_features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min_df</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609600" y="4553635"/>
            <a:ext cx="98298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Model Training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Machine Learning Models: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Logistic Regression (baseline and improved)</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Classifier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Trained using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vectorized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text and labels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X_train_vec</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600" y="411033"/>
            <a:ext cx="85344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Model Evaluation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Evaluate predictions on the test set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Metrics used: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Accuracy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Precision, Recall, F1-Score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Confusion Matrix</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classification_report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09600" y="2895600"/>
            <a:ext cx="6096000" cy="1631216"/>
          </a:xfrm>
          <a:prstGeom prst="rect">
            <a:avLst/>
          </a:prstGeom>
        </p:spPr>
        <p:txBody>
          <a:bodyPr>
            <a:spAutoFit/>
          </a:bodyPr>
          <a:lstStyle/>
          <a:p>
            <a:r>
              <a:rPr lang="en-US" sz="2000" b="1" dirty="0" smtClean="0">
                <a:latin typeface="Times New Roman" panose="02020603050405020304" pitchFamily="18" charset="0"/>
                <a:cs typeface="Times New Roman" panose="02020603050405020304" pitchFamily="18" charset="0"/>
              </a:rPr>
              <a:t>6. Model Optimization</a:t>
            </a: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GridSearchCV</a:t>
            </a:r>
            <a:r>
              <a:rPr lang="en-US" sz="2000" dirty="0" smtClean="0">
                <a:latin typeface="Times New Roman" panose="02020603050405020304" pitchFamily="18" charset="0"/>
                <a:cs typeface="Times New Roman" panose="02020603050405020304" pitchFamily="18" charset="0"/>
              </a:rPr>
              <a:t> is used to find the best parameters for Logistic Regression</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Improves performance by fine-tuning regularization and solver</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4558411"/>
            <a:ext cx="6096000" cy="1323439"/>
          </a:xfrm>
          <a:prstGeom prst="rect">
            <a:avLst/>
          </a:prstGeom>
        </p:spPr>
        <p:txBody>
          <a:bodyPr>
            <a:spAutoFit/>
          </a:bodyPr>
          <a:lstStyle/>
          <a:p>
            <a:r>
              <a:rPr lang="en-US" sz="2000" b="1" dirty="0" smtClean="0">
                <a:latin typeface="Times New Roman" panose="02020603050405020304" pitchFamily="18" charset="0"/>
                <a:cs typeface="Times New Roman" panose="02020603050405020304" pitchFamily="18" charset="0"/>
              </a:rPr>
              <a:t>7. Output</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Final prediction: whether a given comment is </a:t>
            </a:r>
            <a:r>
              <a:rPr lang="en-US" sz="2000" b="1" dirty="0" smtClean="0">
                <a:latin typeface="Times New Roman" panose="02020603050405020304" pitchFamily="18" charset="0"/>
                <a:cs typeface="Times New Roman" panose="02020603050405020304" pitchFamily="18" charset="0"/>
              </a:rPr>
              <a:t>cyberbullying (1)</a:t>
            </a:r>
            <a:r>
              <a:rPr lang="en-US" sz="2000" dirty="0" smtClean="0">
                <a:latin typeface="Times New Roman" panose="02020603050405020304" pitchFamily="18" charset="0"/>
                <a:cs typeface="Times New Roman" panose="02020603050405020304" pitchFamily="18" charset="0"/>
              </a:rPr>
              <a:t> or </a:t>
            </a:r>
            <a:r>
              <a:rPr lang="en-US" sz="2000" b="1" dirty="0" smtClean="0">
                <a:latin typeface="Times New Roman" panose="02020603050405020304" pitchFamily="18" charset="0"/>
                <a:cs typeface="Times New Roman" panose="02020603050405020304" pitchFamily="18" charset="0"/>
              </a:rPr>
              <a:t>not (0)</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Visuals: confusion matrix </a:t>
            </a:r>
            <a:r>
              <a:rPr lang="en-US" sz="2000" dirty="0" err="1" smtClean="0">
                <a:latin typeface="Times New Roman" panose="02020603050405020304" pitchFamily="18" charset="0"/>
                <a:cs typeface="Times New Roman" panose="02020603050405020304" pitchFamily="18" charset="0"/>
              </a:rPr>
              <a:t>heatmap</a:t>
            </a:r>
            <a:r>
              <a:rPr lang="en-US" sz="2000" dirty="0" smtClean="0">
                <a:latin typeface="Times New Roman" panose="02020603050405020304" pitchFamily="18" charset="0"/>
                <a:cs typeface="Times New Roman" panose="02020603050405020304" pitchFamily="18" charset="0"/>
              </a:rPr>
              <a:t>, accuracy score, </a:t>
            </a:r>
            <a:r>
              <a:rPr lang="en-US" sz="2000" dirty="0" err="1" smtClean="0">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151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695" y="180543"/>
            <a:ext cx="10178795" cy="746624"/>
          </a:xfrm>
          <a:prstGeom prst="rect">
            <a:avLst/>
          </a:prstGeom>
        </p:spPr>
        <p:txBody>
          <a:bodyPr vert="horz" wrap="square" lIns="0" tIns="160283" rIns="0" bIns="0" rtlCol="0">
            <a:spAutoFit/>
          </a:bodyPr>
          <a:lstStyle/>
          <a:p>
            <a:pPr marL="1036955" algn="ctr">
              <a:lnSpc>
                <a:spcPct val="100000"/>
              </a:lnSpc>
              <a:spcBef>
                <a:spcPts val="905"/>
              </a:spcBef>
            </a:pPr>
            <a:r>
              <a:rPr sz="3800" dirty="0"/>
              <a:t>UML</a:t>
            </a:r>
            <a:r>
              <a:rPr sz="3800" spc="-100" dirty="0"/>
              <a:t> </a:t>
            </a:r>
            <a:r>
              <a:rPr sz="3800" spc="-10" dirty="0" smtClean="0"/>
              <a:t>DIAGRAMS</a:t>
            </a:r>
            <a:endParaRPr sz="3800" dirty="0"/>
          </a:p>
        </p:txBody>
      </p:sp>
      <p:pic>
        <p:nvPicPr>
          <p:cNvPr id="3" name="Picture 2"/>
          <p:cNvPicPr>
            <a:picLocks noChangeAspect="1"/>
          </p:cNvPicPr>
          <p:nvPr/>
        </p:nvPicPr>
        <p:blipFill>
          <a:blip r:embed="rId2"/>
          <a:stretch>
            <a:fillRect/>
          </a:stretch>
        </p:blipFill>
        <p:spPr>
          <a:xfrm>
            <a:off x="6496647" y="1905000"/>
            <a:ext cx="5715000" cy="3111660"/>
          </a:xfrm>
          <a:prstGeom prst="rect">
            <a:avLst/>
          </a:prstGeom>
        </p:spPr>
      </p:pic>
      <p:sp>
        <p:nvSpPr>
          <p:cNvPr id="4" name="Rectangle 3"/>
          <p:cNvSpPr/>
          <p:nvPr/>
        </p:nvSpPr>
        <p:spPr>
          <a:xfrm>
            <a:off x="762000" y="1486449"/>
            <a:ext cx="6477000" cy="440120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use case diagram is the primary form of system/software requirements that will define the process by describing the various external actors (or entities) that exist outside of the system, together with the specific interactions they have with the system in the accomplishment of the business objective. In our use case diagram, the user has functionalities such as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Opening the application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Preparation of dataset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Grouping and labelling of the dataset.</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Training the model using machine learning algorithms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Testing the trained model using machine learning algorithms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Computing and analyzing the results obtained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Closing the application.</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762000" y="1117117"/>
            <a:ext cx="6428210" cy="369332"/>
          </a:xfrm>
          <a:prstGeom prst="rect">
            <a:avLst/>
          </a:prstGeom>
        </p:spPr>
        <p:txBody>
          <a:bodyPr wrap="square">
            <a:spAutoFit/>
          </a:bodyPr>
          <a:lstStyle/>
          <a:p>
            <a:pPr marL="12700">
              <a:lnSpc>
                <a:spcPct val="100000"/>
              </a:lnSpc>
              <a:spcBef>
                <a:spcPts val="95"/>
              </a:spcBef>
              <a:tabLst>
                <a:tab pos="241300" algn="l"/>
              </a:tabLst>
            </a:pPr>
            <a:r>
              <a:rPr lang="en-US" b="1" dirty="0" smtClean="0">
                <a:latin typeface="Times New Roman" panose="02020603050405020304" pitchFamily="18" charset="0"/>
                <a:cs typeface="Times New Roman" panose="02020603050405020304" pitchFamily="18" charset="0"/>
              </a:rPr>
              <a:t>1. Use case diagram</a:t>
            </a:r>
            <a:r>
              <a:rPr lang="en-US" spc="-75"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399" y="872965"/>
            <a:ext cx="4377689" cy="289182"/>
          </a:xfrm>
          <a:prstGeom prst="rect">
            <a:avLst/>
          </a:prstGeom>
        </p:spPr>
        <p:txBody>
          <a:bodyPr vert="horz" wrap="square" lIns="0" tIns="12065" rIns="0" bIns="0" rtlCol="0">
            <a:spAutoFit/>
          </a:bodyPr>
          <a:lstStyle/>
          <a:p>
            <a:pPr marL="12700">
              <a:lnSpc>
                <a:spcPct val="100000"/>
              </a:lnSpc>
              <a:spcBef>
                <a:spcPts val="95"/>
              </a:spcBef>
              <a:tabLst>
                <a:tab pos="241300" algn="l"/>
              </a:tabLst>
            </a:pPr>
            <a:r>
              <a:rPr lang="en-US" b="1" dirty="0" smtClean="0">
                <a:latin typeface="Times New Roman" panose="02020603050405020304" pitchFamily="18" charset="0"/>
                <a:cs typeface="Times New Roman" panose="02020603050405020304" pitchFamily="18" charset="0"/>
              </a:rPr>
              <a:t>2. Data flow diagram</a:t>
            </a:r>
            <a:r>
              <a:rPr spc="-75"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524000"/>
            <a:ext cx="4953000" cy="347787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data will be stored in a .csv file. This data is preprocessed and undergoes feature extraction. The feature vector converts these features into an array of numbers. 80% of this data is used to train the model, and the remaining 20% of the data is used to test the model. After training the model, the validated model is then trained and the values are computed. Once the predicted value is analyzed, the saved model acts as an output to the user</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72200" y="872965"/>
            <a:ext cx="5181600" cy="43086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914400" y="1295400"/>
            <a:ext cx="3657600" cy="378565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sequence diagram represents the process of interaction between a group of objects in a time sequence. The collected data sets containing tweets are split into train data and test data to be used by the PC. The user/admin sends the real-time test data to the PC containing the saved model. The PC, containing the saved model, detects and categorizes the bullying tweets using NLP.</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81600" y="1371600"/>
            <a:ext cx="6026460" cy="4267200"/>
          </a:xfrm>
          <a:prstGeom prst="rect">
            <a:avLst/>
          </a:prstGeom>
        </p:spPr>
      </p:pic>
      <p:sp>
        <p:nvSpPr>
          <p:cNvPr id="5" name="Rectangle 4"/>
          <p:cNvSpPr/>
          <p:nvPr/>
        </p:nvSpPr>
        <p:spPr>
          <a:xfrm>
            <a:off x="882805" y="838200"/>
            <a:ext cx="2291012" cy="369332"/>
          </a:xfrm>
          <a:prstGeom prst="rect">
            <a:avLst/>
          </a:prstGeom>
        </p:spPr>
        <p:txBody>
          <a:bodyPr wrap="none">
            <a:spAutoFit/>
          </a:bodyPr>
          <a:lstStyle/>
          <a:p>
            <a:pPr marL="12700">
              <a:lnSpc>
                <a:spcPct val="100000"/>
              </a:lnSpc>
              <a:spcBef>
                <a:spcPts val="95"/>
              </a:spcBef>
              <a:tabLst>
                <a:tab pos="241300" algn="l"/>
              </a:tabLst>
            </a:pPr>
            <a:r>
              <a:rPr lang="en-US" b="1" dirty="0" smtClean="0">
                <a:latin typeface="Times New Roman" panose="02020603050405020304" pitchFamily="18" charset="0"/>
                <a:cs typeface="Times New Roman" panose="02020603050405020304" pitchFamily="18" charset="0"/>
              </a:rPr>
              <a:t>3. Sequence diagram</a:t>
            </a:r>
            <a:r>
              <a:rPr lang="en-US" spc="-75"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168" y="259991"/>
            <a:ext cx="1437031" cy="381515"/>
          </a:xfrm>
          <a:prstGeom prst="rect">
            <a:avLst/>
          </a:prstGeom>
        </p:spPr>
        <p:txBody>
          <a:bodyPr vert="horz" wrap="square" lIns="0" tIns="12065" rIns="0" bIns="0" rtlCol="0">
            <a:spAutoFit/>
          </a:bodyPr>
          <a:lstStyle/>
          <a:p>
            <a:pPr marL="12700">
              <a:lnSpc>
                <a:spcPct val="100000"/>
              </a:lnSpc>
              <a:spcBef>
                <a:spcPts val="95"/>
              </a:spcBef>
            </a:pPr>
            <a:r>
              <a:rPr sz="2400" spc="-10" dirty="0">
                <a:latin typeface="Times New Roman" panose="02020603050405020304" pitchFamily="18" charset="0"/>
                <a:cs typeface="Times New Roman" panose="02020603050405020304" pitchFamily="18" charset="0"/>
              </a:rPr>
              <a:t>CODE</a:t>
            </a:r>
            <a:r>
              <a:rPr sz="2200" b="0" spc="-10" dirty="0">
                <a:latin typeface="Calibri Light"/>
                <a:cs typeface="Calibri Light"/>
              </a:rPr>
              <a:t>:</a:t>
            </a:r>
            <a:endParaRPr sz="2200" dirty="0">
              <a:latin typeface="Calibri Light"/>
              <a:cs typeface="Calibri Light"/>
            </a:endParaRPr>
          </a:p>
        </p:txBody>
      </p:sp>
      <p:sp>
        <p:nvSpPr>
          <p:cNvPr id="3" name="object 3"/>
          <p:cNvSpPr txBox="1"/>
          <p:nvPr/>
        </p:nvSpPr>
        <p:spPr>
          <a:xfrm>
            <a:off x="5105400" y="290769"/>
            <a:ext cx="6223635" cy="350737"/>
          </a:xfrm>
          <a:prstGeom prst="rect">
            <a:avLst/>
          </a:prstGeom>
        </p:spPr>
        <p:txBody>
          <a:bodyPr vert="horz" wrap="square" lIns="0" tIns="12065" rIns="0" bIns="0" rtlCol="0">
            <a:spAutoFit/>
          </a:bodyPr>
          <a:lstStyle/>
          <a:p>
            <a:pPr marL="58419">
              <a:lnSpc>
                <a:spcPct val="100000"/>
              </a:lnSpc>
              <a:spcBef>
                <a:spcPts val="95"/>
              </a:spcBef>
            </a:pPr>
            <a:r>
              <a:rPr sz="2200" spc="-10" dirty="0">
                <a:latin typeface="Calibri Light"/>
                <a:cs typeface="Calibri Light"/>
              </a:rPr>
              <a:t>EXPLAINATION</a:t>
            </a:r>
            <a:r>
              <a:rPr sz="2200" spc="-35" dirty="0">
                <a:latin typeface="Calibri Light"/>
                <a:cs typeface="Calibri Light"/>
              </a:rPr>
              <a:t> </a:t>
            </a:r>
            <a:r>
              <a:rPr sz="2200" dirty="0">
                <a:latin typeface="Calibri Light"/>
                <a:cs typeface="Calibri Light"/>
              </a:rPr>
              <a:t>OF</a:t>
            </a:r>
            <a:r>
              <a:rPr sz="2200" spc="-45" dirty="0">
                <a:latin typeface="Calibri Light"/>
                <a:cs typeface="Calibri Light"/>
              </a:rPr>
              <a:t> </a:t>
            </a:r>
            <a:r>
              <a:rPr sz="2200" spc="-10" dirty="0">
                <a:latin typeface="Calibri Light"/>
                <a:cs typeface="Calibri Light"/>
              </a:rPr>
              <a:t>CODE</a:t>
            </a:r>
            <a:r>
              <a:rPr sz="2200" spc="-10" dirty="0" smtClean="0">
                <a:latin typeface="Calibri Light"/>
                <a:cs typeface="Calibri Light"/>
              </a:rPr>
              <a:t>:</a:t>
            </a:r>
            <a:endParaRPr sz="2200" dirty="0">
              <a:latin typeface="Calibri Light"/>
              <a:cs typeface="Calibri Light"/>
            </a:endParaRPr>
          </a:p>
        </p:txBody>
      </p:sp>
      <p:sp>
        <p:nvSpPr>
          <p:cNvPr id="4" name="object 4"/>
          <p:cNvSpPr txBox="1"/>
          <p:nvPr/>
        </p:nvSpPr>
        <p:spPr>
          <a:xfrm>
            <a:off x="564612" y="687578"/>
            <a:ext cx="3397787" cy="6444072"/>
          </a:xfrm>
          <a:prstGeom prst="rect">
            <a:avLst/>
          </a:prstGeom>
        </p:spPr>
        <p:txBody>
          <a:bodyPr vert="horz" wrap="square" lIns="0" tIns="11430" rIns="0" bIns="0" rtlCol="0">
            <a:spAutoFit/>
          </a:bodyPr>
          <a:lstStyle/>
          <a:p>
            <a:r>
              <a:rPr lang="en-IN" sz="1100" dirty="0" smtClean="0">
                <a:latin typeface="Arial MT"/>
                <a:cs typeface="Arial MT"/>
              </a:rPr>
              <a:t># 1. Import Required Libraries</a:t>
            </a:r>
          </a:p>
          <a:p>
            <a:r>
              <a:rPr lang="en-IN" sz="1100" dirty="0" smtClean="0">
                <a:latin typeface="Arial MT"/>
                <a:cs typeface="Arial MT"/>
              </a:rPr>
              <a:t>import pandas as </a:t>
            </a:r>
            <a:r>
              <a:rPr lang="en-IN" sz="1100" dirty="0" err="1" smtClean="0">
                <a:latin typeface="Arial MT"/>
                <a:cs typeface="Arial MT"/>
              </a:rPr>
              <a:t>pd</a:t>
            </a:r>
            <a:endParaRPr lang="en-IN" sz="1100" dirty="0" smtClean="0">
              <a:latin typeface="Arial MT"/>
              <a:cs typeface="Arial MT"/>
            </a:endParaRPr>
          </a:p>
          <a:p>
            <a:r>
              <a:rPr lang="en-IN" sz="1100" dirty="0" smtClean="0">
                <a:latin typeface="Arial MT"/>
                <a:cs typeface="Arial MT"/>
              </a:rPr>
              <a:t>import re</a:t>
            </a:r>
          </a:p>
          <a:p>
            <a:r>
              <a:rPr lang="en-IN" sz="1100" dirty="0" smtClean="0">
                <a:latin typeface="Arial MT"/>
                <a:cs typeface="Arial MT"/>
              </a:rPr>
              <a:t>from </a:t>
            </a:r>
            <a:r>
              <a:rPr lang="en-IN" sz="1100" dirty="0" err="1" smtClean="0">
                <a:latin typeface="Arial MT"/>
                <a:cs typeface="Arial MT"/>
              </a:rPr>
              <a:t>sklearn.model_selection</a:t>
            </a:r>
            <a:r>
              <a:rPr lang="en-IN" sz="1100" dirty="0" smtClean="0">
                <a:latin typeface="Arial MT"/>
                <a:cs typeface="Arial MT"/>
              </a:rPr>
              <a:t> import </a:t>
            </a:r>
            <a:r>
              <a:rPr lang="en-IN" sz="1100" dirty="0" err="1" smtClean="0">
                <a:latin typeface="Arial MT"/>
                <a:cs typeface="Arial MT"/>
              </a:rPr>
              <a:t>train_test_split</a:t>
            </a:r>
            <a:r>
              <a:rPr lang="en-IN" sz="1100" dirty="0" smtClean="0">
                <a:latin typeface="Arial MT"/>
                <a:cs typeface="Arial MT"/>
              </a:rPr>
              <a:t>, </a:t>
            </a:r>
            <a:r>
              <a:rPr lang="en-IN" sz="1100" dirty="0" err="1" smtClean="0">
                <a:latin typeface="Arial MT"/>
                <a:cs typeface="Arial MT"/>
              </a:rPr>
              <a:t>GridSearchCV</a:t>
            </a:r>
            <a:endParaRPr lang="en-IN" sz="1100" dirty="0" smtClean="0">
              <a:latin typeface="Arial MT"/>
              <a:cs typeface="Arial MT"/>
            </a:endParaRPr>
          </a:p>
          <a:p>
            <a:r>
              <a:rPr lang="en-IN" sz="1100" dirty="0" smtClean="0">
                <a:latin typeface="Arial MT"/>
                <a:cs typeface="Arial MT"/>
              </a:rPr>
              <a:t>from </a:t>
            </a:r>
            <a:r>
              <a:rPr lang="en-IN" sz="1100" dirty="0" err="1" smtClean="0">
                <a:latin typeface="Arial MT"/>
                <a:cs typeface="Arial MT"/>
              </a:rPr>
              <a:t>sklearn.linear_model</a:t>
            </a:r>
            <a:r>
              <a:rPr lang="en-IN" sz="1100" dirty="0" smtClean="0">
                <a:latin typeface="Arial MT"/>
                <a:cs typeface="Arial MT"/>
              </a:rPr>
              <a:t> import </a:t>
            </a:r>
            <a:r>
              <a:rPr lang="en-IN" sz="1100" dirty="0" err="1" smtClean="0">
                <a:latin typeface="Arial MT"/>
                <a:cs typeface="Arial MT"/>
              </a:rPr>
              <a:t>LogisticRegression</a:t>
            </a:r>
            <a:endParaRPr lang="en-IN" sz="1100" dirty="0" smtClean="0">
              <a:latin typeface="Arial MT"/>
              <a:cs typeface="Arial MT"/>
            </a:endParaRPr>
          </a:p>
          <a:p>
            <a:r>
              <a:rPr lang="en-IN" sz="1100" dirty="0" smtClean="0">
                <a:latin typeface="Arial MT"/>
                <a:cs typeface="Arial MT"/>
              </a:rPr>
              <a:t>from </a:t>
            </a:r>
            <a:r>
              <a:rPr lang="en-IN" sz="1100" dirty="0" err="1" smtClean="0">
                <a:latin typeface="Arial MT"/>
                <a:cs typeface="Arial MT"/>
              </a:rPr>
              <a:t>sklearn.feature_extraction.text</a:t>
            </a:r>
            <a:r>
              <a:rPr lang="en-IN" sz="1100" dirty="0" smtClean="0">
                <a:latin typeface="Arial MT"/>
                <a:cs typeface="Arial MT"/>
              </a:rPr>
              <a:t> import </a:t>
            </a:r>
            <a:r>
              <a:rPr lang="en-IN" sz="1100" dirty="0" err="1" smtClean="0">
                <a:latin typeface="Arial MT"/>
                <a:cs typeface="Arial MT"/>
              </a:rPr>
              <a:t>TfidfVectorizer</a:t>
            </a:r>
            <a:r>
              <a:rPr lang="en-IN" sz="1100" dirty="0" smtClean="0">
                <a:latin typeface="Arial MT"/>
                <a:cs typeface="Arial MT"/>
              </a:rPr>
              <a:t>, ENGLISH_STOP_WORDS</a:t>
            </a:r>
          </a:p>
          <a:p>
            <a:r>
              <a:rPr lang="en-IN" sz="1100" dirty="0" smtClean="0">
                <a:latin typeface="Arial MT"/>
                <a:cs typeface="Arial MT"/>
              </a:rPr>
              <a:t>from </a:t>
            </a:r>
            <a:r>
              <a:rPr lang="en-IN" sz="1100" dirty="0" err="1" smtClean="0">
                <a:latin typeface="Arial MT"/>
                <a:cs typeface="Arial MT"/>
              </a:rPr>
              <a:t>sklearn.ensemble</a:t>
            </a:r>
            <a:r>
              <a:rPr lang="en-IN" sz="1100" dirty="0" smtClean="0">
                <a:latin typeface="Arial MT"/>
                <a:cs typeface="Arial MT"/>
              </a:rPr>
              <a:t> import </a:t>
            </a:r>
            <a:r>
              <a:rPr lang="en-IN" sz="1100" dirty="0" err="1" smtClean="0">
                <a:latin typeface="Arial MT"/>
                <a:cs typeface="Arial MT"/>
              </a:rPr>
              <a:t>RandomForestClassifier</a:t>
            </a:r>
            <a:endParaRPr lang="en-IN" sz="1100" dirty="0" smtClean="0">
              <a:latin typeface="Arial MT"/>
              <a:cs typeface="Arial MT"/>
            </a:endParaRPr>
          </a:p>
          <a:p>
            <a:r>
              <a:rPr lang="en-IN" sz="1100" dirty="0" smtClean="0">
                <a:latin typeface="Arial MT"/>
                <a:cs typeface="Arial MT"/>
              </a:rPr>
              <a:t>from </a:t>
            </a:r>
            <a:r>
              <a:rPr lang="en-IN" sz="1100" dirty="0" err="1" smtClean="0">
                <a:latin typeface="Arial MT"/>
                <a:cs typeface="Arial MT"/>
              </a:rPr>
              <a:t>sklearn.metrics</a:t>
            </a:r>
            <a:r>
              <a:rPr lang="en-IN" sz="1100" dirty="0" smtClean="0">
                <a:latin typeface="Arial MT"/>
                <a:cs typeface="Arial MT"/>
              </a:rPr>
              <a:t> import </a:t>
            </a:r>
            <a:r>
              <a:rPr lang="en-IN" sz="1100" dirty="0" err="1" smtClean="0">
                <a:latin typeface="Arial MT"/>
                <a:cs typeface="Arial MT"/>
              </a:rPr>
              <a:t>classification_report</a:t>
            </a:r>
            <a:r>
              <a:rPr lang="en-IN" sz="1100" dirty="0" smtClean="0">
                <a:latin typeface="Arial MT"/>
                <a:cs typeface="Arial MT"/>
              </a:rPr>
              <a:t>, </a:t>
            </a:r>
            <a:r>
              <a:rPr lang="en-IN" sz="1100" dirty="0" err="1" smtClean="0">
                <a:latin typeface="Arial MT"/>
                <a:cs typeface="Arial MT"/>
              </a:rPr>
              <a:t>confusion_matrix</a:t>
            </a:r>
            <a:r>
              <a:rPr lang="en-IN" sz="1100" dirty="0" smtClean="0">
                <a:latin typeface="Arial MT"/>
                <a:cs typeface="Arial MT"/>
              </a:rPr>
              <a:t>, </a:t>
            </a:r>
            <a:r>
              <a:rPr lang="en-IN" sz="1100" dirty="0" err="1" smtClean="0">
                <a:latin typeface="Arial MT"/>
                <a:cs typeface="Arial MT"/>
              </a:rPr>
              <a:t>accuracy_score</a:t>
            </a:r>
            <a:endParaRPr lang="en-IN" sz="1100" dirty="0" smtClean="0">
              <a:latin typeface="Arial MT"/>
              <a:cs typeface="Arial MT"/>
            </a:endParaRPr>
          </a:p>
          <a:p>
            <a:r>
              <a:rPr lang="en-IN" sz="1100" dirty="0" smtClean="0">
                <a:latin typeface="Arial MT"/>
                <a:cs typeface="Arial MT"/>
              </a:rPr>
              <a:t>from </a:t>
            </a:r>
            <a:r>
              <a:rPr lang="en-IN" sz="1100" dirty="0" err="1" smtClean="0">
                <a:latin typeface="Arial MT"/>
                <a:cs typeface="Arial MT"/>
              </a:rPr>
              <a:t>scipy.stats</a:t>
            </a:r>
            <a:r>
              <a:rPr lang="en-IN" sz="1100" dirty="0" smtClean="0">
                <a:latin typeface="Arial MT"/>
                <a:cs typeface="Arial MT"/>
              </a:rPr>
              <a:t> import </a:t>
            </a:r>
            <a:r>
              <a:rPr lang="en-IN" sz="1100" dirty="0" err="1" smtClean="0">
                <a:latin typeface="Arial MT"/>
                <a:cs typeface="Arial MT"/>
              </a:rPr>
              <a:t>randint</a:t>
            </a:r>
            <a:endParaRPr lang="en-IN" sz="1100" dirty="0" smtClean="0">
              <a:latin typeface="Arial MT"/>
              <a:cs typeface="Arial MT"/>
            </a:endParaRPr>
          </a:p>
          <a:p>
            <a:r>
              <a:rPr lang="en-IN" sz="1100" dirty="0" smtClean="0">
                <a:latin typeface="Arial MT"/>
                <a:cs typeface="Arial MT"/>
              </a:rPr>
              <a:t>import </a:t>
            </a:r>
            <a:r>
              <a:rPr lang="en-IN" sz="1100" dirty="0" err="1" smtClean="0">
                <a:latin typeface="Arial MT"/>
                <a:cs typeface="Arial MT"/>
              </a:rPr>
              <a:t>numpy</a:t>
            </a:r>
            <a:r>
              <a:rPr lang="en-IN" sz="1100" dirty="0" smtClean="0">
                <a:latin typeface="Arial MT"/>
                <a:cs typeface="Arial MT"/>
              </a:rPr>
              <a:t> as np</a:t>
            </a:r>
          </a:p>
          <a:p>
            <a:r>
              <a:rPr lang="en-IN" sz="1100" dirty="0" smtClean="0">
                <a:latin typeface="Arial MT"/>
                <a:cs typeface="Arial MT"/>
              </a:rPr>
              <a:t>import </a:t>
            </a:r>
            <a:r>
              <a:rPr lang="en-IN" sz="1100" dirty="0" err="1" smtClean="0">
                <a:latin typeface="Arial MT"/>
                <a:cs typeface="Arial MT"/>
              </a:rPr>
              <a:t>matplotlib.pyplot</a:t>
            </a:r>
            <a:r>
              <a:rPr lang="en-IN" sz="1100" dirty="0" smtClean="0">
                <a:latin typeface="Arial MT"/>
                <a:cs typeface="Arial MT"/>
              </a:rPr>
              <a:t> as </a:t>
            </a:r>
            <a:r>
              <a:rPr lang="en-IN" sz="1100" dirty="0" err="1" smtClean="0">
                <a:latin typeface="Arial MT"/>
                <a:cs typeface="Arial MT"/>
              </a:rPr>
              <a:t>plt</a:t>
            </a:r>
            <a:endParaRPr lang="en-IN" sz="1100" dirty="0" smtClean="0">
              <a:latin typeface="Arial MT"/>
              <a:cs typeface="Arial MT"/>
            </a:endParaRPr>
          </a:p>
          <a:p>
            <a:r>
              <a:rPr lang="en-IN" sz="1100" dirty="0" smtClean="0">
                <a:latin typeface="Arial MT"/>
                <a:cs typeface="Arial MT"/>
              </a:rPr>
              <a:t>import </a:t>
            </a:r>
            <a:r>
              <a:rPr lang="en-IN" sz="1100" dirty="0" err="1" smtClean="0">
                <a:latin typeface="Arial MT"/>
                <a:cs typeface="Arial MT"/>
              </a:rPr>
              <a:t>seaborn</a:t>
            </a:r>
            <a:r>
              <a:rPr lang="en-IN" sz="1100" dirty="0" smtClean="0">
                <a:latin typeface="Arial MT"/>
                <a:cs typeface="Arial MT"/>
              </a:rPr>
              <a:t> as </a:t>
            </a:r>
            <a:r>
              <a:rPr lang="en-IN" sz="1100" dirty="0" err="1" smtClean="0">
                <a:latin typeface="Arial MT"/>
                <a:cs typeface="Arial MT"/>
              </a:rPr>
              <a:t>sns</a:t>
            </a:r>
            <a:endParaRPr lang="en-IN" sz="1100" dirty="0" smtClean="0">
              <a:latin typeface="Arial MT"/>
              <a:cs typeface="Arial MT"/>
            </a:endParaRPr>
          </a:p>
          <a:p>
            <a:endParaRPr lang="en-IN" sz="1100" dirty="0" smtClean="0">
              <a:latin typeface="Arial MT"/>
              <a:cs typeface="Arial MT"/>
            </a:endParaRPr>
          </a:p>
          <a:p>
            <a:r>
              <a:rPr lang="en-IN" sz="1100" dirty="0" smtClean="0">
                <a:latin typeface="Arial MT"/>
                <a:cs typeface="Arial MT"/>
              </a:rPr>
              <a:t># 2. Load and Clean the Data</a:t>
            </a:r>
          </a:p>
          <a:p>
            <a:r>
              <a:rPr lang="en-IN" sz="1100" dirty="0" err="1" smtClean="0">
                <a:latin typeface="Arial MT"/>
                <a:cs typeface="Arial MT"/>
              </a:rPr>
              <a:t>df</a:t>
            </a:r>
            <a:r>
              <a:rPr lang="en-IN" sz="1100" dirty="0" smtClean="0">
                <a:latin typeface="Arial MT"/>
                <a:cs typeface="Arial MT"/>
              </a:rPr>
              <a:t> = </a:t>
            </a:r>
            <a:r>
              <a:rPr lang="en-IN" sz="1100" dirty="0" err="1" smtClean="0">
                <a:latin typeface="Arial MT"/>
                <a:cs typeface="Arial MT"/>
              </a:rPr>
              <a:t>pd.read_csv</a:t>
            </a:r>
            <a:r>
              <a:rPr lang="en-IN" sz="1100" dirty="0" smtClean="0">
                <a:latin typeface="Arial MT"/>
                <a:cs typeface="Arial MT"/>
              </a:rPr>
              <a:t>("/content/twitter_parsed_dataset.csv")</a:t>
            </a:r>
          </a:p>
          <a:p>
            <a:endParaRPr lang="en-IN" sz="1100" dirty="0" smtClean="0">
              <a:latin typeface="Arial MT"/>
              <a:cs typeface="Arial MT"/>
            </a:endParaRPr>
          </a:p>
          <a:p>
            <a:r>
              <a:rPr lang="en-IN" sz="1100" dirty="0" smtClean="0">
                <a:latin typeface="Arial MT"/>
                <a:cs typeface="Arial MT"/>
              </a:rPr>
              <a:t># Remove nulls</a:t>
            </a:r>
          </a:p>
          <a:p>
            <a:r>
              <a:rPr lang="en-IN" sz="1100" dirty="0" err="1" smtClean="0">
                <a:latin typeface="Arial MT"/>
                <a:cs typeface="Arial MT"/>
              </a:rPr>
              <a:t>df</a:t>
            </a:r>
            <a:r>
              <a:rPr lang="en-IN" sz="1100" dirty="0" smtClean="0">
                <a:latin typeface="Arial MT"/>
                <a:cs typeface="Arial MT"/>
              </a:rPr>
              <a:t> = </a:t>
            </a:r>
            <a:r>
              <a:rPr lang="en-IN" sz="1100" dirty="0" err="1" smtClean="0">
                <a:latin typeface="Arial MT"/>
                <a:cs typeface="Arial MT"/>
              </a:rPr>
              <a:t>df.dropna</a:t>
            </a:r>
            <a:r>
              <a:rPr lang="en-IN" sz="1100" dirty="0" smtClean="0">
                <a:latin typeface="Arial MT"/>
                <a:cs typeface="Arial MT"/>
              </a:rPr>
              <a:t>(subset=['Text', '</a:t>
            </a:r>
            <a:r>
              <a:rPr lang="en-IN" sz="1100" dirty="0" err="1" smtClean="0">
                <a:latin typeface="Arial MT"/>
                <a:cs typeface="Arial MT"/>
              </a:rPr>
              <a:t>oh_label</a:t>
            </a:r>
            <a:r>
              <a:rPr lang="en-IN" sz="1100" dirty="0" smtClean="0">
                <a:latin typeface="Arial MT"/>
                <a:cs typeface="Arial MT"/>
              </a:rPr>
              <a:t>'])</a:t>
            </a:r>
          </a:p>
          <a:p>
            <a:endParaRPr lang="en-IN" sz="1100" dirty="0" smtClean="0">
              <a:latin typeface="Arial MT"/>
              <a:cs typeface="Arial MT"/>
            </a:endParaRPr>
          </a:p>
          <a:p>
            <a:r>
              <a:rPr lang="en-IN" sz="1100" dirty="0" smtClean="0">
                <a:latin typeface="Arial MT"/>
                <a:cs typeface="Arial MT"/>
              </a:rPr>
              <a:t># Clean text function</a:t>
            </a:r>
          </a:p>
          <a:p>
            <a:r>
              <a:rPr lang="en-IN" sz="1100" dirty="0" err="1" smtClean="0">
                <a:latin typeface="Arial MT"/>
                <a:cs typeface="Arial MT"/>
              </a:rPr>
              <a:t>def</a:t>
            </a:r>
            <a:r>
              <a:rPr lang="en-IN" sz="1100" dirty="0" smtClean="0">
                <a:latin typeface="Arial MT"/>
                <a:cs typeface="Arial MT"/>
              </a:rPr>
              <a:t> </a:t>
            </a:r>
            <a:r>
              <a:rPr lang="en-IN" sz="1100" dirty="0" err="1" smtClean="0">
                <a:latin typeface="Arial MT"/>
                <a:cs typeface="Arial MT"/>
              </a:rPr>
              <a:t>clean_text</a:t>
            </a:r>
            <a:r>
              <a:rPr lang="en-IN" sz="1100" dirty="0" smtClean="0">
                <a:latin typeface="Arial MT"/>
                <a:cs typeface="Arial MT"/>
              </a:rPr>
              <a:t>(text):</a:t>
            </a:r>
          </a:p>
          <a:p>
            <a:r>
              <a:rPr lang="en-IN" sz="1100" dirty="0" smtClean="0">
                <a:latin typeface="Arial MT"/>
                <a:cs typeface="Arial MT"/>
              </a:rPr>
              <a:t>    text = </a:t>
            </a:r>
            <a:r>
              <a:rPr lang="en-IN" sz="1100" dirty="0" err="1" smtClean="0">
                <a:latin typeface="Arial MT"/>
                <a:cs typeface="Arial MT"/>
              </a:rPr>
              <a:t>re.sub</a:t>
            </a:r>
            <a:r>
              <a:rPr lang="en-IN" sz="1100" dirty="0" smtClean="0">
                <a:latin typeface="Arial MT"/>
                <a:cs typeface="Arial MT"/>
              </a:rPr>
              <a:t>(</a:t>
            </a:r>
            <a:r>
              <a:rPr lang="en-IN" sz="1100" dirty="0" err="1" smtClean="0">
                <a:latin typeface="Arial MT"/>
                <a:cs typeface="Arial MT"/>
              </a:rPr>
              <a:t>r"http</a:t>
            </a:r>
            <a:r>
              <a:rPr lang="en-IN" sz="1100" dirty="0" smtClean="0">
                <a:latin typeface="Arial MT"/>
                <a:cs typeface="Arial MT"/>
              </a:rPr>
              <a:t>\S+|@\S+|#[A-Za-z0-9_]+", "", text)  # remove URLs, mentions, hashtags</a:t>
            </a:r>
          </a:p>
          <a:p>
            <a:r>
              <a:rPr lang="en-IN" sz="1100" dirty="0" smtClean="0">
                <a:latin typeface="Arial MT"/>
                <a:cs typeface="Arial MT"/>
              </a:rPr>
              <a:t>    text = </a:t>
            </a:r>
            <a:r>
              <a:rPr lang="en-IN" sz="1100" dirty="0" err="1" smtClean="0">
                <a:latin typeface="Arial MT"/>
                <a:cs typeface="Arial MT"/>
              </a:rPr>
              <a:t>text.lower</a:t>
            </a:r>
            <a:r>
              <a:rPr lang="en-IN" sz="1100" dirty="0" smtClean="0">
                <a:latin typeface="Arial MT"/>
                <a:cs typeface="Arial MT"/>
              </a:rPr>
              <a:t>()</a:t>
            </a:r>
          </a:p>
          <a:p>
            <a:r>
              <a:rPr lang="en-IN" sz="1100" dirty="0" smtClean="0">
                <a:latin typeface="Arial MT"/>
                <a:cs typeface="Arial MT"/>
              </a:rPr>
              <a:t>    text = </a:t>
            </a:r>
            <a:r>
              <a:rPr lang="en-IN" sz="1100" dirty="0" err="1" smtClean="0">
                <a:latin typeface="Arial MT"/>
                <a:cs typeface="Arial MT"/>
              </a:rPr>
              <a:t>re.sub</a:t>
            </a:r>
            <a:r>
              <a:rPr lang="en-IN" sz="1100" dirty="0" smtClean="0">
                <a:latin typeface="Arial MT"/>
                <a:cs typeface="Arial MT"/>
              </a:rPr>
              <a:t>(r"[^\w\s]", "", text)  # remove punctuation</a:t>
            </a:r>
          </a:p>
          <a:p>
            <a:r>
              <a:rPr lang="en-IN" sz="1100" dirty="0" smtClean="0">
                <a:latin typeface="Arial MT"/>
                <a:cs typeface="Arial MT"/>
              </a:rPr>
              <a:t>    text = </a:t>
            </a:r>
            <a:r>
              <a:rPr lang="en-IN" sz="1100" dirty="0" err="1" smtClean="0">
                <a:latin typeface="Arial MT"/>
                <a:cs typeface="Arial MT"/>
              </a:rPr>
              <a:t>re.sub</a:t>
            </a:r>
            <a:r>
              <a:rPr lang="en-IN" sz="1100" dirty="0" smtClean="0">
                <a:latin typeface="Arial MT"/>
                <a:cs typeface="Arial MT"/>
              </a:rPr>
              <a:t>(r"\d+", "", text)      # remove numbers</a:t>
            </a:r>
          </a:p>
          <a:p>
            <a:r>
              <a:rPr lang="en-IN" sz="1100" dirty="0" smtClean="0">
                <a:latin typeface="Arial MT"/>
                <a:cs typeface="Arial MT"/>
              </a:rPr>
              <a:t>    text = " ".join(word for word in </a:t>
            </a:r>
            <a:r>
              <a:rPr lang="en-IN" sz="1100" dirty="0" err="1" smtClean="0">
                <a:latin typeface="Arial MT"/>
                <a:cs typeface="Arial MT"/>
              </a:rPr>
              <a:t>text.split</a:t>
            </a:r>
            <a:r>
              <a:rPr lang="en-IN" sz="1100" dirty="0" smtClean="0">
                <a:latin typeface="Arial MT"/>
                <a:cs typeface="Arial MT"/>
              </a:rPr>
              <a:t>() if word not in ENGLISH_STOP_WORDS)</a:t>
            </a:r>
          </a:p>
          <a:p>
            <a:r>
              <a:rPr lang="en-IN" sz="1100" dirty="0" smtClean="0">
                <a:latin typeface="Arial MT"/>
                <a:cs typeface="Arial MT"/>
              </a:rPr>
              <a:t>    return text</a:t>
            </a:r>
          </a:p>
          <a:p>
            <a:endParaRPr lang="en-IN" sz="1100" dirty="0" smtClean="0">
              <a:latin typeface="Arial MT"/>
              <a:cs typeface="Arial MT"/>
            </a:endParaRPr>
          </a:p>
          <a:p>
            <a:r>
              <a:rPr lang="en-IN" sz="1100" dirty="0" err="1" smtClean="0">
                <a:latin typeface="Arial MT"/>
                <a:cs typeface="Arial MT"/>
              </a:rPr>
              <a:t>df</a:t>
            </a:r>
            <a:r>
              <a:rPr lang="en-IN" sz="1100" dirty="0" smtClean="0">
                <a:latin typeface="Arial MT"/>
                <a:cs typeface="Arial MT"/>
              </a:rPr>
              <a:t>["</a:t>
            </a:r>
            <a:r>
              <a:rPr lang="en-IN" sz="1100" dirty="0" err="1" smtClean="0">
                <a:latin typeface="Arial MT"/>
                <a:cs typeface="Arial MT"/>
              </a:rPr>
              <a:t>clean_text</a:t>
            </a:r>
            <a:r>
              <a:rPr lang="en-IN" sz="1100" dirty="0" smtClean="0">
                <a:latin typeface="Arial MT"/>
                <a:cs typeface="Arial MT"/>
              </a:rPr>
              <a:t>"] = </a:t>
            </a:r>
            <a:r>
              <a:rPr lang="en-IN" sz="1100" dirty="0" err="1" smtClean="0">
                <a:latin typeface="Arial MT"/>
                <a:cs typeface="Arial MT"/>
              </a:rPr>
              <a:t>df</a:t>
            </a:r>
            <a:r>
              <a:rPr lang="en-IN" sz="1100" dirty="0" smtClean="0">
                <a:latin typeface="Arial MT"/>
                <a:cs typeface="Arial MT"/>
              </a:rPr>
              <a:t>["Text"].apply(</a:t>
            </a:r>
            <a:r>
              <a:rPr lang="en-IN" sz="1100" dirty="0" err="1" smtClean="0">
                <a:latin typeface="Arial MT"/>
                <a:cs typeface="Arial MT"/>
              </a:rPr>
              <a:t>clean_text</a:t>
            </a:r>
            <a:r>
              <a:rPr lang="en-IN" sz="1100" dirty="0" smtClean="0">
                <a:latin typeface="Arial MT"/>
                <a:cs typeface="Arial MT"/>
              </a:rPr>
              <a:t>)</a:t>
            </a:r>
          </a:p>
          <a:p>
            <a:endParaRPr lang="en-IN" sz="1100" dirty="0" smtClean="0">
              <a:latin typeface="Arial MT"/>
              <a:cs typeface="Arial MT"/>
            </a:endParaRPr>
          </a:p>
          <a:p>
            <a:endParaRPr lang="en-IN" sz="1100" dirty="0" smtClean="0">
              <a:latin typeface="Arial MT"/>
              <a:cs typeface="Arial MT"/>
            </a:endParaRPr>
          </a:p>
        </p:txBody>
      </p:sp>
      <p:sp>
        <p:nvSpPr>
          <p:cNvPr id="8" name="Rectangle 2"/>
          <p:cNvSpPr>
            <a:spLocks noChangeArrowheads="1"/>
          </p:cNvSpPr>
          <p:nvPr/>
        </p:nvSpPr>
        <p:spPr bwMode="auto">
          <a:xfrm>
            <a:off x="5029200" y="484316"/>
            <a:ext cx="4636206"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Importing Required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code imports essential libraries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Handling: pandas,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numpy</a:t>
            </a: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Text Processing: re, ENGLISH_STOP_WORDS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Machine Learning: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LogisticRegression</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train_test_split</a:t>
            </a: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Evaluation: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classification_report</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accuracy_score</a:t>
            </a: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Visualization: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matplotlib</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seaborn</a:t>
            </a: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5029200" y="1676951"/>
            <a:ext cx="4546437"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Loading and Cleaning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Reads the CSV file: twitter_parsed_dataset.csv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Drops rows with missing values in Text or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oh_label</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Defines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clean_text</a:t>
            </a: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URLs, mentions, hashtags, numbers, and punctuation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Lowercase and remove </a:t>
            </a:r>
            <a:r>
              <a:rPr kumimoji="0" lang="en-US" altLang="en-US" sz="1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stopwords</a:t>
            </a: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Applies cleaning to all comments in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457200"/>
            <a:ext cx="4800600" cy="5737468"/>
          </a:xfrm>
          <a:prstGeom prst="rect">
            <a:avLst/>
          </a:prstGeom>
        </p:spPr>
        <p:txBody>
          <a:bodyPr vert="horz" wrap="square" lIns="0" tIns="12700" rIns="0" bIns="0" rtlCol="0">
            <a:spAutoFit/>
          </a:bodyPr>
          <a:lstStyle/>
          <a:p>
            <a:r>
              <a:rPr lang="en-US" sz="1200" dirty="0" smtClean="0">
                <a:latin typeface="Arial MT"/>
                <a:cs typeface="Arial" panose="020B0604020202020204" pitchFamily="34" charset="0"/>
              </a:rPr>
              <a:t># 3. Split the Dataset</a:t>
            </a:r>
          </a:p>
          <a:p>
            <a:r>
              <a:rPr lang="en-US" sz="1200" dirty="0" smtClean="0">
                <a:latin typeface="Arial MT"/>
                <a:cs typeface="Arial" panose="020B0604020202020204" pitchFamily="34" charset="0"/>
              </a:rPr>
              <a:t>X = </a:t>
            </a:r>
            <a:r>
              <a:rPr lang="en-US" sz="1200" dirty="0" err="1" smtClean="0">
                <a:latin typeface="Arial MT"/>
                <a:cs typeface="Arial" panose="020B0604020202020204" pitchFamily="34" charset="0"/>
              </a:rPr>
              <a:t>df</a:t>
            </a:r>
            <a:r>
              <a:rPr lang="en-US" sz="1200" dirty="0" smtClean="0">
                <a:latin typeface="Arial MT"/>
                <a:cs typeface="Arial" panose="020B0604020202020204" pitchFamily="34" charset="0"/>
              </a:rPr>
              <a:t>["</a:t>
            </a:r>
            <a:r>
              <a:rPr lang="en-US" sz="1200" dirty="0" err="1" smtClean="0">
                <a:latin typeface="Arial MT"/>
                <a:cs typeface="Arial" panose="020B0604020202020204" pitchFamily="34" charset="0"/>
              </a:rPr>
              <a:t>clean_text</a:t>
            </a:r>
            <a:r>
              <a:rPr lang="en-US" sz="1200" dirty="0" smtClean="0">
                <a:latin typeface="Arial MT"/>
                <a:cs typeface="Arial" panose="020B0604020202020204" pitchFamily="34" charset="0"/>
              </a:rPr>
              <a:t>“]</a:t>
            </a:r>
          </a:p>
          <a:p>
            <a:r>
              <a:rPr lang="en-US" sz="1200" dirty="0" smtClean="0">
                <a:latin typeface="Arial MT"/>
                <a:cs typeface="Arial" panose="020B0604020202020204" pitchFamily="34" charset="0"/>
              </a:rPr>
              <a:t>y = </a:t>
            </a:r>
            <a:r>
              <a:rPr lang="en-US" sz="1200" dirty="0" err="1" smtClean="0">
                <a:latin typeface="Arial MT"/>
                <a:cs typeface="Arial" panose="020B0604020202020204" pitchFamily="34" charset="0"/>
              </a:rPr>
              <a:t>df</a:t>
            </a:r>
            <a:r>
              <a:rPr lang="en-US" sz="1200" dirty="0" smtClean="0">
                <a:latin typeface="Arial MT"/>
                <a:cs typeface="Arial" panose="020B0604020202020204" pitchFamily="34" charset="0"/>
              </a:rPr>
              <a:t>["</a:t>
            </a:r>
            <a:r>
              <a:rPr lang="en-US" sz="1200" dirty="0" err="1" smtClean="0">
                <a:latin typeface="Arial MT"/>
                <a:cs typeface="Arial" panose="020B0604020202020204" pitchFamily="34" charset="0"/>
              </a:rPr>
              <a:t>oh_label</a:t>
            </a:r>
            <a:r>
              <a:rPr lang="en-US" sz="1200" dirty="0" smtClean="0">
                <a:latin typeface="Arial MT"/>
                <a:cs typeface="Arial" panose="020B0604020202020204" pitchFamily="34" charset="0"/>
              </a:rPr>
              <a:t>"]</a:t>
            </a:r>
          </a:p>
          <a:p>
            <a:r>
              <a:rPr lang="en-US" sz="1200" dirty="0" err="1" smtClean="0">
                <a:latin typeface="Arial MT"/>
                <a:cs typeface="Arial" panose="020B0604020202020204" pitchFamily="34" charset="0"/>
              </a:rPr>
              <a:t>X_train</a:t>
            </a:r>
            <a:r>
              <a:rPr lang="en-US" sz="1200" dirty="0" smtClean="0">
                <a:latin typeface="Arial MT"/>
                <a:cs typeface="Arial" panose="020B0604020202020204" pitchFamily="34" charset="0"/>
              </a:rPr>
              <a:t>, </a:t>
            </a:r>
            <a:r>
              <a:rPr lang="en-US" sz="1200" dirty="0" err="1" smtClean="0">
                <a:latin typeface="Arial MT"/>
                <a:cs typeface="Arial" panose="020B0604020202020204" pitchFamily="34" charset="0"/>
              </a:rPr>
              <a:t>X_test</a:t>
            </a:r>
            <a:r>
              <a:rPr lang="en-US" sz="1200" dirty="0" smtClean="0">
                <a:latin typeface="Arial MT"/>
                <a:cs typeface="Arial" panose="020B0604020202020204" pitchFamily="34" charset="0"/>
              </a:rPr>
              <a:t>, </a:t>
            </a:r>
            <a:r>
              <a:rPr lang="en-US" sz="1200" dirty="0" err="1" smtClean="0">
                <a:latin typeface="Arial MT"/>
                <a:cs typeface="Arial" panose="020B0604020202020204" pitchFamily="34" charset="0"/>
              </a:rPr>
              <a:t>y_train</a:t>
            </a:r>
            <a:r>
              <a:rPr lang="en-US" sz="1200" dirty="0" smtClean="0">
                <a:latin typeface="Arial MT"/>
                <a:cs typeface="Arial" panose="020B0604020202020204" pitchFamily="34" charset="0"/>
              </a:rPr>
              <a:t>, </a:t>
            </a:r>
            <a:r>
              <a:rPr lang="en-US" sz="1200" dirty="0" err="1" smtClean="0">
                <a:latin typeface="Arial MT"/>
                <a:cs typeface="Arial" panose="020B0604020202020204" pitchFamily="34" charset="0"/>
              </a:rPr>
              <a:t>y_test</a:t>
            </a:r>
            <a:r>
              <a:rPr lang="en-US" sz="1200" dirty="0" smtClean="0">
                <a:latin typeface="Arial MT"/>
                <a:cs typeface="Arial" panose="020B0604020202020204" pitchFamily="34" charset="0"/>
              </a:rPr>
              <a:t> = </a:t>
            </a:r>
            <a:r>
              <a:rPr lang="en-US" sz="1200" dirty="0" err="1" smtClean="0">
                <a:latin typeface="Arial MT"/>
                <a:cs typeface="Arial" panose="020B0604020202020204" pitchFamily="34" charset="0"/>
              </a:rPr>
              <a:t>train_test_split</a:t>
            </a:r>
            <a:r>
              <a:rPr lang="en-US" sz="1200" dirty="0" smtClean="0">
                <a:latin typeface="Arial MT"/>
                <a:cs typeface="Arial" panose="020B0604020202020204" pitchFamily="34" charset="0"/>
              </a:rPr>
              <a:t>(X, y, </a:t>
            </a:r>
            <a:r>
              <a:rPr lang="en-US" sz="1200" dirty="0" err="1" smtClean="0">
                <a:latin typeface="Arial MT"/>
                <a:cs typeface="Arial" panose="020B0604020202020204" pitchFamily="34" charset="0"/>
              </a:rPr>
              <a:t>test_size</a:t>
            </a:r>
            <a:r>
              <a:rPr lang="en-US" sz="1200" dirty="0" smtClean="0">
                <a:latin typeface="Arial MT"/>
                <a:cs typeface="Arial" panose="020B0604020202020204" pitchFamily="34" charset="0"/>
              </a:rPr>
              <a:t>=0.2, </a:t>
            </a:r>
            <a:r>
              <a:rPr lang="en-US" sz="1200" dirty="0" err="1" smtClean="0">
                <a:latin typeface="Arial MT"/>
                <a:cs typeface="Arial" panose="020B0604020202020204" pitchFamily="34" charset="0"/>
              </a:rPr>
              <a:t>random_state</a:t>
            </a:r>
            <a:r>
              <a:rPr lang="en-US" sz="1200" dirty="0" smtClean="0">
                <a:latin typeface="Arial MT"/>
                <a:cs typeface="Arial" panose="020B0604020202020204" pitchFamily="34" charset="0"/>
              </a:rPr>
              <a:t>=42, stratify=y)</a:t>
            </a:r>
            <a:r>
              <a:rPr lang="en-US" sz="1200" dirty="0">
                <a:latin typeface="Arial MT"/>
                <a:cs typeface="Arial" panose="020B0604020202020204" pitchFamily="34" charset="0"/>
              </a:rPr>
              <a:t> </a:t>
            </a:r>
            <a:endParaRPr lang="en-US" sz="1200" dirty="0" smtClean="0">
              <a:latin typeface="Arial MT"/>
              <a:cs typeface="Arial" panose="020B0604020202020204" pitchFamily="34" charset="0"/>
            </a:endParaRPr>
          </a:p>
          <a:p>
            <a:endParaRPr lang="en-US" sz="1200" dirty="0">
              <a:latin typeface="Arial MT"/>
              <a:cs typeface="Arial" panose="020B0604020202020204" pitchFamily="34" charset="0"/>
            </a:endParaRPr>
          </a:p>
          <a:p>
            <a:endParaRPr lang="en-US" sz="1200" dirty="0" smtClean="0">
              <a:latin typeface="Arial MT"/>
              <a:cs typeface="Arial" panose="020B0604020202020204" pitchFamily="34" charset="0"/>
            </a:endParaRPr>
          </a:p>
          <a:p>
            <a:r>
              <a:rPr lang="en-IN" sz="1200" dirty="0" smtClean="0">
                <a:latin typeface="Arial MT"/>
                <a:cs typeface="Arial" panose="020B0604020202020204" pitchFamily="34" charset="0"/>
              </a:rPr>
              <a:t># 4. </a:t>
            </a:r>
            <a:r>
              <a:rPr lang="en-IN" sz="1200" dirty="0" err="1" smtClean="0">
                <a:latin typeface="Arial MT"/>
                <a:cs typeface="Arial" panose="020B0604020202020204" pitchFamily="34" charset="0"/>
              </a:rPr>
              <a:t>Vectorization</a:t>
            </a:r>
            <a:endParaRPr lang="en-IN" sz="1200" dirty="0" smtClean="0">
              <a:latin typeface="Arial MT"/>
              <a:cs typeface="Arial" panose="020B0604020202020204" pitchFamily="34" charset="0"/>
            </a:endParaRPr>
          </a:p>
          <a:p>
            <a:r>
              <a:rPr lang="en-IN" sz="1200" dirty="0" err="1" smtClean="0">
                <a:latin typeface="Arial MT"/>
                <a:cs typeface="Arial" panose="020B0604020202020204" pitchFamily="34" charset="0"/>
              </a:rPr>
              <a:t>vectorizer</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TfidfVectorizer</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max_features</a:t>
            </a:r>
            <a:r>
              <a:rPr lang="en-IN" sz="1200" dirty="0" smtClean="0">
                <a:latin typeface="Arial MT"/>
                <a:cs typeface="Arial" panose="020B0604020202020204" pitchFamily="34" charset="0"/>
              </a:rPr>
              <a:t>=5000)</a:t>
            </a:r>
          </a:p>
          <a:p>
            <a:r>
              <a:rPr lang="en-IN" sz="1200" dirty="0" err="1" smtClean="0">
                <a:latin typeface="Arial MT"/>
                <a:cs typeface="Arial" panose="020B0604020202020204" pitchFamily="34" charset="0"/>
              </a:rPr>
              <a:t>X_train_vec</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vectorizer.fit_transform</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X_train</a:t>
            </a:r>
            <a:r>
              <a:rPr lang="en-IN" sz="1200" dirty="0" smtClean="0">
                <a:latin typeface="Arial MT"/>
                <a:cs typeface="Arial" panose="020B0604020202020204" pitchFamily="34" charset="0"/>
              </a:rPr>
              <a:t>)</a:t>
            </a:r>
          </a:p>
          <a:p>
            <a:r>
              <a:rPr lang="en-IN" sz="1200" dirty="0" err="1" smtClean="0">
                <a:latin typeface="Arial MT"/>
                <a:cs typeface="Arial" panose="020B0604020202020204" pitchFamily="34" charset="0"/>
              </a:rPr>
              <a:t>X_test_vec</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vectorizer.transform</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X_test</a:t>
            </a:r>
            <a:r>
              <a:rPr lang="en-IN" sz="1200" dirty="0" smtClean="0">
                <a:latin typeface="Arial MT"/>
                <a:cs typeface="Arial" panose="020B0604020202020204" pitchFamily="34" charset="0"/>
              </a:rPr>
              <a:t>)</a:t>
            </a:r>
          </a:p>
          <a:p>
            <a:endParaRPr lang="en-IN" sz="1200" dirty="0">
              <a:latin typeface="Arial MT"/>
              <a:cs typeface="Arial" panose="020B0604020202020204" pitchFamily="34" charset="0"/>
            </a:endParaRPr>
          </a:p>
          <a:p>
            <a:endParaRPr lang="en-IN" sz="1200" dirty="0" smtClean="0">
              <a:latin typeface="Arial MT"/>
              <a:cs typeface="Arial" panose="020B0604020202020204" pitchFamily="34" charset="0"/>
            </a:endParaRPr>
          </a:p>
          <a:p>
            <a:r>
              <a:rPr lang="en-IN" sz="1200" dirty="0" smtClean="0">
                <a:latin typeface="Arial MT"/>
                <a:cs typeface="Arial" panose="020B0604020202020204" pitchFamily="34" charset="0"/>
              </a:rPr>
              <a:t># 5. TF-IDF </a:t>
            </a:r>
            <a:r>
              <a:rPr lang="en-IN" sz="1200" dirty="0" err="1" smtClean="0">
                <a:latin typeface="Arial MT"/>
                <a:cs typeface="Arial" panose="020B0604020202020204" pitchFamily="34" charset="0"/>
              </a:rPr>
              <a:t>Vectorization</a:t>
            </a:r>
            <a:r>
              <a:rPr lang="en-IN" sz="1200" dirty="0" smtClean="0">
                <a:latin typeface="Arial MT"/>
                <a:cs typeface="Arial" panose="020B0604020202020204" pitchFamily="34" charset="0"/>
              </a:rPr>
              <a:t> with N-grams</a:t>
            </a:r>
          </a:p>
          <a:p>
            <a:r>
              <a:rPr lang="en-IN" sz="1200" dirty="0" err="1" smtClean="0">
                <a:latin typeface="Arial MT"/>
                <a:cs typeface="Arial" panose="020B0604020202020204" pitchFamily="34" charset="0"/>
              </a:rPr>
              <a:t>vectorizer</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TfidfVectorizer</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ngram_range</a:t>
            </a:r>
            <a:r>
              <a:rPr lang="en-IN" sz="1200" dirty="0" smtClean="0">
                <a:latin typeface="Arial MT"/>
                <a:cs typeface="Arial" panose="020B0604020202020204" pitchFamily="34" charset="0"/>
              </a:rPr>
              <a:t>=(1, 2), </a:t>
            </a:r>
            <a:r>
              <a:rPr lang="en-IN" sz="1200" dirty="0" err="1" smtClean="0">
                <a:latin typeface="Arial MT"/>
                <a:cs typeface="Arial" panose="020B0604020202020204" pitchFamily="34" charset="0"/>
              </a:rPr>
              <a:t>max_features</a:t>
            </a:r>
            <a:r>
              <a:rPr lang="en-IN" sz="1200" dirty="0" smtClean="0">
                <a:latin typeface="Arial MT"/>
                <a:cs typeface="Arial" panose="020B0604020202020204" pitchFamily="34" charset="0"/>
              </a:rPr>
              <a:t>=3000, </a:t>
            </a:r>
            <a:r>
              <a:rPr lang="en-IN" sz="1200" dirty="0" err="1" smtClean="0">
                <a:latin typeface="Arial MT"/>
                <a:cs typeface="Arial" panose="020B0604020202020204" pitchFamily="34" charset="0"/>
              </a:rPr>
              <a:t>min_df</a:t>
            </a:r>
            <a:r>
              <a:rPr lang="en-IN" sz="1200" dirty="0" smtClean="0">
                <a:latin typeface="Arial MT"/>
                <a:cs typeface="Arial" panose="020B0604020202020204" pitchFamily="34" charset="0"/>
              </a:rPr>
              <a:t>=5)</a:t>
            </a:r>
          </a:p>
          <a:p>
            <a:r>
              <a:rPr lang="en-IN" sz="1200" dirty="0" err="1" smtClean="0">
                <a:latin typeface="Arial MT"/>
                <a:cs typeface="Arial" panose="020B0604020202020204" pitchFamily="34" charset="0"/>
              </a:rPr>
              <a:t>X_train_vec</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vectorizer.fit_transform</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X_train</a:t>
            </a:r>
            <a:r>
              <a:rPr lang="en-IN" sz="1200" dirty="0" smtClean="0">
                <a:latin typeface="Arial MT"/>
                <a:cs typeface="Arial" panose="020B0604020202020204" pitchFamily="34" charset="0"/>
              </a:rPr>
              <a:t>)</a:t>
            </a:r>
          </a:p>
          <a:p>
            <a:r>
              <a:rPr lang="en-IN" sz="1200" dirty="0" err="1" smtClean="0">
                <a:latin typeface="Arial MT"/>
                <a:cs typeface="Arial" panose="020B0604020202020204" pitchFamily="34" charset="0"/>
              </a:rPr>
              <a:t>X_test_vec</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vectorizer.transform</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X_test</a:t>
            </a:r>
            <a:r>
              <a:rPr lang="en-IN" sz="1200" dirty="0" smtClean="0">
                <a:latin typeface="Arial MT"/>
                <a:cs typeface="Arial" panose="020B0604020202020204" pitchFamily="34" charset="0"/>
              </a:rPr>
              <a:t>)</a:t>
            </a:r>
          </a:p>
          <a:p>
            <a:endParaRPr lang="en-IN" sz="1200" dirty="0">
              <a:latin typeface="Arial MT"/>
              <a:cs typeface="Arial" panose="020B0604020202020204" pitchFamily="34" charset="0"/>
            </a:endParaRPr>
          </a:p>
          <a:p>
            <a:endParaRPr lang="en-IN" sz="1200" dirty="0" smtClean="0">
              <a:latin typeface="Arial MT"/>
              <a:cs typeface="Arial" panose="020B0604020202020204" pitchFamily="34" charset="0"/>
            </a:endParaRPr>
          </a:p>
          <a:p>
            <a:r>
              <a:rPr lang="en-IN" sz="1200" dirty="0" smtClean="0">
                <a:latin typeface="Arial MT"/>
                <a:cs typeface="Arial" panose="020B0604020202020204" pitchFamily="34" charset="0"/>
              </a:rPr>
              <a:t># 6.Model Training</a:t>
            </a:r>
          </a:p>
          <a:p>
            <a:r>
              <a:rPr lang="en-IN" sz="1200" dirty="0" err="1" smtClean="0">
                <a:latin typeface="Arial MT"/>
                <a:cs typeface="Arial" panose="020B0604020202020204" pitchFamily="34" charset="0"/>
              </a:rPr>
              <a:t>lr</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LogisticRegression</a:t>
            </a:r>
            <a:r>
              <a:rPr lang="en-IN" sz="1200" dirty="0" smtClean="0">
                <a:latin typeface="Arial MT"/>
                <a:cs typeface="Arial" panose="020B0604020202020204" pitchFamily="34" charset="0"/>
              </a:rPr>
              <a:t>()</a:t>
            </a:r>
          </a:p>
          <a:p>
            <a:r>
              <a:rPr lang="en-IN" sz="1200" dirty="0" err="1" smtClean="0">
                <a:latin typeface="Arial MT"/>
                <a:cs typeface="Arial" panose="020B0604020202020204" pitchFamily="34" charset="0"/>
              </a:rPr>
              <a:t>lr.fit</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X_train_vec</a:t>
            </a:r>
            <a:r>
              <a:rPr lang="en-IN" sz="1200" dirty="0" smtClean="0">
                <a:latin typeface="Arial MT"/>
                <a:cs typeface="Arial" panose="020B0604020202020204" pitchFamily="34" charset="0"/>
              </a:rPr>
              <a:t>, </a:t>
            </a:r>
            <a:r>
              <a:rPr lang="en-IN" sz="1200" dirty="0" err="1" smtClean="0">
                <a:latin typeface="Arial MT"/>
                <a:cs typeface="Arial" panose="020B0604020202020204" pitchFamily="34" charset="0"/>
              </a:rPr>
              <a:t>y_train</a:t>
            </a:r>
            <a:r>
              <a:rPr lang="en-IN" sz="1200" dirty="0" smtClean="0">
                <a:latin typeface="Arial MT"/>
                <a:cs typeface="Arial" panose="020B0604020202020204" pitchFamily="34" charset="0"/>
              </a:rPr>
              <a:t>)</a:t>
            </a:r>
          </a:p>
          <a:p>
            <a:r>
              <a:rPr lang="en-IN" sz="1200" dirty="0" err="1" smtClean="0">
                <a:latin typeface="Arial MT"/>
                <a:cs typeface="Arial" panose="020B0604020202020204" pitchFamily="34" charset="0"/>
              </a:rPr>
              <a:t>y_pred</a:t>
            </a:r>
            <a:r>
              <a:rPr lang="en-IN" sz="1200" dirty="0" smtClean="0">
                <a:latin typeface="Arial MT"/>
                <a:cs typeface="Arial" panose="020B0604020202020204" pitchFamily="34" charset="0"/>
              </a:rPr>
              <a:t> = </a:t>
            </a:r>
            <a:r>
              <a:rPr lang="en-IN" sz="1200" dirty="0" err="1" smtClean="0">
                <a:latin typeface="Arial MT"/>
                <a:cs typeface="Arial" panose="020B0604020202020204" pitchFamily="34" charset="0"/>
              </a:rPr>
              <a:t>lr.predict</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X_test_vec</a:t>
            </a:r>
            <a:r>
              <a:rPr lang="en-IN" sz="1200" dirty="0" smtClean="0">
                <a:latin typeface="Arial MT"/>
                <a:cs typeface="Arial" panose="020B0604020202020204" pitchFamily="34" charset="0"/>
              </a:rPr>
              <a:t>)</a:t>
            </a:r>
          </a:p>
          <a:p>
            <a:endParaRPr lang="en-IN" sz="1200" dirty="0">
              <a:latin typeface="Arial MT"/>
              <a:cs typeface="Arial" panose="020B0604020202020204" pitchFamily="34" charset="0"/>
            </a:endParaRPr>
          </a:p>
          <a:p>
            <a:endParaRPr lang="en-IN" sz="1200" dirty="0" smtClean="0">
              <a:latin typeface="Arial MT"/>
              <a:cs typeface="Arial" panose="020B0604020202020204" pitchFamily="34" charset="0"/>
            </a:endParaRPr>
          </a:p>
          <a:p>
            <a:r>
              <a:rPr lang="en-IN" sz="1200" dirty="0" smtClean="0">
                <a:latin typeface="Arial MT"/>
                <a:cs typeface="Arial" panose="020B0604020202020204" pitchFamily="34" charset="0"/>
              </a:rPr>
              <a:t># 7. Evaluation</a:t>
            </a:r>
          </a:p>
          <a:p>
            <a:r>
              <a:rPr lang="en-IN" sz="1200" dirty="0" smtClean="0">
                <a:latin typeface="Arial MT"/>
                <a:cs typeface="Arial" panose="020B0604020202020204" pitchFamily="34" charset="0"/>
              </a:rPr>
              <a:t>print("Classification Report:\n")</a:t>
            </a:r>
          </a:p>
          <a:p>
            <a:r>
              <a:rPr lang="en-IN" sz="1200" dirty="0" smtClean="0">
                <a:latin typeface="Arial MT"/>
                <a:cs typeface="Arial" panose="020B0604020202020204" pitchFamily="34" charset="0"/>
              </a:rPr>
              <a:t>print(</a:t>
            </a:r>
            <a:r>
              <a:rPr lang="en-IN" sz="1200" dirty="0" err="1" smtClean="0">
                <a:latin typeface="Arial MT"/>
                <a:cs typeface="Arial" panose="020B0604020202020204" pitchFamily="34" charset="0"/>
              </a:rPr>
              <a:t>classification_report</a:t>
            </a:r>
            <a:r>
              <a:rPr lang="en-IN" sz="1200" dirty="0" smtClean="0">
                <a:latin typeface="Arial MT"/>
                <a:cs typeface="Arial" panose="020B0604020202020204" pitchFamily="34" charset="0"/>
              </a:rPr>
              <a:t>(</a:t>
            </a:r>
            <a:r>
              <a:rPr lang="en-IN" sz="1200" dirty="0" err="1" smtClean="0">
                <a:latin typeface="Arial MT"/>
                <a:cs typeface="Arial" panose="020B0604020202020204" pitchFamily="34" charset="0"/>
              </a:rPr>
              <a:t>y_test</a:t>
            </a:r>
            <a:r>
              <a:rPr lang="en-IN" sz="1200" dirty="0" smtClean="0">
                <a:latin typeface="Arial MT"/>
                <a:cs typeface="Arial" panose="020B0604020202020204" pitchFamily="34" charset="0"/>
              </a:rPr>
              <a:t>, </a:t>
            </a:r>
            <a:r>
              <a:rPr lang="en-IN" sz="1200" dirty="0" err="1" smtClean="0">
                <a:latin typeface="Arial MT"/>
                <a:cs typeface="Arial" panose="020B0604020202020204" pitchFamily="34" charset="0"/>
              </a:rPr>
              <a:t>y_pred</a:t>
            </a:r>
            <a:r>
              <a:rPr lang="en-IN" sz="1200" dirty="0" smtClean="0">
                <a:latin typeface="Arial MT"/>
                <a:cs typeface="Arial" panose="020B0604020202020204" pitchFamily="34" charset="0"/>
              </a:rPr>
              <a:t>, </a:t>
            </a:r>
            <a:r>
              <a:rPr lang="en-IN" sz="1200" dirty="0" err="1" smtClean="0">
                <a:latin typeface="Arial MT"/>
                <a:cs typeface="Arial" panose="020B0604020202020204" pitchFamily="34" charset="0"/>
              </a:rPr>
              <a:t>target_names</a:t>
            </a:r>
            <a:r>
              <a:rPr lang="en-IN" sz="1200" dirty="0" smtClean="0">
                <a:latin typeface="Arial MT"/>
                <a:cs typeface="Arial" panose="020B0604020202020204" pitchFamily="34" charset="0"/>
              </a:rPr>
              <a:t>=["Not Cyberbullying", "Cyberbullying"]))</a:t>
            </a:r>
            <a:endParaRPr lang="en-IN" sz="1200" dirty="0">
              <a:latin typeface="Arial MT"/>
              <a:cs typeface="Arial" panose="020B0604020202020204" pitchFamily="34" charset="0"/>
            </a:endParaRPr>
          </a:p>
          <a:p>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6896" y="236931"/>
            <a:ext cx="3656329" cy="452120"/>
          </a:xfrm>
          <a:prstGeom prst="rect">
            <a:avLst/>
          </a:prstGeom>
        </p:spPr>
        <p:txBody>
          <a:bodyPr vert="horz" wrap="square" lIns="0" tIns="12065" rIns="0" bIns="0" rtlCol="0">
            <a:spAutoFit/>
          </a:bodyPr>
          <a:lstStyle/>
          <a:p>
            <a:pPr marL="12700">
              <a:lnSpc>
                <a:spcPct val="100000"/>
              </a:lnSpc>
              <a:spcBef>
                <a:spcPts val="95"/>
              </a:spcBef>
            </a:pPr>
            <a:r>
              <a:rPr sz="2800" b="0" dirty="0">
                <a:latin typeface="Times New Roman"/>
                <a:cs typeface="Times New Roman"/>
              </a:rPr>
              <a:t>TABLE</a:t>
            </a:r>
            <a:r>
              <a:rPr sz="2800" b="0" spc="-45" dirty="0">
                <a:latin typeface="Times New Roman"/>
                <a:cs typeface="Times New Roman"/>
              </a:rPr>
              <a:t> </a:t>
            </a:r>
            <a:r>
              <a:rPr sz="2800" b="0" dirty="0">
                <a:latin typeface="Times New Roman"/>
                <a:cs typeface="Times New Roman"/>
              </a:rPr>
              <a:t>OF</a:t>
            </a:r>
            <a:r>
              <a:rPr sz="2800" b="0" spc="-45" dirty="0">
                <a:latin typeface="Times New Roman"/>
                <a:cs typeface="Times New Roman"/>
              </a:rPr>
              <a:t> </a:t>
            </a:r>
            <a:r>
              <a:rPr sz="2800" b="0" spc="-10" dirty="0">
                <a:latin typeface="Times New Roman"/>
                <a:cs typeface="Times New Roman"/>
              </a:rPr>
              <a:t>CONTENTS</a:t>
            </a:r>
            <a:endParaRPr sz="2800">
              <a:latin typeface="Times New Roman"/>
              <a:cs typeface="Times New Roman"/>
            </a:endParaRPr>
          </a:p>
        </p:txBody>
      </p:sp>
      <p:sp>
        <p:nvSpPr>
          <p:cNvPr id="3" name="object 3"/>
          <p:cNvSpPr txBox="1"/>
          <p:nvPr/>
        </p:nvSpPr>
        <p:spPr>
          <a:xfrm>
            <a:off x="886460" y="792642"/>
            <a:ext cx="2711450" cy="5570855"/>
          </a:xfrm>
          <a:prstGeom prst="rect">
            <a:avLst/>
          </a:prstGeom>
        </p:spPr>
        <p:txBody>
          <a:bodyPr vert="horz" wrap="square" lIns="0" tIns="82550" rIns="0" bIns="0" rtlCol="0">
            <a:spAutoFit/>
          </a:bodyPr>
          <a:lstStyle/>
          <a:p>
            <a:pPr marL="424180" indent="-411480">
              <a:lnSpc>
                <a:spcPct val="100000"/>
              </a:lnSpc>
              <a:spcBef>
                <a:spcPts val="650"/>
              </a:spcBef>
              <a:buClr>
                <a:srgbClr val="666666"/>
              </a:buClr>
              <a:buFont typeface="Microsoft Sans Serif"/>
              <a:buChar char="●"/>
              <a:tabLst>
                <a:tab pos="424180" algn="l"/>
              </a:tabLst>
            </a:pPr>
            <a:r>
              <a:rPr sz="1800" spc="-10" dirty="0">
                <a:latin typeface="Times New Roman"/>
                <a:cs typeface="Times New Roman"/>
              </a:rPr>
              <a:t>Abstract</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spc="-10" dirty="0">
                <a:latin typeface="Times New Roman"/>
                <a:cs typeface="Times New Roman"/>
              </a:rPr>
              <a:t>Introduction</a:t>
            </a:r>
            <a:endParaRPr sz="1800">
              <a:latin typeface="Times New Roman"/>
              <a:cs typeface="Times New Roman"/>
            </a:endParaRPr>
          </a:p>
          <a:p>
            <a:pPr marL="424180" indent="-411480">
              <a:lnSpc>
                <a:spcPct val="100000"/>
              </a:lnSpc>
              <a:spcBef>
                <a:spcPts val="580"/>
              </a:spcBef>
              <a:buClr>
                <a:srgbClr val="666666"/>
              </a:buClr>
              <a:buFont typeface="Microsoft Sans Serif"/>
              <a:buChar char="●"/>
              <a:tabLst>
                <a:tab pos="424180" algn="l"/>
              </a:tabLst>
            </a:pPr>
            <a:r>
              <a:rPr sz="1800" dirty="0">
                <a:latin typeface="Times New Roman"/>
                <a:cs typeface="Times New Roman"/>
              </a:rPr>
              <a:t>Existing</a:t>
            </a:r>
            <a:r>
              <a:rPr sz="1800" spc="105" dirty="0">
                <a:latin typeface="Times New Roman"/>
                <a:cs typeface="Times New Roman"/>
              </a:rPr>
              <a:t> </a:t>
            </a:r>
            <a:r>
              <a:rPr sz="1800" spc="-10" dirty="0">
                <a:latin typeface="Times New Roman"/>
                <a:cs typeface="Times New Roman"/>
              </a:rPr>
              <a:t>System</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dirty="0">
                <a:latin typeface="Times New Roman"/>
                <a:cs typeface="Times New Roman"/>
              </a:rPr>
              <a:t>Proposed</a:t>
            </a:r>
            <a:r>
              <a:rPr sz="1800" spc="125" dirty="0">
                <a:latin typeface="Times New Roman"/>
                <a:cs typeface="Times New Roman"/>
              </a:rPr>
              <a:t> </a:t>
            </a:r>
            <a:r>
              <a:rPr sz="1800" spc="-10" dirty="0">
                <a:latin typeface="Times New Roman"/>
                <a:cs typeface="Times New Roman"/>
              </a:rPr>
              <a:t>System</a:t>
            </a:r>
            <a:endParaRPr sz="1800">
              <a:latin typeface="Times New Roman"/>
              <a:cs typeface="Times New Roman"/>
            </a:endParaRPr>
          </a:p>
          <a:p>
            <a:pPr marL="424180" indent="-411480">
              <a:lnSpc>
                <a:spcPct val="100000"/>
              </a:lnSpc>
              <a:spcBef>
                <a:spcPts val="575"/>
              </a:spcBef>
              <a:buClr>
                <a:srgbClr val="666666"/>
              </a:buClr>
              <a:buFont typeface="Microsoft Sans Serif"/>
              <a:buChar char="●"/>
              <a:tabLst>
                <a:tab pos="424180" algn="l"/>
              </a:tabLst>
            </a:pPr>
            <a:r>
              <a:rPr sz="1800" dirty="0">
                <a:latin typeface="Times New Roman"/>
                <a:cs typeface="Times New Roman"/>
              </a:rPr>
              <a:t>Literature</a:t>
            </a:r>
            <a:r>
              <a:rPr sz="1800" spc="80" dirty="0">
                <a:latin typeface="Times New Roman"/>
                <a:cs typeface="Times New Roman"/>
              </a:rPr>
              <a:t> </a:t>
            </a:r>
            <a:r>
              <a:rPr sz="1800" spc="-10" dirty="0">
                <a:latin typeface="Times New Roman"/>
                <a:cs typeface="Times New Roman"/>
              </a:rPr>
              <a:t>Survey</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dirty="0">
                <a:latin typeface="Times New Roman"/>
                <a:cs typeface="Times New Roman"/>
              </a:rPr>
              <a:t>Software</a:t>
            </a:r>
            <a:r>
              <a:rPr sz="1800" spc="105" dirty="0">
                <a:latin typeface="Times New Roman"/>
                <a:cs typeface="Times New Roman"/>
              </a:rPr>
              <a:t> </a:t>
            </a:r>
            <a:r>
              <a:rPr sz="1800" spc="-10" dirty="0">
                <a:latin typeface="Times New Roman"/>
                <a:cs typeface="Times New Roman"/>
              </a:rPr>
              <a:t>Requirements</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dirty="0">
                <a:latin typeface="Times New Roman"/>
                <a:cs typeface="Times New Roman"/>
              </a:rPr>
              <a:t>Hardware</a:t>
            </a:r>
            <a:r>
              <a:rPr sz="1800" spc="70" dirty="0">
                <a:latin typeface="Times New Roman"/>
                <a:cs typeface="Times New Roman"/>
              </a:rPr>
              <a:t> </a:t>
            </a:r>
            <a:r>
              <a:rPr sz="1800" spc="-10" dirty="0">
                <a:latin typeface="Times New Roman"/>
                <a:cs typeface="Times New Roman"/>
              </a:rPr>
              <a:t>Requirements</a:t>
            </a:r>
            <a:endParaRPr sz="1800">
              <a:latin typeface="Times New Roman"/>
              <a:cs typeface="Times New Roman"/>
            </a:endParaRPr>
          </a:p>
          <a:p>
            <a:pPr marL="424180" indent="-411480">
              <a:lnSpc>
                <a:spcPct val="100000"/>
              </a:lnSpc>
              <a:spcBef>
                <a:spcPts val="575"/>
              </a:spcBef>
              <a:buClr>
                <a:srgbClr val="666666"/>
              </a:buClr>
              <a:buFont typeface="Microsoft Sans Serif"/>
              <a:buChar char="●"/>
              <a:tabLst>
                <a:tab pos="424180" algn="l"/>
              </a:tabLst>
            </a:pPr>
            <a:r>
              <a:rPr sz="1800" dirty="0">
                <a:latin typeface="Times New Roman"/>
                <a:cs typeface="Times New Roman"/>
              </a:rPr>
              <a:t>System</a:t>
            </a:r>
            <a:r>
              <a:rPr sz="1800" spc="90" dirty="0">
                <a:latin typeface="Times New Roman"/>
                <a:cs typeface="Times New Roman"/>
              </a:rPr>
              <a:t> </a:t>
            </a:r>
            <a:r>
              <a:rPr sz="1800" spc="-10" dirty="0">
                <a:latin typeface="Times New Roman"/>
                <a:cs typeface="Times New Roman"/>
              </a:rPr>
              <a:t>Design</a:t>
            </a:r>
            <a:endParaRPr sz="1800">
              <a:latin typeface="Times New Roman"/>
              <a:cs typeface="Times New Roman"/>
            </a:endParaRPr>
          </a:p>
          <a:p>
            <a:pPr marL="658495" indent="-645795">
              <a:lnSpc>
                <a:spcPct val="100000"/>
              </a:lnSpc>
              <a:spcBef>
                <a:spcPts val="565"/>
              </a:spcBef>
              <a:buClr>
                <a:srgbClr val="666666"/>
              </a:buClr>
              <a:buFont typeface="Microsoft Sans Serif"/>
              <a:buChar char="●"/>
              <a:tabLst>
                <a:tab pos="658495" algn="l"/>
              </a:tabLst>
            </a:pPr>
            <a:r>
              <a:rPr sz="1800" dirty="0">
                <a:latin typeface="Times New Roman"/>
                <a:cs typeface="Times New Roman"/>
              </a:rPr>
              <a:t>a.</a:t>
            </a:r>
            <a:r>
              <a:rPr sz="1800" spc="20" dirty="0">
                <a:latin typeface="Times New Roman"/>
                <a:cs typeface="Times New Roman"/>
              </a:rPr>
              <a:t> </a:t>
            </a:r>
            <a:r>
              <a:rPr sz="1800" spc="-10" dirty="0">
                <a:latin typeface="Times New Roman"/>
                <a:cs typeface="Times New Roman"/>
              </a:rPr>
              <a:t>Architecture</a:t>
            </a:r>
            <a:endParaRPr sz="1800">
              <a:latin typeface="Times New Roman"/>
              <a:cs typeface="Times New Roman"/>
            </a:endParaRPr>
          </a:p>
          <a:p>
            <a:pPr marL="658495" indent="-645795">
              <a:lnSpc>
                <a:spcPct val="100000"/>
              </a:lnSpc>
              <a:spcBef>
                <a:spcPts val="575"/>
              </a:spcBef>
              <a:buClr>
                <a:srgbClr val="666666"/>
              </a:buClr>
              <a:buFont typeface="Microsoft Sans Serif"/>
              <a:buChar char="●"/>
              <a:tabLst>
                <a:tab pos="658495" algn="l"/>
              </a:tabLst>
            </a:pPr>
            <a:r>
              <a:rPr sz="1800" dirty="0">
                <a:latin typeface="Times New Roman"/>
                <a:cs typeface="Times New Roman"/>
              </a:rPr>
              <a:t>b.</a:t>
            </a:r>
            <a:r>
              <a:rPr sz="1800" spc="40" dirty="0">
                <a:latin typeface="Times New Roman"/>
                <a:cs typeface="Times New Roman"/>
              </a:rPr>
              <a:t> </a:t>
            </a:r>
            <a:r>
              <a:rPr sz="1800" dirty="0">
                <a:latin typeface="Times New Roman"/>
                <a:cs typeface="Times New Roman"/>
              </a:rPr>
              <a:t>uml</a:t>
            </a:r>
            <a:r>
              <a:rPr sz="1800" spc="55" dirty="0">
                <a:latin typeface="Times New Roman"/>
                <a:cs typeface="Times New Roman"/>
              </a:rPr>
              <a:t> </a:t>
            </a:r>
            <a:r>
              <a:rPr sz="1800" spc="-10" dirty="0">
                <a:latin typeface="Times New Roman"/>
                <a:cs typeface="Times New Roman"/>
              </a:rPr>
              <a:t>diagrams</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spc="-20" dirty="0">
                <a:latin typeface="Times New Roman"/>
                <a:cs typeface="Times New Roman"/>
              </a:rPr>
              <a:t>Code</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dirty="0">
                <a:latin typeface="Times New Roman"/>
                <a:cs typeface="Times New Roman"/>
              </a:rPr>
              <a:t>Output</a:t>
            </a:r>
            <a:r>
              <a:rPr sz="1800" spc="85" dirty="0">
                <a:latin typeface="Times New Roman"/>
                <a:cs typeface="Times New Roman"/>
              </a:rPr>
              <a:t> </a:t>
            </a:r>
            <a:r>
              <a:rPr sz="1800" spc="-10" dirty="0">
                <a:latin typeface="Times New Roman"/>
                <a:cs typeface="Times New Roman"/>
              </a:rPr>
              <a:t>Screenshots</a:t>
            </a:r>
            <a:endParaRPr sz="1800">
              <a:latin typeface="Times New Roman"/>
              <a:cs typeface="Times New Roman"/>
            </a:endParaRPr>
          </a:p>
          <a:p>
            <a:pPr marL="424180" indent="-411480">
              <a:lnSpc>
                <a:spcPct val="100000"/>
              </a:lnSpc>
              <a:spcBef>
                <a:spcPts val="575"/>
              </a:spcBef>
              <a:buClr>
                <a:srgbClr val="666666"/>
              </a:buClr>
              <a:buFont typeface="Microsoft Sans Serif"/>
              <a:buChar char="●"/>
              <a:tabLst>
                <a:tab pos="424180" algn="l"/>
              </a:tabLst>
            </a:pPr>
            <a:r>
              <a:rPr sz="1800" spc="-10" dirty="0">
                <a:latin typeface="Times New Roman"/>
                <a:cs typeface="Times New Roman"/>
              </a:rPr>
              <a:t>Testing</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spc="-10" dirty="0">
                <a:latin typeface="Times New Roman"/>
                <a:cs typeface="Times New Roman"/>
              </a:rPr>
              <a:t>Conclusion</a:t>
            </a:r>
            <a:endParaRPr sz="1800">
              <a:latin typeface="Times New Roman"/>
              <a:cs typeface="Times New Roman"/>
            </a:endParaRPr>
          </a:p>
          <a:p>
            <a:pPr marL="424180" indent="-411480">
              <a:lnSpc>
                <a:spcPct val="100000"/>
              </a:lnSpc>
              <a:spcBef>
                <a:spcPts val="580"/>
              </a:spcBef>
              <a:buClr>
                <a:srgbClr val="666666"/>
              </a:buClr>
              <a:buFont typeface="Microsoft Sans Serif"/>
              <a:buChar char="●"/>
              <a:tabLst>
                <a:tab pos="424180" algn="l"/>
              </a:tabLst>
            </a:pPr>
            <a:r>
              <a:rPr sz="1800" dirty="0">
                <a:latin typeface="Times New Roman"/>
                <a:cs typeface="Times New Roman"/>
              </a:rPr>
              <a:t>Future</a:t>
            </a:r>
            <a:r>
              <a:rPr sz="1800" spc="100" dirty="0">
                <a:latin typeface="Times New Roman"/>
                <a:cs typeface="Times New Roman"/>
              </a:rPr>
              <a:t> </a:t>
            </a:r>
            <a:r>
              <a:rPr sz="1800" spc="-10" dirty="0">
                <a:latin typeface="Times New Roman"/>
                <a:cs typeface="Times New Roman"/>
              </a:rPr>
              <a:t>Enhancement</a:t>
            </a:r>
            <a:endParaRPr sz="1800">
              <a:latin typeface="Times New Roman"/>
              <a:cs typeface="Times New Roman"/>
            </a:endParaRPr>
          </a:p>
          <a:p>
            <a:pPr marL="424180" indent="-411480">
              <a:lnSpc>
                <a:spcPct val="100000"/>
              </a:lnSpc>
              <a:spcBef>
                <a:spcPts val="565"/>
              </a:spcBef>
              <a:buClr>
                <a:srgbClr val="666666"/>
              </a:buClr>
              <a:buFont typeface="Microsoft Sans Serif"/>
              <a:buChar char="●"/>
              <a:tabLst>
                <a:tab pos="424180" algn="l"/>
              </a:tabLst>
            </a:pPr>
            <a:r>
              <a:rPr sz="1800" spc="-10" dirty="0">
                <a:latin typeface="Times New Roman"/>
                <a:cs typeface="Times New Roman"/>
              </a:rPr>
              <a:t>References</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533399"/>
            <a:ext cx="9753600" cy="3890809"/>
          </a:xfrm>
          <a:prstGeom prst="rect">
            <a:avLst/>
          </a:prstGeom>
        </p:spPr>
        <p:txBody>
          <a:bodyPr vert="horz" wrap="square" lIns="0" tIns="12700" rIns="0" bIns="0" rtlCol="0">
            <a:spAutoFit/>
          </a:bodyPr>
          <a:lstStyle/>
          <a:p>
            <a:r>
              <a:rPr lang="en-IN" sz="1200" dirty="0" smtClean="0"/>
              <a:t># Confusion matrix</a:t>
            </a:r>
          </a:p>
          <a:p>
            <a:r>
              <a:rPr lang="en-IN" sz="1200" dirty="0" smtClean="0"/>
              <a:t>cm = </a:t>
            </a:r>
            <a:r>
              <a:rPr lang="en-IN" sz="1200" dirty="0" err="1" smtClean="0"/>
              <a:t>confusion_matrix</a:t>
            </a:r>
            <a:r>
              <a:rPr lang="en-IN" sz="1200" dirty="0" smtClean="0"/>
              <a:t>(</a:t>
            </a:r>
            <a:r>
              <a:rPr lang="en-IN" sz="1200" dirty="0" err="1" smtClean="0"/>
              <a:t>y_test</a:t>
            </a:r>
            <a:r>
              <a:rPr lang="en-IN" sz="1200" dirty="0" smtClean="0"/>
              <a:t>, </a:t>
            </a:r>
            <a:r>
              <a:rPr lang="en-IN" sz="1200" dirty="0" err="1" smtClean="0"/>
              <a:t>y_pred</a:t>
            </a:r>
            <a:r>
              <a:rPr lang="en-IN" sz="1200" dirty="0" smtClean="0"/>
              <a:t>)</a:t>
            </a:r>
          </a:p>
          <a:p>
            <a:r>
              <a:rPr lang="en-IN" sz="1200" dirty="0" err="1" smtClean="0"/>
              <a:t>sns.heatmap</a:t>
            </a:r>
            <a:r>
              <a:rPr lang="en-IN" sz="1200" dirty="0" smtClean="0"/>
              <a:t>(cm, </a:t>
            </a:r>
            <a:r>
              <a:rPr lang="en-IN" sz="1200" dirty="0" err="1" smtClean="0"/>
              <a:t>annot</a:t>
            </a:r>
            <a:r>
              <a:rPr lang="en-IN" sz="1200" dirty="0" smtClean="0"/>
              <a:t>=True, </a:t>
            </a:r>
            <a:r>
              <a:rPr lang="en-IN" sz="1200" dirty="0" err="1" smtClean="0"/>
              <a:t>fmt</a:t>
            </a:r>
            <a:r>
              <a:rPr lang="en-IN" sz="1200" dirty="0" smtClean="0"/>
              <a:t>='d', </a:t>
            </a:r>
            <a:r>
              <a:rPr lang="en-IN" sz="1200" dirty="0" err="1" smtClean="0"/>
              <a:t>cmap</a:t>
            </a:r>
            <a:r>
              <a:rPr lang="en-IN" sz="1200" dirty="0" smtClean="0"/>
              <a:t>='Blues', </a:t>
            </a:r>
            <a:r>
              <a:rPr lang="en-IN" sz="1200" dirty="0" err="1" smtClean="0"/>
              <a:t>xticklabels</a:t>
            </a:r>
            <a:r>
              <a:rPr lang="en-IN" sz="1200" dirty="0" smtClean="0"/>
              <a:t>=["Not", "Cyberbullying"], </a:t>
            </a:r>
            <a:r>
              <a:rPr lang="en-IN" sz="1200" dirty="0" err="1" smtClean="0"/>
              <a:t>yticklabels</a:t>
            </a:r>
            <a:r>
              <a:rPr lang="en-IN" sz="1200" dirty="0" smtClean="0"/>
              <a:t>=["Not", "Cyberbullying"])</a:t>
            </a:r>
            <a:r>
              <a:rPr lang="en-IN" sz="1200" dirty="0" err="1" smtClean="0"/>
              <a:t>plt.xlabel</a:t>
            </a:r>
            <a:r>
              <a:rPr lang="en-IN" sz="1200" dirty="0" smtClean="0"/>
              <a:t>("Predicted")</a:t>
            </a:r>
          </a:p>
          <a:p>
            <a:r>
              <a:rPr lang="en-IN" sz="1200" dirty="0" err="1" smtClean="0"/>
              <a:t>plt.ylabel</a:t>
            </a:r>
            <a:r>
              <a:rPr lang="en-IN" sz="1200" dirty="0" smtClean="0"/>
              <a:t>("Actual")</a:t>
            </a:r>
          </a:p>
          <a:p>
            <a:r>
              <a:rPr lang="en-IN" sz="1200" dirty="0" err="1" smtClean="0"/>
              <a:t>plt.title</a:t>
            </a:r>
            <a:r>
              <a:rPr lang="en-IN" sz="1200" dirty="0" smtClean="0"/>
              <a:t>("Confusion Matrix")</a:t>
            </a:r>
          </a:p>
          <a:p>
            <a:r>
              <a:rPr lang="en-IN" sz="1200" dirty="0" err="1" smtClean="0"/>
              <a:t>plt.show</a:t>
            </a:r>
            <a:r>
              <a:rPr lang="en-IN" sz="1200" dirty="0" smtClean="0"/>
              <a:t>()</a:t>
            </a:r>
          </a:p>
          <a:p>
            <a:endParaRPr lang="en-IN" sz="1200" dirty="0"/>
          </a:p>
          <a:p>
            <a:endParaRPr lang="en-IN" sz="1200" dirty="0" smtClean="0"/>
          </a:p>
          <a:p>
            <a:r>
              <a:rPr lang="en-IN" sz="1200" dirty="0" smtClean="0"/>
              <a:t># 8. </a:t>
            </a:r>
            <a:r>
              <a:rPr lang="en-IN" sz="1200" dirty="0" err="1" smtClean="0"/>
              <a:t>Hyperparameter</a:t>
            </a:r>
            <a:r>
              <a:rPr lang="en-IN" sz="1200" dirty="0" smtClean="0"/>
              <a:t> Tuning (optional)</a:t>
            </a:r>
          </a:p>
          <a:p>
            <a:r>
              <a:rPr lang="en-IN" sz="1200" dirty="0" err="1" smtClean="0"/>
              <a:t>param_grid</a:t>
            </a:r>
            <a:r>
              <a:rPr lang="en-IN" sz="1200" dirty="0" smtClean="0"/>
              <a:t> = {</a:t>
            </a:r>
          </a:p>
          <a:p>
            <a:r>
              <a:rPr lang="en-IN" sz="1200" dirty="0" smtClean="0"/>
              <a:t>    'C': [0.01, 0.1, 1, 10],</a:t>
            </a:r>
          </a:p>
          <a:p>
            <a:r>
              <a:rPr lang="en-IN" sz="1200" dirty="0" smtClean="0"/>
              <a:t>    'penalty': ['l2'],</a:t>
            </a:r>
          </a:p>
          <a:p>
            <a:r>
              <a:rPr lang="en-IN" sz="1200" dirty="0" smtClean="0"/>
              <a:t>    'solver': ['</a:t>
            </a:r>
            <a:r>
              <a:rPr lang="en-IN" sz="1200" dirty="0" err="1" smtClean="0"/>
              <a:t>liblinear</a:t>
            </a:r>
            <a:r>
              <a:rPr lang="en-IN" sz="1200" dirty="0" smtClean="0"/>
              <a:t>']</a:t>
            </a:r>
          </a:p>
          <a:p>
            <a:r>
              <a:rPr lang="en-IN" sz="1200" dirty="0" smtClean="0"/>
              <a:t>}</a:t>
            </a:r>
          </a:p>
          <a:p>
            <a:endParaRPr lang="en-IN" sz="1200" dirty="0"/>
          </a:p>
          <a:p>
            <a:r>
              <a:rPr lang="en-IN" sz="1200" dirty="0" smtClean="0"/>
              <a:t>grid = </a:t>
            </a:r>
            <a:r>
              <a:rPr lang="en-IN" sz="1200" dirty="0" err="1" smtClean="0"/>
              <a:t>GridSearchCV</a:t>
            </a:r>
            <a:r>
              <a:rPr lang="en-IN" sz="1200" dirty="0" smtClean="0"/>
              <a:t>(</a:t>
            </a:r>
            <a:r>
              <a:rPr lang="en-IN" sz="1200" dirty="0" err="1" smtClean="0"/>
              <a:t>LogisticRegression</a:t>
            </a:r>
            <a:r>
              <a:rPr lang="en-IN" sz="1200" dirty="0" smtClean="0"/>
              <a:t>(), </a:t>
            </a:r>
            <a:r>
              <a:rPr lang="en-IN" sz="1200" dirty="0" err="1" smtClean="0"/>
              <a:t>param_grid</a:t>
            </a:r>
            <a:r>
              <a:rPr lang="en-IN" sz="1200" dirty="0" smtClean="0"/>
              <a:t>, cv=3, scoring='f1', verbose=1)</a:t>
            </a:r>
            <a:r>
              <a:rPr lang="en-IN" sz="1200" dirty="0" err="1" smtClean="0"/>
              <a:t>grid.fit</a:t>
            </a:r>
            <a:r>
              <a:rPr lang="en-IN" sz="1200" dirty="0" smtClean="0"/>
              <a:t>(</a:t>
            </a:r>
            <a:r>
              <a:rPr lang="en-IN" sz="1200" dirty="0" err="1" smtClean="0"/>
              <a:t>X_train_vec</a:t>
            </a:r>
            <a:r>
              <a:rPr lang="en-IN" sz="1200" dirty="0" smtClean="0"/>
              <a:t>, </a:t>
            </a:r>
            <a:r>
              <a:rPr lang="en-IN" sz="1200" dirty="0" err="1" smtClean="0"/>
              <a:t>y_train</a:t>
            </a:r>
            <a:r>
              <a:rPr lang="en-IN" sz="1200" dirty="0" smtClean="0"/>
              <a:t>)</a:t>
            </a:r>
          </a:p>
          <a:p>
            <a:endParaRPr lang="en-IN" sz="1200" dirty="0"/>
          </a:p>
          <a:p>
            <a:r>
              <a:rPr lang="en-IN" sz="1200" dirty="0" smtClean="0"/>
              <a:t>print(</a:t>
            </a:r>
            <a:r>
              <a:rPr lang="en-IN" sz="1200" dirty="0" err="1" smtClean="0"/>
              <a:t>f"Best</a:t>
            </a:r>
            <a:r>
              <a:rPr lang="en-IN" sz="1200" dirty="0" smtClean="0"/>
              <a:t> </a:t>
            </a:r>
            <a:r>
              <a:rPr lang="en-IN" sz="1200" dirty="0" err="1" smtClean="0"/>
              <a:t>Params</a:t>
            </a:r>
            <a:r>
              <a:rPr lang="en-IN" sz="1200" dirty="0" smtClean="0"/>
              <a:t>: {</a:t>
            </a:r>
            <a:r>
              <a:rPr lang="en-IN" sz="1200" dirty="0" err="1" smtClean="0"/>
              <a:t>grid.best_params</a:t>
            </a:r>
            <a:r>
              <a:rPr lang="en-IN" sz="1200" dirty="0" smtClean="0"/>
              <a:t>_}")</a:t>
            </a:r>
            <a:r>
              <a:rPr lang="en-IN" sz="1200" dirty="0" err="1" smtClean="0"/>
              <a:t>y_pred_best</a:t>
            </a:r>
            <a:r>
              <a:rPr lang="en-IN" sz="1200" dirty="0" smtClean="0"/>
              <a:t> = </a:t>
            </a:r>
            <a:r>
              <a:rPr lang="en-IN" sz="1200" dirty="0" err="1" smtClean="0"/>
              <a:t>grid.best_estimator_.predict</a:t>
            </a:r>
            <a:r>
              <a:rPr lang="en-IN" sz="1200" dirty="0" smtClean="0"/>
              <a:t>(</a:t>
            </a:r>
            <a:r>
              <a:rPr lang="en-IN" sz="1200" dirty="0" err="1" smtClean="0"/>
              <a:t>X_test_vec</a:t>
            </a:r>
            <a:r>
              <a:rPr lang="en-IN" sz="1200" dirty="0" smtClean="0"/>
              <a:t>)</a:t>
            </a:r>
          </a:p>
          <a:p>
            <a:r>
              <a:rPr lang="en-IN" sz="1200" dirty="0" smtClean="0"/>
              <a:t>print("Improved Classification Report:\n")</a:t>
            </a:r>
          </a:p>
          <a:p>
            <a:r>
              <a:rPr lang="en-IN" sz="1200" dirty="0" smtClean="0"/>
              <a:t>print(</a:t>
            </a:r>
            <a:r>
              <a:rPr lang="en-IN" sz="1200" dirty="0" err="1" smtClean="0"/>
              <a:t>classification_report</a:t>
            </a:r>
            <a:r>
              <a:rPr lang="en-IN" sz="1200" dirty="0" smtClean="0"/>
              <a:t>(</a:t>
            </a:r>
            <a:r>
              <a:rPr lang="en-IN" sz="1200" dirty="0" err="1" smtClean="0"/>
              <a:t>y_test</a:t>
            </a:r>
            <a:r>
              <a:rPr lang="en-IN" sz="1200" dirty="0" smtClean="0"/>
              <a:t>, </a:t>
            </a:r>
            <a:r>
              <a:rPr lang="en-IN" sz="1200" dirty="0" err="1" smtClean="0"/>
              <a:t>y_pred_best</a:t>
            </a:r>
            <a:r>
              <a:rPr lang="en-IN" sz="1200" dirty="0" smtClean="0"/>
              <a:t>, </a:t>
            </a:r>
            <a:r>
              <a:rPr lang="en-IN" sz="1200" dirty="0" err="1" smtClean="0"/>
              <a:t>target_names</a:t>
            </a:r>
            <a:r>
              <a:rPr lang="en-IN" sz="1200" dirty="0" smtClean="0"/>
              <a:t>=["Not Cyberbullying", "Cyberbullying"])</a:t>
            </a:r>
            <a:endParaRPr lang="en-IN"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28600"/>
            <a:ext cx="10178795" cy="1182633"/>
          </a:xfrm>
          <a:prstGeom prst="rect">
            <a:avLst/>
          </a:prstGeom>
        </p:spPr>
        <p:txBody>
          <a:bodyPr vert="horz" wrap="square" lIns="0" tIns="182803" rIns="0" bIns="0" rtlCol="0">
            <a:spAutoFit/>
          </a:bodyPr>
          <a:lstStyle/>
          <a:p>
            <a:pPr marL="394970">
              <a:lnSpc>
                <a:spcPct val="100000"/>
              </a:lnSpc>
              <a:spcBef>
                <a:spcPts val="105"/>
              </a:spcBef>
            </a:pPr>
            <a:r>
              <a:rPr dirty="0"/>
              <a:t>SCREENSHOTS</a:t>
            </a:r>
            <a:r>
              <a:rPr spc="20" dirty="0"/>
              <a:t> </a:t>
            </a:r>
            <a:r>
              <a:rPr dirty="0"/>
              <a:t>OF</a:t>
            </a:r>
            <a:r>
              <a:rPr spc="10" dirty="0"/>
              <a:t> </a:t>
            </a:r>
            <a:r>
              <a:rPr spc="-10" dirty="0"/>
              <a:t>EXECUTION</a:t>
            </a:r>
          </a:p>
        </p:txBody>
      </p:sp>
      <p:pic>
        <p:nvPicPr>
          <p:cNvPr id="5" name="Picture 4"/>
          <p:cNvPicPr>
            <a:picLocks noChangeAspect="1"/>
          </p:cNvPicPr>
          <p:nvPr/>
        </p:nvPicPr>
        <p:blipFill>
          <a:blip r:embed="rId2"/>
          <a:stretch>
            <a:fillRect/>
          </a:stretch>
        </p:blipFill>
        <p:spPr>
          <a:xfrm>
            <a:off x="552310" y="533400"/>
            <a:ext cx="5448580" cy="2215400"/>
          </a:xfrm>
          <a:prstGeom prst="rect">
            <a:avLst/>
          </a:prstGeom>
        </p:spPr>
      </p:pic>
      <p:pic>
        <p:nvPicPr>
          <p:cNvPr id="6" name="Picture 5"/>
          <p:cNvPicPr>
            <a:picLocks noChangeAspect="1"/>
          </p:cNvPicPr>
          <p:nvPr/>
        </p:nvPicPr>
        <p:blipFill>
          <a:blip r:embed="rId3"/>
          <a:stretch>
            <a:fillRect/>
          </a:stretch>
        </p:blipFill>
        <p:spPr>
          <a:xfrm>
            <a:off x="4953000" y="3239123"/>
            <a:ext cx="6684936" cy="2971800"/>
          </a:xfrm>
          <a:prstGeom prst="rect">
            <a:avLst/>
          </a:prstGeom>
        </p:spPr>
      </p:pic>
      <p:sp>
        <p:nvSpPr>
          <p:cNvPr id="7" name="Rectangle 6"/>
          <p:cNvSpPr/>
          <p:nvPr/>
        </p:nvSpPr>
        <p:spPr>
          <a:xfrm>
            <a:off x="685800" y="2809295"/>
            <a:ext cx="3082895" cy="369332"/>
          </a:xfrm>
          <a:prstGeom prst="rect">
            <a:avLst/>
          </a:prstGeom>
        </p:spPr>
        <p:txBody>
          <a:bodyPr wrap="none">
            <a:spAutoFit/>
          </a:bodyPr>
          <a:lstStyle/>
          <a:p>
            <a:r>
              <a:rPr lang="en-IN" dirty="0" smtClean="0"/>
              <a:t>1.Logistic Regression Model</a:t>
            </a:r>
            <a:endParaRPr lang="en-IN" dirty="0"/>
          </a:p>
        </p:txBody>
      </p:sp>
      <p:sp>
        <p:nvSpPr>
          <p:cNvPr id="8" name="Rectangle 7"/>
          <p:cNvSpPr/>
          <p:nvPr/>
        </p:nvSpPr>
        <p:spPr>
          <a:xfrm>
            <a:off x="5562600" y="2748800"/>
            <a:ext cx="4267199" cy="369332"/>
          </a:xfrm>
          <a:prstGeom prst="rect">
            <a:avLst/>
          </a:prstGeom>
        </p:spPr>
        <p:txBody>
          <a:bodyPr wrap="square">
            <a:spAutoFit/>
          </a:bodyPr>
          <a:lstStyle/>
          <a:p>
            <a:r>
              <a:rPr lang="en-IN" dirty="0" smtClean="0"/>
              <a:t>2.TF-IDF </a:t>
            </a:r>
            <a:r>
              <a:rPr lang="en-IN" dirty="0" err="1" smtClean="0"/>
              <a:t>vectorization</a:t>
            </a:r>
            <a:r>
              <a:rPr lang="en-IN" dirty="0" smtClean="0"/>
              <a:t> with N-grams</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1" y="838200"/>
            <a:ext cx="6400800" cy="5410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96790"/>
            <a:ext cx="1822450" cy="381515"/>
          </a:xfrm>
          <a:prstGeom prst="rect">
            <a:avLst/>
          </a:prstGeom>
        </p:spPr>
        <p:txBody>
          <a:bodyPr vert="horz" wrap="square" lIns="0" tIns="12065" rIns="0" bIns="0" rtlCol="0">
            <a:spAutoFit/>
          </a:bodyPr>
          <a:lstStyle/>
          <a:p>
            <a:pPr marL="12700">
              <a:lnSpc>
                <a:spcPct val="100000"/>
              </a:lnSpc>
              <a:spcBef>
                <a:spcPts val="95"/>
              </a:spcBef>
            </a:pPr>
            <a:r>
              <a:rPr sz="2400" spc="-10" dirty="0">
                <a:latin typeface="Times New Roman"/>
                <a:cs typeface="Times New Roman"/>
              </a:rPr>
              <a:t>TESTING</a:t>
            </a:r>
            <a:endParaRPr sz="2400" dirty="0">
              <a:latin typeface="Times New Roman"/>
              <a:cs typeface="Times New Roman"/>
            </a:endParaRPr>
          </a:p>
        </p:txBody>
      </p:sp>
      <p:sp>
        <p:nvSpPr>
          <p:cNvPr id="3" name="object 3"/>
          <p:cNvSpPr txBox="1">
            <a:spLocks noGrp="1"/>
          </p:cNvSpPr>
          <p:nvPr>
            <p:ph type="body" idx="1"/>
          </p:nvPr>
        </p:nvSpPr>
        <p:spPr>
          <a:xfrm>
            <a:off x="609600" y="914400"/>
            <a:ext cx="11353800" cy="4929811"/>
          </a:xfrm>
          <a:prstGeom prst="rect">
            <a:avLst/>
          </a:prstGeom>
        </p:spPr>
        <p:txBody>
          <a:bodyPr vert="horz" wrap="square" lIns="0" tIns="12700" rIns="0" bIns="0" rtlCol="0">
            <a:spAutoFit/>
          </a:bodyPr>
          <a:lstStyle/>
          <a:p>
            <a:r>
              <a:rPr lang="en-US" sz="2000" dirty="0">
                <a:latin typeface="Times New Roman" panose="02020603050405020304" pitchFamily="18" charset="0"/>
                <a:cs typeface="Times New Roman" panose="02020603050405020304" pitchFamily="18" charset="0"/>
              </a:rPr>
              <a:t>In this project, three versions of the code were implemented and evaluated to detect cyberbullying in social media comments using machine learning techniques.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first version (Regular Code)</a:t>
            </a:r>
            <a:r>
              <a:rPr lang="en-US" sz="2000" dirty="0">
                <a:latin typeface="Times New Roman" panose="02020603050405020304" pitchFamily="18" charset="0"/>
                <a:cs typeface="Times New Roman" panose="02020603050405020304" pitchFamily="18" charset="0"/>
              </a:rPr>
              <a:t> used logistic regression with basic TF-IDF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limited to unigrams and a maximum of 5000 features. This model achieved a testing accuracy of </a:t>
            </a:r>
            <a:r>
              <a:rPr lang="en-US" sz="2000" b="1" dirty="0">
                <a:latin typeface="Times New Roman" panose="02020603050405020304" pitchFamily="18" charset="0"/>
                <a:cs typeface="Times New Roman" panose="02020603050405020304" pitchFamily="18" charset="0"/>
              </a:rPr>
              <a:t>78%</a:t>
            </a:r>
            <a:r>
              <a:rPr lang="en-US" sz="2000" dirty="0">
                <a:latin typeface="Times New Roman" panose="02020603050405020304" pitchFamily="18" charset="0"/>
                <a:cs typeface="Times New Roman" panose="02020603050405020304" pitchFamily="18" charset="0"/>
              </a:rPr>
              <a:t>, with a precision of </a:t>
            </a:r>
            <a:r>
              <a:rPr lang="en-US" sz="2000" b="1" dirty="0">
                <a:latin typeface="Times New Roman" panose="02020603050405020304" pitchFamily="18" charset="0"/>
                <a:cs typeface="Times New Roman" panose="02020603050405020304" pitchFamily="18" charset="0"/>
              </a:rPr>
              <a:t>76%</a:t>
            </a:r>
            <a:r>
              <a:rPr lang="en-US" sz="2000" dirty="0">
                <a:latin typeface="Times New Roman" panose="02020603050405020304" pitchFamily="18" charset="0"/>
                <a:cs typeface="Times New Roman" panose="02020603050405020304" pitchFamily="18" charset="0"/>
              </a:rPr>
              <a:t>, recall of </a:t>
            </a:r>
            <a:r>
              <a:rPr lang="en-US" sz="2000" b="1" dirty="0">
                <a:latin typeface="Times New Roman" panose="02020603050405020304" pitchFamily="18" charset="0"/>
                <a:cs typeface="Times New Roman" panose="02020603050405020304" pitchFamily="18" charset="0"/>
              </a:rPr>
              <a:t>79%</a:t>
            </a:r>
            <a:r>
              <a:rPr lang="en-US" sz="2000" dirty="0">
                <a:latin typeface="Times New Roman" panose="02020603050405020304" pitchFamily="18" charset="0"/>
                <a:cs typeface="Times New Roman" panose="02020603050405020304" pitchFamily="18" charset="0"/>
              </a:rPr>
              <a:t>, and an F1-score of </a:t>
            </a:r>
            <a:r>
              <a:rPr lang="en-US" sz="2000" b="1" dirty="0">
                <a:latin typeface="Times New Roman" panose="02020603050405020304" pitchFamily="18" charset="0"/>
                <a:cs typeface="Times New Roman" panose="02020603050405020304" pitchFamily="18" charset="0"/>
              </a:rPr>
              <a:t>77%</a:t>
            </a:r>
            <a:r>
              <a:rPr lang="en-US" sz="2000" dirty="0">
                <a:latin typeface="Times New Roman" panose="02020603050405020304" pitchFamily="18" charset="0"/>
                <a:cs typeface="Times New Roman" panose="02020603050405020304" pitchFamily="18" charset="0"/>
              </a:rPr>
              <a:t>. While this showed decent performance, there was room for improvement, particularly in precision and recall</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second version (Optimized Code)</a:t>
            </a:r>
            <a:r>
              <a:rPr lang="en-US" sz="2000" dirty="0">
                <a:latin typeface="Times New Roman" panose="02020603050405020304" pitchFamily="18" charset="0"/>
                <a:cs typeface="Times New Roman" panose="02020603050405020304" pitchFamily="18" charset="0"/>
              </a:rPr>
              <a:t> introduced several enhancements, including TF-IDF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with bi-grams, increased feature size, and the addition of an </a:t>
            </a: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classifier</a:t>
            </a:r>
            <a:r>
              <a:rPr lang="en-US" sz="2000" dirty="0">
                <a:latin typeface="Times New Roman" panose="02020603050405020304" pitchFamily="18" charset="0"/>
                <a:cs typeface="Times New Roman" panose="02020603050405020304" pitchFamily="18" charset="0"/>
              </a:rPr>
              <a:t> to improve learning on imbalanced data. These optimizations significantly improved the model performance, resulting in an </a:t>
            </a:r>
            <a:r>
              <a:rPr lang="en-US" sz="2000" b="1" dirty="0">
                <a:latin typeface="Times New Roman" panose="02020603050405020304" pitchFamily="18" charset="0"/>
                <a:cs typeface="Times New Roman" panose="02020603050405020304" pitchFamily="18" charset="0"/>
              </a:rPr>
              <a:t>accuracy of 83%</a:t>
            </a:r>
            <a:r>
              <a:rPr lang="en-US" sz="2000" dirty="0">
                <a:latin typeface="Times New Roman" panose="02020603050405020304" pitchFamily="18" charset="0"/>
                <a:cs typeface="Times New Roman" panose="02020603050405020304" pitchFamily="18" charset="0"/>
              </a:rPr>
              <a:t>, precision of </a:t>
            </a:r>
            <a:r>
              <a:rPr lang="en-US" sz="2000" b="1" dirty="0">
                <a:latin typeface="Times New Roman" panose="02020603050405020304" pitchFamily="18" charset="0"/>
                <a:cs typeface="Times New Roman" panose="02020603050405020304" pitchFamily="18" charset="0"/>
              </a:rPr>
              <a:t>81%</a:t>
            </a:r>
            <a:r>
              <a:rPr lang="en-US" sz="2000" dirty="0">
                <a:latin typeface="Times New Roman" panose="02020603050405020304" pitchFamily="18" charset="0"/>
                <a:cs typeface="Times New Roman" panose="02020603050405020304" pitchFamily="18" charset="0"/>
              </a:rPr>
              <a:t>, recall of </a:t>
            </a:r>
            <a:r>
              <a:rPr lang="en-US" sz="2000" b="1" dirty="0">
                <a:latin typeface="Times New Roman" panose="02020603050405020304" pitchFamily="18" charset="0"/>
                <a:cs typeface="Times New Roman" panose="02020603050405020304" pitchFamily="18" charset="0"/>
              </a:rPr>
              <a:t>84%</a:t>
            </a:r>
            <a:r>
              <a:rPr lang="en-US" sz="2000" dirty="0">
                <a:latin typeface="Times New Roman" panose="02020603050405020304" pitchFamily="18" charset="0"/>
                <a:cs typeface="Times New Roman" panose="02020603050405020304" pitchFamily="18" charset="0"/>
              </a:rPr>
              <a:t>, and an F1-score of </a:t>
            </a:r>
            <a:r>
              <a:rPr lang="en-US" sz="2000" b="1" dirty="0">
                <a:latin typeface="Times New Roman" panose="02020603050405020304" pitchFamily="18" charset="0"/>
                <a:cs typeface="Times New Roman" panose="02020603050405020304" pitchFamily="18" charset="0"/>
              </a:rPr>
              <a:t>82%</a:t>
            </a:r>
            <a:r>
              <a:rPr lang="en-US" sz="2000" dirty="0">
                <a:latin typeface="Times New Roman" panose="02020603050405020304" pitchFamily="18" charset="0"/>
                <a:cs typeface="Times New Roman" panose="02020603050405020304" pitchFamily="18" charset="0"/>
              </a:rPr>
              <a:t>. This version demonstrated a much better balance between the ability to detect cyberbullying and minimizing false positives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2700" marR="5080" algn="just">
              <a:lnSpc>
                <a:spcPct val="101000"/>
              </a:lnSpc>
              <a:spcBef>
                <a:spcPts val="100"/>
              </a:spcBef>
            </a:pPr>
            <a:endParaRPr sz="185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10744200" cy="258532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final version (Very Optimized Code)</a:t>
            </a:r>
            <a:r>
              <a:rPr lang="en-US" dirty="0" smtClean="0">
                <a:latin typeface="Times New Roman" panose="02020603050405020304" pitchFamily="18" charset="0"/>
                <a:cs typeface="Times New Roman" panose="02020603050405020304" pitchFamily="18" charset="0"/>
              </a:rPr>
              <a:t> fine-tuned the logistic regression model further using </a:t>
            </a:r>
            <a:r>
              <a:rPr lang="en-US" b="1" dirty="0" err="1" smtClean="0">
                <a:latin typeface="Times New Roman" panose="02020603050405020304" pitchFamily="18" charset="0"/>
                <a:cs typeface="Times New Roman" panose="02020603050405020304" pitchFamily="18" charset="0"/>
              </a:rPr>
              <a:t>GridSearchCV</a:t>
            </a:r>
            <a:r>
              <a:rPr lang="en-US" dirty="0" smtClean="0">
                <a:latin typeface="Times New Roman" panose="02020603050405020304" pitchFamily="18" charset="0"/>
                <a:cs typeface="Times New Roman" panose="02020603050405020304" pitchFamily="18" charset="0"/>
              </a:rPr>
              <a:t> for </a:t>
            </a:r>
            <a:r>
              <a:rPr lang="en-US" dirty="0" err="1" smtClean="0">
                <a:latin typeface="Times New Roman" panose="02020603050405020304" pitchFamily="18" charset="0"/>
                <a:cs typeface="Times New Roman" panose="02020603050405020304" pitchFamily="18" charset="0"/>
              </a:rPr>
              <a:t>hyperparameter</a:t>
            </a:r>
            <a:r>
              <a:rPr lang="en-US" dirty="0" smtClean="0">
                <a:latin typeface="Times New Roman" panose="02020603050405020304" pitchFamily="18" charset="0"/>
                <a:cs typeface="Times New Roman" panose="02020603050405020304" pitchFamily="18" charset="0"/>
              </a:rPr>
              <a:t> optimization and refined </a:t>
            </a:r>
            <a:r>
              <a:rPr lang="en-US" dirty="0" err="1" smtClean="0">
                <a:latin typeface="Times New Roman" panose="02020603050405020304" pitchFamily="18" charset="0"/>
                <a:cs typeface="Times New Roman" panose="02020603050405020304" pitchFamily="18" charset="0"/>
              </a:rPr>
              <a:t>vectorization</a:t>
            </a:r>
            <a:r>
              <a:rPr lang="en-US" dirty="0" smtClean="0">
                <a:latin typeface="Times New Roman" panose="02020603050405020304" pitchFamily="18" charset="0"/>
                <a:cs typeface="Times New Roman" panose="02020603050405020304" pitchFamily="18" charset="0"/>
              </a:rPr>
              <a:t> (bi-gram TF-IDF with 3000 max features and a minimum document frequency of 5). This led to the best testing performance, with an </a:t>
            </a:r>
            <a:r>
              <a:rPr lang="en-US" b="1" dirty="0" smtClean="0">
                <a:latin typeface="Times New Roman" panose="02020603050405020304" pitchFamily="18" charset="0"/>
                <a:cs typeface="Times New Roman" panose="02020603050405020304" pitchFamily="18" charset="0"/>
              </a:rPr>
              <a:t>accuracy of 86%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precision of 85%</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recall of 86%</a:t>
            </a:r>
            <a:r>
              <a:rPr lang="en-US" dirty="0" smtClean="0">
                <a:latin typeface="Times New Roman" panose="02020603050405020304" pitchFamily="18" charset="0"/>
                <a:cs typeface="Times New Roman" panose="02020603050405020304" pitchFamily="18" charset="0"/>
              </a:rPr>
              <a:t>, and an </a:t>
            </a:r>
            <a:r>
              <a:rPr lang="en-US" b="1" dirty="0" smtClean="0">
                <a:latin typeface="Times New Roman" panose="02020603050405020304" pitchFamily="18" charset="0"/>
                <a:cs typeface="Times New Roman" panose="02020603050405020304" pitchFamily="18" charset="0"/>
              </a:rPr>
              <a:t>F1-score of 85%</a:t>
            </a:r>
            <a:r>
              <a:rPr lang="en-US" dirty="0" smtClean="0">
                <a:latin typeface="Times New Roman" panose="02020603050405020304" pitchFamily="18" charset="0"/>
                <a:cs typeface="Times New Roman" panose="02020603050405020304" pitchFamily="18" charset="0"/>
              </a:rPr>
              <a:t>. These results indicate that </a:t>
            </a:r>
            <a:r>
              <a:rPr lang="en-US" dirty="0" err="1" smtClean="0">
                <a:latin typeface="Times New Roman" panose="02020603050405020304" pitchFamily="18" charset="0"/>
                <a:cs typeface="Times New Roman" panose="02020603050405020304" pitchFamily="18" charset="0"/>
              </a:rPr>
              <a:t>hyperparameter</a:t>
            </a:r>
            <a:r>
              <a:rPr lang="en-US" dirty="0" smtClean="0">
                <a:latin typeface="Times New Roman" panose="02020603050405020304" pitchFamily="18" charset="0"/>
                <a:cs typeface="Times New Roman" panose="02020603050405020304" pitchFamily="18" charset="0"/>
              </a:rPr>
              <a:t> tuning and thoughtful preprocessing significantly enhanced the model's ability to correctly identify cyberbullying comments.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conclusion, each progressive version of the code improved the model's accuracy and reliability, with the final optimized version showing the most effective results for the cyberbullying detection task.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455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15021" y="520649"/>
            <a:ext cx="115570" cy="452120"/>
          </a:xfrm>
          <a:prstGeom prst="rect">
            <a:avLst/>
          </a:prstGeom>
        </p:spPr>
        <p:txBody>
          <a:bodyPr vert="horz" wrap="square" lIns="0" tIns="12065" rIns="0" bIns="0" rtlCol="0">
            <a:spAutoFit/>
          </a:bodyPr>
          <a:lstStyle/>
          <a:p>
            <a:pPr marL="12700">
              <a:lnSpc>
                <a:spcPct val="100000"/>
              </a:lnSpc>
              <a:spcBef>
                <a:spcPts val="95"/>
              </a:spcBef>
            </a:pPr>
            <a:r>
              <a:rPr sz="2800" spc="-50" dirty="0">
                <a:latin typeface="Calibri"/>
                <a:cs typeface="Calibri"/>
              </a:rPr>
              <a:t>.</a:t>
            </a:r>
            <a:endParaRPr sz="2800">
              <a:latin typeface="Calibri"/>
              <a:cs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3994695663"/>
              </p:ext>
            </p:extLst>
          </p:nvPr>
        </p:nvGraphicFramePr>
        <p:xfrm>
          <a:off x="838200" y="1066800"/>
          <a:ext cx="10766427" cy="4709160"/>
        </p:xfrm>
        <a:graphic>
          <a:graphicData uri="http://schemas.openxmlformats.org/drawingml/2006/table">
            <a:tbl>
              <a:tblPr/>
              <a:tblGrid>
                <a:gridCol w="1538061"/>
                <a:gridCol w="1538061"/>
                <a:gridCol w="1538061"/>
                <a:gridCol w="1538061"/>
                <a:gridCol w="1538061"/>
                <a:gridCol w="1538061"/>
                <a:gridCol w="1538061"/>
              </a:tblGrid>
              <a:tr h="384421">
                <a:tc>
                  <a:txBody>
                    <a:bodyPr/>
                    <a:lstStyle/>
                    <a:p>
                      <a:r>
                        <a:rPr lang="en-IN" b="1" dirty="0"/>
                        <a:t>Code Version</a:t>
                      </a:r>
                      <a:endParaRPr lang="en-IN" dirty="0"/>
                    </a:p>
                  </a:txBody>
                  <a:tcPr anchor="ctr">
                    <a:lnL>
                      <a:noFill/>
                    </a:lnL>
                    <a:lnR>
                      <a:noFill/>
                    </a:lnR>
                    <a:lnT>
                      <a:noFill/>
                    </a:lnT>
                    <a:lnB>
                      <a:noFill/>
                    </a:lnB>
                  </a:tcPr>
                </a:tc>
                <a:tc>
                  <a:txBody>
                    <a:bodyPr/>
                    <a:lstStyle/>
                    <a:p>
                      <a:r>
                        <a:rPr lang="en-IN" b="1"/>
                        <a:t>Model Used</a:t>
                      </a:r>
                      <a:endParaRPr lang="en-IN"/>
                    </a:p>
                  </a:txBody>
                  <a:tcPr anchor="ctr">
                    <a:lnL>
                      <a:noFill/>
                    </a:lnL>
                    <a:lnR>
                      <a:noFill/>
                    </a:lnR>
                    <a:lnT>
                      <a:noFill/>
                    </a:lnT>
                    <a:lnB>
                      <a:noFill/>
                    </a:lnB>
                  </a:tcPr>
                </a:tc>
                <a:tc>
                  <a:txBody>
                    <a:bodyPr/>
                    <a:lstStyle/>
                    <a:p>
                      <a:r>
                        <a:rPr lang="en-IN" b="1"/>
                        <a:t>Vectorizer</a:t>
                      </a:r>
                      <a:endParaRPr lang="en-IN"/>
                    </a:p>
                  </a:txBody>
                  <a:tcPr anchor="ctr">
                    <a:lnL>
                      <a:noFill/>
                    </a:lnL>
                    <a:lnR>
                      <a:noFill/>
                    </a:lnR>
                    <a:lnT>
                      <a:noFill/>
                    </a:lnT>
                    <a:lnB>
                      <a:noFill/>
                    </a:lnB>
                  </a:tcPr>
                </a:tc>
                <a:tc>
                  <a:txBody>
                    <a:bodyPr/>
                    <a:lstStyle/>
                    <a:p>
                      <a:r>
                        <a:rPr lang="en-IN" b="1"/>
                        <a:t>Accuracy</a:t>
                      </a:r>
                      <a:endParaRPr lang="en-IN"/>
                    </a:p>
                  </a:txBody>
                  <a:tcPr anchor="ctr">
                    <a:lnL>
                      <a:noFill/>
                    </a:lnL>
                    <a:lnR>
                      <a:noFill/>
                    </a:lnR>
                    <a:lnT>
                      <a:noFill/>
                    </a:lnT>
                    <a:lnB>
                      <a:noFill/>
                    </a:lnB>
                  </a:tcPr>
                </a:tc>
                <a:tc>
                  <a:txBody>
                    <a:bodyPr/>
                    <a:lstStyle/>
                    <a:p>
                      <a:r>
                        <a:rPr lang="en-IN" b="1"/>
                        <a:t>Precision</a:t>
                      </a:r>
                      <a:endParaRPr lang="en-IN"/>
                    </a:p>
                  </a:txBody>
                  <a:tcPr anchor="ctr">
                    <a:lnL>
                      <a:noFill/>
                    </a:lnL>
                    <a:lnR>
                      <a:noFill/>
                    </a:lnR>
                    <a:lnT>
                      <a:noFill/>
                    </a:lnT>
                    <a:lnB>
                      <a:noFill/>
                    </a:lnB>
                  </a:tcPr>
                </a:tc>
                <a:tc>
                  <a:txBody>
                    <a:bodyPr/>
                    <a:lstStyle/>
                    <a:p>
                      <a:r>
                        <a:rPr lang="en-IN" b="1"/>
                        <a:t>Recall</a:t>
                      </a:r>
                      <a:endParaRPr lang="en-IN"/>
                    </a:p>
                  </a:txBody>
                  <a:tcPr anchor="ctr">
                    <a:lnL>
                      <a:noFill/>
                    </a:lnL>
                    <a:lnR>
                      <a:noFill/>
                    </a:lnR>
                    <a:lnT>
                      <a:noFill/>
                    </a:lnT>
                    <a:lnB>
                      <a:noFill/>
                    </a:lnB>
                  </a:tcPr>
                </a:tc>
                <a:tc>
                  <a:txBody>
                    <a:bodyPr/>
                    <a:lstStyle/>
                    <a:p>
                      <a:r>
                        <a:rPr lang="en-IN" b="1" dirty="0"/>
                        <a:t>F1-Score</a:t>
                      </a:r>
                      <a:endParaRPr lang="en-IN" dirty="0"/>
                    </a:p>
                  </a:txBody>
                  <a:tcPr anchor="ctr">
                    <a:lnL>
                      <a:noFill/>
                    </a:lnL>
                    <a:lnR>
                      <a:noFill/>
                    </a:lnR>
                    <a:lnT>
                      <a:noFill/>
                    </a:lnT>
                    <a:lnB>
                      <a:noFill/>
                    </a:lnB>
                  </a:tcPr>
                </a:tc>
              </a:tr>
              <a:tr h="1249369">
                <a:tc>
                  <a:txBody>
                    <a:bodyPr/>
                    <a:lstStyle/>
                    <a:p>
                      <a:r>
                        <a:rPr lang="en-IN" dirty="0" smtClean="0"/>
                        <a:t>Regular</a:t>
                      </a:r>
                      <a:r>
                        <a:rPr lang="en-IN" baseline="0" dirty="0" smtClean="0"/>
                        <a:t> Code</a:t>
                      </a:r>
                      <a:endParaRPr lang="en-IN" dirty="0"/>
                    </a:p>
                  </a:txBody>
                  <a:tcPr anchor="ctr">
                    <a:lnL>
                      <a:noFill/>
                    </a:lnL>
                    <a:lnR>
                      <a:noFill/>
                    </a:lnR>
                    <a:lnT>
                      <a:noFill/>
                    </a:lnT>
                    <a:lnB>
                      <a:noFill/>
                    </a:lnB>
                  </a:tcPr>
                </a:tc>
                <a:tc>
                  <a:txBody>
                    <a:bodyPr/>
                    <a:lstStyle/>
                    <a:p>
                      <a:r>
                        <a:rPr lang="en-IN"/>
                        <a:t>Logistic Regression</a:t>
                      </a:r>
                    </a:p>
                  </a:txBody>
                  <a:tcPr anchor="ctr">
                    <a:lnL>
                      <a:noFill/>
                    </a:lnL>
                    <a:lnR>
                      <a:noFill/>
                    </a:lnR>
                    <a:lnT>
                      <a:noFill/>
                    </a:lnT>
                    <a:lnB>
                      <a:noFill/>
                    </a:lnB>
                  </a:tcPr>
                </a:tc>
                <a:tc>
                  <a:txBody>
                    <a:bodyPr/>
                    <a:lstStyle/>
                    <a:p>
                      <a:r>
                        <a:rPr lang="en-IN"/>
                        <a:t>TF-IDF (Unigram, max_features=5000)</a:t>
                      </a:r>
                    </a:p>
                  </a:txBody>
                  <a:tcPr anchor="ctr">
                    <a:lnL>
                      <a:noFill/>
                    </a:lnL>
                    <a:lnR>
                      <a:noFill/>
                    </a:lnR>
                    <a:lnT>
                      <a:noFill/>
                    </a:lnT>
                    <a:lnB>
                      <a:noFill/>
                    </a:lnB>
                  </a:tcPr>
                </a:tc>
                <a:tc>
                  <a:txBody>
                    <a:bodyPr/>
                    <a:lstStyle/>
                    <a:p>
                      <a:r>
                        <a:rPr lang="en-IN"/>
                        <a:t>0.78</a:t>
                      </a:r>
                    </a:p>
                  </a:txBody>
                  <a:tcPr anchor="ctr">
                    <a:lnL>
                      <a:noFill/>
                    </a:lnL>
                    <a:lnR>
                      <a:noFill/>
                    </a:lnR>
                    <a:lnT>
                      <a:noFill/>
                    </a:lnT>
                    <a:lnB>
                      <a:noFill/>
                    </a:lnB>
                  </a:tcPr>
                </a:tc>
                <a:tc>
                  <a:txBody>
                    <a:bodyPr/>
                    <a:lstStyle/>
                    <a:p>
                      <a:r>
                        <a:rPr lang="en-IN"/>
                        <a:t>0.76</a:t>
                      </a:r>
                    </a:p>
                  </a:txBody>
                  <a:tcPr anchor="ctr">
                    <a:lnL>
                      <a:noFill/>
                    </a:lnL>
                    <a:lnR>
                      <a:noFill/>
                    </a:lnR>
                    <a:lnT>
                      <a:noFill/>
                    </a:lnT>
                    <a:lnB>
                      <a:noFill/>
                    </a:lnB>
                  </a:tcPr>
                </a:tc>
                <a:tc>
                  <a:txBody>
                    <a:bodyPr/>
                    <a:lstStyle/>
                    <a:p>
                      <a:r>
                        <a:rPr lang="en-IN"/>
                        <a:t>0.79</a:t>
                      </a:r>
                    </a:p>
                  </a:txBody>
                  <a:tcPr anchor="ctr">
                    <a:lnL>
                      <a:noFill/>
                    </a:lnL>
                    <a:lnR>
                      <a:noFill/>
                    </a:lnR>
                    <a:lnT>
                      <a:noFill/>
                    </a:lnT>
                    <a:lnB>
                      <a:noFill/>
                    </a:lnB>
                  </a:tcPr>
                </a:tc>
                <a:tc>
                  <a:txBody>
                    <a:bodyPr/>
                    <a:lstStyle/>
                    <a:p>
                      <a:r>
                        <a:rPr lang="en-IN"/>
                        <a:t>0.77</a:t>
                      </a:r>
                    </a:p>
                  </a:txBody>
                  <a:tcPr anchor="ctr">
                    <a:lnL>
                      <a:noFill/>
                    </a:lnL>
                    <a:lnR>
                      <a:noFill/>
                    </a:lnR>
                    <a:lnT>
                      <a:noFill/>
                    </a:lnT>
                    <a:lnB>
                      <a:noFill/>
                    </a:lnB>
                  </a:tcPr>
                </a:tc>
              </a:tr>
              <a:tr h="1537685">
                <a:tc>
                  <a:txBody>
                    <a:bodyPr/>
                    <a:lstStyle/>
                    <a:p>
                      <a:r>
                        <a:rPr lang="en-IN" dirty="0" smtClean="0"/>
                        <a:t>Optimized</a:t>
                      </a:r>
                      <a:r>
                        <a:rPr lang="en-IN" baseline="0" dirty="0" smtClean="0"/>
                        <a:t> Code</a:t>
                      </a:r>
                      <a:endParaRPr lang="en-IN" dirty="0"/>
                    </a:p>
                  </a:txBody>
                  <a:tcPr anchor="ctr">
                    <a:lnL>
                      <a:noFill/>
                    </a:lnL>
                    <a:lnR>
                      <a:noFill/>
                    </a:lnR>
                    <a:lnT>
                      <a:noFill/>
                    </a:lnT>
                    <a:lnB>
                      <a:noFill/>
                    </a:lnB>
                  </a:tcPr>
                </a:tc>
                <a:tc>
                  <a:txBody>
                    <a:bodyPr/>
                    <a:lstStyle/>
                    <a:p>
                      <a:r>
                        <a:rPr lang="en-IN"/>
                        <a:t>Logistic Regression + XGBoost</a:t>
                      </a:r>
                    </a:p>
                  </a:txBody>
                  <a:tcPr anchor="ctr">
                    <a:lnL>
                      <a:noFill/>
                    </a:lnL>
                    <a:lnR>
                      <a:noFill/>
                    </a:lnR>
                    <a:lnT>
                      <a:noFill/>
                    </a:lnT>
                    <a:lnB>
                      <a:noFill/>
                    </a:lnB>
                  </a:tcPr>
                </a:tc>
                <a:tc>
                  <a:txBody>
                    <a:bodyPr/>
                    <a:lstStyle/>
                    <a:p>
                      <a:r>
                        <a:rPr lang="en-IN"/>
                        <a:t>TF-IDF (Bigram, max_features=8000, min_df=5)</a:t>
                      </a:r>
                    </a:p>
                  </a:txBody>
                  <a:tcPr anchor="ctr">
                    <a:lnL>
                      <a:noFill/>
                    </a:lnL>
                    <a:lnR>
                      <a:noFill/>
                    </a:lnR>
                    <a:lnT>
                      <a:noFill/>
                    </a:lnT>
                    <a:lnB>
                      <a:noFill/>
                    </a:lnB>
                  </a:tcPr>
                </a:tc>
                <a:tc>
                  <a:txBody>
                    <a:bodyPr/>
                    <a:lstStyle/>
                    <a:p>
                      <a:r>
                        <a:rPr lang="en-IN"/>
                        <a:t>0.83</a:t>
                      </a:r>
                    </a:p>
                  </a:txBody>
                  <a:tcPr anchor="ctr">
                    <a:lnL>
                      <a:noFill/>
                    </a:lnL>
                    <a:lnR>
                      <a:noFill/>
                    </a:lnR>
                    <a:lnT>
                      <a:noFill/>
                    </a:lnT>
                    <a:lnB>
                      <a:noFill/>
                    </a:lnB>
                  </a:tcPr>
                </a:tc>
                <a:tc>
                  <a:txBody>
                    <a:bodyPr/>
                    <a:lstStyle/>
                    <a:p>
                      <a:r>
                        <a:rPr lang="en-IN"/>
                        <a:t>0.81</a:t>
                      </a:r>
                    </a:p>
                  </a:txBody>
                  <a:tcPr anchor="ctr">
                    <a:lnL>
                      <a:noFill/>
                    </a:lnL>
                    <a:lnR>
                      <a:noFill/>
                    </a:lnR>
                    <a:lnT>
                      <a:noFill/>
                    </a:lnT>
                    <a:lnB>
                      <a:noFill/>
                    </a:lnB>
                  </a:tcPr>
                </a:tc>
                <a:tc>
                  <a:txBody>
                    <a:bodyPr/>
                    <a:lstStyle/>
                    <a:p>
                      <a:r>
                        <a:rPr lang="en-IN"/>
                        <a:t>0.84</a:t>
                      </a:r>
                    </a:p>
                  </a:txBody>
                  <a:tcPr anchor="ctr">
                    <a:lnL>
                      <a:noFill/>
                    </a:lnL>
                    <a:lnR>
                      <a:noFill/>
                    </a:lnR>
                    <a:lnT>
                      <a:noFill/>
                    </a:lnT>
                    <a:lnB>
                      <a:noFill/>
                    </a:lnB>
                  </a:tcPr>
                </a:tc>
                <a:tc>
                  <a:txBody>
                    <a:bodyPr/>
                    <a:lstStyle/>
                    <a:p>
                      <a:r>
                        <a:rPr lang="en-IN"/>
                        <a:t>0.82</a:t>
                      </a:r>
                    </a:p>
                  </a:txBody>
                  <a:tcPr anchor="ctr">
                    <a:lnL>
                      <a:noFill/>
                    </a:lnL>
                    <a:lnR>
                      <a:noFill/>
                    </a:lnR>
                    <a:lnT>
                      <a:noFill/>
                    </a:lnT>
                    <a:lnB>
                      <a:noFill/>
                    </a:lnB>
                  </a:tcPr>
                </a:tc>
              </a:tr>
              <a:tr h="1537685">
                <a:tc>
                  <a:txBody>
                    <a:bodyPr/>
                    <a:lstStyle/>
                    <a:p>
                      <a:r>
                        <a:rPr lang="en-IN" dirty="0"/>
                        <a:t>Final Code</a:t>
                      </a:r>
                    </a:p>
                  </a:txBody>
                  <a:tcPr anchor="ctr">
                    <a:lnL>
                      <a:noFill/>
                    </a:lnL>
                    <a:lnR>
                      <a:noFill/>
                    </a:lnR>
                    <a:lnT>
                      <a:noFill/>
                    </a:lnT>
                    <a:lnB>
                      <a:noFill/>
                    </a:lnB>
                  </a:tcPr>
                </a:tc>
                <a:tc>
                  <a:txBody>
                    <a:bodyPr/>
                    <a:lstStyle/>
                    <a:p>
                      <a:r>
                        <a:rPr lang="en-IN"/>
                        <a:t>Logistic Regression (Tuned)</a:t>
                      </a:r>
                    </a:p>
                  </a:txBody>
                  <a:tcPr anchor="ctr">
                    <a:lnL>
                      <a:noFill/>
                    </a:lnL>
                    <a:lnR>
                      <a:noFill/>
                    </a:lnR>
                    <a:lnT>
                      <a:noFill/>
                    </a:lnT>
                    <a:lnB>
                      <a:noFill/>
                    </a:lnB>
                  </a:tcPr>
                </a:tc>
                <a:tc>
                  <a:txBody>
                    <a:bodyPr/>
                    <a:lstStyle/>
                    <a:p>
                      <a:r>
                        <a:rPr lang="en-IN"/>
                        <a:t>TF-IDF (Bigram, max_features=3000, min_df=5)</a:t>
                      </a:r>
                    </a:p>
                  </a:txBody>
                  <a:tcPr anchor="ctr">
                    <a:lnL>
                      <a:noFill/>
                    </a:lnL>
                    <a:lnR>
                      <a:noFill/>
                    </a:lnR>
                    <a:lnT>
                      <a:noFill/>
                    </a:lnT>
                    <a:lnB>
                      <a:noFill/>
                    </a:lnB>
                  </a:tcPr>
                </a:tc>
                <a:tc>
                  <a:txBody>
                    <a:bodyPr/>
                    <a:lstStyle/>
                    <a:p>
                      <a:r>
                        <a:rPr lang="en-IN"/>
                        <a:t>0.86</a:t>
                      </a:r>
                    </a:p>
                  </a:txBody>
                  <a:tcPr anchor="ctr">
                    <a:lnL>
                      <a:noFill/>
                    </a:lnL>
                    <a:lnR>
                      <a:noFill/>
                    </a:lnR>
                    <a:lnT>
                      <a:noFill/>
                    </a:lnT>
                    <a:lnB>
                      <a:noFill/>
                    </a:lnB>
                  </a:tcPr>
                </a:tc>
                <a:tc>
                  <a:txBody>
                    <a:bodyPr/>
                    <a:lstStyle/>
                    <a:p>
                      <a:r>
                        <a:rPr lang="en-IN"/>
                        <a:t>0.85</a:t>
                      </a:r>
                    </a:p>
                  </a:txBody>
                  <a:tcPr anchor="ctr">
                    <a:lnL>
                      <a:noFill/>
                    </a:lnL>
                    <a:lnR>
                      <a:noFill/>
                    </a:lnR>
                    <a:lnT>
                      <a:noFill/>
                    </a:lnT>
                    <a:lnB>
                      <a:noFill/>
                    </a:lnB>
                  </a:tcPr>
                </a:tc>
                <a:tc>
                  <a:txBody>
                    <a:bodyPr/>
                    <a:lstStyle/>
                    <a:p>
                      <a:r>
                        <a:rPr lang="en-IN"/>
                        <a:t>0.86</a:t>
                      </a:r>
                    </a:p>
                  </a:txBody>
                  <a:tcPr anchor="ctr">
                    <a:lnL>
                      <a:noFill/>
                    </a:lnL>
                    <a:lnR>
                      <a:noFill/>
                    </a:lnR>
                    <a:lnT>
                      <a:noFill/>
                    </a:lnT>
                    <a:lnB>
                      <a:noFill/>
                    </a:lnB>
                  </a:tcPr>
                </a:tc>
                <a:tc>
                  <a:txBody>
                    <a:bodyPr/>
                    <a:lstStyle/>
                    <a:p>
                      <a:r>
                        <a:rPr lang="en-IN" dirty="0"/>
                        <a:t>0.85</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838200"/>
            <a:ext cx="10896600" cy="5253169"/>
          </a:xfrm>
          <a:prstGeom prst="rect">
            <a:avLst/>
          </a:prstGeom>
        </p:spPr>
        <p:txBody>
          <a:bodyPr vert="horz" wrap="square" lIns="0" tIns="12700" rIns="0" bIns="0" rtlCol="0">
            <a:spAutoFit/>
          </a:bodyPr>
          <a:lstStyle/>
          <a:p>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output of your machine learning model for cyberbullying detection shows that the system performs quite well, especially after optimization. Initially, the Logistic Regression model achieved an overall accuracy of 82%. It was highly effective in detecting non-cyberbullying comments, with a precision and recall of 0.82 and 0.94 respectively. However, it struggled more with correctly identifying cyberbullying comments, where the recall was only 0.55, indicating that many harmful comments were being missed.</a:t>
            </a:r>
          </a:p>
          <a:p>
            <a:r>
              <a:rPr lang="en-US" sz="2000" dirty="0" smtClean="0">
                <a:latin typeface="Times New Roman" panose="02020603050405020304" pitchFamily="18" charset="0"/>
                <a:cs typeface="Times New Roman" panose="02020603050405020304" pitchFamily="18" charset="0"/>
              </a:rPr>
              <a:t>After applying </a:t>
            </a:r>
            <a:r>
              <a:rPr lang="en-US" sz="2000" dirty="0" err="1" smtClean="0">
                <a:latin typeface="Times New Roman" panose="02020603050405020304" pitchFamily="18" charset="0"/>
                <a:cs typeface="Times New Roman" panose="02020603050405020304" pitchFamily="18" charset="0"/>
              </a:rPr>
              <a:t>hyperparameter</a:t>
            </a:r>
            <a:r>
              <a:rPr lang="en-US" sz="2000" dirty="0" smtClean="0">
                <a:latin typeface="Times New Roman" panose="02020603050405020304" pitchFamily="18" charset="0"/>
                <a:cs typeface="Times New Roman" panose="02020603050405020304" pitchFamily="18" charset="0"/>
              </a:rPr>
              <a:t> tuning using </a:t>
            </a:r>
            <a:r>
              <a:rPr lang="en-US" sz="2000" dirty="0" err="1" smtClean="0">
                <a:latin typeface="Times New Roman" panose="02020603050405020304" pitchFamily="18" charset="0"/>
                <a:cs typeface="Times New Roman" panose="02020603050405020304" pitchFamily="18" charset="0"/>
              </a:rPr>
              <a:t>GridSearchCV</a:t>
            </a:r>
            <a:r>
              <a:rPr lang="en-US" sz="2000" dirty="0" smtClean="0">
                <a:latin typeface="Times New Roman" panose="02020603050405020304" pitchFamily="18" charset="0"/>
                <a:cs typeface="Times New Roman" panose="02020603050405020304" pitchFamily="18" charset="0"/>
              </a:rPr>
              <a:t>, the model's performance became more balanced. While the overall accuracy slightly decreased to 81%, the ability to detect cyberbullying improved. The recall for the cyberbullying class increased from 0.55 to 0.63, and the precision remained reasonably strong at 0.74. This adjustment made the model more sensitive to detecting harmful comments, which is essential in real-world applications where missing abusive content can have serious consequences.</a:t>
            </a:r>
          </a:p>
          <a:p>
            <a:r>
              <a:rPr lang="en-US" sz="2000" dirty="0" smtClean="0">
                <a:latin typeface="Times New Roman" panose="02020603050405020304" pitchFamily="18" charset="0"/>
                <a:cs typeface="Times New Roman" panose="02020603050405020304" pitchFamily="18" charset="0"/>
              </a:rPr>
              <a:t>In conclusion, your optimized model is both efficient and practical for identifying cyberbullying in social media comments. It demonstrates a strong balance between precision and recall and is better suited for deployment after tuning, as it catches more harmful content without drastically sacrificing overall accuracy.</a:t>
            </a:r>
          </a:p>
          <a:p>
            <a:pPr marL="12700" marR="5080" algn="just">
              <a:lnSpc>
                <a:spcPct val="100800"/>
              </a:lnSpc>
              <a:spcBef>
                <a:spcPts val="100"/>
              </a:spcBef>
            </a:pPr>
            <a:endParaRPr sz="1950" dirty="0">
              <a:latin typeface="Times New Roman"/>
              <a:cs typeface="Times New Roman"/>
            </a:endParaRPr>
          </a:p>
        </p:txBody>
      </p:sp>
      <p:sp>
        <p:nvSpPr>
          <p:cNvPr id="3" name="object 3"/>
          <p:cNvSpPr txBox="1">
            <a:spLocks noGrp="1"/>
          </p:cNvSpPr>
          <p:nvPr>
            <p:ph type="title"/>
          </p:nvPr>
        </p:nvSpPr>
        <p:spPr>
          <a:xfrm>
            <a:off x="533400" y="647442"/>
            <a:ext cx="3352800" cy="381515"/>
          </a:xfrm>
          <a:prstGeom prst="rect">
            <a:avLst/>
          </a:prstGeom>
        </p:spPr>
        <p:txBody>
          <a:bodyPr vert="horz" wrap="square" lIns="0" tIns="12065" rIns="0" bIns="0" rtlCol="0">
            <a:spAutoFit/>
          </a:bodyPr>
          <a:lstStyle/>
          <a:p>
            <a:pPr marL="12700">
              <a:lnSpc>
                <a:spcPct val="100000"/>
              </a:lnSpc>
              <a:spcBef>
                <a:spcPts val="95"/>
              </a:spcBef>
            </a:pPr>
            <a:r>
              <a:rPr sz="2400" spc="-10" dirty="0">
                <a:latin typeface="Times New Roman"/>
                <a:cs typeface="Times New Roman"/>
              </a:rPr>
              <a:t>CONCLUSION</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5747" y="536896"/>
            <a:ext cx="5092065" cy="381515"/>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panose="02020603050405020304" pitchFamily="18" charset="0"/>
                <a:cs typeface="Times New Roman" panose="02020603050405020304" pitchFamily="18" charset="0"/>
              </a:rPr>
              <a:t>FUTURE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ENHANCEMENT</a:t>
            </a:r>
            <a:endParaRPr sz="2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665747" y="918411"/>
            <a:ext cx="11169015" cy="6034985"/>
          </a:xfrm>
          <a:prstGeom prst="rect">
            <a:avLst/>
          </a:prstGeom>
        </p:spPr>
        <p:txBody>
          <a:bodyPr vert="horz" wrap="square" lIns="0" tIns="134620" rIns="0" bIns="0" rtlCol="0">
            <a:spAutoFit/>
          </a:bodyPr>
          <a:lstStyle/>
          <a:p>
            <a:r>
              <a:rPr lang="en-US" sz="2000" dirty="0">
                <a:latin typeface="Times New Roman" panose="02020603050405020304" pitchFamily="18" charset="0"/>
                <a:cs typeface="Times New Roman" panose="02020603050405020304" pitchFamily="18" charset="0"/>
              </a:rPr>
              <a:t>While the current system performs well, there are several ways it can be improved and extended:</a:t>
            </a:r>
          </a:p>
          <a:p>
            <a:r>
              <a:rPr lang="en-US" sz="2000" b="1" dirty="0">
                <a:latin typeface="Times New Roman" panose="02020603050405020304" pitchFamily="18" charset="0"/>
                <a:cs typeface="Times New Roman" panose="02020603050405020304" pitchFamily="18" charset="0"/>
              </a:rPr>
              <a:t>Use of Deep Learning Models: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Implementing advanced models like LSTM, BERT, or Transformers can improve understanding of context and sarcasm in text.</a:t>
            </a:r>
          </a:p>
          <a:p>
            <a:r>
              <a:rPr lang="en-US" sz="2000" b="1" dirty="0">
                <a:latin typeface="Times New Roman" panose="02020603050405020304" pitchFamily="18" charset="0"/>
                <a:cs typeface="Times New Roman" panose="02020603050405020304" pitchFamily="18" charset="0"/>
              </a:rPr>
              <a:t>Real-Time Detection: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Integrate the model into a real-time social media monitoring tool to detect and flag cyberbullying comments instantly.</a:t>
            </a:r>
          </a:p>
          <a:p>
            <a:r>
              <a:rPr lang="en-US" sz="2000" b="1" dirty="0">
                <a:latin typeface="Times New Roman" panose="02020603050405020304" pitchFamily="18" charset="0"/>
                <a:cs typeface="Times New Roman" panose="02020603050405020304" pitchFamily="18" charset="0"/>
              </a:rPr>
              <a:t>Multi-Language Support: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Extend the system to detect cyberbullying in other languages, not just English, making it more globally useful.</a:t>
            </a:r>
          </a:p>
          <a:p>
            <a:r>
              <a:rPr lang="en-US" sz="2000" b="1" dirty="0" smtClean="0">
                <a:latin typeface="Times New Roman" panose="02020603050405020304" pitchFamily="18" charset="0"/>
                <a:cs typeface="Times New Roman" panose="02020603050405020304" pitchFamily="18" charset="0"/>
              </a:rPr>
              <a:t>User </a:t>
            </a:r>
            <a:r>
              <a:rPr lang="en-US" sz="2000" b="1" dirty="0">
                <a:latin typeface="Times New Roman" panose="02020603050405020304" pitchFamily="18" charset="0"/>
                <a:cs typeface="Times New Roman" panose="02020603050405020304" pitchFamily="18" charset="0"/>
              </a:rPr>
              <a:t>Feedback Loop:</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Adding a feedback system where users can report wrong predictions can help improve the model over time.</a:t>
            </a:r>
          </a:p>
          <a:p>
            <a:r>
              <a:rPr lang="en-US" sz="2000" b="1" dirty="0">
                <a:latin typeface="Times New Roman" panose="02020603050405020304" pitchFamily="18" charset="0"/>
                <a:cs typeface="Times New Roman" panose="02020603050405020304" pitchFamily="18" charset="0"/>
              </a:rPr>
              <a:t>Web or Mobile App Integration: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Build a user-friendly interface (web or mobile app) to allow users, parents, or moderators to check comments for harmful content.</a:t>
            </a:r>
          </a:p>
          <a:p>
            <a:r>
              <a:rPr lang="en-US" sz="2000" b="1" dirty="0">
                <a:latin typeface="Times New Roman" panose="02020603050405020304" pitchFamily="18" charset="0"/>
                <a:cs typeface="Times New Roman" panose="02020603050405020304" pitchFamily="18" charset="0"/>
              </a:rPr>
              <a:t>Advanced Feature Engineering:</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Include additional features like sentiment analysis, use of </a:t>
            </a:r>
            <a:r>
              <a:rPr lang="en-US" sz="2000" dirty="0" err="1">
                <a:latin typeface="Times New Roman" panose="02020603050405020304" pitchFamily="18" charset="0"/>
                <a:cs typeface="Times New Roman" panose="02020603050405020304" pitchFamily="18" charset="0"/>
              </a:rPr>
              <a:t>emojis</a:t>
            </a:r>
            <a:r>
              <a:rPr lang="en-US" sz="2000" dirty="0">
                <a:latin typeface="Times New Roman" panose="02020603050405020304" pitchFamily="18" charset="0"/>
                <a:cs typeface="Times New Roman" panose="02020603050405020304" pitchFamily="18" charset="0"/>
              </a:rPr>
              <a:t>, or metadata (time, user history) to enhance predictions</a:t>
            </a:r>
          </a:p>
          <a:p>
            <a:pPr marL="259079" marR="5080" indent="-280670">
              <a:lnSpc>
                <a:spcPts val="2380"/>
              </a:lnSpc>
              <a:spcBef>
                <a:spcPts val="390"/>
              </a:spcBef>
              <a:buChar char="•"/>
              <a:tabLst>
                <a:tab pos="259079" algn="l"/>
              </a:tabLst>
            </a:pPr>
            <a:endParaRPr spc="-1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9765"/>
            <a:ext cx="2419985" cy="382156"/>
          </a:xfrm>
          <a:prstGeom prst="rect">
            <a:avLst/>
          </a:prstGeom>
        </p:spPr>
        <p:txBody>
          <a:bodyPr vert="horz" wrap="square" lIns="0" tIns="12700" rIns="0" bIns="0" rtlCol="0">
            <a:spAutoFit/>
          </a:bodyPr>
          <a:lstStyle/>
          <a:p>
            <a:pPr marL="12700">
              <a:lnSpc>
                <a:spcPct val="100000"/>
              </a:lnSpc>
              <a:spcBef>
                <a:spcPts val="100"/>
              </a:spcBef>
            </a:pPr>
            <a:r>
              <a:rPr lang="en-IN" sz="2400" spc="-10" dirty="0" smtClean="0">
                <a:latin typeface="Times New Roman"/>
                <a:cs typeface="Times New Roman"/>
              </a:rPr>
              <a:t>  </a:t>
            </a:r>
            <a:r>
              <a:rPr sz="2400" spc="-10" dirty="0" smtClean="0">
                <a:latin typeface="Times New Roman"/>
                <a:cs typeface="Times New Roman"/>
              </a:rPr>
              <a:t>REFERENCES</a:t>
            </a:r>
            <a:endParaRPr sz="2400" dirty="0">
              <a:latin typeface="Times New Roman"/>
              <a:cs typeface="Times New Roman"/>
            </a:endParaRPr>
          </a:p>
        </p:txBody>
      </p:sp>
      <p:sp>
        <p:nvSpPr>
          <p:cNvPr id="4" name="Rectangle 1"/>
          <p:cNvSpPr>
            <a:spLocks noChangeArrowheads="1"/>
          </p:cNvSpPr>
          <p:nvPr/>
        </p:nvSpPr>
        <p:spPr bwMode="auto">
          <a:xfrm>
            <a:off x="476250" y="724230"/>
            <a:ext cx="900919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 Documentation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 Machine Learning in Python</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https://scikit-learn.org</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Pandas Documentation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Python Data Analysis Library</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https://pandas.pydata.org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NLTK – Natural Language Toolkit</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Used for text preprocessing and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stopword</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removal</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3"/>
              </a:rPr>
              <a:t>https://www.nltk.org</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Scalable, Portable and Distributed Gradient Boosting</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4"/>
              </a:rPr>
              <a:t>https://xgboost.readthedocs.io</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TF-IDF </a:t>
            </a: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Vectorization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Explained by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https://scikit-learn.org/stable/modules/feature_extraction.html#text-feature-extraction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Seaborn</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visualization of confusion matrix</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https://seaborn.pydata.org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Cyberbullying Research</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Hinduja</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 &amp;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Patchin</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J. W. (2010). Bullying, Cyberbullying, and Suicide. </a:t>
            </a:r>
            <a:r>
              <a:rPr kumimoji="0" lang="en-US" altLang="en-US"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Archives of Suicide Research</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14(3), 206–221.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(Cloud Platform Used)</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https://colab.research.google.com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0" y="2971800"/>
            <a:ext cx="4370832" cy="597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234" y="630377"/>
            <a:ext cx="1958339" cy="381515"/>
          </a:xfrm>
          <a:prstGeom prst="rect">
            <a:avLst/>
          </a:prstGeom>
        </p:spPr>
        <p:txBody>
          <a:bodyPr vert="horz" wrap="square" lIns="0" tIns="12065" rIns="0" bIns="0" rtlCol="0">
            <a:spAutoFit/>
          </a:bodyPr>
          <a:lstStyle/>
          <a:p>
            <a:pPr marL="12700">
              <a:lnSpc>
                <a:spcPct val="100000"/>
              </a:lnSpc>
              <a:spcBef>
                <a:spcPts val="95"/>
              </a:spcBef>
            </a:pPr>
            <a:r>
              <a:rPr sz="2400" spc="-10" dirty="0"/>
              <a:t>ABSTRACT</a:t>
            </a:r>
            <a:endParaRPr sz="2400" dirty="0"/>
          </a:p>
        </p:txBody>
      </p:sp>
      <p:sp>
        <p:nvSpPr>
          <p:cNvPr id="3" name="object 3"/>
          <p:cNvSpPr txBox="1"/>
          <p:nvPr/>
        </p:nvSpPr>
        <p:spPr>
          <a:xfrm>
            <a:off x="529234" y="1219200"/>
            <a:ext cx="10976966" cy="4906471"/>
          </a:xfrm>
          <a:prstGeom prst="rect">
            <a:avLst/>
          </a:prstGeom>
        </p:spPr>
        <p:txBody>
          <a:bodyPr vert="horz" wrap="square" lIns="0" tIns="12700" rIns="0" bIns="0" rtlCol="0">
            <a:spAutoFit/>
          </a:bodyPr>
          <a:lstStyle/>
          <a:p>
            <a:pPr algn="just"/>
            <a:r>
              <a:rPr lang="en-US" sz="2000" dirty="0" smtClean="0">
                <a:latin typeface="Times New Roman" panose="02020603050405020304" pitchFamily="18" charset="0"/>
                <a:cs typeface="Times New Roman" panose="02020603050405020304" pitchFamily="18" charset="0"/>
              </a:rPr>
              <a:t>Cyberbullying is a growing issue on social media platforms, often leading to serious emotional and psychological harm. This project aims to build a machine learning system that can automatically detect cyberbullying in social media comments, using a dataset collected from Twitter. The data is first cleaned by removing URLs, usernames, special characters, numbers, and common </a:t>
            </a:r>
            <a:r>
              <a:rPr lang="en-US" sz="2000" dirty="0" err="1" smtClean="0">
                <a:latin typeface="Times New Roman" panose="02020603050405020304" pitchFamily="18" charset="0"/>
                <a:cs typeface="Times New Roman" panose="02020603050405020304" pitchFamily="18" charset="0"/>
              </a:rPr>
              <a:t>stopwords</a:t>
            </a:r>
            <a:r>
              <a:rPr lang="en-US" sz="2000" dirty="0" smtClean="0">
                <a:latin typeface="Times New Roman" panose="02020603050405020304" pitchFamily="18" charset="0"/>
                <a:cs typeface="Times New Roman" panose="02020603050405020304" pitchFamily="18" charset="0"/>
              </a:rPr>
              <a:t>. To handle the imbalance in the dataset, where non-cyberbullying comments are much more common, we apply </a:t>
            </a:r>
            <a:r>
              <a:rPr lang="en-US" sz="2000" dirty="0" err="1" smtClean="0">
                <a:latin typeface="Times New Roman" panose="02020603050405020304" pitchFamily="18" charset="0"/>
                <a:cs typeface="Times New Roman" panose="02020603050405020304" pitchFamily="18" charset="0"/>
              </a:rPr>
              <a:t>downsampling</a:t>
            </a:r>
            <a:r>
              <a:rPr lang="en-US" sz="2000" dirty="0" smtClean="0">
                <a:latin typeface="Times New Roman" panose="02020603050405020304" pitchFamily="18" charset="0"/>
                <a:cs typeface="Times New Roman" panose="02020603050405020304" pitchFamily="18" charset="0"/>
              </a:rPr>
              <a:t> to create a balanced dataset.</a:t>
            </a:r>
          </a:p>
          <a:p>
            <a:pPr algn="just"/>
            <a:r>
              <a:rPr lang="en-US" sz="2000" dirty="0" smtClean="0">
                <a:latin typeface="Times New Roman" panose="02020603050405020304" pitchFamily="18" charset="0"/>
                <a:cs typeface="Times New Roman" panose="02020603050405020304" pitchFamily="18" charset="0"/>
              </a:rPr>
              <a:t>We use several machine learning models to classify the comments. Our first model is a basic Logistic Regression using TF-IDF to convert the text into numerical features. We then improve the model by using N-gram features (combinations of words) to capture more context and meaning. Next, we apply </a:t>
            </a:r>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 a powerful boosting algorithm, to further improve performance. Finally, we tune the model’s parameters using </a:t>
            </a:r>
            <a:r>
              <a:rPr lang="en-US" sz="2000" dirty="0" err="1" smtClean="0">
                <a:latin typeface="Times New Roman" panose="02020603050405020304" pitchFamily="18" charset="0"/>
                <a:cs typeface="Times New Roman" panose="02020603050405020304" pitchFamily="18" charset="0"/>
              </a:rPr>
              <a:t>GridSearchCV</a:t>
            </a:r>
            <a:r>
              <a:rPr lang="en-US" sz="2000" dirty="0" smtClean="0">
                <a:latin typeface="Times New Roman" panose="02020603050405020304" pitchFamily="18" charset="0"/>
                <a:cs typeface="Times New Roman" panose="02020603050405020304" pitchFamily="18" charset="0"/>
              </a:rPr>
              <a:t> for better accuracy and recall.</a:t>
            </a:r>
          </a:p>
          <a:p>
            <a:pPr algn="just"/>
            <a:r>
              <a:rPr lang="en-US" sz="2000" dirty="0" smtClean="0">
                <a:latin typeface="Times New Roman" panose="02020603050405020304" pitchFamily="18" charset="0"/>
                <a:cs typeface="Times New Roman" panose="02020603050405020304" pitchFamily="18" charset="0"/>
              </a:rPr>
              <a:t>The final model, using TF-IDF with bi-grams and optimized settings, achieves strong results in detecting cyberbullying. This project shows that machine learning can be an effective tool for identifying harmful content online. In the future, more advanced models like deep learning or real-time systems could make this solution even better.</a:t>
            </a:r>
          </a:p>
          <a:p>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598"/>
            <a:ext cx="2819400" cy="812402"/>
          </a:xfrm>
          <a:prstGeom prst="rect">
            <a:avLst/>
          </a:prstGeom>
        </p:spPr>
        <p:txBody>
          <a:bodyPr vert="horz" wrap="square" lIns="0" tIns="12065" rIns="0" bIns="0" rtlCol="0">
            <a:spAutoFit/>
          </a:bodyPr>
          <a:lstStyle/>
          <a:p>
            <a:pPr marL="12700">
              <a:lnSpc>
                <a:spcPct val="100000"/>
              </a:lnSpc>
              <a:spcBef>
                <a:spcPts val="95"/>
              </a:spcBef>
            </a:pPr>
            <a:r>
              <a:rPr lang="en-US" sz="2800" spc="-10" dirty="0" smtClean="0"/>
              <a:t/>
            </a:r>
            <a:br>
              <a:rPr lang="en-US" sz="2800" spc="-10" dirty="0" smtClean="0"/>
            </a:br>
            <a:r>
              <a:rPr sz="2400" spc="-10" dirty="0" smtClean="0"/>
              <a:t>INTRODUCTION</a:t>
            </a:r>
            <a:endParaRPr sz="2400" dirty="0"/>
          </a:p>
        </p:txBody>
      </p:sp>
      <p:sp>
        <p:nvSpPr>
          <p:cNvPr id="3" name="object 3"/>
          <p:cNvSpPr txBox="1"/>
          <p:nvPr/>
        </p:nvSpPr>
        <p:spPr>
          <a:xfrm>
            <a:off x="609600" y="1219200"/>
            <a:ext cx="10674629" cy="5513355"/>
          </a:xfrm>
          <a:prstGeom prst="rect">
            <a:avLst/>
          </a:prstGeom>
        </p:spPr>
        <p:txBody>
          <a:bodyPr vert="horz" wrap="square" lIns="0" tIns="12065" rIns="0" bIns="0" rtlCol="0">
            <a:spAutoFit/>
          </a:bodyPr>
          <a:lstStyle/>
          <a:p>
            <a:pPr algn="just"/>
            <a:r>
              <a:rPr lang="en-US" sz="2000" dirty="0" smtClean="0">
                <a:latin typeface="Times New Roman" panose="02020603050405020304" pitchFamily="18" charset="0"/>
                <a:cs typeface="Times New Roman" panose="02020603050405020304" pitchFamily="18" charset="0"/>
              </a:rPr>
              <a:t>Cyberbullying has become a serious problem in today’s digital world, especially on social media platforms like Twitter, Instagram, and Facebook. People often use these platforms to express themselves, but unfortunately, some use them to spread hate, threats, or abusive messages. This can harm a person’s mental health and well-being, especially among young users. Detecting cyberbullying early is important to make online spaces safer.</a:t>
            </a:r>
          </a:p>
          <a:p>
            <a:pPr algn="just"/>
            <a:r>
              <a:rPr lang="en-US" sz="2000" dirty="0" smtClean="0">
                <a:latin typeface="Times New Roman" panose="02020603050405020304" pitchFamily="18" charset="0"/>
                <a:cs typeface="Times New Roman" panose="02020603050405020304" pitchFamily="18" charset="0"/>
              </a:rPr>
              <a:t>This project focuses on using machine learning to automatically detect cyberbullying in social media comments. The goal is to build a system that can read a comment and predict whether it is cyberbullying or not. We use a dataset collected from Twitter that contains labeled comments — some are cyberbullying, and others are not.</a:t>
            </a:r>
          </a:p>
          <a:p>
            <a:pPr algn="just"/>
            <a:r>
              <a:rPr lang="en-US" sz="2000" dirty="0" smtClean="0">
                <a:latin typeface="Times New Roman" panose="02020603050405020304" pitchFamily="18" charset="0"/>
                <a:cs typeface="Times New Roman" panose="02020603050405020304" pitchFamily="18" charset="0"/>
              </a:rPr>
              <a:t>To prepare the data, we clean the text by removing links, usernames, hashtags, numbers, and common words that do not add meaning. We also handle the class imbalance by balancing the number of cyberbullying and non-cyberbullying samples. We then train different models, starting with Logistic Regression and improving with techniques like TF-IDF, N-grams, and model tuning. We also try advanced models like </a:t>
            </a:r>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This project shows how machine learning can help identify harmful online behavior and create safer digital environments.</a:t>
            </a:r>
          </a:p>
          <a:p>
            <a:pPr marL="12700" marR="5080" indent="-1905" algn="just">
              <a:lnSpc>
                <a:spcPct val="135800"/>
              </a:lnSpc>
              <a:spcBef>
                <a:spcPts val="95"/>
              </a:spcBef>
              <a:buSzPct val="94736"/>
              <a:buAutoNum type="arabicPeriod"/>
              <a:tabLst>
                <a:tab pos="194945"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6270753" cy="382797"/>
          </a:xfrm>
          <a:prstGeom prst="rect">
            <a:avLst/>
          </a:prstGeom>
        </p:spPr>
        <p:txBody>
          <a:bodyPr vert="horz" wrap="square" lIns="0" tIns="13335" rIns="0" bIns="0" rtlCol="0">
            <a:spAutoFit/>
          </a:bodyPr>
          <a:lstStyle/>
          <a:p>
            <a:pPr marL="12700">
              <a:lnSpc>
                <a:spcPct val="100000"/>
              </a:lnSpc>
              <a:spcBef>
                <a:spcPts val="105"/>
              </a:spcBef>
            </a:pPr>
            <a:r>
              <a:rPr sz="2400" dirty="0"/>
              <a:t>EXISTING</a:t>
            </a:r>
            <a:r>
              <a:rPr sz="2000" spc="-50" dirty="0"/>
              <a:t> </a:t>
            </a:r>
            <a:r>
              <a:rPr sz="2400" spc="-10" dirty="0"/>
              <a:t>SYSTEM</a:t>
            </a:r>
            <a:endParaRPr sz="2400" dirty="0"/>
          </a:p>
        </p:txBody>
      </p:sp>
      <p:sp>
        <p:nvSpPr>
          <p:cNvPr id="3" name="object 3"/>
          <p:cNvSpPr txBox="1"/>
          <p:nvPr/>
        </p:nvSpPr>
        <p:spPr>
          <a:xfrm>
            <a:off x="533400" y="1125372"/>
            <a:ext cx="11277599" cy="5457904"/>
          </a:xfrm>
          <a:prstGeom prst="rect">
            <a:avLst/>
          </a:prstGeom>
        </p:spPr>
        <p:txBody>
          <a:bodyPr vert="horz" wrap="square" lIns="0" tIns="12700" rIns="0" bIns="0" rtlCol="0">
            <a:spAutoFit/>
          </a:bodyPr>
          <a:lstStyle/>
          <a:p>
            <a:r>
              <a:rPr lang="en-US" sz="2000" dirty="0" smtClean="0">
                <a:latin typeface="Times New Roman" panose="02020603050405020304" pitchFamily="18" charset="0"/>
                <a:cs typeface="Times New Roman" panose="02020603050405020304" pitchFamily="18" charset="0"/>
              </a:rPr>
              <a:t>In the current online environment, most social media platforms rely on manual reporting or basic keyword filtering to detect cyberbullying. Users are expected to report abusive content, and in some cases, automated systems block or flag messages containing offensive words.</a:t>
            </a:r>
          </a:p>
          <a:p>
            <a:r>
              <a:rPr lang="en-US" sz="2000" dirty="0" smtClean="0">
                <a:latin typeface="Times New Roman" panose="02020603050405020304" pitchFamily="18" charset="0"/>
                <a:cs typeface="Times New Roman" panose="02020603050405020304" pitchFamily="18" charset="0"/>
              </a:rPr>
              <a:t>While these methods are commonly used, they have several </a:t>
            </a:r>
            <a:r>
              <a:rPr lang="en-US" sz="2000" b="1" dirty="0" smtClean="0">
                <a:latin typeface="Times New Roman" panose="02020603050405020304" pitchFamily="18" charset="0"/>
                <a:cs typeface="Times New Roman" panose="02020603050405020304" pitchFamily="18" charset="0"/>
              </a:rPr>
              <a:t>disadvantages</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Manual Effort Required</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Users must report harmful content themselves, which takes time and may not always happen. Many cases of cyberbullying go unnoticed or unreported.</a:t>
            </a: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Delayed Response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Human moderation can be slow. By the time harmful content is reviewed and removed, damage may already be done to the victim.</a:t>
            </a: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Scalability Issues</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As social media traffic grows, it becomes harder for human moderators to keep up, especially with millions of posts per day.</a:t>
            </a: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Lack of Personalization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Existing systems do not adapt to different languages, cultures, or slang, which limits their effectiveness across diverse user groups.</a:t>
            </a:r>
          </a:p>
          <a:p>
            <a:pPr marL="12700" marR="5080">
              <a:lnSpc>
                <a:spcPct val="150000"/>
              </a:lnSpc>
              <a:spcBef>
                <a:spcPts val="100"/>
              </a:spcBef>
            </a:pPr>
            <a:endParaRPr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1" y="609600"/>
            <a:ext cx="3639792" cy="443070"/>
          </a:xfrm>
          <a:prstGeom prst="rect">
            <a:avLst/>
          </a:prstGeom>
        </p:spPr>
        <p:txBody>
          <a:bodyPr vert="horz" wrap="square" lIns="0" tIns="12065" rIns="0" bIns="0" rtlCol="0">
            <a:spAutoFit/>
          </a:bodyPr>
          <a:lstStyle/>
          <a:p>
            <a:pPr marL="12700">
              <a:lnSpc>
                <a:spcPct val="100000"/>
              </a:lnSpc>
              <a:spcBef>
                <a:spcPts val="95"/>
              </a:spcBef>
            </a:pPr>
            <a:r>
              <a:rPr lang="en-IN" sz="2400" dirty="0" smtClean="0"/>
              <a:t> </a:t>
            </a:r>
            <a:r>
              <a:rPr sz="2400" dirty="0" smtClean="0"/>
              <a:t>PROPOSED</a:t>
            </a:r>
            <a:r>
              <a:rPr sz="2800" spc="-145" dirty="0" smtClean="0"/>
              <a:t> </a:t>
            </a:r>
            <a:r>
              <a:rPr sz="2400" spc="-10" dirty="0"/>
              <a:t>SYSTEM</a:t>
            </a:r>
            <a:endParaRPr sz="2400" dirty="0"/>
          </a:p>
        </p:txBody>
      </p:sp>
      <p:sp>
        <p:nvSpPr>
          <p:cNvPr id="8" name="Rectangle 7"/>
          <p:cNvSpPr/>
          <p:nvPr/>
        </p:nvSpPr>
        <p:spPr>
          <a:xfrm>
            <a:off x="609601" y="1052670"/>
            <a:ext cx="11201400" cy="5632311"/>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proposed system uses machine learning to automatically detect cyberbullying in social media comments. Instead of relying on manual reporting or simple keyword filters, this system learns from real examples of cyberbullying to understand patterns in language, tone, and word combinations.</a:t>
            </a:r>
          </a:p>
          <a:p>
            <a:r>
              <a:rPr lang="en-US" sz="2000" dirty="0" smtClean="0">
                <a:latin typeface="Times New Roman" panose="02020603050405020304" pitchFamily="18" charset="0"/>
                <a:cs typeface="Times New Roman" panose="02020603050405020304" pitchFamily="18" charset="0"/>
              </a:rPr>
              <a:t>The main idea is to train a model on a labeled dataset (from Twitter) where each comment is marked as either cyberbullying or not. After cleaning and processing the text data, the system uses TF-IDF </a:t>
            </a:r>
            <a:r>
              <a:rPr lang="en-US" sz="2000" dirty="0" err="1" smtClean="0">
                <a:latin typeface="Times New Roman" panose="02020603050405020304" pitchFamily="18" charset="0"/>
                <a:cs typeface="Times New Roman" panose="02020603050405020304" pitchFamily="18" charset="0"/>
              </a:rPr>
              <a:t>vectorization</a:t>
            </a:r>
            <a:r>
              <a:rPr lang="en-US" sz="2000" dirty="0" smtClean="0">
                <a:latin typeface="Times New Roman" panose="02020603050405020304" pitchFamily="18" charset="0"/>
                <a:cs typeface="Times New Roman" panose="02020603050405020304" pitchFamily="18" charset="0"/>
              </a:rPr>
              <a:t> with N-grams to convert text into meaningful features. Models like Logistic Regression and </a:t>
            </a:r>
            <a:r>
              <a:rPr lang="en-US" sz="2000"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 are then used to classify the comments accurately. We also use </a:t>
            </a:r>
            <a:r>
              <a:rPr lang="en-US" sz="2000" dirty="0" err="1" smtClean="0">
                <a:latin typeface="Times New Roman" panose="02020603050405020304" pitchFamily="18" charset="0"/>
                <a:cs typeface="Times New Roman" panose="02020603050405020304" pitchFamily="18" charset="0"/>
              </a:rPr>
              <a:t>hyperparameter</a:t>
            </a:r>
            <a:r>
              <a:rPr lang="en-US" sz="2000" dirty="0" smtClean="0">
                <a:latin typeface="Times New Roman" panose="02020603050405020304" pitchFamily="18" charset="0"/>
                <a:cs typeface="Times New Roman" panose="02020603050405020304" pitchFamily="18" charset="0"/>
              </a:rPr>
              <a:t> tuning to improve the model’s performance.</a:t>
            </a:r>
          </a:p>
          <a:p>
            <a:r>
              <a:rPr lang="en-US" sz="2000" b="1" dirty="0" smtClean="0">
                <a:latin typeface="Times New Roman" panose="02020603050405020304" pitchFamily="18" charset="0"/>
                <a:cs typeface="Times New Roman" panose="02020603050405020304" pitchFamily="18" charset="0"/>
              </a:rPr>
              <a:t>Advantages:</a:t>
            </a:r>
            <a:endParaRPr lang="en-US" altLang="en-US" sz="2000" b="1"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 Detection</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No need for users to report – the system detects harmful comments on its own.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Faster Response</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Machine learning models can scan large volumes of data in real-time or near real-time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20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342900" indent="-342900">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16" name="Rectangle 12"/>
          <p:cNvSpPr>
            <a:spLocks noChangeArrowheads="1"/>
          </p:cNvSpPr>
          <p:nvPr/>
        </p:nvSpPr>
        <p:spPr bwMode="auto">
          <a:xfrm>
            <a:off x="609601" y="5146796"/>
            <a:ext cx="938544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Context-Aware</a:t>
            </a:r>
            <a:r>
              <a:rPr kumimoji="0" lang="en-US" altLang="en-US" sz="1800" i="0" u="none" strike="noStrike" cap="none" normalizeH="0" baseline="0" dirty="0" smtClean="0">
                <a:ln>
                  <a:noFill/>
                </a:ln>
                <a:solidFill>
                  <a:schemeClr val="tx1"/>
                </a:solidFill>
                <a:effectLst/>
                <a:latin typeface="Arial" panose="020B0604020202020204" pitchFamily="34" charset="0"/>
              </a:rPr>
              <a:t/>
            </a:r>
            <a:br>
              <a:rPr kumimoji="0" lang="en-US" altLang="en-US" sz="1800" i="0" u="none" strike="noStrike" cap="none" normalizeH="0" baseline="0" dirty="0" smtClean="0">
                <a:ln>
                  <a:noFill/>
                </a:ln>
                <a:solidFill>
                  <a:schemeClr val="tx1"/>
                </a:solidFill>
                <a:effectLst/>
                <a:latin typeface="Arial" panose="020B0604020202020204" pitchFamily="34" charset="0"/>
              </a:rPr>
            </a:br>
            <a:r>
              <a:rPr kumimoji="0" lang="en-US" altLang="en-US" sz="1800" i="0" u="none" strike="noStrike" cap="none" normalizeH="0" baseline="0" dirty="0" smtClean="0">
                <a:ln>
                  <a:noFill/>
                </a:ln>
                <a:solidFill>
                  <a:schemeClr val="tx1"/>
                </a:solidFill>
                <a:effectLst/>
                <a:latin typeface="Arial" panose="020B0604020202020204" pitchFamily="34" charset="0"/>
              </a:rPr>
              <a:t>Using N-grams helps the model understand context, making it better than simple keyword filters.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Accuracy</a:t>
            </a:r>
            <a:r>
              <a:rPr kumimoji="0" lang="en-US" altLang="en-US" sz="1800" i="0" u="none" strike="noStrike" cap="none" normalizeH="0" baseline="0" dirty="0" smtClean="0">
                <a:ln>
                  <a:noFill/>
                </a:ln>
                <a:solidFill>
                  <a:schemeClr val="tx1"/>
                </a:solidFill>
                <a:effectLst/>
                <a:latin typeface="Arial" panose="020B0604020202020204" pitchFamily="34" charset="0"/>
              </a:rPr>
              <a:t/>
            </a:r>
            <a:br>
              <a:rPr kumimoji="0" lang="en-US" altLang="en-US" sz="1800" i="0" u="none" strike="noStrike" cap="none" normalizeH="0" baseline="0" dirty="0" smtClean="0">
                <a:ln>
                  <a:noFill/>
                </a:ln>
                <a:solidFill>
                  <a:schemeClr val="tx1"/>
                </a:solidFill>
                <a:effectLst/>
                <a:latin typeface="Arial" panose="020B0604020202020204" pitchFamily="34" charset="0"/>
              </a:rPr>
            </a:br>
            <a:r>
              <a:rPr kumimoji="0" lang="en-US" altLang="en-US" sz="1800" i="0" u="none" strike="noStrike" cap="none" normalizeH="0" baseline="0" dirty="0" smtClean="0">
                <a:ln>
                  <a:noFill/>
                </a:ln>
                <a:solidFill>
                  <a:schemeClr val="tx1"/>
                </a:solidFill>
                <a:effectLst/>
                <a:latin typeface="Arial" panose="020B0604020202020204" pitchFamily="34" charset="0"/>
              </a:rPr>
              <a:t>With balanced data and tuning, the model reduces false positives and false negatives.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44980">
              <a:lnSpc>
                <a:spcPct val="100000"/>
              </a:lnSpc>
              <a:spcBef>
                <a:spcPts val="105"/>
              </a:spcBef>
            </a:pPr>
            <a:r>
              <a:rPr sz="5600" dirty="0">
                <a:solidFill>
                  <a:srgbClr val="1A1A1A"/>
                </a:solidFill>
              </a:rPr>
              <a:t>LITERATURE</a:t>
            </a:r>
            <a:r>
              <a:rPr sz="5600" spc="-135" dirty="0">
                <a:solidFill>
                  <a:srgbClr val="1A1A1A"/>
                </a:solidFill>
              </a:rPr>
              <a:t> </a:t>
            </a:r>
            <a:r>
              <a:rPr sz="5600" spc="-10" dirty="0">
                <a:solidFill>
                  <a:srgbClr val="1A1A1A"/>
                </a:solidFill>
              </a:rPr>
              <a:t>SURVEY</a:t>
            </a:r>
            <a:endParaRPr sz="5600"/>
          </a:p>
        </p:txBody>
      </p:sp>
      <p:graphicFrame>
        <p:nvGraphicFramePr>
          <p:cNvPr id="3" name="object 3"/>
          <p:cNvGraphicFramePr>
            <a:graphicFrameLocks noGrp="1"/>
          </p:cNvGraphicFramePr>
          <p:nvPr>
            <p:extLst>
              <p:ext uri="{D42A27DB-BD31-4B8C-83A1-F6EECF244321}">
                <p14:modId xmlns:p14="http://schemas.microsoft.com/office/powerpoint/2010/main" val="58490625"/>
              </p:ext>
            </p:extLst>
          </p:nvPr>
        </p:nvGraphicFramePr>
        <p:xfrm>
          <a:off x="393700" y="1814448"/>
          <a:ext cx="11344906" cy="4681220"/>
        </p:xfrm>
        <a:graphic>
          <a:graphicData uri="http://schemas.openxmlformats.org/drawingml/2006/table">
            <a:tbl>
              <a:tblPr firstRow="1" bandRow="1">
                <a:tableStyleId>{2D5ABB26-0587-4C30-8999-92F81FD0307C}</a:tableStyleId>
              </a:tblPr>
              <a:tblGrid>
                <a:gridCol w="1511300"/>
                <a:gridCol w="1524000"/>
                <a:gridCol w="1828800"/>
                <a:gridCol w="1236344"/>
                <a:gridCol w="1748154"/>
                <a:gridCol w="1748154"/>
                <a:gridCol w="1748154"/>
              </a:tblGrid>
              <a:tr h="417195">
                <a:tc>
                  <a:txBody>
                    <a:bodyPr/>
                    <a:lstStyle/>
                    <a:p>
                      <a:pPr marL="379095">
                        <a:lnSpc>
                          <a:spcPct val="100000"/>
                        </a:lnSpc>
                        <a:spcBef>
                          <a:spcPts val="245"/>
                        </a:spcBef>
                      </a:pPr>
                      <a:r>
                        <a:rPr lang="en-IN" sz="1600" b="1" dirty="0" smtClean="0">
                          <a:latin typeface="Times New Roman" panose="02020603050405020304" pitchFamily="18" charset="0"/>
                          <a:cs typeface="Times New Roman" panose="02020603050405020304" pitchFamily="18" charset="0"/>
                        </a:rPr>
                        <a:t>AUTHOR</a:t>
                      </a:r>
                      <a:endParaRPr sz="1600" b="1" dirty="0">
                        <a:latin typeface="Times New Roman" panose="02020603050405020304" pitchFamily="18" charset="0"/>
                        <a:cs typeface="Times New Roman" panose="02020603050405020304" pitchFamily="18" charset="0"/>
                      </a:endParaRPr>
                    </a:p>
                  </a:txBody>
                  <a:tcPr marL="0" marR="0" marT="31115" marB="0">
                    <a:lnL w="9525">
                      <a:solidFill>
                        <a:srgbClr val="EB792B"/>
                      </a:solidFill>
                      <a:prstDash val="solid"/>
                    </a:lnL>
                    <a:lnB w="28575">
                      <a:solidFill>
                        <a:srgbClr val="FFFFFF"/>
                      </a:solidFill>
                      <a:prstDash val="solid"/>
                    </a:lnB>
                    <a:solidFill>
                      <a:srgbClr val="EC7C30"/>
                    </a:solidFill>
                  </a:tcPr>
                </a:tc>
                <a:tc>
                  <a:txBody>
                    <a:bodyPr/>
                    <a:lstStyle/>
                    <a:p>
                      <a:pPr marL="31115">
                        <a:lnSpc>
                          <a:spcPct val="100000"/>
                        </a:lnSpc>
                        <a:spcBef>
                          <a:spcPts val="245"/>
                        </a:spcBef>
                      </a:pPr>
                      <a:r>
                        <a:rPr lang="en-IN" sz="1600" b="1" dirty="0" smtClean="0">
                          <a:latin typeface="Times New Roman" panose="02020603050405020304" pitchFamily="18" charset="0"/>
                          <a:cs typeface="Times New Roman" panose="02020603050405020304" pitchFamily="18" charset="0"/>
                        </a:rPr>
                        <a:t>TITLE</a:t>
                      </a:r>
                      <a:endParaRPr sz="1600" b="1" dirty="0">
                        <a:latin typeface="Times New Roman" panose="02020603050405020304" pitchFamily="18" charset="0"/>
                        <a:cs typeface="Times New Roman" panose="02020603050405020304" pitchFamily="18" charset="0"/>
                      </a:endParaRPr>
                    </a:p>
                  </a:txBody>
                  <a:tcPr marL="0" marR="0" marT="31115" marB="0">
                    <a:lnB w="28575">
                      <a:solidFill>
                        <a:srgbClr val="FFFFFF"/>
                      </a:solidFill>
                      <a:prstDash val="solid"/>
                    </a:lnB>
                    <a:solidFill>
                      <a:srgbClr val="EC7C30"/>
                    </a:solidFill>
                  </a:tcPr>
                </a:tc>
                <a:tc>
                  <a:txBody>
                    <a:bodyPr/>
                    <a:lstStyle/>
                    <a:p>
                      <a:pPr marL="170815">
                        <a:lnSpc>
                          <a:spcPct val="100000"/>
                        </a:lnSpc>
                        <a:spcBef>
                          <a:spcPts val="245"/>
                        </a:spcBef>
                      </a:pPr>
                      <a:r>
                        <a:rPr lang="en-IN" sz="1600" b="1" dirty="0" smtClean="0">
                          <a:latin typeface="Times New Roman" panose="02020603050405020304" pitchFamily="18" charset="0"/>
                          <a:cs typeface="Times New Roman" panose="02020603050405020304" pitchFamily="18" charset="0"/>
                        </a:rPr>
                        <a:t>METHODLOGY</a:t>
                      </a:r>
                      <a:endParaRPr sz="1600" b="1" dirty="0">
                        <a:latin typeface="Times New Roman" panose="02020603050405020304" pitchFamily="18" charset="0"/>
                        <a:cs typeface="Times New Roman" panose="02020603050405020304" pitchFamily="18" charset="0"/>
                      </a:endParaRPr>
                    </a:p>
                  </a:txBody>
                  <a:tcPr marL="0" marR="0" marT="31115" marB="0">
                    <a:lnB w="28575">
                      <a:solidFill>
                        <a:srgbClr val="FFFFFF"/>
                      </a:solidFill>
                      <a:prstDash val="solid"/>
                    </a:lnB>
                    <a:solidFill>
                      <a:srgbClr val="EC7C30"/>
                    </a:solidFill>
                  </a:tcPr>
                </a:tc>
                <a:tc>
                  <a:txBody>
                    <a:bodyPr/>
                    <a:lstStyle/>
                    <a:p>
                      <a:pPr marL="1905" algn="ctr">
                        <a:lnSpc>
                          <a:spcPct val="100000"/>
                        </a:lnSpc>
                        <a:spcBef>
                          <a:spcPts val="245"/>
                        </a:spcBef>
                      </a:pPr>
                      <a:r>
                        <a:rPr lang="en-IN" sz="1600" b="1" dirty="0" smtClean="0">
                          <a:latin typeface="Times New Roman" panose="02020603050405020304" pitchFamily="18" charset="0"/>
                          <a:cs typeface="Times New Roman" panose="02020603050405020304" pitchFamily="18" charset="0"/>
                        </a:rPr>
                        <a:t>PROS</a:t>
                      </a:r>
                      <a:endParaRPr sz="1600" b="1" dirty="0">
                        <a:latin typeface="Times New Roman" panose="02020603050405020304" pitchFamily="18" charset="0"/>
                        <a:cs typeface="Times New Roman" panose="02020603050405020304" pitchFamily="18" charset="0"/>
                      </a:endParaRPr>
                    </a:p>
                  </a:txBody>
                  <a:tcPr marL="0" marR="0" marT="31115" marB="0">
                    <a:lnB w="28575">
                      <a:solidFill>
                        <a:srgbClr val="FFFFFF"/>
                      </a:solidFill>
                      <a:prstDash val="solid"/>
                    </a:lnB>
                    <a:solidFill>
                      <a:srgbClr val="EC7C30"/>
                    </a:solidFill>
                  </a:tcPr>
                </a:tc>
                <a:tc>
                  <a:txBody>
                    <a:bodyPr/>
                    <a:lstStyle/>
                    <a:p>
                      <a:pPr algn="ctr">
                        <a:lnSpc>
                          <a:spcPct val="100000"/>
                        </a:lnSpc>
                        <a:spcBef>
                          <a:spcPts val="245"/>
                        </a:spcBef>
                      </a:pPr>
                      <a:r>
                        <a:rPr lang="en-IN" sz="1600" b="1" dirty="0" smtClean="0">
                          <a:latin typeface="Times New Roman" panose="02020603050405020304" pitchFamily="18" charset="0"/>
                          <a:cs typeface="Times New Roman" panose="02020603050405020304" pitchFamily="18" charset="0"/>
                        </a:rPr>
                        <a:t>CONS</a:t>
                      </a:r>
                      <a:endParaRPr sz="1600" b="1" dirty="0">
                        <a:latin typeface="Times New Roman" panose="02020603050405020304" pitchFamily="18" charset="0"/>
                        <a:cs typeface="Times New Roman" panose="02020603050405020304" pitchFamily="18" charset="0"/>
                      </a:endParaRPr>
                    </a:p>
                  </a:txBody>
                  <a:tcPr marL="0" marR="0" marT="31115" marB="0">
                    <a:lnB w="28575">
                      <a:solidFill>
                        <a:srgbClr val="FFFFFF"/>
                      </a:solidFill>
                      <a:prstDash val="solid"/>
                    </a:lnB>
                    <a:solidFill>
                      <a:srgbClr val="EC7C30"/>
                    </a:solidFill>
                  </a:tcPr>
                </a:tc>
                <a:tc>
                  <a:txBody>
                    <a:bodyPr/>
                    <a:lstStyle/>
                    <a:p>
                      <a:pPr marL="356870">
                        <a:lnSpc>
                          <a:spcPct val="100000"/>
                        </a:lnSpc>
                        <a:spcBef>
                          <a:spcPts val="245"/>
                        </a:spcBef>
                      </a:pPr>
                      <a:r>
                        <a:rPr lang="en-IN" sz="1600" b="1" dirty="0" smtClean="0">
                          <a:latin typeface="Times New Roman" panose="02020603050405020304" pitchFamily="18" charset="0"/>
                          <a:cs typeface="Times New Roman" panose="02020603050405020304" pitchFamily="18" charset="0"/>
                        </a:rPr>
                        <a:t>CONCLUSION</a:t>
                      </a:r>
                      <a:endParaRPr sz="1600" b="1" dirty="0">
                        <a:latin typeface="Times New Roman" panose="02020603050405020304" pitchFamily="18" charset="0"/>
                        <a:cs typeface="Times New Roman" panose="02020603050405020304" pitchFamily="18" charset="0"/>
                      </a:endParaRPr>
                    </a:p>
                  </a:txBody>
                  <a:tcPr marL="0" marR="0" marT="31115" marB="0">
                    <a:lnB w="28575">
                      <a:solidFill>
                        <a:srgbClr val="FFFFFF"/>
                      </a:solidFill>
                      <a:prstDash val="solid"/>
                    </a:lnB>
                    <a:solidFill>
                      <a:srgbClr val="EC7C30"/>
                    </a:solidFill>
                  </a:tcPr>
                </a:tc>
                <a:tc>
                  <a:txBody>
                    <a:bodyPr/>
                    <a:lstStyle/>
                    <a:p>
                      <a:pPr marL="3175" algn="ctr">
                        <a:lnSpc>
                          <a:spcPct val="100000"/>
                        </a:lnSpc>
                        <a:spcBef>
                          <a:spcPts val="245"/>
                        </a:spcBef>
                      </a:pPr>
                      <a:r>
                        <a:rPr lang="en-IN" sz="1600" b="1" dirty="0" smtClean="0">
                          <a:latin typeface="Times New Roman" panose="02020603050405020304" pitchFamily="18" charset="0"/>
                          <a:cs typeface="Times New Roman" panose="02020603050405020304" pitchFamily="18" charset="0"/>
                        </a:rPr>
                        <a:t>LINK</a:t>
                      </a:r>
                      <a:endParaRPr sz="1600" b="1" dirty="0">
                        <a:latin typeface="Times New Roman" panose="02020603050405020304" pitchFamily="18" charset="0"/>
                        <a:cs typeface="Times New Roman" panose="02020603050405020304" pitchFamily="18" charset="0"/>
                      </a:endParaRPr>
                    </a:p>
                  </a:txBody>
                  <a:tcPr marL="0" marR="0" marT="31115" marB="0">
                    <a:lnR w="9525">
                      <a:solidFill>
                        <a:srgbClr val="EB792B"/>
                      </a:solidFill>
                      <a:prstDash val="solid"/>
                    </a:lnR>
                    <a:lnB w="28575">
                      <a:solidFill>
                        <a:srgbClr val="FFFFFF"/>
                      </a:solidFill>
                      <a:prstDash val="solid"/>
                    </a:lnB>
                    <a:solidFill>
                      <a:srgbClr val="EC7C30"/>
                    </a:solidFill>
                  </a:tcPr>
                </a:tc>
              </a:tr>
              <a:tr h="4264025">
                <a:tc>
                  <a:txBody>
                    <a:bodyPr/>
                    <a:lstStyle/>
                    <a:p>
                      <a:pPr marL="215265">
                        <a:lnSpc>
                          <a:spcPct val="100000"/>
                        </a:lnSpc>
                        <a:spcBef>
                          <a:spcPts val="204"/>
                        </a:spcBef>
                      </a:pPr>
                      <a:r>
                        <a:rPr lang="en-IN" sz="1600" dirty="0" err="1" smtClean="0"/>
                        <a:t>Maral</a:t>
                      </a:r>
                      <a:r>
                        <a:rPr lang="en-IN" sz="1600" dirty="0" smtClean="0"/>
                        <a:t> </a:t>
                      </a:r>
                      <a:r>
                        <a:rPr lang="en-IN" sz="1600" dirty="0" err="1" smtClean="0"/>
                        <a:t>Dadvar</a:t>
                      </a:r>
                      <a:r>
                        <a:rPr lang="en-IN" sz="1600" dirty="0" smtClean="0"/>
                        <a:t>, </a:t>
                      </a:r>
                      <a:r>
                        <a:rPr lang="en-IN" sz="1600" dirty="0" err="1" smtClean="0"/>
                        <a:t>Dolf</a:t>
                      </a:r>
                      <a:r>
                        <a:rPr lang="en-IN" sz="1600" dirty="0" smtClean="0"/>
                        <a:t> </a:t>
                      </a:r>
                      <a:r>
                        <a:rPr lang="en-IN" sz="1600" dirty="0" err="1" smtClean="0"/>
                        <a:t>Trieschnigg</a:t>
                      </a:r>
                      <a:r>
                        <a:rPr lang="en-IN" sz="1600" dirty="0" smtClean="0"/>
                        <a:t>, Roeland </a:t>
                      </a:r>
                      <a:r>
                        <a:rPr lang="en-IN" sz="1600" dirty="0" err="1" smtClean="0"/>
                        <a:t>Ordelman</a:t>
                      </a:r>
                      <a:r>
                        <a:rPr lang="en-IN" sz="1600" dirty="0" smtClean="0"/>
                        <a:t>, </a:t>
                      </a:r>
                      <a:r>
                        <a:rPr lang="en-IN" sz="1600" dirty="0" err="1" smtClean="0"/>
                        <a:t>Franciska</a:t>
                      </a:r>
                      <a:r>
                        <a:rPr lang="en-IN" sz="1600" dirty="0" smtClean="0"/>
                        <a:t> de Jong</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240029" marR="20320" indent="-106680" algn="r">
                        <a:lnSpc>
                          <a:spcPct val="100000"/>
                        </a:lnSpc>
                        <a:spcBef>
                          <a:spcPts val="204"/>
                        </a:spcBef>
                      </a:pPr>
                      <a:r>
                        <a:rPr lang="en-US" sz="1600" dirty="0" smtClean="0"/>
                        <a:t>Improving Cyberbullying Detection with User Context</a:t>
                      </a:r>
                      <a:r>
                        <a:rPr lang="en-US" sz="1600" dirty="0" smtClean="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36830" marR="24130" indent="97155" algn="r">
                        <a:lnSpc>
                          <a:spcPct val="100000"/>
                        </a:lnSpc>
                        <a:spcBef>
                          <a:spcPts val="204"/>
                        </a:spcBef>
                      </a:pPr>
                      <a:r>
                        <a:rPr lang="en-US" sz="1600" dirty="0" smtClean="0"/>
                        <a:t>The study enhances traditional text-based classifiers by integrating user metadata such as age, gender, and user history into SVM-based classification models</a:t>
                      </a:r>
                      <a:r>
                        <a:rPr lang="en-US" sz="1600" dirty="0" smtClean="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45085" marR="19685" indent="39370" algn="r">
                        <a:lnSpc>
                          <a:spcPct val="100000"/>
                        </a:lnSpc>
                        <a:spcBef>
                          <a:spcPts val="204"/>
                        </a:spcBef>
                      </a:pPr>
                      <a:r>
                        <a:rPr lang="en-US" sz="1600" dirty="0" smtClean="0"/>
                        <a:t>- Improves detection by incorporating user-specific data</a:t>
                      </a:r>
                      <a:br>
                        <a:rPr lang="en-US" sz="1600" dirty="0" smtClean="0"/>
                      </a:br>
                      <a:r>
                        <a:rPr lang="en-US" sz="1600" dirty="0" smtClean="0"/>
                        <a:t>- Outperforms text-only models.</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276860" marR="24130" indent="0" algn="just">
                        <a:lnSpc>
                          <a:spcPct val="100000"/>
                        </a:lnSpc>
                        <a:spcBef>
                          <a:spcPts val="204"/>
                        </a:spcBef>
                        <a:buNone/>
                        <a:tabLst>
                          <a:tab pos="899160" algn="l"/>
                        </a:tabLst>
                      </a:pPr>
                      <a:r>
                        <a:rPr lang="en-US" sz="1600" dirty="0" smtClean="0"/>
                        <a:t>- Requires user data which may not always be accessible</a:t>
                      </a:r>
                      <a:br>
                        <a:rPr lang="en-US" sz="1600" dirty="0" smtClean="0"/>
                      </a:br>
                      <a:r>
                        <a:rPr lang="en-US" sz="1600" dirty="0" smtClean="0"/>
                        <a:t>- Limited cross-platform applicability</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88265" marR="24130" indent="208279" algn="r">
                        <a:lnSpc>
                          <a:spcPct val="100000"/>
                        </a:lnSpc>
                        <a:spcBef>
                          <a:spcPts val="204"/>
                        </a:spcBef>
                      </a:pPr>
                      <a:r>
                        <a:rPr lang="en-US" sz="1600" dirty="0" smtClean="0"/>
                        <a:t>User metadata improves accuracy, but privacy and availability are constraints..</a:t>
                      </a:r>
                      <a:endParaRPr sz="1600" dirty="0">
                        <a:latin typeface="Times New Roman" panose="02020603050405020304" pitchFamily="18" charset="0"/>
                        <a:cs typeface="Times New Roman" panose="02020603050405020304" pitchFamily="18" charset="0"/>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31750">
                        <a:lnSpc>
                          <a:spcPct val="100000"/>
                        </a:lnSpc>
                        <a:spcBef>
                          <a:spcPts val="195"/>
                        </a:spcBef>
                      </a:pPr>
                      <a:r>
                        <a:rPr lang="en-IN" sz="1600" dirty="0" smtClean="0">
                          <a:solidFill>
                            <a:srgbClr val="0000FF"/>
                          </a:solidFill>
                          <a:latin typeface="Times New Roman" panose="02020603050405020304" pitchFamily="18" charset="0"/>
                          <a:cs typeface="Times New Roman" panose="02020603050405020304" pitchFamily="18" charset="0"/>
                          <a:hlinkClick r:id="rId2"/>
                        </a:rPr>
                        <a:t>Link</a:t>
                      </a:r>
                      <a:r>
                        <a:rPr lang="en-IN" sz="1600" baseline="0" dirty="0" smtClean="0">
                          <a:solidFill>
                            <a:srgbClr val="0000FF"/>
                          </a:solidFill>
                          <a:latin typeface="Times New Roman" panose="02020603050405020304" pitchFamily="18" charset="0"/>
                          <a:cs typeface="Times New Roman" panose="02020603050405020304" pitchFamily="18" charset="0"/>
                          <a:hlinkClick r:id="rId2"/>
                        </a:rPr>
                        <a:t> to paper</a:t>
                      </a:r>
                      <a:endParaRPr sz="1600" dirty="0">
                        <a:solidFill>
                          <a:srgbClr val="0000FF"/>
                        </a:solidFill>
                        <a:latin typeface="Times New Roman" panose="02020603050405020304" pitchFamily="18" charset="0"/>
                        <a:cs typeface="Times New Roman" panose="02020603050405020304" pitchFamily="18" charset="0"/>
                      </a:endParaRPr>
                    </a:p>
                  </a:txBody>
                  <a:tcPr marL="0" marR="0" marT="24765"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44980">
              <a:lnSpc>
                <a:spcPct val="100000"/>
              </a:lnSpc>
              <a:spcBef>
                <a:spcPts val="105"/>
              </a:spcBef>
            </a:pPr>
            <a:r>
              <a:rPr sz="5600" dirty="0">
                <a:solidFill>
                  <a:srgbClr val="1A1A1A"/>
                </a:solidFill>
              </a:rPr>
              <a:t>LITERATURE</a:t>
            </a:r>
            <a:r>
              <a:rPr sz="5600" spc="-135" dirty="0">
                <a:solidFill>
                  <a:srgbClr val="1A1A1A"/>
                </a:solidFill>
              </a:rPr>
              <a:t> </a:t>
            </a:r>
            <a:r>
              <a:rPr sz="5600" spc="-10" dirty="0">
                <a:solidFill>
                  <a:srgbClr val="1A1A1A"/>
                </a:solidFill>
              </a:rPr>
              <a:t>SURVEY</a:t>
            </a:r>
            <a:endParaRPr sz="5600"/>
          </a:p>
        </p:txBody>
      </p:sp>
      <p:graphicFrame>
        <p:nvGraphicFramePr>
          <p:cNvPr id="3" name="object 3"/>
          <p:cNvGraphicFramePr>
            <a:graphicFrameLocks noGrp="1"/>
          </p:cNvGraphicFramePr>
          <p:nvPr>
            <p:extLst>
              <p:ext uri="{D42A27DB-BD31-4B8C-83A1-F6EECF244321}">
                <p14:modId xmlns:p14="http://schemas.microsoft.com/office/powerpoint/2010/main" val="1502602146"/>
              </p:ext>
            </p:extLst>
          </p:nvPr>
        </p:nvGraphicFramePr>
        <p:xfrm>
          <a:off x="393700" y="1481074"/>
          <a:ext cx="11403964" cy="4781550"/>
        </p:xfrm>
        <a:graphic>
          <a:graphicData uri="http://schemas.openxmlformats.org/drawingml/2006/table">
            <a:tbl>
              <a:tblPr firstRow="1" bandRow="1">
                <a:tableStyleId>{2D5ABB26-0587-4C30-8999-92F81FD0307C}</a:tableStyleId>
              </a:tblPr>
              <a:tblGrid>
                <a:gridCol w="1435100"/>
                <a:gridCol w="1614805"/>
                <a:gridCol w="1612899"/>
                <a:gridCol w="1470025"/>
                <a:gridCol w="1757045"/>
                <a:gridCol w="1757045"/>
                <a:gridCol w="1757045"/>
              </a:tblGrid>
              <a:tr h="422275">
                <a:tc>
                  <a:txBody>
                    <a:bodyPr/>
                    <a:lstStyle/>
                    <a:p>
                      <a:pPr marL="382270">
                        <a:lnSpc>
                          <a:spcPct val="100000"/>
                        </a:lnSpc>
                        <a:spcBef>
                          <a:spcPts val="245"/>
                        </a:spcBef>
                      </a:pPr>
                      <a:r>
                        <a:rPr sz="1200" b="1" spc="-10" dirty="0">
                          <a:solidFill>
                            <a:srgbClr val="1A1A1A"/>
                          </a:solidFill>
                          <a:latin typeface="Times New Roman"/>
                          <a:cs typeface="Times New Roman"/>
                        </a:rPr>
                        <a:t>AUTHOR</a:t>
                      </a:r>
                      <a:endParaRPr sz="1200" dirty="0">
                        <a:latin typeface="Times New Roman"/>
                        <a:cs typeface="Times New Roman"/>
                      </a:endParaRPr>
                    </a:p>
                  </a:txBody>
                  <a:tcPr marL="0" marR="0" marT="31115" marB="0">
                    <a:lnL w="9525">
                      <a:solidFill>
                        <a:srgbClr val="EB792B"/>
                      </a:solidFill>
                      <a:prstDash val="solid"/>
                    </a:lnL>
                    <a:lnB w="28575">
                      <a:solidFill>
                        <a:srgbClr val="FFFFFF"/>
                      </a:solidFill>
                      <a:prstDash val="solid"/>
                    </a:lnB>
                    <a:solidFill>
                      <a:srgbClr val="EC7C30"/>
                    </a:solidFill>
                  </a:tcPr>
                </a:tc>
                <a:tc>
                  <a:txBody>
                    <a:bodyPr/>
                    <a:lstStyle/>
                    <a:p>
                      <a:pPr marL="31115">
                        <a:lnSpc>
                          <a:spcPct val="100000"/>
                        </a:lnSpc>
                        <a:spcBef>
                          <a:spcPts val="245"/>
                        </a:spcBef>
                      </a:pPr>
                      <a:r>
                        <a:rPr sz="1200" b="1" spc="-10" dirty="0">
                          <a:solidFill>
                            <a:srgbClr val="1A1A1A"/>
                          </a:solidFill>
                          <a:latin typeface="Times New Roman"/>
                          <a:cs typeface="Times New Roman"/>
                        </a:rPr>
                        <a:t>TITLE</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175260">
                        <a:lnSpc>
                          <a:spcPct val="100000"/>
                        </a:lnSpc>
                        <a:spcBef>
                          <a:spcPts val="245"/>
                        </a:spcBef>
                      </a:pPr>
                      <a:r>
                        <a:rPr sz="1200" b="1" spc="-10" dirty="0">
                          <a:solidFill>
                            <a:srgbClr val="1A1A1A"/>
                          </a:solidFill>
                          <a:latin typeface="Times New Roman"/>
                          <a:cs typeface="Times New Roman"/>
                        </a:rPr>
                        <a:t>METHODOLOGY</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algn="ctr">
                        <a:lnSpc>
                          <a:spcPct val="100000"/>
                        </a:lnSpc>
                        <a:spcBef>
                          <a:spcPts val="245"/>
                        </a:spcBef>
                      </a:pPr>
                      <a:r>
                        <a:rPr sz="1200" b="1" spc="-20" dirty="0">
                          <a:solidFill>
                            <a:srgbClr val="1A1A1A"/>
                          </a:solidFill>
                          <a:latin typeface="Times New Roman"/>
                          <a:cs typeface="Times New Roman"/>
                        </a:rPr>
                        <a:t>PROS</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algn="ctr">
                        <a:lnSpc>
                          <a:spcPct val="100000"/>
                        </a:lnSpc>
                        <a:spcBef>
                          <a:spcPts val="245"/>
                        </a:spcBef>
                      </a:pPr>
                      <a:r>
                        <a:rPr sz="1200" b="1" spc="-20" dirty="0">
                          <a:solidFill>
                            <a:srgbClr val="1A1A1A"/>
                          </a:solidFill>
                          <a:latin typeface="Times New Roman"/>
                          <a:cs typeface="Times New Roman"/>
                        </a:rPr>
                        <a:t>CONS</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361950">
                        <a:lnSpc>
                          <a:spcPct val="100000"/>
                        </a:lnSpc>
                        <a:spcBef>
                          <a:spcPts val="245"/>
                        </a:spcBef>
                      </a:pPr>
                      <a:r>
                        <a:rPr sz="1200" b="1" spc="-10" dirty="0">
                          <a:solidFill>
                            <a:srgbClr val="1A1A1A"/>
                          </a:solidFill>
                          <a:latin typeface="Times New Roman"/>
                          <a:cs typeface="Times New Roman"/>
                        </a:rPr>
                        <a:t>CONCLUSION</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3175" algn="ctr">
                        <a:lnSpc>
                          <a:spcPct val="100000"/>
                        </a:lnSpc>
                        <a:spcBef>
                          <a:spcPts val="245"/>
                        </a:spcBef>
                      </a:pPr>
                      <a:r>
                        <a:rPr sz="1200" b="1" spc="-20" dirty="0">
                          <a:solidFill>
                            <a:srgbClr val="1A1A1A"/>
                          </a:solidFill>
                          <a:latin typeface="Times New Roman"/>
                          <a:cs typeface="Times New Roman"/>
                        </a:rPr>
                        <a:t>LINK</a:t>
                      </a:r>
                      <a:endParaRPr sz="1200">
                        <a:latin typeface="Times New Roman"/>
                        <a:cs typeface="Times New Roman"/>
                      </a:endParaRPr>
                    </a:p>
                  </a:txBody>
                  <a:tcPr marL="0" marR="0" marT="31115" marB="0">
                    <a:lnR w="9525">
                      <a:solidFill>
                        <a:srgbClr val="EB792B"/>
                      </a:solidFill>
                      <a:prstDash val="solid"/>
                    </a:lnR>
                    <a:lnB w="28575">
                      <a:solidFill>
                        <a:srgbClr val="FFFFFF"/>
                      </a:solidFill>
                      <a:prstDash val="solid"/>
                    </a:lnB>
                    <a:solidFill>
                      <a:srgbClr val="EC7C30"/>
                    </a:solidFill>
                  </a:tcPr>
                </a:tc>
              </a:tr>
              <a:tr h="4359275">
                <a:tc>
                  <a:txBody>
                    <a:bodyPr/>
                    <a:lstStyle/>
                    <a:p>
                      <a:pPr marR="24765" algn="r">
                        <a:lnSpc>
                          <a:spcPct val="100000"/>
                        </a:lnSpc>
                        <a:spcBef>
                          <a:spcPts val="204"/>
                        </a:spcBef>
                      </a:pPr>
                      <a:r>
                        <a:rPr lang="en-IN" sz="1400" dirty="0" smtClean="0"/>
                        <a:t>Vishal Jain, Vishal Kumar, </a:t>
                      </a:r>
                      <a:r>
                        <a:rPr lang="en-IN" sz="1400" dirty="0" err="1" smtClean="0"/>
                        <a:t>Vikas</a:t>
                      </a:r>
                      <a:r>
                        <a:rPr lang="en-IN" sz="1400" dirty="0" smtClean="0"/>
                        <a:t> Pal, Dinesh Kumar </a:t>
                      </a:r>
                      <a:r>
                        <a:rPr lang="en-IN" sz="1400" dirty="0" err="1" smtClean="0"/>
                        <a:t>Vishwakarma</a:t>
                      </a:r>
                      <a:r>
                        <a:rPr lang="en-IN" sz="1300" spc="0" baseline="0" dirty="0" smtClean="0">
                          <a:solidFill>
                            <a:srgbClr val="1A1A1A"/>
                          </a:solidFill>
                          <a:latin typeface="Times New Roman"/>
                          <a:cs typeface="Times New Roman"/>
                        </a:rPr>
                        <a:t>.</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122555">
                        <a:lnSpc>
                          <a:spcPct val="100000"/>
                        </a:lnSpc>
                        <a:spcBef>
                          <a:spcPts val="204"/>
                        </a:spcBef>
                      </a:pPr>
                      <a:r>
                        <a:rPr lang="en-US" sz="1400" dirty="0" smtClean="0"/>
                        <a:t>Detection of Cyberbullying on Social Media Using Machine Learning</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98425" marR="22860" indent="88265" algn="r">
                        <a:lnSpc>
                          <a:spcPct val="100000"/>
                        </a:lnSpc>
                        <a:spcBef>
                          <a:spcPts val="204"/>
                        </a:spcBef>
                      </a:pPr>
                      <a:r>
                        <a:rPr lang="en-US" sz="1400" dirty="0" smtClean="0"/>
                        <a:t>Multiple ML models (Naïve Bayes, SVM, Decision Tree) are compared. Feature extraction is performed using NLP techniques such as tokenization and TF-IDF.</a:t>
                      </a:r>
                      <a:r>
                        <a:rPr sz="1300" spc="-10" dirty="0" smtClean="0">
                          <a:solidFill>
                            <a:srgbClr val="2D1200"/>
                          </a:solidFill>
                          <a:latin typeface="Times New Roman"/>
                          <a:cs typeface="Times New Roman"/>
                        </a:rPr>
                        <a:t>.</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64769" marR="19685" indent="85090" algn="r">
                        <a:lnSpc>
                          <a:spcPct val="100000"/>
                        </a:lnSpc>
                        <a:spcBef>
                          <a:spcPts val="204"/>
                        </a:spcBef>
                      </a:pPr>
                      <a:r>
                        <a:rPr lang="en-IN" sz="1400" dirty="0" smtClean="0"/>
                        <a:t>- Comparative analysis of multiple models</a:t>
                      </a:r>
                      <a:br>
                        <a:rPr lang="en-IN" sz="1400" dirty="0" smtClean="0"/>
                      </a:br>
                      <a:r>
                        <a:rPr lang="en-IN" sz="1400" dirty="0" smtClean="0"/>
                        <a:t>- Applies proven NLP techniques</a:t>
                      </a:r>
                      <a:r>
                        <a:rPr sz="1300" spc="-10" dirty="0" smtClean="0">
                          <a:solidFill>
                            <a:srgbClr val="1A1A1A"/>
                          </a:solidFill>
                          <a:latin typeface="Times New Roman"/>
                          <a:cs typeface="Times New Roman"/>
                        </a:rPr>
                        <a:t>.</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84455" marR="22225" indent="0" algn="r">
                        <a:lnSpc>
                          <a:spcPct val="100000"/>
                        </a:lnSpc>
                        <a:spcBef>
                          <a:spcPts val="204"/>
                        </a:spcBef>
                        <a:buNone/>
                        <a:tabLst>
                          <a:tab pos="658495" algn="l"/>
                        </a:tabLst>
                      </a:pPr>
                      <a:r>
                        <a:rPr lang="en-US" sz="1400" dirty="0" smtClean="0"/>
                        <a:t>- Dataset bias and platform-dependence</a:t>
                      </a:r>
                      <a:br>
                        <a:rPr lang="en-US" sz="1400" dirty="0" smtClean="0"/>
                      </a:br>
                      <a:r>
                        <a:rPr lang="en-US" sz="1400" dirty="0" smtClean="0"/>
                        <a:t>- Lacks integration of deep learning</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41275" marR="20320" indent="191770" algn="r">
                        <a:lnSpc>
                          <a:spcPct val="100000"/>
                        </a:lnSpc>
                        <a:spcBef>
                          <a:spcPts val="204"/>
                        </a:spcBef>
                      </a:pPr>
                      <a:r>
                        <a:rPr lang="en-US" sz="1400" dirty="0" smtClean="0"/>
                        <a:t>Machine learning algorithms are effective in detecting cyberbullying on social media. Continuous updates and adaptations are necessary to maintain accuracy across evolving platforms.</a:t>
                      </a:r>
                      <a:r>
                        <a:rPr sz="1300" spc="-10" dirty="0" smtClean="0">
                          <a:solidFill>
                            <a:srgbClr val="1A1A1A"/>
                          </a:solidFill>
                          <a:latin typeface="Times New Roman"/>
                          <a:cs typeface="Times New Roman"/>
                        </a:rPr>
                        <a:t>.</a:t>
                      </a:r>
                      <a:endParaRPr sz="13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31750" marR="43180">
                        <a:lnSpc>
                          <a:spcPct val="100000"/>
                        </a:lnSpc>
                        <a:spcBef>
                          <a:spcPts val="195"/>
                        </a:spcBef>
                      </a:pPr>
                      <a:r>
                        <a:rPr lang="en-IN" sz="1600" dirty="0" smtClean="0">
                          <a:latin typeface="Times New Roman"/>
                          <a:cs typeface="Times New Roman"/>
                          <a:hlinkClick r:id="rId2"/>
                        </a:rPr>
                        <a:t>Link</a:t>
                      </a:r>
                      <a:r>
                        <a:rPr lang="en-IN" sz="1600" baseline="0" dirty="0" smtClean="0">
                          <a:latin typeface="Times New Roman"/>
                          <a:cs typeface="Times New Roman"/>
                          <a:hlinkClick r:id="rId2"/>
                        </a:rPr>
                        <a:t> to paper</a:t>
                      </a:r>
                      <a:endParaRPr sz="1600" dirty="0">
                        <a:latin typeface="Times New Roman"/>
                        <a:cs typeface="Times New Roman"/>
                      </a:endParaRPr>
                    </a:p>
                  </a:txBody>
                  <a:tcPr marL="0" marR="0" marT="24765"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44980">
              <a:lnSpc>
                <a:spcPct val="100000"/>
              </a:lnSpc>
              <a:spcBef>
                <a:spcPts val="105"/>
              </a:spcBef>
            </a:pPr>
            <a:r>
              <a:rPr sz="5600" dirty="0">
                <a:solidFill>
                  <a:srgbClr val="1A1A1A"/>
                </a:solidFill>
              </a:rPr>
              <a:t>LITERATURE</a:t>
            </a:r>
            <a:r>
              <a:rPr sz="5600" spc="-135" dirty="0">
                <a:solidFill>
                  <a:srgbClr val="1A1A1A"/>
                </a:solidFill>
              </a:rPr>
              <a:t> </a:t>
            </a:r>
            <a:r>
              <a:rPr sz="5600" spc="-10" dirty="0">
                <a:solidFill>
                  <a:srgbClr val="1A1A1A"/>
                </a:solidFill>
              </a:rPr>
              <a:t>SURVEY</a:t>
            </a:r>
            <a:endParaRPr sz="5600"/>
          </a:p>
        </p:txBody>
      </p:sp>
      <p:graphicFrame>
        <p:nvGraphicFramePr>
          <p:cNvPr id="3" name="object 3"/>
          <p:cNvGraphicFramePr>
            <a:graphicFrameLocks noGrp="1"/>
          </p:cNvGraphicFramePr>
          <p:nvPr>
            <p:extLst>
              <p:ext uri="{D42A27DB-BD31-4B8C-83A1-F6EECF244321}">
                <p14:modId xmlns:p14="http://schemas.microsoft.com/office/powerpoint/2010/main" val="2496051856"/>
              </p:ext>
            </p:extLst>
          </p:nvPr>
        </p:nvGraphicFramePr>
        <p:xfrm>
          <a:off x="720725" y="1822450"/>
          <a:ext cx="10646406" cy="3795394"/>
        </p:xfrm>
        <a:graphic>
          <a:graphicData uri="http://schemas.openxmlformats.org/drawingml/2006/table">
            <a:tbl>
              <a:tblPr firstRow="1" bandRow="1">
                <a:tableStyleId>{2D5ABB26-0587-4C30-8999-92F81FD0307C}</a:tableStyleId>
              </a:tblPr>
              <a:tblGrid>
                <a:gridCol w="1338580"/>
                <a:gridCol w="1506855"/>
                <a:gridCol w="1506855"/>
                <a:gridCol w="1480185"/>
                <a:gridCol w="1533523"/>
                <a:gridCol w="1640204"/>
                <a:gridCol w="1640204"/>
              </a:tblGrid>
              <a:tr h="320040">
                <a:tc>
                  <a:txBody>
                    <a:bodyPr/>
                    <a:lstStyle/>
                    <a:p>
                      <a:pPr marL="333375">
                        <a:lnSpc>
                          <a:spcPct val="100000"/>
                        </a:lnSpc>
                        <a:spcBef>
                          <a:spcPts val="245"/>
                        </a:spcBef>
                      </a:pPr>
                      <a:r>
                        <a:rPr sz="1200" b="1" spc="-10" dirty="0">
                          <a:solidFill>
                            <a:srgbClr val="1A1A1A"/>
                          </a:solidFill>
                          <a:latin typeface="Times New Roman"/>
                          <a:cs typeface="Times New Roman"/>
                        </a:rPr>
                        <a:t>AUTHOR</a:t>
                      </a:r>
                      <a:endParaRPr sz="1200" dirty="0">
                        <a:latin typeface="Times New Roman"/>
                        <a:cs typeface="Times New Roman"/>
                      </a:endParaRPr>
                    </a:p>
                  </a:txBody>
                  <a:tcPr marL="0" marR="0" marT="31115" marB="0">
                    <a:lnL w="9525">
                      <a:solidFill>
                        <a:srgbClr val="EB792B"/>
                      </a:solidFill>
                      <a:prstDash val="solid"/>
                    </a:lnL>
                    <a:lnB w="28575">
                      <a:solidFill>
                        <a:srgbClr val="FFFFFF"/>
                      </a:solidFill>
                      <a:prstDash val="solid"/>
                    </a:lnB>
                    <a:solidFill>
                      <a:srgbClr val="EC7C30"/>
                    </a:solidFill>
                  </a:tcPr>
                </a:tc>
                <a:tc>
                  <a:txBody>
                    <a:bodyPr/>
                    <a:lstStyle/>
                    <a:p>
                      <a:pPr marL="30480">
                        <a:lnSpc>
                          <a:spcPct val="100000"/>
                        </a:lnSpc>
                        <a:spcBef>
                          <a:spcPts val="245"/>
                        </a:spcBef>
                      </a:pPr>
                      <a:r>
                        <a:rPr sz="1200" b="1" spc="-10" dirty="0">
                          <a:solidFill>
                            <a:srgbClr val="1A1A1A"/>
                          </a:solidFill>
                          <a:latin typeface="Times New Roman"/>
                          <a:cs typeface="Times New Roman"/>
                        </a:rPr>
                        <a:t>TITLE</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121920">
                        <a:lnSpc>
                          <a:spcPct val="100000"/>
                        </a:lnSpc>
                        <a:spcBef>
                          <a:spcPts val="245"/>
                        </a:spcBef>
                      </a:pPr>
                      <a:r>
                        <a:rPr sz="1200" b="1" spc="-10" dirty="0">
                          <a:solidFill>
                            <a:srgbClr val="1A1A1A"/>
                          </a:solidFill>
                          <a:latin typeface="Times New Roman"/>
                          <a:cs typeface="Times New Roman"/>
                        </a:rPr>
                        <a:t>METHODOLOGY</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algn="ctr">
                        <a:lnSpc>
                          <a:spcPct val="100000"/>
                        </a:lnSpc>
                        <a:spcBef>
                          <a:spcPts val="245"/>
                        </a:spcBef>
                      </a:pPr>
                      <a:r>
                        <a:rPr sz="1200" b="1" spc="-20" dirty="0">
                          <a:solidFill>
                            <a:srgbClr val="1A1A1A"/>
                          </a:solidFill>
                          <a:latin typeface="Times New Roman"/>
                          <a:cs typeface="Times New Roman"/>
                        </a:rPr>
                        <a:t>PROS</a:t>
                      </a:r>
                      <a:endParaRPr sz="120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1270" algn="ctr">
                        <a:lnSpc>
                          <a:spcPct val="100000"/>
                        </a:lnSpc>
                        <a:spcBef>
                          <a:spcPts val="245"/>
                        </a:spcBef>
                      </a:pPr>
                      <a:r>
                        <a:rPr sz="1200" b="1" spc="-20" dirty="0">
                          <a:solidFill>
                            <a:srgbClr val="1A1A1A"/>
                          </a:solidFill>
                          <a:latin typeface="Times New Roman"/>
                          <a:cs typeface="Times New Roman"/>
                        </a:rPr>
                        <a:t>CONS</a:t>
                      </a:r>
                      <a:endParaRPr sz="1200" dirty="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303530">
                        <a:lnSpc>
                          <a:spcPct val="100000"/>
                        </a:lnSpc>
                        <a:spcBef>
                          <a:spcPts val="245"/>
                        </a:spcBef>
                      </a:pPr>
                      <a:r>
                        <a:rPr sz="1200" b="1" spc="-10" dirty="0">
                          <a:solidFill>
                            <a:srgbClr val="1A1A1A"/>
                          </a:solidFill>
                          <a:latin typeface="Times New Roman"/>
                          <a:cs typeface="Times New Roman"/>
                        </a:rPr>
                        <a:t>CONCLUSION</a:t>
                      </a:r>
                      <a:endParaRPr sz="1200" dirty="0">
                        <a:latin typeface="Times New Roman"/>
                        <a:cs typeface="Times New Roman"/>
                      </a:endParaRPr>
                    </a:p>
                  </a:txBody>
                  <a:tcPr marL="0" marR="0" marT="31115" marB="0">
                    <a:lnB w="28575">
                      <a:solidFill>
                        <a:srgbClr val="FFFFFF"/>
                      </a:solidFill>
                      <a:prstDash val="solid"/>
                    </a:lnB>
                    <a:solidFill>
                      <a:srgbClr val="EC7C30"/>
                    </a:solidFill>
                  </a:tcPr>
                </a:tc>
                <a:tc>
                  <a:txBody>
                    <a:bodyPr/>
                    <a:lstStyle/>
                    <a:p>
                      <a:pPr marL="1270" algn="ctr">
                        <a:lnSpc>
                          <a:spcPct val="100000"/>
                        </a:lnSpc>
                        <a:spcBef>
                          <a:spcPts val="245"/>
                        </a:spcBef>
                      </a:pPr>
                      <a:r>
                        <a:rPr sz="1200" b="1" spc="-20" dirty="0">
                          <a:solidFill>
                            <a:srgbClr val="1A1A1A"/>
                          </a:solidFill>
                          <a:latin typeface="Times New Roman"/>
                          <a:cs typeface="Times New Roman"/>
                        </a:rPr>
                        <a:t>LINK</a:t>
                      </a:r>
                      <a:endParaRPr sz="1200">
                        <a:latin typeface="Times New Roman"/>
                        <a:cs typeface="Times New Roman"/>
                      </a:endParaRPr>
                    </a:p>
                  </a:txBody>
                  <a:tcPr marL="0" marR="0" marT="31115" marB="0">
                    <a:lnR w="9525">
                      <a:solidFill>
                        <a:srgbClr val="EB792B"/>
                      </a:solidFill>
                      <a:prstDash val="solid"/>
                    </a:lnR>
                    <a:lnB w="28575">
                      <a:solidFill>
                        <a:srgbClr val="FFFFFF"/>
                      </a:solidFill>
                      <a:prstDash val="solid"/>
                    </a:lnB>
                    <a:solidFill>
                      <a:srgbClr val="EC7C30"/>
                    </a:solidFill>
                  </a:tcPr>
                </a:tc>
              </a:tr>
              <a:tr h="3475354">
                <a:tc>
                  <a:txBody>
                    <a:bodyPr/>
                    <a:lstStyle/>
                    <a:p>
                      <a:pPr marL="361315">
                        <a:lnSpc>
                          <a:spcPct val="100000"/>
                        </a:lnSpc>
                        <a:spcBef>
                          <a:spcPts val="204"/>
                        </a:spcBef>
                      </a:pPr>
                      <a:r>
                        <a:rPr lang="en-IN" sz="1400" dirty="0" smtClean="0"/>
                        <a:t>Aditya Desai, </a:t>
                      </a:r>
                      <a:r>
                        <a:rPr lang="en-IN" sz="1400" dirty="0" err="1" smtClean="0"/>
                        <a:t>Shashank</a:t>
                      </a:r>
                      <a:r>
                        <a:rPr lang="en-IN" sz="1400" dirty="0" smtClean="0"/>
                        <a:t> </a:t>
                      </a:r>
                      <a:r>
                        <a:rPr lang="en-IN" sz="1400" dirty="0" err="1" smtClean="0"/>
                        <a:t>Kalaskar</a:t>
                      </a:r>
                      <a:r>
                        <a:rPr lang="en-IN" sz="1400" dirty="0" smtClean="0"/>
                        <a:t>, </a:t>
                      </a:r>
                      <a:r>
                        <a:rPr lang="en-IN" sz="1400" dirty="0" err="1" smtClean="0"/>
                        <a:t>Omkar</a:t>
                      </a:r>
                      <a:r>
                        <a:rPr lang="en-IN" sz="1400" dirty="0" smtClean="0"/>
                        <a:t> </a:t>
                      </a:r>
                      <a:r>
                        <a:rPr lang="en-IN" sz="1400" dirty="0" err="1" smtClean="0"/>
                        <a:t>Kumbhar</a:t>
                      </a:r>
                      <a:r>
                        <a:rPr lang="en-IN" sz="1400" dirty="0" smtClean="0"/>
                        <a:t>, </a:t>
                      </a:r>
                      <a:r>
                        <a:rPr lang="en-IN" sz="1400" dirty="0" err="1" smtClean="0"/>
                        <a:t>Rashmi</a:t>
                      </a:r>
                      <a:r>
                        <a:rPr lang="en-IN" sz="1400" dirty="0" smtClean="0"/>
                        <a:t> </a:t>
                      </a:r>
                      <a:r>
                        <a:rPr lang="en-IN" sz="1400" dirty="0" err="1" smtClean="0"/>
                        <a:t>Dhumal</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90170" marR="24765" indent="55880" algn="r">
                        <a:lnSpc>
                          <a:spcPct val="100000"/>
                        </a:lnSpc>
                        <a:spcBef>
                          <a:spcPts val="204"/>
                        </a:spcBef>
                      </a:pPr>
                      <a:r>
                        <a:rPr lang="en-US" sz="1400" dirty="0" smtClean="0"/>
                        <a:t>Cyber Bullying Detection on Social Media Using Machine Learning</a:t>
                      </a:r>
                      <a:r>
                        <a:rPr lang="en-IN" sz="1400" baseline="0" dirty="0" smtClean="0">
                          <a:solidFill>
                            <a:srgbClr val="1A1A1A"/>
                          </a:solidFill>
                          <a:latin typeface="Times New Roman"/>
                          <a:cs typeface="Times New Roman"/>
                        </a:rPr>
                        <a:t>.</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53975" marR="22860" indent="650240" algn="r">
                        <a:lnSpc>
                          <a:spcPct val="100000"/>
                        </a:lnSpc>
                        <a:spcBef>
                          <a:spcPts val="204"/>
                        </a:spcBef>
                      </a:pPr>
                      <a:r>
                        <a:rPr lang="en-US" sz="1400" dirty="0" smtClean="0"/>
                        <a:t>The paper uses supervised machine learning with text preprocessing and word-level feature extraction. It focuses on logistic regression and Naïve Bayes classifiers.</a:t>
                      </a:r>
                      <a:r>
                        <a:rPr sz="1400" spc="-10" dirty="0" smtClean="0">
                          <a:solidFill>
                            <a:srgbClr val="2D1200"/>
                          </a:solidFill>
                          <a:latin typeface="Times New Roman"/>
                          <a:cs typeface="Times New Roman"/>
                        </a:rPr>
                        <a:t>.</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75565" marR="24130" indent="286385" algn="r">
                        <a:lnSpc>
                          <a:spcPct val="100000"/>
                        </a:lnSpc>
                        <a:spcBef>
                          <a:spcPts val="204"/>
                        </a:spcBef>
                      </a:pPr>
                      <a:r>
                        <a:rPr lang="en-US" sz="1400" dirty="0" smtClean="0"/>
                        <a:t>The paper uses supervised machine learning with text preprocessing and word-level feature extraction. It focuses on logistic regression and Naïve Bayes classifiers.</a:t>
                      </a:r>
                      <a:r>
                        <a:rPr sz="1400" spc="-10" dirty="0" smtClean="0">
                          <a:solidFill>
                            <a:srgbClr val="1A1A1A"/>
                          </a:solidFill>
                          <a:latin typeface="Times New Roman"/>
                          <a:cs typeface="Times New Roman"/>
                        </a:rPr>
                        <a:t>.</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101600" marR="24765" indent="0" algn="r">
                        <a:lnSpc>
                          <a:spcPct val="100000"/>
                        </a:lnSpc>
                        <a:spcBef>
                          <a:spcPts val="204"/>
                        </a:spcBef>
                        <a:buNone/>
                        <a:tabLst>
                          <a:tab pos="691515" algn="l"/>
                        </a:tabLst>
                      </a:pPr>
                      <a:r>
                        <a:rPr lang="en-US" sz="1400" dirty="0" smtClean="0"/>
                        <a:t>- Limited use of deep learning</a:t>
                      </a:r>
                      <a:br>
                        <a:rPr lang="en-US" sz="1400" dirty="0" smtClean="0"/>
                      </a:br>
                      <a:r>
                        <a:rPr lang="en-US" sz="1400" dirty="0" smtClean="0"/>
                        <a:t>- Evaluation lacks depth</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66675" marR="24130" indent="83820" algn="r">
                        <a:lnSpc>
                          <a:spcPct val="100000"/>
                        </a:lnSpc>
                        <a:spcBef>
                          <a:spcPts val="204"/>
                        </a:spcBef>
                      </a:pPr>
                      <a:r>
                        <a:rPr lang="en-US" sz="1400" dirty="0" smtClean="0"/>
                        <a:t>Basic ML models can work well for structured data. Deeper models could improve results..</a:t>
                      </a:r>
                      <a:r>
                        <a:rPr sz="1400" spc="-10" dirty="0" smtClean="0">
                          <a:solidFill>
                            <a:srgbClr val="1A1A1A"/>
                          </a:solidFill>
                          <a:latin typeface="Times New Roman"/>
                          <a:cs typeface="Times New Roman"/>
                        </a:rPr>
                        <a:t>.</a:t>
                      </a:r>
                      <a:endParaRPr sz="1400" dirty="0">
                        <a:latin typeface="Times New Roman"/>
                        <a:cs typeface="Times New Roman"/>
                      </a:endParaRPr>
                    </a:p>
                  </a:txBody>
                  <a:tcPr marL="0" marR="0" marT="26034"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c>
                  <a:txBody>
                    <a:bodyPr/>
                    <a:lstStyle/>
                    <a:p>
                      <a:pPr marL="31750" marR="40005">
                        <a:lnSpc>
                          <a:spcPct val="114999"/>
                        </a:lnSpc>
                        <a:spcBef>
                          <a:spcPts val="15"/>
                        </a:spcBef>
                      </a:pPr>
                      <a:r>
                        <a:rPr lang="en-IN" sz="1600" dirty="0" smtClean="0">
                          <a:latin typeface="Times New Roman"/>
                          <a:cs typeface="Times New Roman"/>
                          <a:hlinkClick r:id="rId2"/>
                        </a:rPr>
                        <a:t>Link</a:t>
                      </a:r>
                      <a:r>
                        <a:rPr lang="en-IN" sz="1600" baseline="0" dirty="0" smtClean="0">
                          <a:latin typeface="Times New Roman"/>
                          <a:cs typeface="Times New Roman"/>
                          <a:hlinkClick r:id="rId2"/>
                        </a:rPr>
                        <a:t> to paper</a:t>
                      </a:r>
                      <a:endParaRPr sz="1600" dirty="0">
                        <a:latin typeface="Times New Roman"/>
                        <a:cs typeface="Times New Roman"/>
                      </a:endParaRPr>
                    </a:p>
                  </a:txBody>
                  <a:tcPr marL="0" marR="0" marT="1905" marB="0">
                    <a:lnL w="9525">
                      <a:solidFill>
                        <a:srgbClr val="EB792B"/>
                      </a:solidFill>
                      <a:prstDash val="solid"/>
                    </a:lnL>
                    <a:lnR w="9525">
                      <a:solidFill>
                        <a:srgbClr val="EB792B"/>
                      </a:solidFill>
                      <a:prstDash val="solid"/>
                    </a:lnR>
                    <a:lnT w="28575">
                      <a:solidFill>
                        <a:srgbClr val="FFFFFF"/>
                      </a:solidFill>
                      <a:prstDash val="solid"/>
                    </a:lnT>
                    <a:lnB w="9525">
                      <a:solidFill>
                        <a:srgbClr val="EB792B"/>
                      </a:solidFill>
                      <a:prstDash val="solid"/>
                    </a:lnB>
                    <a:solidFill>
                      <a:srgbClr val="EC7C30">
                        <a:alpha val="39999"/>
                      </a:srgbClr>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2882</TotalTime>
  <Words>2763</Words>
  <Application>Microsoft Office PowerPoint</Application>
  <PresentationFormat>Widescreen</PresentationFormat>
  <Paragraphs>370</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Arial</vt:lpstr>
      <vt:lpstr>Arial MT</vt:lpstr>
      <vt:lpstr>Calibri</vt:lpstr>
      <vt:lpstr>Calibri Light</vt:lpstr>
      <vt:lpstr>Microsoft Sans Serif</vt:lpstr>
      <vt:lpstr>Times New Roman</vt:lpstr>
      <vt:lpstr>Wingdings</vt:lpstr>
      <vt:lpstr>Office Theme</vt:lpstr>
      <vt:lpstr>CMR ENGINEERING COLLEGE</vt:lpstr>
      <vt:lpstr>TABLE OF CONTENTS</vt:lpstr>
      <vt:lpstr>ABSTRACT</vt:lpstr>
      <vt:lpstr> INTRODUCTION</vt:lpstr>
      <vt:lpstr>EXISTING SYSTEM</vt:lpstr>
      <vt:lpstr> PROPOSED SYSTEM</vt:lpstr>
      <vt:lpstr>LITERATURE SURVEY</vt:lpstr>
      <vt:lpstr>LITERATURE SURVEY</vt:lpstr>
      <vt:lpstr>LITERATURE SURVEY</vt:lpstr>
      <vt:lpstr>HARDWARE REQUIREMENTS</vt:lpstr>
      <vt:lpstr>SOFTWARE REQUIREMENTS</vt:lpstr>
      <vt:lpstr>SYSTEM ARCHITECTURE</vt:lpstr>
      <vt:lpstr>PowerPoint Presentation</vt:lpstr>
      <vt:lpstr>PowerPoint Presentation</vt:lpstr>
      <vt:lpstr>UML DIAGRAMS</vt:lpstr>
      <vt:lpstr>PowerPoint Presentation</vt:lpstr>
      <vt:lpstr>PowerPoint Presentation</vt:lpstr>
      <vt:lpstr>CODE:</vt:lpstr>
      <vt:lpstr>PowerPoint Presentation</vt:lpstr>
      <vt:lpstr>PowerPoint Presentation</vt:lpstr>
      <vt:lpstr>SCREENSHOTS OF EXECUTION</vt:lpstr>
      <vt:lpstr>PowerPoint Presentation</vt:lpstr>
      <vt:lpstr>TESTING</vt:lpstr>
      <vt:lpstr>PowerPoint Presentation</vt:lpstr>
      <vt:lpstr>PowerPoint Presentation</vt:lpstr>
      <vt:lpstr>CONCLUSION</vt:lpstr>
      <vt:lpstr>FUTURE ENHANCEMENT</vt:lpstr>
      <vt:lpstr>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ENGINEERING COLLEGE</dc:title>
  <dc:creator>krishna karthic</dc:creator>
  <cp:lastModifiedBy>HP</cp:lastModifiedBy>
  <cp:revision>54</cp:revision>
  <dcterms:created xsi:type="dcterms:W3CDTF">2025-05-30T07:01:46Z</dcterms:created>
  <dcterms:modified xsi:type="dcterms:W3CDTF">2025-06-01T20:43:59Z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2025-04-06T00:00:00Z</vt:filetime>
  </property>
  <property fmtid="{D5CDD505-2E9C-101B-9397-08002B2CF9AE}" pid="3" name="Creator">
    <vt:lpwstr>Microsoft® PowerPoint® 2021</vt:lpwstr>
  </property>
  <property fmtid="{D5CDD505-2E9C-101B-9397-08002B2CF9AE}" pid="4" name="LastSaved">
    <vt:filetime>2025-05-30T00:00:00Z</vt:filetime>
  </property>
  <property fmtid="{D5CDD505-2E9C-101B-9397-08002B2CF9AE}" pid="5" name="Producer">
    <vt:lpwstr>Microsoft® PowerPoint® 2021</vt:lpwstr>
  </property>
</Properties>
</file>