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7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8" r:id="rId15"/>
    <p:sldId id="273" r:id="rId16"/>
  </p:sldIdLst>
  <p:sldSz cx="18288000" cy="10287000"/>
  <p:notesSz cx="6858000" cy="9144000"/>
  <p:embeddedFontLst>
    <p:embeddedFont>
      <p:font typeface="Gotham" panose="020B0604020202020204" charset="0"/>
      <p:regular r:id="rId17"/>
    </p:embeddedFont>
    <p:embeddedFont>
      <p:font typeface="Gotham Bold" panose="020B0604020202020204" charset="0"/>
      <p:regular r:id="rId18"/>
    </p:embeddedFont>
    <p:embeddedFont>
      <p:font typeface="Gotham Bold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C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6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078409" y="5459428"/>
            <a:ext cx="6131182" cy="1847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3600" b="1" spc="308" dirty="0">
                <a:latin typeface="+mj-lt"/>
                <a:ea typeface="Gotham"/>
                <a:cs typeface="Gotham"/>
                <a:sym typeface="Gotham"/>
              </a:rPr>
              <a:t>CONSUMER GOODS </a:t>
            </a:r>
          </a:p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3600" b="1" spc="308" dirty="0">
                <a:solidFill>
                  <a:schemeClr val="accent6"/>
                </a:solidFill>
                <a:latin typeface="+mj-lt"/>
                <a:ea typeface="Gotham"/>
                <a:cs typeface="Gotham"/>
                <a:sym typeface="Gotham"/>
              </a:rPr>
              <a:t>AD-HOC INSIGHTS</a:t>
            </a:r>
            <a:endParaRPr lang="en-US" sz="8800" b="1" spc="308" dirty="0">
              <a:solidFill>
                <a:schemeClr val="accent6"/>
              </a:solidFill>
              <a:latin typeface="+mj-lt"/>
              <a:ea typeface="Gotham"/>
              <a:cs typeface="Gotham"/>
              <a:sym typeface="Gotham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564241" y="3904526"/>
            <a:ext cx="11159517" cy="174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IN" sz="8000" b="1" i="0" u="none" strike="noStrike" baseline="0" dirty="0">
                <a:solidFill>
                  <a:srgbClr val="000000"/>
                </a:solidFill>
                <a:latin typeface="+mj-lt"/>
              </a:rPr>
              <a:t>AtliQ </a:t>
            </a:r>
            <a:r>
              <a:rPr lang="en-IN" sz="8000" b="1" i="0" u="none" strike="noStrike" baseline="0" dirty="0">
                <a:solidFill>
                  <a:srgbClr val="FF9A2A"/>
                </a:solidFill>
                <a:latin typeface="+mj-lt"/>
              </a:rPr>
              <a:t>Hardware</a:t>
            </a:r>
            <a:endParaRPr lang="en-US" sz="116500" b="1" spc="1527" dirty="0">
              <a:solidFill>
                <a:srgbClr val="191919"/>
              </a:solidFill>
              <a:latin typeface="+mj-lt"/>
              <a:ea typeface="Gotham Bold"/>
              <a:cs typeface="Gotham Bold"/>
              <a:sym typeface="Gotham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0967520-5AC6-7340-C41E-4CD48E571F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630" y="2793061"/>
            <a:ext cx="3668738" cy="359014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C4190F-02E7-E3CB-F1B4-916C0762AA3B}"/>
              </a:ext>
            </a:extLst>
          </p:cNvPr>
          <p:cNvSpPr txBox="1"/>
          <p:nvPr/>
        </p:nvSpPr>
        <p:spPr>
          <a:xfrm>
            <a:off x="6686003" y="8580561"/>
            <a:ext cx="5048797" cy="52322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Presented By :- Krushna Nayak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5976927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2" name="Group 33">
            <a:extLst>
              <a:ext uri="{FF2B5EF4-FFF2-40B4-BE49-F238E27FC236}">
                <a16:creationId xmlns:a16="http://schemas.microsoft.com/office/drawing/2014/main" id="{CCE5D3F8-8E5B-800B-043B-8582E58101CA}"/>
              </a:ext>
            </a:extLst>
          </p:cNvPr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D5B19162-FB6D-C496-1F77-3FE90E56A9A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4" name="TextBox 35">
              <a:extLst>
                <a:ext uri="{FF2B5EF4-FFF2-40B4-BE49-F238E27FC236}">
                  <a16:creationId xmlns:a16="http://schemas.microsoft.com/office/drawing/2014/main" id="{5C94AD0C-DC00-42F1-63F2-C622DC1684CD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CDB43A2-D7E7-A377-4955-D4AC2F285AD3}"/>
              </a:ext>
            </a:extLst>
          </p:cNvPr>
          <p:cNvSpPr txBox="1"/>
          <p:nvPr/>
        </p:nvSpPr>
        <p:spPr>
          <a:xfrm>
            <a:off x="2590800" y="1790700"/>
            <a:ext cx="14671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Get the complete report of the Gross sales amount for the customer “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Atliq</a:t>
            </a: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 Exclusive” for each month. This analysis helps to get an idea of low and high-performing months and make strategic decisions. The final report contains these columns: Month, Year, Gross sales Amount</a:t>
            </a:r>
            <a:endParaRPr lang="en-IN" sz="2800" dirty="0">
              <a:latin typeface="+mj-lt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A3D9631-A3B5-216E-15B8-2630957EF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62" y="3314700"/>
            <a:ext cx="9004449" cy="4430999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6672D4-D11B-E554-3C82-DB42644F63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128" y="3314700"/>
            <a:ext cx="2780272" cy="673014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3960BBB-EA90-9416-A8FE-AC45ABB3364C}"/>
              </a:ext>
            </a:extLst>
          </p:cNvPr>
          <p:cNvSpPr txBox="1"/>
          <p:nvPr/>
        </p:nvSpPr>
        <p:spPr>
          <a:xfrm>
            <a:off x="6705600" y="8635305"/>
            <a:ext cx="10480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C2B"/>
                </a:solidFill>
              </a:rPr>
              <a:t>This report summarizes </a:t>
            </a:r>
            <a:r>
              <a:rPr lang="en-US" sz="2800" dirty="0" err="1">
                <a:solidFill>
                  <a:srgbClr val="FF9C2B"/>
                </a:solidFill>
              </a:rPr>
              <a:t>Atliq</a:t>
            </a:r>
            <a:r>
              <a:rPr lang="en-US" sz="2800" dirty="0">
                <a:solidFill>
                  <a:srgbClr val="FF9C2B"/>
                </a:solidFill>
              </a:rPr>
              <a:t> Exclusive's monthly revenue, highlighting the best and worst months to reveal seasonal trends and guide strategy</a:t>
            </a:r>
            <a:endParaRPr lang="en-IN" sz="2800" dirty="0">
              <a:solidFill>
                <a:srgbClr val="FF9C2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B82FC4-1D35-4F9B-B7C0-98069B706075}"/>
              </a:ext>
            </a:extLst>
          </p:cNvPr>
          <p:cNvSpPr txBox="1"/>
          <p:nvPr/>
        </p:nvSpPr>
        <p:spPr>
          <a:xfrm>
            <a:off x="6705600" y="81153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INSIGHT</a:t>
            </a:r>
            <a:endParaRPr lang="en-IN" sz="2800" u="sng" dirty="0"/>
          </a:p>
        </p:txBody>
      </p:sp>
      <p:grpSp>
        <p:nvGrpSpPr>
          <p:cNvPr id="42" name="Group 37">
            <a:extLst>
              <a:ext uri="{FF2B5EF4-FFF2-40B4-BE49-F238E27FC236}">
                <a16:creationId xmlns:a16="http://schemas.microsoft.com/office/drawing/2014/main" id="{770098EB-C3C6-357D-2E00-E1D47644D782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11B13C0C-12C4-46B9-0A0E-116C33ADE83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4" name="TextBox 39">
              <a:extLst>
                <a:ext uri="{FF2B5EF4-FFF2-40B4-BE49-F238E27FC236}">
                  <a16:creationId xmlns:a16="http://schemas.microsoft.com/office/drawing/2014/main" id="{42FAB017-2170-19F3-A344-78C272CADC2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6653894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3" name="Group 33"/>
          <p:cNvGrpSpPr/>
          <p:nvPr/>
        </p:nvGrpSpPr>
        <p:grpSpPr>
          <a:xfrm>
            <a:off x="17170670" y="-178579"/>
            <a:ext cx="10994424" cy="10994424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964571" y="1843326"/>
            <a:ext cx="13565449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In which quarter of 2020, got the maximum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total_sold_quantity</a:t>
            </a: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? The final output contains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thesefields</a:t>
            </a: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 sorted by the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total_sold_quantity</a:t>
            </a: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, --&gt; Quarter,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total_sold_quantity</a:t>
            </a:r>
            <a:endParaRPr lang="en-US" sz="2800" b="1" dirty="0">
              <a:solidFill>
                <a:srgbClr val="191919"/>
              </a:solidFill>
              <a:latin typeface="+mj-lt"/>
              <a:ea typeface="Gotham Bold"/>
              <a:cs typeface="Gotham Bold"/>
              <a:sym typeface="Gotham Bold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49BBD16-3479-1F80-3F94-0AAC86A38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295" y="3454044"/>
            <a:ext cx="6106852" cy="3729184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3FF6E5E-C486-89EC-C84C-5892EC0916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976" y="3620309"/>
            <a:ext cx="5900912" cy="3275791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46" name="Group 37">
            <a:extLst>
              <a:ext uri="{FF2B5EF4-FFF2-40B4-BE49-F238E27FC236}">
                <a16:creationId xmlns:a16="http://schemas.microsoft.com/office/drawing/2014/main" id="{039B7AC0-94EC-1885-2502-4954000EF162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CD212E9E-C24E-3DDA-1916-A3998EB229B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8" name="TextBox 39">
              <a:extLst>
                <a:ext uri="{FF2B5EF4-FFF2-40B4-BE49-F238E27FC236}">
                  <a16:creationId xmlns:a16="http://schemas.microsoft.com/office/drawing/2014/main" id="{712342F5-99B6-0A20-EFD6-24B556D9B6F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31C1C73-6B85-8475-D571-DBABF393FC8F}"/>
              </a:ext>
            </a:extLst>
          </p:cNvPr>
          <p:cNvSpPr txBox="1"/>
          <p:nvPr/>
        </p:nvSpPr>
        <p:spPr>
          <a:xfrm>
            <a:off x="3124200" y="8330505"/>
            <a:ext cx="141441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C2B"/>
                </a:solidFill>
              </a:rPr>
              <a:t>In 2020, the first quarter recorded the highest sales at $7 million. The second quarter saw a slight decline, ending at $6.6 million. Sales dropped significantly in the third quarter to $2.1 million, while the fourth quarter recovered with a solid performance, closing at $5 million.</a:t>
            </a:r>
            <a:endParaRPr lang="en-IN" sz="2800" dirty="0">
              <a:solidFill>
                <a:srgbClr val="FF9C2B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E53042-B3E0-3EBF-EED0-F69B85548854}"/>
              </a:ext>
            </a:extLst>
          </p:cNvPr>
          <p:cNvSpPr txBox="1"/>
          <p:nvPr/>
        </p:nvSpPr>
        <p:spPr>
          <a:xfrm>
            <a:off x="3088040" y="7653635"/>
            <a:ext cx="430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INSIGHT</a:t>
            </a:r>
            <a:endParaRPr lang="en-IN" sz="2400" b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7321525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6653894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7AB4E9C-7B5A-12CB-4D45-71D71C3E6B9C}"/>
              </a:ext>
            </a:extLst>
          </p:cNvPr>
          <p:cNvSpPr txBox="1"/>
          <p:nvPr/>
        </p:nvSpPr>
        <p:spPr>
          <a:xfrm>
            <a:off x="2819400" y="1790700"/>
            <a:ext cx="14097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Which channel helped to bring more gross sales in the fiscal year 2021 and the percentage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ofcontribution</a:t>
            </a: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? The final output contains these fields --&gt; channel,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gross_sales_mln</a:t>
            </a: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, percentage</a:t>
            </a:r>
            <a:endParaRPr lang="en-US" sz="2800" dirty="0">
              <a:solidFill>
                <a:srgbClr val="FF9C2B"/>
              </a:solidFill>
              <a:latin typeface="+mj-lt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CCD0FC7-1867-3672-390D-81A599741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488" y="3417120"/>
            <a:ext cx="6339102" cy="2394336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3E52F4C-FFCD-5A4C-A498-11ADABF160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589" y="3136857"/>
            <a:ext cx="6716436" cy="5084088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E2470B9-5508-DAFC-6B2B-C58B97CEDC45}"/>
              </a:ext>
            </a:extLst>
          </p:cNvPr>
          <p:cNvSpPr txBox="1"/>
          <p:nvPr/>
        </p:nvSpPr>
        <p:spPr>
          <a:xfrm>
            <a:off x="3200400" y="8110835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INSIGHT</a:t>
            </a:r>
            <a:endParaRPr lang="en-IN" sz="2400" u="sn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ACBADD8-B844-FBCE-9380-36C3EDE5B875}"/>
              </a:ext>
            </a:extLst>
          </p:cNvPr>
          <p:cNvSpPr txBox="1"/>
          <p:nvPr/>
        </p:nvSpPr>
        <p:spPr>
          <a:xfrm>
            <a:off x="3124200" y="8724900"/>
            <a:ext cx="13433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9C2B"/>
                </a:solidFill>
                <a:latin typeface="+mj-lt"/>
              </a:rPr>
              <a:t>The Retailer channel accounts for the largest share of gross sales at 73.22%, with the Direct channel coming next at 15.47%</a:t>
            </a:r>
            <a:endParaRPr lang="en-IN" sz="2800" dirty="0">
              <a:solidFill>
                <a:srgbClr val="FF9C2B"/>
              </a:solidFill>
              <a:latin typeface="+mj-lt"/>
            </a:endParaRPr>
          </a:p>
        </p:txBody>
      </p:sp>
      <p:grpSp>
        <p:nvGrpSpPr>
          <p:cNvPr id="58" name="Group 37">
            <a:extLst>
              <a:ext uri="{FF2B5EF4-FFF2-40B4-BE49-F238E27FC236}">
                <a16:creationId xmlns:a16="http://schemas.microsoft.com/office/drawing/2014/main" id="{1B1820CE-67A7-729E-8083-82F647BA2251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59" name="Freeform 38">
              <a:extLst>
                <a:ext uri="{FF2B5EF4-FFF2-40B4-BE49-F238E27FC236}">
                  <a16:creationId xmlns:a16="http://schemas.microsoft.com/office/drawing/2014/main" id="{9719EC51-8219-B86E-109B-CAC403CACF3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60" name="TextBox 39">
              <a:extLst>
                <a:ext uri="{FF2B5EF4-FFF2-40B4-BE49-F238E27FC236}">
                  <a16:creationId xmlns:a16="http://schemas.microsoft.com/office/drawing/2014/main" id="{77E95398-183A-77AB-7FAF-FFD29E2B551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C5624B-ED8C-BCE3-935B-541D7A8B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110483E-FDD1-DCE5-6C57-AAC16CEB49DF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5A6D2ED-9751-2AAF-CA4A-A07B14774185}"/>
                </a:ext>
              </a:extLst>
            </p:cNvPr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26740E9-3F07-4EF7-3EB4-AA7F5F5C1FBC}"/>
                </a:ext>
              </a:extLst>
            </p:cNvPr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A5E1FE5-6187-D988-B091-09C718AA7801}"/>
              </a:ext>
            </a:extLst>
          </p:cNvPr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5213DF0-ECA6-E316-DE3E-00689F50EB7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D3F7E08-7FEA-1695-928E-FC49652BF0C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1D29BDA-4BEC-DD53-4246-F26A594F1F41}"/>
              </a:ext>
            </a:extLst>
          </p:cNvPr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A07F7EB-642E-FCBD-CADA-470C1E3FEC6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D413134-8935-3CD5-4FD0-B82F6A681E0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D6FC4F7-BA88-36AA-7860-A6026D0D8E9E}"/>
              </a:ext>
            </a:extLst>
          </p:cNvPr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CD44E74-2418-5DA2-5D65-8456333BC63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1E355EA-DB8D-6A31-E4B5-CA7F686A2DE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A7DB7CA4-EC4B-C406-31BA-59E86716B6A7}"/>
              </a:ext>
            </a:extLst>
          </p:cNvPr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D8ED9D-9523-BA99-AD45-560B9077329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C07C088-5100-AA2A-78A7-135082EDE09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50B4F58C-C30A-25A0-3CD0-EF0289AFE738}"/>
              </a:ext>
            </a:extLst>
          </p:cNvPr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0B99F5CF-1444-8D23-03B0-4814614474C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E53320F2-EE29-73E1-39E4-E30EA4131A1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7C493F3B-A11B-2425-FE5F-7E9305259B89}"/>
              </a:ext>
            </a:extLst>
          </p:cNvPr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B0F2D1DD-7E41-8F5D-BF91-2FC0A04C198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8C188B7D-9C8E-4AEE-D500-6D34EF5A1DA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2874FAFA-650B-0ADF-B4F6-7A9834E32E43}"/>
              </a:ext>
            </a:extLst>
          </p:cNvPr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602CC997-7BED-EAA3-38ED-95E105BB86E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BF625A74-E1F5-7F61-ADA0-2F300334F85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E1CF58F3-9CE9-C550-B39B-96FB7EAF17F5}"/>
              </a:ext>
            </a:extLst>
          </p:cNvPr>
          <p:cNvGrpSpPr/>
          <p:nvPr/>
        </p:nvGrpSpPr>
        <p:grpSpPr>
          <a:xfrm>
            <a:off x="977741" y="6653894"/>
            <a:ext cx="508158" cy="543805"/>
            <a:chOff x="0" y="0"/>
            <a:chExt cx="812800" cy="869819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EA39139-59CE-3CAB-C692-E8DF0E54A5E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14906175-29E3-7C53-7CCE-B7E5C575991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1AEA8964-5AA2-E5C5-B7F5-01A3E2CC113D}"/>
              </a:ext>
            </a:extLst>
          </p:cNvPr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E15BF2CE-DC57-1A59-9D3C-AA50937FCE27}"/>
              </a:ext>
            </a:extLst>
          </p:cNvPr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B8626C2F-1045-B1A7-9139-7E8441ECFB8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6" name="TextBox 46">
              <a:extLst>
                <a:ext uri="{FF2B5EF4-FFF2-40B4-BE49-F238E27FC236}">
                  <a16:creationId xmlns:a16="http://schemas.microsoft.com/office/drawing/2014/main" id="{7F4F564E-048B-1DDE-8027-1BD8D0DDB11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EF997F3-355C-76FD-BFD4-70FA1966C7FA}"/>
              </a:ext>
            </a:extLst>
          </p:cNvPr>
          <p:cNvSpPr txBox="1"/>
          <p:nvPr/>
        </p:nvSpPr>
        <p:spPr>
          <a:xfrm>
            <a:off x="2819400" y="1790700"/>
            <a:ext cx="1409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9A2A"/>
                </a:solidFill>
                <a:latin typeface="+mj-lt"/>
              </a:rPr>
              <a:t>Get the Top 3 products in each division that have a high </a:t>
            </a:r>
            <a:r>
              <a:rPr lang="en-US" sz="2800" b="1" i="0" u="none" strike="noStrike" baseline="0" dirty="0" err="1">
                <a:solidFill>
                  <a:srgbClr val="FF9A2A"/>
                </a:solidFill>
                <a:latin typeface="+mj-lt"/>
              </a:rPr>
              <a:t>total_sold_quantity</a:t>
            </a:r>
            <a:r>
              <a:rPr lang="en-US" sz="2800" b="1" i="0" u="none" strike="noStrike" baseline="0" dirty="0">
                <a:solidFill>
                  <a:srgbClr val="FF9A2A"/>
                </a:solidFill>
                <a:latin typeface="+mj-lt"/>
              </a:rPr>
              <a:t> in the </a:t>
            </a:r>
            <a:r>
              <a:rPr lang="en-US" sz="2800" b="1" i="0" u="none" strike="noStrike" baseline="0" dirty="0" err="1">
                <a:solidFill>
                  <a:srgbClr val="FF9A2A"/>
                </a:solidFill>
                <a:latin typeface="+mj-lt"/>
              </a:rPr>
              <a:t>fiscal_year</a:t>
            </a:r>
            <a:r>
              <a:rPr lang="en-US" sz="2800" b="1" i="0" u="none" strike="noStrike" baseline="0" dirty="0">
                <a:solidFill>
                  <a:srgbClr val="FF9A2A"/>
                </a:solidFill>
                <a:latin typeface="+mj-lt"/>
              </a:rPr>
              <a:t> 2021? The final output contains these fields, division, </a:t>
            </a:r>
            <a:r>
              <a:rPr lang="en-US" sz="2800" b="1" i="0" u="none" strike="noStrike" baseline="0" dirty="0" err="1">
                <a:solidFill>
                  <a:srgbClr val="FF9A2A"/>
                </a:solidFill>
                <a:latin typeface="+mj-lt"/>
              </a:rPr>
              <a:t>product_code</a:t>
            </a:r>
            <a:endParaRPr lang="en-US" sz="2800" dirty="0">
              <a:solidFill>
                <a:srgbClr val="FF9C2B"/>
              </a:solidFill>
              <a:latin typeface="+mj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95B88D-9393-C8E4-EC01-D578A76F8D3C}"/>
              </a:ext>
            </a:extLst>
          </p:cNvPr>
          <p:cNvSpPr txBox="1"/>
          <p:nvPr/>
        </p:nvSpPr>
        <p:spPr>
          <a:xfrm>
            <a:off x="3200400" y="71247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INSIGHT</a:t>
            </a:r>
            <a:endParaRPr lang="en-IN" sz="2400" u="sng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5B90F18-E390-93F3-B92B-AFB51C52B4F0}"/>
              </a:ext>
            </a:extLst>
          </p:cNvPr>
          <p:cNvSpPr txBox="1"/>
          <p:nvPr/>
        </p:nvSpPr>
        <p:spPr>
          <a:xfrm>
            <a:off x="3048000" y="7505700"/>
            <a:ext cx="13433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9C2B"/>
                </a:solidFill>
              </a:rPr>
              <a:t>The </a:t>
            </a:r>
            <a:r>
              <a:rPr lang="en-US" sz="2800" b="1" dirty="0"/>
              <a:t>N &amp; S division</a:t>
            </a:r>
            <a:r>
              <a:rPr lang="en-US" sz="2800" dirty="0">
                <a:solidFill>
                  <a:srgbClr val="FF9C2B"/>
                </a:solidFill>
              </a:rPr>
              <a:t> leads with exceptionally high sales of</a:t>
            </a:r>
            <a:r>
              <a:rPr lang="en-US" sz="2800" dirty="0"/>
              <a:t> pen drives,</a:t>
            </a:r>
            <a:r>
              <a:rPr lang="en-US" sz="2800" dirty="0">
                <a:solidFill>
                  <a:srgbClr val="FF9C2B"/>
                </a:solidFill>
              </a:rPr>
              <a:t> indicating strong demand in the </a:t>
            </a:r>
            <a:r>
              <a:rPr lang="en-US" sz="2800" dirty="0"/>
              <a:t>storage category</a:t>
            </a:r>
            <a:r>
              <a:rPr lang="en-US" sz="2800" dirty="0">
                <a:solidFill>
                  <a:srgbClr val="FF9C2B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 &amp; A</a:t>
            </a:r>
            <a:r>
              <a:rPr lang="en-US" sz="2800" dirty="0"/>
              <a:t> products </a:t>
            </a:r>
            <a:r>
              <a:rPr lang="en-US" sz="2800" dirty="0">
                <a:solidFill>
                  <a:srgbClr val="FF9C2B"/>
                </a:solidFill>
              </a:rPr>
              <a:t>show consistent performance, especially in </a:t>
            </a:r>
            <a:r>
              <a:rPr lang="en-US" sz="2800" dirty="0"/>
              <a:t>gaming accessories</a:t>
            </a:r>
            <a:r>
              <a:rPr lang="en-US" sz="2800" dirty="0">
                <a:solidFill>
                  <a:srgbClr val="FF9C2B"/>
                </a:solidFill>
              </a:rPr>
              <a:t>, reflecting solid market interest.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9C2B"/>
                </a:solidFill>
              </a:rPr>
              <a:t>The </a:t>
            </a:r>
            <a:r>
              <a:rPr lang="en-US" sz="2800" b="1" dirty="0"/>
              <a:t>PC division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9C2B"/>
                </a:solidFill>
              </a:rPr>
              <a:t>lags significantly in volume, highlighting a need for marketing focus or product repositioning.</a:t>
            </a:r>
            <a:endParaRPr lang="en-IN" sz="2800" dirty="0">
              <a:solidFill>
                <a:srgbClr val="FF9C2B"/>
              </a:solidFill>
              <a:latin typeface="+mj-lt"/>
            </a:endParaRP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C10DAA21-ACC4-1371-B26A-965152D16EE2}"/>
              </a:ext>
            </a:extLst>
          </p:cNvPr>
          <p:cNvGrpSpPr/>
          <p:nvPr/>
        </p:nvGrpSpPr>
        <p:grpSpPr>
          <a:xfrm>
            <a:off x="760892" y="8115300"/>
            <a:ext cx="902239" cy="992463"/>
            <a:chOff x="0" y="0"/>
            <a:chExt cx="812800" cy="812800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4137F5A8-817E-ACE3-D14C-C67ADC51B55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5" name="TextBox 7">
              <a:extLst>
                <a:ext uri="{FF2B5EF4-FFF2-40B4-BE49-F238E27FC236}">
                  <a16:creationId xmlns:a16="http://schemas.microsoft.com/office/drawing/2014/main" id="{A23E402F-4D1C-D02C-6C30-B4920716C0AB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 dirty="0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id="36" name="Group 29">
            <a:extLst>
              <a:ext uri="{FF2B5EF4-FFF2-40B4-BE49-F238E27FC236}">
                <a16:creationId xmlns:a16="http://schemas.microsoft.com/office/drawing/2014/main" id="{E9CFF99F-A41C-6839-CCCA-BE6FD387894C}"/>
              </a:ext>
            </a:extLst>
          </p:cNvPr>
          <p:cNvGrpSpPr/>
          <p:nvPr/>
        </p:nvGrpSpPr>
        <p:grpSpPr>
          <a:xfrm>
            <a:off x="990600" y="7342895"/>
            <a:ext cx="508158" cy="543805"/>
            <a:chOff x="0" y="0"/>
            <a:chExt cx="812800" cy="869819"/>
          </a:xfrm>
        </p:grpSpPr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EA8F9FA4-CF5E-AD47-D27A-C9651C94B38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8" name="TextBox 31">
              <a:extLst>
                <a:ext uri="{FF2B5EF4-FFF2-40B4-BE49-F238E27FC236}">
                  <a16:creationId xmlns:a16="http://schemas.microsoft.com/office/drawing/2014/main" id="{42D42AB4-4239-8BF2-4FF4-07BA6788258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5E9133F7-CA14-6C2A-F076-A74C84104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800528"/>
            <a:ext cx="10744200" cy="3866972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59058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71990-3D39-BF1D-6BF2-732754051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EDD800D-820E-CE2A-5C5A-6C15654C8D58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5169644-7F31-3F94-E37F-06011AC4E2BF}"/>
                </a:ext>
              </a:extLst>
            </p:cNvPr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179E381-8C2D-8977-514B-0827E5E29AE6}"/>
                </a:ext>
              </a:extLst>
            </p:cNvPr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9E037C5B-8884-21D0-5AAB-530B8AC8A733}"/>
              </a:ext>
            </a:extLst>
          </p:cNvPr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DB8586E3-C39C-206D-7BD3-55318AD6CCB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A947536C-867E-7274-85A9-86F4EF15750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6935C7FA-D1FF-C071-428D-CFDE9684BD20}"/>
              </a:ext>
            </a:extLst>
          </p:cNvPr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C9E38A9-750A-BCBB-94BD-DFB09B0BD8D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F03B046-1238-29B0-2D18-868EF97BBE5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DB2B38D5-C003-40FF-533F-1131E1877B1A}"/>
              </a:ext>
            </a:extLst>
          </p:cNvPr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F12227C-8BB5-0181-A428-9AC03DDD280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D5B8C55D-2289-56B7-126D-1A7CA68A97A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22C32D14-60E1-6A04-8EC5-B9A8DDD7A042}"/>
              </a:ext>
            </a:extLst>
          </p:cNvPr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DCAD3F2D-F2E9-D2B0-3C61-350130C8909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D767DD6-ABB4-7B95-C1E6-E009B95993A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52321765-CECC-1D87-BEFE-9FA73B022668}"/>
              </a:ext>
            </a:extLst>
          </p:cNvPr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417B8-5973-93AB-73C4-0C694F0E51D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E0A380E3-D06F-7DCF-9C05-27DB388385C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8FEAFB67-409F-54C2-2C69-F7E230AE7B3B}"/>
              </a:ext>
            </a:extLst>
          </p:cNvPr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C43D63E5-BB3E-32D3-B24E-B21A04EFE94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1ED2E116-811B-44F3-B78D-2256BE3EE9D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F80351F7-73EC-F71D-621D-360D8C57C400}"/>
              </a:ext>
            </a:extLst>
          </p:cNvPr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93F25E8D-9A7D-6AD7-5DA9-7DE77E09A25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52F73DD8-440C-0EEE-8F2C-8FB214091A6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505D5756-64CC-0E19-E080-FE36A79012D8}"/>
              </a:ext>
            </a:extLst>
          </p:cNvPr>
          <p:cNvGrpSpPr/>
          <p:nvPr/>
        </p:nvGrpSpPr>
        <p:grpSpPr>
          <a:xfrm>
            <a:off x="977741" y="6653894"/>
            <a:ext cx="508158" cy="543805"/>
            <a:chOff x="0" y="0"/>
            <a:chExt cx="812800" cy="869819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0A7BF79E-14A0-C5F7-A170-E5D3C1176E4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3E9D5055-D831-BA19-71EE-6C0682CF5C5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0BFEEE04-31AF-6A5E-883D-F4084E0AEDEA}"/>
              </a:ext>
            </a:extLst>
          </p:cNvPr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7D241BB6-D606-EF58-A68E-BB3F9EA42526}"/>
              </a:ext>
            </a:extLst>
          </p:cNvPr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C81CCBBD-8221-B39C-CF4A-323C6A3B31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6" name="TextBox 46">
              <a:extLst>
                <a:ext uri="{FF2B5EF4-FFF2-40B4-BE49-F238E27FC236}">
                  <a16:creationId xmlns:a16="http://schemas.microsoft.com/office/drawing/2014/main" id="{03BDBCF6-1B6E-DDBD-D22B-9ED0C05D40C5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A2123951-AB94-4899-5D2D-6A708224C852}"/>
              </a:ext>
            </a:extLst>
          </p:cNvPr>
          <p:cNvGrpSpPr/>
          <p:nvPr/>
        </p:nvGrpSpPr>
        <p:grpSpPr>
          <a:xfrm>
            <a:off x="977741" y="7342895"/>
            <a:ext cx="508158" cy="543805"/>
            <a:chOff x="0" y="0"/>
            <a:chExt cx="812800" cy="869819"/>
          </a:xfrm>
        </p:grpSpPr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8BADCD21-04E7-B43A-2176-2C7CDABE8FA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0C097263-EA1C-0BB7-77D9-07F9A7A9BF4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50" name="Group 37">
            <a:extLst>
              <a:ext uri="{FF2B5EF4-FFF2-40B4-BE49-F238E27FC236}">
                <a16:creationId xmlns:a16="http://schemas.microsoft.com/office/drawing/2014/main" id="{A987F08A-E8E4-86B7-3116-C14FAA96F7B6}"/>
              </a:ext>
            </a:extLst>
          </p:cNvPr>
          <p:cNvGrpSpPr/>
          <p:nvPr/>
        </p:nvGrpSpPr>
        <p:grpSpPr>
          <a:xfrm>
            <a:off x="943428" y="8039100"/>
            <a:ext cx="508158" cy="543805"/>
            <a:chOff x="0" y="0"/>
            <a:chExt cx="812800" cy="869819"/>
          </a:xfrm>
        </p:grpSpPr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389E97F6-1DAA-58BF-7C7A-3A376C7F8E7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CB1A3391-3E8B-FDBB-BC7E-BD1C9163C8A9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F83CD6-6BAB-EBA1-1D20-25831D7C3897}"/>
              </a:ext>
            </a:extLst>
          </p:cNvPr>
          <p:cNvSpPr txBox="1"/>
          <p:nvPr/>
        </p:nvSpPr>
        <p:spPr>
          <a:xfrm>
            <a:off x="3352800" y="1409700"/>
            <a:ext cx="1036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FF9C2B"/>
                </a:solidFill>
                <a:effectLst/>
                <a:latin typeface="+mj-lt"/>
              </a:rPr>
              <a:t>Project Insights: </a:t>
            </a:r>
            <a:r>
              <a:rPr lang="en-US" sz="6000" b="1" i="0" dirty="0" err="1">
                <a:solidFill>
                  <a:srgbClr val="FF9C2B"/>
                </a:solidFill>
                <a:effectLst/>
                <a:latin typeface="+mj-lt"/>
              </a:rPr>
              <a:t>Atliq</a:t>
            </a:r>
            <a:r>
              <a:rPr lang="en-US" sz="6000" b="1" i="0" dirty="0">
                <a:solidFill>
                  <a:srgbClr val="FF9C2B"/>
                </a:solidFill>
                <a:effectLst/>
                <a:latin typeface="+mj-lt"/>
              </a:rPr>
              <a:t> Hardware</a:t>
            </a:r>
            <a:endParaRPr lang="en-IN" sz="6000" dirty="0">
              <a:solidFill>
                <a:srgbClr val="FF9C2B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DBB69-47F4-9DDD-2F7D-2751EB9BB1D9}"/>
              </a:ext>
            </a:extLst>
          </p:cNvPr>
          <p:cNvSpPr txBox="1"/>
          <p:nvPr/>
        </p:nvSpPr>
        <p:spPr>
          <a:xfrm>
            <a:off x="3200400" y="2552700"/>
            <a:ext cx="1271095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1. Growth Opportunities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Product Expansion: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A 15% increase in unique products compared to 2020, with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Networking &amp; Storage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(especially pen drives with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7L units sold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) identified as high-growth segments.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Channel Strategy: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"</a:t>
            </a:r>
            <a:r>
              <a:rPr lang="en-US" sz="2400" b="1" dirty="0" err="1">
                <a:solidFill>
                  <a:srgbClr val="FF9C2B"/>
                </a:solidFill>
                <a:latin typeface="+mj-lt"/>
              </a:rPr>
              <a:t>Atliq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 Exclusive"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contributed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60% of total revenue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, while P&amp;A’s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bestselling mouse (4L units)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highlights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strong untapped B2C potential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.</a:t>
            </a:r>
          </a:p>
          <a:p>
            <a:endParaRPr lang="en-IN" sz="2400" dirty="0">
              <a:solidFill>
                <a:srgbClr val="FF9C2B"/>
              </a:solidFill>
              <a:latin typeface="+mj-lt"/>
            </a:endParaRPr>
          </a:p>
          <a:p>
            <a:pPr>
              <a:buNone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2. Operational Improvements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Discount Impact: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The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top 5 customers (20% of sales)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received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15–20% discounts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, reducing overall 	margins by approximately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8%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Action: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Introduce a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tiered discount model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to protect profitability.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Cost Insights: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Manufacturing cost variation of 35%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across SKUs.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Opportunity: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Reprice premium products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and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scale production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of low-cost, high-performing lines.</a:t>
            </a:r>
          </a:p>
          <a:p>
            <a:endParaRPr lang="en-IN" sz="2400" dirty="0">
              <a:solidFill>
                <a:srgbClr val="FF9C2B"/>
              </a:solidFill>
              <a:latin typeface="+mj-lt"/>
            </a:endParaRPr>
          </a:p>
          <a:p>
            <a:pPr>
              <a:buNone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3. Strategic Timing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Seasonal Peaks: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Q4 sales jumped 40%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above the average.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Recommendation: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Pre-stock inventory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and </a:t>
            </a:r>
            <a:r>
              <a:rPr lang="en-US" sz="2400" b="1" dirty="0">
                <a:solidFill>
                  <a:srgbClr val="FF9C2B"/>
                </a:solidFill>
                <a:latin typeface="+mj-lt"/>
              </a:rPr>
              <a:t>intensify marketing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and promotions during Q4 to maximize gains.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9C2B"/>
                </a:solidFill>
                <a:latin typeface="+mj-lt"/>
              </a:rPr>
              <a:t>Product Launch Timing:</a:t>
            </a:r>
            <a:r>
              <a:rPr lang="en-US" sz="2400" dirty="0">
                <a:solidFill>
                  <a:srgbClr val="FF9C2B"/>
                </a:solidFill>
                <a:latin typeface="+mj-lt"/>
              </a:rPr>
              <a:t> Focus future launches and campaigns around high-demand periods to align with customer buying behavior.</a:t>
            </a:r>
          </a:p>
        </p:txBody>
      </p:sp>
    </p:spTree>
    <p:extLst>
      <p:ext uri="{BB962C8B-B14F-4D97-AF65-F5344CB8AC3E}">
        <p14:creationId xmlns:p14="http://schemas.microsoft.com/office/powerpoint/2010/main" val="3333342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ABB71-B4B8-950F-9D57-368332076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DF957C1-A1D0-0A93-800E-4EA9CB238E73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D669522-0496-6799-9C90-73A92B918962}"/>
                </a:ext>
              </a:extLst>
            </p:cNvPr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3EDAD35-1391-2ED3-26DB-FA71927B2D2D}"/>
                </a:ext>
              </a:extLst>
            </p:cNvPr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213579B8-8C9A-2768-863B-8C36DF201C98}"/>
              </a:ext>
            </a:extLst>
          </p:cNvPr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7784905-FFE3-AB0D-C20B-DFEC2908785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7D4D8028-6E71-3B51-D28F-90A87AD3969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D3647488-B3B0-E76E-666A-E3FD805E2E71}"/>
              </a:ext>
            </a:extLst>
          </p:cNvPr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3132DA5-58B3-18F4-FD0D-2A37254E6A5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83A025A-A7F3-5E92-0ED8-35093B1F7EE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56AF717-DDB0-FEFD-7CB4-81A231E41CC2}"/>
              </a:ext>
            </a:extLst>
          </p:cNvPr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07E88DE-8625-36B3-C4BC-C3D5403FC91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E075AB95-A718-94B9-0905-E7960821A2A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548CE28-00EC-A2AF-B3A3-87AF1ED6BE81}"/>
              </a:ext>
            </a:extLst>
          </p:cNvPr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0556CD1-8F1B-A3C8-280D-7B0169FA357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3A1CC777-5CB2-81B9-6DA2-6A59A039525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9F6EC5F0-8854-BAA8-7653-EA309FDD8B2D}"/>
              </a:ext>
            </a:extLst>
          </p:cNvPr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445B82E-4996-32DA-A94F-0AC1B989148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BB6DEA23-1A2D-4778-0B46-3B9990718CE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609F7DC2-075E-F560-7A9D-E02523ECED49}"/>
              </a:ext>
            </a:extLst>
          </p:cNvPr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C3E0BA1-F15A-3FFA-207D-C58AC16A218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E488B908-B365-539F-6C27-EF4D7808132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3990D4D3-100C-A48B-BFA9-467EE870C1EF}"/>
              </a:ext>
            </a:extLst>
          </p:cNvPr>
          <p:cNvGrpSpPr/>
          <p:nvPr/>
        </p:nvGrpSpPr>
        <p:grpSpPr>
          <a:xfrm>
            <a:off x="977741" y="5986264"/>
            <a:ext cx="508158" cy="543805"/>
            <a:chOff x="0" y="0"/>
            <a:chExt cx="812800" cy="869819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E83AF8C-A59E-915D-FEE8-7B035DE09DC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A5899581-6432-3617-F811-ECA626B577D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07BBFB46-E875-AE58-9363-4A9102344C72}"/>
              </a:ext>
            </a:extLst>
          </p:cNvPr>
          <p:cNvGrpSpPr/>
          <p:nvPr/>
        </p:nvGrpSpPr>
        <p:grpSpPr>
          <a:xfrm>
            <a:off x="977741" y="6653894"/>
            <a:ext cx="508158" cy="543805"/>
            <a:chOff x="0" y="0"/>
            <a:chExt cx="812800" cy="869819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7FCDA79-7C60-550E-A2DB-A9EF9C6FB91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5832A2AA-4C34-507E-D9AC-8E539EA1539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sp>
        <p:nvSpPr>
          <p:cNvPr id="32" name="Freeform 32">
            <a:extLst>
              <a:ext uri="{FF2B5EF4-FFF2-40B4-BE49-F238E27FC236}">
                <a16:creationId xmlns:a16="http://schemas.microsoft.com/office/drawing/2014/main" id="{5EBDC6E4-CBAA-A104-C8EC-B89F2AE4E613}"/>
              </a:ext>
            </a:extLst>
          </p:cNvPr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347E8627-482F-52ED-F68A-7F3DD1DC3573}"/>
              </a:ext>
            </a:extLst>
          </p:cNvPr>
          <p:cNvSpPr txBox="1"/>
          <p:nvPr/>
        </p:nvSpPr>
        <p:spPr>
          <a:xfrm>
            <a:off x="9144000" y="5415447"/>
            <a:ext cx="6434800" cy="647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4466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Contact Details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42B30F7C-764F-0C83-A75B-96A2A5E47D20}"/>
              </a:ext>
            </a:extLst>
          </p:cNvPr>
          <p:cNvSpPr txBox="1"/>
          <p:nvPr/>
        </p:nvSpPr>
        <p:spPr>
          <a:xfrm>
            <a:off x="9144000" y="6419540"/>
            <a:ext cx="18700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2514" b="1" dirty="0" err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Linkedin</a:t>
            </a:r>
            <a:r>
              <a:rPr lang="en-US" sz="2514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: </a:t>
            </a: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60D84AD1-7C7D-2814-F57F-A5E766AC5E31}"/>
              </a:ext>
            </a:extLst>
          </p:cNvPr>
          <p:cNvSpPr txBox="1"/>
          <p:nvPr/>
        </p:nvSpPr>
        <p:spPr>
          <a:xfrm>
            <a:off x="11014068" y="8004002"/>
            <a:ext cx="4849819" cy="364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6"/>
              </a:lnSpc>
            </a:pPr>
            <a:r>
              <a:rPr lang="en-IN" sz="2800" b="0" i="0" dirty="0">
                <a:solidFill>
                  <a:srgbClr val="1F1F1F"/>
                </a:solidFill>
                <a:effectLst/>
                <a:latin typeface="+mj-lt"/>
              </a:rPr>
              <a:t>krushna.nayak30101@gmail.com</a:t>
            </a:r>
            <a:endParaRPr lang="en-US" sz="2514" i="1" dirty="0">
              <a:solidFill>
                <a:srgbClr val="191919"/>
              </a:solidFill>
              <a:latin typeface="+mj-lt"/>
              <a:ea typeface="Gotham Italics"/>
              <a:cs typeface="Gotham Italics"/>
              <a:sym typeface="Gotham Italics"/>
            </a:endParaRP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id="{22024546-FC53-E476-3092-69BE24F88732}"/>
              </a:ext>
            </a:extLst>
          </p:cNvPr>
          <p:cNvSpPr txBox="1"/>
          <p:nvPr/>
        </p:nvSpPr>
        <p:spPr>
          <a:xfrm>
            <a:off x="9144000" y="7211843"/>
            <a:ext cx="1870068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2514" b="1" dirty="0" err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Github</a:t>
            </a:r>
            <a:r>
              <a:rPr lang="en-US" sz="2514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 :</a:t>
            </a:r>
          </a:p>
        </p:txBody>
      </p:sp>
      <p:sp>
        <p:nvSpPr>
          <p:cNvPr id="42" name="TextBox 42">
            <a:extLst>
              <a:ext uri="{FF2B5EF4-FFF2-40B4-BE49-F238E27FC236}">
                <a16:creationId xmlns:a16="http://schemas.microsoft.com/office/drawing/2014/main" id="{F4D9E7A4-81CA-E999-F8D3-5A5B712252A2}"/>
              </a:ext>
            </a:extLst>
          </p:cNvPr>
          <p:cNvSpPr txBox="1"/>
          <p:nvPr/>
        </p:nvSpPr>
        <p:spPr>
          <a:xfrm>
            <a:off x="9144000" y="8004002"/>
            <a:ext cx="1870068" cy="347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66"/>
              </a:lnSpc>
            </a:pPr>
            <a:r>
              <a:rPr lang="en-US" sz="2514" b="1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Email :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A2AF2859-0F04-0F2A-516F-EBD663822577}"/>
              </a:ext>
            </a:extLst>
          </p:cNvPr>
          <p:cNvSpPr txBox="1"/>
          <p:nvPr/>
        </p:nvSpPr>
        <p:spPr>
          <a:xfrm>
            <a:off x="9144752" y="2559051"/>
            <a:ext cx="5443901" cy="2677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b="1" i="1" dirty="0">
                <a:solidFill>
                  <a:schemeClr val="accent6">
                    <a:lumMod val="75000"/>
                  </a:schemeClr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Thank you !</a:t>
            </a:r>
          </a:p>
        </p:txBody>
      </p:sp>
      <p:grpSp>
        <p:nvGrpSpPr>
          <p:cNvPr id="44" name="Group 44">
            <a:extLst>
              <a:ext uri="{FF2B5EF4-FFF2-40B4-BE49-F238E27FC236}">
                <a16:creationId xmlns:a16="http://schemas.microsoft.com/office/drawing/2014/main" id="{4E18EF3A-C266-00A3-A8A5-33ED3FD3EFCB}"/>
              </a:ext>
            </a:extLst>
          </p:cNvPr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D3B1910-DAF1-D7E2-6D6C-ED3EED48044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6" name="TextBox 46">
              <a:extLst>
                <a:ext uri="{FF2B5EF4-FFF2-40B4-BE49-F238E27FC236}">
                  <a16:creationId xmlns:a16="http://schemas.microsoft.com/office/drawing/2014/main" id="{6C52CB69-283B-B0A2-D24A-6E25EDC10F1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29">
            <a:extLst>
              <a:ext uri="{FF2B5EF4-FFF2-40B4-BE49-F238E27FC236}">
                <a16:creationId xmlns:a16="http://schemas.microsoft.com/office/drawing/2014/main" id="{3D7A172E-2F88-6DA0-B125-13446595BEF8}"/>
              </a:ext>
            </a:extLst>
          </p:cNvPr>
          <p:cNvGrpSpPr/>
          <p:nvPr/>
        </p:nvGrpSpPr>
        <p:grpSpPr>
          <a:xfrm>
            <a:off x="977741" y="7342895"/>
            <a:ext cx="508158" cy="543805"/>
            <a:chOff x="0" y="0"/>
            <a:chExt cx="812800" cy="869819"/>
          </a:xfrm>
        </p:grpSpPr>
        <p:sp>
          <p:nvSpPr>
            <p:cNvPr id="48" name="Freeform 30">
              <a:extLst>
                <a:ext uri="{FF2B5EF4-FFF2-40B4-BE49-F238E27FC236}">
                  <a16:creationId xmlns:a16="http://schemas.microsoft.com/office/drawing/2014/main" id="{99B6CEBD-4BB1-1C6C-463B-DD09DFFD217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9" name="TextBox 31">
              <a:extLst>
                <a:ext uri="{FF2B5EF4-FFF2-40B4-BE49-F238E27FC236}">
                  <a16:creationId xmlns:a16="http://schemas.microsoft.com/office/drawing/2014/main" id="{2F6FFAEA-2B20-69FC-0BC9-AEDA4F70ACE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50" name="Group 37">
            <a:extLst>
              <a:ext uri="{FF2B5EF4-FFF2-40B4-BE49-F238E27FC236}">
                <a16:creationId xmlns:a16="http://schemas.microsoft.com/office/drawing/2014/main" id="{FFB4C522-38FC-B871-FF19-AD1141ECEC92}"/>
              </a:ext>
            </a:extLst>
          </p:cNvPr>
          <p:cNvGrpSpPr/>
          <p:nvPr/>
        </p:nvGrpSpPr>
        <p:grpSpPr>
          <a:xfrm>
            <a:off x="943428" y="8039100"/>
            <a:ext cx="508158" cy="543805"/>
            <a:chOff x="0" y="0"/>
            <a:chExt cx="812800" cy="869819"/>
          </a:xfrm>
        </p:grpSpPr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CEB6F33B-3136-95F2-FED0-F2644A26BA7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E9DBEFC4-BBB5-8901-0C32-1DE56814CCB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101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2F49-9093-D5A9-C30D-57EFEEE3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DFDFC76-8B4E-2FEC-E352-404E09175194}"/>
              </a:ext>
            </a:extLst>
          </p:cNvPr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A82FD23-D98C-4C7E-80A7-7A3F81B1155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4B37DB1-790A-EAFC-500D-A3DF0FE6D66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16B3CBE2-729D-43C1-A851-3D37A7103879}"/>
              </a:ext>
            </a:extLst>
          </p:cNvPr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F75EB20-B1FB-56AB-912F-249A208B0764}"/>
              </a:ext>
            </a:extLst>
          </p:cNvPr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E131FC2-E60D-CA0D-E5F5-F1398C68268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DE34EA5-02BA-7B29-4D6C-D183B4CBA45B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9C3FADEF-9498-00DA-D04B-33B9A5824860}"/>
              </a:ext>
            </a:extLst>
          </p:cNvPr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B4D955B-4498-C939-B824-BD7DE79A94ED}"/>
              </a:ext>
            </a:extLst>
          </p:cNvPr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EDB8353-A0E2-A6BB-83D9-F43A3B052A3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10B9AB79-5EE0-4E5D-8C60-F361F049E86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E6EDD6A1-0B5E-ED48-FEA9-FB325B17FB17}"/>
              </a:ext>
            </a:extLst>
          </p:cNvPr>
          <p:cNvGrpSpPr/>
          <p:nvPr/>
        </p:nvGrpSpPr>
        <p:grpSpPr>
          <a:xfrm>
            <a:off x="3016747" y="1245482"/>
            <a:ext cx="12198237" cy="2291464"/>
            <a:chOff x="0" y="0"/>
            <a:chExt cx="3212705" cy="603513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97E12BC-1DB9-67D0-97EC-E5C119CEF1B6}"/>
                </a:ext>
              </a:extLst>
            </p:cNvPr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AE7E633-3192-BAB0-9C33-99C82C3AB531}"/>
                </a:ext>
              </a:extLst>
            </p:cNvPr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E29EFBA6-7570-EFA0-001F-ECDD1D3982DF}"/>
              </a:ext>
            </a:extLst>
          </p:cNvPr>
          <p:cNvSpPr txBox="1"/>
          <p:nvPr/>
        </p:nvSpPr>
        <p:spPr>
          <a:xfrm>
            <a:off x="7190047" y="3162300"/>
            <a:ext cx="10531526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Atliq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Hardware, a fictional enterprise, ranks among the top computer hardware manufacturers in India and has established a strong presence internationally. The company focuses on offering computers and related accessories across regions including the Asia-Pacific (APAC), Latin America (LATAM), North America (NA), and Europe (EU)</a:t>
            </a:r>
            <a:endParaRPr lang="en-US" sz="2800" dirty="0">
              <a:solidFill>
                <a:schemeClr val="accent6">
                  <a:lumMod val="75000"/>
                </a:schemeClr>
              </a:solidFill>
              <a:sym typeface="Gotham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3B2FC8-CCFF-7A85-B1BE-DC4A0434A725}"/>
              </a:ext>
            </a:extLst>
          </p:cNvPr>
          <p:cNvSpPr txBox="1"/>
          <p:nvPr/>
        </p:nvSpPr>
        <p:spPr>
          <a:xfrm>
            <a:off x="3276600" y="988590"/>
            <a:ext cx="11159517" cy="1695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sz="6600" dirty="0">
                <a:solidFill>
                  <a:schemeClr val="accent6">
                    <a:lumMod val="75000"/>
                  </a:schemeClr>
                </a:solidFill>
                <a:sym typeface="Gotham Bold"/>
              </a:rPr>
              <a:t>Objective</a:t>
            </a:r>
            <a:endParaRPr lang="en-US" sz="6600" b="1" spc="1527" dirty="0">
              <a:solidFill>
                <a:schemeClr val="accent6">
                  <a:lumMod val="75000"/>
                </a:schemeClr>
              </a:solidFill>
              <a:ea typeface="Gotham Bold"/>
              <a:cs typeface="Gotham Bold"/>
              <a:sym typeface="Gotham Bold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40AEEBE-DED4-D8A2-9ED9-A304B176B367}"/>
              </a:ext>
            </a:extLst>
          </p:cNvPr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609E723-D483-71D7-CCBF-DE8406B0C9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C7D373B3-3195-2B39-0345-8A0C5613FC36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9850840-3849-8A70-E617-4E07E234808C}"/>
              </a:ext>
            </a:extLst>
          </p:cNvPr>
          <p:cNvSpPr txBox="1"/>
          <p:nvPr/>
        </p:nvSpPr>
        <p:spPr>
          <a:xfrm>
            <a:off x="6400800" y="7429500"/>
            <a:ext cx="93199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The management noticed that they did not get enough insights to make quick and smart data-informed decisions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Now the company wants insights for 10 ad hoc / business requests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:a16="http://schemas.microsoft.com/office/drawing/2014/main" id="{1B0AC428-8E8D-26B7-38CE-A617C34BEFD4}"/>
              </a:ext>
            </a:extLst>
          </p:cNvPr>
          <p:cNvSpPr txBox="1"/>
          <p:nvPr/>
        </p:nvSpPr>
        <p:spPr>
          <a:xfrm>
            <a:off x="7093985" y="5372100"/>
            <a:ext cx="7337135" cy="1620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270"/>
              </a:lnSpc>
              <a:spcBef>
                <a:spcPct val="0"/>
              </a:spcBef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sym typeface="Gotham Bold"/>
              </a:rPr>
              <a:t>Problem Statement</a:t>
            </a:r>
            <a:endParaRPr lang="en-US" sz="4400" b="1" spc="1527" dirty="0">
              <a:solidFill>
                <a:schemeClr val="accent6">
                  <a:lumMod val="75000"/>
                </a:schemeClr>
              </a:solidFill>
              <a:ea typeface="Gotham Bold"/>
              <a:cs typeface="Gotham Bold"/>
              <a:sym typeface="Gotham Bold"/>
            </a:endParaRPr>
          </a:p>
        </p:txBody>
      </p:sp>
    </p:spTree>
    <p:extLst>
      <p:ext uri="{BB962C8B-B14F-4D97-AF65-F5344CB8AC3E}">
        <p14:creationId xmlns:p14="http://schemas.microsoft.com/office/powerpoint/2010/main" val="262490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E04CE-06DC-D56F-8F6A-F17EAEC7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2F3ADE6-36D7-AE79-AF2E-1525F4C6141D}"/>
              </a:ext>
            </a:extLst>
          </p:cNvPr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DD5A6C7-1AC6-D46F-8654-3851375F91B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D8375FF-E59C-8CB7-4A4F-7D2636AAC38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C53F4216-5E9E-8C9D-F636-30A299234E26}"/>
              </a:ext>
            </a:extLst>
          </p:cNvPr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65F7749-8F76-FA02-BA5E-4FB3F61ED6C2}"/>
              </a:ext>
            </a:extLst>
          </p:cNvPr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4B71D10-638F-C254-6BC6-39A99D89E4B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F2DD00D-4592-34C2-B7C5-62F389D83A8D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0E49CF90-0C02-F4AE-5710-9907564F479D}"/>
              </a:ext>
            </a:extLst>
          </p:cNvPr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C0DBF94-A5C4-ED2D-8854-02DCAD954B49}"/>
              </a:ext>
            </a:extLst>
          </p:cNvPr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AF584368-474D-F995-753F-58C06DC9947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BA1D5F2A-8E18-0389-2D1A-301B775EF656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10DC0556-AB22-AB5C-7C1B-77C5781E5FA2}"/>
              </a:ext>
            </a:extLst>
          </p:cNvPr>
          <p:cNvGrpSpPr/>
          <p:nvPr/>
        </p:nvGrpSpPr>
        <p:grpSpPr>
          <a:xfrm>
            <a:off x="3016747" y="1245482"/>
            <a:ext cx="12198237" cy="2291464"/>
            <a:chOff x="0" y="0"/>
            <a:chExt cx="3212705" cy="603513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38897A1-106C-3118-4285-B1A16ADC6421}"/>
                </a:ext>
              </a:extLst>
            </p:cNvPr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91BC970E-9A03-E505-8A18-32C494521F59}"/>
                </a:ext>
              </a:extLst>
            </p:cNvPr>
            <p:cNvSpPr txBox="1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790F114E-169C-9AD9-A53E-F2D71780A0FD}"/>
              </a:ext>
            </a:extLst>
          </p:cNvPr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F2573128-E772-A173-6BFB-E95BEB8119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571026CE-08C5-1578-6641-80704962196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288C127-431E-BCB0-6758-865E8BEBF6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0" y="503997"/>
            <a:ext cx="9677117" cy="94912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3C8275-EBAD-F38C-22B3-31444E9D2586}"/>
              </a:ext>
            </a:extLst>
          </p:cNvPr>
          <p:cNvSpPr txBox="1"/>
          <p:nvPr/>
        </p:nvSpPr>
        <p:spPr>
          <a:xfrm>
            <a:off x="10515600" y="1638300"/>
            <a:ext cx="64373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Dimension tables: </a:t>
            </a:r>
          </a:p>
          <a:p>
            <a:r>
              <a:rPr lang="en-US" sz="2800" b="1" dirty="0" err="1">
                <a:latin typeface="+mj-lt"/>
              </a:rPr>
              <a:t>dim_customer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(client details) and </a:t>
            </a:r>
            <a:r>
              <a:rPr lang="en-US" sz="2800" b="1" dirty="0" err="1">
                <a:latin typeface="+mj-lt"/>
              </a:rPr>
              <a:t>dim_product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(item attributes)</a:t>
            </a:r>
          </a:p>
          <a:p>
            <a:b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Fact tables: 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Sales metrics </a:t>
            </a:r>
            <a:r>
              <a:rPr lang="en-US" sz="2800" b="1" dirty="0">
                <a:latin typeface="+mj-lt"/>
              </a:rPr>
              <a:t>(</a:t>
            </a:r>
            <a:r>
              <a:rPr lang="en-US" sz="2800" b="1" dirty="0" err="1">
                <a:latin typeface="+mj-lt"/>
              </a:rPr>
              <a:t>fact_sales_monthly</a:t>
            </a:r>
            <a:r>
              <a:rPr lang="en-US" sz="2800" b="1" dirty="0">
                <a:latin typeface="+mj-lt"/>
              </a:rPr>
              <a:t>),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pricing </a:t>
            </a:r>
            <a:r>
              <a:rPr lang="en-US" sz="2800" b="1" dirty="0">
                <a:latin typeface="+mj-lt"/>
              </a:rPr>
              <a:t>(</a:t>
            </a:r>
            <a:r>
              <a:rPr lang="en-US" sz="2800" b="1" dirty="0" err="1">
                <a:latin typeface="+mj-lt"/>
              </a:rPr>
              <a:t>fact_gross_price</a:t>
            </a:r>
            <a:r>
              <a:rPr lang="en-US" sz="2800" b="1" dirty="0">
                <a:latin typeface="+mj-lt"/>
              </a:rPr>
              <a:t>), 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costs </a:t>
            </a:r>
            <a:r>
              <a:rPr lang="en-US" sz="2800" b="1" dirty="0">
                <a:latin typeface="+mj-lt"/>
              </a:rPr>
              <a:t>(</a:t>
            </a:r>
            <a:r>
              <a:rPr lang="en-US" sz="2800" b="1" dirty="0" err="1">
                <a:latin typeface="+mj-lt"/>
              </a:rPr>
              <a:t>fact_manufacturing_cost</a:t>
            </a:r>
            <a:r>
              <a:rPr lang="en-US" sz="2800" b="1" dirty="0">
                <a:latin typeface="+mj-lt"/>
              </a:rPr>
              <a:t>),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and</a:t>
            </a:r>
            <a:r>
              <a:rPr lang="en-US" sz="2800" b="1" dirty="0">
                <a:latin typeface="+mj-lt"/>
              </a:rPr>
              <a:t> </a:t>
            </a:r>
          </a:p>
          <a:p>
            <a:r>
              <a:rPr lang="en-US" sz="2800" b="1" dirty="0">
                <a:latin typeface="+mj-lt"/>
              </a:rPr>
              <a:t>pre-invoice adjustments</a:t>
            </a:r>
          </a:p>
          <a:p>
            <a:b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</a:b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Relationships: </a:t>
            </a:r>
          </a:p>
          <a:p>
            <a:r>
              <a:rPr lang="en-US" sz="2800" b="1" dirty="0">
                <a:latin typeface="+mj-lt"/>
              </a:rPr>
              <a:t>Dimension tables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connect to </a:t>
            </a:r>
            <a:r>
              <a:rPr lang="en-US" sz="2800" b="1" dirty="0">
                <a:latin typeface="+mj-lt"/>
              </a:rPr>
              <a:t>fact tables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via keys for comprehensive analysis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14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965668" y="-5606768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6082" y="1952203"/>
            <a:ext cx="992463" cy="9924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8235" y="4447339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8235" y="3107362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8235" y="5115753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8235" y="3776486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8235" y="6455730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48235" y="5784877"/>
            <a:ext cx="508158" cy="543805"/>
            <a:chOff x="0" y="0"/>
            <a:chExt cx="812800" cy="86981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636228" y="2112962"/>
            <a:ext cx="8568692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4"/>
              </a:lnSpc>
            </a:pP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Provide the list of markets in which customer "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Atliq</a:t>
            </a: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 Exclusive" operates its business in the  APAC region.</a:t>
            </a:r>
            <a:endParaRPr lang="en-US" sz="3200" spc="-197" dirty="0">
              <a:solidFill>
                <a:srgbClr val="191919"/>
              </a:solidFill>
              <a:latin typeface="+mj-lt"/>
              <a:ea typeface="Gotham Light"/>
              <a:cs typeface="Gotham Light"/>
              <a:sym typeface="Gotham Light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948235" y="7123361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48235" y="7790991"/>
            <a:ext cx="508158" cy="543805"/>
            <a:chOff x="0" y="0"/>
            <a:chExt cx="812800" cy="86981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 rot="3945801">
            <a:off x="11868535" y="8125500"/>
            <a:ext cx="4776403" cy="4776403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 rot="3945801">
            <a:off x="12156571" y="7154038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4" y="0"/>
                </a:lnTo>
                <a:lnTo>
                  <a:pt x="1577154" y="3243523"/>
                </a:lnTo>
                <a:lnTo>
                  <a:pt x="0" y="3243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B2D76C1-6090-4519-2C1F-5BF88EDD1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630" y="3140478"/>
            <a:ext cx="8932970" cy="6868747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4C047BB-3A3C-537F-66BD-EEBC18AC9553}"/>
              </a:ext>
            </a:extLst>
          </p:cNvPr>
          <p:cNvSpPr txBox="1"/>
          <p:nvPr/>
        </p:nvSpPr>
        <p:spPr>
          <a:xfrm>
            <a:off x="2362200" y="8334796"/>
            <a:ext cx="54082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sng" strike="noStrike" baseline="0" dirty="0"/>
              <a:t>Insight:</a:t>
            </a:r>
          </a:p>
          <a:p>
            <a:r>
              <a:rPr lang="en-US" sz="2800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In the APAC Region Most Gross sales are coming from </a:t>
            </a:r>
            <a:r>
              <a:rPr lang="en-US" sz="2800" b="0" i="0" u="none" strike="noStrike" baseline="0" dirty="0"/>
              <a:t>INDIA</a:t>
            </a:r>
            <a:r>
              <a:rPr lang="en-US" sz="2800" b="0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 and Least sales are coming from </a:t>
            </a:r>
            <a:r>
              <a:rPr lang="en-US" sz="2800" b="0" i="0" u="none" strike="noStrike" baseline="0" dirty="0"/>
              <a:t>JAPAN</a:t>
            </a:r>
            <a:endParaRPr lang="en-IN" sz="2800" dirty="0"/>
          </a:p>
        </p:txBody>
      </p:sp>
      <p:grpSp>
        <p:nvGrpSpPr>
          <p:cNvPr id="31" name="Group 37">
            <a:extLst>
              <a:ext uri="{FF2B5EF4-FFF2-40B4-BE49-F238E27FC236}">
                <a16:creationId xmlns:a16="http://schemas.microsoft.com/office/drawing/2014/main" id="{293A59D5-4F5D-EC73-6559-6069ACB5D786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9EB3129D-C1D8-D159-0CB2-CEBBA394241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39">
              <a:extLst>
                <a:ext uri="{FF2B5EF4-FFF2-40B4-BE49-F238E27FC236}">
                  <a16:creationId xmlns:a16="http://schemas.microsoft.com/office/drawing/2014/main" id="{2CEB5149-12DF-56FC-057B-9F186106185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05B0F310-D0BF-98DB-598F-7407FEF3CD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180" y="3379264"/>
            <a:ext cx="2792539" cy="4688965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82580" y="-3503638"/>
            <a:ext cx="12753441" cy="1275344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09357" y="2648112"/>
            <a:ext cx="992463" cy="99246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51509" y="3762533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2687900" y="2194500"/>
            <a:ext cx="1464859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What is the percentage of unique product increase in 2021 vs. 2020? The final output contains these fields, unique_products_2020, unique_products_2021,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percentage_chg</a:t>
            </a:r>
            <a:endParaRPr lang="en-US" sz="8000" b="1" dirty="0">
              <a:solidFill>
                <a:srgbClr val="191919"/>
              </a:solidFill>
              <a:latin typeface="+mj-lt"/>
              <a:ea typeface="Gotham Bold"/>
              <a:cs typeface="Gotham Bold"/>
              <a:sym typeface="Gotham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2687900" y="7505057"/>
            <a:ext cx="5999050" cy="38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99" b="1" u="sng" spc="59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Insight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2687900" y="8278393"/>
            <a:ext cx="10647100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spcBef>
                <a:spcPct val="0"/>
              </a:spcBef>
            </a:pPr>
            <a:r>
              <a:rPr lang="en-US" sz="2800" spc="37" dirty="0">
                <a:solidFill>
                  <a:srgbClr val="FF9C2B"/>
                </a:solidFill>
                <a:ea typeface="Gotham"/>
                <a:cs typeface="Gotham" panose="020B0604020202020204" charset="0"/>
                <a:sym typeface="Gotham"/>
              </a:rPr>
              <a:t>The increase was</a:t>
            </a:r>
            <a:r>
              <a:rPr lang="en-US" sz="2800" spc="37" dirty="0">
                <a:solidFill>
                  <a:schemeClr val="accent6"/>
                </a:solidFill>
                <a:ea typeface="Gotham"/>
                <a:cs typeface="Gotham" panose="020B0604020202020204" charset="0"/>
                <a:sym typeface="Gotham"/>
              </a:rPr>
              <a:t> </a:t>
            </a:r>
            <a:r>
              <a:rPr lang="en-US" sz="2800" spc="37" dirty="0">
                <a:ea typeface="Gotham"/>
                <a:cs typeface="Gotham" panose="020B0604020202020204" charset="0"/>
                <a:sym typeface="Gotham"/>
              </a:rPr>
              <a:t>36.33%</a:t>
            </a:r>
            <a:r>
              <a:rPr lang="en-US" sz="2800" spc="37" dirty="0">
                <a:solidFill>
                  <a:schemeClr val="accent6"/>
                </a:solidFill>
                <a:ea typeface="Gotham"/>
                <a:cs typeface="Gotham" panose="020B0604020202020204" charset="0"/>
                <a:sym typeface="Gotham"/>
              </a:rPr>
              <a:t> </a:t>
            </a:r>
            <a:r>
              <a:rPr lang="en-US" sz="2800" spc="37" dirty="0">
                <a:solidFill>
                  <a:srgbClr val="FF9C2B"/>
                </a:solidFill>
                <a:ea typeface="Gotham"/>
                <a:cs typeface="Gotham" panose="020B0604020202020204" charset="0"/>
                <a:sym typeface="Gotham"/>
              </a:rPr>
              <a:t>, so can say that the demand and production both increased in the</a:t>
            </a:r>
            <a:r>
              <a:rPr lang="en-US" sz="2800" spc="37" dirty="0">
                <a:solidFill>
                  <a:schemeClr val="accent6"/>
                </a:solidFill>
                <a:ea typeface="Gotham"/>
                <a:cs typeface="Gotham" panose="020B0604020202020204" charset="0"/>
                <a:sym typeface="Gotham"/>
              </a:rPr>
              <a:t> </a:t>
            </a:r>
            <a:r>
              <a:rPr lang="en-US" sz="2800" spc="37" dirty="0">
                <a:ea typeface="Gotham"/>
                <a:cs typeface="Gotham" panose="020B0604020202020204" charset="0"/>
                <a:sym typeface="Gotham"/>
              </a:rPr>
              <a:t>fiscal year 2021</a:t>
            </a:r>
          </a:p>
          <a:p>
            <a:pPr marL="0" lvl="0" indent="0" algn="l">
              <a:spcBef>
                <a:spcPct val="0"/>
              </a:spcBef>
            </a:pPr>
            <a:endParaRPr lang="en-US" sz="2800" spc="37" dirty="0">
              <a:solidFill>
                <a:schemeClr val="accent6"/>
              </a:solidFill>
              <a:ea typeface="Gotham"/>
              <a:cs typeface="Gotham" panose="020B0604020202020204" charset="0"/>
              <a:sym typeface="Gotham"/>
            </a:endParaRPr>
          </a:p>
        </p:txBody>
      </p:sp>
      <p:grpSp>
        <p:nvGrpSpPr>
          <p:cNvPr id="44" name="Group 37">
            <a:extLst>
              <a:ext uri="{FF2B5EF4-FFF2-40B4-BE49-F238E27FC236}">
                <a16:creationId xmlns:a16="http://schemas.microsoft.com/office/drawing/2014/main" id="{2F8A269C-035C-CEF8-8067-F6A737037EF4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FC121B7D-8698-2B75-F4CF-4889BBD2D50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696F96E2-8D89-EC23-A311-7488DA9D9AF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199D2D96-F6E6-716E-4B1B-6EF4EF852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01" y="4034435"/>
            <a:ext cx="8194680" cy="8916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0415C48-691E-8003-EF64-8D74E51C9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638" y="3728538"/>
            <a:ext cx="6622706" cy="4128800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618056" y="1839474"/>
            <a:ext cx="14670795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i="0" u="none" strike="noStrike" baseline="0" dirty="0">
                <a:solidFill>
                  <a:srgbClr val="FF9C2B"/>
                </a:solidFill>
                <a:latin typeface="+mj-lt"/>
              </a:rPr>
              <a:t>Provide a report with all the unique product counts for each segment and sort them in descending order of product counts. The final output contains 2 fields, segment &amp; </a:t>
            </a:r>
            <a:r>
              <a:rPr lang="en-US" sz="3200" b="1" i="0" u="none" strike="noStrike" baseline="0" dirty="0" err="1">
                <a:solidFill>
                  <a:srgbClr val="FF9C2B"/>
                </a:solidFill>
                <a:latin typeface="+mj-lt"/>
              </a:rPr>
              <a:t>product_count</a:t>
            </a:r>
            <a:r>
              <a:rPr lang="en-US" sz="3200" b="1" i="0" u="none" strike="noStrike" baseline="0" dirty="0">
                <a:solidFill>
                  <a:srgbClr val="FF9C2B"/>
                </a:solidFill>
                <a:latin typeface="+mj-lt"/>
              </a:rPr>
              <a:t>.</a:t>
            </a:r>
            <a:endParaRPr lang="en-US" sz="11500" b="1" dirty="0">
              <a:solidFill>
                <a:srgbClr val="191919"/>
              </a:solidFill>
              <a:latin typeface="+mj-lt"/>
              <a:ea typeface="Gotham Bold"/>
              <a:cs typeface="Gotham Bold"/>
              <a:sym typeface="Gotham Bold"/>
            </a:endParaRPr>
          </a:p>
        </p:txBody>
      </p:sp>
      <p:grpSp>
        <p:nvGrpSpPr>
          <p:cNvPr id="31" name="Group 31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0" name="Group 33">
            <a:extLst>
              <a:ext uri="{FF2B5EF4-FFF2-40B4-BE49-F238E27FC236}">
                <a16:creationId xmlns:a16="http://schemas.microsoft.com/office/drawing/2014/main" id="{BB8CD4B4-6AFE-2D77-C667-B7D64FE9E25F}"/>
              </a:ext>
            </a:extLst>
          </p:cNvPr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B8881748-CC99-0FB3-BE39-95E55E84757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2" name="TextBox 35">
              <a:extLst>
                <a:ext uri="{FF2B5EF4-FFF2-40B4-BE49-F238E27FC236}">
                  <a16:creationId xmlns:a16="http://schemas.microsoft.com/office/drawing/2014/main" id="{F8F0C589-DC78-7587-82FD-841C0CD2654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F63230A-A840-339F-FE3C-015372DE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630092"/>
            <a:ext cx="6723616" cy="410420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8DC9D53-6AFA-225A-301D-7C14C1E38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65" y="3695700"/>
            <a:ext cx="5081983" cy="4017188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49" name="Group 37">
            <a:extLst>
              <a:ext uri="{FF2B5EF4-FFF2-40B4-BE49-F238E27FC236}">
                <a16:creationId xmlns:a16="http://schemas.microsoft.com/office/drawing/2014/main" id="{7D55FF2A-CDDA-9F50-5047-CD3F470CEB71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72E3A74C-7BBE-149B-C1C1-1E789863B23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1" name="TextBox 39">
              <a:extLst>
                <a:ext uri="{FF2B5EF4-FFF2-40B4-BE49-F238E27FC236}">
                  <a16:creationId xmlns:a16="http://schemas.microsoft.com/office/drawing/2014/main" id="{0042C406-6DA1-55DF-00D7-4052FA02CD8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800BE08-AD0E-B691-16D1-56507F68546C}"/>
              </a:ext>
            </a:extLst>
          </p:cNvPr>
          <p:cNvSpPr txBox="1"/>
          <p:nvPr/>
        </p:nvSpPr>
        <p:spPr>
          <a:xfrm>
            <a:off x="2743200" y="8496300"/>
            <a:ext cx="14873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High Product Variety: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Notebooks, accessories, and peripherals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demonstrate strong diversification with a broad product range.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30F4C5-A6BD-2786-EC81-A1501B8A2E32}"/>
              </a:ext>
            </a:extLst>
          </p:cNvPr>
          <p:cNvSpPr txBox="1"/>
          <p:nvPr/>
        </p:nvSpPr>
        <p:spPr>
          <a:xfrm>
            <a:off x="2743200" y="9334500"/>
            <a:ext cx="142408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Areas for Development: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Networking, storage, and desktops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show limited variety—innovation and new product launches in these segments are essential for future growth.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7C47ED-B0E8-49CB-E3B7-264F4C8988FC}"/>
              </a:ext>
            </a:extLst>
          </p:cNvPr>
          <p:cNvSpPr txBox="1"/>
          <p:nvPr/>
        </p:nvSpPr>
        <p:spPr>
          <a:xfrm>
            <a:off x="2819400" y="79629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INSIGHT</a:t>
            </a:r>
            <a:endParaRPr lang="en-IN" sz="2800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04120" y="1919526"/>
            <a:ext cx="1507428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Follow-up: Which segment had the most increase in unique products in 2021 vs2020? The final output contains these fields, segment product_count_2020,product_count_2021, difference</a:t>
            </a:r>
            <a:endParaRPr lang="en-US" sz="2800" b="1" dirty="0">
              <a:solidFill>
                <a:srgbClr val="191919"/>
              </a:solidFill>
              <a:latin typeface="+mj-lt"/>
              <a:ea typeface="Gotham Bold"/>
              <a:cs typeface="Gotham Bold"/>
              <a:sym typeface="Gotham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09357" y="3983373"/>
            <a:ext cx="992463" cy="9924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1509" y="3315742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5" name="TextBox 3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41197161-C3EC-AA55-C144-C14CC9C8B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0" y="3292390"/>
            <a:ext cx="6610666" cy="2041528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495F230-67C7-AD83-1770-2D4E027DF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3140934"/>
            <a:ext cx="8337156" cy="4923383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44" name="Group 37">
            <a:extLst>
              <a:ext uri="{FF2B5EF4-FFF2-40B4-BE49-F238E27FC236}">
                <a16:creationId xmlns:a16="http://schemas.microsoft.com/office/drawing/2014/main" id="{519522E0-796C-A556-D241-22F491959992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62D68F0C-AD4B-4E94-F100-7D79216C44E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2EFB7FB0-E872-7467-24C9-1935470E4FC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A9414D3-C35B-DB00-0267-ACFF9742736F}"/>
              </a:ext>
            </a:extLst>
          </p:cNvPr>
          <p:cNvSpPr txBox="1"/>
          <p:nvPr/>
        </p:nvSpPr>
        <p:spPr>
          <a:xfrm>
            <a:off x="2604120" y="6630531"/>
            <a:ext cx="63874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High-Growth Segments: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Accessories (+34)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n-US" sz="2800" dirty="0"/>
              <a:t>Notebooks (+16)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, and </a:t>
            </a:r>
            <a:r>
              <a:rPr lang="en-US" sz="2800" dirty="0"/>
              <a:t>Peripherals (+15)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experienced significant product line expansion, indicating strong market momentum.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BF15A8-AE81-3B09-DE19-AC1F4107AAA3}"/>
              </a:ext>
            </a:extLst>
          </p:cNvPr>
          <p:cNvSpPr txBox="1"/>
          <p:nvPr/>
        </p:nvSpPr>
        <p:spPr>
          <a:xfrm>
            <a:off x="2667000" y="8989122"/>
            <a:ext cx="1402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Underperforming Categories: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dirty="0"/>
              <a:t>Storage (+5)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US" sz="2800" dirty="0"/>
              <a:t>Networking (+3)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showed minimal growth, signaling the need for increased R&amp;D efforts to drive innovation and competitiveness</a:t>
            </a:r>
            <a:endParaRPr lang="en-I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TextBox 38">
            <a:extLst>
              <a:ext uri="{FF2B5EF4-FFF2-40B4-BE49-F238E27FC236}">
                <a16:creationId xmlns:a16="http://schemas.microsoft.com/office/drawing/2014/main" id="{748085F8-7910-3698-3BB5-17F65C99DD4E}"/>
              </a:ext>
            </a:extLst>
          </p:cNvPr>
          <p:cNvSpPr txBox="1"/>
          <p:nvPr/>
        </p:nvSpPr>
        <p:spPr>
          <a:xfrm>
            <a:off x="2687900" y="6210300"/>
            <a:ext cx="5999050" cy="381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99" b="1" u="sng" spc="59" dirty="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Insight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4655766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3320505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7111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3988135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52874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30348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64584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88453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56083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2749920" y="2210404"/>
            <a:ext cx="14776080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Get the products that have the highest and lowest manufacturing costs. The final output should contain these fields,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product_code</a:t>
            </a:r>
            <a:r>
              <a:rPr lang="en-US" sz="2800" b="1" i="0" u="none" strike="noStrike" baseline="0" dirty="0">
                <a:solidFill>
                  <a:srgbClr val="FF9C2B"/>
                </a:solidFill>
                <a:latin typeface="+mj-lt"/>
              </a:rPr>
              <a:t>, product, </a:t>
            </a:r>
            <a:r>
              <a:rPr lang="en-US" sz="2800" b="1" i="0" u="none" strike="noStrike" baseline="0" dirty="0" err="1">
                <a:solidFill>
                  <a:srgbClr val="FF9C2B"/>
                </a:solidFill>
                <a:latin typeface="+mj-lt"/>
              </a:rPr>
              <a:t>manufacturing_cost</a:t>
            </a:r>
            <a:endParaRPr lang="en-US" sz="2800" b="1" dirty="0">
              <a:solidFill>
                <a:srgbClr val="FF9C2B"/>
              </a:solidFill>
              <a:latin typeface="+mj-lt"/>
              <a:ea typeface="Gotham Bold"/>
              <a:cs typeface="Gotham Bold"/>
              <a:sym typeface="Gotham Bold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3CE2A3D-840D-83C4-6C17-184AD275F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515" y="3619500"/>
            <a:ext cx="9866685" cy="104779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B0068E8-48CC-C62A-CCE2-82D37840C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165" y="3623612"/>
            <a:ext cx="2971800" cy="29718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39AC9FB-4C9A-2C0C-4FB8-A4A17CE363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6270" y="5065837"/>
            <a:ext cx="2804166" cy="231038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6632641-F377-509F-C538-9EE939CD0D4E}"/>
              </a:ext>
            </a:extLst>
          </p:cNvPr>
          <p:cNvSpPr txBox="1"/>
          <p:nvPr/>
        </p:nvSpPr>
        <p:spPr>
          <a:xfrm>
            <a:off x="2749920" y="7429500"/>
            <a:ext cx="4031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INSIGHT</a:t>
            </a:r>
            <a:endParaRPr lang="en-IN" sz="2400" b="1" u="sn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A51C2B-4AEA-B535-541A-EB422A3CB09F}"/>
              </a:ext>
            </a:extLst>
          </p:cNvPr>
          <p:cNvSpPr txBox="1"/>
          <p:nvPr/>
        </p:nvSpPr>
        <p:spPr>
          <a:xfrm>
            <a:off x="2749920" y="8039100"/>
            <a:ext cx="13404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Personal Desktop: </a:t>
            </a:r>
            <a:r>
              <a:rPr lang="en-US" sz="2800" b="0" i="0" u="none" strike="noStrike" baseline="0" dirty="0">
                <a:latin typeface="+mj-lt"/>
              </a:rPr>
              <a:t>AQ Home Allin1 Gen2</a:t>
            </a:r>
            <a:r>
              <a:rPr lang="en-US" sz="2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has the highest manufacturing cost.</a:t>
            </a:r>
          </a:p>
          <a:p>
            <a:endParaRPr lang="en-US" sz="2800" b="0" i="0" u="none" strike="noStrike" baseline="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en-US" sz="2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Mouse: </a:t>
            </a:r>
            <a:r>
              <a:rPr lang="en-US" sz="2800" b="0" i="0" u="none" strike="noStrike" baseline="0" dirty="0">
                <a:latin typeface="+mj-lt"/>
              </a:rPr>
              <a:t>AQ Master wired x1 </a:t>
            </a:r>
            <a:r>
              <a:rPr lang="en-US" sz="2800" b="0" i="0" u="none" strike="noStrike" baseline="0" dirty="0" err="1">
                <a:latin typeface="+mj-lt"/>
              </a:rPr>
              <a:t>Ms</a:t>
            </a:r>
            <a:r>
              <a:rPr lang="en-US" sz="28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has the lowest manufacturing cost.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61E215-C3EF-AE81-CF21-E83F123045C1}"/>
              </a:ext>
            </a:extLst>
          </p:cNvPr>
          <p:cNvSpPr txBox="1"/>
          <p:nvPr/>
        </p:nvSpPr>
        <p:spPr>
          <a:xfrm>
            <a:off x="9355765" y="7439680"/>
            <a:ext cx="382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latin typeface="+mj-lt"/>
              </a:rPr>
              <a:t>AQ Master wired x1 </a:t>
            </a:r>
            <a:r>
              <a:rPr lang="en-US" sz="2800" b="0" i="0" u="none" strike="noStrike" baseline="0" dirty="0" err="1">
                <a:latin typeface="+mj-lt"/>
              </a:rPr>
              <a:t>Ms</a:t>
            </a:r>
            <a:endParaRPr lang="en-IN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7A662-D9E3-B290-3BAF-AB9920622811}"/>
              </a:ext>
            </a:extLst>
          </p:cNvPr>
          <p:cNvSpPr txBox="1"/>
          <p:nvPr/>
        </p:nvSpPr>
        <p:spPr>
          <a:xfrm>
            <a:off x="14080165" y="6819900"/>
            <a:ext cx="382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baseline="0" dirty="0">
                <a:latin typeface="+mj-lt"/>
              </a:rPr>
              <a:t>AQ Home Allin1 Gen2</a:t>
            </a:r>
            <a:endParaRPr lang="en-IN" sz="2800" dirty="0"/>
          </a:p>
        </p:txBody>
      </p:sp>
      <p:grpSp>
        <p:nvGrpSpPr>
          <p:cNvPr id="46" name="Group 37">
            <a:extLst>
              <a:ext uri="{FF2B5EF4-FFF2-40B4-BE49-F238E27FC236}">
                <a16:creationId xmlns:a16="http://schemas.microsoft.com/office/drawing/2014/main" id="{26E406BC-222F-C607-6BC3-99F75B25D277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BB699E28-7300-76B8-D65D-E80FAE3AC3B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8" name="TextBox 39">
              <a:extLst>
                <a:ext uri="{FF2B5EF4-FFF2-40B4-BE49-F238E27FC236}">
                  <a16:creationId xmlns:a16="http://schemas.microsoft.com/office/drawing/2014/main" id="{562CCCE1-99B1-6C52-7DF2-EBC4715865D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5318634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859440" y="2019300"/>
            <a:ext cx="14203000" cy="1291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95"/>
              </a:lnSpc>
            </a:pPr>
            <a:r>
              <a:rPr lang="en-US" sz="2800" b="1" i="0" u="none" strike="noStrike" baseline="0" dirty="0">
                <a:solidFill>
                  <a:srgbClr val="FF9A2A"/>
                </a:solidFill>
                <a:latin typeface="+mj-lt"/>
              </a:rPr>
              <a:t>Generate a report that contains the top 5 customers who received an average high </a:t>
            </a:r>
            <a:r>
              <a:rPr lang="en-US" sz="2800" b="1" i="0" u="none" strike="noStrike" baseline="0" dirty="0" err="1">
                <a:solidFill>
                  <a:srgbClr val="FF9A2A"/>
                </a:solidFill>
                <a:latin typeface="+mj-lt"/>
              </a:rPr>
              <a:t>pre_invoice_discount_pct</a:t>
            </a:r>
            <a:r>
              <a:rPr lang="en-US" sz="2800" b="1" i="0" u="none" strike="noStrike" baseline="0" dirty="0">
                <a:solidFill>
                  <a:srgbClr val="FF9A2A"/>
                </a:solidFill>
                <a:latin typeface="+mj-lt"/>
              </a:rPr>
              <a:t> for the fiscal year 2021 and in the Indian market. The final output contains these fields, </a:t>
            </a:r>
            <a:r>
              <a:rPr lang="en-US" sz="2800" b="1" i="0" u="none" strike="noStrike" baseline="0" dirty="0" err="1">
                <a:solidFill>
                  <a:srgbClr val="FF9A2A"/>
                </a:solidFill>
                <a:latin typeface="+mj-lt"/>
              </a:rPr>
              <a:t>customer_code</a:t>
            </a:r>
            <a:r>
              <a:rPr lang="en-US" sz="2800" b="1" i="0" u="none" strike="noStrike" baseline="0" dirty="0">
                <a:solidFill>
                  <a:srgbClr val="FF9A2A"/>
                </a:solidFill>
                <a:latin typeface="+mj-lt"/>
              </a:rPr>
              <a:t>, customer, </a:t>
            </a:r>
            <a:r>
              <a:rPr lang="en-US" sz="2800" b="1" i="0" u="none" strike="noStrike" baseline="0" dirty="0" err="1">
                <a:solidFill>
                  <a:srgbClr val="FF9A2A"/>
                </a:solidFill>
                <a:latin typeface="+mj-lt"/>
              </a:rPr>
              <a:t>average_discount_percentage</a:t>
            </a:r>
            <a:endParaRPr lang="en-US" sz="3600" dirty="0">
              <a:solidFill>
                <a:srgbClr val="191919"/>
              </a:solidFill>
              <a:latin typeface="+mj-lt"/>
              <a:ea typeface="Gotham"/>
              <a:cs typeface="Gotham"/>
              <a:sym typeface="Gotham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910B567-907D-694D-7EF6-F3F2DEB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40" y="3780476"/>
            <a:ext cx="6547477" cy="2530621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52FD07-B1E2-BC9D-0ED0-4703901F5A62}"/>
              </a:ext>
            </a:extLst>
          </p:cNvPr>
          <p:cNvSpPr txBox="1"/>
          <p:nvPr/>
        </p:nvSpPr>
        <p:spPr>
          <a:xfrm>
            <a:off x="2859440" y="7653635"/>
            <a:ext cx="4303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INSIGHT</a:t>
            </a:r>
            <a:endParaRPr lang="en-IN" sz="2400" b="1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64101-6150-EA07-4558-97A97AF46AC5}"/>
              </a:ext>
            </a:extLst>
          </p:cNvPr>
          <p:cNvSpPr txBox="1"/>
          <p:nvPr/>
        </p:nvSpPr>
        <p:spPr>
          <a:xfrm>
            <a:off x="2895600" y="8253668"/>
            <a:ext cx="1188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9C2B"/>
                </a:solidFill>
                <a:latin typeface="+mj-lt"/>
              </a:rPr>
              <a:t>The maximum average pre –invoice discount  was given to</a:t>
            </a:r>
            <a:r>
              <a:rPr lang="pt-BR" sz="2800" b="1" dirty="0">
                <a:solidFill>
                  <a:srgbClr val="FF9A2A"/>
                </a:solidFill>
                <a:latin typeface="+mj-lt"/>
              </a:rPr>
              <a:t> </a:t>
            </a:r>
            <a:r>
              <a:rPr lang="pt-BR" sz="2800" b="1" dirty="0">
                <a:latin typeface="+mj-lt"/>
              </a:rPr>
              <a:t>Flipkart</a:t>
            </a:r>
            <a:r>
              <a:rPr lang="pt-BR" sz="2800" b="1" dirty="0">
                <a:solidFill>
                  <a:srgbClr val="FF9A2A"/>
                </a:solidFill>
                <a:latin typeface="+mj-lt"/>
              </a:rPr>
              <a:t> .</a:t>
            </a:r>
          </a:p>
          <a:p>
            <a:endParaRPr lang="pt-BR" sz="2800" b="1" dirty="0">
              <a:solidFill>
                <a:srgbClr val="FF9A2A"/>
              </a:solidFill>
              <a:latin typeface="+mj-lt"/>
            </a:endParaRPr>
          </a:p>
          <a:p>
            <a:r>
              <a:rPr lang="pt-BR" sz="2800" b="1" dirty="0">
                <a:solidFill>
                  <a:srgbClr val="FF9C2B"/>
                </a:solidFill>
                <a:latin typeface="+mj-lt"/>
              </a:rPr>
              <a:t>The maximum average pre –invoice discount  was given to</a:t>
            </a:r>
            <a:r>
              <a:rPr lang="pt-BR" sz="2800" b="1" dirty="0">
                <a:solidFill>
                  <a:srgbClr val="FF9A2A"/>
                </a:solidFill>
                <a:latin typeface="+mj-lt"/>
              </a:rPr>
              <a:t> </a:t>
            </a:r>
            <a:r>
              <a:rPr lang="pt-BR" sz="2800" b="1" dirty="0">
                <a:latin typeface="+mj-lt"/>
              </a:rPr>
              <a:t>Amazon</a:t>
            </a:r>
            <a:r>
              <a:rPr lang="pt-BR" sz="2800" b="1" dirty="0">
                <a:solidFill>
                  <a:srgbClr val="FF9A2A"/>
                </a:solidFill>
                <a:latin typeface="+mj-lt"/>
              </a:rPr>
              <a:t>.</a:t>
            </a:r>
            <a:endParaRPr lang="en-IN" sz="2800" b="1" dirty="0">
              <a:solidFill>
                <a:srgbClr val="FF9A2A"/>
              </a:solidFill>
              <a:latin typeface="+mj-lt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2572851-3E43-4879-8883-8BACC2BA6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60" y="3619500"/>
            <a:ext cx="7323309" cy="4375753"/>
          </a:xfrm>
          <a:prstGeom prst="rect">
            <a:avLst/>
          </a:prstGeom>
          <a:ln>
            <a:solidFill>
              <a:srgbClr val="00B050"/>
            </a:solidFill>
          </a:ln>
        </p:spPr>
      </p:pic>
      <p:grpSp>
        <p:nvGrpSpPr>
          <p:cNvPr id="44" name="Group 37">
            <a:extLst>
              <a:ext uri="{FF2B5EF4-FFF2-40B4-BE49-F238E27FC236}">
                <a16:creationId xmlns:a16="http://schemas.microsoft.com/office/drawing/2014/main" id="{EB15B299-5EE5-7FF7-4CE5-B0EC6580256C}"/>
              </a:ext>
            </a:extLst>
          </p:cNvPr>
          <p:cNvGrpSpPr/>
          <p:nvPr/>
        </p:nvGrpSpPr>
        <p:grpSpPr>
          <a:xfrm>
            <a:off x="943428" y="8496300"/>
            <a:ext cx="508158" cy="543805"/>
            <a:chOff x="0" y="0"/>
            <a:chExt cx="812800" cy="869819"/>
          </a:xfrm>
        </p:grpSpPr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5C61752-7B0F-0267-C6BC-8C5720966AF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6" name="TextBox 39">
              <a:extLst>
                <a:ext uri="{FF2B5EF4-FFF2-40B4-BE49-F238E27FC236}">
                  <a16:creationId xmlns:a16="http://schemas.microsoft.com/office/drawing/2014/main" id="{5AC93538-5F33-A86B-AAC0-4BCB7B2DCB4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 dirty="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1225</Words>
  <Application>Microsoft Office PowerPoint</Application>
  <PresentationFormat>Custom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Gotham Bold Italics</vt:lpstr>
      <vt:lpstr>Arial</vt:lpstr>
      <vt:lpstr>Gotham Bold</vt:lpstr>
      <vt:lpstr>Gotham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Bendhar Nayak</cp:lastModifiedBy>
  <cp:revision>33</cp:revision>
  <dcterms:created xsi:type="dcterms:W3CDTF">2006-08-16T00:00:00Z</dcterms:created>
  <dcterms:modified xsi:type="dcterms:W3CDTF">2025-05-09T13:33:13Z</dcterms:modified>
  <dc:identifier>DAGm1hp64qQ</dc:identifier>
</cp:coreProperties>
</file>