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3" r:id="rId9"/>
    <p:sldId id="265" r:id="rId10"/>
    <p:sldId id="2146847064" r:id="rId11"/>
    <p:sldId id="2146847057" r:id="rId12"/>
    <p:sldId id="2146847060" r:id="rId13"/>
    <p:sldId id="2146847065" r:id="rId14"/>
    <p:sldId id="2146847066" r:id="rId15"/>
    <p:sldId id="2146847067" r:id="rId16"/>
    <p:sldId id="2146847062" r:id="rId17"/>
    <p:sldId id="2146847061"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465359"/>
    <a:srgbClr val="416573"/>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egomediaimage.vercel.app/" TargetMode="External"/><Relationship Id="rId2" Type="http://schemas.openxmlformats.org/officeDocument/2006/relationships/hyperlink" Target="https://github.com/krushna1133/StegoMedia.git" TargetMode="External"/><Relationship Id="rId1" Type="http://schemas.openxmlformats.org/officeDocument/2006/relationships/slideLayout" Target="../slideLayouts/slideLayout2.xml"/><Relationship Id="rId4" Type="http://schemas.openxmlformats.org/officeDocument/2006/relationships/hyperlink" Target="https://github.com/krushna1133/stegomediaimage.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821635"/>
            <a:ext cx="9144000" cy="977778"/>
          </a:xfrm>
        </p:spPr>
        <p:txBody>
          <a:bodyPr>
            <a:noAutofit/>
          </a:bodyPr>
          <a:lstStyle/>
          <a:p>
            <a:pPr algn="ctr"/>
            <a:r>
              <a:rPr lang="en-US" sz="4000" dirty="0" err="1">
                <a:solidFill>
                  <a:srgbClr val="465359"/>
                </a:solidFill>
                <a:latin typeface="Tw Cen MT" panose="020B0602020104020603" pitchFamily="34" charset="0"/>
                <a:cs typeface="Arial" panose="020B0604020202020204" pitchFamily="34" charset="0"/>
              </a:rPr>
              <a:t>Stegomedia</a:t>
            </a:r>
            <a:r>
              <a:rPr lang="en-US" sz="4000" dirty="0">
                <a:solidFill>
                  <a:srgbClr val="465359"/>
                </a:solidFill>
                <a:latin typeface="Tw Cen MT" panose="020B0602020104020603" pitchFamily="34" charset="0"/>
                <a:cs typeface="Arial" panose="020B0604020202020204" pitchFamily="34" charset="0"/>
              </a:rPr>
              <a:t> : Secure data hiding in images using steganography</a:t>
            </a:r>
          </a:p>
        </p:txBody>
      </p:sp>
      <p:sp>
        <p:nvSpPr>
          <p:cNvPr id="3" name="TextBox 2"/>
          <p:cNvSpPr txBox="1"/>
          <p:nvPr/>
        </p:nvSpPr>
        <p:spPr>
          <a:xfrm>
            <a:off x="0" y="621362"/>
            <a:ext cx="12192000" cy="646331"/>
          </a:xfrm>
          <a:prstGeom prst="rect">
            <a:avLst/>
          </a:prstGeom>
          <a:noFill/>
        </p:spPr>
        <p:txBody>
          <a:bodyPr wrap="square" lIns="91440" tIns="45720" rIns="91440" bIns="45720" rtlCol="0" anchor="t">
            <a:spAutoFit/>
          </a:bodyPr>
          <a:lstStyle/>
          <a:p>
            <a:pPr algn="ctr"/>
            <a:r>
              <a:rPr lang="en-US" sz="3600" b="1" dirty="0">
                <a:solidFill>
                  <a:schemeClr val="accent1">
                    <a:lumMod val="75000"/>
                  </a:schemeClr>
                </a:solidFill>
                <a:latin typeface="Arial"/>
                <a:cs typeface="Arial"/>
              </a:rPr>
              <a:t>CAPSTONE PROJECT</a:t>
            </a:r>
          </a:p>
        </p:txBody>
      </p:sp>
      <p:sp>
        <p:nvSpPr>
          <p:cNvPr id="4" name="TextBox 3"/>
          <p:cNvSpPr txBox="1"/>
          <p:nvPr/>
        </p:nvSpPr>
        <p:spPr>
          <a:xfrm>
            <a:off x="943897" y="3770288"/>
            <a:ext cx="10304207" cy="2185214"/>
          </a:xfrm>
          <a:prstGeom prst="rect">
            <a:avLst/>
          </a:prstGeom>
          <a:noFill/>
        </p:spPr>
        <p:txBody>
          <a:bodyPr wrap="square" lIns="91440" tIns="45720" rIns="91440" bIns="45720" rtlCol="0" anchor="t">
            <a:spAutoFit/>
          </a:bodyPr>
          <a:lstStyle/>
          <a:p>
            <a:pPr algn="ctr"/>
            <a:r>
              <a:rPr lang="en-US" sz="2800" b="1" dirty="0">
                <a:solidFill>
                  <a:srgbClr val="1CADE4"/>
                </a:solidFill>
                <a:effectLst>
                  <a:outerShdw blurRad="38100" dist="38100" dir="2700000" algn="tl">
                    <a:srgbClr val="000000">
                      <a:alpha val="43137"/>
                    </a:srgbClr>
                  </a:outerShdw>
                </a:effectLst>
                <a:latin typeface="Tw Cen MT" panose="020B0602020104020603" pitchFamily="34" charset="0"/>
                <a:cs typeface="Arial" pitchFamily="34" charset="0"/>
              </a:rPr>
              <a:t>Presented By:</a:t>
            </a:r>
          </a:p>
          <a:p>
            <a:r>
              <a:rPr lang="en-US" sz="2800" dirty="0">
                <a:solidFill>
                  <a:srgbClr val="1CADE4"/>
                </a:solidFill>
                <a:effectLst>
                  <a:outerShdw blurRad="38100" dist="38100" dir="2700000" algn="tl">
                    <a:srgbClr val="000000">
                      <a:alpha val="43137"/>
                    </a:srgbClr>
                  </a:outerShdw>
                </a:effectLst>
                <a:latin typeface="Tw Cen MT" panose="020B0602020104020603" pitchFamily="34" charset="0"/>
                <a:cs typeface="Arial"/>
              </a:rPr>
              <a:t>Student Name : Krushna Vitthal Rathod</a:t>
            </a:r>
          </a:p>
          <a:p>
            <a:r>
              <a:rPr lang="en-US" sz="2800" dirty="0">
                <a:solidFill>
                  <a:srgbClr val="1CADE4"/>
                </a:solidFill>
                <a:effectLst>
                  <a:outerShdw blurRad="38100" dist="38100" dir="2700000" algn="tl">
                    <a:srgbClr val="000000">
                      <a:alpha val="43137"/>
                    </a:srgbClr>
                  </a:outerShdw>
                </a:effectLst>
                <a:latin typeface="Tw Cen MT" panose="020B0602020104020603" pitchFamily="34" charset="0"/>
                <a:cs typeface="Arial"/>
              </a:rPr>
              <a:t>College Name : </a:t>
            </a:r>
            <a:r>
              <a:rPr lang="en-US" sz="2800" dirty="0" err="1">
                <a:solidFill>
                  <a:srgbClr val="1CADE4"/>
                </a:solidFill>
                <a:effectLst>
                  <a:outerShdw blurRad="38100" dist="38100" dir="2700000" algn="tl">
                    <a:srgbClr val="000000">
                      <a:alpha val="43137"/>
                    </a:srgbClr>
                  </a:outerShdw>
                </a:effectLst>
                <a:latin typeface="Tw Cen MT" panose="020B0602020104020603" pitchFamily="34" charset="0"/>
                <a:cs typeface="Arial"/>
              </a:rPr>
              <a:t>Yeshwantrao</a:t>
            </a:r>
            <a:r>
              <a:rPr lang="en-US" sz="2800" dirty="0">
                <a:solidFill>
                  <a:srgbClr val="1CADE4"/>
                </a:solidFill>
                <a:effectLst>
                  <a:outerShdw blurRad="38100" dist="38100" dir="2700000" algn="tl">
                    <a:srgbClr val="000000">
                      <a:alpha val="43137"/>
                    </a:srgbClr>
                  </a:outerShdw>
                </a:effectLst>
                <a:latin typeface="Tw Cen MT" panose="020B0602020104020603" pitchFamily="34" charset="0"/>
                <a:cs typeface="Arial"/>
              </a:rPr>
              <a:t> </a:t>
            </a:r>
            <a:r>
              <a:rPr lang="en-US" sz="2800" dirty="0" err="1">
                <a:solidFill>
                  <a:srgbClr val="1CADE4"/>
                </a:solidFill>
                <a:effectLst>
                  <a:outerShdw blurRad="38100" dist="38100" dir="2700000" algn="tl">
                    <a:srgbClr val="000000">
                      <a:alpha val="43137"/>
                    </a:srgbClr>
                  </a:outerShdw>
                </a:effectLst>
                <a:latin typeface="Tw Cen MT" panose="020B0602020104020603" pitchFamily="34" charset="0"/>
                <a:cs typeface="Arial"/>
              </a:rPr>
              <a:t>chavan</a:t>
            </a:r>
            <a:r>
              <a:rPr lang="en-US" sz="2800" dirty="0">
                <a:solidFill>
                  <a:srgbClr val="1CADE4"/>
                </a:solidFill>
                <a:effectLst>
                  <a:outerShdw blurRad="38100" dist="38100" dir="2700000" algn="tl">
                    <a:srgbClr val="000000">
                      <a:alpha val="43137"/>
                    </a:srgbClr>
                  </a:outerShdw>
                </a:effectLst>
                <a:latin typeface="Tw Cen MT" panose="020B0602020104020603" pitchFamily="34" charset="0"/>
                <a:cs typeface="Arial"/>
              </a:rPr>
              <a:t> college of engineering Nagpur </a:t>
            </a:r>
          </a:p>
          <a:p>
            <a:r>
              <a:rPr lang="en-US" sz="2800" dirty="0">
                <a:solidFill>
                  <a:srgbClr val="1CADE4"/>
                </a:solidFill>
                <a:effectLst>
                  <a:outerShdw blurRad="38100" dist="38100" dir="2700000" algn="tl">
                    <a:srgbClr val="000000">
                      <a:alpha val="43137"/>
                    </a:srgbClr>
                  </a:outerShdw>
                </a:effectLst>
                <a:latin typeface="Tw Cen MT" panose="020B0602020104020603" pitchFamily="34" charset="0"/>
                <a:cs typeface="Arial"/>
              </a:rPr>
              <a:t>Department: Artificial Intelligence and Data Science</a:t>
            </a:r>
          </a:p>
          <a:p>
            <a:endParaRPr lang="en-US" sz="2400" dirty="0">
              <a:solidFill>
                <a:schemeClr val="accent1">
                  <a:lumMod val="75000"/>
                </a:schemeClr>
              </a:solidFill>
              <a:effectLst>
                <a:outerShdw blurRad="38100" dist="38100" dir="2700000" algn="tl">
                  <a:srgbClr val="000000">
                    <a:alpha val="43137"/>
                  </a:srgbClr>
                </a:outerShdw>
              </a:effectLst>
              <a:latin typeface="Tw Cen MT" panose="020B0602020104020603" pitchFamily="34" charset="0"/>
              <a:cs typeface="Arial"/>
            </a:endParaRP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9C03C-5C55-C57A-0F80-CA40DCAEE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1AB17-75CA-997D-9327-487D030E3797}"/>
              </a:ext>
            </a:extLst>
          </p:cNvPr>
          <p:cNvSpPr>
            <a:spLocks noGrp="1"/>
          </p:cNvSpPr>
          <p:nvPr>
            <p:ph type="title"/>
          </p:nvPr>
        </p:nvSpPr>
        <p:spPr/>
        <p:txBody>
          <a:bodyPr>
            <a:noAutofit/>
          </a:bodyPr>
          <a:lstStyle/>
          <a:p>
            <a:pPr algn="ctr"/>
            <a:r>
              <a:rPr lang="en-IN" sz="4000" b="1" dirty="0">
                <a:solidFill>
                  <a:schemeClr val="accent1"/>
                </a:solidFill>
                <a:latin typeface="Tw Cen MT" panose="020B0602020104020603" pitchFamily="34" charset="0"/>
              </a:rPr>
              <a:t>Results </a:t>
            </a:r>
            <a:r>
              <a:rPr lang="en-IN" sz="2400" b="1" dirty="0">
                <a:solidFill>
                  <a:schemeClr val="accent1"/>
                </a:solidFill>
                <a:latin typeface="Tw Cen MT" panose="020B0602020104020603" pitchFamily="34" charset="0"/>
              </a:rPr>
              <a:t>(on Desktop)</a:t>
            </a:r>
            <a:endParaRPr lang="en-IN" sz="4000" b="1" dirty="0">
              <a:solidFill>
                <a:schemeClr val="accent1"/>
              </a:solidFill>
              <a:latin typeface="Tw Cen MT" panose="020B0602020104020603" pitchFamily="34" charset="0"/>
            </a:endParaRPr>
          </a:p>
        </p:txBody>
      </p:sp>
      <p:pic>
        <p:nvPicPr>
          <p:cNvPr id="4" name="Picture 3">
            <a:extLst>
              <a:ext uri="{FF2B5EF4-FFF2-40B4-BE49-F238E27FC236}">
                <a16:creationId xmlns:a16="http://schemas.microsoft.com/office/drawing/2014/main" id="{20D85643-7668-792D-D779-3A903ECF86B8}"/>
              </a:ext>
            </a:extLst>
          </p:cNvPr>
          <p:cNvPicPr>
            <a:picLocks noChangeAspect="1"/>
          </p:cNvPicPr>
          <p:nvPr/>
        </p:nvPicPr>
        <p:blipFill>
          <a:blip r:embed="rId2"/>
          <a:stretch>
            <a:fillRect/>
          </a:stretch>
        </p:blipFill>
        <p:spPr>
          <a:xfrm>
            <a:off x="362008" y="1597233"/>
            <a:ext cx="2550323" cy="3584372"/>
          </a:xfrm>
          <a:prstGeom prst="rect">
            <a:avLst/>
          </a:prstGeom>
          <a:ln>
            <a:solidFill>
              <a:schemeClr val="tx2">
                <a:lumMod val="50000"/>
              </a:schemeClr>
            </a:solidFill>
          </a:ln>
        </p:spPr>
      </p:pic>
      <p:pic>
        <p:nvPicPr>
          <p:cNvPr id="8" name="Picture 7">
            <a:extLst>
              <a:ext uri="{FF2B5EF4-FFF2-40B4-BE49-F238E27FC236}">
                <a16:creationId xmlns:a16="http://schemas.microsoft.com/office/drawing/2014/main" id="{CFDA8536-FA48-7B5C-C72C-D55CD5ADCC74}"/>
              </a:ext>
            </a:extLst>
          </p:cNvPr>
          <p:cNvPicPr>
            <a:picLocks noChangeAspect="1"/>
          </p:cNvPicPr>
          <p:nvPr/>
        </p:nvPicPr>
        <p:blipFill>
          <a:blip r:embed="rId3"/>
          <a:srcRect l="31401" r="11321"/>
          <a:stretch/>
        </p:blipFill>
        <p:spPr>
          <a:xfrm>
            <a:off x="2993766" y="1594004"/>
            <a:ext cx="6204468" cy="4561840"/>
          </a:xfrm>
          <a:prstGeom prst="rect">
            <a:avLst/>
          </a:prstGeom>
          <a:ln>
            <a:solidFill>
              <a:schemeClr val="tx2">
                <a:lumMod val="50000"/>
              </a:schemeClr>
            </a:solidFill>
          </a:ln>
        </p:spPr>
      </p:pic>
      <p:pic>
        <p:nvPicPr>
          <p:cNvPr id="10" name="Picture 9">
            <a:extLst>
              <a:ext uri="{FF2B5EF4-FFF2-40B4-BE49-F238E27FC236}">
                <a16:creationId xmlns:a16="http://schemas.microsoft.com/office/drawing/2014/main" id="{783253EA-029C-B230-C589-5108A8C27F31}"/>
              </a:ext>
            </a:extLst>
          </p:cNvPr>
          <p:cNvPicPr>
            <a:picLocks noChangeAspect="1"/>
          </p:cNvPicPr>
          <p:nvPr/>
        </p:nvPicPr>
        <p:blipFill>
          <a:blip r:embed="rId4"/>
          <a:stretch>
            <a:fillRect/>
          </a:stretch>
        </p:blipFill>
        <p:spPr>
          <a:xfrm>
            <a:off x="9291483" y="1557896"/>
            <a:ext cx="2666325" cy="3534431"/>
          </a:xfrm>
          <a:prstGeom prst="rect">
            <a:avLst/>
          </a:prstGeom>
          <a:ln>
            <a:solidFill>
              <a:schemeClr val="tx2">
                <a:lumMod val="50000"/>
              </a:schemeClr>
            </a:solidFill>
          </a:ln>
        </p:spPr>
      </p:pic>
    </p:spTree>
    <p:extLst>
      <p:ext uri="{BB962C8B-B14F-4D97-AF65-F5344CB8AC3E}">
        <p14:creationId xmlns:p14="http://schemas.microsoft.com/office/powerpoint/2010/main" val="3827114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B3DAC-6906-6F51-F5A7-F413B13B7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E4054-C7C8-A3CA-C395-1821665E58D9}"/>
              </a:ext>
            </a:extLst>
          </p:cNvPr>
          <p:cNvSpPr>
            <a:spLocks noGrp="1"/>
          </p:cNvSpPr>
          <p:nvPr>
            <p:ph type="title"/>
          </p:nvPr>
        </p:nvSpPr>
        <p:spPr/>
        <p:txBody>
          <a:bodyPr>
            <a:noAutofit/>
          </a:bodyPr>
          <a:lstStyle/>
          <a:p>
            <a:pPr algn="ctr"/>
            <a:r>
              <a:rPr lang="en-IN" sz="4000" b="1" dirty="0">
                <a:solidFill>
                  <a:schemeClr val="accent1"/>
                </a:solidFill>
                <a:latin typeface="Tw Cen MT" panose="020B0602020104020603" pitchFamily="34" charset="0"/>
              </a:rPr>
              <a:t>Results </a:t>
            </a:r>
            <a:r>
              <a:rPr lang="en-IN" sz="2400" b="1" dirty="0">
                <a:solidFill>
                  <a:schemeClr val="accent1"/>
                </a:solidFill>
                <a:latin typeface="Tw Cen MT" panose="020B0602020104020603" pitchFamily="34" charset="0"/>
              </a:rPr>
              <a:t>(On Mobile)</a:t>
            </a:r>
            <a:endParaRPr lang="en-IN" sz="4000" b="1" dirty="0">
              <a:solidFill>
                <a:schemeClr val="accent1"/>
              </a:solidFill>
              <a:latin typeface="Tw Cen MT" panose="020B0602020104020603" pitchFamily="34" charset="0"/>
            </a:endParaRPr>
          </a:p>
        </p:txBody>
      </p:sp>
      <p:pic>
        <p:nvPicPr>
          <p:cNvPr id="13" name="Picture 12">
            <a:extLst>
              <a:ext uri="{FF2B5EF4-FFF2-40B4-BE49-F238E27FC236}">
                <a16:creationId xmlns:a16="http://schemas.microsoft.com/office/drawing/2014/main" id="{CCC49058-6C79-2862-D57B-D37162ABB070}"/>
              </a:ext>
            </a:extLst>
          </p:cNvPr>
          <p:cNvPicPr>
            <a:picLocks noChangeAspect="1"/>
          </p:cNvPicPr>
          <p:nvPr/>
        </p:nvPicPr>
        <p:blipFill>
          <a:blip r:embed="rId2"/>
          <a:stretch>
            <a:fillRect/>
          </a:stretch>
        </p:blipFill>
        <p:spPr>
          <a:xfrm>
            <a:off x="9230237" y="1232450"/>
            <a:ext cx="2286320" cy="5080710"/>
          </a:xfrm>
          <a:prstGeom prst="roundRect">
            <a:avLst/>
          </a:prstGeom>
          <a:ln>
            <a:solidFill>
              <a:schemeClr val="tx2">
                <a:lumMod val="50000"/>
              </a:schemeClr>
            </a:solidFill>
          </a:ln>
        </p:spPr>
      </p:pic>
      <p:pic>
        <p:nvPicPr>
          <p:cNvPr id="15" name="Picture 14">
            <a:extLst>
              <a:ext uri="{FF2B5EF4-FFF2-40B4-BE49-F238E27FC236}">
                <a16:creationId xmlns:a16="http://schemas.microsoft.com/office/drawing/2014/main" id="{C864C26D-6C63-8254-591A-2E53F831796E}"/>
              </a:ext>
            </a:extLst>
          </p:cNvPr>
          <p:cNvPicPr>
            <a:picLocks noChangeAspect="1"/>
          </p:cNvPicPr>
          <p:nvPr/>
        </p:nvPicPr>
        <p:blipFill>
          <a:blip r:embed="rId3"/>
          <a:stretch>
            <a:fillRect/>
          </a:stretch>
        </p:blipFill>
        <p:spPr>
          <a:xfrm>
            <a:off x="6303590" y="1232452"/>
            <a:ext cx="2286319" cy="5080708"/>
          </a:xfrm>
          <a:prstGeom prst="roundRect">
            <a:avLst/>
          </a:prstGeom>
          <a:ln>
            <a:solidFill>
              <a:schemeClr val="tx2">
                <a:lumMod val="50000"/>
              </a:schemeClr>
            </a:solidFill>
          </a:ln>
        </p:spPr>
      </p:pic>
      <p:pic>
        <p:nvPicPr>
          <p:cNvPr id="21" name="Picture 20">
            <a:extLst>
              <a:ext uri="{FF2B5EF4-FFF2-40B4-BE49-F238E27FC236}">
                <a16:creationId xmlns:a16="http://schemas.microsoft.com/office/drawing/2014/main" id="{E79A9721-33E7-7330-AF7E-D25B456FD3AB}"/>
              </a:ext>
            </a:extLst>
          </p:cNvPr>
          <p:cNvPicPr>
            <a:picLocks noChangeAspect="1"/>
          </p:cNvPicPr>
          <p:nvPr/>
        </p:nvPicPr>
        <p:blipFill>
          <a:blip r:embed="rId4"/>
          <a:stretch>
            <a:fillRect/>
          </a:stretch>
        </p:blipFill>
        <p:spPr>
          <a:xfrm>
            <a:off x="3407737" y="1232450"/>
            <a:ext cx="2286319" cy="5080710"/>
          </a:xfrm>
          <a:prstGeom prst="roundRect">
            <a:avLst/>
          </a:prstGeom>
          <a:ln>
            <a:solidFill>
              <a:schemeClr val="tx2">
                <a:lumMod val="50000"/>
              </a:schemeClr>
            </a:solidFill>
          </a:ln>
        </p:spPr>
      </p:pic>
      <p:pic>
        <p:nvPicPr>
          <p:cNvPr id="23" name="Picture 22">
            <a:extLst>
              <a:ext uri="{FF2B5EF4-FFF2-40B4-BE49-F238E27FC236}">
                <a16:creationId xmlns:a16="http://schemas.microsoft.com/office/drawing/2014/main" id="{A8B77E13-AB59-F2FB-AD1C-E13F0993D864}"/>
              </a:ext>
            </a:extLst>
          </p:cNvPr>
          <p:cNvPicPr>
            <a:picLocks noChangeAspect="1"/>
          </p:cNvPicPr>
          <p:nvPr/>
        </p:nvPicPr>
        <p:blipFill>
          <a:blip r:embed="rId5"/>
          <a:stretch>
            <a:fillRect/>
          </a:stretch>
        </p:blipFill>
        <p:spPr>
          <a:xfrm>
            <a:off x="659367" y="1232452"/>
            <a:ext cx="2286319" cy="5080708"/>
          </a:xfrm>
          <a:prstGeom prst="roundRect">
            <a:avLst/>
          </a:prstGeom>
          <a:ln>
            <a:solidFill>
              <a:schemeClr val="tx2">
                <a:lumMod val="50000"/>
              </a:schemeClr>
            </a:solidFill>
          </a:ln>
        </p:spPr>
      </p:pic>
    </p:spTree>
    <p:extLst>
      <p:ext uri="{BB962C8B-B14F-4D97-AF65-F5344CB8AC3E}">
        <p14:creationId xmlns:p14="http://schemas.microsoft.com/office/powerpoint/2010/main" val="403823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CFDA5-98D1-56F9-435E-7E436B0A1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85ADD-9B35-6E70-BEFC-0A1C65B49327}"/>
              </a:ext>
            </a:extLst>
          </p:cNvPr>
          <p:cNvSpPr>
            <a:spLocks noGrp="1"/>
          </p:cNvSpPr>
          <p:nvPr>
            <p:ph type="title"/>
          </p:nvPr>
        </p:nvSpPr>
        <p:spPr/>
        <p:txBody>
          <a:bodyPr>
            <a:noAutofit/>
          </a:bodyPr>
          <a:lstStyle/>
          <a:p>
            <a:pPr algn="ctr"/>
            <a:r>
              <a:rPr lang="en-IN" sz="4000" b="1" dirty="0">
                <a:solidFill>
                  <a:schemeClr val="accent1"/>
                </a:solidFill>
                <a:latin typeface="Tw Cen MT" panose="020B0602020104020603" pitchFamily="34" charset="0"/>
              </a:rPr>
              <a:t>Results </a:t>
            </a:r>
            <a:r>
              <a:rPr lang="en-IN" sz="2400" b="1" dirty="0">
                <a:solidFill>
                  <a:schemeClr val="accent1"/>
                </a:solidFill>
                <a:latin typeface="Tw Cen MT" panose="020B0602020104020603" pitchFamily="34" charset="0"/>
              </a:rPr>
              <a:t>(On Mobile)</a:t>
            </a:r>
            <a:endParaRPr lang="en-IN" sz="4000" b="1" dirty="0">
              <a:solidFill>
                <a:schemeClr val="accent1"/>
              </a:solidFill>
              <a:latin typeface="Tw Cen MT" panose="020B0602020104020603" pitchFamily="34" charset="0"/>
            </a:endParaRPr>
          </a:p>
        </p:txBody>
      </p:sp>
      <p:pic>
        <p:nvPicPr>
          <p:cNvPr id="5" name="Picture 4">
            <a:extLst>
              <a:ext uri="{FF2B5EF4-FFF2-40B4-BE49-F238E27FC236}">
                <a16:creationId xmlns:a16="http://schemas.microsoft.com/office/drawing/2014/main" id="{ECC8A850-68F5-8BCB-B4DE-208949BD5272}"/>
              </a:ext>
            </a:extLst>
          </p:cNvPr>
          <p:cNvPicPr>
            <a:picLocks noChangeAspect="1"/>
          </p:cNvPicPr>
          <p:nvPr/>
        </p:nvPicPr>
        <p:blipFill>
          <a:blip r:embed="rId2"/>
          <a:stretch>
            <a:fillRect/>
          </a:stretch>
        </p:blipFill>
        <p:spPr>
          <a:xfrm>
            <a:off x="7940178" y="1232452"/>
            <a:ext cx="2392698" cy="5317108"/>
          </a:xfrm>
          <a:prstGeom prst="roundRect">
            <a:avLst/>
          </a:prstGeom>
          <a:ln>
            <a:solidFill>
              <a:schemeClr val="tx2">
                <a:lumMod val="50000"/>
              </a:schemeClr>
            </a:solidFill>
          </a:ln>
        </p:spPr>
      </p:pic>
      <p:pic>
        <p:nvPicPr>
          <p:cNvPr id="7" name="Picture 6">
            <a:extLst>
              <a:ext uri="{FF2B5EF4-FFF2-40B4-BE49-F238E27FC236}">
                <a16:creationId xmlns:a16="http://schemas.microsoft.com/office/drawing/2014/main" id="{E589DC70-5BC9-DC2C-7F79-D6E560CAA186}"/>
              </a:ext>
            </a:extLst>
          </p:cNvPr>
          <p:cNvPicPr>
            <a:picLocks noChangeAspect="1"/>
          </p:cNvPicPr>
          <p:nvPr/>
        </p:nvPicPr>
        <p:blipFill>
          <a:blip r:embed="rId3"/>
          <a:stretch>
            <a:fillRect/>
          </a:stretch>
        </p:blipFill>
        <p:spPr>
          <a:xfrm>
            <a:off x="4673518" y="1232452"/>
            <a:ext cx="2395876" cy="5324168"/>
          </a:xfrm>
          <a:prstGeom prst="roundRect">
            <a:avLst/>
          </a:prstGeom>
          <a:ln>
            <a:solidFill>
              <a:schemeClr val="tx2">
                <a:lumMod val="50000"/>
              </a:schemeClr>
            </a:solidFill>
          </a:ln>
        </p:spPr>
      </p:pic>
      <p:pic>
        <p:nvPicPr>
          <p:cNvPr id="11" name="Picture 10">
            <a:extLst>
              <a:ext uri="{FF2B5EF4-FFF2-40B4-BE49-F238E27FC236}">
                <a16:creationId xmlns:a16="http://schemas.microsoft.com/office/drawing/2014/main" id="{CFF8044E-1827-5B2E-2508-14FFF1800B16}"/>
              </a:ext>
            </a:extLst>
          </p:cNvPr>
          <p:cNvPicPr>
            <a:picLocks noChangeAspect="1"/>
          </p:cNvPicPr>
          <p:nvPr/>
        </p:nvPicPr>
        <p:blipFill>
          <a:blip r:embed="rId4"/>
          <a:stretch>
            <a:fillRect/>
          </a:stretch>
        </p:blipFill>
        <p:spPr>
          <a:xfrm>
            <a:off x="1374658" y="1225391"/>
            <a:ext cx="2395876" cy="5324169"/>
          </a:xfrm>
          <a:prstGeom prst="roundRect">
            <a:avLst/>
          </a:prstGeom>
          <a:ln>
            <a:solidFill>
              <a:schemeClr val="tx2">
                <a:lumMod val="50000"/>
              </a:schemeClr>
            </a:solidFill>
          </a:ln>
        </p:spPr>
      </p:pic>
    </p:spTree>
    <p:extLst>
      <p:ext uri="{BB962C8B-B14F-4D97-AF65-F5344CB8AC3E}">
        <p14:creationId xmlns:p14="http://schemas.microsoft.com/office/powerpoint/2010/main" val="3248076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pPr algn="ctr"/>
            <a:r>
              <a:rPr lang="en-IN" sz="3600" b="1" dirty="0">
                <a:solidFill>
                  <a:schemeClr val="accent1"/>
                </a:solidFill>
                <a:latin typeface="Tw Cen MT" panose="020B0602020104020603"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latin typeface="Tw Cen MT" panose="020B0602020104020603" pitchFamily="34" charset="0"/>
              </a:rPr>
              <a:t>In today's digital age, data security and privacy are major concerns, with cyber threats and unauthorized data access becoming increasingly prevalent. </a:t>
            </a:r>
            <a:r>
              <a:rPr lang="en-US" sz="2000" dirty="0" err="1">
                <a:latin typeface="Tw Cen MT" panose="020B0602020104020603" pitchFamily="34" charset="0"/>
              </a:rPr>
              <a:t>StegoMedia</a:t>
            </a:r>
            <a:r>
              <a:rPr lang="en-US" sz="2000" dirty="0">
                <a:latin typeface="Tw Cen MT" panose="020B0602020104020603" pitchFamily="34" charset="0"/>
              </a:rPr>
              <a:t> addresses this problem by providing a secure, user-friendly, and efficient way to hide sensitive messages within images using steganography.</a:t>
            </a:r>
          </a:p>
          <a:p>
            <a:r>
              <a:rPr lang="en-US" sz="2000" dirty="0">
                <a:latin typeface="Tw Cen MT" panose="020B0602020104020603" pitchFamily="34" charset="0"/>
              </a:rPr>
              <a:t>By implementing image-based encryption and decryption, users can safely store and transmit confidential data without attracting attention. Unlike traditional encryption methods that can be flagged or detected, steganography ensures that hidden messages remain invisible to unauthorized users, making it a valuable tool for secure communication.</a:t>
            </a:r>
          </a:p>
          <a:p>
            <a:r>
              <a:rPr lang="en-US" sz="2000" dirty="0">
                <a:latin typeface="Tw Cen MT" panose="020B0602020104020603" pitchFamily="34" charset="0"/>
              </a:rPr>
              <a:t>This project successfully demonstrates how React, Node.js, Express, and Firebase can work together to create a full-stack steganography application. With real-world applications in cybersecurity, forensics, and private communication, </a:t>
            </a:r>
            <a:r>
              <a:rPr lang="en-US" sz="2000" dirty="0" err="1">
                <a:latin typeface="Tw Cen MT" panose="020B0602020104020603" pitchFamily="34" charset="0"/>
              </a:rPr>
              <a:t>StegoMedia</a:t>
            </a:r>
            <a:r>
              <a:rPr lang="en-US" sz="2000" dirty="0">
                <a:latin typeface="Tw Cen MT" panose="020B0602020104020603" pitchFamily="34" charset="0"/>
              </a:rPr>
              <a:t> provides a robust foundation for future advancements in digital privacy.</a:t>
            </a:r>
          </a:p>
        </p:txBody>
      </p:sp>
    </p:spTree>
    <p:extLst>
      <p:ext uri="{BB962C8B-B14F-4D97-AF65-F5344CB8AC3E}">
        <p14:creationId xmlns:p14="http://schemas.microsoft.com/office/powerpoint/2010/main" val="4233882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02156"/>
            <a:ext cx="11029616" cy="530296"/>
          </a:xfrm>
        </p:spPr>
        <p:txBody>
          <a:bodyPr>
            <a:noAutofit/>
          </a:bodyPr>
          <a:lstStyle/>
          <a:p>
            <a:pPr algn="ctr"/>
            <a:r>
              <a:rPr lang="en-IN" sz="3600" b="1" dirty="0">
                <a:solidFill>
                  <a:schemeClr val="accent1"/>
                </a:solidFill>
                <a:latin typeface="Tw Cen MT" panose="020B0602020104020603"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043306" y="1918274"/>
            <a:ext cx="10135972" cy="530296"/>
          </a:xfrm>
        </p:spPr>
        <p:txBody>
          <a:bodyPr>
            <a:normAutofit/>
          </a:bodyPr>
          <a:lstStyle/>
          <a:p>
            <a:pPr lvl="1"/>
            <a:r>
              <a:rPr lang="en-IN" sz="2000" dirty="0">
                <a:hlinkClick r:id="rId2"/>
              </a:rPr>
              <a:t>https://github.com/krushna1133/StegoMedia.git</a:t>
            </a:r>
            <a:endParaRPr lang="en-IN" sz="2000" dirty="0"/>
          </a:p>
        </p:txBody>
      </p:sp>
      <p:sp>
        <p:nvSpPr>
          <p:cNvPr id="4" name="Content Placeholder 2">
            <a:extLst>
              <a:ext uri="{FF2B5EF4-FFF2-40B4-BE49-F238E27FC236}">
                <a16:creationId xmlns:a16="http://schemas.microsoft.com/office/drawing/2014/main" id="{2D0367FB-7F23-60EA-D86D-B37C4F1868F5}"/>
              </a:ext>
            </a:extLst>
          </p:cNvPr>
          <p:cNvSpPr txBox="1">
            <a:spLocks/>
          </p:cNvSpPr>
          <p:nvPr/>
        </p:nvSpPr>
        <p:spPr>
          <a:xfrm>
            <a:off x="1426763" y="4824767"/>
            <a:ext cx="11029615" cy="6705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000" dirty="0">
                <a:solidFill>
                  <a:schemeClr val="accent2"/>
                </a:solidFill>
                <a:hlinkClick r:id="rId3"/>
              </a:rPr>
              <a:t>https://stegomediaimage.vercel.app/</a:t>
            </a:r>
            <a:endParaRPr lang="en-IN" sz="2000" dirty="0">
              <a:solidFill>
                <a:schemeClr val="accent2"/>
              </a:solidFill>
            </a:endParaRPr>
          </a:p>
        </p:txBody>
      </p:sp>
      <p:sp>
        <p:nvSpPr>
          <p:cNvPr id="5" name="Content Placeholder 2">
            <a:extLst>
              <a:ext uri="{FF2B5EF4-FFF2-40B4-BE49-F238E27FC236}">
                <a16:creationId xmlns:a16="http://schemas.microsoft.com/office/drawing/2014/main" id="{DB640FFF-4C1B-96A1-DFB1-5E8096FFA5FE}"/>
              </a:ext>
            </a:extLst>
          </p:cNvPr>
          <p:cNvSpPr txBox="1">
            <a:spLocks/>
          </p:cNvSpPr>
          <p:nvPr/>
        </p:nvSpPr>
        <p:spPr>
          <a:xfrm>
            <a:off x="925319" y="4409431"/>
            <a:ext cx="11029615" cy="6705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en-US" sz="2200" b="1" dirty="0">
                <a:solidFill>
                  <a:schemeClr val="accent2"/>
                </a:solidFill>
                <a:latin typeface="Tw Cen MT" panose="020B0602020104020603" pitchFamily="34" charset="0"/>
              </a:rPr>
              <a:t>Website/app Link Compatible for All devices (PC, Mobiles, Tablet)</a:t>
            </a:r>
          </a:p>
        </p:txBody>
      </p:sp>
      <p:sp>
        <p:nvSpPr>
          <p:cNvPr id="6" name="Content Placeholder 2">
            <a:extLst>
              <a:ext uri="{FF2B5EF4-FFF2-40B4-BE49-F238E27FC236}">
                <a16:creationId xmlns:a16="http://schemas.microsoft.com/office/drawing/2014/main" id="{D68538AA-A2BB-AB46-5140-F0335E21B9DA}"/>
              </a:ext>
            </a:extLst>
          </p:cNvPr>
          <p:cNvSpPr txBox="1">
            <a:spLocks/>
          </p:cNvSpPr>
          <p:nvPr/>
        </p:nvSpPr>
        <p:spPr>
          <a:xfrm>
            <a:off x="925319" y="1340754"/>
            <a:ext cx="11029615" cy="6705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en-US" sz="2200" b="1" dirty="0">
                <a:solidFill>
                  <a:schemeClr val="accent2"/>
                </a:solidFill>
                <a:latin typeface="Tw Cen MT" panose="020B0602020104020603" pitchFamily="34" charset="0"/>
              </a:rPr>
              <a:t>If you want to run on local host  use below </a:t>
            </a:r>
            <a:r>
              <a:rPr lang="en-US" sz="2200" b="1" dirty="0" err="1">
                <a:solidFill>
                  <a:schemeClr val="accent2"/>
                </a:solidFill>
                <a:latin typeface="Tw Cen MT" panose="020B0602020104020603" pitchFamily="34" charset="0"/>
              </a:rPr>
              <a:t>github</a:t>
            </a:r>
            <a:r>
              <a:rPr lang="en-US" sz="2200" b="1" dirty="0">
                <a:solidFill>
                  <a:schemeClr val="accent2"/>
                </a:solidFill>
                <a:latin typeface="Tw Cen MT" panose="020B0602020104020603" pitchFamily="34" charset="0"/>
              </a:rPr>
              <a:t> code:</a:t>
            </a:r>
          </a:p>
        </p:txBody>
      </p:sp>
      <p:sp>
        <p:nvSpPr>
          <p:cNvPr id="7" name="Content Placeholder 2">
            <a:extLst>
              <a:ext uri="{FF2B5EF4-FFF2-40B4-BE49-F238E27FC236}">
                <a16:creationId xmlns:a16="http://schemas.microsoft.com/office/drawing/2014/main" id="{72973CB8-4BB7-52A5-F8CA-A7A50D5D3D24}"/>
              </a:ext>
            </a:extLst>
          </p:cNvPr>
          <p:cNvSpPr txBox="1">
            <a:spLocks/>
          </p:cNvSpPr>
          <p:nvPr/>
        </p:nvSpPr>
        <p:spPr>
          <a:xfrm>
            <a:off x="925319" y="2855984"/>
            <a:ext cx="9791843" cy="6705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en-US" sz="2200" b="1" dirty="0">
                <a:solidFill>
                  <a:schemeClr val="accent2"/>
                </a:solidFill>
                <a:latin typeface="Tw Cen MT" panose="020B0602020104020603" pitchFamily="34" charset="0"/>
              </a:rPr>
              <a:t>If you want to run on network the deployed </a:t>
            </a:r>
            <a:r>
              <a:rPr lang="en-US" sz="2200" b="1" dirty="0" err="1">
                <a:solidFill>
                  <a:schemeClr val="accent2"/>
                </a:solidFill>
                <a:latin typeface="Tw Cen MT" panose="020B0602020104020603" pitchFamily="34" charset="0"/>
              </a:rPr>
              <a:t>github</a:t>
            </a:r>
            <a:r>
              <a:rPr lang="en-US" sz="2200" b="1" dirty="0">
                <a:solidFill>
                  <a:schemeClr val="accent2"/>
                </a:solidFill>
                <a:latin typeface="Tw Cen MT" panose="020B0602020104020603" pitchFamily="34" charset="0"/>
              </a:rPr>
              <a:t> code :</a:t>
            </a:r>
          </a:p>
        </p:txBody>
      </p:sp>
      <p:sp>
        <p:nvSpPr>
          <p:cNvPr id="8" name="Content Placeholder 2">
            <a:extLst>
              <a:ext uri="{FF2B5EF4-FFF2-40B4-BE49-F238E27FC236}">
                <a16:creationId xmlns:a16="http://schemas.microsoft.com/office/drawing/2014/main" id="{2E656507-D879-AC84-3D17-06E9B4570050}"/>
              </a:ext>
            </a:extLst>
          </p:cNvPr>
          <p:cNvSpPr txBox="1">
            <a:spLocks/>
          </p:cNvSpPr>
          <p:nvPr/>
        </p:nvSpPr>
        <p:spPr>
          <a:xfrm>
            <a:off x="1043306" y="3429000"/>
            <a:ext cx="10135972" cy="53029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IN" sz="2000" dirty="0">
                <a:hlinkClick r:id="rId4"/>
              </a:rPr>
              <a:t>https://github.com/krushna1133/stegomediaimage.git</a:t>
            </a:r>
            <a:endParaRPr lang="en-IN" sz="2000" dirty="0"/>
          </a:p>
        </p:txBody>
      </p:sp>
    </p:spTree>
    <p:extLst>
      <p:ext uri="{BB962C8B-B14F-4D97-AF65-F5344CB8AC3E}">
        <p14:creationId xmlns:p14="http://schemas.microsoft.com/office/powerpoint/2010/main" val="2230664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77330"/>
            <a:ext cx="11029615" cy="4673324"/>
          </a:xfrm>
        </p:spPr>
        <p:txBody>
          <a:bodyPr>
            <a:normAutofit fontScale="92500" lnSpcReduction="20000"/>
          </a:bodyPr>
          <a:lstStyle/>
          <a:p>
            <a:r>
              <a:rPr lang="en-IN" b="1" dirty="0">
                <a:latin typeface="Tw Cen MT" panose="020B0602020104020603" pitchFamily="34" charset="0"/>
              </a:rPr>
              <a:t>Advanced Encryption &amp; Security Upgrades</a:t>
            </a:r>
          </a:p>
          <a:p>
            <a:pPr>
              <a:buFont typeface="Arial" panose="020B0604020202020204" pitchFamily="34" charset="0"/>
              <a:buChar char="•"/>
            </a:pPr>
            <a:r>
              <a:rPr lang="en-IN" dirty="0">
                <a:latin typeface="Tw Cen MT" panose="020B0602020104020603" pitchFamily="34" charset="0"/>
              </a:rPr>
              <a:t>Upgrade to AES-256 encryption for enhanced security.</a:t>
            </a:r>
          </a:p>
          <a:p>
            <a:pPr>
              <a:buFont typeface="Arial" panose="020B0604020202020204" pitchFamily="34" charset="0"/>
              <a:buChar char="•"/>
            </a:pPr>
            <a:r>
              <a:rPr lang="en-IN" dirty="0">
                <a:latin typeface="Tw Cen MT" panose="020B0602020104020603" pitchFamily="34" charset="0"/>
              </a:rPr>
              <a:t>Implement multi-layer encryption for even stronger protection.</a:t>
            </a:r>
          </a:p>
          <a:p>
            <a:pPr>
              <a:buFont typeface="Arial" panose="020B0604020202020204" pitchFamily="34" charset="0"/>
              <a:buChar char="•"/>
            </a:pPr>
            <a:r>
              <a:rPr lang="en-IN" dirty="0">
                <a:latin typeface="Tw Cen MT" panose="020B0602020104020603" pitchFamily="34" charset="0"/>
              </a:rPr>
              <a:t>Introduce biometric authentication (fingerprint/face recognition) for access control.</a:t>
            </a:r>
          </a:p>
          <a:p>
            <a:pPr>
              <a:buFont typeface="Arial" panose="020B0604020202020204" pitchFamily="34" charset="0"/>
              <a:buChar char="•"/>
            </a:pPr>
            <a:endParaRPr lang="en-IN" dirty="0">
              <a:latin typeface="Tw Cen MT" panose="020B0602020104020603" pitchFamily="34" charset="0"/>
            </a:endParaRPr>
          </a:p>
          <a:p>
            <a:r>
              <a:rPr lang="en-IN" b="1" dirty="0">
                <a:latin typeface="Tw Cen MT" panose="020B0602020104020603" pitchFamily="34" charset="0"/>
              </a:rPr>
              <a:t>Mobile App Development (iOS &amp; Android)</a:t>
            </a:r>
          </a:p>
          <a:p>
            <a:pPr>
              <a:buFont typeface="Arial" panose="020B0604020202020204" pitchFamily="34" charset="0"/>
              <a:buChar char="•"/>
            </a:pPr>
            <a:r>
              <a:rPr lang="en-IN" dirty="0">
                <a:latin typeface="Tw Cen MT" panose="020B0602020104020603" pitchFamily="34" charset="0"/>
              </a:rPr>
              <a:t>Develop a mobile app version for both Android &amp; iOS.</a:t>
            </a:r>
          </a:p>
          <a:p>
            <a:pPr>
              <a:buFont typeface="Arial" panose="020B0604020202020204" pitchFamily="34" charset="0"/>
              <a:buChar char="•"/>
            </a:pPr>
            <a:r>
              <a:rPr lang="en-IN" dirty="0">
                <a:latin typeface="Tw Cen MT" panose="020B0602020104020603" pitchFamily="34" charset="0"/>
              </a:rPr>
              <a:t>Implement offline mode to encrypt/decrypt without an internet connection.</a:t>
            </a:r>
          </a:p>
          <a:p>
            <a:pPr>
              <a:buFont typeface="Arial" panose="020B0604020202020204" pitchFamily="34" charset="0"/>
              <a:buChar char="•"/>
            </a:pPr>
            <a:r>
              <a:rPr lang="en-IN" dirty="0">
                <a:latin typeface="Tw Cen MT" panose="020B0602020104020603" pitchFamily="34" charset="0"/>
              </a:rPr>
              <a:t>Add a QR code-based decryption system for enhanced ease of use.</a:t>
            </a:r>
          </a:p>
          <a:p>
            <a:pPr>
              <a:buFont typeface="Arial" panose="020B0604020202020204" pitchFamily="34" charset="0"/>
              <a:buChar char="•"/>
            </a:pPr>
            <a:endParaRPr lang="en-IN" dirty="0">
              <a:latin typeface="Tw Cen MT" panose="020B0602020104020603" pitchFamily="34" charset="0"/>
            </a:endParaRPr>
          </a:p>
          <a:p>
            <a:r>
              <a:rPr lang="en-IN" b="1" dirty="0">
                <a:latin typeface="Tw Cen MT" panose="020B0602020104020603" pitchFamily="34" charset="0"/>
              </a:rPr>
              <a:t>Support for Various Media Types</a:t>
            </a:r>
          </a:p>
          <a:p>
            <a:pPr>
              <a:buFont typeface="Arial" panose="020B0604020202020204" pitchFamily="34" charset="0"/>
              <a:buChar char="•"/>
            </a:pPr>
            <a:r>
              <a:rPr lang="en-IN" dirty="0">
                <a:latin typeface="Tw Cen MT" panose="020B0602020104020603" pitchFamily="34" charset="0"/>
              </a:rPr>
              <a:t>Video and Audio Steganography: Extending support beyond images to hide messages in video and audio files.</a:t>
            </a:r>
          </a:p>
          <a:p>
            <a:pPr>
              <a:buFont typeface="Arial" panose="020B0604020202020204" pitchFamily="34" charset="0"/>
              <a:buChar char="•"/>
            </a:pPr>
            <a:r>
              <a:rPr lang="en-IN" dirty="0">
                <a:latin typeface="Tw Cen MT" panose="020B0602020104020603" pitchFamily="34" charset="0"/>
              </a:rPr>
              <a:t>Text Document Embedding: Encrypting messages within PDF or DOCX files for professional communication.</a:t>
            </a:r>
          </a:p>
          <a:p>
            <a:pPr marL="0" indent="0">
              <a:buNone/>
            </a:pPr>
            <a:endParaRPr lang="en-IN" dirty="0">
              <a:latin typeface="Tw Cen MT" panose="020B0602020104020603" pitchFamily="34" charset="0"/>
            </a:endParaRPr>
          </a:p>
          <a:p>
            <a:pPr marL="305435" indent="-305435"/>
            <a:endParaRPr lang="en-US" dirty="0">
              <a:latin typeface="Tw Cen MT" panose="020B0602020104020603"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77510"/>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chemeClr val="accent1"/>
                </a:solidFill>
                <a:latin typeface="Tw Cen MT" panose="020B0602020104020603" pitchFamily="34" charset="0"/>
                <a:cs typeface="Arial"/>
              </a:rPr>
              <a:t>Future scope(optional)</a:t>
            </a:r>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 y="3097610"/>
            <a:ext cx="12191999" cy="662781"/>
          </a:xfrm>
        </p:spPr>
        <p:txBody>
          <a:bodyPr>
            <a:noAutofit/>
          </a:bodyPr>
          <a:lstStyle/>
          <a:p>
            <a:pPr algn="ctr"/>
            <a:r>
              <a:rPr lang="en-US" sz="4000" b="1" dirty="0">
                <a:solidFill>
                  <a:srgbClr val="002060"/>
                </a:solidFill>
                <a:latin typeface="Tw Cen MT" panose="020B0602020104020603"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768887"/>
          </a:xfrm>
        </p:spPr>
        <p:txBody>
          <a:bodyPr>
            <a:normAutofit/>
          </a:bodyPr>
          <a:lstStyle/>
          <a:p>
            <a:pPr algn="ctr"/>
            <a:r>
              <a:rPr lang="en-US" sz="3600" b="1" dirty="0">
                <a:solidFill>
                  <a:srgbClr val="002060"/>
                </a:solidFill>
                <a:latin typeface="Tw Cen MT" panose="020B0602020104020603"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327355"/>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400" dirty="0">
                <a:latin typeface="Tw Cen MT" panose="020B0602020104020603" pitchFamily="34" charset="0"/>
                <a:ea typeface="+mn-lt"/>
                <a:cs typeface="Arial"/>
              </a:rPr>
              <a:t>Problem Statement </a:t>
            </a:r>
          </a:p>
          <a:p>
            <a:pPr marL="305435" indent="-305435"/>
            <a:r>
              <a:rPr lang="en-US" sz="2400" dirty="0">
                <a:latin typeface="Tw Cen MT" panose="020B0602020104020603" pitchFamily="34" charset="0"/>
                <a:ea typeface="+mn-lt"/>
                <a:cs typeface="Arial"/>
              </a:rPr>
              <a:t>Technology used</a:t>
            </a:r>
            <a:endParaRPr lang="en-US" sz="2400" dirty="0">
              <a:latin typeface="Tw Cen MT" panose="020B0602020104020603" pitchFamily="34" charset="0"/>
              <a:cs typeface="Arial"/>
            </a:endParaRPr>
          </a:p>
          <a:p>
            <a:pPr marL="305435" indent="-305435"/>
            <a:r>
              <a:rPr lang="en-US" sz="2400" dirty="0">
                <a:latin typeface="Tw Cen MT" panose="020B0602020104020603" pitchFamily="34" charset="0"/>
                <a:ea typeface="+mn-lt"/>
                <a:cs typeface="+mn-lt"/>
              </a:rPr>
              <a:t>Wow factor </a:t>
            </a:r>
          </a:p>
          <a:p>
            <a:pPr marL="305435" indent="-305435"/>
            <a:r>
              <a:rPr lang="en-US" sz="2400" dirty="0">
                <a:latin typeface="Tw Cen MT" panose="020B0602020104020603" pitchFamily="34" charset="0"/>
                <a:ea typeface="+mn-lt"/>
                <a:cs typeface="+mn-lt"/>
              </a:rPr>
              <a:t>End users</a:t>
            </a:r>
          </a:p>
          <a:p>
            <a:pPr marL="305435" indent="-305435"/>
            <a:r>
              <a:rPr lang="en-US" sz="2400" dirty="0">
                <a:latin typeface="Tw Cen MT" panose="020B0602020104020603" pitchFamily="34" charset="0"/>
                <a:ea typeface="+mn-lt"/>
                <a:cs typeface="+mn-lt"/>
              </a:rPr>
              <a:t>Result</a:t>
            </a:r>
          </a:p>
          <a:p>
            <a:pPr marL="305435" indent="-305435"/>
            <a:r>
              <a:rPr lang="en-US" sz="2400" dirty="0">
                <a:latin typeface="Tw Cen MT" panose="020B0602020104020603" pitchFamily="34" charset="0"/>
                <a:ea typeface="+mn-lt"/>
                <a:cs typeface="+mn-lt"/>
              </a:rPr>
              <a:t>Conclusion</a:t>
            </a:r>
          </a:p>
          <a:p>
            <a:pPr marL="305435" indent="-305435"/>
            <a:r>
              <a:rPr lang="en-US" sz="2400" dirty="0">
                <a:latin typeface="Tw Cen MT" panose="020B0602020104020603" pitchFamily="34" charset="0"/>
                <a:ea typeface="+mn-lt"/>
                <a:cs typeface="+mn-lt"/>
              </a:rPr>
              <a:t>Git-hub Link</a:t>
            </a:r>
          </a:p>
          <a:p>
            <a:pPr marL="305435" indent="-305435"/>
            <a:r>
              <a:rPr lang="en-US" sz="2400" dirty="0">
                <a:latin typeface="Tw Cen MT" panose="020B0602020104020603" pitchFamily="34" charset="0"/>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Autofit/>
          </a:bodyPr>
          <a:lstStyle/>
          <a:p>
            <a:pPr algn="ctr"/>
            <a:r>
              <a:rPr lang="en-US" sz="3600" b="1" dirty="0">
                <a:solidFill>
                  <a:schemeClr val="accent1"/>
                </a:solidFill>
                <a:latin typeface="Tw Cen MT" panose="020B0602020104020603" pitchFamily="34" charset="0"/>
                <a:cs typeface="Arial" panose="020B0604020202020204" pitchFamily="34" charset="0"/>
              </a:rPr>
              <a:t>Problem Statement</a:t>
            </a:r>
            <a:endParaRPr lang="en-US" sz="3600" dirty="0">
              <a:latin typeface="Tw Cen MT" panose="020B0602020104020603"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US" sz="2400" dirty="0">
                <a:solidFill>
                  <a:srgbClr val="0F0F0F"/>
                </a:solidFill>
                <a:latin typeface="Tw Cen MT" panose="020B0602020104020603" pitchFamily="34" charset="0"/>
                <a:ea typeface="+mn-lt"/>
                <a:cs typeface="+mn-lt"/>
              </a:rPr>
              <a:t>In today's digital world, keeping communication secure is more important than ever. Traditional encryption methods, while effective, can sometimes draw unwanted attention, making them targets for attacks. Steganography offers a more discreet approach by hiding messages within images, making them nearly invisible to prying eyes.</a:t>
            </a:r>
          </a:p>
          <a:p>
            <a:pPr algn="just"/>
            <a:r>
              <a:rPr lang="en-US" sz="2400" dirty="0">
                <a:solidFill>
                  <a:srgbClr val="0F0F0F"/>
                </a:solidFill>
                <a:latin typeface="Tw Cen MT" panose="020B0602020104020603" pitchFamily="34" charset="0"/>
                <a:ea typeface="+mn-lt"/>
                <a:cs typeface="+mn-lt"/>
              </a:rPr>
              <a:t>Our project takes this a step further by implementing a password-protected image steganography system. This ensures that only authorized users can hide and retrieve messages, adding an extra layer of security. With an easy-to-use interface, our system provides a reliable and seamless way to exchange confidential information, making it ideal for sensitive environments.</a:t>
            </a:r>
            <a:endParaRPr lang="en-IN" sz="2400" dirty="0">
              <a:latin typeface="Tw Cen MT" panose="020B0602020104020603" pitchFamily="34" charset="0"/>
            </a:endParaRP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pPr algn="ctr"/>
            <a:r>
              <a:rPr lang="en-US" sz="3600" b="1" dirty="0">
                <a:solidFill>
                  <a:schemeClr val="accent1"/>
                </a:solidFill>
                <a:latin typeface="Tw Cen MT" panose="020B0602020104020603" pitchFamily="34" charset="0"/>
                <a:cs typeface="Arial" panose="020B0604020202020204" pitchFamily="34" charset="0"/>
              </a:rPr>
              <a:t>Technol</a:t>
            </a:r>
            <a:r>
              <a:rPr lang="en-US" sz="3600" b="1" dirty="0">
                <a:solidFill>
                  <a:srgbClr val="1CADE4"/>
                </a:solidFill>
                <a:latin typeface="Tw Cen MT" panose="020B0602020104020603" pitchFamily="34" charset="0"/>
                <a:cs typeface="Arial" panose="020B0604020202020204" pitchFamily="34" charset="0"/>
              </a:rPr>
              <a:t>o</a:t>
            </a:r>
            <a:r>
              <a:rPr lang="en-US" sz="3600" b="1" dirty="0">
                <a:solidFill>
                  <a:schemeClr val="accent1"/>
                </a:solidFill>
                <a:latin typeface="Tw Cen MT" panose="020B0602020104020603" pitchFamily="34" charset="0"/>
                <a:cs typeface="Arial" panose="020B0604020202020204" pitchFamily="34" charset="0"/>
              </a:rPr>
              <a:t>gy  used</a:t>
            </a:r>
            <a:endParaRPr lang="en-US" sz="3600" dirty="0">
              <a:latin typeface="Tw Cen MT" panose="020B0602020104020603"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3243849" cy="5563973"/>
          </a:xfrm>
        </p:spPr>
        <p:txBody>
          <a:bodyPr vert="horz" lIns="91440" tIns="45720" rIns="91440" bIns="45720" rtlCol="0" anchor="ctr">
            <a:no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05E6684F-B10D-B8A3-EB04-F7F77149528F}"/>
              </a:ext>
            </a:extLst>
          </p:cNvPr>
          <p:cNvSpPr txBox="1"/>
          <p:nvPr/>
        </p:nvSpPr>
        <p:spPr>
          <a:xfrm>
            <a:off x="840826" y="2089786"/>
            <a:ext cx="4856020" cy="1938992"/>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chemeClr val="accent1">
                    <a:lumMod val="50000"/>
                  </a:schemeClr>
                </a:solidFill>
                <a:latin typeface="Tw Cen MT" panose="020B0602020104020603" pitchFamily="34" charset="0"/>
              </a:rPr>
              <a:t>Frontend (React) :</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React.js : JavaScript library for building UI</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Axios : To send API requests</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Tailwind CSS : For styling</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React Router : For navigation</a:t>
            </a:r>
          </a:p>
          <a:p>
            <a:pPr marL="285750" indent="-285750">
              <a:buClr>
                <a:srgbClr val="1CADE4"/>
              </a:buClr>
              <a:buFont typeface="Wingdings" panose="05000000000000000000" pitchFamily="2" charset="2"/>
              <a:buChar char="§"/>
            </a:pPr>
            <a:r>
              <a:rPr lang="en-IN" sz="2000" dirty="0" err="1">
                <a:latin typeface="Tw Cen MT" panose="020B0602020104020603" pitchFamily="34" charset="0"/>
              </a:rPr>
              <a:t>Vercel</a:t>
            </a:r>
            <a:r>
              <a:rPr lang="en-IN" sz="2000" dirty="0">
                <a:latin typeface="Tw Cen MT" panose="020B0602020104020603" pitchFamily="34" charset="0"/>
              </a:rPr>
              <a:t> : Hosting platform</a:t>
            </a:r>
          </a:p>
        </p:txBody>
      </p:sp>
      <p:sp>
        <p:nvSpPr>
          <p:cNvPr id="6" name="TextBox 5">
            <a:extLst>
              <a:ext uri="{FF2B5EF4-FFF2-40B4-BE49-F238E27FC236}">
                <a16:creationId xmlns:a16="http://schemas.microsoft.com/office/drawing/2014/main" id="{B01F19FC-A03B-5914-5A77-AFEF908D850C}"/>
              </a:ext>
            </a:extLst>
          </p:cNvPr>
          <p:cNvSpPr txBox="1"/>
          <p:nvPr/>
        </p:nvSpPr>
        <p:spPr>
          <a:xfrm>
            <a:off x="6096000" y="2089786"/>
            <a:ext cx="6002637" cy="2862322"/>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chemeClr val="accent1">
                    <a:lumMod val="50000"/>
                  </a:schemeClr>
                </a:solidFill>
                <a:latin typeface="Tw Cen MT" panose="020B0602020104020603" pitchFamily="34" charset="0"/>
              </a:rPr>
              <a:t>Backend (Node.js &amp; Express) :</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Node.js : JavaScript runtime for server</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Express.js : Web framework for handling API requests</a:t>
            </a:r>
          </a:p>
          <a:p>
            <a:pPr marL="285750" indent="-285750">
              <a:buClr>
                <a:srgbClr val="1CADE4"/>
              </a:buClr>
              <a:buFont typeface="Wingdings" panose="05000000000000000000" pitchFamily="2" charset="2"/>
              <a:buChar char="§"/>
            </a:pPr>
            <a:r>
              <a:rPr lang="en-IN" sz="2000" dirty="0" err="1">
                <a:latin typeface="Tw Cen MT" panose="020B0602020104020603" pitchFamily="34" charset="0"/>
              </a:rPr>
              <a:t>Multer</a:t>
            </a:r>
            <a:r>
              <a:rPr lang="en-IN" sz="2000" dirty="0">
                <a:latin typeface="Tw Cen MT" panose="020B0602020104020603" pitchFamily="34" charset="0"/>
              </a:rPr>
              <a:t> : Middleware for file handling (image upload)</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Crypto : For encryption &amp; decryption</a:t>
            </a:r>
          </a:p>
          <a:p>
            <a:pPr marL="285750" indent="-285750">
              <a:buClr>
                <a:srgbClr val="1CADE4"/>
              </a:buClr>
              <a:buFont typeface="Wingdings" panose="05000000000000000000" pitchFamily="2" charset="2"/>
              <a:buChar char="§"/>
            </a:pPr>
            <a:r>
              <a:rPr lang="en-IN" sz="2000" dirty="0" err="1">
                <a:latin typeface="Tw Cen MT" panose="020B0602020104020603" pitchFamily="34" charset="0"/>
              </a:rPr>
              <a:t>SteganoJS</a:t>
            </a:r>
            <a:r>
              <a:rPr lang="en-IN" sz="2000" dirty="0">
                <a:latin typeface="Tw Cen MT" panose="020B0602020104020603" pitchFamily="34" charset="0"/>
              </a:rPr>
              <a:t> (or custom algorithm) : Hides text inside images</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Render : Hosting backend</a:t>
            </a:r>
          </a:p>
          <a:p>
            <a:endParaRPr lang="en-IN" sz="2000" b="1" dirty="0">
              <a:latin typeface="Tw Cen MT" panose="020B0602020104020603" pitchFamily="34" charset="0"/>
            </a:endParaRPr>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095E5-940E-37FA-BA83-7388D309F0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C95E514-48DD-9D11-3AD2-4D21FD0A9CC5}"/>
              </a:ext>
            </a:extLst>
          </p:cNvPr>
          <p:cNvSpPr>
            <a:spLocks noGrp="1"/>
          </p:cNvSpPr>
          <p:nvPr>
            <p:ph type="title"/>
          </p:nvPr>
        </p:nvSpPr>
        <p:spPr/>
        <p:txBody>
          <a:bodyPr>
            <a:noAutofit/>
          </a:bodyPr>
          <a:lstStyle/>
          <a:p>
            <a:pPr algn="ctr"/>
            <a:r>
              <a:rPr lang="en-US" sz="3600" b="1" dirty="0">
                <a:solidFill>
                  <a:schemeClr val="accent1"/>
                </a:solidFill>
                <a:latin typeface="Tw Cen MT" panose="020B0602020104020603" pitchFamily="34" charset="0"/>
                <a:cs typeface="Arial" panose="020B0604020202020204" pitchFamily="34" charset="0"/>
              </a:rPr>
              <a:t>Technol</a:t>
            </a:r>
            <a:r>
              <a:rPr lang="en-US" sz="3600" b="1" dirty="0">
                <a:solidFill>
                  <a:srgbClr val="1CADE4"/>
                </a:solidFill>
                <a:latin typeface="Tw Cen MT" panose="020B0602020104020603" pitchFamily="34" charset="0"/>
                <a:cs typeface="Arial" panose="020B0604020202020204" pitchFamily="34" charset="0"/>
              </a:rPr>
              <a:t>o</a:t>
            </a:r>
            <a:r>
              <a:rPr lang="en-US" sz="3600" b="1" dirty="0">
                <a:solidFill>
                  <a:schemeClr val="accent1"/>
                </a:solidFill>
                <a:latin typeface="Tw Cen MT" panose="020B0602020104020603" pitchFamily="34" charset="0"/>
                <a:cs typeface="Arial" panose="020B0604020202020204" pitchFamily="34" charset="0"/>
              </a:rPr>
              <a:t>gy  used</a:t>
            </a:r>
            <a:endParaRPr lang="en-US" sz="3600" dirty="0">
              <a:latin typeface="Tw Cen MT" panose="020B0602020104020603" pitchFamily="34" charset="0"/>
            </a:endParaRPr>
          </a:p>
        </p:txBody>
      </p:sp>
      <p:sp>
        <p:nvSpPr>
          <p:cNvPr id="2" name="Content Placeholder 1">
            <a:extLst>
              <a:ext uri="{FF2B5EF4-FFF2-40B4-BE49-F238E27FC236}">
                <a16:creationId xmlns:a16="http://schemas.microsoft.com/office/drawing/2014/main" id="{28395628-A76A-D2ED-D43F-FF89F9F831C9}"/>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8" name="TextBox 7">
            <a:extLst>
              <a:ext uri="{FF2B5EF4-FFF2-40B4-BE49-F238E27FC236}">
                <a16:creationId xmlns:a16="http://schemas.microsoft.com/office/drawing/2014/main" id="{81A2F334-E81C-DE69-0B47-28A1E0A9BA28}"/>
              </a:ext>
            </a:extLst>
          </p:cNvPr>
          <p:cNvSpPr txBox="1"/>
          <p:nvPr/>
        </p:nvSpPr>
        <p:spPr>
          <a:xfrm>
            <a:off x="805466" y="1483142"/>
            <a:ext cx="5398716" cy="2145268"/>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v"/>
            </a:pPr>
            <a:r>
              <a:rPr lang="en-IN" sz="2000" b="1" dirty="0">
                <a:solidFill>
                  <a:schemeClr val="accent1">
                    <a:lumMod val="50000"/>
                  </a:schemeClr>
                </a:solidFill>
                <a:latin typeface="Tw Cen MT" panose="020B0602020104020603" pitchFamily="34" charset="0"/>
              </a:rPr>
              <a:t>Software</a:t>
            </a:r>
          </a:p>
          <a:p>
            <a:pPr marL="285750" indent="-285750">
              <a:buFont typeface="Wingdings" panose="05000000000000000000" pitchFamily="2" charset="2"/>
              <a:buChar char="Ø"/>
            </a:pPr>
            <a:r>
              <a:rPr lang="en-IN" sz="2000" b="1" dirty="0">
                <a:latin typeface="Tw Cen MT" panose="020B0602020104020603" pitchFamily="34" charset="0"/>
              </a:rPr>
              <a:t>Development Environment:</a:t>
            </a:r>
            <a:endParaRPr lang="en-IN" sz="2000" dirty="0">
              <a:latin typeface="Tw Cen MT" panose="020B0602020104020603" pitchFamily="34" charset="0"/>
            </a:endParaRPr>
          </a:p>
          <a:p>
            <a:pPr marL="285750" indent="-285750">
              <a:buClr>
                <a:srgbClr val="1CADE4"/>
              </a:buClr>
              <a:buFont typeface="Wingdings" panose="05000000000000000000" pitchFamily="2" charset="2"/>
              <a:buChar char="§"/>
            </a:pPr>
            <a:r>
              <a:rPr lang="en-IN" sz="2000" dirty="0">
                <a:latin typeface="Tw Cen MT" panose="020B0602020104020603" pitchFamily="34" charset="0"/>
              </a:rPr>
              <a:t>Operating System: Windows 10/11</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NPM: Latest version for package management</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Code Editor: VS Code </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Git: Installed for version control</a:t>
            </a:r>
          </a:p>
        </p:txBody>
      </p:sp>
      <p:sp>
        <p:nvSpPr>
          <p:cNvPr id="3" name="TextBox 2">
            <a:extLst>
              <a:ext uri="{FF2B5EF4-FFF2-40B4-BE49-F238E27FC236}">
                <a16:creationId xmlns:a16="http://schemas.microsoft.com/office/drawing/2014/main" id="{87F8032B-7EA0-FA58-9542-D68F279448F7}"/>
              </a:ext>
            </a:extLst>
          </p:cNvPr>
          <p:cNvSpPr txBox="1"/>
          <p:nvPr/>
        </p:nvSpPr>
        <p:spPr>
          <a:xfrm>
            <a:off x="805466" y="3873781"/>
            <a:ext cx="5398716" cy="2145268"/>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Ø"/>
            </a:pPr>
            <a:r>
              <a:rPr lang="en-IN" sz="2000" b="1" dirty="0">
                <a:latin typeface="Tw Cen MT" panose="020B0602020104020603" pitchFamily="34" charset="0"/>
              </a:rPr>
              <a:t>Backend (Node.js + Express + Render)</a:t>
            </a:r>
            <a:endParaRPr lang="en-IN" sz="2000" dirty="0">
              <a:latin typeface="Tw Cen MT" panose="020B0602020104020603" pitchFamily="34" charset="0"/>
            </a:endParaRPr>
          </a:p>
          <a:p>
            <a:pPr marL="285750" indent="-285750">
              <a:buClr>
                <a:srgbClr val="1CADE4"/>
              </a:buClr>
              <a:buFont typeface="Wingdings" panose="05000000000000000000" pitchFamily="2" charset="2"/>
              <a:buChar char="§"/>
            </a:pPr>
            <a:r>
              <a:rPr lang="en-IN" sz="2000" dirty="0">
                <a:latin typeface="Tw Cen MT" panose="020B0602020104020603" pitchFamily="34" charset="0"/>
              </a:rPr>
              <a:t>Node.js (v18+)</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Express.js for REST API</a:t>
            </a:r>
          </a:p>
          <a:p>
            <a:pPr marL="285750" indent="-285750">
              <a:buClr>
                <a:srgbClr val="1CADE4"/>
              </a:buClr>
              <a:buFont typeface="Wingdings" panose="05000000000000000000" pitchFamily="2" charset="2"/>
              <a:buChar char="§"/>
            </a:pPr>
            <a:r>
              <a:rPr lang="en-IN" sz="2000" dirty="0" err="1">
                <a:latin typeface="Tw Cen MT" panose="020B0602020104020603" pitchFamily="34" charset="0"/>
              </a:rPr>
              <a:t>Multer</a:t>
            </a:r>
            <a:r>
              <a:rPr lang="en-IN" sz="2000" dirty="0">
                <a:latin typeface="Tw Cen MT" panose="020B0602020104020603" pitchFamily="34" charset="0"/>
              </a:rPr>
              <a:t> for file handling</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Crypto module for encryption/decryption</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CORS &amp; Body-parser for API requests</a:t>
            </a:r>
          </a:p>
        </p:txBody>
      </p:sp>
      <p:sp>
        <p:nvSpPr>
          <p:cNvPr id="9" name="TextBox 8">
            <a:extLst>
              <a:ext uri="{FF2B5EF4-FFF2-40B4-BE49-F238E27FC236}">
                <a16:creationId xmlns:a16="http://schemas.microsoft.com/office/drawing/2014/main" id="{2ABF0EE3-2D3F-2AAA-6F2A-E62A42EDA1AB}"/>
              </a:ext>
            </a:extLst>
          </p:cNvPr>
          <p:cNvSpPr txBox="1"/>
          <p:nvPr/>
        </p:nvSpPr>
        <p:spPr>
          <a:xfrm>
            <a:off x="6567977" y="1504057"/>
            <a:ext cx="4985735" cy="1804749"/>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Ø"/>
            </a:pPr>
            <a:r>
              <a:rPr lang="en-IN" sz="2000" b="1" dirty="0">
                <a:latin typeface="Tw Cen MT" panose="020B0602020104020603" pitchFamily="34" charset="0"/>
              </a:rPr>
              <a:t>Frontend (React + </a:t>
            </a:r>
            <a:r>
              <a:rPr lang="en-IN" sz="2000" b="1" dirty="0" err="1">
                <a:latin typeface="Tw Cen MT" panose="020B0602020104020603" pitchFamily="34" charset="0"/>
              </a:rPr>
              <a:t>Vercel</a:t>
            </a:r>
            <a:r>
              <a:rPr lang="en-IN" sz="2000" b="1" dirty="0">
                <a:latin typeface="Tw Cen MT" panose="020B0602020104020603" pitchFamily="34" charset="0"/>
              </a:rPr>
              <a:t>)</a:t>
            </a:r>
            <a:endParaRPr lang="en-IN" sz="2000" dirty="0">
              <a:latin typeface="Tw Cen MT" panose="020B0602020104020603" pitchFamily="34" charset="0"/>
            </a:endParaRPr>
          </a:p>
          <a:p>
            <a:pPr marL="285750" indent="-285750">
              <a:buClr>
                <a:srgbClr val="1CADE4"/>
              </a:buClr>
              <a:buFont typeface="Wingdings" panose="05000000000000000000" pitchFamily="2" charset="2"/>
              <a:buChar char="§"/>
            </a:pPr>
            <a:r>
              <a:rPr lang="en-IN" sz="2000" dirty="0">
                <a:latin typeface="Tw Cen MT" panose="020B0602020104020603" pitchFamily="34" charset="0"/>
              </a:rPr>
              <a:t>React.js (Latest version)</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Tailwind CSS for styling</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Axios for API requests</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React Router for navigation</a:t>
            </a:r>
          </a:p>
        </p:txBody>
      </p:sp>
      <p:sp>
        <p:nvSpPr>
          <p:cNvPr id="10" name="TextBox 9">
            <a:extLst>
              <a:ext uri="{FF2B5EF4-FFF2-40B4-BE49-F238E27FC236}">
                <a16:creationId xmlns:a16="http://schemas.microsoft.com/office/drawing/2014/main" id="{76B07AA9-DCA5-150A-0775-8D2755C58796}"/>
              </a:ext>
            </a:extLst>
          </p:cNvPr>
          <p:cNvSpPr txBox="1"/>
          <p:nvPr/>
        </p:nvSpPr>
        <p:spPr>
          <a:xfrm>
            <a:off x="6567977" y="4057979"/>
            <a:ext cx="5042831" cy="1804749"/>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v"/>
            </a:pPr>
            <a:r>
              <a:rPr lang="en-IN" sz="2000" b="1" dirty="0">
                <a:solidFill>
                  <a:schemeClr val="accent1">
                    <a:lumMod val="50000"/>
                  </a:schemeClr>
                </a:solidFill>
                <a:latin typeface="Tw Cen MT" panose="020B0602020104020603" pitchFamily="34" charset="0"/>
              </a:rPr>
              <a:t>Hardware: </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Intel Core i5 processor</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8GB RAM</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512SSD</a:t>
            </a:r>
          </a:p>
          <a:p>
            <a:pPr marL="285750" indent="-285750">
              <a:buClr>
                <a:srgbClr val="1CADE4"/>
              </a:buClr>
              <a:buFont typeface="Wingdings" panose="05000000000000000000" pitchFamily="2" charset="2"/>
              <a:buChar char="§"/>
            </a:pPr>
            <a:r>
              <a:rPr lang="en-IN" sz="2000" dirty="0">
                <a:latin typeface="Tw Cen MT" panose="020B0602020104020603" pitchFamily="34" charset="0"/>
              </a:rPr>
              <a:t>Internet</a:t>
            </a:r>
          </a:p>
        </p:txBody>
      </p:sp>
    </p:spTree>
    <p:extLst>
      <p:ext uri="{BB962C8B-B14F-4D97-AF65-F5344CB8AC3E}">
        <p14:creationId xmlns:p14="http://schemas.microsoft.com/office/powerpoint/2010/main" val="2044901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594751"/>
            <a:ext cx="11029616" cy="530296"/>
          </a:xfrm>
        </p:spPr>
        <p:txBody>
          <a:bodyPr>
            <a:noAutofit/>
          </a:bodyPr>
          <a:lstStyle/>
          <a:p>
            <a:pPr algn="ctr"/>
            <a:r>
              <a:rPr lang="en-US" sz="3600" b="1" dirty="0">
                <a:solidFill>
                  <a:schemeClr val="accent1"/>
                </a:solidFill>
                <a:latin typeface="Tw Cen MT" panose="020B0602020104020603" pitchFamily="34" charset="0"/>
                <a:ea typeface="+mj-lt"/>
                <a:cs typeface="Arial"/>
              </a:rPr>
              <a:t>Wow factors</a:t>
            </a:r>
            <a:endParaRPr lang="en-US" sz="3600" dirty="0">
              <a:solidFill>
                <a:schemeClr val="accent1"/>
              </a:solidFill>
              <a:latin typeface="Tw Cen MT" panose="020B0602020104020603" pitchFamily="34"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487999"/>
            <a:ext cx="10932383" cy="5076344"/>
          </a:xfrm>
        </p:spPr>
        <p:txBody>
          <a:bodyPr>
            <a:noAutofit/>
          </a:bodyPr>
          <a:lstStyle/>
          <a:p>
            <a:pPr>
              <a:lnSpc>
                <a:spcPct val="100000"/>
              </a:lnSpc>
            </a:pPr>
            <a:r>
              <a:rPr lang="en-US" sz="2000" b="1" dirty="0">
                <a:latin typeface="Tw Cen MT" panose="020B0602020104020603" pitchFamily="34" charset="0"/>
              </a:rPr>
              <a:t>Dual-Layer Security (Encryption + Password Protection)</a:t>
            </a:r>
          </a:p>
          <a:p>
            <a:pPr>
              <a:lnSpc>
                <a:spcPct val="100000"/>
              </a:lnSpc>
              <a:buFont typeface="Arial" panose="020B0604020202020204" pitchFamily="34" charset="0"/>
              <a:buChar char="•"/>
            </a:pPr>
            <a:r>
              <a:rPr lang="en-US" sz="2000" dirty="0">
                <a:latin typeface="Tw Cen MT" panose="020B0602020104020603" pitchFamily="34" charset="0"/>
              </a:rPr>
              <a:t>Unlike basic steganography tools, </a:t>
            </a:r>
            <a:r>
              <a:rPr lang="en-US" sz="2000" dirty="0" err="1">
                <a:latin typeface="Tw Cen MT" panose="020B0602020104020603" pitchFamily="34" charset="0"/>
              </a:rPr>
              <a:t>StegoMedia</a:t>
            </a:r>
            <a:r>
              <a:rPr lang="en-US" sz="2000" dirty="0">
                <a:latin typeface="Tw Cen MT" panose="020B0602020104020603" pitchFamily="34" charset="0"/>
              </a:rPr>
              <a:t> encrypts the message </a:t>
            </a:r>
            <a:r>
              <a:rPr lang="en-US" sz="2000" b="1" dirty="0">
                <a:latin typeface="Tw Cen MT" panose="020B0602020104020603" pitchFamily="34" charset="0"/>
              </a:rPr>
              <a:t>before</a:t>
            </a:r>
            <a:r>
              <a:rPr lang="en-US" sz="2000" dirty="0">
                <a:latin typeface="Tw Cen MT" panose="020B0602020104020603" pitchFamily="34" charset="0"/>
              </a:rPr>
              <a:t> hiding it in an image.</a:t>
            </a:r>
          </a:p>
          <a:p>
            <a:pPr>
              <a:lnSpc>
                <a:spcPct val="100000"/>
              </a:lnSpc>
              <a:buFont typeface="Arial" panose="020B0604020202020204" pitchFamily="34" charset="0"/>
              <a:buChar char="•"/>
            </a:pPr>
            <a:r>
              <a:rPr lang="en-US" sz="2000" dirty="0">
                <a:latin typeface="Tw Cen MT" panose="020B0602020104020603" pitchFamily="34" charset="0"/>
              </a:rPr>
              <a:t>It also requires a </a:t>
            </a:r>
            <a:r>
              <a:rPr lang="en-US" sz="2000" b="1" dirty="0">
                <a:latin typeface="Tw Cen MT" panose="020B0602020104020603" pitchFamily="34" charset="0"/>
              </a:rPr>
              <a:t>password</a:t>
            </a:r>
            <a:r>
              <a:rPr lang="en-US" sz="2000" dirty="0">
                <a:latin typeface="Tw Cen MT" panose="020B0602020104020603" pitchFamily="34" charset="0"/>
              </a:rPr>
              <a:t> for decryption, making it </a:t>
            </a:r>
            <a:r>
              <a:rPr lang="en-US" sz="2000" b="1" dirty="0">
                <a:latin typeface="Tw Cen MT" panose="020B0602020104020603" pitchFamily="34" charset="0"/>
              </a:rPr>
              <a:t>highly secure</a:t>
            </a:r>
            <a:r>
              <a:rPr lang="en-US" sz="2000" dirty="0">
                <a:latin typeface="Tw Cen MT" panose="020B0602020104020603" pitchFamily="34" charset="0"/>
              </a:rPr>
              <a:t> and resistant to unauthorized access.</a:t>
            </a:r>
          </a:p>
          <a:p>
            <a:pPr>
              <a:lnSpc>
                <a:spcPct val="100000"/>
              </a:lnSpc>
              <a:buFont typeface="Arial" panose="020B0604020202020204" pitchFamily="34" charset="0"/>
              <a:buChar char="•"/>
            </a:pPr>
            <a:endParaRPr lang="en-US" sz="2000" dirty="0">
              <a:latin typeface="Tw Cen MT" panose="020B0602020104020603" pitchFamily="34" charset="0"/>
            </a:endParaRPr>
          </a:p>
          <a:p>
            <a:pPr>
              <a:lnSpc>
                <a:spcPct val="100000"/>
              </a:lnSpc>
            </a:pPr>
            <a:r>
              <a:rPr lang="en-US" sz="2000" b="1" dirty="0">
                <a:latin typeface="Tw Cen MT" panose="020B0602020104020603" pitchFamily="34" charset="0"/>
              </a:rPr>
              <a:t>Seamless Web-Based Experience</a:t>
            </a:r>
          </a:p>
          <a:p>
            <a:pPr>
              <a:lnSpc>
                <a:spcPct val="100000"/>
              </a:lnSpc>
              <a:buFont typeface="Arial" panose="020B0604020202020204" pitchFamily="34" charset="0"/>
              <a:buChar char="•"/>
            </a:pPr>
            <a:r>
              <a:rPr lang="en-US" sz="2000" dirty="0">
                <a:latin typeface="Tw Cen MT" panose="020B0602020104020603" pitchFamily="34" charset="0"/>
              </a:rPr>
              <a:t>No software installation required—everything runs </a:t>
            </a:r>
            <a:r>
              <a:rPr lang="en-US" sz="2000" b="1" dirty="0">
                <a:latin typeface="Tw Cen MT" panose="020B0602020104020603" pitchFamily="34" charset="0"/>
              </a:rPr>
              <a:t>entirely in the browser!</a:t>
            </a:r>
            <a:endParaRPr lang="en-US" sz="2000" dirty="0">
              <a:latin typeface="Tw Cen MT" panose="020B0602020104020603" pitchFamily="34" charset="0"/>
            </a:endParaRPr>
          </a:p>
          <a:p>
            <a:pPr>
              <a:lnSpc>
                <a:spcPct val="100000"/>
              </a:lnSpc>
              <a:buFont typeface="Arial" panose="020B0604020202020204" pitchFamily="34" charset="0"/>
              <a:buChar char="•"/>
            </a:pPr>
            <a:r>
              <a:rPr lang="en-US" sz="2000" dirty="0">
                <a:latin typeface="Tw Cen MT" panose="020B0602020104020603" pitchFamily="34" charset="0"/>
              </a:rPr>
              <a:t>Users can encrypt and decrypt images </a:t>
            </a:r>
            <a:r>
              <a:rPr lang="en-US" sz="2000" b="1" dirty="0">
                <a:latin typeface="Tw Cen MT" panose="020B0602020104020603" pitchFamily="34" charset="0"/>
              </a:rPr>
              <a:t>from any device</a:t>
            </a:r>
            <a:r>
              <a:rPr lang="en-US" sz="2000" dirty="0">
                <a:latin typeface="Tw Cen MT" panose="020B0602020104020603" pitchFamily="34" charset="0"/>
              </a:rPr>
              <a:t> (PC, mobile, tablet) without additional setup.</a:t>
            </a:r>
          </a:p>
          <a:p>
            <a:pPr marL="0" indent="0">
              <a:buNone/>
            </a:pPr>
            <a:endParaRPr lang="en-US" sz="2000" dirty="0">
              <a:latin typeface="Tw Cen MT" panose="020B0602020104020603" pitchFamily="34" charset="0"/>
            </a:endParaRPr>
          </a:p>
          <a:p>
            <a:pPr>
              <a:lnSpc>
                <a:spcPct val="100000"/>
              </a:lnSpc>
            </a:pPr>
            <a:r>
              <a:rPr lang="en-US" sz="2000" b="1" dirty="0">
                <a:latin typeface="Tw Cen MT" panose="020B0602020104020603" pitchFamily="34" charset="0"/>
              </a:rPr>
              <a:t>Fast &amp; Lightweight Processing</a:t>
            </a:r>
          </a:p>
          <a:p>
            <a:pPr>
              <a:lnSpc>
                <a:spcPct val="100000"/>
              </a:lnSpc>
              <a:buFont typeface="Arial" panose="020B0604020202020204" pitchFamily="34" charset="0"/>
              <a:buChar char="•"/>
            </a:pPr>
            <a:r>
              <a:rPr lang="en-US" sz="2000" dirty="0">
                <a:latin typeface="Tw Cen MT" panose="020B0602020104020603" pitchFamily="34" charset="0"/>
              </a:rPr>
              <a:t>Uses </a:t>
            </a:r>
            <a:r>
              <a:rPr lang="en-US" sz="2000" b="1" dirty="0">
                <a:latin typeface="Tw Cen MT" panose="020B0602020104020603" pitchFamily="34" charset="0"/>
              </a:rPr>
              <a:t>optimized encryption algorithms</a:t>
            </a:r>
            <a:r>
              <a:rPr lang="en-US" sz="2000" dirty="0">
                <a:latin typeface="Tw Cen MT" panose="020B0602020104020603" pitchFamily="34" charset="0"/>
              </a:rPr>
              <a:t> to ensure </a:t>
            </a:r>
            <a:r>
              <a:rPr lang="en-US" sz="2000" b="1" dirty="0">
                <a:latin typeface="Tw Cen MT" panose="020B0602020104020603" pitchFamily="34" charset="0"/>
              </a:rPr>
              <a:t>minimal processing time</a:t>
            </a:r>
            <a:r>
              <a:rPr lang="en-US" sz="2000" dirty="0">
                <a:latin typeface="Tw Cen MT" panose="020B0602020104020603" pitchFamily="34" charset="0"/>
              </a:rPr>
              <a:t> for encoding and decoding messages.</a:t>
            </a:r>
          </a:p>
          <a:p>
            <a:pPr>
              <a:lnSpc>
                <a:spcPct val="100000"/>
              </a:lnSpc>
              <a:buFont typeface="Arial" panose="020B0604020202020204" pitchFamily="34" charset="0"/>
              <a:buChar char="•"/>
            </a:pPr>
            <a:r>
              <a:rPr lang="en-US" sz="2000" dirty="0">
                <a:latin typeface="Tw Cen MT" panose="020B0602020104020603" pitchFamily="34" charset="0"/>
              </a:rPr>
              <a:t>Unlike traditional tools, there’s </a:t>
            </a:r>
            <a:r>
              <a:rPr lang="en-US" sz="2000" b="1" dirty="0">
                <a:latin typeface="Tw Cen MT" panose="020B0602020104020603" pitchFamily="34" charset="0"/>
              </a:rPr>
              <a:t>no noticeable image quality loss</a:t>
            </a:r>
            <a:r>
              <a:rPr lang="en-US" sz="2000" dirty="0">
                <a:latin typeface="Tw Cen MT" panose="020B0602020104020603" pitchFamily="34" charset="0"/>
              </a:rPr>
              <a:t> after encryption.</a:t>
            </a:r>
          </a:p>
          <a:p>
            <a:pPr marL="0" indent="0">
              <a:buNone/>
            </a:pPr>
            <a:endParaRPr lang="en-IN" sz="2000" b="1" dirty="0">
              <a:solidFill>
                <a:srgbClr val="0F0F0F"/>
              </a:solidFill>
              <a:latin typeface="Tw Cen MT" panose="020B0602020104020603" pitchFamily="34" charset="0"/>
            </a:endParaRP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C8B9B-3B0D-356C-15B4-1DFFF39E60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C471F5-5ABC-8129-99BF-DDF21F556A9D}"/>
              </a:ext>
            </a:extLst>
          </p:cNvPr>
          <p:cNvSpPr>
            <a:spLocks noGrp="1"/>
          </p:cNvSpPr>
          <p:nvPr>
            <p:ph type="title"/>
          </p:nvPr>
        </p:nvSpPr>
        <p:spPr>
          <a:xfrm>
            <a:off x="581191" y="653743"/>
            <a:ext cx="11029616" cy="530296"/>
          </a:xfrm>
        </p:spPr>
        <p:txBody>
          <a:bodyPr>
            <a:noAutofit/>
          </a:bodyPr>
          <a:lstStyle/>
          <a:p>
            <a:pPr algn="ctr"/>
            <a:r>
              <a:rPr lang="en-US" sz="3200" b="1" dirty="0">
                <a:solidFill>
                  <a:schemeClr val="accent1"/>
                </a:solidFill>
                <a:latin typeface="Tw Cen MT" panose="020B0602020104020603" pitchFamily="34" charset="0"/>
                <a:ea typeface="+mj-lt"/>
                <a:cs typeface="Arial"/>
              </a:rPr>
              <a:t>Wow factors</a:t>
            </a:r>
            <a:endParaRPr lang="en-US" sz="3200" dirty="0">
              <a:solidFill>
                <a:schemeClr val="accent1"/>
              </a:solidFill>
              <a:latin typeface="Tw Cen MT" panose="020B0602020104020603" pitchFamily="34" charset="0"/>
              <a:cs typeface="Calibri Light"/>
            </a:endParaRPr>
          </a:p>
        </p:txBody>
      </p:sp>
      <p:sp>
        <p:nvSpPr>
          <p:cNvPr id="3" name="Content Placeholder 1">
            <a:extLst>
              <a:ext uri="{FF2B5EF4-FFF2-40B4-BE49-F238E27FC236}">
                <a16:creationId xmlns:a16="http://schemas.microsoft.com/office/drawing/2014/main" id="{70A34A55-B851-B534-350F-CCB0B9775716}"/>
              </a:ext>
            </a:extLst>
          </p:cNvPr>
          <p:cNvSpPr txBox="1">
            <a:spLocks/>
          </p:cNvSpPr>
          <p:nvPr/>
        </p:nvSpPr>
        <p:spPr>
          <a:xfrm>
            <a:off x="882727" y="1631407"/>
            <a:ext cx="11100619" cy="5226593"/>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Tw Cen MT" panose="020B0602020104020603" pitchFamily="34" charset="0"/>
              </a:rPr>
              <a:t>Universal Image Format Support</a:t>
            </a:r>
          </a:p>
          <a:p>
            <a:pPr>
              <a:buFont typeface="Arial" panose="020B0604020202020204" pitchFamily="34" charset="0"/>
              <a:buChar char="•"/>
            </a:pPr>
            <a:r>
              <a:rPr lang="en-US" sz="2000" dirty="0">
                <a:latin typeface="Tw Cen MT" panose="020B0602020104020603" pitchFamily="34" charset="0"/>
              </a:rPr>
              <a:t>Supports PNG, JPG, JPEG formats for encoding messages into images.</a:t>
            </a:r>
          </a:p>
          <a:p>
            <a:pPr>
              <a:buFont typeface="Arial" panose="020B0604020202020204" pitchFamily="34" charset="0"/>
              <a:buChar char="•"/>
            </a:pPr>
            <a:r>
              <a:rPr lang="en-US" sz="2000" dirty="0">
                <a:latin typeface="Tw Cen MT" panose="020B0602020104020603" pitchFamily="34" charset="0"/>
              </a:rPr>
              <a:t>Allows users to upload custom images instead of relying on pre-set ones.</a:t>
            </a:r>
          </a:p>
          <a:p>
            <a:pPr marL="0" indent="0">
              <a:buNone/>
            </a:pPr>
            <a:endParaRPr lang="en-US" sz="2000" dirty="0">
              <a:latin typeface="Tw Cen MT" panose="020B0602020104020603" pitchFamily="34" charset="0"/>
            </a:endParaRPr>
          </a:p>
          <a:p>
            <a:r>
              <a:rPr lang="en-US" sz="2000" b="1" dirty="0">
                <a:latin typeface="Tw Cen MT" panose="020B0602020104020603" pitchFamily="34" charset="0"/>
              </a:rPr>
              <a:t>Error Handling &amp; User-Friendly Messages</a:t>
            </a:r>
          </a:p>
          <a:p>
            <a:pPr>
              <a:buFont typeface="Arial" panose="020B0604020202020204" pitchFamily="34" charset="0"/>
              <a:buChar char="•"/>
            </a:pPr>
            <a:r>
              <a:rPr lang="en-US" sz="2000" b="1" dirty="0">
                <a:latin typeface="Tw Cen MT" panose="020B0602020104020603" pitchFamily="34" charset="0"/>
              </a:rPr>
              <a:t>Clear error messages</a:t>
            </a:r>
            <a:r>
              <a:rPr lang="en-US" sz="2000" dirty="0">
                <a:latin typeface="Tw Cen MT" panose="020B0602020104020603" pitchFamily="34" charset="0"/>
              </a:rPr>
              <a:t> for incorrect passwords or corrupted files.</a:t>
            </a:r>
          </a:p>
          <a:p>
            <a:pPr>
              <a:buFont typeface="Arial" panose="020B0604020202020204" pitchFamily="34" charset="0"/>
              <a:buChar char="•"/>
            </a:pPr>
            <a:r>
              <a:rPr lang="en-US" sz="2000" dirty="0">
                <a:latin typeface="Tw Cen MT" panose="020B0602020104020603" pitchFamily="34" charset="0"/>
              </a:rPr>
              <a:t>Real-time feedback ensures a </a:t>
            </a:r>
            <a:r>
              <a:rPr lang="en-US" sz="2000" b="1" dirty="0">
                <a:latin typeface="Tw Cen MT" panose="020B0602020104020603" pitchFamily="34" charset="0"/>
              </a:rPr>
              <a:t>smooth and hassle-free experience.</a:t>
            </a:r>
          </a:p>
          <a:p>
            <a:pPr marL="0" indent="0">
              <a:buNone/>
            </a:pPr>
            <a:endParaRPr lang="en-US" sz="2000" dirty="0">
              <a:latin typeface="Tw Cen MT" panose="020B0602020104020603" pitchFamily="34" charset="0"/>
            </a:endParaRPr>
          </a:p>
          <a:p>
            <a:r>
              <a:rPr lang="en-US" sz="2000" b="1" dirty="0">
                <a:latin typeface="Tw Cen MT" panose="020B0602020104020603" pitchFamily="34" charset="0"/>
              </a:rPr>
              <a:t>Open-Source &amp; Expandable</a:t>
            </a:r>
          </a:p>
          <a:p>
            <a:pPr>
              <a:buFont typeface="Arial" panose="020B0604020202020204" pitchFamily="34" charset="0"/>
              <a:buChar char="•"/>
            </a:pPr>
            <a:r>
              <a:rPr lang="en-US" sz="2000" dirty="0">
                <a:latin typeface="Tw Cen MT" panose="020B0602020104020603" pitchFamily="34" charset="0"/>
              </a:rPr>
              <a:t>The project is </a:t>
            </a:r>
            <a:r>
              <a:rPr lang="en-US" sz="2000" b="1" dirty="0">
                <a:latin typeface="Tw Cen MT" panose="020B0602020104020603" pitchFamily="34" charset="0"/>
              </a:rPr>
              <a:t>fully open-source</a:t>
            </a:r>
            <a:r>
              <a:rPr lang="en-US" sz="2000" dirty="0">
                <a:latin typeface="Tw Cen MT" panose="020B0602020104020603" pitchFamily="34" charset="0"/>
              </a:rPr>
              <a:t>, meaning developers can </a:t>
            </a:r>
            <a:r>
              <a:rPr lang="en-US" sz="2000" b="1" dirty="0">
                <a:latin typeface="Tw Cen MT" panose="020B0602020104020603" pitchFamily="34" charset="0"/>
              </a:rPr>
              <a:t>extend and improve it</a:t>
            </a:r>
            <a:r>
              <a:rPr lang="en-US" sz="2000" dirty="0">
                <a:latin typeface="Tw Cen MT" panose="020B0602020104020603" pitchFamily="34" charset="0"/>
              </a:rPr>
              <a:t> over time.</a:t>
            </a:r>
          </a:p>
          <a:p>
            <a:pPr>
              <a:buFont typeface="Arial" panose="020B0604020202020204" pitchFamily="34" charset="0"/>
              <a:buChar char="•"/>
            </a:pPr>
            <a:r>
              <a:rPr lang="en-US" sz="2000" dirty="0">
                <a:latin typeface="Tw Cen MT" panose="020B0602020104020603" pitchFamily="34" charset="0"/>
              </a:rPr>
              <a:t>Can be </a:t>
            </a:r>
            <a:r>
              <a:rPr lang="en-US" sz="2000" b="1" dirty="0">
                <a:latin typeface="Tw Cen MT" panose="020B0602020104020603" pitchFamily="34" charset="0"/>
              </a:rPr>
              <a:t>integrated into cybersecurity applications</a:t>
            </a:r>
            <a:r>
              <a:rPr lang="en-US" sz="2000" dirty="0">
                <a:latin typeface="Tw Cen MT" panose="020B0602020104020603" pitchFamily="34" charset="0"/>
              </a:rPr>
              <a:t> for secure communication.</a:t>
            </a:r>
          </a:p>
          <a:p>
            <a:pPr>
              <a:buFont typeface="Arial" panose="020B0604020202020204" pitchFamily="34" charset="0"/>
              <a:buChar char="•"/>
            </a:pPr>
            <a:endParaRPr lang="en-US" sz="2000" dirty="0">
              <a:latin typeface="Tw Cen MT" panose="020B0602020104020603" pitchFamily="34" charset="0"/>
            </a:endParaRPr>
          </a:p>
          <a:p>
            <a:pPr marL="0" indent="0">
              <a:buFont typeface="Wingdings 2" panose="05020102010507070707" pitchFamily="18" charset="2"/>
              <a:buNone/>
            </a:pPr>
            <a:endParaRPr lang="en-IN" sz="2000" dirty="0">
              <a:solidFill>
                <a:srgbClr val="0F0F0F"/>
              </a:solidFill>
              <a:latin typeface="Tw Cen MT" panose="020B0602020104020603" pitchFamily="34" charset="0"/>
            </a:endParaRPr>
          </a:p>
        </p:txBody>
      </p:sp>
    </p:spTree>
    <p:extLst>
      <p:ext uri="{BB962C8B-B14F-4D97-AF65-F5344CB8AC3E}">
        <p14:creationId xmlns:p14="http://schemas.microsoft.com/office/powerpoint/2010/main" val="3213768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pPr algn="ctr"/>
            <a:r>
              <a:rPr lang="en-IN" sz="4000" b="1" dirty="0">
                <a:solidFill>
                  <a:schemeClr val="accent1"/>
                </a:solidFill>
                <a:latin typeface="Tw Cen MT" panose="020B0602020104020603"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689347" y="2246297"/>
            <a:ext cx="4875711" cy="2365406"/>
          </a:xfrm>
        </p:spPr>
        <p:txBody>
          <a:bodyPr>
            <a:noAutofit/>
          </a:bodyPr>
          <a:lstStyle/>
          <a:p>
            <a:r>
              <a:rPr lang="en-IN" sz="2000" dirty="0">
                <a:latin typeface="Tw Cen MT" panose="020B0602020104020603" pitchFamily="34" charset="0"/>
              </a:rPr>
              <a:t>Cybersecurity Professionals</a:t>
            </a:r>
          </a:p>
          <a:p>
            <a:r>
              <a:rPr lang="en-IN" sz="2000" dirty="0">
                <a:latin typeface="Tw Cen MT" panose="020B0602020104020603" pitchFamily="34" charset="0"/>
              </a:rPr>
              <a:t>Government &amp; Intelligence Agencies</a:t>
            </a:r>
          </a:p>
          <a:p>
            <a:r>
              <a:rPr lang="en-IN" sz="2000" dirty="0">
                <a:latin typeface="Tw Cen MT" panose="020B0602020104020603" pitchFamily="34" charset="0"/>
              </a:rPr>
              <a:t>Healthcare &amp; Medical Professionals	</a:t>
            </a:r>
          </a:p>
          <a:p>
            <a:r>
              <a:rPr lang="en-IN" sz="2000" dirty="0">
                <a:latin typeface="Tw Cen MT" panose="020B0602020104020603" pitchFamily="34" charset="0"/>
              </a:rPr>
              <a:t>Journalists &amp; Whistleblowers</a:t>
            </a:r>
          </a:p>
          <a:p>
            <a:r>
              <a:rPr lang="en-IN" sz="2000" dirty="0">
                <a:latin typeface="Tw Cen MT" panose="020B0602020104020603" pitchFamily="34" charset="0"/>
              </a:rPr>
              <a:t>Businesses &amp; Corporate Teams</a:t>
            </a:r>
          </a:p>
          <a:p>
            <a:pPr marL="0" indent="0">
              <a:buNone/>
            </a:pPr>
            <a:endParaRPr lang="en-IN" sz="2000" dirty="0">
              <a:latin typeface="Tw Cen MT" panose="020B0602020104020603" pitchFamily="34" charset="0"/>
            </a:endParaRPr>
          </a:p>
        </p:txBody>
      </p:sp>
      <p:sp>
        <p:nvSpPr>
          <p:cNvPr id="4" name="Content Placeholder 2">
            <a:extLst>
              <a:ext uri="{FF2B5EF4-FFF2-40B4-BE49-F238E27FC236}">
                <a16:creationId xmlns:a16="http://schemas.microsoft.com/office/drawing/2014/main" id="{01C0DD19-EF17-E4AF-6F75-55579AE4AD31}"/>
              </a:ext>
            </a:extLst>
          </p:cNvPr>
          <p:cNvSpPr txBox="1">
            <a:spLocks/>
          </p:cNvSpPr>
          <p:nvPr/>
        </p:nvSpPr>
        <p:spPr>
          <a:xfrm>
            <a:off x="6416637" y="2179929"/>
            <a:ext cx="4875711" cy="249814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000" dirty="0">
                <a:latin typeface="Tw Cen MT" panose="020B0602020104020603" pitchFamily="34" charset="0"/>
              </a:rPr>
              <a:t>Financial Institutions &amp; Banks</a:t>
            </a:r>
          </a:p>
          <a:p>
            <a:r>
              <a:rPr lang="en-IN" sz="2000" dirty="0">
                <a:latin typeface="Tw Cen MT" panose="020B0602020104020603" pitchFamily="34" charset="0"/>
              </a:rPr>
              <a:t>Ethical Hackers &amp; Cybersecurity Enthusiasts</a:t>
            </a:r>
          </a:p>
          <a:p>
            <a:r>
              <a:rPr lang="en-IN" sz="2000" dirty="0">
                <a:latin typeface="Tw Cen MT" panose="020B0602020104020603" pitchFamily="34" charset="0"/>
              </a:rPr>
              <a:t>Students &amp; Researchers</a:t>
            </a:r>
          </a:p>
          <a:p>
            <a:r>
              <a:rPr lang="en-IN" sz="2000" dirty="0">
                <a:latin typeface="Tw Cen MT" panose="020B0602020104020603" pitchFamily="34" charset="0"/>
              </a:rPr>
              <a:t>Digital Artists &amp; Content Creators</a:t>
            </a:r>
          </a:p>
          <a:p>
            <a:r>
              <a:rPr lang="en-IN" sz="2000" dirty="0">
                <a:latin typeface="Tw Cen MT" panose="020B0602020104020603" pitchFamily="34" charset="0"/>
              </a:rPr>
              <a:t>Privacy-Conscious Individuals</a:t>
            </a:r>
          </a:p>
          <a:p>
            <a:pPr marL="0" indent="0">
              <a:buFont typeface="Wingdings 2" panose="05020102010507070707" pitchFamily="18" charset="2"/>
              <a:buNone/>
            </a:pPr>
            <a:endParaRPr lang="en-IN" sz="2000" dirty="0">
              <a:latin typeface="Tw Cen MT" panose="020B0602020104020603" pitchFamily="34" charset="0"/>
            </a:endParaRPr>
          </a:p>
        </p:txBody>
      </p:sp>
    </p:spTree>
    <p:extLst>
      <p:ext uri="{BB962C8B-B14F-4D97-AF65-F5344CB8AC3E}">
        <p14:creationId xmlns:p14="http://schemas.microsoft.com/office/powerpoint/2010/main" val="3819043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pPr algn="ctr"/>
            <a:r>
              <a:rPr lang="en-IN" sz="4000" b="1" dirty="0">
                <a:solidFill>
                  <a:schemeClr val="accent1"/>
                </a:solidFill>
                <a:latin typeface="Tw Cen MT" panose="020B0602020104020603" pitchFamily="34" charset="0"/>
              </a:rPr>
              <a:t>Results </a:t>
            </a:r>
            <a:r>
              <a:rPr lang="en-IN" sz="2400" b="1" dirty="0">
                <a:solidFill>
                  <a:schemeClr val="accent1"/>
                </a:solidFill>
                <a:latin typeface="Tw Cen MT" panose="020B0602020104020603" pitchFamily="34" charset="0"/>
              </a:rPr>
              <a:t>(on Desktop)</a:t>
            </a:r>
            <a:endParaRPr lang="en-IN" sz="4000" b="1" dirty="0">
              <a:solidFill>
                <a:schemeClr val="accent1"/>
              </a:solidFill>
              <a:latin typeface="Tw Cen MT" panose="020B0602020104020603" pitchFamily="34" charset="0"/>
            </a:endParaRPr>
          </a:p>
        </p:txBody>
      </p:sp>
      <p:pic>
        <p:nvPicPr>
          <p:cNvPr id="5" name="Picture 4">
            <a:extLst>
              <a:ext uri="{FF2B5EF4-FFF2-40B4-BE49-F238E27FC236}">
                <a16:creationId xmlns:a16="http://schemas.microsoft.com/office/drawing/2014/main" id="{F69E280F-5A3F-B5D6-EF13-5C96464EC12C}"/>
              </a:ext>
            </a:extLst>
          </p:cNvPr>
          <p:cNvPicPr>
            <a:picLocks noChangeAspect="1"/>
          </p:cNvPicPr>
          <p:nvPr/>
        </p:nvPicPr>
        <p:blipFill>
          <a:blip r:embed="rId2"/>
          <a:stretch>
            <a:fillRect/>
          </a:stretch>
        </p:blipFill>
        <p:spPr>
          <a:xfrm>
            <a:off x="408472" y="1137894"/>
            <a:ext cx="5494488" cy="2770186"/>
          </a:xfrm>
          <a:prstGeom prst="rect">
            <a:avLst/>
          </a:prstGeom>
        </p:spPr>
      </p:pic>
      <p:pic>
        <p:nvPicPr>
          <p:cNvPr id="7" name="Picture 6">
            <a:extLst>
              <a:ext uri="{FF2B5EF4-FFF2-40B4-BE49-F238E27FC236}">
                <a16:creationId xmlns:a16="http://schemas.microsoft.com/office/drawing/2014/main" id="{E523C45E-E2AB-999A-8B09-D3BF6A24493B}"/>
              </a:ext>
            </a:extLst>
          </p:cNvPr>
          <p:cNvPicPr>
            <a:picLocks noChangeAspect="1"/>
          </p:cNvPicPr>
          <p:nvPr/>
        </p:nvPicPr>
        <p:blipFill>
          <a:blip r:embed="rId3"/>
          <a:stretch>
            <a:fillRect/>
          </a:stretch>
        </p:blipFill>
        <p:spPr>
          <a:xfrm>
            <a:off x="4486587" y="3090188"/>
            <a:ext cx="7296941" cy="3408378"/>
          </a:xfrm>
          <a:prstGeom prst="rect">
            <a:avLst/>
          </a:prstGeom>
        </p:spPr>
      </p:pic>
    </p:spTree>
    <p:extLst>
      <p:ext uri="{BB962C8B-B14F-4D97-AF65-F5344CB8AC3E}">
        <p14:creationId xmlns:p14="http://schemas.microsoft.com/office/powerpoint/2010/main" val="2083715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469</TotalTime>
  <Words>958</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Franklin Gothic Book</vt:lpstr>
      <vt:lpstr>Franklin Gothic Demi</vt:lpstr>
      <vt:lpstr>Tw Cen MT</vt:lpstr>
      <vt:lpstr>Wingdings</vt:lpstr>
      <vt:lpstr>Wingdings 2</vt:lpstr>
      <vt:lpstr>DividendVTI</vt:lpstr>
      <vt:lpstr>Stegomedia : Secure data hiding in images using steganography</vt:lpstr>
      <vt:lpstr>OUTLINE</vt:lpstr>
      <vt:lpstr>Problem Statement</vt:lpstr>
      <vt:lpstr>Technology  used</vt:lpstr>
      <vt:lpstr>Technology  used</vt:lpstr>
      <vt:lpstr>Wow factors</vt:lpstr>
      <vt:lpstr>Wow factors</vt:lpstr>
      <vt:lpstr>End users</vt:lpstr>
      <vt:lpstr>Results (on Desktop)</vt:lpstr>
      <vt:lpstr>Results (on Desktop)</vt:lpstr>
      <vt:lpstr>Results (On Mobile)</vt:lpstr>
      <vt:lpstr>Results (On Mobile)</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Krushna Rathod</cp:lastModifiedBy>
  <cp:revision>32</cp:revision>
  <dcterms:created xsi:type="dcterms:W3CDTF">2021-05-26T16:50:10Z</dcterms:created>
  <dcterms:modified xsi:type="dcterms:W3CDTF">2025-02-23T17:32:31Z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