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56" r:id="rId2"/>
    <p:sldId id="257" r:id="rId3"/>
    <p:sldId id="258" r:id="rId4"/>
    <p:sldId id="266" r:id="rId5"/>
    <p:sldId id="259" r:id="rId6"/>
    <p:sldId id="261" r:id="rId7"/>
    <p:sldId id="260" r:id="rId8"/>
    <p:sldId id="262" r:id="rId9"/>
    <p:sldId id="268" r:id="rId10"/>
    <p:sldId id="269" r:id="rId11"/>
    <p:sldId id="265"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6600CC"/>
    <a:srgbClr val="990000"/>
    <a:srgbClr val="FF3300"/>
    <a:srgbClr val="EAEAEA"/>
    <a:srgbClr val="CCFFFF"/>
    <a:srgbClr val="CCECFF"/>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89" d="100"/>
          <a:sy n="89" d="100"/>
        </p:scale>
        <p:origin x="870"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765608-CD58-4C13-95AB-1152C4EE4C28}" type="doc">
      <dgm:prSet loTypeId="urn:microsoft.com/office/officeart/2005/8/layout/hProcess9" loCatId="process" qsTypeId="urn:microsoft.com/office/officeart/2005/8/quickstyle/simple2" qsCatId="simple" csTypeId="urn:microsoft.com/office/officeart/2005/8/colors/accent0_1" csCatId="mainScheme" phldr="1"/>
      <dgm:spPr/>
    </dgm:pt>
    <dgm:pt modelId="{D7D96483-4EFD-471C-8610-B30657BC51BA}">
      <dgm:prSet phldrT="[Text]"/>
      <dgm:spPr/>
      <dgm:t>
        <a:bodyPr/>
        <a:lstStyle/>
        <a:p>
          <a:r>
            <a:rPr lang="en-IN" dirty="0"/>
            <a:t>Camera</a:t>
          </a:r>
        </a:p>
      </dgm:t>
    </dgm:pt>
    <dgm:pt modelId="{DE953B18-A3CA-434D-B50E-DB12B34F3FB7}" type="parTrans" cxnId="{11A47667-2305-4F67-A163-1C4CFB5612F3}">
      <dgm:prSet/>
      <dgm:spPr/>
      <dgm:t>
        <a:bodyPr/>
        <a:lstStyle/>
        <a:p>
          <a:endParaRPr lang="en-IN"/>
        </a:p>
      </dgm:t>
    </dgm:pt>
    <dgm:pt modelId="{7D169A5F-AE3C-4E43-91C6-04A30BF7BAF1}" type="sibTrans" cxnId="{11A47667-2305-4F67-A163-1C4CFB5612F3}">
      <dgm:prSet/>
      <dgm:spPr/>
      <dgm:t>
        <a:bodyPr/>
        <a:lstStyle/>
        <a:p>
          <a:endParaRPr lang="en-IN"/>
        </a:p>
      </dgm:t>
    </dgm:pt>
    <dgm:pt modelId="{8693B92F-A9AF-43A8-9C8B-4B8392F085E1}">
      <dgm:prSet phldrT="[Text]"/>
      <dgm:spPr/>
      <dgm:t>
        <a:bodyPr/>
        <a:lstStyle/>
        <a:p>
          <a:r>
            <a:rPr lang="en-IN" dirty="0"/>
            <a:t>Eye detection</a:t>
          </a:r>
        </a:p>
      </dgm:t>
    </dgm:pt>
    <dgm:pt modelId="{F39485B0-7EC9-4562-A501-27882F22E4C6}" type="parTrans" cxnId="{C340A074-640B-4260-A397-A1C2F66266D0}">
      <dgm:prSet/>
      <dgm:spPr/>
      <dgm:t>
        <a:bodyPr/>
        <a:lstStyle/>
        <a:p>
          <a:endParaRPr lang="en-IN"/>
        </a:p>
      </dgm:t>
    </dgm:pt>
    <dgm:pt modelId="{16AB2852-C9F5-4B0D-9C3A-5B8189C48CEA}" type="sibTrans" cxnId="{C340A074-640B-4260-A397-A1C2F66266D0}">
      <dgm:prSet/>
      <dgm:spPr/>
      <dgm:t>
        <a:bodyPr/>
        <a:lstStyle/>
        <a:p>
          <a:endParaRPr lang="en-IN"/>
        </a:p>
      </dgm:t>
    </dgm:pt>
    <dgm:pt modelId="{669E7BB4-5EFE-4071-88C4-F473784EB6B9}">
      <dgm:prSet phldrT="[Text]"/>
      <dgm:spPr/>
      <dgm:t>
        <a:bodyPr/>
        <a:lstStyle/>
        <a:p>
          <a:r>
            <a:rPr lang="en-IN" dirty="0"/>
            <a:t>Fatigue level detection</a:t>
          </a:r>
        </a:p>
      </dgm:t>
    </dgm:pt>
    <dgm:pt modelId="{18ED0858-9ABA-4640-80DA-BCAE5238F732}" type="parTrans" cxnId="{FE00292F-BA95-4993-BED7-8095C628BB4A}">
      <dgm:prSet/>
      <dgm:spPr/>
      <dgm:t>
        <a:bodyPr/>
        <a:lstStyle/>
        <a:p>
          <a:endParaRPr lang="en-IN"/>
        </a:p>
      </dgm:t>
    </dgm:pt>
    <dgm:pt modelId="{5894159B-F77C-4DDB-ABAE-91C902D6A657}" type="sibTrans" cxnId="{FE00292F-BA95-4993-BED7-8095C628BB4A}">
      <dgm:prSet/>
      <dgm:spPr/>
      <dgm:t>
        <a:bodyPr/>
        <a:lstStyle/>
        <a:p>
          <a:endParaRPr lang="en-IN"/>
        </a:p>
      </dgm:t>
    </dgm:pt>
    <dgm:pt modelId="{9A4EDAB2-9552-43FF-B8D8-07CC58605E86}">
      <dgm:prSet phldrT="[Text]"/>
      <dgm:spPr/>
      <dgm:t>
        <a:bodyPr/>
        <a:lstStyle/>
        <a:p>
          <a:r>
            <a:rPr lang="en-IN" dirty="0"/>
            <a:t>Face detection</a:t>
          </a:r>
        </a:p>
      </dgm:t>
    </dgm:pt>
    <dgm:pt modelId="{437DAD0E-D5A8-4BD1-89F9-E940AB4862DA}" type="parTrans" cxnId="{8681DAF6-A992-46A5-8DDA-D91962251813}">
      <dgm:prSet/>
      <dgm:spPr/>
      <dgm:t>
        <a:bodyPr/>
        <a:lstStyle/>
        <a:p>
          <a:endParaRPr lang="en-IN"/>
        </a:p>
      </dgm:t>
    </dgm:pt>
    <dgm:pt modelId="{3280DE0E-DB7E-4D00-969B-711920536126}" type="sibTrans" cxnId="{8681DAF6-A992-46A5-8DDA-D91962251813}">
      <dgm:prSet/>
      <dgm:spPr/>
      <dgm:t>
        <a:bodyPr/>
        <a:lstStyle/>
        <a:p>
          <a:endParaRPr lang="en-IN"/>
        </a:p>
      </dgm:t>
    </dgm:pt>
    <dgm:pt modelId="{AFCE5531-F358-4D1D-A77A-84AE5052ABF2}">
      <dgm:prSet phldrT="[Text]"/>
      <dgm:spPr/>
      <dgm:t>
        <a:bodyPr/>
        <a:lstStyle/>
        <a:p>
          <a:r>
            <a:rPr lang="en-IN" dirty="0"/>
            <a:t>Fatigue detection</a:t>
          </a:r>
        </a:p>
      </dgm:t>
    </dgm:pt>
    <dgm:pt modelId="{8533D792-A6F5-4DDC-A974-D0B1EEEA418B}" type="parTrans" cxnId="{A0582709-CA45-40AD-889B-B30DCE4C54B8}">
      <dgm:prSet/>
      <dgm:spPr/>
      <dgm:t>
        <a:bodyPr/>
        <a:lstStyle/>
        <a:p>
          <a:endParaRPr lang="en-IN"/>
        </a:p>
      </dgm:t>
    </dgm:pt>
    <dgm:pt modelId="{EE7FA109-F9EB-41C2-9235-5D6D87EB616C}" type="sibTrans" cxnId="{A0582709-CA45-40AD-889B-B30DCE4C54B8}">
      <dgm:prSet/>
      <dgm:spPr/>
      <dgm:t>
        <a:bodyPr/>
        <a:lstStyle/>
        <a:p>
          <a:endParaRPr lang="en-IN"/>
        </a:p>
      </dgm:t>
    </dgm:pt>
    <dgm:pt modelId="{3C1E0FEE-D937-4ADF-9878-49DE3F789BD7}">
      <dgm:prSet phldrT="[Text]"/>
      <dgm:spPr/>
      <dgm:t>
        <a:bodyPr/>
        <a:lstStyle/>
        <a:p>
          <a:r>
            <a:rPr lang="en-IN" dirty="0"/>
            <a:t>Control unit</a:t>
          </a:r>
        </a:p>
      </dgm:t>
    </dgm:pt>
    <dgm:pt modelId="{D38CF3AC-74DC-47BD-A233-708ACF64FCFC}" type="parTrans" cxnId="{8A4F4749-F47D-415B-8AB0-2238AC374268}">
      <dgm:prSet/>
      <dgm:spPr/>
      <dgm:t>
        <a:bodyPr/>
        <a:lstStyle/>
        <a:p>
          <a:endParaRPr lang="en-IN"/>
        </a:p>
      </dgm:t>
    </dgm:pt>
    <dgm:pt modelId="{60F7869B-AAE0-401D-A36A-DE0FB81203EF}" type="sibTrans" cxnId="{8A4F4749-F47D-415B-8AB0-2238AC374268}">
      <dgm:prSet/>
      <dgm:spPr/>
      <dgm:t>
        <a:bodyPr/>
        <a:lstStyle/>
        <a:p>
          <a:endParaRPr lang="en-IN"/>
        </a:p>
      </dgm:t>
    </dgm:pt>
    <dgm:pt modelId="{0DC79398-84BB-46FD-907A-77406E5341D0}">
      <dgm:prSet phldrT="[Text]"/>
      <dgm:spPr/>
      <dgm:t>
        <a:bodyPr/>
        <a:lstStyle/>
        <a:p>
          <a:r>
            <a:rPr lang="en-IN" dirty="0"/>
            <a:t>Text to speech </a:t>
          </a:r>
        </a:p>
      </dgm:t>
    </dgm:pt>
    <dgm:pt modelId="{8B0F8B5D-1164-4631-A06A-BDE97E9AF619}" type="parTrans" cxnId="{8A1F4F2D-904A-4CA2-94BB-973F3EEC5085}">
      <dgm:prSet/>
      <dgm:spPr/>
      <dgm:t>
        <a:bodyPr/>
        <a:lstStyle/>
        <a:p>
          <a:endParaRPr lang="en-IN"/>
        </a:p>
      </dgm:t>
    </dgm:pt>
    <dgm:pt modelId="{E7253934-94B3-4F69-9F2A-530C39F5FBD4}" type="sibTrans" cxnId="{8A1F4F2D-904A-4CA2-94BB-973F3EEC5085}">
      <dgm:prSet/>
      <dgm:spPr/>
      <dgm:t>
        <a:bodyPr/>
        <a:lstStyle/>
        <a:p>
          <a:endParaRPr lang="en-IN"/>
        </a:p>
      </dgm:t>
    </dgm:pt>
    <dgm:pt modelId="{C6EED0D3-7D51-4A1D-97AB-58861A194622}">
      <dgm:prSet phldrT="[Text]"/>
      <dgm:spPr/>
      <dgm:t>
        <a:bodyPr/>
        <a:lstStyle/>
        <a:p>
          <a:r>
            <a:rPr lang="en-IN" dirty="0"/>
            <a:t>Alarm notification</a:t>
          </a:r>
        </a:p>
      </dgm:t>
    </dgm:pt>
    <dgm:pt modelId="{3CC52E1F-6779-41A6-8143-9CFC89F992F2}" type="parTrans" cxnId="{931E154C-A2B3-46A6-B806-F1F00C0DCE86}">
      <dgm:prSet/>
      <dgm:spPr/>
      <dgm:t>
        <a:bodyPr/>
        <a:lstStyle/>
        <a:p>
          <a:endParaRPr lang="en-IN"/>
        </a:p>
      </dgm:t>
    </dgm:pt>
    <dgm:pt modelId="{2FEFC855-D134-4F71-849F-17BD0A6C15D0}" type="sibTrans" cxnId="{931E154C-A2B3-46A6-B806-F1F00C0DCE86}">
      <dgm:prSet/>
      <dgm:spPr/>
      <dgm:t>
        <a:bodyPr/>
        <a:lstStyle/>
        <a:p>
          <a:endParaRPr lang="en-IN"/>
        </a:p>
      </dgm:t>
    </dgm:pt>
    <dgm:pt modelId="{9B801D4A-8323-4835-9A24-4A60124B91FB}" type="pres">
      <dgm:prSet presAssocID="{33765608-CD58-4C13-95AB-1152C4EE4C28}" presName="CompostProcess" presStyleCnt="0">
        <dgm:presLayoutVars>
          <dgm:dir/>
          <dgm:resizeHandles val="exact"/>
        </dgm:presLayoutVars>
      </dgm:prSet>
      <dgm:spPr/>
    </dgm:pt>
    <dgm:pt modelId="{F3BFA859-0573-41F4-B27D-CE84710A8B01}" type="pres">
      <dgm:prSet presAssocID="{33765608-CD58-4C13-95AB-1152C4EE4C28}" presName="arrow" presStyleLbl="bgShp" presStyleIdx="0" presStyleCnt="1"/>
      <dgm:spPr>
        <a:solidFill>
          <a:schemeClr val="accent4">
            <a:lumMod val="75000"/>
          </a:schemeClr>
        </a:solidFill>
      </dgm:spPr>
    </dgm:pt>
    <dgm:pt modelId="{DA3B2163-5F85-4FF9-9308-C64FEAB38015}" type="pres">
      <dgm:prSet presAssocID="{33765608-CD58-4C13-95AB-1152C4EE4C28}" presName="linearProcess" presStyleCnt="0"/>
      <dgm:spPr/>
    </dgm:pt>
    <dgm:pt modelId="{C9396F4A-7325-45B1-A6BF-E069A0B4778F}" type="pres">
      <dgm:prSet presAssocID="{D7D96483-4EFD-471C-8610-B30657BC51BA}" presName="textNode" presStyleLbl="node1" presStyleIdx="0" presStyleCnt="8">
        <dgm:presLayoutVars>
          <dgm:bulletEnabled val="1"/>
        </dgm:presLayoutVars>
      </dgm:prSet>
      <dgm:spPr/>
    </dgm:pt>
    <dgm:pt modelId="{006585F4-C754-4DCB-8684-8BF0C44C59E9}" type="pres">
      <dgm:prSet presAssocID="{7D169A5F-AE3C-4E43-91C6-04A30BF7BAF1}" presName="sibTrans" presStyleCnt="0"/>
      <dgm:spPr/>
    </dgm:pt>
    <dgm:pt modelId="{9494493E-3E2D-45C7-AD1C-73991EFF671E}" type="pres">
      <dgm:prSet presAssocID="{9A4EDAB2-9552-43FF-B8D8-07CC58605E86}" presName="textNode" presStyleLbl="node1" presStyleIdx="1" presStyleCnt="8">
        <dgm:presLayoutVars>
          <dgm:bulletEnabled val="1"/>
        </dgm:presLayoutVars>
      </dgm:prSet>
      <dgm:spPr/>
    </dgm:pt>
    <dgm:pt modelId="{B7A9725E-2D50-4CD3-8FCB-759B53B715F2}" type="pres">
      <dgm:prSet presAssocID="{3280DE0E-DB7E-4D00-969B-711920536126}" presName="sibTrans" presStyleCnt="0"/>
      <dgm:spPr/>
    </dgm:pt>
    <dgm:pt modelId="{8202821E-C8C8-46B7-BE81-A4977E9CF3BF}" type="pres">
      <dgm:prSet presAssocID="{8693B92F-A9AF-43A8-9C8B-4B8392F085E1}" presName="textNode" presStyleLbl="node1" presStyleIdx="2" presStyleCnt="8">
        <dgm:presLayoutVars>
          <dgm:bulletEnabled val="1"/>
        </dgm:presLayoutVars>
      </dgm:prSet>
      <dgm:spPr/>
    </dgm:pt>
    <dgm:pt modelId="{5C47454A-0954-4300-AED6-DF690C470EB5}" type="pres">
      <dgm:prSet presAssocID="{16AB2852-C9F5-4B0D-9C3A-5B8189C48CEA}" presName="sibTrans" presStyleCnt="0"/>
      <dgm:spPr/>
    </dgm:pt>
    <dgm:pt modelId="{50073F2D-F3EE-4D34-A557-F0B451678297}" type="pres">
      <dgm:prSet presAssocID="{AFCE5531-F358-4D1D-A77A-84AE5052ABF2}" presName="textNode" presStyleLbl="node1" presStyleIdx="3" presStyleCnt="8">
        <dgm:presLayoutVars>
          <dgm:bulletEnabled val="1"/>
        </dgm:presLayoutVars>
      </dgm:prSet>
      <dgm:spPr/>
    </dgm:pt>
    <dgm:pt modelId="{A7023B4F-52F5-4B12-AAC2-6BEB71DDF9BC}" type="pres">
      <dgm:prSet presAssocID="{EE7FA109-F9EB-41C2-9235-5D6D87EB616C}" presName="sibTrans" presStyleCnt="0"/>
      <dgm:spPr/>
    </dgm:pt>
    <dgm:pt modelId="{B1D2E092-5DE5-4B1E-9CCE-E4D2BF400C9A}" type="pres">
      <dgm:prSet presAssocID="{669E7BB4-5EFE-4071-88C4-F473784EB6B9}" presName="textNode" presStyleLbl="node1" presStyleIdx="4" presStyleCnt="8">
        <dgm:presLayoutVars>
          <dgm:bulletEnabled val="1"/>
        </dgm:presLayoutVars>
      </dgm:prSet>
      <dgm:spPr/>
    </dgm:pt>
    <dgm:pt modelId="{9326511E-80EE-4611-BCE7-0D3F2546434F}" type="pres">
      <dgm:prSet presAssocID="{5894159B-F77C-4DDB-ABAE-91C902D6A657}" presName="sibTrans" presStyleCnt="0"/>
      <dgm:spPr/>
    </dgm:pt>
    <dgm:pt modelId="{6610EDB7-3E88-4D15-AD3B-DF30569C28E4}" type="pres">
      <dgm:prSet presAssocID="{3C1E0FEE-D937-4ADF-9878-49DE3F789BD7}" presName="textNode" presStyleLbl="node1" presStyleIdx="5" presStyleCnt="8">
        <dgm:presLayoutVars>
          <dgm:bulletEnabled val="1"/>
        </dgm:presLayoutVars>
      </dgm:prSet>
      <dgm:spPr/>
    </dgm:pt>
    <dgm:pt modelId="{AE9FF60E-7B06-4B57-9288-86B688900098}" type="pres">
      <dgm:prSet presAssocID="{60F7869B-AAE0-401D-A36A-DE0FB81203EF}" presName="sibTrans" presStyleCnt="0"/>
      <dgm:spPr/>
    </dgm:pt>
    <dgm:pt modelId="{EC5AB5B1-E425-4F4B-99FD-4583B9F2636E}" type="pres">
      <dgm:prSet presAssocID="{0DC79398-84BB-46FD-907A-77406E5341D0}" presName="textNode" presStyleLbl="node1" presStyleIdx="6" presStyleCnt="8">
        <dgm:presLayoutVars>
          <dgm:bulletEnabled val="1"/>
        </dgm:presLayoutVars>
      </dgm:prSet>
      <dgm:spPr/>
    </dgm:pt>
    <dgm:pt modelId="{0C7345CC-BA4B-4ACE-A7FE-DEA9C09FB875}" type="pres">
      <dgm:prSet presAssocID="{E7253934-94B3-4F69-9F2A-530C39F5FBD4}" presName="sibTrans" presStyleCnt="0"/>
      <dgm:spPr/>
    </dgm:pt>
    <dgm:pt modelId="{E701DA52-58E3-4E95-B7E8-3D841C5B98D5}" type="pres">
      <dgm:prSet presAssocID="{C6EED0D3-7D51-4A1D-97AB-58861A194622}" presName="textNode" presStyleLbl="node1" presStyleIdx="7" presStyleCnt="8">
        <dgm:presLayoutVars>
          <dgm:bulletEnabled val="1"/>
        </dgm:presLayoutVars>
      </dgm:prSet>
      <dgm:spPr/>
    </dgm:pt>
  </dgm:ptLst>
  <dgm:cxnLst>
    <dgm:cxn modelId="{A0582709-CA45-40AD-889B-B30DCE4C54B8}" srcId="{33765608-CD58-4C13-95AB-1152C4EE4C28}" destId="{AFCE5531-F358-4D1D-A77A-84AE5052ABF2}" srcOrd="3" destOrd="0" parTransId="{8533D792-A6F5-4DDC-A974-D0B1EEEA418B}" sibTransId="{EE7FA109-F9EB-41C2-9235-5D6D87EB616C}"/>
    <dgm:cxn modelId="{5201C020-BB43-4216-BD3A-0587A4ED6F26}" type="presOf" srcId="{AFCE5531-F358-4D1D-A77A-84AE5052ABF2}" destId="{50073F2D-F3EE-4D34-A557-F0B451678297}" srcOrd="0" destOrd="0" presId="urn:microsoft.com/office/officeart/2005/8/layout/hProcess9"/>
    <dgm:cxn modelId="{0C8F3F27-DABB-4961-A33A-E9F0765171DA}" type="presOf" srcId="{33765608-CD58-4C13-95AB-1152C4EE4C28}" destId="{9B801D4A-8323-4835-9A24-4A60124B91FB}" srcOrd="0" destOrd="0" presId="urn:microsoft.com/office/officeart/2005/8/layout/hProcess9"/>
    <dgm:cxn modelId="{8A1F4F2D-904A-4CA2-94BB-973F3EEC5085}" srcId="{33765608-CD58-4C13-95AB-1152C4EE4C28}" destId="{0DC79398-84BB-46FD-907A-77406E5341D0}" srcOrd="6" destOrd="0" parTransId="{8B0F8B5D-1164-4631-A06A-BDE97E9AF619}" sibTransId="{E7253934-94B3-4F69-9F2A-530C39F5FBD4}"/>
    <dgm:cxn modelId="{FE00292F-BA95-4993-BED7-8095C628BB4A}" srcId="{33765608-CD58-4C13-95AB-1152C4EE4C28}" destId="{669E7BB4-5EFE-4071-88C4-F473784EB6B9}" srcOrd="4" destOrd="0" parTransId="{18ED0858-9ABA-4640-80DA-BCAE5238F732}" sibTransId="{5894159B-F77C-4DDB-ABAE-91C902D6A657}"/>
    <dgm:cxn modelId="{B1686663-D17E-4B60-A75E-30D91640C8B1}" type="presOf" srcId="{8693B92F-A9AF-43A8-9C8B-4B8392F085E1}" destId="{8202821E-C8C8-46B7-BE81-A4977E9CF3BF}" srcOrd="0" destOrd="0" presId="urn:microsoft.com/office/officeart/2005/8/layout/hProcess9"/>
    <dgm:cxn modelId="{11A47667-2305-4F67-A163-1C4CFB5612F3}" srcId="{33765608-CD58-4C13-95AB-1152C4EE4C28}" destId="{D7D96483-4EFD-471C-8610-B30657BC51BA}" srcOrd="0" destOrd="0" parTransId="{DE953B18-A3CA-434D-B50E-DB12B34F3FB7}" sibTransId="{7D169A5F-AE3C-4E43-91C6-04A30BF7BAF1}"/>
    <dgm:cxn modelId="{8A4F4749-F47D-415B-8AB0-2238AC374268}" srcId="{33765608-CD58-4C13-95AB-1152C4EE4C28}" destId="{3C1E0FEE-D937-4ADF-9878-49DE3F789BD7}" srcOrd="5" destOrd="0" parTransId="{D38CF3AC-74DC-47BD-A233-708ACF64FCFC}" sibTransId="{60F7869B-AAE0-401D-A36A-DE0FB81203EF}"/>
    <dgm:cxn modelId="{931E154C-A2B3-46A6-B806-F1F00C0DCE86}" srcId="{33765608-CD58-4C13-95AB-1152C4EE4C28}" destId="{C6EED0D3-7D51-4A1D-97AB-58861A194622}" srcOrd="7" destOrd="0" parTransId="{3CC52E1F-6779-41A6-8143-9CFC89F992F2}" sibTransId="{2FEFC855-D134-4F71-849F-17BD0A6C15D0}"/>
    <dgm:cxn modelId="{C340A074-640B-4260-A397-A1C2F66266D0}" srcId="{33765608-CD58-4C13-95AB-1152C4EE4C28}" destId="{8693B92F-A9AF-43A8-9C8B-4B8392F085E1}" srcOrd="2" destOrd="0" parTransId="{F39485B0-7EC9-4562-A501-27882F22E4C6}" sibTransId="{16AB2852-C9F5-4B0D-9C3A-5B8189C48CEA}"/>
    <dgm:cxn modelId="{EF270D77-E2F7-41B5-8E20-92E83534A0AB}" type="presOf" srcId="{3C1E0FEE-D937-4ADF-9878-49DE3F789BD7}" destId="{6610EDB7-3E88-4D15-AD3B-DF30569C28E4}" srcOrd="0" destOrd="0" presId="urn:microsoft.com/office/officeart/2005/8/layout/hProcess9"/>
    <dgm:cxn modelId="{C5E75983-01FD-46EA-8BBB-2F30B9DC54D5}" type="presOf" srcId="{D7D96483-4EFD-471C-8610-B30657BC51BA}" destId="{C9396F4A-7325-45B1-A6BF-E069A0B4778F}" srcOrd="0" destOrd="0" presId="urn:microsoft.com/office/officeart/2005/8/layout/hProcess9"/>
    <dgm:cxn modelId="{F623D992-67E3-4429-87DB-AAD72FE85CCD}" type="presOf" srcId="{9A4EDAB2-9552-43FF-B8D8-07CC58605E86}" destId="{9494493E-3E2D-45C7-AD1C-73991EFF671E}" srcOrd="0" destOrd="0" presId="urn:microsoft.com/office/officeart/2005/8/layout/hProcess9"/>
    <dgm:cxn modelId="{E2BA1AA6-1352-440C-93ED-E2543A8154CA}" type="presOf" srcId="{0DC79398-84BB-46FD-907A-77406E5341D0}" destId="{EC5AB5B1-E425-4F4B-99FD-4583B9F2636E}" srcOrd="0" destOrd="0" presId="urn:microsoft.com/office/officeart/2005/8/layout/hProcess9"/>
    <dgm:cxn modelId="{FD799CC5-04A9-43FB-BFFC-503CA93952B4}" type="presOf" srcId="{C6EED0D3-7D51-4A1D-97AB-58861A194622}" destId="{E701DA52-58E3-4E95-B7E8-3D841C5B98D5}" srcOrd="0" destOrd="0" presId="urn:microsoft.com/office/officeart/2005/8/layout/hProcess9"/>
    <dgm:cxn modelId="{601D48F4-A0A7-4695-B6DB-BB0469449724}" type="presOf" srcId="{669E7BB4-5EFE-4071-88C4-F473784EB6B9}" destId="{B1D2E092-5DE5-4B1E-9CCE-E4D2BF400C9A}" srcOrd="0" destOrd="0" presId="urn:microsoft.com/office/officeart/2005/8/layout/hProcess9"/>
    <dgm:cxn modelId="{8681DAF6-A992-46A5-8DDA-D91962251813}" srcId="{33765608-CD58-4C13-95AB-1152C4EE4C28}" destId="{9A4EDAB2-9552-43FF-B8D8-07CC58605E86}" srcOrd="1" destOrd="0" parTransId="{437DAD0E-D5A8-4BD1-89F9-E940AB4862DA}" sibTransId="{3280DE0E-DB7E-4D00-969B-711920536126}"/>
    <dgm:cxn modelId="{89AF490D-555D-4DDA-A028-A39B9F971A19}" type="presParOf" srcId="{9B801D4A-8323-4835-9A24-4A60124B91FB}" destId="{F3BFA859-0573-41F4-B27D-CE84710A8B01}" srcOrd="0" destOrd="0" presId="urn:microsoft.com/office/officeart/2005/8/layout/hProcess9"/>
    <dgm:cxn modelId="{FDAA7AB6-E4D8-4C93-B7BD-53E63AC111EF}" type="presParOf" srcId="{9B801D4A-8323-4835-9A24-4A60124B91FB}" destId="{DA3B2163-5F85-4FF9-9308-C64FEAB38015}" srcOrd="1" destOrd="0" presId="urn:microsoft.com/office/officeart/2005/8/layout/hProcess9"/>
    <dgm:cxn modelId="{2EDA522C-CD90-434E-98C3-A6458A87D493}" type="presParOf" srcId="{DA3B2163-5F85-4FF9-9308-C64FEAB38015}" destId="{C9396F4A-7325-45B1-A6BF-E069A0B4778F}" srcOrd="0" destOrd="0" presId="urn:microsoft.com/office/officeart/2005/8/layout/hProcess9"/>
    <dgm:cxn modelId="{7E8A4392-7C45-49B2-B25B-6A70DEDE6D07}" type="presParOf" srcId="{DA3B2163-5F85-4FF9-9308-C64FEAB38015}" destId="{006585F4-C754-4DCB-8684-8BF0C44C59E9}" srcOrd="1" destOrd="0" presId="urn:microsoft.com/office/officeart/2005/8/layout/hProcess9"/>
    <dgm:cxn modelId="{963928AF-C0DC-4DB9-B2F9-DAC683A8878D}" type="presParOf" srcId="{DA3B2163-5F85-4FF9-9308-C64FEAB38015}" destId="{9494493E-3E2D-45C7-AD1C-73991EFF671E}" srcOrd="2" destOrd="0" presId="urn:microsoft.com/office/officeart/2005/8/layout/hProcess9"/>
    <dgm:cxn modelId="{ED8E7984-E9F7-4F60-B2DB-9152B914E5B9}" type="presParOf" srcId="{DA3B2163-5F85-4FF9-9308-C64FEAB38015}" destId="{B7A9725E-2D50-4CD3-8FCB-759B53B715F2}" srcOrd="3" destOrd="0" presId="urn:microsoft.com/office/officeart/2005/8/layout/hProcess9"/>
    <dgm:cxn modelId="{F22A98E4-FA39-46B1-9931-70E089F47475}" type="presParOf" srcId="{DA3B2163-5F85-4FF9-9308-C64FEAB38015}" destId="{8202821E-C8C8-46B7-BE81-A4977E9CF3BF}" srcOrd="4" destOrd="0" presId="urn:microsoft.com/office/officeart/2005/8/layout/hProcess9"/>
    <dgm:cxn modelId="{43DAC7FE-0645-451A-8384-BC2C1D04C2AA}" type="presParOf" srcId="{DA3B2163-5F85-4FF9-9308-C64FEAB38015}" destId="{5C47454A-0954-4300-AED6-DF690C470EB5}" srcOrd="5" destOrd="0" presId="urn:microsoft.com/office/officeart/2005/8/layout/hProcess9"/>
    <dgm:cxn modelId="{4BC4A8DF-AE03-420D-AC86-8B616080C64C}" type="presParOf" srcId="{DA3B2163-5F85-4FF9-9308-C64FEAB38015}" destId="{50073F2D-F3EE-4D34-A557-F0B451678297}" srcOrd="6" destOrd="0" presId="urn:microsoft.com/office/officeart/2005/8/layout/hProcess9"/>
    <dgm:cxn modelId="{CC867B17-315D-4B59-86E0-BDA266B09327}" type="presParOf" srcId="{DA3B2163-5F85-4FF9-9308-C64FEAB38015}" destId="{A7023B4F-52F5-4B12-AAC2-6BEB71DDF9BC}" srcOrd="7" destOrd="0" presId="urn:microsoft.com/office/officeart/2005/8/layout/hProcess9"/>
    <dgm:cxn modelId="{5062C1B6-24CA-4028-BC7B-B824B93ECD2A}" type="presParOf" srcId="{DA3B2163-5F85-4FF9-9308-C64FEAB38015}" destId="{B1D2E092-5DE5-4B1E-9CCE-E4D2BF400C9A}" srcOrd="8" destOrd="0" presId="urn:microsoft.com/office/officeart/2005/8/layout/hProcess9"/>
    <dgm:cxn modelId="{B91373B6-F945-41BF-8C82-279546366920}" type="presParOf" srcId="{DA3B2163-5F85-4FF9-9308-C64FEAB38015}" destId="{9326511E-80EE-4611-BCE7-0D3F2546434F}" srcOrd="9" destOrd="0" presId="urn:microsoft.com/office/officeart/2005/8/layout/hProcess9"/>
    <dgm:cxn modelId="{125D3B1C-CD48-41DF-AA95-636C64AAC3AA}" type="presParOf" srcId="{DA3B2163-5F85-4FF9-9308-C64FEAB38015}" destId="{6610EDB7-3E88-4D15-AD3B-DF30569C28E4}" srcOrd="10" destOrd="0" presId="urn:microsoft.com/office/officeart/2005/8/layout/hProcess9"/>
    <dgm:cxn modelId="{15D330AE-2420-4820-A4B9-65C6ADF5EFE2}" type="presParOf" srcId="{DA3B2163-5F85-4FF9-9308-C64FEAB38015}" destId="{AE9FF60E-7B06-4B57-9288-86B688900098}" srcOrd="11" destOrd="0" presId="urn:microsoft.com/office/officeart/2005/8/layout/hProcess9"/>
    <dgm:cxn modelId="{BAB51DEF-BB2F-48FD-960B-1A67578392FF}" type="presParOf" srcId="{DA3B2163-5F85-4FF9-9308-C64FEAB38015}" destId="{EC5AB5B1-E425-4F4B-99FD-4583B9F2636E}" srcOrd="12" destOrd="0" presId="urn:microsoft.com/office/officeart/2005/8/layout/hProcess9"/>
    <dgm:cxn modelId="{403AF9F0-2BD0-46D9-803C-668C56E69F53}" type="presParOf" srcId="{DA3B2163-5F85-4FF9-9308-C64FEAB38015}" destId="{0C7345CC-BA4B-4ACE-A7FE-DEA9C09FB875}" srcOrd="13" destOrd="0" presId="urn:microsoft.com/office/officeart/2005/8/layout/hProcess9"/>
    <dgm:cxn modelId="{BEB8175F-AB33-440A-8F03-B2DA02DAC511}" type="presParOf" srcId="{DA3B2163-5F85-4FF9-9308-C64FEAB38015}" destId="{E701DA52-58E3-4E95-B7E8-3D841C5B98D5}" srcOrd="1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A859-0573-41F4-B27D-CE84710A8B01}">
      <dsp:nvSpPr>
        <dsp:cNvPr id="0" name=""/>
        <dsp:cNvSpPr/>
      </dsp:nvSpPr>
      <dsp:spPr>
        <a:xfrm>
          <a:off x="639044" y="0"/>
          <a:ext cx="7242509" cy="3336904"/>
        </a:xfrm>
        <a:prstGeom prst="rightArrow">
          <a:avLst/>
        </a:prstGeom>
        <a:solidFill>
          <a:schemeClr val="accent4">
            <a:lumMod val="75000"/>
          </a:schemeClr>
        </a:solidFill>
        <a:ln>
          <a:noFill/>
        </a:ln>
        <a:effectLst/>
      </dsp:spPr>
      <dsp:style>
        <a:lnRef idx="0">
          <a:scrgbClr r="0" g="0" b="0"/>
        </a:lnRef>
        <a:fillRef idx="1">
          <a:scrgbClr r="0" g="0" b="0"/>
        </a:fillRef>
        <a:effectRef idx="0">
          <a:scrgbClr r="0" g="0" b="0"/>
        </a:effectRef>
        <a:fontRef idx="minor"/>
      </dsp:style>
    </dsp:sp>
    <dsp:sp modelId="{C9396F4A-7325-45B1-A6BF-E069A0B4778F}">
      <dsp:nvSpPr>
        <dsp:cNvPr id="0" name=""/>
        <dsp:cNvSpPr/>
      </dsp:nvSpPr>
      <dsp:spPr>
        <a:xfrm>
          <a:off x="4533" y="1001071"/>
          <a:ext cx="1009881" cy="133476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Camera</a:t>
          </a:r>
        </a:p>
      </dsp:txBody>
      <dsp:txXfrm>
        <a:off x="53831" y="1050369"/>
        <a:ext cx="911285" cy="1236165"/>
      </dsp:txXfrm>
    </dsp:sp>
    <dsp:sp modelId="{9494493E-3E2D-45C7-AD1C-73991EFF671E}">
      <dsp:nvSpPr>
        <dsp:cNvPr id="0" name=""/>
        <dsp:cNvSpPr/>
      </dsp:nvSpPr>
      <dsp:spPr>
        <a:xfrm>
          <a:off x="1076198" y="1001071"/>
          <a:ext cx="1009881" cy="133476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Face detection</a:t>
          </a:r>
        </a:p>
      </dsp:txBody>
      <dsp:txXfrm>
        <a:off x="1125496" y="1050369"/>
        <a:ext cx="911285" cy="1236165"/>
      </dsp:txXfrm>
    </dsp:sp>
    <dsp:sp modelId="{8202821E-C8C8-46B7-BE81-A4977E9CF3BF}">
      <dsp:nvSpPr>
        <dsp:cNvPr id="0" name=""/>
        <dsp:cNvSpPr/>
      </dsp:nvSpPr>
      <dsp:spPr>
        <a:xfrm>
          <a:off x="2147862" y="1001071"/>
          <a:ext cx="1009881" cy="133476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Eye detection</a:t>
          </a:r>
        </a:p>
      </dsp:txBody>
      <dsp:txXfrm>
        <a:off x="2197160" y="1050369"/>
        <a:ext cx="911285" cy="1236165"/>
      </dsp:txXfrm>
    </dsp:sp>
    <dsp:sp modelId="{50073F2D-F3EE-4D34-A557-F0B451678297}">
      <dsp:nvSpPr>
        <dsp:cNvPr id="0" name=""/>
        <dsp:cNvSpPr/>
      </dsp:nvSpPr>
      <dsp:spPr>
        <a:xfrm>
          <a:off x="3219526" y="1001071"/>
          <a:ext cx="1009881" cy="133476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Fatigue detection</a:t>
          </a:r>
        </a:p>
      </dsp:txBody>
      <dsp:txXfrm>
        <a:off x="3268824" y="1050369"/>
        <a:ext cx="911285" cy="1236165"/>
      </dsp:txXfrm>
    </dsp:sp>
    <dsp:sp modelId="{B1D2E092-5DE5-4B1E-9CCE-E4D2BF400C9A}">
      <dsp:nvSpPr>
        <dsp:cNvPr id="0" name=""/>
        <dsp:cNvSpPr/>
      </dsp:nvSpPr>
      <dsp:spPr>
        <a:xfrm>
          <a:off x="4291190" y="1001071"/>
          <a:ext cx="1009881" cy="133476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Fatigue level detection</a:t>
          </a:r>
        </a:p>
      </dsp:txBody>
      <dsp:txXfrm>
        <a:off x="4340488" y="1050369"/>
        <a:ext cx="911285" cy="1236165"/>
      </dsp:txXfrm>
    </dsp:sp>
    <dsp:sp modelId="{6610EDB7-3E88-4D15-AD3B-DF30569C28E4}">
      <dsp:nvSpPr>
        <dsp:cNvPr id="0" name=""/>
        <dsp:cNvSpPr/>
      </dsp:nvSpPr>
      <dsp:spPr>
        <a:xfrm>
          <a:off x="5362855" y="1001071"/>
          <a:ext cx="1009881" cy="133476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Control unit</a:t>
          </a:r>
        </a:p>
      </dsp:txBody>
      <dsp:txXfrm>
        <a:off x="5412153" y="1050369"/>
        <a:ext cx="911285" cy="1236165"/>
      </dsp:txXfrm>
    </dsp:sp>
    <dsp:sp modelId="{EC5AB5B1-E425-4F4B-99FD-4583B9F2636E}">
      <dsp:nvSpPr>
        <dsp:cNvPr id="0" name=""/>
        <dsp:cNvSpPr/>
      </dsp:nvSpPr>
      <dsp:spPr>
        <a:xfrm>
          <a:off x="6434519" y="1001071"/>
          <a:ext cx="1009881" cy="133476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Text to speech </a:t>
          </a:r>
        </a:p>
      </dsp:txBody>
      <dsp:txXfrm>
        <a:off x="6483817" y="1050369"/>
        <a:ext cx="911285" cy="1236165"/>
      </dsp:txXfrm>
    </dsp:sp>
    <dsp:sp modelId="{E701DA52-58E3-4E95-B7E8-3D841C5B98D5}">
      <dsp:nvSpPr>
        <dsp:cNvPr id="0" name=""/>
        <dsp:cNvSpPr/>
      </dsp:nvSpPr>
      <dsp:spPr>
        <a:xfrm>
          <a:off x="7506183" y="1001071"/>
          <a:ext cx="1009881" cy="133476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Alarm notification</a:t>
          </a:r>
        </a:p>
      </dsp:txBody>
      <dsp:txXfrm>
        <a:off x="7555481" y="1050369"/>
        <a:ext cx="911285" cy="12361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858733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34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bf1bdeaf8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bf1bdeaf8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09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f1bdeaf8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f1bdeaf8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92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f1bdeaf8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f1bdeaf8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85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bf1bdeaf8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bf1bdeaf8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98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f1bdeaf8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f1bdeaf8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265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f1bdeaf8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f1bdeaf8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030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f1bdeaf8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f1bdeaf8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26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f1bdeaf8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f1bdeaf8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113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B962-C7FA-ED25-0FA2-977AD072091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0F72425-2808-E015-5154-5A76554FD6B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22691F-C5E4-F1A5-D6F2-9E9D37AF29A8}"/>
              </a:ext>
            </a:extLst>
          </p:cNvPr>
          <p:cNvSpPr>
            <a:spLocks noGrp="1"/>
          </p:cNvSpPr>
          <p:nvPr>
            <p:ph type="dt" sz="half" idx="10"/>
          </p:nvPr>
        </p:nvSpPr>
        <p:spPr/>
        <p:txBody>
          <a:bodyPr/>
          <a:lstStyle/>
          <a:p>
            <a:fld id="{9BF22442-ADD0-4031-B15A-F918E40F96B7}" type="datetimeFigureOut">
              <a:rPr lang="en-IN" smtClean="0"/>
              <a:t>26-07-2022</a:t>
            </a:fld>
            <a:endParaRPr lang="en-IN"/>
          </a:p>
        </p:txBody>
      </p:sp>
      <p:sp>
        <p:nvSpPr>
          <p:cNvPr id="5" name="Footer Placeholder 4">
            <a:extLst>
              <a:ext uri="{FF2B5EF4-FFF2-40B4-BE49-F238E27FC236}">
                <a16:creationId xmlns:a16="http://schemas.microsoft.com/office/drawing/2014/main" id="{F684A76C-6DF6-E5B5-317C-6B2F7B57C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1F33AF-800F-AF12-5C1B-48E859DDC4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09551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89A1-3802-D4AA-B2FC-96D93CDAB1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297011-53AC-32EE-EC7B-013840B343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D14F9-8CC7-F417-A7D3-F72D09A3929E}"/>
              </a:ext>
            </a:extLst>
          </p:cNvPr>
          <p:cNvSpPr>
            <a:spLocks noGrp="1"/>
          </p:cNvSpPr>
          <p:nvPr>
            <p:ph type="dt" sz="half" idx="10"/>
          </p:nvPr>
        </p:nvSpPr>
        <p:spPr/>
        <p:txBody>
          <a:bodyPr/>
          <a:lstStyle/>
          <a:p>
            <a:fld id="{9BF22442-ADD0-4031-B15A-F918E40F96B7}" type="datetimeFigureOut">
              <a:rPr lang="en-IN" smtClean="0"/>
              <a:t>26-07-2022</a:t>
            </a:fld>
            <a:endParaRPr lang="en-IN"/>
          </a:p>
        </p:txBody>
      </p:sp>
      <p:sp>
        <p:nvSpPr>
          <p:cNvPr id="5" name="Footer Placeholder 4">
            <a:extLst>
              <a:ext uri="{FF2B5EF4-FFF2-40B4-BE49-F238E27FC236}">
                <a16:creationId xmlns:a16="http://schemas.microsoft.com/office/drawing/2014/main" id="{C477CA22-98A7-7577-6925-4890803DF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AF14D2-AA84-70A8-C644-79FF9DA88F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38077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FA7218-3FD5-D202-7CE4-F6333E54F016}"/>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EF66E7-EB4D-60CD-9659-05132CA10E9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3A7092-9C83-093C-BCB8-B10587188B6C}"/>
              </a:ext>
            </a:extLst>
          </p:cNvPr>
          <p:cNvSpPr>
            <a:spLocks noGrp="1"/>
          </p:cNvSpPr>
          <p:nvPr>
            <p:ph type="dt" sz="half" idx="10"/>
          </p:nvPr>
        </p:nvSpPr>
        <p:spPr/>
        <p:txBody>
          <a:bodyPr/>
          <a:lstStyle/>
          <a:p>
            <a:fld id="{9BF22442-ADD0-4031-B15A-F918E40F96B7}" type="datetimeFigureOut">
              <a:rPr lang="en-IN" smtClean="0"/>
              <a:t>26-07-2022</a:t>
            </a:fld>
            <a:endParaRPr lang="en-IN"/>
          </a:p>
        </p:txBody>
      </p:sp>
      <p:sp>
        <p:nvSpPr>
          <p:cNvPr id="5" name="Footer Placeholder 4">
            <a:extLst>
              <a:ext uri="{FF2B5EF4-FFF2-40B4-BE49-F238E27FC236}">
                <a16:creationId xmlns:a16="http://schemas.microsoft.com/office/drawing/2014/main" id="{DB7B7B56-0B49-EBAF-BDE8-09037EF43D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63E57F-615F-AEE5-9A3B-50F1437E45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10720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3918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7DC7-8461-CA56-5F99-EB3AD93BC5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F47E99-DEA2-9D8A-E397-D7F33988F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2E1A5-E8B9-B938-ADE3-1316AE754A27}"/>
              </a:ext>
            </a:extLst>
          </p:cNvPr>
          <p:cNvSpPr>
            <a:spLocks noGrp="1"/>
          </p:cNvSpPr>
          <p:nvPr>
            <p:ph type="dt" sz="half" idx="10"/>
          </p:nvPr>
        </p:nvSpPr>
        <p:spPr/>
        <p:txBody>
          <a:bodyPr/>
          <a:lstStyle/>
          <a:p>
            <a:fld id="{9BF22442-ADD0-4031-B15A-F918E40F96B7}" type="datetimeFigureOut">
              <a:rPr lang="en-IN" smtClean="0"/>
              <a:t>26-07-2022</a:t>
            </a:fld>
            <a:endParaRPr lang="en-IN"/>
          </a:p>
        </p:txBody>
      </p:sp>
      <p:sp>
        <p:nvSpPr>
          <p:cNvPr id="5" name="Footer Placeholder 4">
            <a:extLst>
              <a:ext uri="{FF2B5EF4-FFF2-40B4-BE49-F238E27FC236}">
                <a16:creationId xmlns:a16="http://schemas.microsoft.com/office/drawing/2014/main" id="{89A2B44D-D216-ECC9-42D4-4D31C44D04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8701E-D37E-4F8F-DC17-30AB00748D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95405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0CC8-D04F-34FA-384F-B75A1D8FC9B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F02CB6-71F1-E667-97AC-A3E27E9C7F7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39498-261F-8CBD-A985-6F1A9970AEC3}"/>
              </a:ext>
            </a:extLst>
          </p:cNvPr>
          <p:cNvSpPr>
            <a:spLocks noGrp="1"/>
          </p:cNvSpPr>
          <p:nvPr>
            <p:ph type="dt" sz="half" idx="10"/>
          </p:nvPr>
        </p:nvSpPr>
        <p:spPr/>
        <p:txBody>
          <a:bodyPr/>
          <a:lstStyle/>
          <a:p>
            <a:fld id="{9BF22442-ADD0-4031-B15A-F918E40F96B7}" type="datetimeFigureOut">
              <a:rPr lang="en-IN" smtClean="0"/>
              <a:t>26-07-2022</a:t>
            </a:fld>
            <a:endParaRPr lang="en-IN"/>
          </a:p>
        </p:txBody>
      </p:sp>
      <p:sp>
        <p:nvSpPr>
          <p:cNvPr id="5" name="Footer Placeholder 4">
            <a:extLst>
              <a:ext uri="{FF2B5EF4-FFF2-40B4-BE49-F238E27FC236}">
                <a16:creationId xmlns:a16="http://schemas.microsoft.com/office/drawing/2014/main" id="{0868CF1E-EBF5-F788-E133-EBD4A8BD2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F1DC9-F54A-14AD-6700-55E6BEB72D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62918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0F0D-DC63-F6DC-08F3-DDD34571C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5D48D4-B1A7-019F-E9F1-67D65E10B2A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9BCF2F-6B69-F3D9-AE35-531ABF94D66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4C1681-BA09-E4E2-A282-002357B44FFE}"/>
              </a:ext>
            </a:extLst>
          </p:cNvPr>
          <p:cNvSpPr>
            <a:spLocks noGrp="1"/>
          </p:cNvSpPr>
          <p:nvPr>
            <p:ph type="dt" sz="half" idx="10"/>
          </p:nvPr>
        </p:nvSpPr>
        <p:spPr/>
        <p:txBody>
          <a:bodyPr/>
          <a:lstStyle/>
          <a:p>
            <a:fld id="{9BF22442-ADD0-4031-B15A-F918E40F96B7}" type="datetimeFigureOut">
              <a:rPr lang="en-IN" smtClean="0"/>
              <a:t>26-07-2022</a:t>
            </a:fld>
            <a:endParaRPr lang="en-IN"/>
          </a:p>
        </p:txBody>
      </p:sp>
      <p:sp>
        <p:nvSpPr>
          <p:cNvPr id="6" name="Footer Placeholder 5">
            <a:extLst>
              <a:ext uri="{FF2B5EF4-FFF2-40B4-BE49-F238E27FC236}">
                <a16:creationId xmlns:a16="http://schemas.microsoft.com/office/drawing/2014/main" id="{6F85045C-344B-B3A3-974F-46376DE33F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9BC22-3589-211D-4213-36E2F263404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5783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723E-AEB5-6152-AB4F-1C5C71753AAE}"/>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6A8F35-D1C0-E95B-DEE9-1C7E00F9F7A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9CEC09D-28DB-D3CE-9594-B04DA396ABD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4200BE-7105-3B65-327E-B2C7F6F68BB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093C48A-B62E-1578-41E5-2777CD9B42D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916449-5290-64F7-3A50-3210686F070D}"/>
              </a:ext>
            </a:extLst>
          </p:cNvPr>
          <p:cNvSpPr>
            <a:spLocks noGrp="1"/>
          </p:cNvSpPr>
          <p:nvPr>
            <p:ph type="dt" sz="half" idx="10"/>
          </p:nvPr>
        </p:nvSpPr>
        <p:spPr/>
        <p:txBody>
          <a:bodyPr/>
          <a:lstStyle/>
          <a:p>
            <a:fld id="{9BF22442-ADD0-4031-B15A-F918E40F96B7}" type="datetimeFigureOut">
              <a:rPr lang="en-IN" smtClean="0"/>
              <a:t>26-07-2022</a:t>
            </a:fld>
            <a:endParaRPr lang="en-IN"/>
          </a:p>
        </p:txBody>
      </p:sp>
      <p:sp>
        <p:nvSpPr>
          <p:cNvPr id="8" name="Footer Placeholder 7">
            <a:extLst>
              <a:ext uri="{FF2B5EF4-FFF2-40B4-BE49-F238E27FC236}">
                <a16:creationId xmlns:a16="http://schemas.microsoft.com/office/drawing/2014/main" id="{5BE6EAE0-11BF-0797-DD6D-E5994293B5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3F3A9A-C948-4F82-A760-6581DD4AE1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80735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5646-E38D-63EC-B107-07357C016F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402C88-6FE3-0320-CD69-52205074C778}"/>
              </a:ext>
            </a:extLst>
          </p:cNvPr>
          <p:cNvSpPr>
            <a:spLocks noGrp="1"/>
          </p:cNvSpPr>
          <p:nvPr>
            <p:ph type="dt" sz="half" idx="10"/>
          </p:nvPr>
        </p:nvSpPr>
        <p:spPr/>
        <p:txBody>
          <a:bodyPr/>
          <a:lstStyle/>
          <a:p>
            <a:fld id="{9BF22442-ADD0-4031-B15A-F918E40F96B7}" type="datetimeFigureOut">
              <a:rPr lang="en-IN" smtClean="0"/>
              <a:t>26-07-2022</a:t>
            </a:fld>
            <a:endParaRPr lang="en-IN"/>
          </a:p>
        </p:txBody>
      </p:sp>
      <p:sp>
        <p:nvSpPr>
          <p:cNvPr id="4" name="Footer Placeholder 3">
            <a:extLst>
              <a:ext uri="{FF2B5EF4-FFF2-40B4-BE49-F238E27FC236}">
                <a16:creationId xmlns:a16="http://schemas.microsoft.com/office/drawing/2014/main" id="{280E04E4-306D-BB3C-6C96-3727A21DAB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721F49-84F0-377B-C769-419800D079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15633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EF767-1F2D-0543-7E73-9611297F4616}"/>
              </a:ext>
            </a:extLst>
          </p:cNvPr>
          <p:cNvSpPr>
            <a:spLocks noGrp="1"/>
          </p:cNvSpPr>
          <p:nvPr>
            <p:ph type="dt" sz="half" idx="10"/>
          </p:nvPr>
        </p:nvSpPr>
        <p:spPr/>
        <p:txBody>
          <a:bodyPr/>
          <a:lstStyle/>
          <a:p>
            <a:fld id="{9BF22442-ADD0-4031-B15A-F918E40F96B7}" type="datetimeFigureOut">
              <a:rPr lang="en-IN" smtClean="0"/>
              <a:t>26-07-2022</a:t>
            </a:fld>
            <a:endParaRPr lang="en-IN"/>
          </a:p>
        </p:txBody>
      </p:sp>
      <p:sp>
        <p:nvSpPr>
          <p:cNvPr id="3" name="Footer Placeholder 2">
            <a:extLst>
              <a:ext uri="{FF2B5EF4-FFF2-40B4-BE49-F238E27FC236}">
                <a16:creationId xmlns:a16="http://schemas.microsoft.com/office/drawing/2014/main" id="{1BDCDE70-1145-61EA-A316-1DB388DAC1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878540-7047-61E7-A1A2-4DD02622CF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208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06F6-096B-F853-CA8B-52A500DEB6E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2C9F39-957F-6F19-63B0-049CD883CF4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BB4F6D-08CC-AC5D-A786-3B26D1DC2FD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F7FA06A-3CF0-67C2-C8D8-5F483A142910}"/>
              </a:ext>
            </a:extLst>
          </p:cNvPr>
          <p:cNvSpPr>
            <a:spLocks noGrp="1"/>
          </p:cNvSpPr>
          <p:nvPr>
            <p:ph type="dt" sz="half" idx="10"/>
          </p:nvPr>
        </p:nvSpPr>
        <p:spPr/>
        <p:txBody>
          <a:bodyPr/>
          <a:lstStyle/>
          <a:p>
            <a:fld id="{9BF22442-ADD0-4031-B15A-F918E40F96B7}" type="datetimeFigureOut">
              <a:rPr lang="en-IN" smtClean="0"/>
              <a:t>26-07-2022</a:t>
            </a:fld>
            <a:endParaRPr lang="en-IN"/>
          </a:p>
        </p:txBody>
      </p:sp>
      <p:sp>
        <p:nvSpPr>
          <p:cNvPr id="6" name="Footer Placeholder 5">
            <a:extLst>
              <a:ext uri="{FF2B5EF4-FFF2-40B4-BE49-F238E27FC236}">
                <a16:creationId xmlns:a16="http://schemas.microsoft.com/office/drawing/2014/main" id="{22C28F6F-759F-BE15-21B6-BCEBA9AB5E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E12A56-711B-608C-7F80-0E6452AEE4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02497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896C-DE6D-7174-5BEB-6B92F5EEF03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9DC872-BFF4-4D18-A401-74A26DBFDDB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B85CD9E-F19F-FAB3-B353-1BE5A7501A5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10421B-EF9A-B9DC-7C34-38441395AA67}"/>
              </a:ext>
            </a:extLst>
          </p:cNvPr>
          <p:cNvSpPr>
            <a:spLocks noGrp="1"/>
          </p:cNvSpPr>
          <p:nvPr>
            <p:ph type="dt" sz="half" idx="10"/>
          </p:nvPr>
        </p:nvSpPr>
        <p:spPr/>
        <p:txBody>
          <a:bodyPr/>
          <a:lstStyle/>
          <a:p>
            <a:fld id="{9BF22442-ADD0-4031-B15A-F918E40F96B7}" type="datetimeFigureOut">
              <a:rPr lang="en-IN" smtClean="0"/>
              <a:t>26-07-2022</a:t>
            </a:fld>
            <a:endParaRPr lang="en-IN"/>
          </a:p>
        </p:txBody>
      </p:sp>
      <p:sp>
        <p:nvSpPr>
          <p:cNvPr id="6" name="Footer Placeholder 5">
            <a:extLst>
              <a:ext uri="{FF2B5EF4-FFF2-40B4-BE49-F238E27FC236}">
                <a16:creationId xmlns:a16="http://schemas.microsoft.com/office/drawing/2014/main" id="{140F9FF2-047B-434F-5969-2EF86CA7AE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2F7110-FFF3-8901-07F5-898D264F44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99605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5E73B-3C4C-5A15-5C6B-E7F5FE19392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6A5121-0B60-2A90-5775-7CAB9A04C00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4D4E36-5A35-7827-499D-A59625E0151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BF22442-ADD0-4031-B15A-F918E40F96B7}" type="datetimeFigureOut">
              <a:rPr lang="en-IN" smtClean="0"/>
              <a:t>26-07-2022</a:t>
            </a:fld>
            <a:endParaRPr lang="en-IN"/>
          </a:p>
        </p:txBody>
      </p:sp>
      <p:sp>
        <p:nvSpPr>
          <p:cNvPr id="5" name="Footer Placeholder 4">
            <a:extLst>
              <a:ext uri="{FF2B5EF4-FFF2-40B4-BE49-F238E27FC236}">
                <a16:creationId xmlns:a16="http://schemas.microsoft.com/office/drawing/2014/main" id="{521221A2-66D0-DCF0-8595-367BDC6E74F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999BE2-67A3-5BFC-426B-C59ED174386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9524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amp/s/m.economictimes.com/news/india/around-3-75-lakh-accidental-deaths-in-india-in-2020-over-35-pc-in-road-crashes-ncrb-data/amp_articleshow/87370360.cms"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en.m.wikipedia.org/wiki/Traffic_collisions_in_Indi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51900" y="1224526"/>
            <a:ext cx="8440200" cy="3918974"/>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sz="2000" dirty="0">
                <a:solidFill>
                  <a:srgbClr val="C00000"/>
                </a:solidFill>
                <a:latin typeface="Georgia" panose="02040502050405020303" pitchFamily="18" charset="0"/>
                <a:ea typeface="Times New Roman"/>
                <a:cs typeface="Times New Roman" panose="02020603050405020304" pitchFamily="18" charset="0"/>
                <a:sym typeface="Times New Roman"/>
              </a:rPr>
              <a:t>Project Title:</a:t>
            </a:r>
          </a:p>
          <a:p>
            <a:pPr marL="0" lvl="0" indent="0" rtl="0">
              <a:spcBef>
                <a:spcPts val="0"/>
              </a:spcBef>
              <a:spcAft>
                <a:spcPts val="0"/>
              </a:spcAft>
              <a:buNone/>
            </a:pPr>
            <a:r>
              <a:rPr lang="en" sz="2000" dirty="0">
                <a:solidFill>
                  <a:srgbClr val="C00000"/>
                </a:solidFill>
                <a:latin typeface="Georgia" panose="02040502050405020303" pitchFamily="18" charset="0"/>
                <a:ea typeface="Times New Roman"/>
                <a:cs typeface="Times New Roman" panose="02020603050405020304" pitchFamily="18" charset="0"/>
                <a:sym typeface="Times New Roman"/>
              </a:rPr>
              <a:t> </a:t>
            </a:r>
            <a:r>
              <a:rPr lang="en" sz="2000">
                <a:solidFill>
                  <a:srgbClr val="C00000"/>
                </a:solidFill>
                <a:latin typeface="Georgia" panose="02040502050405020303" pitchFamily="18" charset="0"/>
                <a:ea typeface="Times New Roman"/>
                <a:cs typeface="Times New Roman" panose="02020603050405020304" pitchFamily="18" charset="0"/>
                <a:sym typeface="Times New Roman"/>
              </a:rPr>
              <a:t>Vehicle  Accident Prevention Alert </a:t>
            </a:r>
            <a:r>
              <a:rPr lang="en" sz="2000" dirty="0">
                <a:solidFill>
                  <a:srgbClr val="C00000"/>
                </a:solidFill>
                <a:latin typeface="Georgia" panose="02040502050405020303" pitchFamily="18" charset="0"/>
                <a:ea typeface="Times New Roman"/>
                <a:cs typeface="Times New Roman" panose="02020603050405020304" pitchFamily="18" charset="0"/>
                <a:sym typeface="Times New Roman"/>
              </a:rPr>
              <a:t>Using Maching Learning</a:t>
            </a:r>
            <a:endParaRPr sz="2000" dirty="0">
              <a:solidFill>
                <a:srgbClr val="C00000"/>
              </a:solidFill>
              <a:latin typeface="Georgia" panose="02040502050405020303" pitchFamily="18" charset="0"/>
              <a:ea typeface="Times New Roman"/>
              <a:cs typeface="Times New Roman" panose="02020603050405020304" pitchFamily="18" charset="0"/>
              <a:sym typeface="Times New Roman"/>
            </a:endParaRPr>
          </a:p>
          <a:p>
            <a:pPr marL="0" lvl="0" indent="0" rtl="0">
              <a:spcBef>
                <a:spcPts val="0"/>
              </a:spcBef>
              <a:spcAft>
                <a:spcPts val="0"/>
              </a:spcAft>
              <a:buNone/>
            </a:pPr>
            <a:endParaRPr lang="en" sz="1500" dirty="0">
              <a:solidFill>
                <a:srgbClr val="000000"/>
              </a:solidFill>
              <a:latin typeface="Georgia" panose="02040502050405020303" pitchFamily="18" charset="0"/>
              <a:ea typeface="Times New Roman"/>
              <a:cs typeface="Times New Roman" panose="02020603050405020304" pitchFamily="18" charset="0"/>
              <a:sym typeface="Times New Roman"/>
            </a:endParaRPr>
          </a:p>
          <a:p>
            <a:pPr marL="0" lvl="0" indent="0" rtl="0">
              <a:spcBef>
                <a:spcPts val="0"/>
              </a:spcBef>
              <a:spcAft>
                <a:spcPts val="0"/>
              </a:spcAft>
              <a:buNone/>
            </a:pPr>
            <a:r>
              <a:rPr lang="en" sz="1800" dirty="0">
                <a:solidFill>
                  <a:srgbClr val="002060"/>
                </a:solidFill>
                <a:latin typeface="Georgia" panose="02040502050405020303" pitchFamily="18" charset="0"/>
                <a:ea typeface="Times New Roman"/>
                <a:cs typeface="Times New Roman" panose="02020603050405020304" pitchFamily="18" charset="0"/>
                <a:sym typeface="Times New Roman"/>
              </a:rPr>
              <a:t>Group No.: 2212</a:t>
            </a:r>
            <a:endParaRPr sz="1800" dirty="0">
              <a:solidFill>
                <a:srgbClr val="002060"/>
              </a:solidFill>
              <a:latin typeface="Georgia" panose="02040502050405020303" pitchFamily="18" charset="0"/>
              <a:ea typeface="Times New Roman"/>
              <a:cs typeface="Times New Roman" panose="02020603050405020304" pitchFamily="18" charset="0"/>
              <a:sym typeface="Times New Roman"/>
            </a:endParaRPr>
          </a:p>
          <a:p>
            <a:pPr marL="0" lvl="0" indent="0" rtl="0">
              <a:spcBef>
                <a:spcPts val="0"/>
              </a:spcBef>
              <a:spcAft>
                <a:spcPts val="0"/>
              </a:spcAft>
              <a:buNone/>
            </a:pPr>
            <a:endParaRPr sz="1500" dirty="0">
              <a:solidFill>
                <a:srgbClr val="002060"/>
              </a:solidFill>
              <a:latin typeface="Georgia" panose="02040502050405020303" pitchFamily="18" charset="0"/>
              <a:ea typeface="Times New Roman"/>
              <a:cs typeface="Times New Roman" panose="02020603050405020304" pitchFamily="18" charset="0"/>
              <a:sym typeface="Times New Roman"/>
            </a:endParaRPr>
          </a:p>
          <a:p>
            <a:pPr marL="0" lvl="0" indent="0" rtl="0">
              <a:spcBef>
                <a:spcPts val="0"/>
              </a:spcBef>
              <a:spcAft>
                <a:spcPts val="0"/>
              </a:spcAft>
              <a:buNone/>
            </a:pPr>
            <a:r>
              <a:rPr lang="en" sz="1800" dirty="0">
                <a:solidFill>
                  <a:srgbClr val="6600CC"/>
                </a:solidFill>
                <a:latin typeface="Georgia" panose="02040502050405020303" pitchFamily="18" charset="0"/>
                <a:ea typeface="Times New Roman"/>
                <a:cs typeface="Times New Roman" panose="02020603050405020304" pitchFamily="18" charset="0"/>
                <a:sym typeface="Times New Roman"/>
              </a:rPr>
              <a:t>Group Members with Roll Number </a:t>
            </a:r>
          </a:p>
          <a:p>
            <a:pPr marL="0" lvl="0" indent="0" rtl="0">
              <a:spcBef>
                <a:spcPts val="0"/>
              </a:spcBef>
              <a:spcAft>
                <a:spcPts val="0"/>
              </a:spcAft>
              <a:buNone/>
            </a:pPr>
            <a:r>
              <a:rPr lang="en-IN" sz="1500" dirty="0">
                <a:solidFill>
                  <a:srgbClr val="002060"/>
                </a:solidFill>
                <a:latin typeface="Georgia" panose="02040502050405020303" pitchFamily="18" charset="0"/>
                <a:ea typeface="Times New Roman"/>
                <a:cs typeface="Times New Roman" panose="02020603050405020304" pitchFamily="18" charset="0"/>
                <a:sym typeface="Times New Roman"/>
              </a:rPr>
              <a:t>Nikhil </a:t>
            </a:r>
            <a:r>
              <a:rPr lang="en-IN" sz="1500" dirty="0" err="1">
                <a:solidFill>
                  <a:srgbClr val="002060"/>
                </a:solidFill>
                <a:latin typeface="Georgia" panose="02040502050405020303" pitchFamily="18" charset="0"/>
                <a:ea typeface="Times New Roman"/>
                <a:cs typeface="Times New Roman" panose="02020603050405020304" pitchFamily="18" charset="0"/>
                <a:sym typeface="Times New Roman"/>
              </a:rPr>
              <a:t>Kapare</a:t>
            </a:r>
            <a:r>
              <a:rPr lang="en-IN" sz="1500" dirty="0">
                <a:solidFill>
                  <a:srgbClr val="002060"/>
                </a:solidFill>
                <a:latin typeface="Georgia" panose="02040502050405020303" pitchFamily="18" charset="0"/>
                <a:ea typeface="Times New Roman"/>
                <a:cs typeface="Times New Roman" panose="02020603050405020304" pitchFamily="18" charset="0"/>
                <a:sym typeface="Times New Roman"/>
              </a:rPr>
              <a:t> (4136)</a:t>
            </a:r>
          </a:p>
          <a:p>
            <a:pPr marL="0" lvl="0" indent="0" rtl="0">
              <a:spcBef>
                <a:spcPts val="0"/>
              </a:spcBef>
              <a:spcAft>
                <a:spcPts val="0"/>
              </a:spcAft>
              <a:buNone/>
            </a:pPr>
            <a:r>
              <a:rPr lang="en-IN" sz="1500" dirty="0">
                <a:solidFill>
                  <a:srgbClr val="002060"/>
                </a:solidFill>
                <a:latin typeface="Georgia" panose="02040502050405020303" pitchFamily="18" charset="0"/>
                <a:ea typeface="Times New Roman"/>
                <a:cs typeface="Times New Roman" panose="02020603050405020304" pitchFamily="18" charset="0"/>
                <a:sym typeface="Times New Roman"/>
              </a:rPr>
              <a:t>Krushna Pawar (4160)</a:t>
            </a:r>
          </a:p>
          <a:p>
            <a:pPr marL="0" lvl="0" indent="0" rtl="0">
              <a:spcBef>
                <a:spcPts val="0"/>
              </a:spcBef>
              <a:spcAft>
                <a:spcPts val="0"/>
              </a:spcAft>
              <a:buNone/>
            </a:pPr>
            <a:r>
              <a:rPr lang="en-IN" sz="1500" dirty="0" err="1">
                <a:solidFill>
                  <a:srgbClr val="002060"/>
                </a:solidFill>
                <a:latin typeface="Georgia" panose="02040502050405020303" pitchFamily="18" charset="0"/>
                <a:ea typeface="Times New Roman"/>
                <a:cs typeface="Times New Roman" panose="02020603050405020304" pitchFamily="18" charset="0"/>
                <a:sym typeface="Times New Roman"/>
              </a:rPr>
              <a:t>Suhas</a:t>
            </a:r>
            <a:r>
              <a:rPr lang="en-IN" sz="1500" dirty="0">
                <a:solidFill>
                  <a:srgbClr val="002060"/>
                </a:solidFill>
                <a:latin typeface="Georgia" panose="02040502050405020303" pitchFamily="18" charset="0"/>
                <a:ea typeface="Times New Roman"/>
                <a:cs typeface="Times New Roman" panose="02020603050405020304" pitchFamily="18" charset="0"/>
                <a:sym typeface="Times New Roman"/>
              </a:rPr>
              <a:t> </a:t>
            </a:r>
            <a:r>
              <a:rPr lang="en-IN" sz="1500" dirty="0" err="1">
                <a:solidFill>
                  <a:srgbClr val="002060"/>
                </a:solidFill>
                <a:latin typeface="Georgia" panose="02040502050405020303" pitchFamily="18" charset="0"/>
                <a:ea typeface="Times New Roman"/>
                <a:cs typeface="Times New Roman" panose="02020603050405020304" pitchFamily="18" charset="0"/>
                <a:sym typeface="Times New Roman"/>
              </a:rPr>
              <a:t>Barangule</a:t>
            </a:r>
            <a:r>
              <a:rPr lang="en-IN" sz="1500" dirty="0">
                <a:solidFill>
                  <a:srgbClr val="002060"/>
                </a:solidFill>
                <a:latin typeface="Georgia" panose="02040502050405020303" pitchFamily="18" charset="0"/>
                <a:ea typeface="Times New Roman"/>
                <a:cs typeface="Times New Roman" panose="02020603050405020304" pitchFamily="18" charset="0"/>
                <a:sym typeface="Times New Roman"/>
              </a:rPr>
              <a:t> (4105)</a:t>
            </a:r>
          </a:p>
          <a:p>
            <a:pPr marL="0" lvl="0" indent="0" rtl="0">
              <a:spcBef>
                <a:spcPts val="0"/>
              </a:spcBef>
              <a:spcAft>
                <a:spcPts val="0"/>
              </a:spcAft>
              <a:buNone/>
            </a:pPr>
            <a:r>
              <a:rPr lang="en-IN" sz="1500" dirty="0">
                <a:solidFill>
                  <a:srgbClr val="002060"/>
                </a:solidFill>
                <a:latin typeface="Georgia" panose="02040502050405020303" pitchFamily="18" charset="0"/>
                <a:ea typeface="Times New Roman"/>
                <a:cs typeface="Times New Roman" panose="02020603050405020304" pitchFamily="18" charset="0"/>
                <a:sym typeface="Times New Roman"/>
              </a:rPr>
              <a:t>Prathamesh Jadhav (4130)</a:t>
            </a:r>
          </a:p>
          <a:p>
            <a:pPr marL="0" lvl="0" indent="0" rtl="0">
              <a:spcBef>
                <a:spcPts val="0"/>
              </a:spcBef>
              <a:spcAft>
                <a:spcPts val="0"/>
              </a:spcAft>
              <a:buNone/>
            </a:pPr>
            <a:endParaRPr lang="en" sz="1800" dirty="0">
              <a:solidFill>
                <a:srgbClr val="990000"/>
              </a:solidFill>
              <a:latin typeface="Georgia" panose="02040502050405020303" pitchFamily="18" charset="0"/>
              <a:ea typeface="Times New Roman"/>
              <a:cs typeface="Times New Roman" panose="02020603050405020304" pitchFamily="18" charset="0"/>
              <a:sym typeface="Times New Roman"/>
            </a:endParaRPr>
          </a:p>
          <a:p>
            <a:pPr marL="0" lvl="0" indent="0" rtl="0">
              <a:spcBef>
                <a:spcPts val="0"/>
              </a:spcBef>
              <a:spcAft>
                <a:spcPts val="0"/>
              </a:spcAft>
              <a:buClr>
                <a:schemeClr val="dk1"/>
              </a:buClr>
              <a:buSzPts val="1100"/>
              <a:buFont typeface="Arial"/>
              <a:buNone/>
            </a:pPr>
            <a:r>
              <a:rPr lang="en" sz="1800" dirty="0">
                <a:solidFill>
                  <a:srgbClr val="990000"/>
                </a:solidFill>
                <a:latin typeface="Georgia" panose="02040502050405020303" pitchFamily="18" charset="0"/>
                <a:ea typeface="Times New Roman"/>
                <a:cs typeface="Times New Roman" panose="02020603050405020304" pitchFamily="18" charset="0"/>
                <a:sym typeface="Times New Roman"/>
              </a:rPr>
              <a:t>Project Guide </a:t>
            </a:r>
          </a:p>
          <a:p>
            <a:pPr marL="0" lvl="0" indent="0" rtl="0">
              <a:spcBef>
                <a:spcPts val="0"/>
              </a:spcBef>
              <a:spcAft>
                <a:spcPts val="0"/>
              </a:spcAft>
              <a:buClr>
                <a:schemeClr val="dk1"/>
              </a:buClr>
              <a:buSzPts val="1100"/>
              <a:buFont typeface="Arial"/>
              <a:buNone/>
            </a:pPr>
            <a:r>
              <a:rPr lang="en-IN" sz="1800" dirty="0">
                <a:solidFill>
                  <a:srgbClr val="990000"/>
                </a:solidFill>
                <a:latin typeface="Georgia" panose="02040502050405020303" pitchFamily="18" charset="0"/>
                <a:ea typeface="Times New Roman"/>
                <a:cs typeface="Times New Roman" panose="02020603050405020304" pitchFamily="18" charset="0"/>
                <a:sym typeface="Times New Roman"/>
              </a:rPr>
              <a:t>Prof. Vijaya </a:t>
            </a:r>
            <a:r>
              <a:rPr lang="en-IN" sz="1800" dirty="0" err="1">
                <a:solidFill>
                  <a:srgbClr val="990000"/>
                </a:solidFill>
                <a:latin typeface="Georgia" panose="02040502050405020303" pitchFamily="18" charset="0"/>
                <a:ea typeface="Times New Roman"/>
                <a:cs typeface="Times New Roman" panose="02020603050405020304" pitchFamily="18" charset="0"/>
                <a:sym typeface="Times New Roman"/>
              </a:rPr>
              <a:t>Avati</a:t>
            </a:r>
            <a:endParaRPr sz="1800" dirty="0">
              <a:solidFill>
                <a:srgbClr val="990000"/>
              </a:solidFill>
              <a:latin typeface="Georgia" panose="02040502050405020303" pitchFamily="18" charset="0"/>
              <a:ea typeface="Times New Roman"/>
              <a:cs typeface="Times New Roman" panose="02020603050405020304" pitchFamily="18" charset="0"/>
              <a:sym typeface="Times New Roman"/>
            </a:endParaRPr>
          </a:p>
        </p:txBody>
      </p:sp>
      <p:grpSp>
        <p:nvGrpSpPr>
          <p:cNvPr id="55" name="Google Shape;55;p13"/>
          <p:cNvGrpSpPr/>
          <p:nvPr/>
        </p:nvGrpSpPr>
        <p:grpSpPr>
          <a:xfrm>
            <a:off x="348725" y="173920"/>
            <a:ext cx="8610339" cy="1050605"/>
            <a:chOff x="453491" y="112275"/>
            <a:chExt cx="8503419" cy="1027903"/>
          </a:xfrm>
        </p:grpSpPr>
        <p:grpSp>
          <p:nvGrpSpPr>
            <p:cNvPr id="56" name="Google Shape;56;p13"/>
            <p:cNvGrpSpPr/>
            <p:nvPr/>
          </p:nvGrpSpPr>
          <p:grpSpPr>
            <a:xfrm>
              <a:off x="453491" y="112275"/>
              <a:ext cx="7435114" cy="1027903"/>
              <a:chOff x="678882" y="112274"/>
              <a:chExt cx="6937036" cy="831301"/>
            </a:xfrm>
          </p:grpSpPr>
          <p:sp>
            <p:nvSpPr>
              <p:cNvPr id="57" name="Google Shape;57;p13"/>
              <p:cNvSpPr txBox="1"/>
              <p:nvPr/>
            </p:nvSpPr>
            <p:spPr>
              <a:xfrm>
                <a:off x="1640218" y="112274"/>
                <a:ext cx="5975700" cy="722100"/>
              </a:xfrm>
              <a:prstGeom prst="rect">
                <a:avLst/>
              </a:prstGeom>
              <a:solidFill>
                <a:srgbClr val="FF99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latin typeface="Times New Roman"/>
                    <a:ea typeface="Times New Roman"/>
                    <a:cs typeface="Times New Roman"/>
                    <a:sym typeface="Times New Roman"/>
                  </a:rPr>
                  <a:t>JSPM’s Jayawantrao Sawant College of Engineering, Hadapsar Pune</a:t>
                </a: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 sz="1600" dirty="0">
                    <a:latin typeface="Times New Roman"/>
                    <a:ea typeface="Times New Roman"/>
                    <a:cs typeface="Times New Roman"/>
                    <a:sym typeface="Times New Roman"/>
                  </a:rPr>
                  <a:t>Department of Mechanical Engineering</a:t>
                </a:r>
                <a:endParaRPr sz="1600" dirty="0">
                  <a:latin typeface="Times New Roman"/>
                  <a:ea typeface="Times New Roman"/>
                  <a:cs typeface="Times New Roman"/>
                  <a:sym typeface="Times New Roman"/>
                </a:endParaRPr>
              </a:p>
              <a:p>
                <a:pPr marL="0" lvl="0" indent="0" algn="ctr" rtl="0">
                  <a:spcBef>
                    <a:spcPts val="0"/>
                  </a:spcBef>
                  <a:spcAft>
                    <a:spcPts val="0"/>
                  </a:spcAft>
                  <a:buNone/>
                </a:pPr>
                <a:endParaRPr dirty="0">
                  <a:highlight>
                    <a:srgbClr val="274E13"/>
                  </a:highlight>
                  <a:latin typeface="Times New Roman"/>
                  <a:ea typeface="Times New Roman"/>
                  <a:cs typeface="Times New Roman"/>
                  <a:sym typeface="Times New Roman"/>
                </a:endParaRPr>
              </a:p>
            </p:txBody>
          </p:sp>
          <p:pic>
            <p:nvPicPr>
              <p:cNvPr id="58" name="Google Shape;58;p13"/>
              <p:cNvPicPr preferRelativeResize="0"/>
              <p:nvPr/>
            </p:nvPicPr>
            <p:blipFill>
              <a:blip r:embed="rId3">
                <a:alphaModFix/>
              </a:blip>
              <a:stretch>
                <a:fillRect/>
              </a:stretch>
            </p:blipFill>
            <p:spPr>
              <a:xfrm>
                <a:off x="678882" y="112275"/>
                <a:ext cx="1003069" cy="831300"/>
              </a:xfrm>
              <a:prstGeom prst="rect">
                <a:avLst/>
              </a:prstGeom>
              <a:noFill/>
              <a:ln>
                <a:noFill/>
              </a:ln>
            </p:spPr>
          </p:pic>
        </p:grpSp>
        <p:sp>
          <p:nvSpPr>
            <p:cNvPr id="59" name="Google Shape;59;p13"/>
            <p:cNvSpPr txBox="1"/>
            <p:nvPr/>
          </p:nvSpPr>
          <p:spPr>
            <a:xfrm>
              <a:off x="1521900" y="700200"/>
              <a:ext cx="6366600" cy="421547"/>
            </a:xfrm>
            <a:prstGeom prst="rect">
              <a:avLst/>
            </a:prstGeom>
            <a:solidFill>
              <a:srgbClr val="274E1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rgbClr val="FFFF00"/>
                  </a:solidFill>
                  <a:latin typeface="Aparajita" panose="020B0604020202020204" pitchFamily="34" charset="0"/>
                  <a:cs typeface="Aparajita" panose="020B0604020202020204" pitchFamily="34" charset="0"/>
                </a:rPr>
                <a:t>BE Project Registration Seminar 2022-23</a:t>
              </a:r>
              <a:endParaRPr sz="1600" dirty="0">
                <a:solidFill>
                  <a:srgbClr val="FFFF00"/>
                </a:solidFill>
                <a:latin typeface="Aparajita" panose="020B0604020202020204" pitchFamily="34" charset="0"/>
                <a:cs typeface="Aparajita" panose="020B0604020202020204" pitchFamily="34" charset="0"/>
              </a:endParaRPr>
            </a:p>
          </p:txBody>
        </p:sp>
        <p:pic>
          <p:nvPicPr>
            <p:cNvPr id="60" name="Google Shape;60;p13"/>
            <p:cNvPicPr preferRelativeResize="0"/>
            <p:nvPr/>
          </p:nvPicPr>
          <p:blipFill>
            <a:blip r:embed="rId4">
              <a:alphaModFix/>
            </a:blip>
            <a:stretch>
              <a:fillRect/>
            </a:stretch>
          </p:blipFill>
          <p:spPr>
            <a:xfrm>
              <a:off x="7888500" y="112275"/>
              <a:ext cx="1068410" cy="98812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55;p13">
            <a:extLst>
              <a:ext uri="{FF2B5EF4-FFF2-40B4-BE49-F238E27FC236}">
                <a16:creationId xmlns:a16="http://schemas.microsoft.com/office/drawing/2014/main" id="{0B542AE7-BA8B-A9C7-2B8B-7C040427CC5D}"/>
              </a:ext>
            </a:extLst>
          </p:cNvPr>
          <p:cNvGrpSpPr/>
          <p:nvPr/>
        </p:nvGrpSpPr>
        <p:grpSpPr>
          <a:xfrm>
            <a:off x="348725" y="173920"/>
            <a:ext cx="8610339" cy="1050605"/>
            <a:chOff x="453491" y="112275"/>
            <a:chExt cx="8503419" cy="1027903"/>
          </a:xfrm>
        </p:grpSpPr>
        <p:grpSp>
          <p:nvGrpSpPr>
            <p:cNvPr id="5" name="Google Shape;56;p13">
              <a:extLst>
                <a:ext uri="{FF2B5EF4-FFF2-40B4-BE49-F238E27FC236}">
                  <a16:creationId xmlns:a16="http://schemas.microsoft.com/office/drawing/2014/main" id="{EBA88A65-CFE1-DD30-BD27-4BE17E935322}"/>
                </a:ext>
              </a:extLst>
            </p:cNvPr>
            <p:cNvGrpSpPr/>
            <p:nvPr/>
          </p:nvGrpSpPr>
          <p:grpSpPr>
            <a:xfrm>
              <a:off x="453491" y="112275"/>
              <a:ext cx="7435114" cy="1027903"/>
              <a:chOff x="678882" y="112274"/>
              <a:chExt cx="6937036" cy="831301"/>
            </a:xfrm>
          </p:grpSpPr>
          <p:sp>
            <p:nvSpPr>
              <p:cNvPr id="8" name="Google Shape;57;p13">
                <a:extLst>
                  <a:ext uri="{FF2B5EF4-FFF2-40B4-BE49-F238E27FC236}">
                    <a16:creationId xmlns:a16="http://schemas.microsoft.com/office/drawing/2014/main" id="{1761218D-54C6-A9E1-151B-269354F5FF71}"/>
                  </a:ext>
                </a:extLst>
              </p:cNvPr>
              <p:cNvSpPr txBox="1"/>
              <p:nvPr/>
            </p:nvSpPr>
            <p:spPr>
              <a:xfrm>
                <a:off x="1640218" y="112274"/>
                <a:ext cx="5975700" cy="706216"/>
              </a:xfrm>
              <a:prstGeom prst="rect">
                <a:avLst/>
              </a:prstGeom>
              <a:solidFill>
                <a:srgbClr val="FF99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latin typeface="Times New Roman"/>
                    <a:ea typeface="Times New Roman"/>
                    <a:cs typeface="Times New Roman"/>
                    <a:sym typeface="Times New Roman"/>
                  </a:rPr>
                  <a:t>JSPM’s Jayawantrao Sawant College of Engineering, Hadapsar Pune</a:t>
                </a: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 sz="1600" dirty="0">
                    <a:latin typeface="Times New Roman"/>
                    <a:ea typeface="Times New Roman"/>
                    <a:cs typeface="Times New Roman"/>
                    <a:sym typeface="Times New Roman"/>
                  </a:rPr>
                  <a:t>Department of Mechanical Engineering</a:t>
                </a:r>
                <a:endParaRPr sz="1600" dirty="0">
                  <a:latin typeface="Times New Roman"/>
                  <a:ea typeface="Times New Roman"/>
                  <a:cs typeface="Times New Roman"/>
                  <a:sym typeface="Times New Roman"/>
                </a:endParaRPr>
              </a:p>
              <a:p>
                <a:pPr marL="0" lvl="0" indent="0" algn="ctr" rtl="0">
                  <a:spcBef>
                    <a:spcPts val="0"/>
                  </a:spcBef>
                  <a:spcAft>
                    <a:spcPts val="0"/>
                  </a:spcAft>
                  <a:buNone/>
                </a:pPr>
                <a:endParaRPr dirty="0">
                  <a:highlight>
                    <a:srgbClr val="274E13"/>
                  </a:highlight>
                  <a:latin typeface="Times New Roman"/>
                  <a:ea typeface="Times New Roman"/>
                  <a:cs typeface="Times New Roman"/>
                  <a:sym typeface="Times New Roman"/>
                </a:endParaRPr>
              </a:p>
            </p:txBody>
          </p:sp>
          <p:pic>
            <p:nvPicPr>
              <p:cNvPr id="9" name="Google Shape;58;p13">
                <a:extLst>
                  <a:ext uri="{FF2B5EF4-FFF2-40B4-BE49-F238E27FC236}">
                    <a16:creationId xmlns:a16="http://schemas.microsoft.com/office/drawing/2014/main" id="{89EA5196-DE0D-045C-E0BF-1D21C362D146}"/>
                  </a:ext>
                </a:extLst>
              </p:cNvPr>
              <p:cNvPicPr preferRelativeResize="0"/>
              <p:nvPr/>
            </p:nvPicPr>
            <p:blipFill>
              <a:blip r:embed="rId2">
                <a:alphaModFix/>
              </a:blip>
              <a:stretch>
                <a:fillRect/>
              </a:stretch>
            </p:blipFill>
            <p:spPr>
              <a:xfrm>
                <a:off x="678882" y="112275"/>
                <a:ext cx="1003069" cy="831300"/>
              </a:xfrm>
              <a:prstGeom prst="rect">
                <a:avLst/>
              </a:prstGeom>
              <a:noFill/>
              <a:ln>
                <a:noFill/>
              </a:ln>
            </p:spPr>
          </p:pic>
        </p:grpSp>
        <p:sp>
          <p:nvSpPr>
            <p:cNvPr id="6" name="Google Shape;59;p13">
              <a:extLst>
                <a:ext uri="{FF2B5EF4-FFF2-40B4-BE49-F238E27FC236}">
                  <a16:creationId xmlns:a16="http://schemas.microsoft.com/office/drawing/2014/main" id="{FD77880B-B50A-166D-39CB-D523C8701F5C}"/>
                </a:ext>
              </a:extLst>
            </p:cNvPr>
            <p:cNvSpPr txBox="1"/>
            <p:nvPr/>
          </p:nvSpPr>
          <p:spPr>
            <a:xfrm>
              <a:off x="1521900" y="700200"/>
              <a:ext cx="6366600" cy="421547"/>
            </a:xfrm>
            <a:prstGeom prst="rect">
              <a:avLst/>
            </a:prstGeom>
            <a:solidFill>
              <a:srgbClr val="274E1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rgbClr val="FFFF00"/>
                  </a:solidFill>
                  <a:latin typeface="Aparajita" panose="020B0604020202020204" pitchFamily="34" charset="0"/>
                  <a:cs typeface="Aparajita" panose="020B0604020202020204" pitchFamily="34" charset="0"/>
                </a:rPr>
                <a:t>BE Project Registration Seminar 2022-23</a:t>
              </a:r>
              <a:endParaRPr sz="1600" dirty="0">
                <a:solidFill>
                  <a:srgbClr val="FFFF00"/>
                </a:solidFill>
                <a:latin typeface="Aparajita" panose="020B0604020202020204" pitchFamily="34" charset="0"/>
                <a:cs typeface="Aparajita" panose="020B0604020202020204" pitchFamily="34" charset="0"/>
              </a:endParaRPr>
            </a:p>
          </p:txBody>
        </p:sp>
        <p:pic>
          <p:nvPicPr>
            <p:cNvPr id="7" name="Google Shape;60;p13">
              <a:extLst>
                <a:ext uri="{FF2B5EF4-FFF2-40B4-BE49-F238E27FC236}">
                  <a16:creationId xmlns:a16="http://schemas.microsoft.com/office/drawing/2014/main" id="{0CB5251D-B530-D085-54AE-8EE8DEC2875A}"/>
                </a:ext>
              </a:extLst>
            </p:cNvPr>
            <p:cNvPicPr preferRelativeResize="0"/>
            <p:nvPr/>
          </p:nvPicPr>
          <p:blipFill>
            <a:blip r:embed="rId3">
              <a:alphaModFix/>
            </a:blip>
            <a:stretch>
              <a:fillRect/>
            </a:stretch>
          </p:blipFill>
          <p:spPr>
            <a:xfrm>
              <a:off x="7888500" y="112275"/>
              <a:ext cx="1068410" cy="988125"/>
            </a:xfrm>
            <a:prstGeom prst="rect">
              <a:avLst/>
            </a:prstGeom>
            <a:noFill/>
            <a:ln>
              <a:noFill/>
            </a:ln>
          </p:spPr>
        </p:pic>
      </p:grpSp>
      <p:sp>
        <p:nvSpPr>
          <p:cNvPr id="2" name="Title 1">
            <a:extLst>
              <a:ext uri="{FF2B5EF4-FFF2-40B4-BE49-F238E27FC236}">
                <a16:creationId xmlns:a16="http://schemas.microsoft.com/office/drawing/2014/main" id="{2FF894D4-94D1-B0B1-C7E8-161C5D9FA7B6}"/>
              </a:ext>
            </a:extLst>
          </p:cNvPr>
          <p:cNvSpPr>
            <a:spLocks noGrp="1"/>
          </p:cNvSpPr>
          <p:nvPr>
            <p:ph type="title"/>
          </p:nvPr>
        </p:nvSpPr>
        <p:spPr>
          <a:xfrm>
            <a:off x="352467" y="1205688"/>
            <a:ext cx="8520600" cy="577608"/>
          </a:xfrm>
        </p:spPr>
        <p:txBody>
          <a:bodyPr>
            <a:normAutofit/>
          </a:bodyPr>
          <a:lstStyle/>
          <a:p>
            <a:r>
              <a:rPr lang="en-IN" sz="2800" dirty="0">
                <a:solidFill>
                  <a:srgbClr val="C00000"/>
                </a:solidFill>
                <a:latin typeface="Times New Roman" panose="02020603050405020304" pitchFamily="18" charset="0"/>
                <a:cs typeface="Times New Roman" panose="02020603050405020304" pitchFamily="18" charset="0"/>
              </a:rPr>
              <a:t>Completion chart:-</a:t>
            </a:r>
          </a:p>
        </p:txBody>
      </p:sp>
      <p:pic>
        <p:nvPicPr>
          <p:cNvPr id="10" name="Picture 9">
            <a:extLst>
              <a:ext uri="{FF2B5EF4-FFF2-40B4-BE49-F238E27FC236}">
                <a16:creationId xmlns:a16="http://schemas.microsoft.com/office/drawing/2014/main" id="{EEFFD3C0-76EF-82E7-1EAE-768DBD822563}"/>
              </a:ext>
            </a:extLst>
          </p:cNvPr>
          <p:cNvPicPr>
            <a:picLocks noChangeAspect="1"/>
          </p:cNvPicPr>
          <p:nvPr/>
        </p:nvPicPr>
        <p:blipFill>
          <a:blip r:embed="rId4"/>
          <a:stretch>
            <a:fillRect/>
          </a:stretch>
        </p:blipFill>
        <p:spPr>
          <a:xfrm>
            <a:off x="348724" y="1667350"/>
            <a:ext cx="8610339" cy="3302229"/>
          </a:xfrm>
          <a:prstGeom prst="rect">
            <a:avLst/>
          </a:prstGeom>
        </p:spPr>
      </p:pic>
    </p:spTree>
    <p:extLst>
      <p:ext uri="{BB962C8B-B14F-4D97-AF65-F5344CB8AC3E}">
        <p14:creationId xmlns:p14="http://schemas.microsoft.com/office/powerpoint/2010/main" val="262556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1205686"/>
            <a:ext cx="8520600" cy="619748"/>
          </a:xfrm>
          <a:prstGeom prst="rect">
            <a:avLst/>
          </a:prstGeom>
        </p:spPr>
        <p:txBody>
          <a:bodyPr spcFirstLastPara="1" wrap="square" lIns="91425" tIns="91425" rIns="91425" bIns="91425" anchor="b" anchorCtr="0">
            <a:noAutofit/>
          </a:bodyPr>
          <a:lstStyle/>
          <a:p>
            <a:pPr marL="0" lvl="0" indent="0" algn="l" rtl="0">
              <a:lnSpc>
                <a:spcPct val="115000"/>
              </a:lnSpc>
              <a:spcBef>
                <a:spcPts val="600"/>
              </a:spcBef>
              <a:spcAft>
                <a:spcPts val="0"/>
              </a:spcAft>
              <a:buNone/>
            </a:pPr>
            <a:r>
              <a:rPr lang="en" sz="2800" dirty="0">
                <a:solidFill>
                  <a:srgbClr val="C00000"/>
                </a:solidFill>
                <a:latin typeface="Times New Roman" panose="02020603050405020304" pitchFamily="18" charset="0"/>
                <a:cs typeface="Times New Roman" panose="02020603050405020304" pitchFamily="18" charset="0"/>
              </a:rPr>
              <a:t>References</a:t>
            </a:r>
            <a:endParaRPr sz="2800"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 Placeholder 1">
            <a:extLst>
              <a:ext uri="{FF2B5EF4-FFF2-40B4-BE49-F238E27FC236}">
                <a16:creationId xmlns:a16="http://schemas.microsoft.com/office/drawing/2014/main" id="{B9E0388B-59FC-F259-DBC3-1CC9AF46F910}"/>
              </a:ext>
            </a:extLst>
          </p:cNvPr>
          <p:cNvSpPr>
            <a:spLocks noGrp="1"/>
          </p:cNvSpPr>
          <p:nvPr>
            <p:ph type="body" idx="1"/>
          </p:nvPr>
        </p:nvSpPr>
        <p:spPr>
          <a:xfrm>
            <a:off x="311700" y="1727100"/>
            <a:ext cx="8520600" cy="3416400"/>
          </a:xfrm>
        </p:spPr>
        <p:txBody>
          <a:bodyPr/>
          <a:lstStyle/>
          <a:p>
            <a:r>
              <a:rPr lang="en-IN" dirty="0">
                <a:latin typeface="Times New Roman" panose="02020603050405020304" pitchFamily="18" charset="0"/>
                <a:cs typeface="Times New Roman" panose="02020603050405020304" pitchFamily="18" charset="0"/>
              </a:rPr>
              <a:t>Case studies:-</a:t>
            </a:r>
          </a:p>
          <a:p>
            <a:pPr>
              <a:buFont typeface="+mj-lt"/>
              <a:buAutoNum type="arabicPeriod"/>
            </a:pPr>
            <a:r>
              <a:rPr lang="en-IN" sz="1800" dirty="0">
                <a:latin typeface="Times New Roman" panose="02020603050405020304" pitchFamily="18" charset="0"/>
                <a:cs typeface="Times New Roman" panose="02020603050405020304" pitchFamily="18" charset="0"/>
              </a:rPr>
              <a:t>Smart Vehicle Accident Prevention System</a:t>
            </a:r>
          </a:p>
          <a:p>
            <a:pPr>
              <a:buFont typeface="+mj-lt"/>
              <a:buAutoNum type="arabicPeriod"/>
            </a:pPr>
            <a:r>
              <a:rPr lang="en-IN" sz="1800" dirty="0">
                <a:latin typeface="Times New Roman" panose="02020603050405020304" pitchFamily="18" charset="0"/>
                <a:cs typeface="Times New Roman" panose="02020603050405020304" pitchFamily="18" charset="0"/>
              </a:rPr>
              <a:t>Vehicle Accident Detection System</a:t>
            </a:r>
          </a:p>
          <a:p>
            <a:pPr marL="114300" indent="0">
              <a:buNone/>
            </a:pPr>
            <a:endParaRPr lang="en-IN" dirty="0">
              <a:latin typeface="Times New Roman" panose="02020603050405020304" pitchFamily="18" charset="0"/>
              <a:cs typeface="Times New Roman" panose="02020603050405020304" pitchFamily="18" charset="0"/>
            </a:endParaRPr>
          </a:p>
          <a:p>
            <a:pPr marL="114300" indent="0">
              <a:buNone/>
            </a:pPr>
            <a:r>
              <a:rPr lang="en-IN" dirty="0">
                <a:latin typeface="Times New Roman" panose="02020603050405020304" pitchFamily="18" charset="0"/>
                <a:cs typeface="Times New Roman" panose="02020603050405020304" pitchFamily="18" charset="0"/>
              </a:rPr>
              <a:t>Links:-</a:t>
            </a:r>
          </a:p>
          <a:p>
            <a:pPr>
              <a:buFont typeface="+mj-lt"/>
              <a:buAutoNum type="arabicPeriod"/>
            </a:pPr>
            <a:r>
              <a:rPr lang="en-IN" dirty="0">
                <a:latin typeface="Times New Roman" panose="02020603050405020304" pitchFamily="18" charset="0"/>
                <a:cs typeface="Times New Roman" panose="02020603050405020304" pitchFamily="18" charset="0"/>
                <a:hlinkClick r:id="rId3"/>
              </a:rPr>
              <a:t>https://www.google.com/amp/s/m.economictimes.com/news/india/around-3-75-lakh-accidental-deaths-in-india-in-2020-over-35-pc-in-road-crashes-ncrb-data/amp_articleshow/87370360.cms</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dirty="0">
                <a:latin typeface="Times New Roman" panose="02020603050405020304" pitchFamily="18" charset="0"/>
                <a:cs typeface="Times New Roman" panose="02020603050405020304" pitchFamily="18" charset="0"/>
                <a:hlinkClick r:id="rId4"/>
              </a:rPr>
              <a:t>https://en.m.wikipedia.org/wiki/Traffic_collisions_in_India</a:t>
            </a:r>
            <a:endParaRPr lang="en-IN" dirty="0">
              <a:latin typeface="Times New Roman" panose="02020603050405020304" pitchFamily="18" charset="0"/>
              <a:cs typeface="Times New Roman" panose="02020603050405020304" pitchFamily="18" charset="0"/>
            </a:endParaRPr>
          </a:p>
          <a:p>
            <a:pPr>
              <a:buFont typeface="+mj-lt"/>
              <a:buAutoNum type="arabicPeriod"/>
            </a:pPr>
            <a:endParaRPr lang="en-IN" dirty="0"/>
          </a:p>
        </p:txBody>
      </p:sp>
      <p:grpSp>
        <p:nvGrpSpPr>
          <p:cNvPr id="3" name="Google Shape;55;p13"/>
          <p:cNvGrpSpPr/>
          <p:nvPr/>
        </p:nvGrpSpPr>
        <p:grpSpPr>
          <a:xfrm>
            <a:off x="348725" y="173920"/>
            <a:ext cx="8610339" cy="1050605"/>
            <a:chOff x="453491" y="112275"/>
            <a:chExt cx="8503419" cy="1027903"/>
          </a:xfrm>
        </p:grpSpPr>
        <p:grpSp>
          <p:nvGrpSpPr>
            <p:cNvPr id="4" name="Google Shape;56;p13"/>
            <p:cNvGrpSpPr/>
            <p:nvPr/>
          </p:nvGrpSpPr>
          <p:grpSpPr>
            <a:xfrm>
              <a:off x="453491" y="112275"/>
              <a:ext cx="7435114" cy="1027903"/>
              <a:chOff x="678882" y="112274"/>
              <a:chExt cx="6937036" cy="831301"/>
            </a:xfrm>
          </p:grpSpPr>
          <p:sp>
            <p:nvSpPr>
              <p:cNvPr id="7" name="Google Shape;57;p13"/>
              <p:cNvSpPr txBox="1"/>
              <p:nvPr/>
            </p:nvSpPr>
            <p:spPr>
              <a:xfrm>
                <a:off x="1640218" y="112274"/>
                <a:ext cx="5975700" cy="706216"/>
              </a:xfrm>
              <a:prstGeom prst="rect">
                <a:avLst/>
              </a:prstGeom>
              <a:solidFill>
                <a:srgbClr val="FF99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latin typeface="Times New Roman"/>
                    <a:ea typeface="Times New Roman"/>
                    <a:cs typeface="Times New Roman"/>
                    <a:sym typeface="Times New Roman"/>
                  </a:rPr>
                  <a:t>JSPM’s Jayawantrao Sawant College of Engineering, Hadapsar Pune</a:t>
                </a: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 sz="1600" dirty="0">
                    <a:latin typeface="Times New Roman"/>
                    <a:ea typeface="Times New Roman"/>
                    <a:cs typeface="Times New Roman"/>
                    <a:sym typeface="Times New Roman"/>
                  </a:rPr>
                  <a:t>Department of Mechanical Engineering</a:t>
                </a:r>
                <a:endParaRPr sz="1600" dirty="0">
                  <a:latin typeface="Times New Roman"/>
                  <a:ea typeface="Times New Roman"/>
                  <a:cs typeface="Times New Roman"/>
                  <a:sym typeface="Times New Roman"/>
                </a:endParaRPr>
              </a:p>
              <a:p>
                <a:pPr marL="0" lvl="0" indent="0" algn="ctr" rtl="0">
                  <a:spcBef>
                    <a:spcPts val="0"/>
                  </a:spcBef>
                  <a:spcAft>
                    <a:spcPts val="0"/>
                  </a:spcAft>
                  <a:buNone/>
                </a:pPr>
                <a:endParaRPr dirty="0">
                  <a:highlight>
                    <a:srgbClr val="274E13"/>
                  </a:highlight>
                  <a:latin typeface="Times New Roman"/>
                  <a:ea typeface="Times New Roman"/>
                  <a:cs typeface="Times New Roman"/>
                  <a:sym typeface="Times New Roman"/>
                </a:endParaRPr>
              </a:p>
            </p:txBody>
          </p:sp>
          <p:pic>
            <p:nvPicPr>
              <p:cNvPr id="8" name="Google Shape;58;p13"/>
              <p:cNvPicPr preferRelativeResize="0"/>
              <p:nvPr/>
            </p:nvPicPr>
            <p:blipFill>
              <a:blip r:embed="rId5">
                <a:alphaModFix/>
              </a:blip>
              <a:stretch>
                <a:fillRect/>
              </a:stretch>
            </p:blipFill>
            <p:spPr>
              <a:xfrm>
                <a:off x="678882" y="112275"/>
                <a:ext cx="1003069" cy="831300"/>
              </a:xfrm>
              <a:prstGeom prst="rect">
                <a:avLst/>
              </a:prstGeom>
              <a:noFill/>
              <a:ln>
                <a:noFill/>
              </a:ln>
            </p:spPr>
          </p:pic>
        </p:grpSp>
        <p:sp>
          <p:nvSpPr>
            <p:cNvPr id="5" name="Google Shape;59;p13"/>
            <p:cNvSpPr txBox="1"/>
            <p:nvPr/>
          </p:nvSpPr>
          <p:spPr>
            <a:xfrm>
              <a:off x="1521900" y="700200"/>
              <a:ext cx="6366600" cy="421547"/>
            </a:xfrm>
            <a:prstGeom prst="rect">
              <a:avLst/>
            </a:prstGeom>
            <a:solidFill>
              <a:srgbClr val="274E1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rgbClr val="FFFF00"/>
                  </a:solidFill>
                  <a:latin typeface="Aparajita" panose="020B0604020202020204" pitchFamily="34" charset="0"/>
                  <a:cs typeface="Aparajita" panose="020B0604020202020204" pitchFamily="34" charset="0"/>
                </a:rPr>
                <a:t>BE Project Registration Seminar 2022-23</a:t>
              </a:r>
              <a:endParaRPr sz="1600" dirty="0">
                <a:solidFill>
                  <a:srgbClr val="FFFF00"/>
                </a:solidFill>
                <a:latin typeface="Aparajita" panose="020B0604020202020204" pitchFamily="34" charset="0"/>
                <a:cs typeface="Aparajita" panose="020B0604020202020204" pitchFamily="34" charset="0"/>
              </a:endParaRPr>
            </a:p>
          </p:txBody>
        </p:sp>
        <p:pic>
          <p:nvPicPr>
            <p:cNvPr id="6" name="Google Shape;60;p13"/>
            <p:cNvPicPr preferRelativeResize="0"/>
            <p:nvPr/>
          </p:nvPicPr>
          <p:blipFill>
            <a:blip r:embed="rId6">
              <a:alphaModFix/>
            </a:blip>
            <a:stretch>
              <a:fillRect/>
            </a:stretch>
          </p:blipFill>
          <p:spPr>
            <a:xfrm>
              <a:off x="7888500" y="112275"/>
              <a:ext cx="1068410" cy="98812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48725" y="1224525"/>
            <a:ext cx="8520600" cy="5820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800" dirty="0">
                <a:solidFill>
                  <a:srgbClr val="C00000"/>
                </a:solidFill>
                <a:latin typeface="Times New Roman"/>
                <a:ea typeface="Times New Roman"/>
                <a:cs typeface="Times New Roman"/>
                <a:sym typeface="Times New Roman"/>
              </a:rPr>
              <a:t>Contents</a:t>
            </a:r>
            <a:endParaRPr sz="2800" dirty="0">
              <a:solidFill>
                <a:srgbClr val="C00000"/>
              </a:solidFill>
              <a:latin typeface="Times New Roman"/>
              <a:ea typeface="Times New Roman"/>
              <a:cs typeface="Times New Roman"/>
              <a:sym typeface="Times New Roman"/>
            </a:endParaRPr>
          </a:p>
        </p:txBody>
      </p:sp>
      <p:sp>
        <p:nvSpPr>
          <p:cNvPr id="66" name="Google Shape;66;p14"/>
          <p:cNvSpPr txBox="1"/>
          <p:nvPr/>
        </p:nvSpPr>
        <p:spPr>
          <a:xfrm>
            <a:off x="348725" y="1852129"/>
            <a:ext cx="8520600" cy="3157757"/>
          </a:xfrm>
          <a:prstGeom prst="rect">
            <a:avLst/>
          </a:prstGeom>
          <a:noFill/>
          <a:ln>
            <a:noFill/>
          </a:ln>
        </p:spPr>
        <p:txBody>
          <a:bodyPr spcFirstLastPara="1" wrap="square" lIns="91425" tIns="91425" rIns="91425" bIns="91425" anchor="t" anchorCtr="0">
            <a:spAutoFit/>
          </a:bodyPr>
          <a:lstStyle/>
          <a:p>
            <a:pPr marL="88900" lvl="0" algn="l" rtl="0">
              <a:lnSpc>
                <a:spcPct val="115000"/>
              </a:lnSpc>
              <a:spcBef>
                <a:spcPts val="0"/>
              </a:spcBef>
              <a:spcAft>
                <a:spcPts val="0"/>
              </a:spcAft>
              <a:buSzPts val="2200"/>
            </a:pPr>
            <a:r>
              <a:rPr lang="en" sz="2400" dirty="0">
                <a:solidFill>
                  <a:srgbClr val="CC0066"/>
                </a:solidFill>
                <a:latin typeface="Times New Roman" panose="02020603050405020304" pitchFamily="18" charset="0"/>
                <a:cs typeface="Times New Roman" panose="02020603050405020304" pitchFamily="18" charset="0"/>
              </a:rPr>
              <a:t>1. Abstract</a:t>
            </a:r>
            <a:endParaRPr sz="2400" dirty="0">
              <a:solidFill>
                <a:srgbClr val="CC0066"/>
              </a:solidFill>
              <a:latin typeface="Times New Roman" panose="02020603050405020304" pitchFamily="18" charset="0"/>
              <a:cs typeface="Times New Roman" panose="02020603050405020304" pitchFamily="18" charset="0"/>
            </a:endParaRPr>
          </a:p>
          <a:p>
            <a:pPr marL="88900" lvl="0">
              <a:lnSpc>
                <a:spcPct val="115000"/>
              </a:lnSpc>
              <a:buSzPts val="2200"/>
            </a:pPr>
            <a:r>
              <a:rPr lang="en" sz="2400" dirty="0">
                <a:solidFill>
                  <a:srgbClr val="CC0066"/>
                </a:solidFill>
                <a:latin typeface="Times New Roman" panose="02020603050405020304" pitchFamily="18" charset="0"/>
                <a:cs typeface="Times New Roman" panose="02020603050405020304" pitchFamily="18" charset="0"/>
              </a:rPr>
              <a:t>2. </a:t>
            </a:r>
            <a:r>
              <a:rPr lang="en-US" sz="2400" dirty="0">
                <a:solidFill>
                  <a:srgbClr val="CC0066"/>
                </a:solidFill>
                <a:latin typeface="Times New Roman" panose="02020603050405020304" pitchFamily="18" charset="0"/>
                <a:cs typeface="Times New Roman" panose="02020603050405020304" pitchFamily="18" charset="0"/>
              </a:rPr>
              <a:t>Introduction</a:t>
            </a:r>
            <a:endParaRPr sz="2400" dirty="0">
              <a:solidFill>
                <a:srgbClr val="CC0066"/>
              </a:solidFill>
              <a:latin typeface="Times New Roman" panose="02020603050405020304" pitchFamily="18" charset="0"/>
              <a:cs typeface="Times New Roman" panose="02020603050405020304" pitchFamily="18" charset="0"/>
            </a:endParaRPr>
          </a:p>
          <a:p>
            <a:pPr marL="88900" lvl="0">
              <a:lnSpc>
                <a:spcPct val="115000"/>
              </a:lnSpc>
              <a:buSzPts val="2200"/>
            </a:pPr>
            <a:r>
              <a:rPr lang="en" sz="2400" dirty="0">
                <a:solidFill>
                  <a:srgbClr val="CC0066"/>
                </a:solidFill>
                <a:latin typeface="Times New Roman" panose="02020603050405020304" pitchFamily="18" charset="0"/>
                <a:cs typeface="Times New Roman" panose="02020603050405020304" pitchFamily="18" charset="0"/>
              </a:rPr>
              <a:t>3. </a:t>
            </a:r>
            <a:r>
              <a:rPr lang="en-US" sz="2400" dirty="0">
                <a:solidFill>
                  <a:srgbClr val="CC0066"/>
                </a:solidFill>
                <a:latin typeface="Times New Roman" panose="02020603050405020304" pitchFamily="18" charset="0"/>
                <a:cs typeface="Times New Roman" panose="02020603050405020304" pitchFamily="18" charset="0"/>
              </a:rPr>
              <a:t>Literature Survey</a:t>
            </a:r>
            <a:endParaRPr sz="2400" dirty="0">
              <a:solidFill>
                <a:srgbClr val="CC0066"/>
              </a:solidFill>
              <a:latin typeface="Times New Roman" panose="02020603050405020304" pitchFamily="18" charset="0"/>
              <a:cs typeface="Times New Roman" panose="02020603050405020304" pitchFamily="18" charset="0"/>
            </a:endParaRPr>
          </a:p>
          <a:p>
            <a:pPr marL="88900" lvl="0">
              <a:lnSpc>
                <a:spcPct val="115000"/>
              </a:lnSpc>
              <a:buSzPts val="2200"/>
            </a:pPr>
            <a:r>
              <a:rPr lang="en" sz="2400" dirty="0">
                <a:solidFill>
                  <a:srgbClr val="CC0066"/>
                </a:solidFill>
                <a:latin typeface="Times New Roman" panose="02020603050405020304" pitchFamily="18" charset="0"/>
                <a:cs typeface="Times New Roman" panose="02020603050405020304" pitchFamily="18" charset="0"/>
              </a:rPr>
              <a:t>4. </a:t>
            </a:r>
            <a:r>
              <a:rPr lang="en-US" sz="2400" dirty="0">
                <a:solidFill>
                  <a:srgbClr val="CC0066"/>
                </a:solidFill>
                <a:latin typeface="Times New Roman" panose="02020603050405020304" pitchFamily="18" charset="0"/>
                <a:cs typeface="Times New Roman" panose="02020603050405020304" pitchFamily="18" charset="0"/>
              </a:rPr>
              <a:t>Significance / Importance of Topic</a:t>
            </a:r>
            <a:endParaRPr sz="2400" dirty="0">
              <a:solidFill>
                <a:srgbClr val="CC0066"/>
              </a:solidFill>
              <a:latin typeface="Times New Roman" panose="02020603050405020304" pitchFamily="18" charset="0"/>
              <a:cs typeface="Times New Roman" panose="02020603050405020304" pitchFamily="18" charset="0"/>
            </a:endParaRPr>
          </a:p>
          <a:p>
            <a:pPr marL="88900" lvl="0">
              <a:lnSpc>
                <a:spcPct val="115000"/>
              </a:lnSpc>
              <a:buClr>
                <a:schemeClr val="dk1"/>
              </a:buClr>
              <a:buSzPts val="2200"/>
            </a:pPr>
            <a:r>
              <a:rPr lang="en" sz="2400" dirty="0">
                <a:solidFill>
                  <a:srgbClr val="CC0066"/>
                </a:solidFill>
                <a:latin typeface="Times New Roman" panose="02020603050405020304" pitchFamily="18" charset="0"/>
                <a:cs typeface="Times New Roman" panose="02020603050405020304" pitchFamily="18" charset="0"/>
              </a:rPr>
              <a:t>5. </a:t>
            </a:r>
            <a:r>
              <a:rPr lang="en-US" sz="2400" dirty="0">
                <a:solidFill>
                  <a:srgbClr val="CC0066"/>
                </a:solidFill>
                <a:latin typeface="Times New Roman" panose="02020603050405020304" pitchFamily="18" charset="0"/>
                <a:cs typeface="Times New Roman" panose="02020603050405020304" pitchFamily="18" charset="0"/>
              </a:rPr>
              <a:t>Objectives</a:t>
            </a:r>
            <a:endParaRPr sz="2400" dirty="0">
              <a:solidFill>
                <a:srgbClr val="CC0066"/>
              </a:solidFill>
              <a:latin typeface="Times New Roman" panose="02020603050405020304" pitchFamily="18" charset="0"/>
              <a:cs typeface="Times New Roman" panose="02020603050405020304" pitchFamily="18" charset="0"/>
            </a:endParaRPr>
          </a:p>
          <a:p>
            <a:pPr marL="88900" lvl="0">
              <a:lnSpc>
                <a:spcPct val="115000"/>
              </a:lnSpc>
              <a:buClr>
                <a:schemeClr val="dk1"/>
              </a:buClr>
              <a:buSzPts val="2200"/>
            </a:pPr>
            <a:r>
              <a:rPr lang="en" sz="2400" dirty="0">
                <a:solidFill>
                  <a:srgbClr val="CC0066"/>
                </a:solidFill>
                <a:latin typeface="Times New Roman" panose="02020603050405020304" pitchFamily="18" charset="0"/>
                <a:cs typeface="Times New Roman" panose="02020603050405020304" pitchFamily="18" charset="0"/>
              </a:rPr>
              <a:t>6. </a:t>
            </a:r>
            <a:r>
              <a:rPr lang="en-US" sz="2400" dirty="0">
                <a:solidFill>
                  <a:srgbClr val="CC0066"/>
                </a:solidFill>
                <a:latin typeface="Times New Roman" panose="02020603050405020304" pitchFamily="18" charset="0"/>
                <a:cs typeface="Times New Roman" panose="02020603050405020304" pitchFamily="18" charset="0"/>
              </a:rPr>
              <a:t>Methodology</a:t>
            </a:r>
          </a:p>
          <a:p>
            <a:pPr marL="88900" lvl="0">
              <a:lnSpc>
                <a:spcPct val="115000"/>
              </a:lnSpc>
              <a:buClr>
                <a:schemeClr val="dk1"/>
              </a:buClr>
              <a:buSzPts val="2200"/>
            </a:pPr>
            <a:r>
              <a:rPr lang="en" sz="2400" dirty="0">
                <a:solidFill>
                  <a:srgbClr val="CC0066"/>
                </a:solidFill>
                <a:latin typeface="Times New Roman" panose="02020603050405020304" pitchFamily="18" charset="0"/>
                <a:cs typeface="Times New Roman" panose="02020603050405020304" pitchFamily="18" charset="0"/>
              </a:rPr>
              <a:t>7. </a:t>
            </a:r>
            <a:r>
              <a:rPr lang="en-US" sz="2400" dirty="0">
                <a:solidFill>
                  <a:srgbClr val="CC0066"/>
                </a:solidFill>
                <a:latin typeface="Times New Roman" panose="02020603050405020304" pitchFamily="18" charset="0"/>
                <a:cs typeface="Times New Roman" panose="02020603050405020304" pitchFamily="18" charset="0"/>
              </a:rPr>
              <a:t>References</a:t>
            </a:r>
            <a:endParaRPr sz="2400" dirty="0">
              <a:solidFill>
                <a:srgbClr val="CC0066"/>
              </a:solidFill>
              <a:latin typeface="Times New Roman" panose="02020603050405020304" pitchFamily="18" charset="0"/>
              <a:cs typeface="Times New Roman" panose="02020603050405020304" pitchFamily="18" charset="0"/>
            </a:endParaRPr>
          </a:p>
        </p:txBody>
      </p:sp>
      <p:grpSp>
        <p:nvGrpSpPr>
          <p:cNvPr id="4" name="Google Shape;55;p13"/>
          <p:cNvGrpSpPr/>
          <p:nvPr/>
        </p:nvGrpSpPr>
        <p:grpSpPr>
          <a:xfrm>
            <a:off x="348725" y="173920"/>
            <a:ext cx="8610339" cy="1050605"/>
            <a:chOff x="453491" y="112275"/>
            <a:chExt cx="8503419" cy="1027903"/>
          </a:xfrm>
        </p:grpSpPr>
        <p:grpSp>
          <p:nvGrpSpPr>
            <p:cNvPr id="5" name="Google Shape;56;p13"/>
            <p:cNvGrpSpPr/>
            <p:nvPr/>
          </p:nvGrpSpPr>
          <p:grpSpPr>
            <a:xfrm>
              <a:off x="453491" y="112275"/>
              <a:ext cx="7435114" cy="1027903"/>
              <a:chOff x="678882" y="112274"/>
              <a:chExt cx="6937036" cy="831301"/>
            </a:xfrm>
          </p:grpSpPr>
          <p:sp>
            <p:nvSpPr>
              <p:cNvPr id="8" name="Google Shape;57;p13"/>
              <p:cNvSpPr txBox="1"/>
              <p:nvPr/>
            </p:nvSpPr>
            <p:spPr>
              <a:xfrm>
                <a:off x="1640218" y="112274"/>
                <a:ext cx="5975700" cy="706216"/>
              </a:xfrm>
              <a:prstGeom prst="rect">
                <a:avLst/>
              </a:prstGeom>
              <a:solidFill>
                <a:srgbClr val="FF99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latin typeface="Times New Roman"/>
                    <a:ea typeface="Times New Roman"/>
                    <a:cs typeface="Times New Roman"/>
                    <a:sym typeface="Times New Roman"/>
                  </a:rPr>
                  <a:t>JSPM’s Jayawantrao Sawant College of Engineering, Hadapsar Pune</a:t>
                </a: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 sz="1600" dirty="0">
                    <a:latin typeface="Times New Roman"/>
                    <a:ea typeface="Times New Roman"/>
                    <a:cs typeface="Times New Roman"/>
                    <a:sym typeface="Times New Roman"/>
                  </a:rPr>
                  <a:t>Department of Mechanical Engineering</a:t>
                </a:r>
                <a:endParaRPr sz="1600" dirty="0">
                  <a:latin typeface="Times New Roman"/>
                  <a:ea typeface="Times New Roman"/>
                  <a:cs typeface="Times New Roman"/>
                  <a:sym typeface="Times New Roman"/>
                </a:endParaRPr>
              </a:p>
              <a:p>
                <a:pPr marL="0" lvl="0" indent="0" algn="ctr" rtl="0">
                  <a:spcBef>
                    <a:spcPts val="0"/>
                  </a:spcBef>
                  <a:spcAft>
                    <a:spcPts val="0"/>
                  </a:spcAft>
                  <a:buNone/>
                </a:pPr>
                <a:endParaRPr dirty="0">
                  <a:highlight>
                    <a:srgbClr val="274E13"/>
                  </a:highlight>
                  <a:latin typeface="Times New Roman"/>
                  <a:ea typeface="Times New Roman"/>
                  <a:cs typeface="Times New Roman"/>
                  <a:sym typeface="Times New Roman"/>
                </a:endParaRPr>
              </a:p>
            </p:txBody>
          </p:sp>
          <p:pic>
            <p:nvPicPr>
              <p:cNvPr id="9" name="Google Shape;58;p13"/>
              <p:cNvPicPr preferRelativeResize="0"/>
              <p:nvPr/>
            </p:nvPicPr>
            <p:blipFill>
              <a:blip r:embed="rId3">
                <a:alphaModFix/>
              </a:blip>
              <a:stretch>
                <a:fillRect/>
              </a:stretch>
            </p:blipFill>
            <p:spPr>
              <a:xfrm>
                <a:off x="678882" y="112275"/>
                <a:ext cx="1003069" cy="831300"/>
              </a:xfrm>
              <a:prstGeom prst="rect">
                <a:avLst/>
              </a:prstGeom>
              <a:noFill/>
              <a:ln>
                <a:noFill/>
              </a:ln>
            </p:spPr>
          </p:pic>
        </p:grpSp>
        <p:sp>
          <p:nvSpPr>
            <p:cNvPr id="6" name="Google Shape;59;p13"/>
            <p:cNvSpPr txBox="1"/>
            <p:nvPr/>
          </p:nvSpPr>
          <p:spPr>
            <a:xfrm>
              <a:off x="1521900" y="700200"/>
              <a:ext cx="6366600" cy="421547"/>
            </a:xfrm>
            <a:prstGeom prst="rect">
              <a:avLst/>
            </a:prstGeom>
            <a:solidFill>
              <a:srgbClr val="274E13"/>
            </a:solidFill>
            <a:ln>
              <a:noFill/>
            </a:ln>
          </p:spPr>
          <p:txBody>
            <a:bodyPr spcFirstLastPara="1" wrap="square" lIns="91425" tIns="91425" rIns="91425" bIns="91425" anchor="t" anchorCtr="0">
              <a:spAutoFit/>
            </a:bodyPr>
            <a:lstStyle/>
            <a:p>
              <a:pPr algn="ctr"/>
              <a:r>
                <a:rPr lang="en" sz="1600" dirty="0">
                  <a:solidFill>
                    <a:srgbClr val="FFFF00"/>
                  </a:solidFill>
                  <a:latin typeface="Aparajita" panose="020B0604020202020204" pitchFamily="34" charset="0"/>
                  <a:cs typeface="Aparajita" panose="020B0604020202020204" pitchFamily="34" charset="0"/>
                </a:rPr>
                <a:t>BE Project Registration Seminar 2022-23</a:t>
              </a:r>
            </a:p>
          </p:txBody>
        </p:sp>
        <p:pic>
          <p:nvPicPr>
            <p:cNvPr id="7" name="Google Shape;60;p13"/>
            <p:cNvPicPr preferRelativeResize="0"/>
            <p:nvPr/>
          </p:nvPicPr>
          <p:blipFill>
            <a:blip r:embed="rId4">
              <a:alphaModFix/>
            </a:blip>
            <a:stretch>
              <a:fillRect/>
            </a:stretch>
          </p:blipFill>
          <p:spPr>
            <a:xfrm>
              <a:off x="7888500" y="112275"/>
              <a:ext cx="1068410" cy="98812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74675" y="1205687"/>
            <a:ext cx="8520600" cy="573000"/>
          </a:xfrm>
          <a:prstGeom prst="rect">
            <a:avLst/>
          </a:prstGeom>
        </p:spPr>
        <p:txBody>
          <a:bodyPr spcFirstLastPara="1" wrap="square" lIns="91425" tIns="91425" rIns="91425" bIns="91425" anchor="b" anchorCtr="0">
            <a:noAutofit/>
          </a:bodyPr>
          <a:lstStyle/>
          <a:p>
            <a:pPr algn="l">
              <a:buSzPts val="990"/>
            </a:pPr>
            <a:r>
              <a:rPr lang="en-US" sz="2800" dirty="0">
                <a:solidFill>
                  <a:srgbClr val="C00000"/>
                </a:solidFill>
                <a:latin typeface="Times New Roman"/>
                <a:ea typeface="Times New Roman"/>
                <a:cs typeface="Times New Roman"/>
                <a:sym typeface="Times New Roman"/>
              </a:rPr>
              <a:t>Abstract :-</a:t>
            </a:r>
            <a:endParaRPr sz="2800" dirty="0">
              <a:solidFill>
                <a:srgbClr val="C0000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7B08F4A4-EB21-3074-1001-F1AD2DFAA911}"/>
              </a:ext>
            </a:extLst>
          </p:cNvPr>
          <p:cNvSpPr>
            <a:spLocks noGrp="1"/>
          </p:cNvSpPr>
          <p:nvPr>
            <p:ph type="body" idx="1"/>
          </p:nvPr>
        </p:nvSpPr>
        <p:spPr>
          <a:xfrm>
            <a:off x="311700" y="1738030"/>
            <a:ext cx="8520600" cy="3416400"/>
          </a:xfrm>
        </p:spPr>
        <p:txBody>
          <a:bodyPr/>
          <a:lstStyle/>
          <a:p>
            <a:pPr>
              <a:buFont typeface="+mj-lt"/>
              <a:buAutoNum type="arabicPeriod"/>
            </a:pPr>
            <a:r>
              <a:rPr lang="en-IN" dirty="0">
                <a:latin typeface="Times New Roman" panose="02020603050405020304" pitchFamily="18" charset="0"/>
                <a:cs typeface="Times New Roman" panose="02020603050405020304" pitchFamily="18" charset="0"/>
              </a:rPr>
              <a:t>The project deals with prevention of vehicle accidents.</a:t>
            </a:r>
          </a:p>
          <a:p>
            <a:pPr>
              <a:buFont typeface="+mj-lt"/>
              <a:buAutoNum type="arabicPeriod"/>
            </a:pPr>
            <a:r>
              <a:rPr lang="en-IN" dirty="0">
                <a:latin typeface="Times New Roman" panose="02020603050405020304" pitchFamily="18" charset="0"/>
                <a:cs typeface="Times New Roman" panose="02020603050405020304" pitchFamily="18" charset="0"/>
              </a:rPr>
              <a:t>This project mainly related to road accidents that happen in sleepy and half sleep persons while in driving mode.</a:t>
            </a:r>
          </a:p>
          <a:p>
            <a:pPr>
              <a:buFont typeface="+mj-lt"/>
              <a:buAutoNum type="arabicPeriod"/>
            </a:pPr>
            <a:r>
              <a:rPr lang="en-IN" dirty="0">
                <a:latin typeface="Times New Roman" panose="02020603050405020304" pitchFamily="18" charset="0"/>
                <a:cs typeface="Times New Roman" panose="02020603050405020304" pitchFamily="18" charset="0"/>
              </a:rPr>
              <a:t>The machine learning model detects the half sleep persons by its facial expression and alert the alarm by using buzzer.</a:t>
            </a:r>
          </a:p>
          <a:p>
            <a:pPr>
              <a:buFont typeface="+mj-lt"/>
              <a:buAutoNum type="arabicPeriod"/>
            </a:pPr>
            <a:r>
              <a:rPr lang="en-IN" dirty="0">
                <a:latin typeface="Times New Roman" panose="02020603050405020304" pitchFamily="18" charset="0"/>
                <a:cs typeface="Times New Roman" panose="02020603050405020304" pitchFamily="18" charset="0"/>
              </a:rPr>
              <a:t> Machine learning model detects face using camera.</a:t>
            </a:r>
          </a:p>
          <a:p>
            <a:pPr>
              <a:buFont typeface="+mj-lt"/>
              <a:buAutoNum type="arabicPeriod"/>
            </a:pPr>
            <a:r>
              <a:rPr lang="en-IN" dirty="0">
                <a:latin typeface="Times New Roman" panose="02020603050405020304" pitchFamily="18" charset="0"/>
                <a:cs typeface="Times New Roman" panose="02020603050405020304" pitchFamily="18" charset="0"/>
              </a:rPr>
              <a:t>And model is created by using python language.</a:t>
            </a:r>
          </a:p>
        </p:txBody>
      </p:sp>
      <p:grpSp>
        <p:nvGrpSpPr>
          <p:cNvPr id="3" name="Google Shape;55;p13"/>
          <p:cNvGrpSpPr/>
          <p:nvPr/>
        </p:nvGrpSpPr>
        <p:grpSpPr>
          <a:xfrm>
            <a:off x="348725" y="173920"/>
            <a:ext cx="8610339" cy="1050605"/>
            <a:chOff x="453491" y="112275"/>
            <a:chExt cx="8503419" cy="1027903"/>
          </a:xfrm>
        </p:grpSpPr>
        <p:grpSp>
          <p:nvGrpSpPr>
            <p:cNvPr id="4" name="Google Shape;56;p13"/>
            <p:cNvGrpSpPr/>
            <p:nvPr/>
          </p:nvGrpSpPr>
          <p:grpSpPr>
            <a:xfrm>
              <a:off x="453491" y="112275"/>
              <a:ext cx="7435114" cy="1027903"/>
              <a:chOff x="678882" y="112274"/>
              <a:chExt cx="6937036" cy="831301"/>
            </a:xfrm>
          </p:grpSpPr>
          <p:sp>
            <p:nvSpPr>
              <p:cNvPr id="7" name="Google Shape;57;p13"/>
              <p:cNvSpPr txBox="1"/>
              <p:nvPr/>
            </p:nvSpPr>
            <p:spPr>
              <a:xfrm>
                <a:off x="1640218" y="112274"/>
                <a:ext cx="5975700" cy="706216"/>
              </a:xfrm>
              <a:prstGeom prst="rect">
                <a:avLst/>
              </a:prstGeom>
              <a:solidFill>
                <a:srgbClr val="FF99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latin typeface="Times New Roman"/>
                    <a:ea typeface="Times New Roman"/>
                    <a:cs typeface="Times New Roman"/>
                    <a:sym typeface="Times New Roman"/>
                  </a:rPr>
                  <a:t>JSPM’s Jayawantrao Sawant College of Engineering, Hadapsar Pune</a:t>
                </a: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 sz="1600" dirty="0">
                    <a:latin typeface="Times New Roman"/>
                    <a:ea typeface="Times New Roman"/>
                    <a:cs typeface="Times New Roman"/>
                    <a:sym typeface="Times New Roman"/>
                  </a:rPr>
                  <a:t>Department of Mechanical Engineering</a:t>
                </a:r>
                <a:endParaRPr sz="1600" dirty="0">
                  <a:latin typeface="Times New Roman"/>
                  <a:ea typeface="Times New Roman"/>
                  <a:cs typeface="Times New Roman"/>
                  <a:sym typeface="Times New Roman"/>
                </a:endParaRPr>
              </a:p>
              <a:p>
                <a:pPr marL="0" lvl="0" indent="0" algn="ctr" rtl="0">
                  <a:spcBef>
                    <a:spcPts val="0"/>
                  </a:spcBef>
                  <a:spcAft>
                    <a:spcPts val="0"/>
                  </a:spcAft>
                  <a:buNone/>
                </a:pPr>
                <a:endParaRPr dirty="0">
                  <a:highlight>
                    <a:srgbClr val="274E13"/>
                  </a:highlight>
                  <a:latin typeface="Times New Roman"/>
                  <a:ea typeface="Times New Roman"/>
                  <a:cs typeface="Times New Roman"/>
                  <a:sym typeface="Times New Roman"/>
                </a:endParaRPr>
              </a:p>
            </p:txBody>
          </p:sp>
          <p:pic>
            <p:nvPicPr>
              <p:cNvPr id="8" name="Google Shape;58;p13"/>
              <p:cNvPicPr preferRelativeResize="0"/>
              <p:nvPr/>
            </p:nvPicPr>
            <p:blipFill>
              <a:blip r:embed="rId3">
                <a:alphaModFix/>
              </a:blip>
              <a:stretch>
                <a:fillRect/>
              </a:stretch>
            </p:blipFill>
            <p:spPr>
              <a:xfrm>
                <a:off x="678882" y="112275"/>
                <a:ext cx="1003069" cy="831300"/>
              </a:xfrm>
              <a:prstGeom prst="rect">
                <a:avLst/>
              </a:prstGeom>
              <a:noFill/>
              <a:ln>
                <a:noFill/>
              </a:ln>
            </p:spPr>
          </p:pic>
        </p:grpSp>
        <p:sp>
          <p:nvSpPr>
            <p:cNvPr id="5" name="Google Shape;59;p13"/>
            <p:cNvSpPr txBox="1"/>
            <p:nvPr/>
          </p:nvSpPr>
          <p:spPr>
            <a:xfrm>
              <a:off x="1521900" y="700200"/>
              <a:ext cx="6366600" cy="421547"/>
            </a:xfrm>
            <a:prstGeom prst="rect">
              <a:avLst/>
            </a:prstGeom>
            <a:solidFill>
              <a:srgbClr val="274E1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rgbClr val="FFFF00"/>
                  </a:solidFill>
                  <a:latin typeface="Aparajita" panose="020B0604020202020204" pitchFamily="34" charset="0"/>
                  <a:cs typeface="Aparajita" panose="020B0604020202020204" pitchFamily="34" charset="0"/>
                </a:rPr>
                <a:t>BE Project Registration Seminar 2022-23</a:t>
              </a:r>
              <a:endParaRPr sz="1600" dirty="0">
                <a:solidFill>
                  <a:srgbClr val="FFFF00"/>
                </a:solidFill>
                <a:latin typeface="Aparajita" panose="020B0604020202020204" pitchFamily="34" charset="0"/>
                <a:cs typeface="Aparajita" panose="020B0604020202020204" pitchFamily="34" charset="0"/>
              </a:endParaRPr>
            </a:p>
          </p:txBody>
        </p:sp>
        <p:pic>
          <p:nvPicPr>
            <p:cNvPr id="6" name="Google Shape;60;p13"/>
            <p:cNvPicPr preferRelativeResize="0"/>
            <p:nvPr/>
          </p:nvPicPr>
          <p:blipFill>
            <a:blip r:embed="rId4">
              <a:alphaModFix/>
            </a:blip>
            <a:stretch>
              <a:fillRect/>
            </a:stretch>
          </p:blipFill>
          <p:spPr>
            <a:xfrm>
              <a:off x="7888500" y="112275"/>
              <a:ext cx="1068410" cy="988125"/>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224525"/>
            <a:ext cx="8520600" cy="541413"/>
          </a:xfrm>
          <a:prstGeom prst="rect">
            <a:avLst/>
          </a:prstGeom>
        </p:spPr>
        <p:txBody>
          <a:bodyPr spcFirstLastPara="1" wrap="square" lIns="91425" tIns="91425" rIns="91425" bIns="91425" anchor="b" anchorCtr="0">
            <a:noAutofit/>
          </a:bodyPr>
          <a:lstStyle/>
          <a:p>
            <a:pPr algn="l">
              <a:buSzPts val="990"/>
            </a:pPr>
            <a:r>
              <a:rPr lang="en-US" sz="2800" dirty="0">
                <a:solidFill>
                  <a:srgbClr val="C00000"/>
                </a:solidFill>
                <a:latin typeface="Times New Roman"/>
                <a:ea typeface="Times New Roman"/>
                <a:cs typeface="Times New Roman"/>
                <a:sym typeface="Times New Roman"/>
              </a:rPr>
              <a:t>Introduction :-</a:t>
            </a:r>
            <a:endParaRPr sz="2800" dirty="0">
              <a:solidFill>
                <a:srgbClr val="C0000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29CCE838-FCAF-D9A0-97E5-EBB8380E671C}"/>
              </a:ext>
            </a:extLst>
          </p:cNvPr>
          <p:cNvSpPr>
            <a:spLocks noGrp="1"/>
          </p:cNvSpPr>
          <p:nvPr>
            <p:ph type="body" idx="1"/>
          </p:nvPr>
        </p:nvSpPr>
        <p:spPr>
          <a:xfrm>
            <a:off x="311700" y="1765939"/>
            <a:ext cx="8520600" cy="3377562"/>
          </a:xfrm>
        </p:spPr>
        <p:txBody>
          <a:bodyPr/>
          <a:lstStyle/>
          <a:p>
            <a:pPr algn="just">
              <a:buFont typeface="+mj-lt"/>
              <a:buAutoNum type="arabicPeriod"/>
            </a:pPr>
            <a:r>
              <a:rPr lang="en-IN" dirty="0">
                <a:latin typeface="Times New Roman" panose="02020603050405020304" pitchFamily="18" charset="0"/>
                <a:cs typeface="Times New Roman" panose="02020603050405020304" pitchFamily="18" charset="0"/>
              </a:rPr>
              <a:t>Road accident have become a major issue due to the following reasons:-</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Increase in number of vehicles;</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Growing number of </a:t>
            </a:r>
            <a:r>
              <a:rPr lang="en-IN" dirty="0" err="1">
                <a:latin typeface="Times New Roman" panose="02020603050405020304" pitchFamily="18" charset="0"/>
                <a:cs typeface="Times New Roman" panose="02020603050405020304" pitchFamily="18" charset="0"/>
              </a:rPr>
              <a:t>rackless</a:t>
            </a:r>
            <a:r>
              <a:rPr lang="en-IN" dirty="0">
                <a:latin typeface="Times New Roman" panose="02020603050405020304" pitchFamily="18" charset="0"/>
                <a:cs typeface="Times New Roman" panose="02020603050405020304" pitchFamily="18" charset="0"/>
              </a:rPr>
              <a:t> drivers and</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Lack of proper driving skill.</a:t>
            </a:r>
          </a:p>
          <a:p>
            <a:pPr marL="114300" indent="0" algn="just">
              <a:buNone/>
            </a:pPr>
            <a:endParaRPr lang="en-IN" dirty="0">
              <a:latin typeface="Times New Roman" panose="02020603050405020304" pitchFamily="18" charset="0"/>
              <a:cs typeface="Times New Roman" panose="02020603050405020304" pitchFamily="18" charset="0"/>
            </a:endParaRPr>
          </a:p>
          <a:p>
            <a:pPr algn="just">
              <a:buFont typeface="+mj-lt"/>
              <a:buAutoNum type="arabicPeriod" startAt="2"/>
            </a:pPr>
            <a:r>
              <a:rPr lang="en-IN" dirty="0">
                <a:latin typeface="Times New Roman" panose="02020603050405020304" pitchFamily="18" charset="0"/>
                <a:cs typeface="Times New Roman" panose="02020603050405020304" pitchFamily="18" charset="0"/>
              </a:rPr>
              <a:t>The long hours of continuous driving is major issue of road accidents.</a:t>
            </a:r>
          </a:p>
          <a:p>
            <a:pPr algn="just">
              <a:buFont typeface="+mj-lt"/>
              <a:buAutoNum type="arabicPeriod" startAt="2"/>
            </a:pPr>
            <a:r>
              <a:rPr lang="en-IN" dirty="0">
                <a:latin typeface="Times New Roman" panose="02020603050405020304" pitchFamily="18" charset="0"/>
                <a:cs typeface="Times New Roman" panose="02020603050405020304" pitchFamily="18" charset="0"/>
              </a:rPr>
              <a:t>In this project, we are designing a system, which will </a:t>
            </a:r>
            <a:r>
              <a:rPr lang="en-IN" dirty="0" err="1">
                <a:latin typeface="Times New Roman" panose="02020603050405020304" pitchFamily="18" charset="0"/>
                <a:cs typeface="Times New Roman" panose="02020603050405020304" pitchFamily="18" charset="0"/>
              </a:rPr>
              <a:t>contiuously</a:t>
            </a:r>
            <a:r>
              <a:rPr lang="en-IN" dirty="0">
                <a:latin typeface="Times New Roman" panose="02020603050405020304" pitchFamily="18" charset="0"/>
                <a:cs typeface="Times New Roman" panose="02020603050405020304" pitchFamily="18" charset="0"/>
              </a:rPr>
              <a:t> monitor the facial expressions of the driver using camera.</a:t>
            </a:r>
          </a:p>
          <a:p>
            <a:pPr algn="just">
              <a:buFont typeface="+mj-lt"/>
              <a:buAutoNum type="arabicPeriod" startAt="2"/>
            </a:pPr>
            <a:r>
              <a:rPr lang="en-IN" dirty="0">
                <a:latin typeface="Times New Roman" panose="02020603050405020304" pitchFamily="18" charset="0"/>
                <a:cs typeface="Times New Roman" panose="02020603050405020304" pitchFamily="18" charset="0"/>
              </a:rPr>
              <a:t>In this presentation we are explaining how  and what we are going to do </a:t>
            </a:r>
            <a:r>
              <a:rPr lang="en-IN" dirty="0" err="1">
                <a:latin typeface="Times New Roman" panose="02020603050405020304" pitchFamily="18" charset="0"/>
                <a:cs typeface="Times New Roman" panose="02020603050405020304" pitchFamily="18" charset="0"/>
              </a:rPr>
              <a:t>throughtout</a:t>
            </a:r>
            <a:r>
              <a:rPr lang="en-IN" dirty="0">
                <a:latin typeface="Times New Roman" panose="02020603050405020304" pitchFamily="18" charset="0"/>
                <a:cs typeface="Times New Roman" panose="02020603050405020304" pitchFamily="18" charset="0"/>
              </a:rPr>
              <a:t> the project.</a:t>
            </a:r>
          </a:p>
        </p:txBody>
      </p:sp>
      <p:grpSp>
        <p:nvGrpSpPr>
          <p:cNvPr id="3" name="Google Shape;55;p13"/>
          <p:cNvGrpSpPr/>
          <p:nvPr/>
        </p:nvGrpSpPr>
        <p:grpSpPr>
          <a:xfrm>
            <a:off x="348725" y="173920"/>
            <a:ext cx="8610339" cy="1050605"/>
            <a:chOff x="453491" y="112275"/>
            <a:chExt cx="8503419" cy="1027903"/>
          </a:xfrm>
        </p:grpSpPr>
        <p:grpSp>
          <p:nvGrpSpPr>
            <p:cNvPr id="4" name="Google Shape;56;p13"/>
            <p:cNvGrpSpPr/>
            <p:nvPr/>
          </p:nvGrpSpPr>
          <p:grpSpPr>
            <a:xfrm>
              <a:off x="453491" y="112275"/>
              <a:ext cx="7435114" cy="1027903"/>
              <a:chOff x="678882" y="112274"/>
              <a:chExt cx="6937036" cy="831301"/>
            </a:xfrm>
          </p:grpSpPr>
          <p:sp>
            <p:nvSpPr>
              <p:cNvPr id="7" name="Google Shape;57;p13"/>
              <p:cNvSpPr txBox="1"/>
              <p:nvPr/>
            </p:nvSpPr>
            <p:spPr>
              <a:xfrm>
                <a:off x="1640218" y="112274"/>
                <a:ext cx="5975700" cy="706216"/>
              </a:xfrm>
              <a:prstGeom prst="rect">
                <a:avLst/>
              </a:prstGeom>
              <a:solidFill>
                <a:srgbClr val="FF99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latin typeface="Times New Roman"/>
                    <a:ea typeface="Times New Roman"/>
                    <a:cs typeface="Times New Roman"/>
                    <a:sym typeface="Times New Roman"/>
                  </a:rPr>
                  <a:t>JSPM’s Jayawantrao Sawant College of Engineering, Hadapsar Pune</a:t>
                </a: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 sz="1600" dirty="0">
                    <a:latin typeface="Times New Roman"/>
                    <a:ea typeface="Times New Roman"/>
                    <a:cs typeface="Times New Roman"/>
                    <a:sym typeface="Times New Roman"/>
                  </a:rPr>
                  <a:t>Department of Mechanical Engineering</a:t>
                </a:r>
                <a:endParaRPr sz="1600" dirty="0">
                  <a:latin typeface="Times New Roman"/>
                  <a:ea typeface="Times New Roman"/>
                  <a:cs typeface="Times New Roman"/>
                  <a:sym typeface="Times New Roman"/>
                </a:endParaRPr>
              </a:p>
              <a:p>
                <a:pPr marL="0" lvl="0" indent="0" algn="ctr" rtl="0">
                  <a:spcBef>
                    <a:spcPts val="0"/>
                  </a:spcBef>
                  <a:spcAft>
                    <a:spcPts val="0"/>
                  </a:spcAft>
                  <a:buNone/>
                </a:pPr>
                <a:endParaRPr dirty="0">
                  <a:highlight>
                    <a:srgbClr val="274E13"/>
                  </a:highlight>
                  <a:latin typeface="Times New Roman"/>
                  <a:ea typeface="Times New Roman"/>
                  <a:cs typeface="Times New Roman"/>
                  <a:sym typeface="Times New Roman"/>
                </a:endParaRPr>
              </a:p>
            </p:txBody>
          </p:sp>
          <p:pic>
            <p:nvPicPr>
              <p:cNvPr id="8" name="Google Shape;58;p13"/>
              <p:cNvPicPr preferRelativeResize="0"/>
              <p:nvPr/>
            </p:nvPicPr>
            <p:blipFill>
              <a:blip r:embed="rId3">
                <a:alphaModFix/>
              </a:blip>
              <a:stretch>
                <a:fillRect/>
              </a:stretch>
            </p:blipFill>
            <p:spPr>
              <a:xfrm>
                <a:off x="678882" y="112275"/>
                <a:ext cx="1003069" cy="831300"/>
              </a:xfrm>
              <a:prstGeom prst="rect">
                <a:avLst/>
              </a:prstGeom>
              <a:noFill/>
              <a:ln>
                <a:noFill/>
              </a:ln>
            </p:spPr>
          </p:pic>
        </p:grpSp>
        <p:sp>
          <p:nvSpPr>
            <p:cNvPr id="5" name="Google Shape;59;p13"/>
            <p:cNvSpPr txBox="1"/>
            <p:nvPr/>
          </p:nvSpPr>
          <p:spPr>
            <a:xfrm>
              <a:off x="1521900" y="700200"/>
              <a:ext cx="6366600" cy="421547"/>
            </a:xfrm>
            <a:prstGeom prst="rect">
              <a:avLst/>
            </a:prstGeom>
            <a:solidFill>
              <a:srgbClr val="274E1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rgbClr val="FFFF00"/>
                  </a:solidFill>
                  <a:latin typeface="Aparajita" panose="020B0604020202020204" pitchFamily="34" charset="0"/>
                  <a:cs typeface="Aparajita" panose="020B0604020202020204" pitchFamily="34" charset="0"/>
                </a:rPr>
                <a:t>BE Project Registration Seminar 2022-23</a:t>
              </a:r>
              <a:endParaRPr sz="1600" dirty="0">
                <a:solidFill>
                  <a:srgbClr val="FFFF00"/>
                </a:solidFill>
                <a:latin typeface="Aparajita" panose="020B0604020202020204" pitchFamily="34" charset="0"/>
                <a:cs typeface="Aparajita" panose="020B0604020202020204" pitchFamily="34" charset="0"/>
              </a:endParaRPr>
            </a:p>
          </p:txBody>
        </p:sp>
        <p:pic>
          <p:nvPicPr>
            <p:cNvPr id="6" name="Google Shape;60;p13"/>
            <p:cNvPicPr preferRelativeResize="0"/>
            <p:nvPr/>
          </p:nvPicPr>
          <p:blipFill>
            <a:blip r:embed="rId4">
              <a:alphaModFix/>
            </a:blip>
            <a:stretch>
              <a:fillRect/>
            </a:stretch>
          </p:blipFill>
          <p:spPr>
            <a:xfrm>
              <a:off x="7888500" y="112275"/>
              <a:ext cx="1068410" cy="988125"/>
            </a:xfrm>
            <a:prstGeom prst="rect">
              <a:avLst/>
            </a:prstGeom>
            <a:noFill/>
            <a:ln>
              <a:noFill/>
            </a:ln>
          </p:spPr>
        </p:pic>
      </p:grpSp>
    </p:spTree>
    <p:extLst>
      <p:ext uri="{BB962C8B-B14F-4D97-AF65-F5344CB8AC3E}">
        <p14:creationId xmlns:p14="http://schemas.microsoft.com/office/powerpoint/2010/main" val="214171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205686"/>
            <a:ext cx="8520600" cy="521414"/>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800" dirty="0">
                <a:solidFill>
                  <a:srgbClr val="C00000"/>
                </a:solidFill>
                <a:latin typeface="Times New Roman"/>
                <a:ea typeface="Times New Roman"/>
                <a:cs typeface="Times New Roman"/>
              </a:rPr>
              <a:t>Literature Survey :-</a:t>
            </a:r>
            <a:endParaRPr sz="2800" dirty="0">
              <a:solidFill>
                <a:srgbClr val="C0000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93FDA6F0-A0E3-03B4-C668-E6FC91DEE914}"/>
              </a:ext>
            </a:extLst>
          </p:cNvPr>
          <p:cNvSpPr>
            <a:spLocks noGrp="1"/>
          </p:cNvSpPr>
          <p:nvPr>
            <p:ph type="body" idx="1"/>
          </p:nvPr>
        </p:nvSpPr>
        <p:spPr>
          <a:xfrm>
            <a:off x="311700" y="1727100"/>
            <a:ext cx="8520600" cy="3288163"/>
          </a:xfrm>
        </p:spPr>
        <p:txBody>
          <a:bodyPr/>
          <a:lstStyle/>
          <a:p>
            <a:endParaRPr lang="en-IN" dirty="0"/>
          </a:p>
        </p:txBody>
      </p:sp>
      <p:grpSp>
        <p:nvGrpSpPr>
          <p:cNvPr id="3" name="Google Shape;55;p13"/>
          <p:cNvGrpSpPr/>
          <p:nvPr/>
        </p:nvGrpSpPr>
        <p:grpSpPr>
          <a:xfrm>
            <a:off x="348725" y="173920"/>
            <a:ext cx="8610339" cy="1050605"/>
            <a:chOff x="453491" y="112275"/>
            <a:chExt cx="8503419" cy="1027903"/>
          </a:xfrm>
        </p:grpSpPr>
        <p:grpSp>
          <p:nvGrpSpPr>
            <p:cNvPr id="4" name="Google Shape;56;p13"/>
            <p:cNvGrpSpPr/>
            <p:nvPr/>
          </p:nvGrpSpPr>
          <p:grpSpPr>
            <a:xfrm>
              <a:off x="453491" y="112275"/>
              <a:ext cx="7435114" cy="1027903"/>
              <a:chOff x="678882" y="112274"/>
              <a:chExt cx="6937036" cy="831301"/>
            </a:xfrm>
          </p:grpSpPr>
          <p:sp>
            <p:nvSpPr>
              <p:cNvPr id="7" name="Google Shape;57;p13"/>
              <p:cNvSpPr txBox="1"/>
              <p:nvPr/>
            </p:nvSpPr>
            <p:spPr>
              <a:xfrm>
                <a:off x="1640218" y="112274"/>
                <a:ext cx="5975700" cy="706216"/>
              </a:xfrm>
              <a:prstGeom prst="rect">
                <a:avLst/>
              </a:prstGeom>
              <a:solidFill>
                <a:srgbClr val="FF99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latin typeface="Times New Roman"/>
                    <a:ea typeface="Times New Roman"/>
                    <a:cs typeface="Times New Roman"/>
                    <a:sym typeface="Times New Roman"/>
                  </a:rPr>
                  <a:t>JSPM’s Jayawantrao Sawant College of Engineering, Hadapsar Pune</a:t>
                </a: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 sz="1600" dirty="0">
                    <a:latin typeface="Times New Roman"/>
                    <a:ea typeface="Times New Roman"/>
                    <a:cs typeface="Times New Roman"/>
                    <a:sym typeface="Times New Roman"/>
                  </a:rPr>
                  <a:t>Department of Mechanical Engineering</a:t>
                </a:r>
                <a:endParaRPr sz="1600" dirty="0">
                  <a:latin typeface="Times New Roman"/>
                  <a:ea typeface="Times New Roman"/>
                  <a:cs typeface="Times New Roman"/>
                  <a:sym typeface="Times New Roman"/>
                </a:endParaRPr>
              </a:p>
              <a:p>
                <a:pPr marL="0" lvl="0" indent="0" algn="ctr" rtl="0">
                  <a:spcBef>
                    <a:spcPts val="0"/>
                  </a:spcBef>
                  <a:spcAft>
                    <a:spcPts val="0"/>
                  </a:spcAft>
                  <a:buNone/>
                </a:pPr>
                <a:endParaRPr dirty="0">
                  <a:highlight>
                    <a:srgbClr val="274E13"/>
                  </a:highlight>
                  <a:latin typeface="Times New Roman"/>
                  <a:ea typeface="Times New Roman"/>
                  <a:cs typeface="Times New Roman"/>
                  <a:sym typeface="Times New Roman"/>
                </a:endParaRPr>
              </a:p>
            </p:txBody>
          </p:sp>
          <p:pic>
            <p:nvPicPr>
              <p:cNvPr id="8" name="Google Shape;58;p13"/>
              <p:cNvPicPr preferRelativeResize="0"/>
              <p:nvPr/>
            </p:nvPicPr>
            <p:blipFill>
              <a:blip r:embed="rId3">
                <a:alphaModFix/>
              </a:blip>
              <a:stretch>
                <a:fillRect/>
              </a:stretch>
            </p:blipFill>
            <p:spPr>
              <a:xfrm>
                <a:off x="678882" y="112275"/>
                <a:ext cx="1003069" cy="831300"/>
              </a:xfrm>
              <a:prstGeom prst="rect">
                <a:avLst/>
              </a:prstGeom>
              <a:noFill/>
              <a:ln>
                <a:noFill/>
              </a:ln>
            </p:spPr>
          </p:pic>
        </p:grpSp>
        <p:sp>
          <p:nvSpPr>
            <p:cNvPr id="5" name="Google Shape;59;p13"/>
            <p:cNvSpPr txBox="1"/>
            <p:nvPr/>
          </p:nvSpPr>
          <p:spPr>
            <a:xfrm>
              <a:off x="1521900" y="700200"/>
              <a:ext cx="6366600" cy="421547"/>
            </a:xfrm>
            <a:prstGeom prst="rect">
              <a:avLst/>
            </a:prstGeom>
            <a:solidFill>
              <a:srgbClr val="274E1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rgbClr val="FFFF00"/>
                  </a:solidFill>
                  <a:latin typeface="Aparajita" panose="020B0604020202020204" pitchFamily="34" charset="0"/>
                  <a:cs typeface="Aparajita" panose="020B0604020202020204" pitchFamily="34" charset="0"/>
                </a:rPr>
                <a:t>BE Project Registration Seminar 2022-23</a:t>
              </a:r>
              <a:endParaRPr sz="1600" dirty="0">
                <a:solidFill>
                  <a:srgbClr val="FFFF00"/>
                </a:solidFill>
                <a:latin typeface="Aparajita" panose="020B0604020202020204" pitchFamily="34" charset="0"/>
                <a:cs typeface="Aparajita" panose="020B0604020202020204" pitchFamily="34" charset="0"/>
              </a:endParaRPr>
            </a:p>
          </p:txBody>
        </p:sp>
        <p:pic>
          <p:nvPicPr>
            <p:cNvPr id="6" name="Google Shape;60;p13"/>
            <p:cNvPicPr preferRelativeResize="0"/>
            <p:nvPr/>
          </p:nvPicPr>
          <p:blipFill>
            <a:blip r:embed="rId4">
              <a:alphaModFix/>
            </a:blip>
            <a:stretch>
              <a:fillRect/>
            </a:stretch>
          </p:blipFill>
          <p:spPr>
            <a:xfrm>
              <a:off x="7888500" y="112275"/>
              <a:ext cx="1068410" cy="988125"/>
            </a:xfrm>
            <a:prstGeom prst="rect">
              <a:avLst/>
            </a:prstGeom>
            <a:noFill/>
            <a:ln>
              <a:noFill/>
            </a:ln>
          </p:spPr>
        </p:pic>
      </p:grpSp>
      <p:graphicFrame>
        <p:nvGraphicFramePr>
          <p:cNvPr id="9" name="Table 9">
            <a:extLst>
              <a:ext uri="{FF2B5EF4-FFF2-40B4-BE49-F238E27FC236}">
                <a16:creationId xmlns:a16="http://schemas.microsoft.com/office/drawing/2014/main" id="{877FB0B0-1449-7071-9BC6-F741AED6FD15}"/>
              </a:ext>
            </a:extLst>
          </p:cNvPr>
          <p:cNvGraphicFramePr>
            <a:graphicFrameLocks noGrp="1"/>
          </p:cNvGraphicFramePr>
          <p:nvPr>
            <p:extLst>
              <p:ext uri="{D42A27DB-BD31-4B8C-83A1-F6EECF244321}">
                <p14:modId xmlns:p14="http://schemas.microsoft.com/office/powerpoint/2010/main" val="2578000189"/>
              </p:ext>
            </p:extLst>
          </p:nvPr>
        </p:nvGraphicFramePr>
        <p:xfrm>
          <a:off x="311699" y="1727100"/>
          <a:ext cx="8520600" cy="3288163"/>
        </p:xfrm>
        <a:graphic>
          <a:graphicData uri="http://schemas.openxmlformats.org/drawingml/2006/table">
            <a:tbl>
              <a:tblPr firstRow="1" bandRow="1">
                <a:tableStyleId>{17292A2E-F333-43FB-9621-5CBBE7FDCDCB}</a:tableStyleId>
              </a:tblPr>
              <a:tblGrid>
                <a:gridCol w="1802851">
                  <a:extLst>
                    <a:ext uri="{9D8B030D-6E8A-4147-A177-3AD203B41FA5}">
                      <a16:colId xmlns:a16="http://schemas.microsoft.com/office/drawing/2014/main" val="597807926"/>
                    </a:ext>
                  </a:extLst>
                </a:gridCol>
                <a:gridCol w="3486150">
                  <a:extLst>
                    <a:ext uri="{9D8B030D-6E8A-4147-A177-3AD203B41FA5}">
                      <a16:colId xmlns:a16="http://schemas.microsoft.com/office/drawing/2014/main" val="2027929223"/>
                    </a:ext>
                  </a:extLst>
                </a:gridCol>
                <a:gridCol w="3231599">
                  <a:extLst>
                    <a:ext uri="{9D8B030D-6E8A-4147-A177-3AD203B41FA5}">
                      <a16:colId xmlns:a16="http://schemas.microsoft.com/office/drawing/2014/main" val="1502963159"/>
                    </a:ext>
                  </a:extLst>
                </a:gridCol>
              </a:tblGrid>
              <a:tr h="395435">
                <a:tc>
                  <a:txBody>
                    <a:bodyPr/>
                    <a:lstStyle/>
                    <a:p>
                      <a:pPr algn="just"/>
                      <a:r>
                        <a:rPr lang="en-IN" sz="1300" dirty="0">
                          <a:latin typeface="Times New Roman" panose="02020603050405020304" pitchFamily="18" charset="0"/>
                          <a:cs typeface="Times New Roman" panose="02020603050405020304" pitchFamily="18" charset="0"/>
                        </a:rPr>
                        <a:t>Sr.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3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3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1928150"/>
                  </a:ext>
                </a:extLst>
              </a:tr>
              <a:tr h="352509">
                <a:tc>
                  <a:txBody>
                    <a:bodyPr/>
                    <a:lstStyle/>
                    <a:p>
                      <a:pPr algn="just"/>
                      <a:r>
                        <a:rPr lang="en-IN" sz="1300" dirty="0">
                          <a:latin typeface="Times New Roman" panose="02020603050405020304" pitchFamily="18" charset="0"/>
                          <a:cs typeface="Times New Roman" panose="02020603050405020304" pitchFamily="18" charset="0"/>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300" dirty="0">
                          <a:latin typeface="Times New Roman" panose="02020603050405020304" pitchFamily="18" charset="0"/>
                          <a:cs typeface="Times New Roman" panose="02020603050405020304" pitchFamily="18" charset="0"/>
                        </a:rPr>
                        <a:t>Smart Vehicle Accident Prevention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300" dirty="0">
                          <a:latin typeface="Times New Roman" panose="02020603050405020304" pitchFamily="18" charset="0"/>
                          <a:cs typeface="Times New Roman" panose="02020603050405020304" pitchFamily="18" charset="0"/>
                        </a:rPr>
                        <a:t>Vehicle Accident Detection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7433345"/>
                  </a:ext>
                </a:extLst>
              </a:tr>
              <a:tr h="352509">
                <a:tc>
                  <a:txBody>
                    <a:bodyPr/>
                    <a:lstStyle/>
                    <a:p>
                      <a:pPr algn="just"/>
                      <a:r>
                        <a:rPr lang="en-IN" sz="1300" dirty="0">
                          <a:latin typeface="Times New Roman" panose="02020603050405020304" pitchFamily="18" charset="0"/>
                          <a:cs typeface="Times New Roman" panose="02020603050405020304" pitchFamily="18" charset="0"/>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300" dirty="0" err="1">
                          <a:latin typeface="Times New Roman" panose="02020603050405020304" pitchFamily="18" charset="0"/>
                          <a:cs typeface="Times New Roman" panose="02020603050405020304" pitchFamily="18" charset="0"/>
                        </a:rPr>
                        <a:t>Akansha</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Sarawat</a:t>
                      </a:r>
                      <a:r>
                        <a:rPr lang="en-IN" sz="1300" dirty="0">
                          <a:latin typeface="Times New Roman" panose="02020603050405020304" pitchFamily="18" charset="0"/>
                          <a:cs typeface="Times New Roman" panose="02020603050405020304" pitchFamily="18" charset="0"/>
                        </a:rPr>
                        <a:t>, Ankush Mehrotra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300" dirty="0" err="1">
                          <a:latin typeface="Times New Roman" panose="02020603050405020304" pitchFamily="18" charset="0"/>
                          <a:cs typeface="Times New Roman" panose="02020603050405020304" pitchFamily="18" charset="0"/>
                        </a:rPr>
                        <a:t>Dr.</a:t>
                      </a:r>
                      <a:r>
                        <a:rPr lang="en-IN" sz="1300" dirty="0">
                          <a:latin typeface="Times New Roman" panose="02020603050405020304" pitchFamily="18" charset="0"/>
                          <a:cs typeface="Times New Roman" panose="02020603050405020304" pitchFamily="18" charset="0"/>
                        </a:rPr>
                        <a:t> Deepa Deshpande, </a:t>
                      </a:r>
                      <a:r>
                        <a:rPr lang="en-IN" sz="1300" dirty="0" err="1">
                          <a:latin typeface="Times New Roman" panose="02020603050405020304" pitchFamily="18" charset="0"/>
                          <a:cs typeface="Times New Roman" panose="02020603050405020304" pitchFamily="18" charset="0"/>
                        </a:rPr>
                        <a:t>Sarjil</a:t>
                      </a:r>
                      <a:r>
                        <a:rPr lang="en-IN" sz="1300" dirty="0">
                          <a:latin typeface="Times New Roman" panose="02020603050405020304" pitchFamily="18" charset="0"/>
                          <a:cs typeface="Times New Roman" panose="02020603050405020304" pitchFamily="18" charset="0"/>
                        </a:rPr>
                        <a:t> Tikki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8942186"/>
                  </a:ext>
                </a:extLst>
              </a:tr>
              <a:tr h="311702">
                <a:tc>
                  <a:txBody>
                    <a:bodyPr/>
                    <a:lstStyle/>
                    <a:p>
                      <a:pPr algn="just"/>
                      <a:r>
                        <a:rPr lang="en-IN" sz="1300" dirty="0">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300" dirty="0">
                          <a:latin typeface="Times New Roman" panose="02020603050405020304" pitchFamily="18" charset="0"/>
                          <a:cs typeface="Times New Roman" panose="02020603050405020304" pitchFamily="18" charset="0"/>
                        </a:rPr>
                        <a:t>March- 2018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300" dirty="0">
                          <a:latin typeface="Times New Roman" panose="02020603050405020304" pitchFamily="18" charset="0"/>
                          <a:cs typeface="Times New Roman" panose="02020603050405020304" pitchFamily="18" charset="0"/>
                        </a:rPr>
                        <a:t>July- 2020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0453246"/>
                  </a:ext>
                </a:extLst>
              </a:tr>
              <a:tr h="711226">
                <a:tc>
                  <a:txBody>
                    <a:bodyPr/>
                    <a:lstStyle/>
                    <a:p>
                      <a:pPr algn="just"/>
                      <a:r>
                        <a:rPr lang="en-IN" sz="1300" dirty="0">
                          <a:latin typeface="Times New Roman" panose="02020603050405020304" pitchFamily="18" charset="0"/>
                          <a:cs typeface="Times New Roman" panose="02020603050405020304" pitchFamily="18" charset="0"/>
                        </a:rPr>
                        <a:t>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300" dirty="0">
                          <a:latin typeface="Times New Roman" panose="02020603050405020304" pitchFamily="18" charset="0"/>
                          <a:cs typeface="Times New Roman" panose="02020603050405020304" pitchFamily="18" charset="0"/>
                        </a:rPr>
                        <a:t>The result obtain is based on following </a:t>
                      </a:r>
                      <a:r>
                        <a:rPr lang="en-IN" sz="1300" dirty="0" err="1">
                          <a:latin typeface="Times New Roman" panose="02020603050405020304" pitchFamily="18" charset="0"/>
                          <a:cs typeface="Times New Roman" panose="02020603050405020304" pitchFamily="18" charset="0"/>
                        </a:rPr>
                        <a:t>paramerters</a:t>
                      </a:r>
                      <a:r>
                        <a:rPr lang="en-IN" sz="1300" dirty="0">
                          <a:latin typeface="Times New Roman" panose="02020603050405020304" pitchFamily="18" charset="0"/>
                          <a:cs typeface="Times New Roman" panose="02020603050405020304" pitchFamily="18" charset="0"/>
                        </a:rPr>
                        <a:t>:- face segmentation, detection of eye blink, yawn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300" dirty="0">
                          <a:latin typeface="Times New Roman" panose="02020603050405020304" pitchFamily="18" charset="0"/>
                          <a:cs typeface="Times New Roman" panose="02020603050405020304" pitchFamily="18" charset="0"/>
                        </a:rPr>
                        <a:t>The four input factor are:- Object detection, driver drowsiness, conditions and mutual object detection.</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2127914"/>
                  </a:ext>
                </a:extLst>
              </a:tr>
              <a:tr h="1164782">
                <a:tc>
                  <a:txBody>
                    <a:bodyPr/>
                    <a:lstStyle/>
                    <a:p>
                      <a:pPr algn="just"/>
                      <a:r>
                        <a:rPr lang="en-IN" sz="1300" dirty="0">
                          <a:latin typeface="Times New Roman" panose="02020603050405020304" pitchFamily="18" charset="0"/>
                          <a:cs typeface="Times New Roman" panose="02020603050405020304" pitchFamily="18" charset="0"/>
                        </a:rPr>
                        <a:t>validations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300" dirty="0">
                          <a:latin typeface="Times New Roman" panose="02020603050405020304" pitchFamily="18" charset="0"/>
                          <a:cs typeface="Times New Roman" panose="02020603050405020304" pitchFamily="18" charset="0"/>
                        </a:rPr>
                        <a:t>The system proposed in this paper is acceptable level of performance and an average accuracy of 93.18%.</a:t>
                      </a:r>
                    </a:p>
                    <a:p>
                      <a:pPr algn="just"/>
                      <a:r>
                        <a:rPr lang="en-US" sz="1300" dirty="0">
                          <a:latin typeface="Times New Roman" panose="02020603050405020304" pitchFamily="18" charset="0"/>
                          <a:cs typeface="Times New Roman" panose="02020603050405020304" pitchFamily="18" charset="0"/>
                        </a:rPr>
                        <a:t>Real-time data processing and high accuracy distinguish this system for the similar systems. </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300" dirty="0">
                          <a:latin typeface="Times New Roman" panose="02020603050405020304" pitchFamily="18" charset="0"/>
                          <a:cs typeface="Times New Roman" panose="02020603050405020304" pitchFamily="18" charset="0"/>
                        </a:rPr>
                        <a:t>In this paper the output is based on multiple factors such as </a:t>
                      </a:r>
                      <a:r>
                        <a:rPr lang="en-US" sz="1300" dirty="0">
                          <a:latin typeface="Times New Roman" panose="02020603050405020304" pitchFamily="18" charset="0"/>
                          <a:cs typeface="Times New Roman" panose="02020603050405020304" pitchFamily="18" charset="0"/>
                        </a:rPr>
                        <a:t>speed, weather conditions, nearby vehicles density and driver fatigue.</a:t>
                      </a:r>
                    </a:p>
                    <a:p>
                      <a:pPr algn="just"/>
                      <a:r>
                        <a:rPr lang="en-US" sz="1300" dirty="0">
                          <a:latin typeface="Times New Roman" panose="02020603050405020304" pitchFamily="18" charset="0"/>
                          <a:cs typeface="Times New Roman" panose="02020603050405020304" pitchFamily="18" charset="0"/>
                        </a:rPr>
                        <a:t>The output factors are alarm, automated brake and de-acceleration.</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944604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205686"/>
            <a:ext cx="8520600" cy="619748"/>
          </a:xfrm>
          <a:prstGeom prst="rect">
            <a:avLst/>
          </a:prstGeom>
        </p:spPr>
        <p:txBody>
          <a:bodyPr spcFirstLastPara="1" wrap="square" lIns="91425" tIns="91425" rIns="91425" bIns="91425" anchor="b" anchorCtr="0">
            <a:noAutofit/>
          </a:bodyPr>
          <a:lstStyle/>
          <a:p>
            <a:pPr algn="l">
              <a:lnSpc>
                <a:spcPct val="115000"/>
              </a:lnSpc>
            </a:pPr>
            <a:r>
              <a:rPr lang="en-US" sz="2800" dirty="0">
                <a:solidFill>
                  <a:srgbClr val="C00000"/>
                </a:solidFill>
                <a:latin typeface="Times New Roman"/>
                <a:ea typeface="Times New Roman"/>
                <a:cs typeface="Times New Roman"/>
              </a:rPr>
              <a:t>Significance / Importance of Topic:- </a:t>
            </a:r>
          </a:p>
        </p:txBody>
      </p:sp>
      <p:sp>
        <p:nvSpPr>
          <p:cNvPr id="2" name="Text Placeholder 1">
            <a:extLst>
              <a:ext uri="{FF2B5EF4-FFF2-40B4-BE49-F238E27FC236}">
                <a16:creationId xmlns:a16="http://schemas.microsoft.com/office/drawing/2014/main" id="{1C3CE58B-2EFA-7B5D-EE25-83F874C5037F}"/>
              </a:ext>
            </a:extLst>
          </p:cNvPr>
          <p:cNvSpPr>
            <a:spLocks noGrp="1"/>
          </p:cNvSpPr>
          <p:nvPr>
            <p:ph type="body" idx="1"/>
          </p:nvPr>
        </p:nvSpPr>
        <p:spPr>
          <a:xfrm>
            <a:off x="311700" y="1727100"/>
            <a:ext cx="8520600" cy="3416400"/>
          </a:xfrm>
        </p:spPr>
        <p:txBody>
          <a:bodyPr/>
          <a:lstStyle/>
          <a:p>
            <a:r>
              <a:rPr lang="en-IN" dirty="0">
                <a:latin typeface="Times New Roman" panose="02020603050405020304" pitchFamily="18" charset="0"/>
                <a:cs typeface="Times New Roman" panose="02020603050405020304" pitchFamily="18" charset="0"/>
              </a:rPr>
              <a:t>The 450000 average accidents happen every year in India.</a:t>
            </a:r>
          </a:p>
          <a:p>
            <a:r>
              <a:rPr lang="en-IN" dirty="0">
                <a:latin typeface="Times New Roman" panose="02020603050405020304" pitchFamily="18" charset="0"/>
                <a:cs typeface="Times New Roman" panose="02020603050405020304" pitchFamily="18" charset="0"/>
              </a:rPr>
              <a:t>And mainly 40% of accidents happens due to sleepy and half sleepy persons.</a:t>
            </a:r>
          </a:p>
          <a:p>
            <a:r>
              <a:rPr lang="en-IN" dirty="0">
                <a:latin typeface="Times New Roman" panose="02020603050405020304" pitchFamily="18" charset="0"/>
                <a:cs typeface="Times New Roman" panose="02020603050405020304" pitchFamily="18" charset="0"/>
              </a:rPr>
              <a:t>To reduce it the system which alert the driver before the accident like condition is necessary.</a:t>
            </a:r>
          </a:p>
        </p:txBody>
      </p:sp>
      <p:grpSp>
        <p:nvGrpSpPr>
          <p:cNvPr id="3" name="Google Shape;55;p13"/>
          <p:cNvGrpSpPr/>
          <p:nvPr/>
        </p:nvGrpSpPr>
        <p:grpSpPr>
          <a:xfrm>
            <a:off x="348725" y="173920"/>
            <a:ext cx="8610339" cy="1050605"/>
            <a:chOff x="453491" y="112275"/>
            <a:chExt cx="8503419" cy="1027903"/>
          </a:xfrm>
        </p:grpSpPr>
        <p:grpSp>
          <p:nvGrpSpPr>
            <p:cNvPr id="4" name="Google Shape;56;p13"/>
            <p:cNvGrpSpPr/>
            <p:nvPr/>
          </p:nvGrpSpPr>
          <p:grpSpPr>
            <a:xfrm>
              <a:off x="453491" y="112275"/>
              <a:ext cx="7435114" cy="1027903"/>
              <a:chOff x="678882" y="112274"/>
              <a:chExt cx="6937036" cy="831301"/>
            </a:xfrm>
          </p:grpSpPr>
          <p:sp>
            <p:nvSpPr>
              <p:cNvPr id="7" name="Google Shape;57;p13"/>
              <p:cNvSpPr txBox="1"/>
              <p:nvPr/>
            </p:nvSpPr>
            <p:spPr>
              <a:xfrm>
                <a:off x="1640218" y="112274"/>
                <a:ext cx="5975700" cy="706216"/>
              </a:xfrm>
              <a:prstGeom prst="rect">
                <a:avLst/>
              </a:prstGeom>
              <a:solidFill>
                <a:srgbClr val="FF99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latin typeface="Times New Roman"/>
                    <a:ea typeface="Times New Roman"/>
                    <a:cs typeface="Times New Roman"/>
                    <a:sym typeface="Times New Roman"/>
                  </a:rPr>
                  <a:t>JSPM’s Jayawantrao Sawant College of Engineering, Hadapsar Pune</a:t>
                </a: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 sz="1600" dirty="0">
                    <a:latin typeface="Times New Roman"/>
                    <a:ea typeface="Times New Roman"/>
                    <a:cs typeface="Times New Roman"/>
                    <a:sym typeface="Times New Roman"/>
                  </a:rPr>
                  <a:t>Department of Mechanical Engineering</a:t>
                </a:r>
                <a:endParaRPr sz="1600" dirty="0">
                  <a:latin typeface="Times New Roman"/>
                  <a:ea typeface="Times New Roman"/>
                  <a:cs typeface="Times New Roman"/>
                  <a:sym typeface="Times New Roman"/>
                </a:endParaRPr>
              </a:p>
              <a:p>
                <a:pPr marL="0" lvl="0" indent="0" algn="ctr" rtl="0">
                  <a:spcBef>
                    <a:spcPts val="0"/>
                  </a:spcBef>
                  <a:spcAft>
                    <a:spcPts val="0"/>
                  </a:spcAft>
                  <a:buNone/>
                </a:pPr>
                <a:endParaRPr dirty="0">
                  <a:highlight>
                    <a:srgbClr val="274E13"/>
                  </a:highlight>
                  <a:latin typeface="Times New Roman"/>
                  <a:ea typeface="Times New Roman"/>
                  <a:cs typeface="Times New Roman"/>
                  <a:sym typeface="Times New Roman"/>
                </a:endParaRPr>
              </a:p>
            </p:txBody>
          </p:sp>
          <p:pic>
            <p:nvPicPr>
              <p:cNvPr id="8" name="Google Shape;58;p13"/>
              <p:cNvPicPr preferRelativeResize="0"/>
              <p:nvPr/>
            </p:nvPicPr>
            <p:blipFill>
              <a:blip r:embed="rId3">
                <a:alphaModFix/>
              </a:blip>
              <a:stretch>
                <a:fillRect/>
              </a:stretch>
            </p:blipFill>
            <p:spPr>
              <a:xfrm>
                <a:off x="678882" y="112275"/>
                <a:ext cx="1003069" cy="831300"/>
              </a:xfrm>
              <a:prstGeom prst="rect">
                <a:avLst/>
              </a:prstGeom>
              <a:noFill/>
              <a:ln>
                <a:noFill/>
              </a:ln>
            </p:spPr>
          </p:pic>
        </p:grpSp>
        <p:sp>
          <p:nvSpPr>
            <p:cNvPr id="5" name="Google Shape;59;p13"/>
            <p:cNvSpPr txBox="1"/>
            <p:nvPr/>
          </p:nvSpPr>
          <p:spPr>
            <a:xfrm>
              <a:off x="1521900" y="700200"/>
              <a:ext cx="6366600" cy="421547"/>
            </a:xfrm>
            <a:prstGeom prst="rect">
              <a:avLst/>
            </a:prstGeom>
            <a:solidFill>
              <a:srgbClr val="274E1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rgbClr val="FFFF00"/>
                  </a:solidFill>
                  <a:latin typeface="Aparajita" panose="020B0604020202020204" pitchFamily="34" charset="0"/>
                  <a:cs typeface="Aparajita" panose="020B0604020202020204" pitchFamily="34" charset="0"/>
                </a:rPr>
                <a:t>BE Project Registration Seminar 2022-23</a:t>
              </a:r>
              <a:endParaRPr sz="1600" dirty="0">
                <a:solidFill>
                  <a:srgbClr val="FFFF00"/>
                </a:solidFill>
                <a:latin typeface="Aparajita" panose="020B0604020202020204" pitchFamily="34" charset="0"/>
                <a:cs typeface="Aparajita" panose="020B0604020202020204" pitchFamily="34" charset="0"/>
              </a:endParaRPr>
            </a:p>
          </p:txBody>
        </p:sp>
        <p:pic>
          <p:nvPicPr>
            <p:cNvPr id="6" name="Google Shape;60;p13"/>
            <p:cNvPicPr preferRelativeResize="0"/>
            <p:nvPr/>
          </p:nvPicPr>
          <p:blipFill>
            <a:blip r:embed="rId4">
              <a:alphaModFix/>
            </a:blip>
            <a:stretch>
              <a:fillRect/>
            </a:stretch>
          </p:blipFill>
          <p:spPr>
            <a:xfrm>
              <a:off x="7888500" y="112275"/>
              <a:ext cx="1068410" cy="988125"/>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48725" y="1224525"/>
            <a:ext cx="8520600" cy="543232"/>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800" dirty="0">
                <a:solidFill>
                  <a:srgbClr val="C00000"/>
                </a:solidFill>
                <a:latin typeface="Times New Roman"/>
                <a:ea typeface="Times New Roman"/>
                <a:cs typeface="Times New Roman"/>
              </a:rPr>
              <a:t>Objectives:-</a:t>
            </a:r>
            <a:endParaRPr sz="2800" dirty="0">
              <a:solidFill>
                <a:srgbClr val="C00000"/>
              </a:solidFill>
              <a:latin typeface="Times New Roman"/>
              <a:ea typeface="Times New Roman"/>
              <a:cs typeface="Times New Roman"/>
            </a:endParaRPr>
          </a:p>
        </p:txBody>
      </p:sp>
      <p:sp>
        <p:nvSpPr>
          <p:cNvPr id="2" name="Text Placeholder 1">
            <a:extLst>
              <a:ext uri="{FF2B5EF4-FFF2-40B4-BE49-F238E27FC236}">
                <a16:creationId xmlns:a16="http://schemas.microsoft.com/office/drawing/2014/main" id="{E94B218F-A8BD-24D6-5A1C-B97B3E03D829}"/>
              </a:ext>
            </a:extLst>
          </p:cNvPr>
          <p:cNvSpPr>
            <a:spLocks noGrp="1"/>
          </p:cNvSpPr>
          <p:nvPr>
            <p:ph type="body" idx="1"/>
          </p:nvPr>
        </p:nvSpPr>
        <p:spPr>
          <a:xfrm>
            <a:off x="348725" y="1727100"/>
            <a:ext cx="8520600" cy="3416400"/>
          </a:xfrm>
        </p:spPr>
        <p:txBody>
          <a:bodyPr/>
          <a:lstStyle/>
          <a:p>
            <a:pPr marL="114300" indent="0">
              <a:buNone/>
            </a:pPr>
            <a:r>
              <a:rPr lang="en-US" dirty="0">
                <a:latin typeface="Times New Roman" panose="02020603050405020304" pitchFamily="18" charset="0"/>
                <a:cs typeface="Times New Roman" panose="02020603050405020304" pitchFamily="18" charset="0"/>
              </a:rPr>
              <a:t>Objectives of the project are :-</a:t>
            </a:r>
          </a:p>
          <a:p>
            <a:pPr marL="571500" indent="-457200">
              <a:buFont typeface="+mj-lt"/>
              <a:buAutoNum type="arabicPeriod"/>
            </a:pPr>
            <a:r>
              <a:rPr lang="en-US" dirty="0">
                <a:latin typeface="Times New Roman" panose="02020603050405020304" pitchFamily="18" charset="0"/>
                <a:cs typeface="Times New Roman" panose="02020603050405020304" pitchFamily="18" charset="0"/>
              </a:rPr>
              <a:t>To learn how to solve the real world problems using machine learning 	model.</a:t>
            </a:r>
          </a:p>
          <a:p>
            <a:pPr marL="571500" indent="-457200">
              <a:buFont typeface="+mj-lt"/>
              <a:buAutoNum type="arabicPeriod"/>
            </a:pPr>
            <a:r>
              <a:rPr lang="en-US" dirty="0">
                <a:latin typeface="Times New Roman" panose="02020603050405020304" pitchFamily="18" charset="0"/>
                <a:cs typeface="Times New Roman" panose="02020603050405020304" pitchFamily="18" charset="0"/>
              </a:rPr>
              <a:t>To learn how to develop, how to test and how to analysis the machine learning model.</a:t>
            </a:r>
          </a:p>
          <a:p>
            <a:pPr marL="571500" indent="-457200">
              <a:buFont typeface="+mj-lt"/>
              <a:buAutoNum type="arabicPeriod"/>
            </a:pPr>
            <a:r>
              <a:rPr lang="en-US" dirty="0">
                <a:latin typeface="Times New Roman" panose="02020603050405020304" pitchFamily="18" charset="0"/>
                <a:cs typeface="Times New Roman" panose="02020603050405020304" pitchFamily="18" charset="0"/>
              </a:rPr>
              <a:t>To make a core engineering student understand and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how AI is important in real world problems.</a:t>
            </a:r>
          </a:p>
          <a:p>
            <a:pPr marL="571500" indent="-457200">
              <a:buFont typeface="+mj-lt"/>
              <a:buAutoNum type="arabicPeriod"/>
            </a:pPr>
            <a:r>
              <a:rPr lang="en-US" dirty="0">
                <a:latin typeface="Times New Roman" panose="02020603050405020304" pitchFamily="18" charset="0"/>
                <a:cs typeface="Times New Roman" panose="02020603050405020304" pitchFamily="18" charset="0"/>
              </a:rPr>
              <a:t>To explore career alternatives.</a:t>
            </a:r>
          </a:p>
          <a:p>
            <a:pPr marL="571500" indent="-457200">
              <a:buFont typeface="+mj-lt"/>
              <a:buAutoNum type="arabicPeriod"/>
            </a:pPr>
            <a:endParaRPr lang="en-IN" dirty="0"/>
          </a:p>
        </p:txBody>
      </p:sp>
      <p:grpSp>
        <p:nvGrpSpPr>
          <p:cNvPr id="3" name="Google Shape;55;p13"/>
          <p:cNvGrpSpPr/>
          <p:nvPr/>
        </p:nvGrpSpPr>
        <p:grpSpPr>
          <a:xfrm>
            <a:off x="348725" y="173920"/>
            <a:ext cx="8610339" cy="1050605"/>
            <a:chOff x="453491" y="112275"/>
            <a:chExt cx="8503419" cy="1027903"/>
          </a:xfrm>
        </p:grpSpPr>
        <p:grpSp>
          <p:nvGrpSpPr>
            <p:cNvPr id="4" name="Google Shape;56;p13"/>
            <p:cNvGrpSpPr/>
            <p:nvPr/>
          </p:nvGrpSpPr>
          <p:grpSpPr>
            <a:xfrm>
              <a:off x="453491" y="112275"/>
              <a:ext cx="7435114" cy="1027903"/>
              <a:chOff x="678882" y="112274"/>
              <a:chExt cx="6937036" cy="831301"/>
            </a:xfrm>
          </p:grpSpPr>
          <p:sp>
            <p:nvSpPr>
              <p:cNvPr id="7" name="Google Shape;57;p13"/>
              <p:cNvSpPr txBox="1"/>
              <p:nvPr/>
            </p:nvSpPr>
            <p:spPr>
              <a:xfrm>
                <a:off x="1640218" y="112274"/>
                <a:ext cx="5975700" cy="706216"/>
              </a:xfrm>
              <a:prstGeom prst="rect">
                <a:avLst/>
              </a:prstGeom>
              <a:solidFill>
                <a:srgbClr val="FF99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latin typeface="Times New Roman"/>
                    <a:ea typeface="Times New Roman"/>
                    <a:cs typeface="Times New Roman"/>
                    <a:sym typeface="Times New Roman"/>
                  </a:rPr>
                  <a:t>JSPM’s Jayawantrao Sawant College of Engineering, Hadapsar Pune</a:t>
                </a: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 sz="1600" dirty="0">
                    <a:latin typeface="Times New Roman"/>
                    <a:ea typeface="Times New Roman"/>
                    <a:cs typeface="Times New Roman"/>
                    <a:sym typeface="Times New Roman"/>
                  </a:rPr>
                  <a:t>Department of Mechanical Engineering</a:t>
                </a:r>
                <a:endParaRPr sz="1600" dirty="0">
                  <a:latin typeface="Times New Roman"/>
                  <a:ea typeface="Times New Roman"/>
                  <a:cs typeface="Times New Roman"/>
                  <a:sym typeface="Times New Roman"/>
                </a:endParaRPr>
              </a:p>
              <a:p>
                <a:pPr marL="0" lvl="0" indent="0" algn="ctr" rtl="0">
                  <a:spcBef>
                    <a:spcPts val="0"/>
                  </a:spcBef>
                  <a:spcAft>
                    <a:spcPts val="0"/>
                  </a:spcAft>
                  <a:buNone/>
                </a:pPr>
                <a:endParaRPr dirty="0">
                  <a:highlight>
                    <a:srgbClr val="274E13"/>
                  </a:highlight>
                  <a:latin typeface="Times New Roman"/>
                  <a:ea typeface="Times New Roman"/>
                  <a:cs typeface="Times New Roman"/>
                  <a:sym typeface="Times New Roman"/>
                </a:endParaRPr>
              </a:p>
            </p:txBody>
          </p:sp>
          <p:pic>
            <p:nvPicPr>
              <p:cNvPr id="8" name="Google Shape;58;p13"/>
              <p:cNvPicPr preferRelativeResize="0"/>
              <p:nvPr/>
            </p:nvPicPr>
            <p:blipFill>
              <a:blip r:embed="rId3">
                <a:alphaModFix/>
              </a:blip>
              <a:stretch>
                <a:fillRect/>
              </a:stretch>
            </p:blipFill>
            <p:spPr>
              <a:xfrm>
                <a:off x="678882" y="112275"/>
                <a:ext cx="1003069" cy="831300"/>
              </a:xfrm>
              <a:prstGeom prst="rect">
                <a:avLst/>
              </a:prstGeom>
              <a:noFill/>
              <a:ln>
                <a:noFill/>
              </a:ln>
            </p:spPr>
          </p:pic>
        </p:grpSp>
        <p:sp>
          <p:nvSpPr>
            <p:cNvPr id="5" name="Google Shape;59;p13"/>
            <p:cNvSpPr txBox="1"/>
            <p:nvPr/>
          </p:nvSpPr>
          <p:spPr>
            <a:xfrm>
              <a:off x="1521900" y="700200"/>
              <a:ext cx="6366600" cy="421547"/>
            </a:xfrm>
            <a:prstGeom prst="rect">
              <a:avLst/>
            </a:prstGeom>
            <a:solidFill>
              <a:srgbClr val="274E1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rgbClr val="FFFF00"/>
                  </a:solidFill>
                  <a:latin typeface="Aparajita" panose="020B0604020202020204" pitchFamily="34" charset="0"/>
                  <a:cs typeface="Aparajita" panose="020B0604020202020204" pitchFamily="34" charset="0"/>
                </a:rPr>
                <a:t>BE Project Registration Seminar 2022-23</a:t>
              </a:r>
              <a:endParaRPr sz="1600" dirty="0">
                <a:solidFill>
                  <a:srgbClr val="FFFF00"/>
                </a:solidFill>
                <a:latin typeface="Aparajita" panose="020B0604020202020204" pitchFamily="34" charset="0"/>
                <a:cs typeface="Aparajita" panose="020B0604020202020204" pitchFamily="34" charset="0"/>
              </a:endParaRPr>
            </a:p>
          </p:txBody>
        </p:sp>
        <p:pic>
          <p:nvPicPr>
            <p:cNvPr id="6" name="Google Shape;60;p13"/>
            <p:cNvPicPr preferRelativeResize="0"/>
            <p:nvPr/>
          </p:nvPicPr>
          <p:blipFill>
            <a:blip r:embed="rId4">
              <a:alphaModFix/>
            </a:blip>
            <a:stretch>
              <a:fillRect/>
            </a:stretch>
          </p:blipFill>
          <p:spPr>
            <a:xfrm>
              <a:off x="7888500" y="112275"/>
              <a:ext cx="1068410" cy="98812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224525"/>
            <a:ext cx="8520600" cy="543232"/>
          </a:xfrm>
          <a:prstGeom prst="rect">
            <a:avLst/>
          </a:prstGeom>
        </p:spPr>
        <p:txBody>
          <a:bodyPr spcFirstLastPara="1" wrap="square" lIns="91425" tIns="91425" rIns="91425" bIns="91425" anchor="b" anchorCtr="0">
            <a:noAutofit/>
          </a:bodyPr>
          <a:lstStyle/>
          <a:p>
            <a:pPr marL="0" lvl="0" indent="0" algn="l">
              <a:lnSpc>
                <a:spcPct val="115000"/>
              </a:lnSpc>
            </a:pPr>
            <a:r>
              <a:rPr lang="en" sz="2800" dirty="0">
                <a:solidFill>
                  <a:srgbClr val="C00000"/>
                </a:solidFill>
                <a:latin typeface="Times New Roman"/>
                <a:ea typeface="Times New Roman"/>
                <a:cs typeface="Times New Roman"/>
              </a:rPr>
              <a:t>Methodology:-</a:t>
            </a:r>
            <a:endParaRPr sz="2800" dirty="0">
              <a:solidFill>
                <a:srgbClr val="C0000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CFA31C0F-FC54-50F7-2DE8-88A5DBAFAABA}"/>
              </a:ext>
            </a:extLst>
          </p:cNvPr>
          <p:cNvSpPr>
            <a:spLocks noGrp="1"/>
          </p:cNvSpPr>
          <p:nvPr>
            <p:ph type="body" idx="1"/>
          </p:nvPr>
        </p:nvSpPr>
        <p:spPr>
          <a:xfrm>
            <a:off x="301931" y="1727100"/>
            <a:ext cx="8520600" cy="3416400"/>
          </a:xfrm>
        </p:spPr>
        <p:txBody>
          <a:bodyPr/>
          <a:lstStyle/>
          <a:p>
            <a:pPr algn="just">
              <a:buFont typeface="+mj-lt"/>
              <a:buAutoNum type="arabicPeriod"/>
            </a:pPr>
            <a:r>
              <a:rPr lang="en-US" dirty="0">
                <a:latin typeface="Times New Roman" panose="02020603050405020304" pitchFamily="18" charset="0"/>
                <a:cs typeface="Times New Roman" panose="02020603050405020304" pitchFamily="18" charset="0"/>
              </a:rPr>
              <a:t>In this project we try to build an machine learning model which recognize the facial expressions of vehicle driver ,by using the facial expressions the model identifies the emotions of the driver .</a:t>
            </a:r>
          </a:p>
          <a:p>
            <a:pPr algn="just">
              <a:buFont typeface="+mj-lt"/>
              <a:buAutoNum type="arabicPeriod"/>
            </a:pPr>
            <a:r>
              <a:rPr lang="en-US" dirty="0">
                <a:latin typeface="Times New Roman" panose="02020603050405020304" pitchFamily="18" charset="0"/>
                <a:cs typeface="Times New Roman" panose="02020603050405020304" pitchFamily="18" charset="0"/>
              </a:rPr>
              <a:t>Then by using data </a:t>
            </a:r>
            <a:r>
              <a:rPr lang="en-US" dirty="0" err="1">
                <a:latin typeface="Times New Roman" panose="02020603050405020304" pitchFamily="18" charset="0"/>
                <a:cs typeface="Times New Roman" panose="02020603050405020304" pitchFamily="18" charset="0"/>
              </a:rPr>
              <a:t>feeded</a:t>
            </a:r>
            <a:r>
              <a:rPr lang="en-US" dirty="0">
                <a:latin typeface="Times New Roman" panose="02020603050405020304" pitchFamily="18" charset="0"/>
                <a:cs typeface="Times New Roman" panose="02020603050405020304" pitchFamily="18" charset="0"/>
              </a:rPr>
              <a:t> into this the model defines case,</a:t>
            </a:r>
          </a:p>
          <a:p>
            <a:pPr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Alarm :-</a:t>
            </a:r>
          </a:p>
          <a:p>
            <a:pPr marL="114300" indent="0" algn="just">
              <a:buNone/>
            </a:pPr>
            <a:r>
              <a:rPr lang="en-US" dirty="0">
                <a:latin typeface="Times New Roman" panose="02020603050405020304" pitchFamily="18" charset="0"/>
                <a:cs typeface="Times New Roman" panose="02020603050405020304" pitchFamily="18" charset="0"/>
              </a:rPr>
              <a:t>If driver drowsiness condition satisfies while the vehicle is moving then system is going to produce alarm which will help driver to recover from drowsy situation. </a:t>
            </a:r>
          </a:p>
          <a:p>
            <a:endParaRPr lang="en-IN" dirty="0"/>
          </a:p>
        </p:txBody>
      </p:sp>
      <p:grpSp>
        <p:nvGrpSpPr>
          <p:cNvPr id="3" name="Google Shape;55;p13"/>
          <p:cNvGrpSpPr/>
          <p:nvPr/>
        </p:nvGrpSpPr>
        <p:grpSpPr>
          <a:xfrm>
            <a:off x="348725" y="173920"/>
            <a:ext cx="8610339" cy="1050605"/>
            <a:chOff x="453491" y="112275"/>
            <a:chExt cx="8503419" cy="1027903"/>
          </a:xfrm>
        </p:grpSpPr>
        <p:grpSp>
          <p:nvGrpSpPr>
            <p:cNvPr id="4" name="Google Shape;56;p13"/>
            <p:cNvGrpSpPr/>
            <p:nvPr/>
          </p:nvGrpSpPr>
          <p:grpSpPr>
            <a:xfrm>
              <a:off x="453491" y="112275"/>
              <a:ext cx="7435114" cy="1027903"/>
              <a:chOff x="678882" y="112274"/>
              <a:chExt cx="6937036" cy="831301"/>
            </a:xfrm>
          </p:grpSpPr>
          <p:sp>
            <p:nvSpPr>
              <p:cNvPr id="7" name="Google Shape;57;p13"/>
              <p:cNvSpPr txBox="1"/>
              <p:nvPr/>
            </p:nvSpPr>
            <p:spPr>
              <a:xfrm>
                <a:off x="1640218" y="112274"/>
                <a:ext cx="5975700" cy="706216"/>
              </a:xfrm>
              <a:prstGeom prst="rect">
                <a:avLst/>
              </a:prstGeom>
              <a:solidFill>
                <a:srgbClr val="FF99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latin typeface="Times New Roman"/>
                    <a:ea typeface="Times New Roman"/>
                    <a:cs typeface="Times New Roman"/>
                    <a:sym typeface="Times New Roman"/>
                  </a:rPr>
                  <a:t>JSPM’s Jayawantrao Sawant College of Engineering, Hadapsar Pune</a:t>
                </a: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 sz="1600" dirty="0">
                    <a:latin typeface="Times New Roman"/>
                    <a:ea typeface="Times New Roman"/>
                    <a:cs typeface="Times New Roman"/>
                    <a:sym typeface="Times New Roman"/>
                  </a:rPr>
                  <a:t>Department of Mechanical Engineering</a:t>
                </a:r>
                <a:endParaRPr sz="1600" dirty="0">
                  <a:latin typeface="Times New Roman"/>
                  <a:ea typeface="Times New Roman"/>
                  <a:cs typeface="Times New Roman"/>
                  <a:sym typeface="Times New Roman"/>
                </a:endParaRPr>
              </a:p>
              <a:p>
                <a:pPr marL="0" lvl="0" indent="0" algn="ctr" rtl="0">
                  <a:spcBef>
                    <a:spcPts val="0"/>
                  </a:spcBef>
                  <a:spcAft>
                    <a:spcPts val="0"/>
                  </a:spcAft>
                  <a:buNone/>
                </a:pPr>
                <a:endParaRPr dirty="0">
                  <a:highlight>
                    <a:srgbClr val="274E13"/>
                  </a:highlight>
                  <a:latin typeface="Times New Roman"/>
                  <a:ea typeface="Times New Roman"/>
                  <a:cs typeface="Times New Roman"/>
                  <a:sym typeface="Times New Roman"/>
                </a:endParaRPr>
              </a:p>
            </p:txBody>
          </p:sp>
          <p:pic>
            <p:nvPicPr>
              <p:cNvPr id="8" name="Google Shape;58;p13"/>
              <p:cNvPicPr preferRelativeResize="0"/>
              <p:nvPr/>
            </p:nvPicPr>
            <p:blipFill>
              <a:blip r:embed="rId3">
                <a:alphaModFix/>
              </a:blip>
              <a:stretch>
                <a:fillRect/>
              </a:stretch>
            </p:blipFill>
            <p:spPr>
              <a:xfrm>
                <a:off x="678882" y="112275"/>
                <a:ext cx="1003069" cy="831300"/>
              </a:xfrm>
              <a:prstGeom prst="rect">
                <a:avLst/>
              </a:prstGeom>
              <a:noFill/>
              <a:ln>
                <a:noFill/>
              </a:ln>
            </p:spPr>
          </p:pic>
        </p:grpSp>
        <p:sp>
          <p:nvSpPr>
            <p:cNvPr id="5" name="Google Shape;59;p13"/>
            <p:cNvSpPr txBox="1"/>
            <p:nvPr/>
          </p:nvSpPr>
          <p:spPr>
            <a:xfrm>
              <a:off x="1521900" y="700200"/>
              <a:ext cx="6366600" cy="421547"/>
            </a:xfrm>
            <a:prstGeom prst="rect">
              <a:avLst/>
            </a:prstGeom>
            <a:solidFill>
              <a:srgbClr val="274E1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rgbClr val="FFFF00"/>
                  </a:solidFill>
                  <a:latin typeface="Aparajita" panose="020B0604020202020204" pitchFamily="34" charset="0"/>
                  <a:cs typeface="Aparajita" panose="020B0604020202020204" pitchFamily="34" charset="0"/>
                </a:rPr>
                <a:t>BE Project Registration Seminar 2022-23</a:t>
              </a:r>
              <a:endParaRPr sz="1600" dirty="0">
                <a:solidFill>
                  <a:srgbClr val="FFFF00"/>
                </a:solidFill>
                <a:latin typeface="Aparajita" panose="020B0604020202020204" pitchFamily="34" charset="0"/>
                <a:cs typeface="Aparajita" panose="020B0604020202020204" pitchFamily="34" charset="0"/>
              </a:endParaRPr>
            </a:p>
          </p:txBody>
        </p:sp>
        <p:pic>
          <p:nvPicPr>
            <p:cNvPr id="6" name="Google Shape;60;p13"/>
            <p:cNvPicPr preferRelativeResize="0"/>
            <p:nvPr/>
          </p:nvPicPr>
          <p:blipFill>
            <a:blip r:embed="rId4">
              <a:alphaModFix/>
            </a:blip>
            <a:stretch>
              <a:fillRect/>
            </a:stretch>
          </p:blipFill>
          <p:spPr>
            <a:xfrm>
              <a:off x="7888500" y="112275"/>
              <a:ext cx="1068410" cy="98812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486E-88C3-E024-998B-59982D8E71B6}"/>
              </a:ext>
            </a:extLst>
          </p:cNvPr>
          <p:cNvSpPr>
            <a:spLocks noGrp="1"/>
          </p:cNvSpPr>
          <p:nvPr>
            <p:ph type="title"/>
          </p:nvPr>
        </p:nvSpPr>
        <p:spPr>
          <a:xfrm>
            <a:off x="311700" y="1231784"/>
            <a:ext cx="8520600" cy="574812"/>
          </a:xfrm>
        </p:spPr>
        <p:txBody>
          <a:bodyPr>
            <a:normAutofit fontScale="90000"/>
          </a:bodyPr>
          <a:lstStyle/>
          <a:p>
            <a:r>
              <a:rPr lang="en-IN" dirty="0">
                <a:solidFill>
                  <a:srgbClr val="C00000"/>
                </a:solidFill>
                <a:latin typeface="Times New Roman" panose="02020603050405020304" pitchFamily="18" charset="0"/>
                <a:cs typeface="Times New Roman" panose="02020603050405020304" pitchFamily="18" charset="0"/>
              </a:rPr>
              <a:t>Block diagram:-</a:t>
            </a:r>
          </a:p>
        </p:txBody>
      </p:sp>
      <p:grpSp>
        <p:nvGrpSpPr>
          <p:cNvPr id="4" name="Google Shape;55;p13">
            <a:extLst>
              <a:ext uri="{FF2B5EF4-FFF2-40B4-BE49-F238E27FC236}">
                <a16:creationId xmlns:a16="http://schemas.microsoft.com/office/drawing/2014/main" id="{CD42DBE8-CFE0-5D17-590C-83F22FE1F9D2}"/>
              </a:ext>
            </a:extLst>
          </p:cNvPr>
          <p:cNvGrpSpPr/>
          <p:nvPr/>
        </p:nvGrpSpPr>
        <p:grpSpPr>
          <a:xfrm>
            <a:off x="348725" y="173920"/>
            <a:ext cx="8610339" cy="1050605"/>
            <a:chOff x="453491" y="112275"/>
            <a:chExt cx="8503419" cy="1027903"/>
          </a:xfrm>
        </p:grpSpPr>
        <p:grpSp>
          <p:nvGrpSpPr>
            <p:cNvPr id="5" name="Google Shape;56;p13">
              <a:extLst>
                <a:ext uri="{FF2B5EF4-FFF2-40B4-BE49-F238E27FC236}">
                  <a16:creationId xmlns:a16="http://schemas.microsoft.com/office/drawing/2014/main" id="{29B929BB-5076-4C4F-7276-971D5AF8891F}"/>
                </a:ext>
              </a:extLst>
            </p:cNvPr>
            <p:cNvGrpSpPr/>
            <p:nvPr/>
          </p:nvGrpSpPr>
          <p:grpSpPr>
            <a:xfrm>
              <a:off x="453491" y="112275"/>
              <a:ext cx="7435114" cy="1027903"/>
              <a:chOff x="678882" y="112274"/>
              <a:chExt cx="6937036" cy="831301"/>
            </a:xfrm>
          </p:grpSpPr>
          <p:sp>
            <p:nvSpPr>
              <p:cNvPr id="8" name="Google Shape;57;p13">
                <a:extLst>
                  <a:ext uri="{FF2B5EF4-FFF2-40B4-BE49-F238E27FC236}">
                    <a16:creationId xmlns:a16="http://schemas.microsoft.com/office/drawing/2014/main" id="{34415B36-8C5A-0D54-A5B5-F12205D4F5E4}"/>
                  </a:ext>
                </a:extLst>
              </p:cNvPr>
              <p:cNvSpPr txBox="1"/>
              <p:nvPr/>
            </p:nvSpPr>
            <p:spPr>
              <a:xfrm>
                <a:off x="1640218" y="112274"/>
                <a:ext cx="5975700" cy="706216"/>
              </a:xfrm>
              <a:prstGeom prst="rect">
                <a:avLst/>
              </a:prstGeom>
              <a:solidFill>
                <a:srgbClr val="FF99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latin typeface="Times New Roman"/>
                    <a:ea typeface="Times New Roman"/>
                    <a:cs typeface="Times New Roman"/>
                    <a:sym typeface="Times New Roman"/>
                  </a:rPr>
                  <a:t>JSPM’s Jayawantrao Sawant College of Engineering, Hadapsar Pune</a:t>
                </a: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 sz="1600" dirty="0">
                    <a:latin typeface="Times New Roman"/>
                    <a:ea typeface="Times New Roman"/>
                    <a:cs typeface="Times New Roman"/>
                    <a:sym typeface="Times New Roman"/>
                  </a:rPr>
                  <a:t>Department of Mechanical Engineering</a:t>
                </a:r>
                <a:endParaRPr sz="1600" dirty="0">
                  <a:latin typeface="Times New Roman"/>
                  <a:ea typeface="Times New Roman"/>
                  <a:cs typeface="Times New Roman"/>
                  <a:sym typeface="Times New Roman"/>
                </a:endParaRPr>
              </a:p>
              <a:p>
                <a:pPr marL="0" lvl="0" indent="0" algn="ctr" rtl="0">
                  <a:spcBef>
                    <a:spcPts val="0"/>
                  </a:spcBef>
                  <a:spcAft>
                    <a:spcPts val="0"/>
                  </a:spcAft>
                  <a:buNone/>
                </a:pPr>
                <a:endParaRPr dirty="0">
                  <a:highlight>
                    <a:srgbClr val="274E13"/>
                  </a:highlight>
                  <a:latin typeface="Times New Roman"/>
                  <a:ea typeface="Times New Roman"/>
                  <a:cs typeface="Times New Roman"/>
                  <a:sym typeface="Times New Roman"/>
                </a:endParaRPr>
              </a:p>
            </p:txBody>
          </p:sp>
          <p:pic>
            <p:nvPicPr>
              <p:cNvPr id="9" name="Google Shape;58;p13">
                <a:extLst>
                  <a:ext uri="{FF2B5EF4-FFF2-40B4-BE49-F238E27FC236}">
                    <a16:creationId xmlns:a16="http://schemas.microsoft.com/office/drawing/2014/main" id="{A1337D55-6DFE-54A9-9221-DA1F3631E0B6}"/>
                  </a:ext>
                </a:extLst>
              </p:cNvPr>
              <p:cNvPicPr preferRelativeResize="0"/>
              <p:nvPr/>
            </p:nvPicPr>
            <p:blipFill>
              <a:blip r:embed="rId2">
                <a:alphaModFix/>
              </a:blip>
              <a:stretch>
                <a:fillRect/>
              </a:stretch>
            </p:blipFill>
            <p:spPr>
              <a:xfrm>
                <a:off x="678882" y="112275"/>
                <a:ext cx="1003069" cy="831300"/>
              </a:xfrm>
              <a:prstGeom prst="rect">
                <a:avLst/>
              </a:prstGeom>
              <a:noFill/>
              <a:ln>
                <a:noFill/>
              </a:ln>
            </p:spPr>
          </p:pic>
        </p:grpSp>
        <p:sp>
          <p:nvSpPr>
            <p:cNvPr id="6" name="Google Shape;59;p13">
              <a:extLst>
                <a:ext uri="{FF2B5EF4-FFF2-40B4-BE49-F238E27FC236}">
                  <a16:creationId xmlns:a16="http://schemas.microsoft.com/office/drawing/2014/main" id="{5C7F00A7-45FB-BC90-D43F-7D37DC3F6BBE}"/>
                </a:ext>
              </a:extLst>
            </p:cNvPr>
            <p:cNvSpPr txBox="1"/>
            <p:nvPr/>
          </p:nvSpPr>
          <p:spPr>
            <a:xfrm>
              <a:off x="1521900" y="700200"/>
              <a:ext cx="6366600" cy="421547"/>
            </a:xfrm>
            <a:prstGeom prst="rect">
              <a:avLst/>
            </a:prstGeom>
            <a:solidFill>
              <a:srgbClr val="274E1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rgbClr val="FFFF00"/>
                  </a:solidFill>
                  <a:latin typeface="Aparajita" panose="020B0604020202020204" pitchFamily="34" charset="0"/>
                  <a:cs typeface="Aparajita" panose="020B0604020202020204" pitchFamily="34" charset="0"/>
                </a:rPr>
                <a:t>BE Project Registration Seminar 2022-23</a:t>
              </a:r>
              <a:endParaRPr sz="1600" dirty="0">
                <a:solidFill>
                  <a:srgbClr val="FFFF00"/>
                </a:solidFill>
                <a:latin typeface="Aparajita" panose="020B0604020202020204" pitchFamily="34" charset="0"/>
                <a:cs typeface="Aparajita" panose="020B0604020202020204" pitchFamily="34" charset="0"/>
              </a:endParaRPr>
            </a:p>
          </p:txBody>
        </p:sp>
        <p:pic>
          <p:nvPicPr>
            <p:cNvPr id="7" name="Google Shape;60;p13">
              <a:extLst>
                <a:ext uri="{FF2B5EF4-FFF2-40B4-BE49-F238E27FC236}">
                  <a16:creationId xmlns:a16="http://schemas.microsoft.com/office/drawing/2014/main" id="{6D15AADE-0207-3157-7C73-2F612E1B882A}"/>
                </a:ext>
              </a:extLst>
            </p:cNvPr>
            <p:cNvPicPr preferRelativeResize="0"/>
            <p:nvPr/>
          </p:nvPicPr>
          <p:blipFill>
            <a:blip r:embed="rId3">
              <a:alphaModFix/>
            </a:blip>
            <a:stretch>
              <a:fillRect/>
            </a:stretch>
          </p:blipFill>
          <p:spPr>
            <a:xfrm>
              <a:off x="7888500" y="112275"/>
              <a:ext cx="1068410" cy="988125"/>
            </a:xfrm>
            <a:prstGeom prst="rect">
              <a:avLst/>
            </a:prstGeom>
            <a:noFill/>
            <a:ln>
              <a:noFill/>
            </a:ln>
          </p:spPr>
        </p:pic>
      </p:grpSp>
      <p:graphicFrame>
        <p:nvGraphicFramePr>
          <p:cNvPr id="10" name="Diagram 9">
            <a:extLst>
              <a:ext uri="{FF2B5EF4-FFF2-40B4-BE49-F238E27FC236}">
                <a16:creationId xmlns:a16="http://schemas.microsoft.com/office/drawing/2014/main" id="{252455E3-1434-28B5-B146-02FBD36EA136}"/>
              </a:ext>
            </a:extLst>
          </p:cNvPr>
          <p:cNvGraphicFramePr/>
          <p:nvPr>
            <p:extLst>
              <p:ext uri="{D42A27DB-BD31-4B8C-83A1-F6EECF244321}">
                <p14:modId xmlns:p14="http://schemas.microsoft.com/office/powerpoint/2010/main" val="2822132785"/>
              </p:ext>
            </p:extLst>
          </p:nvPr>
        </p:nvGraphicFramePr>
        <p:xfrm>
          <a:off x="311699" y="1806596"/>
          <a:ext cx="8520599" cy="33369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85047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851</Words>
  <Application>Microsoft Office PowerPoint</Application>
  <PresentationFormat>On-screen Show (16:9)</PresentationFormat>
  <Paragraphs>125</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Aparajita</vt:lpstr>
      <vt:lpstr>Arial</vt:lpstr>
      <vt:lpstr>Calibri</vt:lpstr>
      <vt:lpstr>Calibri Light</vt:lpstr>
      <vt:lpstr>Georgia</vt:lpstr>
      <vt:lpstr>Times New Roman</vt:lpstr>
      <vt:lpstr>Wingdings</vt:lpstr>
      <vt:lpstr>Office Theme</vt:lpstr>
      <vt:lpstr>PowerPoint Presentation</vt:lpstr>
      <vt:lpstr>Contents</vt:lpstr>
      <vt:lpstr>Abstract :-</vt:lpstr>
      <vt:lpstr>Introduction :-</vt:lpstr>
      <vt:lpstr>Literature Survey :-</vt:lpstr>
      <vt:lpstr>Significance / Importance of Topic:- </vt:lpstr>
      <vt:lpstr>Objectives:-</vt:lpstr>
      <vt:lpstr>Methodology:-</vt:lpstr>
      <vt:lpstr>Block diagram:-</vt:lpstr>
      <vt:lpstr>Completion chart:-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Krushna Pawar</cp:lastModifiedBy>
  <cp:revision>29</cp:revision>
  <dcterms:modified xsi:type="dcterms:W3CDTF">2022-07-26T04:12:58Z</dcterms:modified>
</cp:coreProperties>
</file>