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DM Serif Display" charset="1" panose="00000000000000000000"/>
      <p:regular r:id="rId24"/>
    </p:embeddedFont>
    <p:embeddedFont>
      <p:font typeface="DM Sans Bold Italics" charset="1" panose="00000000000000000000"/>
      <p:regular r:id="rId25"/>
    </p:embeddedFont>
    <p:embeddedFont>
      <p:font typeface="Playfair Display SC" charset="1" panose="00000500000000000000"/>
      <p:regular r:id="rId26"/>
    </p:embeddedFont>
    <p:embeddedFont>
      <p:font typeface="DM Sans Bold" charset="1" panose="00000000000000000000"/>
      <p:regular r:id="rId27"/>
    </p:embeddedFont>
    <p:embeddedFont>
      <p:font typeface="Canva Sans Bold" charset="1" panose="020B0803030501040103"/>
      <p:regular r:id="rId28"/>
    </p:embeddedFont>
    <p:embeddedFont>
      <p:font typeface="DM Sans" charset="1" panose="00000000000000000000"/>
      <p:regular r:id="rId29"/>
    </p:embeddedFont>
    <p:embeddedFont>
      <p:font typeface="Playfair Display SC Bold" charset="1" panose="000008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1.png" Type="http://schemas.openxmlformats.org/officeDocument/2006/relationships/image"/><Relationship Id="rId7" Target="../media/image1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12" Target="../media/image2.jpeg" Type="http://schemas.openxmlformats.org/officeDocument/2006/relationships/image"/><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jpeg" Type="http://schemas.openxmlformats.org/officeDocument/2006/relationships/image"/><Relationship Id="rId3" Target="../media/image2.jpe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1844908">
            <a:off x="12395032" y="1204893"/>
            <a:ext cx="7087456" cy="12470359"/>
            <a:chOff x="0" y="0"/>
            <a:chExt cx="660400" cy="1161972"/>
          </a:xfrm>
        </p:grpSpPr>
        <p:sp>
          <p:nvSpPr>
            <p:cNvPr name="Freeform 3" id="3"/>
            <p:cNvSpPr/>
            <p:nvPr/>
          </p:nvSpPr>
          <p:spPr>
            <a:xfrm flipH="false" flipV="false" rot="0">
              <a:off x="0" y="0"/>
              <a:ext cx="660400" cy="1161972"/>
            </a:xfrm>
            <a:custGeom>
              <a:avLst/>
              <a:gdLst/>
              <a:ahLst/>
              <a:cxnLst/>
              <a:rect r="r" b="b" t="t" l="l"/>
              <a:pathLst>
                <a:path h="1161972"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6258"/>
                  </a:cubicBezTo>
                  <a:lnTo>
                    <a:pt x="660400" y="1161972"/>
                  </a:lnTo>
                  <a:lnTo>
                    <a:pt x="0" y="1161972"/>
                  </a:lnTo>
                  <a:lnTo>
                    <a:pt x="0" y="336871"/>
                  </a:lnTo>
                  <a:cubicBezTo>
                    <a:pt x="1782" y="185660"/>
                    <a:pt x="93019" y="64045"/>
                    <a:pt x="220252" y="19070"/>
                  </a:cubicBezTo>
                  <a:close/>
                </a:path>
              </a:pathLst>
            </a:custGeom>
            <a:solidFill>
              <a:srgbClr val="E0B15E"/>
            </a:solidFill>
          </p:spPr>
        </p:sp>
        <p:sp>
          <p:nvSpPr>
            <p:cNvPr name="TextBox 4" id="4"/>
            <p:cNvSpPr txBox="true"/>
            <p:nvPr/>
          </p:nvSpPr>
          <p:spPr>
            <a:xfrm>
              <a:off x="0" y="98425"/>
              <a:ext cx="660400" cy="1063547"/>
            </a:xfrm>
            <a:prstGeom prst="rect">
              <a:avLst/>
            </a:prstGeom>
          </p:spPr>
          <p:txBody>
            <a:bodyPr anchor="ctr" rtlCol="false" tIns="50800" lIns="50800" bIns="50800" rIns="50800"/>
            <a:lstStyle/>
            <a:p>
              <a:pPr algn="ctr">
                <a:lnSpc>
                  <a:spcPts val="2590"/>
                </a:lnSpc>
              </a:pPr>
            </a:p>
          </p:txBody>
        </p:sp>
      </p:grpSp>
      <p:grpSp>
        <p:nvGrpSpPr>
          <p:cNvPr name="Group 5" id="5"/>
          <p:cNvGrpSpPr>
            <a:grpSpLocks noChangeAspect="true"/>
          </p:cNvGrpSpPr>
          <p:nvPr/>
        </p:nvGrpSpPr>
        <p:grpSpPr>
          <a:xfrm rot="0">
            <a:off x="11396859" y="1991036"/>
            <a:ext cx="6304927" cy="6304927"/>
            <a:chOff x="0" y="0"/>
            <a:chExt cx="6350000" cy="6350000"/>
          </a:xfrm>
        </p:grpSpPr>
        <p:sp>
          <p:nvSpPr>
            <p:cNvPr name="Freeform 6" id="6"/>
            <p:cNvSpPr/>
            <p:nvPr/>
          </p:nvSpPr>
          <p:spPr>
            <a:xfrm flipH="false" flipV="false" rot="0">
              <a:off x="655320" y="655320"/>
              <a:ext cx="5039360" cy="5039360"/>
            </a:xfrm>
            <a:custGeom>
              <a:avLst/>
              <a:gdLst/>
              <a:ahLst/>
              <a:cxnLst/>
              <a:rect r="r" b="b" t="t" l="l"/>
              <a:pathLst>
                <a:path h="5039360" w="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stretch>
                <a:fillRect l="-67467" t="-32250" r="-73332" b="-28483"/>
              </a:stretch>
            </a:blipFill>
          </p:spPr>
        </p:sp>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FFFAEB"/>
            </a:solidFill>
          </p:spPr>
        </p:sp>
      </p:grpSp>
      <p:grpSp>
        <p:nvGrpSpPr>
          <p:cNvPr name="Group 8" id="8"/>
          <p:cNvGrpSpPr/>
          <p:nvPr/>
        </p:nvGrpSpPr>
        <p:grpSpPr>
          <a:xfrm rot="0">
            <a:off x="-808019" y="8563205"/>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1" id="11"/>
          <p:cNvGrpSpPr/>
          <p:nvPr/>
        </p:nvGrpSpPr>
        <p:grpSpPr>
          <a:xfrm rot="0">
            <a:off x="5146139" y="-572397"/>
            <a:ext cx="1144795" cy="114479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4" id="14"/>
          <p:cNvGrpSpPr/>
          <p:nvPr/>
        </p:nvGrpSpPr>
        <p:grpSpPr>
          <a:xfrm rot="0">
            <a:off x="16707776" y="230133"/>
            <a:ext cx="684529" cy="68452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17" id="17"/>
          <p:cNvSpPr/>
          <p:nvPr/>
        </p:nvSpPr>
        <p:spPr>
          <a:xfrm flipH="false" flipV="false" rot="0">
            <a:off x="1511408" y="2101992"/>
            <a:ext cx="1249381" cy="1249381"/>
          </a:xfrm>
          <a:custGeom>
            <a:avLst/>
            <a:gdLst/>
            <a:ahLst/>
            <a:cxnLst/>
            <a:rect r="r" b="b" t="t" l="l"/>
            <a:pathLst>
              <a:path h="1249381" w="1249381">
                <a:moveTo>
                  <a:pt x="0" y="0"/>
                </a:moveTo>
                <a:lnTo>
                  <a:pt x="1249380" y="0"/>
                </a:lnTo>
                <a:lnTo>
                  <a:pt x="1249380" y="1249381"/>
                </a:lnTo>
                <a:lnTo>
                  <a:pt x="0" y="1249381"/>
                </a:lnTo>
                <a:lnTo>
                  <a:pt x="0" y="0"/>
                </a:lnTo>
                <a:close/>
              </a:path>
            </a:pathLst>
          </a:custGeom>
          <a:blipFill>
            <a:blip r:embed="rId3"/>
            <a:stretch>
              <a:fillRect l="0" t="0" r="0" b="0"/>
            </a:stretch>
          </a:blipFill>
        </p:spPr>
      </p:sp>
      <p:sp>
        <p:nvSpPr>
          <p:cNvPr name="AutoShape 18" id="18"/>
          <p:cNvSpPr/>
          <p:nvPr/>
        </p:nvSpPr>
        <p:spPr>
          <a:xfrm>
            <a:off x="1511408" y="6361273"/>
            <a:ext cx="6492240" cy="0"/>
          </a:xfrm>
          <a:prstGeom prst="line">
            <a:avLst/>
          </a:prstGeom>
          <a:ln cap="flat" w="38100">
            <a:solidFill>
              <a:srgbClr val="000000"/>
            </a:solidFill>
            <a:prstDash val="solid"/>
            <a:headEnd type="none" len="sm" w="sm"/>
            <a:tailEnd type="none" len="sm" w="sm"/>
          </a:ln>
        </p:spPr>
      </p:sp>
      <p:sp>
        <p:nvSpPr>
          <p:cNvPr name="Freeform 19" id="19"/>
          <p:cNvSpPr/>
          <p:nvPr/>
        </p:nvSpPr>
        <p:spPr>
          <a:xfrm flipH="false" flipV="false" rot="0">
            <a:off x="12242541" y="269632"/>
            <a:ext cx="3927764" cy="1892744"/>
          </a:xfrm>
          <a:custGeom>
            <a:avLst/>
            <a:gdLst/>
            <a:ahLst/>
            <a:cxnLst/>
            <a:rect r="r" b="b" t="t" l="l"/>
            <a:pathLst>
              <a:path h="1892744" w="3927764">
                <a:moveTo>
                  <a:pt x="0" y="0"/>
                </a:moveTo>
                <a:lnTo>
                  <a:pt x="3927764" y="0"/>
                </a:lnTo>
                <a:lnTo>
                  <a:pt x="3927764" y="1892744"/>
                </a:lnTo>
                <a:lnTo>
                  <a:pt x="0" y="1892744"/>
                </a:lnTo>
                <a:lnTo>
                  <a:pt x="0" y="0"/>
                </a:lnTo>
                <a:close/>
              </a:path>
            </a:pathLst>
          </a:custGeom>
          <a:blipFill>
            <a:blip r:embed="rId4"/>
            <a:stretch>
              <a:fillRect l="0" t="-13851" r="0" b="-13851"/>
            </a:stretch>
          </a:blipFill>
        </p:spPr>
      </p:sp>
      <p:sp>
        <p:nvSpPr>
          <p:cNvPr name="TextBox 20" id="20"/>
          <p:cNvSpPr txBox="true"/>
          <p:nvPr/>
        </p:nvSpPr>
        <p:spPr>
          <a:xfrm rot="0">
            <a:off x="1298860" y="3242059"/>
            <a:ext cx="8406488" cy="2990850"/>
          </a:xfrm>
          <a:prstGeom prst="rect">
            <a:avLst/>
          </a:prstGeom>
        </p:spPr>
        <p:txBody>
          <a:bodyPr anchor="t" rtlCol="false" tIns="0" lIns="0" bIns="0" rIns="0">
            <a:spAutoFit/>
          </a:bodyPr>
          <a:lstStyle/>
          <a:p>
            <a:pPr algn="l">
              <a:lnSpc>
                <a:spcPts val="11797"/>
              </a:lnSpc>
            </a:pPr>
            <a:r>
              <a:rPr lang="en-US" sz="9831">
                <a:solidFill>
                  <a:srgbClr val="2B1511"/>
                </a:solidFill>
                <a:latin typeface="DM Serif Display"/>
                <a:ea typeface="DM Serif Display"/>
                <a:cs typeface="DM Serif Display"/>
                <a:sym typeface="DM Serif Display"/>
              </a:rPr>
              <a:t>BUSINESS ANALYSIS</a:t>
            </a:r>
          </a:p>
        </p:txBody>
      </p:sp>
      <p:sp>
        <p:nvSpPr>
          <p:cNvPr name="TextBox 21" id="21"/>
          <p:cNvSpPr txBox="true"/>
          <p:nvPr/>
        </p:nvSpPr>
        <p:spPr>
          <a:xfrm rot="0">
            <a:off x="2928245" y="2436511"/>
            <a:ext cx="1888784" cy="696234"/>
          </a:xfrm>
          <a:prstGeom prst="rect">
            <a:avLst/>
          </a:prstGeom>
        </p:spPr>
        <p:txBody>
          <a:bodyPr anchor="t" rtlCol="false" tIns="0" lIns="0" bIns="0" rIns="0">
            <a:spAutoFit/>
          </a:bodyPr>
          <a:lstStyle/>
          <a:p>
            <a:pPr algn="l">
              <a:lnSpc>
                <a:spcPts val="2781"/>
              </a:lnSpc>
            </a:pPr>
            <a:r>
              <a:rPr lang="en-US" b="true" sz="2261" i="true" spc="-45">
                <a:solidFill>
                  <a:srgbClr val="2B1511"/>
                </a:solidFill>
                <a:latin typeface="DM Sans Bold Italics"/>
                <a:ea typeface="DM Sans Bold Italics"/>
                <a:cs typeface="DM Sans Bold Italics"/>
                <a:sym typeface="DM Sans Bold Italics"/>
              </a:rPr>
              <a:t>Futurense Technologies</a:t>
            </a:r>
          </a:p>
        </p:txBody>
      </p:sp>
      <p:sp>
        <p:nvSpPr>
          <p:cNvPr name="TextBox 22" id="22"/>
          <p:cNvSpPr txBox="true"/>
          <p:nvPr/>
        </p:nvSpPr>
        <p:spPr>
          <a:xfrm rot="0">
            <a:off x="1055130" y="6466048"/>
            <a:ext cx="7523798" cy="821055"/>
          </a:xfrm>
          <a:prstGeom prst="rect">
            <a:avLst/>
          </a:prstGeom>
        </p:spPr>
        <p:txBody>
          <a:bodyPr anchor="t" rtlCol="false" tIns="0" lIns="0" bIns="0" rIns="0">
            <a:spAutoFit/>
          </a:bodyPr>
          <a:lstStyle/>
          <a:p>
            <a:pPr algn="ctr">
              <a:lnSpc>
                <a:spcPts val="6720"/>
              </a:lnSpc>
            </a:pPr>
            <a:r>
              <a:rPr lang="en-US" sz="4800">
                <a:solidFill>
                  <a:srgbClr val="2B1511"/>
                </a:solidFill>
                <a:latin typeface="Playfair Display SC"/>
                <a:ea typeface="Playfair Display SC"/>
                <a:cs typeface="Playfair Display SC"/>
                <a:sym typeface="Playfair Display SC"/>
              </a:rPr>
              <a:t>Campaign performance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2380859">
            <a:off x="-1313287" y="7502544"/>
            <a:ext cx="2842082" cy="7461317"/>
            <a:chOff x="0" y="0"/>
            <a:chExt cx="660400" cy="1733748"/>
          </a:xfrm>
        </p:grpSpPr>
        <p:sp>
          <p:nvSpPr>
            <p:cNvPr name="Freeform 3" id="3"/>
            <p:cNvSpPr/>
            <p:nvPr/>
          </p:nvSpPr>
          <p:spPr>
            <a:xfrm flipH="false" flipV="false" rot="0">
              <a:off x="0" y="0"/>
              <a:ext cx="660400" cy="1733748"/>
            </a:xfrm>
            <a:custGeom>
              <a:avLst/>
              <a:gdLst/>
              <a:ahLst/>
              <a:cxnLst/>
              <a:rect r="r" b="b" t="t" l="l"/>
              <a:pathLst>
                <a:path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2"/>
              </a:srgbClr>
            </a:solidFill>
          </p:spPr>
        </p:sp>
        <p:sp>
          <p:nvSpPr>
            <p:cNvPr name="TextBox 4" id="4"/>
            <p:cNvSpPr txBox="true"/>
            <p:nvPr/>
          </p:nvSpPr>
          <p:spPr>
            <a:xfrm>
              <a:off x="0" y="98425"/>
              <a:ext cx="660400" cy="1635323"/>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2377137">
            <a:off x="-916789" y="4206328"/>
            <a:ext cx="1338510" cy="7384047"/>
            <a:chOff x="0" y="0"/>
            <a:chExt cx="660400" cy="3643174"/>
          </a:xfrm>
        </p:grpSpPr>
        <p:sp>
          <p:nvSpPr>
            <p:cNvPr name="Freeform 6" id="6"/>
            <p:cNvSpPr/>
            <p:nvPr/>
          </p:nvSpPr>
          <p:spPr>
            <a:xfrm flipH="false" flipV="false" rot="0">
              <a:off x="0" y="0"/>
              <a:ext cx="660400" cy="3643174"/>
            </a:xfrm>
            <a:custGeom>
              <a:avLst/>
              <a:gdLst/>
              <a:ahLst/>
              <a:cxnLst/>
              <a:rect r="r" b="b" t="t" l="l"/>
              <a:pathLst>
                <a:path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p:spPr>
        </p:sp>
        <p:sp>
          <p:nvSpPr>
            <p:cNvPr name="TextBox 7" id="7"/>
            <p:cNvSpPr txBox="true"/>
            <p:nvPr/>
          </p:nvSpPr>
          <p:spPr>
            <a:xfrm>
              <a:off x="0" y="98425"/>
              <a:ext cx="660400" cy="3544749"/>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2377137">
            <a:off x="3012298" y="9449050"/>
            <a:ext cx="411277" cy="2198755"/>
            <a:chOff x="0" y="0"/>
            <a:chExt cx="660400" cy="3530606"/>
          </a:xfrm>
        </p:grpSpPr>
        <p:sp>
          <p:nvSpPr>
            <p:cNvPr name="Freeform 9" id="9"/>
            <p:cNvSpPr/>
            <p:nvPr/>
          </p:nvSpPr>
          <p:spPr>
            <a:xfrm flipH="false" flipV="false" rot="0">
              <a:off x="0" y="0"/>
              <a:ext cx="660400" cy="3530605"/>
            </a:xfrm>
            <a:custGeom>
              <a:avLst/>
              <a:gdLst/>
              <a:ahLst/>
              <a:cxnLst/>
              <a:rect r="r" b="b" t="t" l="l"/>
              <a:pathLst>
                <a:path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p:spPr>
        </p:sp>
        <p:sp>
          <p:nvSpPr>
            <p:cNvPr name="TextBox 10" id="10"/>
            <p:cNvSpPr txBox="true"/>
            <p:nvPr/>
          </p:nvSpPr>
          <p:spPr>
            <a:xfrm>
              <a:off x="0" y="98425"/>
              <a:ext cx="660400" cy="3432181"/>
            </a:xfrm>
            <a:prstGeom prst="rect">
              <a:avLst/>
            </a:prstGeom>
          </p:spPr>
          <p:txBody>
            <a:bodyPr anchor="ctr" rtlCol="false" tIns="50800" lIns="50800" bIns="50800" rIns="50800"/>
            <a:lstStyle/>
            <a:p>
              <a:pPr algn="ctr">
                <a:lnSpc>
                  <a:spcPts val="2590"/>
                </a:lnSpc>
              </a:pPr>
            </a:p>
          </p:txBody>
        </p:sp>
      </p:grpSp>
      <p:sp>
        <p:nvSpPr>
          <p:cNvPr name="Freeform 11" id="11"/>
          <p:cNvSpPr/>
          <p:nvPr/>
        </p:nvSpPr>
        <p:spPr>
          <a:xfrm flipH="false" flipV="false" rot="0">
            <a:off x="8817273" y="3939869"/>
            <a:ext cx="842974" cy="815386"/>
          </a:xfrm>
          <a:custGeom>
            <a:avLst/>
            <a:gdLst/>
            <a:ahLst/>
            <a:cxnLst/>
            <a:rect r="r" b="b" t="t" l="l"/>
            <a:pathLst>
              <a:path h="815386" w="842974">
                <a:moveTo>
                  <a:pt x="0" y="0"/>
                </a:moveTo>
                <a:lnTo>
                  <a:pt x="842975" y="0"/>
                </a:lnTo>
                <a:lnTo>
                  <a:pt x="842975" y="815386"/>
                </a:lnTo>
                <a:lnTo>
                  <a:pt x="0" y="815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8817273" y="6288028"/>
            <a:ext cx="842974" cy="701968"/>
          </a:xfrm>
          <a:custGeom>
            <a:avLst/>
            <a:gdLst/>
            <a:ahLst/>
            <a:cxnLst/>
            <a:rect r="r" b="b" t="t" l="l"/>
            <a:pathLst>
              <a:path h="701968" w="842974">
                <a:moveTo>
                  <a:pt x="0" y="0"/>
                </a:moveTo>
                <a:lnTo>
                  <a:pt x="842975" y="0"/>
                </a:lnTo>
                <a:lnTo>
                  <a:pt x="842975" y="701968"/>
                </a:lnTo>
                <a:lnTo>
                  <a:pt x="0" y="7019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3" id="13"/>
          <p:cNvSpPr/>
          <p:nvPr/>
        </p:nvSpPr>
        <p:spPr>
          <a:xfrm flipV="true">
            <a:off x="-2023730" y="7040723"/>
            <a:ext cx="3495899" cy="4260352"/>
          </a:xfrm>
          <a:prstGeom prst="line">
            <a:avLst/>
          </a:prstGeom>
          <a:ln cap="rnd" w="85725">
            <a:solidFill>
              <a:srgbClr val="E0B15E"/>
            </a:solidFill>
            <a:prstDash val="solid"/>
            <a:headEnd type="none" len="sm" w="sm"/>
            <a:tailEnd type="none" len="sm" w="sm"/>
          </a:ln>
        </p:spPr>
      </p:sp>
      <p:grpSp>
        <p:nvGrpSpPr>
          <p:cNvPr name="Group 14" id="14"/>
          <p:cNvGrpSpPr/>
          <p:nvPr/>
        </p:nvGrpSpPr>
        <p:grpSpPr>
          <a:xfrm rot="0">
            <a:off x="8563635" y="867875"/>
            <a:ext cx="6855084" cy="1268429"/>
            <a:chOff x="0" y="0"/>
            <a:chExt cx="1805454" cy="334072"/>
          </a:xfrm>
        </p:grpSpPr>
        <p:sp>
          <p:nvSpPr>
            <p:cNvPr name="Freeform 15" id="15"/>
            <p:cNvSpPr/>
            <p:nvPr/>
          </p:nvSpPr>
          <p:spPr>
            <a:xfrm flipH="false" flipV="false" rot="0">
              <a:off x="0" y="0"/>
              <a:ext cx="1805454" cy="334072"/>
            </a:xfrm>
            <a:custGeom>
              <a:avLst/>
              <a:gdLst/>
              <a:ahLst/>
              <a:cxnLst/>
              <a:rect r="r" b="b" t="t" l="l"/>
              <a:pathLst>
                <a:path h="334072" w="1805454">
                  <a:moveTo>
                    <a:pt x="38399" y="0"/>
                  </a:moveTo>
                  <a:lnTo>
                    <a:pt x="1767056" y="0"/>
                  </a:lnTo>
                  <a:cubicBezTo>
                    <a:pt x="1788263" y="0"/>
                    <a:pt x="1805454" y="17192"/>
                    <a:pt x="1805454" y="38399"/>
                  </a:cubicBezTo>
                  <a:lnTo>
                    <a:pt x="1805454" y="295673"/>
                  </a:lnTo>
                  <a:cubicBezTo>
                    <a:pt x="1805454" y="316880"/>
                    <a:pt x="1788263" y="334072"/>
                    <a:pt x="1767056" y="334072"/>
                  </a:cubicBezTo>
                  <a:lnTo>
                    <a:pt x="38399" y="334072"/>
                  </a:lnTo>
                  <a:cubicBezTo>
                    <a:pt x="17192" y="334072"/>
                    <a:pt x="0" y="316880"/>
                    <a:pt x="0" y="295673"/>
                  </a:cubicBezTo>
                  <a:lnTo>
                    <a:pt x="0" y="38399"/>
                  </a:lnTo>
                  <a:cubicBezTo>
                    <a:pt x="0" y="17192"/>
                    <a:pt x="17192" y="0"/>
                    <a:pt x="38399" y="0"/>
                  </a:cubicBezTo>
                  <a:close/>
                </a:path>
              </a:pathLst>
            </a:custGeom>
            <a:solidFill>
              <a:srgbClr val="FFFFFF"/>
            </a:solidFill>
            <a:ln cap="rnd">
              <a:noFill/>
              <a:prstDash val="solid"/>
              <a:round/>
            </a:ln>
          </p:spPr>
        </p:sp>
        <p:sp>
          <p:nvSpPr>
            <p:cNvPr name="TextBox 16" id="16"/>
            <p:cNvSpPr txBox="true"/>
            <p:nvPr/>
          </p:nvSpPr>
          <p:spPr>
            <a:xfrm>
              <a:off x="0" y="0"/>
              <a:ext cx="1805454" cy="334072"/>
            </a:xfrm>
            <a:prstGeom prst="rect">
              <a:avLst/>
            </a:prstGeom>
          </p:spPr>
          <p:txBody>
            <a:bodyPr anchor="ctr" rtlCol="false" tIns="50800" lIns="50800" bIns="50800" rIns="50800"/>
            <a:lstStyle/>
            <a:p>
              <a:pPr algn="ctr" marL="0" indent="0" lvl="0">
                <a:lnSpc>
                  <a:spcPts val="5040"/>
                </a:lnSpc>
                <a:spcBef>
                  <a:spcPct val="0"/>
                </a:spcBef>
              </a:pPr>
              <a:r>
                <a:rPr lang="en-US" b="true" sz="4200">
                  <a:solidFill>
                    <a:srgbClr val="2B1511"/>
                  </a:solidFill>
                  <a:latin typeface="Canva Sans Bold"/>
                  <a:ea typeface="Canva Sans Bold"/>
                  <a:cs typeface="Canva Sans Bold"/>
                  <a:sym typeface="Canva Sans Bold"/>
                </a:rPr>
                <a:t> Least Ad-sets</a:t>
              </a:r>
            </a:p>
          </p:txBody>
        </p:sp>
      </p:grpSp>
      <p:grpSp>
        <p:nvGrpSpPr>
          <p:cNvPr name="Group 17" id="17"/>
          <p:cNvGrpSpPr/>
          <p:nvPr/>
        </p:nvGrpSpPr>
        <p:grpSpPr>
          <a:xfrm rot="-8419140">
            <a:off x="16781988" y="-3913825"/>
            <a:ext cx="2842082" cy="7253346"/>
            <a:chOff x="0" y="0"/>
            <a:chExt cx="660400" cy="1685423"/>
          </a:xfrm>
        </p:grpSpPr>
        <p:sp>
          <p:nvSpPr>
            <p:cNvPr name="Freeform 18" id="18"/>
            <p:cNvSpPr/>
            <p:nvPr/>
          </p:nvSpPr>
          <p:spPr>
            <a:xfrm flipH="false" flipV="false" rot="0">
              <a:off x="0" y="0"/>
              <a:ext cx="660400" cy="1685423"/>
            </a:xfrm>
            <a:custGeom>
              <a:avLst/>
              <a:gdLst/>
              <a:ahLst/>
              <a:cxnLst/>
              <a:rect r="r" b="b" t="t" l="l"/>
              <a:pathLst>
                <a:path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2"/>
              </a:srgbClr>
            </a:solidFill>
          </p:spPr>
        </p:sp>
        <p:sp>
          <p:nvSpPr>
            <p:cNvPr name="TextBox 19" id="19"/>
            <p:cNvSpPr txBox="true"/>
            <p:nvPr/>
          </p:nvSpPr>
          <p:spPr>
            <a:xfrm>
              <a:off x="0" y="98425"/>
              <a:ext cx="660400" cy="1586998"/>
            </a:xfrm>
            <a:prstGeom prst="rect">
              <a:avLst/>
            </a:prstGeom>
          </p:spPr>
          <p:txBody>
            <a:bodyPr anchor="ctr" rtlCol="false" tIns="50800" lIns="50800" bIns="50800" rIns="50800"/>
            <a:lstStyle/>
            <a:p>
              <a:pPr algn="ctr">
                <a:lnSpc>
                  <a:spcPts val="2590"/>
                </a:lnSpc>
              </a:pPr>
            </a:p>
          </p:txBody>
        </p:sp>
      </p:grpSp>
      <p:grpSp>
        <p:nvGrpSpPr>
          <p:cNvPr name="Group 20" id="20"/>
          <p:cNvGrpSpPr/>
          <p:nvPr/>
        </p:nvGrpSpPr>
        <p:grpSpPr>
          <a:xfrm rot="-8422862">
            <a:off x="18303618" y="-391052"/>
            <a:ext cx="1338510" cy="5875601"/>
            <a:chOff x="0" y="0"/>
            <a:chExt cx="660400" cy="2898930"/>
          </a:xfrm>
        </p:grpSpPr>
        <p:sp>
          <p:nvSpPr>
            <p:cNvPr name="Freeform 21" id="21"/>
            <p:cNvSpPr/>
            <p:nvPr/>
          </p:nvSpPr>
          <p:spPr>
            <a:xfrm flipH="false" flipV="false" rot="0">
              <a:off x="0" y="0"/>
              <a:ext cx="660400" cy="2898930"/>
            </a:xfrm>
            <a:custGeom>
              <a:avLst/>
              <a:gdLst/>
              <a:ahLst/>
              <a:cxnLst/>
              <a:rect r="r" b="b" t="t" l="l"/>
              <a:pathLst>
                <a:path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p:spPr>
        </p:sp>
        <p:sp>
          <p:nvSpPr>
            <p:cNvPr name="TextBox 22" id="22"/>
            <p:cNvSpPr txBox="true"/>
            <p:nvPr/>
          </p:nvSpPr>
          <p:spPr>
            <a:xfrm>
              <a:off x="0" y="98425"/>
              <a:ext cx="660400" cy="2800505"/>
            </a:xfrm>
            <a:prstGeom prst="rect">
              <a:avLst/>
            </a:prstGeom>
          </p:spPr>
          <p:txBody>
            <a:bodyPr anchor="ctr" rtlCol="false" tIns="50800" lIns="50800" bIns="50800" rIns="50800"/>
            <a:lstStyle/>
            <a:p>
              <a:pPr algn="ctr">
                <a:lnSpc>
                  <a:spcPts val="2590"/>
                </a:lnSpc>
              </a:pPr>
            </a:p>
          </p:txBody>
        </p:sp>
      </p:grpSp>
      <p:grpSp>
        <p:nvGrpSpPr>
          <p:cNvPr name="Group 23" id="23"/>
          <p:cNvGrpSpPr/>
          <p:nvPr/>
        </p:nvGrpSpPr>
        <p:grpSpPr>
          <a:xfrm rot="-8422862">
            <a:off x="14997526" y="-558072"/>
            <a:ext cx="411277" cy="1644511"/>
            <a:chOff x="0" y="0"/>
            <a:chExt cx="660400" cy="2640639"/>
          </a:xfrm>
        </p:grpSpPr>
        <p:sp>
          <p:nvSpPr>
            <p:cNvPr name="Freeform 24" id="24"/>
            <p:cNvSpPr/>
            <p:nvPr/>
          </p:nvSpPr>
          <p:spPr>
            <a:xfrm flipH="false" flipV="false" rot="0">
              <a:off x="0" y="0"/>
              <a:ext cx="660400" cy="2640639"/>
            </a:xfrm>
            <a:custGeom>
              <a:avLst/>
              <a:gdLst/>
              <a:ahLst/>
              <a:cxnLst/>
              <a:rect r="r" b="b" t="t" l="l"/>
              <a:pathLst>
                <a:path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p:spPr>
        </p:sp>
        <p:sp>
          <p:nvSpPr>
            <p:cNvPr name="TextBox 25" id="25"/>
            <p:cNvSpPr txBox="true"/>
            <p:nvPr/>
          </p:nvSpPr>
          <p:spPr>
            <a:xfrm>
              <a:off x="0" y="98425"/>
              <a:ext cx="660400" cy="2542214"/>
            </a:xfrm>
            <a:prstGeom prst="rect">
              <a:avLst/>
            </a:prstGeom>
          </p:spPr>
          <p:txBody>
            <a:bodyPr anchor="ctr" rtlCol="false" tIns="50800" lIns="50800" bIns="50800" rIns="50800"/>
            <a:lstStyle/>
            <a:p>
              <a:pPr algn="ctr">
                <a:lnSpc>
                  <a:spcPts val="2590"/>
                </a:lnSpc>
              </a:pPr>
            </a:p>
          </p:txBody>
        </p:sp>
      </p:grpSp>
      <p:sp>
        <p:nvSpPr>
          <p:cNvPr name="AutoShape 26" id="26"/>
          <p:cNvSpPr/>
          <p:nvPr/>
        </p:nvSpPr>
        <p:spPr>
          <a:xfrm flipH="true">
            <a:off x="17077631" y="-274996"/>
            <a:ext cx="3190486" cy="3827111"/>
          </a:xfrm>
          <a:prstGeom prst="line">
            <a:avLst/>
          </a:prstGeom>
          <a:ln cap="rnd" w="85725">
            <a:solidFill>
              <a:srgbClr val="E0B15E"/>
            </a:solidFill>
            <a:prstDash val="solid"/>
            <a:headEnd type="none" len="sm" w="sm"/>
            <a:tailEnd type="none" len="sm" w="sm"/>
          </a:ln>
        </p:spPr>
      </p:sp>
      <p:sp>
        <p:nvSpPr>
          <p:cNvPr name="Freeform 27" id="27"/>
          <p:cNvSpPr/>
          <p:nvPr/>
        </p:nvSpPr>
        <p:spPr>
          <a:xfrm flipH="false" flipV="false" rot="0">
            <a:off x="329688" y="1957710"/>
            <a:ext cx="8487585" cy="3950636"/>
          </a:xfrm>
          <a:custGeom>
            <a:avLst/>
            <a:gdLst/>
            <a:ahLst/>
            <a:cxnLst/>
            <a:rect r="r" b="b" t="t" l="l"/>
            <a:pathLst>
              <a:path h="3950636" w="8487585">
                <a:moveTo>
                  <a:pt x="0" y="0"/>
                </a:moveTo>
                <a:lnTo>
                  <a:pt x="8487585" y="0"/>
                </a:lnTo>
                <a:lnTo>
                  <a:pt x="8487585" y="3950636"/>
                </a:lnTo>
                <a:lnTo>
                  <a:pt x="0" y="3950636"/>
                </a:lnTo>
                <a:lnTo>
                  <a:pt x="0" y="0"/>
                </a:lnTo>
                <a:close/>
              </a:path>
            </a:pathLst>
          </a:custGeom>
          <a:blipFill>
            <a:blip r:embed="rId6"/>
            <a:stretch>
              <a:fillRect l="0" t="0" r="0" b="0"/>
            </a:stretch>
          </a:blipFill>
          <a:ln w="38100" cap="sq">
            <a:solidFill>
              <a:srgbClr val="000000"/>
            </a:solidFill>
            <a:prstDash val="solid"/>
            <a:miter/>
          </a:ln>
        </p:spPr>
      </p:sp>
      <p:sp>
        <p:nvSpPr>
          <p:cNvPr name="TextBox 28" id="28"/>
          <p:cNvSpPr txBox="true"/>
          <p:nvPr/>
        </p:nvSpPr>
        <p:spPr>
          <a:xfrm rot="0">
            <a:off x="9144000" y="3667641"/>
            <a:ext cx="5361064" cy="523875"/>
          </a:xfrm>
          <a:prstGeom prst="rect">
            <a:avLst/>
          </a:prstGeom>
        </p:spPr>
        <p:txBody>
          <a:bodyPr anchor="t" rtlCol="false" tIns="0" lIns="0" bIns="0" rIns="0">
            <a:spAutoFit/>
          </a:bodyPr>
          <a:lstStyle/>
          <a:p>
            <a:pPr algn="l">
              <a:lnSpc>
                <a:spcPts val="4200"/>
              </a:lnSpc>
            </a:pPr>
            <a:r>
              <a:rPr lang="en-US" sz="3000" b="true">
                <a:solidFill>
                  <a:srgbClr val="EF5241"/>
                </a:solidFill>
                <a:latin typeface="DM Sans Bold"/>
                <a:ea typeface="DM Sans Bold"/>
                <a:cs typeface="DM Sans Bold"/>
                <a:sym typeface="DM Sans Bold"/>
              </a:rPr>
              <a:t>Underperforming Ad Sets:</a:t>
            </a:r>
          </a:p>
        </p:txBody>
      </p:sp>
      <p:sp>
        <p:nvSpPr>
          <p:cNvPr name="TextBox 29" id="29"/>
          <p:cNvSpPr txBox="true"/>
          <p:nvPr/>
        </p:nvSpPr>
        <p:spPr>
          <a:xfrm rot="0">
            <a:off x="9144000" y="4551408"/>
            <a:ext cx="8284825" cy="5465064"/>
          </a:xfrm>
          <a:prstGeom prst="rect">
            <a:avLst/>
          </a:prstGeom>
        </p:spPr>
        <p:txBody>
          <a:bodyPr anchor="t" rtlCol="false" tIns="0" lIns="0" bIns="0" rIns="0">
            <a:spAutoFit/>
          </a:bodyPr>
          <a:lstStyle/>
          <a:p>
            <a:pPr algn="l">
              <a:lnSpc>
                <a:spcPts val="3647"/>
              </a:lnSpc>
            </a:pPr>
            <a:r>
              <a:rPr lang="en-US" sz="2399">
                <a:solidFill>
                  <a:srgbClr val="000000"/>
                </a:solidFill>
                <a:latin typeface="DM Sans"/>
                <a:ea typeface="DM Sans"/>
                <a:cs typeface="DM Sans"/>
                <a:sym typeface="DM Sans"/>
              </a:rPr>
              <a:t>The line-bar plot at the ad set level reveals a striking insight: all the least-performing ad sets belong to Facebook. This is an outlier in the overall analysis, as Facebook typically drives strong results. The poor performance of these specific ad sets negatively impacts the overall campaign performance metrics. For the business, this indicates a critical need to investigate these ad sets—examining targeting, creative quality, and audience segmentation—to identify and address the root cause of their underperformance. This will help restore Facebook's effectiveness as a key platform.</a:t>
            </a:r>
          </a:p>
          <a:p>
            <a:pPr algn="l">
              <a:lnSpc>
                <a:spcPts val="3647"/>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4569124" y="4098430"/>
            <a:ext cx="842477" cy="84247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4" id="4"/>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01</a:t>
              </a:r>
            </a:p>
          </p:txBody>
        </p:sp>
      </p:grpSp>
      <p:grpSp>
        <p:nvGrpSpPr>
          <p:cNvPr name="Group 5" id="5"/>
          <p:cNvGrpSpPr/>
          <p:nvPr/>
        </p:nvGrpSpPr>
        <p:grpSpPr>
          <a:xfrm rot="0">
            <a:off x="7976810" y="4098430"/>
            <a:ext cx="842477" cy="84247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7" id="7"/>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02</a:t>
              </a:r>
            </a:p>
          </p:txBody>
        </p:sp>
      </p:grpSp>
      <p:grpSp>
        <p:nvGrpSpPr>
          <p:cNvPr name="Group 8" id="8"/>
          <p:cNvGrpSpPr/>
          <p:nvPr/>
        </p:nvGrpSpPr>
        <p:grpSpPr>
          <a:xfrm rot="0">
            <a:off x="7976810" y="6294598"/>
            <a:ext cx="842477" cy="84247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0" id="10"/>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05</a:t>
              </a:r>
            </a:p>
          </p:txBody>
        </p:sp>
      </p:grpSp>
      <p:grpSp>
        <p:nvGrpSpPr>
          <p:cNvPr name="Group 11" id="11"/>
          <p:cNvGrpSpPr/>
          <p:nvPr/>
        </p:nvGrpSpPr>
        <p:grpSpPr>
          <a:xfrm rot="0">
            <a:off x="11381512" y="6294598"/>
            <a:ext cx="842477" cy="84247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3" id="13"/>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06</a:t>
              </a:r>
            </a:p>
          </p:txBody>
        </p:sp>
      </p:grpSp>
      <p:sp>
        <p:nvSpPr>
          <p:cNvPr name="Freeform 14" id="14"/>
          <p:cNvSpPr/>
          <p:nvPr/>
        </p:nvSpPr>
        <p:spPr>
          <a:xfrm flipH="false" flipV="false" rot="1095156">
            <a:off x="-4098793" y="-4550300"/>
            <a:ext cx="7891968" cy="7891968"/>
          </a:xfrm>
          <a:custGeom>
            <a:avLst/>
            <a:gdLst/>
            <a:ahLst/>
            <a:cxnLst/>
            <a:rect r="r" b="b" t="t" l="l"/>
            <a:pathLst>
              <a:path h="7891968" w="7891968">
                <a:moveTo>
                  <a:pt x="0" y="0"/>
                </a:moveTo>
                <a:lnTo>
                  <a:pt x="7891967" y="0"/>
                </a:lnTo>
                <a:lnTo>
                  <a:pt x="7891967" y="7891967"/>
                </a:lnTo>
                <a:lnTo>
                  <a:pt x="0" y="78919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1381512" y="4098430"/>
            <a:ext cx="842477" cy="84247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7" id="17"/>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03</a:t>
              </a:r>
            </a:p>
          </p:txBody>
        </p:sp>
      </p:grpSp>
      <p:grpSp>
        <p:nvGrpSpPr>
          <p:cNvPr name="Group 18" id="18"/>
          <p:cNvGrpSpPr/>
          <p:nvPr/>
        </p:nvGrpSpPr>
        <p:grpSpPr>
          <a:xfrm rot="0">
            <a:off x="4569124" y="6294598"/>
            <a:ext cx="842477" cy="84247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20" id="20"/>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04</a:t>
              </a:r>
            </a:p>
          </p:txBody>
        </p:sp>
      </p:grpSp>
      <p:grpSp>
        <p:nvGrpSpPr>
          <p:cNvPr name="Group 21" id="21"/>
          <p:cNvGrpSpPr/>
          <p:nvPr/>
        </p:nvGrpSpPr>
        <p:grpSpPr>
          <a:xfrm rot="0">
            <a:off x="5593973" y="44488"/>
            <a:ext cx="7149561" cy="1268429"/>
            <a:chOff x="0" y="0"/>
            <a:chExt cx="1883012" cy="334072"/>
          </a:xfrm>
        </p:grpSpPr>
        <p:sp>
          <p:nvSpPr>
            <p:cNvPr name="Freeform 22" id="22"/>
            <p:cNvSpPr/>
            <p:nvPr/>
          </p:nvSpPr>
          <p:spPr>
            <a:xfrm flipH="false" flipV="false" rot="0">
              <a:off x="0" y="0"/>
              <a:ext cx="1883012" cy="334072"/>
            </a:xfrm>
            <a:custGeom>
              <a:avLst/>
              <a:gdLst/>
              <a:ahLst/>
              <a:cxnLst/>
              <a:rect r="r" b="b" t="t" l="l"/>
              <a:pathLst>
                <a:path h="334072" w="1883012">
                  <a:moveTo>
                    <a:pt x="36817" y="0"/>
                  </a:moveTo>
                  <a:lnTo>
                    <a:pt x="1846195" y="0"/>
                  </a:lnTo>
                  <a:cubicBezTo>
                    <a:pt x="1866529" y="0"/>
                    <a:pt x="1883012" y="16484"/>
                    <a:pt x="1883012" y="36817"/>
                  </a:cubicBezTo>
                  <a:lnTo>
                    <a:pt x="1883012" y="297255"/>
                  </a:lnTo>
                  <a:cubicBezTo>
                    <a:pt x="1883012" y="317588"/>
                    <a:pt x="1866529" y="334072"/>
                    <a:pt x="1846195" y="334072"/>
                  </a:cubicBezTo>
                  <a:lnTo>
                    <a:pt x="36817" y="334072"/>
                  </a:lnTo>
                  <a:cubicBezTo>
                    <a:pt x="16484" y="334072"/>
                    <a:pt x="0" y="317588"/>
                    <a:pt x="0" y="297255"/>
                  </a:cubicBezTo>
                  <a:lnTo>
                    <a:pt x="0" y="36817"/>
                  </a:lnTo>
                  <a:cubicBezTo>
                    <a:pt x="0" y="16484"/>
                    <a:pt x="16484" y="0"/>
                    <a:pt x="36817" y="0"/>
                  </a:cubicBezTo>
                  <a:close/>
                </a:path>
              </a:pathLst>
            </a:custGeom>
            <a:solidFill>
              <a:srgbClr val="FFFFFF"/>
            </a:solidFill>
            <a:ln cap="rnd">
              <a:noFill/>
              <a:prstDash val="solid"/>
              <a:round/>
            </a:ln>
          </p:spPr>
        </p:sp>
        <p:sp>
          <p:nvSpPr>
            <p:cNvPr name="TextBox 23" id="23"/>
            <p:cNvSpPr txBox="true"/>
            <p:nvPr/>
          </p:nvSpPr>
          <p:spPr>
            <a:xfrm>
              <a:off x="0" y="0"/>
              <a:ext cx="1883012" cy="334072"/>
            </a:xfrm>
            <a:prstGeom prst="rect">
              <a:avLst/>
            </a:prstGeom>
          </p:spPr>
          <p:txBody>
            <a:bodyPr anchor="ctr" rtlCol="false" tIns="50800" lIns="50800" bIns="50800" rIns="50800"/>
            <a:lstStyle/>
            <a:p>
              <a:pPr algn="ctr" marL="0" indent="0" lvl="0">
                <a:lnSpc>
                  <a:spcPts val="4975"/>
                </a:lnSpc>
                <a:spcBef>
                  <a:spcPct val="0"/>
                </a:spcBef>
              </a:pPr>
              <a:r>
                <a:rPr lang="en-US" b="true" sz="4146">
                  <a:solidFill>
                    <a:srgbClr val="2B1511"/>
                  </a:solidFill>
                  <a:latin typeface="Playfair Display SC Bold"/>
                  <a:ea typeface="Playfair Display SC Bold"/>
                  <a:cs typeface="Playfair Display SC Bold"/>
                  <a:sym typeface="Playfair Display SC Bold"/>
                </a:rPr>
                <a:t>Platform</a:t>
              </a:r>
            </a:p>
          </p:txBody>
        </p:sp>
      </p:grpSp>
      <p:sp>
        <p:nvSpPr>
          <p:cNvPr name="Freeform 24" id="24"/>
          <p:cNvSpPr/>
          <p:nvPr/>
        </p:nvSpPr>
        <p:spPr>
          <a:xfrm flipH="false" flipV="false" rot="1095156">
            <a:off x="14074237" y="7160484"/>
            <a:ext cx="7891968" cy="7891968"/>
          </a:xfrm>
          <a:custGeom>
            <a:avLst/>
            <a:gdLst/>
            <a:ahLst/>
            <a:cxnLst/>
            <a:rect r="r" b="b" t="t" l="l"/>
            <a:pathLst>
              <a:path h="7891968" w="7891968">
                <a:moveTo>
                  <a:pt x="0" y="0"/>
                </a:moveTo>
                <a:lnTo>
                  <a:pt x="7891967" y="0"/>
                </a:lnTo>
                <a:lnTo>
                  <a:pt x="7891967" y="7891967"/>
                </a:lnTo>
                <a:lnTo>
                  <a:pt x="0" y="78919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5" id="25"/>
          <p:cNvGrpSpPr/>
          <p:nvPr/>
        </p:nvGrpSpPr>
        <p:grpSpPr>
          <a:xfrm rot="0">
            <a:off x="13036870" y="-1312917"/>
            <a:ext cx="2625834" cy="2625834"/>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27" id="2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28" id="28"/>
          <p:cNvGrpSpPr/>
          <p:nvPr/>
        </p:nvGrpSpPr>
        <p:grpSpPr>
          <a:xfrm rot="0">
            <a:off x="1752881" y="9161550"/>
            <a:ext cx="2625834" cy="2625834"/>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30" id="3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31" id="31"/>
          <p:cNvSpPr/>
          <p:nvPr/>
        </p:nvSpPr>
        <p:spPr>
          <a:xfrm flipH="false" flipV="false" rot="0">
            <a:off x="1441096" y="1312917"/>
            <a:ext cx="15405808" cy="8553495"/>
          </a:xfrm>
          <a:custGeom>
            <a:avLst/>
            <a:gdLst/>
            <a:ahLst/>
            <a:cxnLst/>
            <a:rect r="r" b="b" t="t" l="l"/>
            <a:pathLst>
              <a:path h="8553495" w="15405808">
                <a:moveTo>
                  <a:pt x="0" y="0"/>
                </a:moveTo>
                <a:lnTo>
                  <a:pt x="15405808" y="0"/>
                </a:lnTo>
                <a:lnTo>
                  <a:pt x="15405808" y="8553495"/>
                </a:lnTo>
                <a:lnTo>
                  <a:pt x="0" y="8553495"/>
                </a:lnTo>
                <a:lnTo>
                  <a:pt x="0" y="0"/>
                </a:lnTo>
                <a:close/>
              </a:path>
            </a:pathLst>
          </a:custGeom>
          <a:blipFill>
            <a:blip r:embed="rId4"/>
            <a:stretch>
              <a:fillRect l="0" t="-267" r="0" b="-267"/>
            </a:stretch>
          </a:blipFill>
          <a:ln cap="sq">
            <a:noFill/>
            <a:prstDash val="solid"/>
            <a:miter/>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2380859">
            <a:off x="-1313287" y="7502544"/>
            <a:ext cx="2842082" cy="7461317"/>
            <a:chOff x="0" y="0"/>
            <a:chExt cx="660400" cy="1733748"/>
          </a:xfrm>
        </p:grpSpPr>
        <p:sp>
          <p:nvSpPr>
            <p:cNvPr name="Freeform 3" id="3"/>
            <p:cNvSpPr/>
            <p:nvPr/>
          </p:nvSpPr>
          <p:spPr>
            <a:xfrm flipH="false" flipV="false" rot="0">
              <a:off x="0" y="0"/>
              <a:ext cx="660400" cy="1733748"/>
            </a:xfrm>
            <a:custGeom>
              <a:avLst/>
              <a:gdLst/>
              <a:ahLst/>
              <a:cxnLst/>
              <a:rect r="r" b="b" t="t" l="l"/>
              <a:pathLst>
                <a:path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2"/>
              </a:srgbClr>
            </a:solidFill>
          </p:spPr>
        </p:sp>
        <p:sp>
          <p:nvSpPr>
            <p:cNvPr name="TextBox 4" id="4"/>
            <p:cNvSpPr txBox="true"/>
            <p:nvPr/>
          </p:nvSpPr>
          <p:spPr>
            <a:xfrm>
              <a:off x="0" y="98425"/>
              <a:ext cx="660400" cy="1635323"/>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2377137">
            <a:off x="-916789" y="4206328"/>
            <a:ext cx="1338510" cy="7384047"/>
            <a:chOff x="0" y="0"/>
            <a:chExt cx="660400" cy="3643174"/>
          </a:xfrm>
        </p:grpSpPr>
        <p:sp>
          <p:nvSpPr>
            <p:cNvPr name="Freeform 6" id="6"/>
            <p:cNvSpPr/>
            <p:nvPr/>
          </p:nvSpPr>
          <p:spPr>
            <a:xfrm flipH="false" flipV="false" rot="0">
              <a:off x="0" y="0"/>
              <a:ext cx="660400" cy="3643174"/>
            </a:xfrm>
            <a:custGeom>
              <a:avLst/>
              <a:gdLst/>
              <a:ahLst/>
              <a:cxnLst/>
              <a:rect r="r" b="b" t="t" l="l"/>
              <a:pathLst>
                <a:path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p:spPr>
        </p:sp>
        <p:sp>
          <p:nvSpPr>
            <p:cNvPr name="TextBox 7" id="7"/>
            <p:cNvSpPr txBox="true"/>
            <p:nvPr/>
          </p:nvSpPr>
          <p:spPr>
            <a:xfrm>
              <a:off x="0" y="98425"/>
              <a:ext cx="660400" cy="3544749"/>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2377137">
            <a:off x="3012298" y="9449050"/>
            <a:ext cx="411277" cy="2198755"/>
            <a:chOff x="0" y="0"/>
            <a:chExt cx="660400" cy="3530606"/>
          </a:xfrm>
        </p:grpSpPr>
        <p:sp>
          <p:nvSpPr>
            <p:cNvPr name="Freeform 9" id="9"/>
            <p:cNvSpPr/>
            <p:nvPr/>
          </p:nvSpPr>
          <p:spPr>
            <a:xfrm flipH="false" flipV="false" rot="0">
              <a:off x="0" y="0"/>
              <a:ext cx="660400" cy="3530605"/>
            </a:xfrm>
            <a:custGeom>
              <a:avLst/>
              <a:gdLst/>
              <a:ahLst/>
              <a:cxnLst/>
              <a:rect r="r" b="b" t="t" l="l"/>
              <a:pathLst>
                <a:path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p:spPr>
        </p:sp>
        <p:sp>
          <p:nvSpPr>
            <p:cNvPr name="TextBox 10" id="10"/>
            <p:cNvSpPr txBox="true"/>
            <p:nvPr/>
          </p:nvSpPr>
          <p:spPr>
            <a:xfrm>
              <a:off x="0" y="98425"/>
              <a:ext cx="660400" cy="3432181"/>
            </a:xfrm>
            <a:prstGeom prst="rect">
              <a:avLst/>
            </a:prstGeom>
          </p:spPr>
          <p:txBody>
            <a:bodyPr anchor="ctr" rtlCol="false" tIns="50800" lIns="50800" bIns="50800" rIns="50800"/>
            <a:lstStyle/>
            <a:p>
              <a:pPr algn="ctr">
                <a:lnSpc>
                  <a:spcPts val="2590"/>
                </a:lnSpc>
              </a:pPr>
            </a:p>
          </p:txBody>
        </p:sp>
      </p:grpSp>
      <p:sp>
        <p:nvSpPr>
          <p:cNvPr name="Freeform 11" id="11"/>
          <p:cNvSpPr/>
          <p:nvPr/>
        </p:nvSpPr>
        <p:spPr>
          <a:xfrm flipH="false" flipV="false" rot="0">
            <a:off x="8817273" y="3939869"/>
            <a:ext cx="842974" cy="815386"/>
          </a:xfrm>
          <a:custGeom>
            <a:avLst/>
            <a:gdLst/>
            <a:ahLst/>
            <a:cxnLst/>
            <a:rect r="r" b="b" t="t" l="l"/>
            <a:pathLst>
              <a:path h="815386" w="842974">
                <a:moveTo>
                  <a:pt x="0" y="0"/>
                </a:moveTo>
                <a:lnTo>
                  <a:pt x="842975" y="0"/>
                </a:lnTo>
                <a:lnTo>
                  <a:pt x="842975" y="815386"/>
                </a:lnTo>
                <a:lnTo>
                  <a:pt x="0" y="815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8817273" y="6288028"/>
            <a:ext cx="842974" cy="701968"/>
          </a:xfrm>
          <a:custGeom>
            <a:avLst/>
            <a:gdLst/>
            <a:ahLst/>
            <a:cxnLst/>
            <a:rect r="r" b="b" t="t" l="l"/>
            <a:pathLst>
              <a:path h="701968" w="842974">
                <a:moveTo>
                  <a:pt x="0" y="0"/>
                </a:moveTo>
                <a:lnTo>
                  <a:pt x="842975" y="0"/>
                </a:lnTo>
                <a:lnTo>
                  <a:pt x="842975" y="701968"/>
                </a:lnTo>
                <a:lnTo>
                  <a:pt x="0" y="7019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3" id="13"/>
          <p:cNvSpPr/>
          <p:nvPr/>
        </p:nvSpPr>
        <p:spPr>
          <a:xfrm flipV="true">
            <a:off x="-2023730" y="7040723"/>
            <a:ext cx="3495899" cy="4260352"/>
          </a:xfrm>
          <a:prstGeom prst="line">
            <a:avLst/>
          </a:prstGeom>
          <a:ln cap="rnd" w="85725">
            <a:solidFill>
              <a:srgbClr val="E0B15E"/>
            </a:solidFill>
            <a:prstDash val="solid"/>
            <a:headEnd type="none" len="sm" w="sm"/>
            <a:tailEnd type="none" len="sm" w="sm"/>
          </a:ln>
        </p:spPr>
      </p:sp>
      <p:grpSp>
        <p:nvGrpSpPr>
          <p:cNvPr name="Group 14" id="14"/>
          <p:cNvGrpSpPr/>
          <p:nvPr/>
        </p:nvGrpSpPr>
        <p:grpSpPr>
          <a:xfrm rot="0">
            <a:off x="7711581" y="1006431"/>
            <a:ext cx="7707139" cy="1268429"/>
            <a:chOff x="0" y="0"/>
            <a:chExt cx="2029864" cy="334072"/>
          </a:xfrm>
        </p:grpSpPr>
        <p:sp>
          <p:nvSpPr>
            <p:cNvPr name="Freeform 15" id="15"/>
            <p:cNvSpPr/>
            <p:nvPr/>
          </p:nvSpPr>
          <p:spPr>
            <a:xfrm flipH="false" flipV="false" rot="0">
              <a:off x="0" y="0"/>
              <a:ext cx="2029864" cy="334072"/>
            </a:xfrm>
            <a:custGeom>
              <a:avLst/>
              <a:gdLst/>
              <a:ahLst/>
              <a:cxnLst/>
              <a:rect r="r" b="b" t="t" l="l"/>
              <a:pathLst>
                <a:path h="334072" w="2029864">
                  <a:moveTo>
                    <a:pt x="34153" y="0"/>
                  </a:moveTo>
                  <a:lnTo>
                    <a:pt x="1995710" y="0"/>
                  </a:lnTo>
                  <a:cubicBezTo>
                    <a:pt x="2004768" y="0"/>
                    <a:pt x="2013455" y="3598"/>
                    <a:pt x="2019860" y="10003"/>
                  </a:cubicBezTo>
                  <a:cubicBezTo>
                    <a:pt x="2026265" y="16408"/>
                    <a:pt x="2029864" y="25095"/>
                    <a:pt x="2029864" y="34153"/>
                  </a:cubicBezTo>
                  <a:lnTo>
                    <a:pt x="2029864" y="299919"/>
                  </a:lnTo>
                  <a:cubicBezTo>
                    <a:pt x="2029864" y="318781"/>
                    <a:pt x="2014573" y="334072"/>
                    <a:pt x="1995710" y="334072"/>
                  </a:cubicBezTo>
                  <a:lnTo>
                    <a:pt x="34153" y="334072"/>
                  </a:lnTo>
                  <a:cubicBezTo>
                    <a:pt x="25095" y="334072"/>
                    <a:pt x="16408" y="330474"/>
                    <a:pt x="10003" y="324069"/>
                  </a:cubicBezTo>
                  <a:cubicBezTo>
                    <a:pt x="3598" y="317664"/>
                    <a:pt x="0" y="308977"/>
                    <a:pt x="0" y="299919"/>
                  </a:cubicBezTo>
                  <a:lnTo>
                    <a:pt x="0" y="34153"/>
                  </a:lnTo>
                  <a:cubicBezTo>
                    <a:pt x="0" y="25095"/>
                    <a:pt x="3598" y="16408"/>
                    <a:pt x="10003" y="10003"/>
                  </a:cubicBezTo>
                  <a:cubicBezTo>
                    <a:pt x="16408" y="3598"/>
                    <a:pt x="25095" y="0"/>
                    <a:pt x="34153" y="0"/>
                  </a:cubicBezTo>
                  <a:close/>
                </a:path>
              </a:pathLst>
            </a:custGeom>
            <a:solidFill>
              <a:srgbClr val="FFFFFF"/>
            </a:solidFill>
            <a:ln cap="rnd">
              <a:noFill/>
              <a:prstDash val="solid"/>
              <a:round/>
            </a:ln>
          </p:spPr>
        </p:sp>
        <p:sp>
          <p:nvSpPr>
            <p:cNvPr name="TextBox 16" id="16"/>
            <p:cNvSpPr txBox="true"/>
            <p:nvPr/>
          </p:nvSpPr>
          <p:spPr>
            <a:xfrm>
              <a:off x="0" y="0"/>
              <a:ext cx="2029864" cy="334072"/>
            </a:xfrm>
            <a:prstGeom prst="rect">
              <a:avLst/>
            </a:prstGeom>
          </p:spPr>
          <p:txBody>
            <a:bodyPr anchor="ctr" rtlCol="false" tIns="50800" lIns="50800" bIns="50800" rIns="50800"/>
            <a:lstStyle/>
            <a:p>
              <a:pPr algn="ctr" marL="0" indent="0" lvl="0">
                <a:lnSpc>
                  <a:spcPts val="5040"/>
                </a:lnSpc>
                <a:spcBef>
                  <a:spcPct val="0"/>
                </a:spcBef>
              </a:pPr>
              <a:r>
                <a:rPr lang="en-US" b="true" sz="4200">
                  <a:solidFill>
                    <a:srgbClr val="2B1511"/>
                  </a:solidFill>
                  <a:latin typeface="Canva Sans Bold"/>
                  <a:ea typeface="Canva Sans Bold"/>
                  <a:cs typeface="Canva Sans Bold"/>
                  <a:sym typeface="Canva Sans Bold"/>
                </a:rPr>
                <a:t>Sum &amp; Avg leads by platform</a:t>
              </a:r>
            </a:p>
          </p:txBody>
        </p:sp>
      </p:grpSp>
      <p:grpSp>
        <p:nvGrpSpPr>
          <p:cNvPr name="Group 17" id="17"/>
          <p:cNvGrpSpPr/>
          <p:nvPr/>
        </p:nvGrpSpPr>
        <p:grpSpPr>
          <a:xfrm rot="-8419140">
            <a:off x="16781988" y="-3913825"/>
            <a:ext cx="2842082" cy="7253346"/>
            <a:chOff x="0" y="0"/>
            <a:chExt cx="660400" cy="1685423"/>
          </a:xfrm>
        </p:grpSpPr>
        <p:sp>
          <p:nvSpPr>
            <p:cNvPr name="Freeform 18" id="18"/>
            <p:cNvSpPr/>
            <p:nvPr/>
          </p:nvSpPr>
          <p:spPr>
            <a:xfrm flipH="false" flipV="false" rot="0">
              <a:off x="0" y="0"/>
              <a:ext cx="660400" cy="1685423"/>
            </a:xfrm>
            <a:custGeom>
              <a:avLst/>
              <a:gdLst/>
              <a:ahLst/>
              <a:cxnLst/>
              <a:rect r="r" b="b" t="t" l="l"/>
              <a:pathLst>
                <a:path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2"/>
              </a:srgbClr>
            </a:solidFill>
          </p:spPr>
        </p:sp>
        <p:sp>
          <p:nvSpPr>
            <p:cNvPr name="TextBox 19" id="19"/>
            <p:cNvSpPr txBox="true"/>
            <p:nvPr/>
          </p:nvSpPr>
          <p:spPr>
            <a:xfrm>
              <a:off x="0" y="98425"/>
              <a:ext cx="660400" cy="1586998"/>
            </a:xfrm>
            <a:prstGeom prst="rect">
              <a:avLst/>
            </a:prstGeom>
          </p:spPr>
          <p:txBody>
            <a:bodyPr anchor="ctr" rtlCol="false" tIns="50800" lIns="50800" bIns="50800" rIns="50800"/>
            <a:lstStyle/>
            <a:p>
              <a:pPr algn="ctr">
                <a:lnSpc>
                  <a:spcPts val="2590"/>
                </a:lnSpc>
              </a:pPr>
            </a:p>
          </p:txBody>
        </p:sp>
      </p:grpSp>
      <p:grpSp>
        <p:nvGrpSpPr>
          <p:cNvPr name="Group 20" id="20"/>
          <p:cNvGrpSpPr/>
          <p:nvPr/>
        </p:nvGrpSpPr>
        <p:grpSpPr>
          <a:xfrm rot="-8422862">
            <a:off x="18303618" y="-391052"/>
            <a:ext cx="1338510" cy="5875601"/>
            <a:chOff x="0" y="0"/>
            <a:chExt cx="660400" cy="2898930"/>
          </a:xfrm>
        </p:grpSpPr>
        <p:sp>
          <p:nvSpPr>
            <p:cNvPr name="Freeform 21" id="21"/>
            <p:cNvSpPr/>
            <p:nvPr/>
          </p:nvSpPr>
          <p:spPr>
            <a:xfrm flipH="false" flipV="false" rot="0">
              <a:off x="0" y="0"/>
              <a:ext cx="660400" cy="2898930"/>
            </a:xfrm>
            <a:custGeom>
              <a:avLst/>
              <a:gdLst/>
              <a:ahLst/>
              <a:cxnLst/>
              <a:rect r="r" b="b" t="t" l="l"/>
              <a:pathLst>
                <a:path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p:spPr>
        </p:sp>
        <p:sp>
          <p:nvSpPr>
            <p:cNvPr name="TextBox 22" id="22"/>
            <p:cNvSpPr txBox="true"/>
            <p:nvPr/>
          </p:nvSpPr>
          <p:spPr>
            <a:xfrm>
              <a:off x="0" y="98425"/>
              <a:ext cx="660400" cy="2800505"/>
            </a:xfrm>
            <a:prstGeom prst="rect">
              <a:avLst/>
            </a:prstGeom>
          </p:spPr>
          <p:txBody>
            <a:bodyPr anchor="ctr" rtlCol="false" tIns="50800" lIns="50800" bIns="50800" rIns="50800"/>
            <a:lstStyle/>
            <a:p>
              <a:pPr algn="ctr">
                <a:lnSpc>
                  <a:spcPts val="2590"/>
                </a:lnSpc>
              </a:pPr>
            </a:p>
          </p:txBody>
        </p:sp>
      </p:grpSp>
      <p:grpSp>
        <p:nvGrpSpPr>
          <p:cNvPr name="Group 23" id="23"/>
          <p:cNvGrpSpPr/>
          <p:nvPr/>
        </p:nvGrpSpPr>
        <p:grpSpPr>
          <a:xfrm rot="-8422862">
            <a:off x="14997526" y="-558072"/>
            <a:ext cx="411277" cy="1644511"/>
            <a:chOff x="0" y="0"/>
            <a:chExt cx="660400" cy="2640639"/>
          </a:xfrm>
        </p:grpSpPr>
        <p:sp>
          <p:nvSpPr>
            <p:cNvPr name="Freeform 24" id="24"/>
            <p:cNvSpPr/>
            <p:nvPr/>
          </p:nvSpPr>
          <p:spPr>
            <a:xfrm flipH="false" flipV="false" rot="0">
              <a:off x="0" y="0"/>
              <a:ext cx="660400" cy="2640639"/>
            </a:xfrm>
            <a:custGeom>
              <a:avLst/>
              <a:gdLst/>
              <a:ahLst/>
              <a:cxnLst/>
              <a:rect r="r" b="b" t="t" l="l"/>
              <a:pathLst>
                <a:path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p:spPr>
        </p:sp>
        <p:sp>
          <p:nvSpPr>
            <p:cNvPr name="TextBox 25" id="25"/>
            <p:cNvSpPr txBox="true"/>
            <p:nvPr/>
          </p:nvSpPr>
          <p:spPr>
            <a:xfrm>
              <a:off x="0" y="98425"/>
              <a:ext cx="660400" cy="2542214"/>
            </a:xfrm>
            <a:prstGeom prst="rect">
              <a:avLst/>
            </a:prstGeom>
          </p:spPr>
          <p:txBody>
            <a:bodyPr anchor="ctr" rtlCol="false" tIns="50800" lIns="50800" bIns="50800" rIns="50800"/>
            <a:lstStyle/>
            <a:p>
              <a:pPr algn="ctr">
                <a:lnSpc>
                  <a:spcPts val="2590"/>
                </a:lnSpc>
              </a:pPr>
            </a:p>
          </p:txBody>
        </p:sp>
      </p:grpSp>
      <p:sp>
        <p:nvSpPr>
          <p:cNvPr name="AutoShape 26" id="26"/>
          <p:cNvSpPr/>
          <p:nvPr/>
        </p:nvSpPr>
        <p:spPr>
          <a:xfrm flipH="true">
            <a:off x="17077631" y="-274996"/>
            <a:ext cx="3190486" cy="3827111"/>
          </a:xfrm>
          <a:prstGeom prst="line">
            <a:avLst/>
          </a:prstGeom>
          <a:ln cap="rnd" w="85725">
            <a:solidFill>
              <a:srgbClr val="E0B15E"/>
            </a:solidFill>
            <a:prstDash val="solid"/>
            <a:headEnd type="none" len="sm" w="sm"/>
            <a:tailEnd type="none" len="sm" w="sm"/>
          </a:ln>
        </p:spPr>
      </p:sp>
      <p:sp>
        <p:nvSpPr>
          <p:cNvPr name="Freeform 27" id="27"/>
          <p:cNvSpPr/>
          <p:nvPr/>
        </p:nvSpPr>
        <p:spPr>
          <a:xfrm flipH="false" flipV="false" rot="0">
            <a:off x="276035" y="2402541"/>
            <a:ext cx="8287600" cy="5068988"/>
          </a:xfrm>
          <a:custGeom>
            <a:avLst/>
            <a:gdLst/>
            <a:ahLst/>
            <a:cxnLst/>
            <a:rect r="r" b="b" t="t" l="l"/>
            <a:pathLst>
              <a:path h="5068988" w="8287600">
                <a:moveTo>
                  <a:pt x="0" y="0"/>
                </a:moveTo>
                <a:lnTo>
                  <a:pt x="8287600" y="0"/>
                </a:lnTo>
                <a:lnTo>
                  <a:pt x="8287600" y="5068988"/>
                </a:lnTo>
                <a:lnTo>
                  <a:pt x="0" y="5068988"/>
                </a:lnTo>
                <a:lnTo>
                  <a:pt x="0" y="0"/>
                </a:lnTo>
                <a:close/>
              </a:path>
            </a:pathLst>
          </a:custGeom>
          <a:blipFill>
            <a:blip r:embed="rId6"/>
            <a:stretch>
              <a:fillRect l="0" t="0" r="0" b="0"/>
            </a:stretch>
          </a:blipFill>
          <a:ln w="38100" cap="sq">
            <a:solidFill>
              <a:srgbClr val="000000"/>
            </a:solidFill>
            <a:prstDash val="solid"/>
            <a:miter/>
          </a:ln>
        </p:spPr>
      </p:sp>
      <p:sp>
        <p:nvSpPr>
          <p:cNvPr name="TextBox 28" id="28"/>
          <p:cNvSpPr txBox="true"/>
          <p:nvPr/>
        </p:nvSpPr>
        <p:spPr>
          <a:xfrm rot="0">
            <a:off x="8998137" y="3256840"/>
            <a:ext cx="5361064" cy="523875"/>
          </a:xfrm>
          <a:prstGeom prst="rect">
            <a:avLst/>
          </a:prstGeom>
        </p:spPr>
        <p:txBody>
          <a:bodyPr anchor="t" rtlCol="false" tIns="0" lIns="0" bIns="0" rIns="0">
            <a:spAutoFit/>
          </a:bodyPr>
          <a:lstStyle/>
          <a:p>
            <a:pPr algn="l">
              <a:lnSpc>
                <a:spcPts val="4200"/>
              </a:lnSpc>
            </a:pPr>
            <a:r>
              <a:rPr lang="en-US" sz="3000" b="true">
                <a:solidFill>
                  <a:srgbClr val="EF5241"/>
                </a:solidFill>
                <a:latin typeface="DM Sans Bold"/>
                <a:ea typeface="DM Sans Bold"/>
                <a:cs typeface="DM Sans Bold"/>
                <a:sym typeface="DM Sans Bold"/>
              </a:rPr>
              <a:t>Sum vs. Average Leads: </a:t>
            </a:r>
          </a:p>
        </p:txBody>
      </p:sp>
      <p:sp>
        <p:nvSpPr>
          <p:cNvPr name="TextBox 29" id="29"/>
          <p:cNvSpPr txBox="true"/>
          <p:nvPr/>
        </p:nvSpPr>
        <p:spPr>
          <a:xfrm rot="0">
            <a:off x="8998137" y="4041491"/>
            <a:ext cx="7982756" cy="5922264"/>
          </a:xfrm>
          <a:prstGeom prst="rect">
            <a:avLst/>
          </a:prstGeom>
        </p:spPr>
        <p:txBody>
          <a:bodyPr anchor="t" rtlCol="false" tIns="0" lIns="0" bIns="0" rIns="0">
            <a:spAutoFit/>
          </a:bodyPr>
          <a:lstStyle/>
          <a:p>
            <a:pPr algn="l">
              <a:lnSpc>
                <a:spcPts val="3648"/>
              </a:lnSpc>
            </a:pPr>
            <a:r>
              <a:rPr lang="en-US" sz="2400">
                <a:solidFill>
                  <a:srgbClr val="000000"/>
                </a:solidFill>
                <a:latin typeface="DM Sans"/>
                <a:ea typeface="DM Sans"/>
                <a:cs typeface="DM Sans"/>
                <a:sym typeface="DM Sans"/>
              </a:rPr>
              <a:t>The bar-line chart reveals distinct patterns across platforms. Facebook generated the highest total leads (bar), driven by its 29 campaigns, indicating its scalability and reach. However, Google, with only 8 campaigns, shows the highest average leads per campaign (line), demonstrating its efficiency and potential for high-quality lead generation. LinkedIn, with 4 campaigns, contributes modestly to both metrics. For the business, this insight suggests leveraging Facebook for volume while focusing on optimizing Google campaigns for efficiency. LinkedIn could be explored further to understand its niche value in the strategy.</a:t>
            </a:r>
          </a:p>
          <a:p>
            <a:pPr algn="l">
              <a:lnSpc>
                <a:spcPts val="3648"/>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2380859">
            <a:off x="-1313287" y="7502544"/>
            <a:ext cx="2842082" cy="7461317"/>
            <a:chOff x="0" y="0"/>
            <a:chExt cx="660400" cy="1733748"/>
          </a:xfrm>
        </p:grpSpPr>
        <p:sp>
          <p:nvSpPr>
            <p:cNvPr name="Freeform 3" id="3"/>
            <p:cNvSpPr/>
            <p:nvPr/>
          </p:nvSpPr>
          <p:spPr>
            <a:xfrm flipH="false" flipV="false" rot="0">
              <a:off x="0" y="0"/>
              <a:ext cx="660400" cy="1733748"/>
            </a:xfrm>
            <a:custGeom>
              <a:avLst/>
              <a:gdLst/>
              <a:ahLst/>
              <a:cxnLst/>
              <a:rect r="r" b="b" t="t" l="l"/>
              <a:pathLst>
                <a:path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2"/>
              </a:srgbClr>
            </a:solidFill>
          </p:spPr>
        </p:sp>
        <p:sp>
          <p:nvSpPr>
            <p:cNvPr name="TextBox 4" id="4"/>
            <p:cNvSpPr txBox="true"/>
            <p:nvPr/>
          </p:nvSpPr>
          <p:spPr>
            <a:xfrm>
              <a:off x="0" y="98425"/>
              <a:ext cx="660400" cy="1635323"/>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2377137">
            <a:off x="-916789" y="4206328"/>
            <a:ext cx="1338510" cy="7384047"/>
            <a:chOff x="0" y="0"/>
            <a:chExt cx="660400" cy="3643174"/>
          </a:xfrm>
        </p:grpSpPr>
        <p:sp>
          <p:nvSpPr>
            <p:cNvPr name="Freeform 6" id="6"/>
            <p:cNvSpPr/>
            <p:nvPr/>
          </p:nvSpPr>
          <p:spPr>
            <a:xfrm flipH="false" flipV="false" rot="0">
              <a:off x="0" y="0"/>
              <a:ext cx="660400" cy="3643174"/>
            </a:xfrm>
            <a:custGeom>
              <a:avLst/>
              <a:gdLst/>
              <a:ahLst/>
              <a:cxnLst/>
              <a:rect r="r" b="b" t="t" l="l"/>
              <a:pathLst>
                <a:path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p:spPr>
        </p:sp>
        <p:sp>
          <p:nvSpPr>
            <p:cNvPr name="TextBox 7" id="7"/>
            <p:cNvSpPr txBox="true"/>
            <p:nvPr/>
          </p:nvSpPr>
          <p:spPr>
            <a:xfrm>
              <a:off x="0" y="98425"/>
              <a:ext cx="660400" cy="3544749"/>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2377137">
            <a:off x="3012298" y="9449050"/>
            <a:ext cx="411277" cy="2198755"/>
            <a:chOff x="0" y="0"/>
            <a:chExt cx="660400" cy="3530606"/>
          </a:xfrm>
        </p:grpSpPr>
        <p:sp>
          <p:nvSpPr>
            <p:cNvPr name="Freeform 9" id="9"/>
            <p:cNvSpPr/>
            <p:nvPr/>
          </p:nvSpPr>
          <p:spPr>
            <a:xfrm flipH="false" flipV="false" rot="0">
              <a:off x="0" y="0"/>
              <a:ext cx="660400" cy="3530605"/>
            </a:xfrm>
            <a:custGeom>
              <a:avLst/>
              <a:gdLst/>
              <a:ahLst/>
              <a:cxnLst/>
              <a:rect r="r" b="b" t="t" l="l"/>
              <a:pathLst>
                <a:path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p:spPr>
        </p:sp>
        <p:sp>
          <p:nvSpPr>
            <p:cNvPr name="TextBox 10" id="10"/>
            <p:cNvSpPr txBox="true"/>
            <p:nvPr/>
          </p:nvSpPr>
          <p:spPr>
            <a:xfrm>
              <a:off x="0" y="98425"/>
              <a:ext cx="660400" cy="3432181"/>
            </a:xfrm>
            <a:prstGeom prst="rect">
              <a:avLst/>
            </a:prstGeom>
          </p:spPr>
          <p:txBody>
            <a:bodyPr anchor="ctr" rtlCol="false" tIns="50800" lIns="50800" bIns="50800" rIns="50800"/>
            <a:lstStyle/>
            <a:p>
              <a:pPr algn="ctr">
                <a:lnSpc>
                  <a:spcPts val="2590"/>
                </a:lnSpc>
              </a:pPr>
            </a:p>
          </p:txBody>
        </p:sp>
      </p:grpSp>
      <p:sp>
        <p:nvSpPr>
          <p:cNvPr name="Freeform 11" id="11"/>
          <p:cNvSpPr/>
          <p:nvPr/>
        </p:nvSpPr>
        <p:spPr>
          <a:xfrm flipH="false" flipV="false" rot="0">
            <a:off x="8817273" y="3939869"/>
            <a:ext cx="842974" cy="815386"/>
          </a:xfrm>
          <a:custGeom>
            <a:avLst/>
            <a:gdLst/>
            <a:ahLst/>
            <a:cxnLst/>
            <a:rect r="r" b="b" t="t" l="l"/>
            <a:pathLst>
              <a:path h="815386" w="842974">
                <a:moveTo>
                  <a:pt x="0" y="0"/>
                </a:moveTo>
                <a:lnTo>
                  <a:pt x="842975" y="0"/>
                </a:lnTo>
                <a:lnTo>
                  <a:pt x="842975" y="815386"/>
                </a:lnTo>
                <a:lnTo>
                  <a:pt x="0" y="815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8817273" y="6288028"/>
            <a:ext cx="842974" cy="701968"/>
          </a:xfrm>
          <a:custGeom>
            <a:avLst/>
            <a:gdLst/>
            <a:ahLst/>
            <a:cxnLst/>
            <a:rect r="r" b="b" t="t" l="l"/>
            <a:pathLst>
              <a:path h="701968" w="842974">
                <a:moveTo>
                  <a:pt x="0" y="0"/>
                </a:moveTo>
                <a:lnTo>
                  <a:pt x="842975" y="0"/>
                </a:lnTo>
                <a:lnTo>
                  <a:pt x="842975" y="701968"/>
                </a:lnTo>
                <a:lnTo>
                  <a:pt x="0" y="7019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3" id="13"/>
          <p:cNvSpPr/>
          <p:nvPr/>
        </p:nvSpPr>
        <p:spPr>
          <a:xfrm flipV="true">
            <a:off x="-2023730" y="7040723"/>
            <a:ext cx="3495899" cy="4260352"/>
          </a:xfrm>
          <a:prstGeom prst="line">
            <a:avLst/>
          </a:prstGeom>
          <a:ln cap="rnd" w="85725">
            <a:solidFill>
              <a:srgbClr val="E0B15E"/>
            </a:solidFill>
            <a:prstDash val="solid"/>
            <a:headEnd type="none" len="sm" w="sm"/>
            <a:tailEnd type="none" len="sm" w="sm"/>
          </a:ln>
        </p:spPr>
      </p:sp>
      <p:grpSp>
        <p:nvGrpSpPr>
          <p:cNvPr name="Group 14" id="14"/>
          <p:cNvGrpSpPr/>
          <p:nvPr/>
        </p:nvGrpSpPr>
        <p:grpSpPr>
          <a:xfrm rot="0">
            <a:off x="8563635" y="901656"/>
            <a:ext cx="7270720" cy="1268429"/>
            <a:chOff x="0" y="0"/>
            <a:chExt cx="1914922" cy="334072"/>
          </a:xfrm>
        </p:grpSpPr>
        <p:sp>
          <p:nvSpPr>
            <p:cNvPr name="Freeform 15" id="15"/>
            <p:cNvSpPr/>
            <p:nvPr/>
          </p:nvSpPr>
          <p:spPr>
            <a:xfrm flipH="false" flipV="false" rot="0">
              <a:off x="0" y="0"/>
              <a:ext cx="1914922" cy="334072"/>
            </a:xfrm>
            <a:custGeom>
              <a:avLst/>
              <a:gdLst/>
              <a:ahLst/>
              <a:cxnLst/>
              <a:rect r="r" b="b" t="t" l="l"/>
              <a:pathLst>
                <a:path h="334072" w="1914922">
                  <a:moveTo>
                    <a:pt x="36203" y="0"/>
                  </a:moveTo>
                  <a:lnTo>
                    <a:pt x="1878719" y="0"/>
                  </a:lnTo>
                  <a:cubicBezTo>
                    <a:pt x="1888321" y="0"/>
                    <a:pt x="1897529" y="3814"/>
                    <a:pt x="1904318" y="10604"/>
                  </a:cubicBezTo>
                  <a:cubicBezTo>
                    <a:pt x="1911108" y="17393"/>
                    <a:pt x="1914922" y="26602"/>
                    <a:pt x="1914922" y="36203"/>
                  </a:cubicBezTo>
                  <a:lnTo>
                    <a:pt x="1914922" y="297868"/>
                  </a:lnTo>
                  <a:cubicBezTo>
                    <a:pt x="1914922" y="317863"/>
                    <a:pt x="1898713" y="334072"/>
                    <a:pt x="1878719" y="334072"/>
                  </a:cubicBezTo>
                  <a:lnTo>
                    <a:pt x="36203" y="334072"/>
                  </a:lnTo>
                  <a:cubicBezTo>
                    <a:pt x="26602" y="334072"/>
                    <a:pt x="17393" y="330258"/>
                    <a:pt x="10604" y="323468"/>
                  </a:cubicBezTo>
                  <a:cubicBezTo>
                    <a:pt x="3814" y="316679"/>
                    <a:pt x="0" y="307470"/>
                    <a:pt x="0" y="297868"/>
                  </a:cubicBezTo>
                  <a:lnTo>
                    <a:pt x="0" y="36203"/>
                  </a:lnTo>
                  <a:cubicBezTo>
                    <a:pt x="0" y="26602"/>
                    <a:pt x="3814" y="17393"/>
                    <a:pt x="10604" y="10604"/>
                  </a:cubicBezTo>
                  <a:cubicBezTo>
                    <a:pt x="17393" y="3814"/>
                    <a:pt x="26602" y="0"/>
                    <a:pt x="36203" y="0"/>
                  </a:cubicBezTo>
                  <a:close/>
                </a:path>
              </a:pathLst>
            </a:custGeom>
            <a:solidFill>
              <a:srgbClr val="FFFFFF"/>
            </a:solidFill>
            <a:ln cap="rnd">
              <a:noFill/>
              <a:prstDash val="solid"/>
              <a:round/>
            </a:ln>
          </p:spPr>
        </p:sp>
        <p:sp>
          <p:nvSpPr>
            <p:cNvPr name="TextBox 16" id="16"/>
            <p:cNvSpPr txBox="true"/>
            <p:nvPr/>
          </p:nvSpPr>
          <p:spPr>
            <a:xfrm>
              <a:off x="0" y="0"/>
              <a:ext cx="1914922" cy="334072"/>
            </a:xfrm>
            <a:prstGeom prst="rect">
              <a:avLst/>
            </a:prstGeom>
          </p:spPr>
          <p:txBody>
            <a:bodyPr anchor="ctr" rtlCol="false" tIns="50800" lIns="50800" bIns="50800" rIns="50800"/>
            <a:lstStyle/>
            <a:p>
              <a:pPr algn="ctr" marL="0" indent="0" lvl="0">
                <a:lnSpc>
                  <a:spcPts val="5040"/>
                </a:lnSpc>
                <a:spcBef>
                  <a:spcPct val="0"/>
                </a:spcBef>
              </a:pPr>
              <a:r>
                <a:rPr lang="en-US" b="true" sz="4200">
                  <a:solidFill>
                    <a:srgbClr val="2B1511"/>
                  </a:solidFill>
                  <a:latin typeface="Canva Sans Bold"/>
                  <a:ea typeface="Canva Sans Bold"/>
                  <a:cs typeface="Canva Sans Bold"/>
                  <a:sym typeface="Canva Sans Bold"/>
                </a:rPr>
                <a:t> Best Campaigns(Platform)</a:t>
              </a:r>
            </a:p>
          </p:txBody>
        </p:sp>
      </p:grpSp>
      <p:grpSp>
        <p:nvGrpSpPr>
          <p:cNvPr name="Group 17" id="17"/>
          <p:cNvGrpSpPr/>
          <p:nvPr/>
        </p:nvGrpSpPr>
        <p:grpSpPr>
          <a:xfrm rot="-8419140">
            <a:off x="16781988" y="-3913825"/>
            <a:ext cx="2842082" cy="7253346"/>
            <a:chOff x="0" y="0"/>
            <a:chExt cx="660400" cy="1685423"/>
          </a:xfrm>
        </p:grpSpPr>
        <p:sp>
          <p:nvSpPr>
            <p:cNvPr name="Freeform 18" id="18"/>
            <p:cNvSpPr/>
            <p:nvPr/>
          </p:nvSpPr>
          <p:spPr>
            <a:xfrm flipH="false" flipV="false" rot="0">
              <a:off x="0" y="0"/>
              <a:ext cx="660400" cy="1685423"/>
            </a:xfrm>
            <a:custGeom>
              <a:avLst/>
              <a:gdLst/>
              <a:ahLst/>
              <a:cxnLst/>
              <a:rect r="r" b="b" t="t" l="l"/>
              <a:pathLst>
                <a:path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2"/>
              </a:srgbClr>
            </a:solidFill>
          </p:spPr>
        </p:sp>
        <p:sp>
          <p:nvSpPr>
            <p:cNvPr name="TextBox 19" id="19"/>
            <p:cNvSpPr txBox="true"/>
            <p:nvPr/>
          </p:nvSpPr>
          <p:spPr>
            <a:xfrm>
              <a:off x="0" y="98425"/>
              <a:ext cx="660400" cy="1586998"/>
            </a:xfrm>
            <a:prstGeom prst="rect">
              <a:avLst/>
            </a:prstGeom>
          </p:spPr>
          <p:txBody>
            <a:bodyPr anchor="ctr" rtlCol="false" tIns="50800" lIns="50800" bIns="50800" rIns="50800"/>
            <a:lstStyle/>
            <a:p>
              <a:pPr algn="ctr">
                <a:lnSpc>
                  <a:spcPts val="2590"/>
                </a:lnSpc>
              </a:pPr>
            </a:p>
          </p:txBody>
        </p:sp>
      </p:grpSp>
      <p:grpSp>
        <p:nvGrpSpPr>
          <p:cNvPr name="Group 20" id="20"/>
          <p:cNvGrpSpPr/>
          <p:nvPr/>
        </p:nvGrpSpPr>
        <p:grpSpPr>
          <a:xfrm rot="-8422862">
            <a:off x="18303618" y="-391052"/>
            <a:ext cx="1338510" cy="5875601"/>
            <a:chOff x="0" y="0"/>
            <a:chExt cx="660400" cy="2898930"/>
          </a:xfrm>
        </p:grpSpPr>
        <p:sp>
          <p:nvSpPr>
            <p:cNvPr name="Freeform 21" id="21"/>
            <p:cNvSpPr/>
            <p:nvPr/>
          </p:nvSpPr>
          <p:spPr>
            <a:xfrm flipH="false" flipV="false" rot="0">
              <a:off x="0" y="0"/>
              <a:ext cx="660400" cy="2898930"/>
            </a:xfrm>
            <a:custGeom>
              <a:avLst/>
              <a:gdLst/>
              <a:ahLst/>
              <a:cxnLst/>
              <a:rect r="r" b="b" t="t" l="l"/>
              <a:pathLst>
                <a:path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p:spPr>
        </p:sp>
        <p:sp>
          <p:nvSpPr>
            <p:cNvPr name="TextBox 22" id="22"/>
            <p:cNvSpPr txBox="true"/>
            <p:nvPr/>
          </p:nvSpPr>
          <p:spPr>
            <a:xfrm>
              <a:off x="0" y="98425"/>
              <a:ext cx="660400" cy="2800505"/>
            </a:xfrm>
            <a:prstGeom prst="rect">
              <a:avLst/>
            </a:prstGeom>
          </p:spPr>
          <p:txBody>
            <a:bodyPr anchor="ctr" rtlCol="false" tIns="50800" lIns="50800" bIns="50800" rIns="50800"/>
            <a:lstStyle/>
            <a:p>
              <a:pPr algn="ctr">
                <a:lnSpc>
                  <a:spcPts val="2590"/>
                </a:lnSpc>
              </a:pPr>
            </a:p>
          </p:txBody>
        </p:sp>
      </p:grpSp>
      <p:grpSp>
        <p:nvGrpSpPr>
          <p:cNvPr name="Group 23" id="23"/>
          <p:cNvGrpSpPr/>
          <p:nvPr/>
        </p:nvGrpSpPr>
        <p:grpSpPr>
          <a:xfrm rot="-8422862">
            <a:off x="14997526" y="-558072"/>
            <a:ext cx="411277" cy="1644511"/>
            <a:chOff x="0" y="0"/>
            <a:chExt cx="660400" cy="2640639"/>
          </a:xfrm>
        </p:grpSpPr>
        <p:sp>
          <p:nvSpPr>
            <p:cNvPr name="Freeform 24" id="24"/>
            <p:cNvSpPr/>
            <p:nvPr/>
          </p:nvSpPr>
          <p:spPr>
            <a:xfrm flipH="false" flipV="false" rot="0">
              <a:off x="0" y="0"/>
              <a:ext cx="660400" cy="2640639"/>
            </a:xfrm>
            <a:custGeom>
              <a:avLst/>
              <a:gdLst/>
              <a:ahLst/>
              <a:cxnLst/>
              <a:rect r="r" b="b" t="t" l="l"/>
              <a:pathLst>
                <a:path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p:spPr>
        </p:sp>
        <p:sp>
          <p:nvSpPr>
            <p:cNvPr name="TextBox 25" id="25"/>
            <p:cNvSpPr txBox="true"/>
            <p:nvPr/>
          </p:nvSpPr>
          <p:spPr>
            <a:xfrm>
              <a:off x="0" y="98425"/>
              <a:ext cx="660400" cy="2542214"/>
            </a:xfrm>
            <a:prstGeom prst="rect">
              <a:avLst/>
            </a:prstGeom>
          </p:spPr>
          <p:txBody>
            <a:bodyPr anchor="ctr" rtlCol="false" tIns="50800" lIns="50800" bIns="50800" rIns="50800"/>
            <a:lstStyle/>
            <a:p>
              <a:pPr algn="ctr">
                <a:lnSpc>
                  <a:spcPts val="2590"/>
                </a:lnSpc>
              </a:pPr>
            </a:p>
          </p:txBody>
        </p:sp>
      </p:grpSp>
      <p:sp>
        <p:nvSpPr>
          <p:cNvPr name="AutoShape 26" id="26"/>
          <p:cNvSpPr/>
          <p:nvPr/>
        </p:nvSpPr>
        <p:spPr>
          <a:xfrm flipH="true">
            <a:off x="17077631" y="-274996"/>
            <a:ext cx="3190486" cy="3827111"/>
          </a:xfrm>
          <a:prstGeom prst="line">
            <a:avLst/>
          </a:prstGeom>
          <a:ln cap="rnd" w="85725">
            <a:solidFill>
              <a:srgbClr val="E0B15E"/>
            </a:solidFill>
            <a:prstDash val="solid"/>
            <a:headEnd type="none" len="sm" w="sm"/>
            <a:tailEnd type="none" len="sm" w="sm"/>
          </a:ln>
        </p:spPr>
      </p:sp>
      <p:sp>
        <p:nvSpPr>
          <p:cNvPr name="Freeform 27" id="27"/>
          <p:cNvSpPr/>
          <p:nvPr/>
        </p:nvSpPr>
        <p:spPr>
          <a:xfrm flipH="false" flipV="false" rot="0">
            <a:off x="107754" y="2274861"/>
            <a:ext cx="8455881" cy="4664803"/>
          </a:xfrm>
          <a:custGeom>
            <a:avLst/>
            <a:gdLst/>
            <a:ahLst/>
            <a:cxnLst/>
            <a:rect r="r" b="b" t="t" l="l"/>
            <a:pathLst>
              <a:path h="4664803" w="8455881">
                <a:moveTo>
                  <a:pt x="0" y="0"/>
                </a:moveTo>
                <a:lnTo>
                  <a:pt x="8455881" y="0"/>
                </a:lnTo>
                <a:lnTo>
                  <a:pt x="8455881" y="4664803"/>
                </a:lnTo>
                <a:lnTo>
                  <a:pt x="0" y="4664803"/>
                </a:lnTo>
                <a:lnTo>
                  <a:pt x="0" y="0"/>
                </a:lnTo>
                <a:close/>
              </a:path>
            </a:pathLst>
          </a:custGeom>
          <a:blipFill>
            <a:blip r:embed="rId6"/>
            <a:stretch>
              <a:fillRect l="0" t="0" r="0" b="0"/>
            </a:stretch>
          </a:blipFill>
          <a:ln w="38100" cap="sq">
            <a:solidFill>
              <a:srgbClr val="000000"/>
            </a:solidFill>
            <a:prstDash val="solid"/>
            <a:miter/>
          </a:ln>
        </p:spPr>
      </p:sp>
      <p:sp>
        <p:nvSpPr>
          <p:cNvPr name="TextBox 28" id="28"/>
          <p:cNvSpPr txBox="true"/>
          <p:nvPr/>
        </p:nvSpPr>
        <p:spPr>
          <a:xfrm rot="0">
            <a:off x="9094875" y="3344654"/>
            <a:ext cx="5361064" cy="523875"/>
          </a:xfrm>
          <a:prstGeom prst="rect">
            <a:avLst/>
          </a:prstGeom>
        </p:spPr>
        <p:txBody>
          <a:bodyPr anchor="t" rtlCol="false" tIns="0" lIns="0" bIns="0" rIns="0">
            <a:spAutoFit/>
          </a:bodyPr>
          <a:lstStyle/>
          <a:p>
            <a:pPr algn="l">
              <a:lnSpc>
                <a:spcPts val="4200"/>
              </a:lnSpc>
            </a:pPr>
            <a:r>
              <a:rPr lang="en-US" sz="3000" b="true">
                <a:solidFill>
                  <a:srgbClr val="EF5241"/>
                </a:solidFill>
                <a:latin typeface="DM Sans Bold"/>
                <a:ea typeface="DM Sans Bold"/>
                <a:cs typeface="DM Sans Bold"/>
                <a:sym typeface="DM Sans Bold"/>
              </a:rPr>
              <a:t>Dominance of Facebook:</a:t>
            </a:r>
          </a:p>
        </p:txBody>
      </p:sp>
      <p:sp>
        <p:nvSpPr>
          <p:cNvPr name="TextBox 29" id="29"/>
          <p:cNvSpPr txBox="true"/>
          <p:nvPr/>
        </p:nvSpPr>
        <p:spPr>
          <a:xfrm rot="0">
            <a:off x="9094875" y="4315559"/>
            <a:ext cx="8634584" cy="5922264"/>
          </a:xfrm>
          <a:prstGeom prst="rect">
            <a:avLst/>
          </a:prstGeom>
        </p:spPr>
        <p:txBody>
          <a:bodyPr anchor="t" rtlCol="false" tIns="0" lIns="0" bIns="0" rIns="0">
            <a:spAutoFit/>
          </a:bodyPr>
          <a:lstStyle/>
          <a:p>
            <a:pPr algn="l">
              <a:lnSpc>
                <a:spcPts val="3648"/>
              </a:lnSpc>
            </a:pPr>
            <a:r>
              <a:rPr lang="en-US" sz="2400">
                <a:solidFill>
                  <a:srgbClr val="000000"/>
                </a:solidFill>
                <a:latin typeface="DM Sans"/>
                <a:ea typeface="DM Sans"/>
                <a:cs typeface="DM Sans"/>
                <a:sym typeface="DM Sans"/>
              </a:rPr>
              <a:t>The bar chart showcasing the top 20 campaigns by leads highlights a clear dominance of Facebook, with the majority of campaigns originating from this platform. Additionally, 3 campaigns are from Google and 3 from LinkedIn, reflecting their comparatively smaller but noteworthy contributions. This emphasizes Facebook's effectiveness in driving high lead volumes while suggesting that Google and LinkedIn campaigns, though fewer, may serve as complementary channels to diversify lead generation strategies. For the business, this insight underscores the need to maintain a strong presence on Facebook while strategically leveraging Google and LinkedIn for specific audience segments.</a:t>
            </a:r>
          </a:p>
          <a:p>
            <a:pPr algn="l">
              <a:lnSpc>
                <a:spcPts val="3648"/>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2380859">
            <a:off x="-1313287" y="7502544"/>
            <a:ext cx="2842082" cy="7461317"/>
            <a:chOff x="0" y="0"/>
            <a:chExt cx="660400" cy="1733748"/>
          </a:xfrm>
        </p:grpSpPr>
        <p:sp>
          <p:nvSpPr>
            <p:cNvPr name="Freeform 3" id="3"/>
            <p:cNvSpPr/>
            <p:nvPr/>
          </p:nvSpPr>
          <p:spPr>
            <a:xfrm flipH="false" flipV="false" rot="0">
              <a:off x="0" y="0"/>
              <a:ext cx="660400" cy="1733748"/>
            </a:xfrm>
            <a:custGeom>
              <a:avLst/>
              <a:gdLst/>
              <a:ahLst/>
              <a:cxnLst/>
              <a:rect r="r" b="b" t="t" l="l"/>
              <a:pathLst>
                <a:path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2"/>
              </a:srgbClr>
            </a:solidFill>
          </p:spPr>
        </p:sp>
        <p:sp>
          <p:nvSpPr>
            <p:cNvPr name="TextBox 4" id="4"/>
            <p:cNvSpPr txBox="true"/>
            <p:nvPr/>
          </p:nvSpPr>
          <p:spPr>
            <a:xfrm>
              <a:off x="0" y="98425"/>
              <a:ext cx="660400" cy="1635323"/>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2377137">
            <a:off x="-916789" y="4206328"/>
            <a:ext cx="1338510" cy="7384047"/>
            <a:chOff x="0" y="0"/>
            <a:chExt cx="660400" cy="3643174"/>
          </a:xfrm>
        </p:grpSpPr>
        <p:sp>
          <p:nvSpPr>
            <p:cNvPr name="Freeform 6" id="6"/>
            <p:cNvSpPr/>
            <p:nvPr/>
          </p:nvSpPr>
          <p:spPr>
            <a:xfrm flipH="false" flipV="false" rot="0">
              <a:off x="0" y="0"/>
              <a:ext cx="660400" cy="3643174"/>
            </a:xfrm>
            <a:custGeom>
              <a:avLst/>
              <a:gdLst/>
              <a:ahLst/>
              <a:cxnLst/>
              <a:rect r="r" b="b" t="t" l="l"/>
              <a:pathLst>
                <a:path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p:spPr>
        </p:sp>
        <p:sp>
          <p:nvSpPr>
            <p:cNvPr name="TextBox 7" id="7"/>
            <p:cNvSpPr txBox="true"/>
            <p:nvPr/>
          </p:nvSpPr>
          <p:spPr>
            <a:xfrm>
              <a:off x="0" y="98425"/>
              <a:ext cx="660400" cy="3544749"/>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2377137">
            <a:off x="3012298" y="9449050"/>
            <a:ext cx="411277" cy="2198755"/>
            <a:chOff x="0" y="0"/>
            <a:chExt cx="660400" cy="3530606"/>
          </a:xfrm>
        </p:grpSpPr>
        <p:sp>
          <p:nvSpPr>
            <p:cNvPr name="Freeform 9" id="9"/>
            <p:cNvSpPr/>
            <p:nvPr/>
          </p:nvSpPr>
          <p:spPr>
            <a:xfrm flipH="false" flipV="false" rot="0">
              <a:off x="0" y="0"/>
              <a:ext cx="660400" cy="3530605"/>
            </a:xfrm>
            <a:custGeom>
              <a:avLst/>
              <a:gdLst/>
              <a:ahLst/>
              <a:cxnLst/>
              <a:rect r="r" b="b" t="t" l="l"/>
              <a:pathLst>
                <a:path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p:spPr>
        </p:sp>
        <p:sp>
          <p:nvSpPr>
            <p:cNvPr name="TextBox 10" id="10"/>
            <p:cNvSpPr txBox="true"/>
            <p:nvPr/>
          </p:nvSpPr>
          <p:spPr>
            <a:xfrm>
              <a:off x="0" y="98425"/>
              <a:ext cx="660400" cy="3432181"/>
            </a:xfrm>
            <a:prstGeom prst="rect">
              <a:avLst/>
            </a:prstGeom>
          </p:spPr>
          <p:txBody>
            <a:bodyPr anchor="ctr" rtlCol="false" tIns="50800" lIns="50800" bIns="50800" rIns="50800"/>
            <a:lstStyle/>
            <a:p>
              <a:pPr algn="ctr">
                <a:lnSpc>
                  <a:spcPts val="2590"/>
                </a:lnSpc>
              </a:pPr>
            </a:p>
          </p:txBody>
        </p:sp>
      </p:grpSp>
      <p:sp>
        <p:nvSpPr>
          <p:cNvPr name="Freeform 11" id="11"/>
          <p:cNvSpPr/>
          <p:nvPr/>
        </p:nvSpPr>
        <p:spPr>
          <a:xfrm flipH="false" flipV="false" rot="0">
            <a:off x="8817273" y="3939869"/>
            <a:ext cx="842974" cy="815386"/>
          </a:xfrm>
          <a:custGeom>
            <a:avLst/>
            <a:gdLst/>
            <a:ahLst/>
            <a:cxnLst/>
            <a:rect r="r" b="b" t="t" l="l"/>
            <a:pathLst>
              <a:path h="815386" w="842974">
                <a:moveTo>
                  <a:pt x="0" y="0"/>
                </a:moveTo>
                <a:lnTo>
                  <a:pt x="842975" y="0"/>
                </a:lnTo>
                <a:lnTo>
                  <a:pt x="842975" y="815386"/>
                </a:lnTo>
                <a:lnTo>
                  <a:pt x="0" y="815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8817273" y="6288028"/>
            <a:ext cx="842974" cy="701968"/>
          </a:xfrm>
          <a:custGeom>
            <a:avLst/>
            <a:gdLst/>
            <a:ahLst/>
            <a:cxnLst/>
            <a:rect r="r" b="b" t="t" l="l"/>
            <a:pathLst>
              <a:path h="701968" w="842974">
                <a:moveTo>
                  <a:pt x="0" y="0"/>
                </a:moveTo>
                <a:lnTo>
                  <a:pt x="842975" y="0"/>
                </a:lnTo>
                <a:lnTo>
                  <a:pt x="842975" y="701968"/>
                </a:lnTo>
                <a:lnTo>
                  <a:pt x="0" y="7019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3" id="13"/>
          <p:cNvSpPr/>
          <p:nvPr/>
        </p:nvSpPr>
        <p:spPr>
          <a:xfrm flipV="true">
            <a:off x="-2023730" y="7040723"/>
            <a:ext cx="3495899" cy="4260352"/>
          </a:xfrm>
          <a:prstGeom prst="line">
            <a:avLst/>
          </a:prstGeom>
          <a:ln cap="rnd" w="85725">
            <a:solidFill>
              <a:srgbClr val="E0B15E"/>
            </a:solidFill>
            <a:prstDash val="solid"/>
            <a:headEnd type="none" len="sm" w="sm"/>
            <a:tailEnd type="none" len="sm" w="sm"/>
          </a:ln>
        </p:spPr>
      </p:sp>
      <p:grpSp>
        <p:nvGrpSpPr>
          <p:cNvPr name="Group 14" id="14"/>
          <p:cNvGrpSpPr/>
          <p:nvPr/>
        </p:nvGrpSpPr>
        <p:grpSpPr>
          <a:xfrm rot="0">
            <a:off x="8563635" y="901656"/>
            <a:ext cx="7270720" cy="1268429"/>
            <a:chOff x="0" y="0"/>
            <a:chExt cx="1914922" cy="334072"/>
          </a:xfrm>
        </p:grpSpPr>
        <p:sp>
          <p:nvSpPr>
            <p:cNvPr name="Freeform 15" id="15"/>
            <p:cNvSpPr/>
            <p:nvPr/>
          </p:nvSpPr>
          <p:spPr>
            <a:xfrm flipH="false" flipV="false" rot="0">
              <a:off x="0" y="0"/>
              <a:ext cx="1914922" cy="334072"/>
            </a:xfrm>
            <a:custGeom>
              <a:avLst/>
              <a:gdLst/>
              <a:ahLst/>
              <a:cxnLst/>
              <a:rect r="r" b="b" t="t" l="l"/>
              <a:pathLst>
                <a:path h="334072" w="1914922">
                  <a:moveTo>
                    <a:pt x="36203" y="0"/>
                  </a:moveTo>
                  <a:lnTo>
                    <a:pt x="1878719" y="0"/>
                  </a:lnTo>
                  <a:cubicBezTo>
                    <a:pt x="1888321" y="0"/>
                    <a:pt x="1897529" y="3814"/>
                    <a:pt x="1904318" y="10604"/>
                  </a:cubicBezTo>
                  <a:cubicBezTo>
                    <a:pt x="1911108" y="17393"/>
                    <a:pt x="1914922" y="26602"/>
                    <a:pt x="1914922" y="36203"/>
                  </a:cubicBezTo>
                  <a:lnTo>
                    <a:pt x="1914922" y="297868"/>
                  </a:lnTo>
                  <a:cubicBezTo>
                    <a:pt x="1914922" y="317863"/>
                    <a:pt x="1898713" y="334072"/>
                    <a:pt x="1878719" y="334072"/>
                  </a:cubicBezTo>
                  <a:lnTo>
                    <a:pt x="36203" y="334072"/>
                  </a:lnTo>
                  <a:cubicBezTo>
                    <a:pt x="26602" y="334072"/>
                    <a:pt x="17393" y="330258"/>
                    <a:pt x="10604" y="323468"/>
                  </a:cubicBezTo>
                  <a:cubicBezTo>
                    <a:pt x="3814" y="316679"/>
                    <a:pt x="0" y="307470"/>
                    <a:pt x="0" y="297868"/>
                  </a:cubicBezTo>
                  <a:lnTo>
                    <a:pt x="0" y="36203"/>
                  </a:lnTo>
                  <a:cubicBezTo>
                    <a:pt x="0" y="26602"/>
                    <a:pt x="3814" y="17393"/>
                    <a:pt x="10604" y="10604"/>
                  </a:cubicBezTo>
                  <a:cubicBezTo>
                    <a:pt x="17393" y="3814"/>
                    <a:pt x="26602" y="0"/>
                    <a:pt x="36203" y="0"/>
                  </a:cubicBezTo>
                  <a:close/>
                </a:path>
              </a:pathLst>
            </a:custGeom>
            <a:solidFill>
              <a:srgbClr val="FFFFFF"/>
            </a:solidFill>
            <a:ln cap="rnd">
              <a:noFill/>
              <a:prstDash val="solid"/>
              <a:round/>
            </a:ln>
          </p:spPr>
        </p:sp>
        <p:sp>
          <p:nvSpPr>
            <p:cNvPr name="TextBox 16" id="16"/>
            <p:cNvSpPr txBox="true"/>
            <p:nvPr/>
          </p:nvSpPr>
          <p:spPr>
            <a:xfrm>
              <a:off x="0" y="0"/>
              <a:ext cx="1914922" cy="334072"/>
            </a:xfrm>
            <a:prstGeom prst="rect">
              <a:avLst/>
            </a:prstGeom>
          </p:spPr>
          <p:txBody>
            <a:bodyPr anchor="ctr" rtlCol="false" tIns="50800" lIns="50800" bIns="50800" rIns="50800"/>
            <a:lstStyle/>
            <a:p>
              <a:pPr algn="ctr" marL="0" indent="0" lvl="0">
                <a:lnSpc>
                  <a:spcPts val="5040"/>
                </a:lnSpc>
                <a:spcBef>
                  <a:spcPct val="0"/>
                </a:spcBef>
              </a:pPr>
              <a:r>
                <a:rPr lang="en-US" b="true" sz="4200">
                  <a:solidFill>
                    <a:srgbClr val="2B1511"/>
                  </a:solidFill>
                  <a:latin typeface="Canva Sans Bold"/>
                  <a:ea typeface="Canva Sans Bold"/>
                  <a:cs typeface="Canva Sans Bold"/>
                  <a:sym typeface="Canva Sans Bold"/>
                </a:rPr>
                <a:t>Why avg &amp; Sum differ?</a:t>
              </a:r>
            </a:p>
          </p:txBody>
        </p:sp>
      </p:grpSp>
      <p:grpSp>
        <p:nvGrpSpPr>
          <p:cNvPr name="Group 17" id="17"/>
          <p:cNvGrpSpPr/>
          <p:nvPr/>
        </p:nvGrpSpPr>
        <p:grpSpPr>
          <a:xfrm rot="-8419140">
            <a:off x="16781988" y="-3913825"/>
            <a:ext cx="2842082" cy="7253346"/>
            <a:chOff x="0" y="0"/>
            <a:chExt cx="660400" cy="1685423"/>
          </a:xfrm>
        </p:grpSpPr>
        <p:sp>
          <p:nvSpPr>
            <p:cNvPr name="Freeform 18" id="18"/>
            <p:cNvSpPr/>
            <p:nvPr/>
          </p:nvSpPr>
          <p:spPr>
            <a:xfrm flipH="false" flipV="false" rot="0">
              <a:off x="0" y="0"/>
              <a:ext cx="660400" cy="1685423"/>
            </a:xfrm>
            <a:custGeom>
              <a:avLst/>
              <a:gdLst/>
              <a:ahLst/>
              <a:cxnLst/>
              <a:rect r="r" b="b" t="t" l="l"/>
              <a:pathLst>
                <a:path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2"/>
              </a:srgbClr>
            </a:solidFill>
          </p:spPr>
        </p:sp>
        <p:sp>
          <p:nvSpPr>
            <p:cNvPr name="TextBox 19" id="19"/>
            <p:cNvSpPr txBox="true"/>
            <p:nvPr/>
          </p:nvSpPr>
          <p:spPr>
            <a:xfrm>
              <a:off x="0" y="98425"/>
              <a:ext cx="660400" cy="1586998"/>
            </a:xfrm>
            <a:prstGeom prst="rect">
              <a:avLst/>
            </a:prstGeom>
          </p:spPr>
          <p:txBody>
            <a:bodyPr anchor="ctr" rtlCol="false" tIns="50800" lIns="50800" bIns="50800" rIns="50800"/>
            <a:lstStyle/>
            <a:p>
              <a:pPr algn="ctr">
                <a:lnSpc>
                  <a:spcPts val="2590"/>
                </a:lnSpc>
              </a:pPr>
            </a:p>
          </p:txBody>
        </p:sp>
      </p:grpSp>
      <p:grpSp>
        <p:nvGrpSpPr>
          <p:cNvPr name="Group 20" id="20"/>
          <p:cNvGrpSpPr/>
          <p:nvPr/>
        </p:nvGrpSpPr>
        <p:grpSpPr>
          <a:xfrm rot="-8422862">
            <a:off x="18303618" y="-391052"/>
            <a:ext cx="1338510" cy="5875601"/>
            <a:chOff x="0" y="0"/>
            <a:chExt cx="660400" cy="2898930"/>
          </a:xfrm>
        </p:grpSpPr>
        <p:sp>
          <p:nvSpPr>
            <p:cNvPr name="Freeform 21" id="21"/>
            <p:cNvSpPr/>
            <p:nvPr/>
          </p:nvSpPr>
          <p:spPr>
            <a:xfrm flipH="false" flipV="false" rot="0">
              <a:off x="0" y="0"/>
              <a:ext cx="660400" cy="2898930"/>
            </a:xfrm>
            <a:custGeom>
              <a:avLst/>
              <a:gdLst/>
              <a:ahLst/>
              <a:cxnLst/>
              <a:rect r="r" b="b" t="t" l="l"/>
              <a:pathLst>
                <a:path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p:spPr>
        </p:sp>
        <p:sp>
          <p:nvSpPr>
            <p:cNvPr name="TextBox 22" id="22"/>
            <p:cNvSpPr txBox="true"/>
            <p:nvPr/>
          </p:nvSpPr>
          <p:spPr>
            <a:xfrm>
              <a:off x="0" y="98425"/>
              <a:ext cx="660400" cy="2800505"/>
            </a:xfrm>
            <a:prstGeom prst="rect">
              <a:avLst/>
            </a:prstGeom>
          </p:spPr>
          <p:txBody>
            <a:bodyPr anchor="ctr" rtlCol="false" tIns="50800" lIns="50800" bIns="50800" rIns="50800"/>
            <a:lstStyle/>
            <a:p>
              <a:pPr algn="ctr">
                <a:lnSpc>
                  <a:spcPts val="2590"/>
                </a:lnSpc>
              </a:pPr>
            </a:p>
          </p:txBody>
        </p:sp>
      </p:grpSp>
      <p:grpSp>
        <p:nvGrpSpPr>
          <p:cNvPr name="Group 23" id="23"/>
          <p:cNvGrpSpPr/>
          <p:nvPr/>
        </p:nvGrpSpPr>
        <p:grpSpPr>
          <a:xfrm rot="-8422862">
            <a:off x="14997526" y="-558072"/>
            <a:ext cx="411277" cy="1644511"/>
            <a:chOff x="0" y="0"/>
            <a:chExt cx="660400" cy="2640639"/>
          </a:xfrm>
        </p:grpSpPr>
        <p:sp>
          <p:nvSpPr>
            <p:cNvPr name="Freeform 24" id="24"/>
            <p:cNvSpPr/>
            <p:nvPr/>
          </p:nvSpPr>
          <p:spPr>
            <a:xfrm flipH="false" flipV="false" rot="0">
              <a:off x="0" y="0"/>
              <a:ext cx="660400" cy="2640639"/>
            </a:xfrm>
            <a:custGeom>
              <a:avLst/>
              <a:gdLst/>
              <a:ahLst/>
              <a:cxnLst/>
              <a:rect r="r" b="b" t="t" l="l"/>
              <a:pathLst>
                <a:path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p:spPr>
        </p:sp>
        <p:sp>
          <p:nvSpPr>
            <p:cNvPr name="TextBox 25" id="25"/>
            <p:cNvSpPr txBox="true"/>
            <p:nvPr/>
          </p:nvSpPr>
          <p:spPr>
            <a:xfrm>
              <a:off x="0" y="98425"/>
              <a:ext cx="660400" cy="2542214"/>
            </a:xfrm>
            <a:prstGeom prst="rect">
              <a:avLst/>
            </a:prstGeom>
          </p:spPr>
          <p:txBody>
            <a:bodyPr anchor="ctr" rtlCol="false" tIns="50800" lIns="50800" bIns="50800" rIns="50800"/>
            <a:lstStyle/>
            <a:p>
              <a:pPr algn="ctr">
                <a:lnSpc>
                  <a:spcPts val="2590"/>
                </a:lnSpc>
              </a:pPr>
            </a:p>
          </p:txBody>
        </p:sp>
      </p:grpSp>
      <p:sp>
        <p:nvSpPr>
          <p:cNvPr name="AutoShape 26" id="26"/>
          <p:cNvSpPr/>
          <p:nvPr/>
        </p:nvSpPr>
        <p:spPr>
          <a:xfrm flipH="true">
            <a:off x="17077631" y="-274996"/>
            <a:ext cx="3190486" cy="3827111"/>
          </a:xfrm>
          <a:prstGeom prst="line">
            <a:avLst/>
          </a:prstGeom>
          <a:ln cap="rnd" w="85725">
            <a:solidFill>
              <a:srgbClr val="E0B15E"/>
            </a:solidFill>
            <a:prstDash val="solid"/>
            <a:headEnd type="none" len="sm" w="sm"/>
            <a:tailEnd type="none" len="sm" w="sm"/>
          </a:ln>
        </p:spPr>
      </p:sp>
      <p:sp>
        <p:nvSpPr>
          <p:cNvPr name="Freeform 27" id="27"/>
          <p:cNvSpPr/>
          <p:nvPr/>
        </p:nvSpPr>
        <p:spPr>
          <a:xfrm flipH="false" flipV="false" rot="0">
            <a:off x="309168" y="1182309"/>
            <a:ext cx="7536447" cy="4157585"/>
          </a:xfrm>
          <a:custGeom>
            <a:avLst/>
            <a:gdLst/>
            <a:ahLst/>
            <a:cxnLst/>
            <a:rect r="r" b="b" t="t" l="l"/>
            <a:pathLst>
              <a:path h="4157585" w="7536447">
                <a:moveTo>
                  <a:pt x="0" y="0"/>
                </a:moveTo>
                <a:lnTo>
                  <a:pt x="7536447" y="0"/>
                </a:lnTo>
                <a:lnTo>
                  <a:pt x="7536447" y="4157585"/>
                </a:lnTo>
                <a:lnTo>
                  <a:pt x="0" y="4157585"/>
                </a:lnTo>
                <a:lnTo>
                  <a:pt x="0" y="0"/>
                </a:lnTo>
                <a:close/>
              </a:path>
            </a:pathLst>
          </a:custGeom>
          <a:blipFill>
            <a:blip r:embed="rId6"/>
            <a:stretch>
              <a:fillRect l="0" t="-8171" r="0" b="-8171"/>
            </a:stretch>
          </a:blipFill>
          <a:ln w="38100" cap="sq">
            <a:solidFill>
              <a:srgbClr val="000000"/>
            </a:solidFill>
            <a:prstDash val="solid"/>
            <a:miter/>
          </a:ln>
        </p:spPr>
      </p:sp>
      <p:sp>
        <p:nvSpPr>
          <p:cNvPr name="Freeform 28" id="28"/>
          <p:cNvSpPr/>
          <p:nvPr/>
        </p:nvSpPr>
        <p:spPr>
          <a:xfrm flipH="false" flipV="false" rot="0">
            <a:off x="372484" y="5779853"/>
            <a:ext cx="7473131" cy="3478447"/>
          </a:xfrm>
          <a:custGeom>
            <a:avLst/>
            <a:gdLst/>
            <a:ahLst/>
            <a:cxnLst/>
            <a:rect r="r" b="b" t="t" l="l"/>
            <a:pathLst>
              <a:path h="3478447" w="7473131">
                <a:moveTo>
                  <a:pt x="0" y="0"/>
                </a:moveTo>
                <a:lnTo>
                  <a:pt x="7473131" y="0"/>
                </a:lnTo>
                <a:lnTo>
                  <a:pt x="7473131" y="3478447"/>
                </a:lnTo>
                <a:lnTo>
                  <a:pt x="0" y="3478447"/>
                </a:lnTo>
                <a:lnTo>
                  <a:pt x="0" y="0"/>
                </a:lnTo>
                <a:close/>
              </a:path>
            </a:pathLst>
          </a:custGeom>
          <a:blipFill>
            <a:blip r:embed="rId7"/>
            <a:stretch>
              <a:fillRect l="0" t="0" r="0" b="0"/>
            </a:stretch>
          </a:blipFill>
          <a:ln w="38100" cap="sq">
            <a:solidFill>
              <a:srgbClr val="000000"/>
            </a:solidFill>
            <a:prstDash val="solid"/>
            <a:miter/>
          </a:ln>
        </p:spPr>
      </p:sp>
      <p:sp>
        <p:nvSpPr>
          <p:cNvPr name="TextBox 29" id="29"/>
          <p:cNvSpPr txBox="true"/>
          <p:nvPr/>
        </p:nvSpPr>
        <p:spPr>
          <a:xfrm rot="0">
            <a:off x="8895028" y="2490591"/>
            <a:ext cx="8696930" cy="7293864"/>
          </a:xfrm>
          <a:prstGeom prst="rect">
            <a:avLst/>
          </a:prstGeom>
        </p:spPr>
        <p:txBody>
          <a:bodyPr anchor="t" rtlCol="false" tIns="0" lIns="0" bIns="0" rIns="0">
            <a:spAutoFit/>
          </a:bodyPr>
          <a:lstStyle/>
          <a:p>
            <a:pPr algn="l">
              <a:lnSpc>
                <a:spcPts val="3648"/>
              </a:lnSpc>
            </a:pPr>
            <a:r>
              <a:rPr lang="en-US" sz="2400">
                <a:solidFill>
                  <a:srgbClr val="000000"/>
                </a:solidFill>
                <a:latin typeface="DM Sans"/>
                <a:ea typeface="DM Sans"/>
                <a:cs typeface="DM Sans"/>
                <a:sym typeface="DM Sans"/>
              </a:rPr>
              <a:t>The difference between the average and sum of leads across platforms is largely driven by the number of campaigns and ad sets. Facebook, with its larger number of campaigns and ad sets, shows a higher sum of leads due to scale. However, its average leads per campaign or ad set can be lower because the platform includes a mix of both high and low-performing campaigns and ad sets, some of which underperform.</a:t>
            </a:r>
          </a:p>
          <a:p>
            <a:pPr algn="l">
              <a:lnSpc>
                <a:spcPts val="3648"/>
              </a:lnSpc>
            </a:pPr>
            <a:r>
              <a:rPr lang="en-US" sz="2400">
                <a:solidFill>
                  <a:srgbClr val="000000"/>
                </a:solidFill>
                <a:latin typeface="DM Sans"/>
                <a:ea typeface="DM Sans"/>
                <a:cs typeface="DM Sans"/>
                <a:sym typeface="DM Sans"/>
              </a:rPr>
              <a:t>In contrast, platforms like Google and LinkedIn, with fewer campaigns and ad sets, show higher average leads. With fewer campaigns to consider, each one tends to be more optimized, leading to better results. This skewed average highlights the opportunity for businesses to focus on optimizing Facebook's underperforming campaigns and ad sets to improve both the average and sum of leads.</a:t>
            </a:r>
          </a:p>
          <a:p>
            <a:pPr algn="l">
              <a:lnSpc>
                <a:spcPts val="3648"/>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2380859">
            <a:off x="-1313287" y="7502544"/>
            <a:ext cx="2842082" cy="7461317"/>
            <a:chOff x="0" y="0"/>
            <a:chExt cx="660400" cy="1733748"/>
          </a:xfrm>
        </p:grpSpPr>
        <p:sp>
          <p:nvSpPr>
            <p:cNvPr name="Freeform 3" id="3"/>
            <p:cNvSpPr/>
            <p:nvPr/>
          </p:nvSpPr>
          <p:spPr>
            <a:xfrm flipH="false" flipV="false" rot="0">
              <a:off x="0" y="0"/>
              <a:ext cx="660400" cy="1733748"/>
            </a:xfrm>
            <a:custGeom>
              <a:avLst/>
              <a:gdLst/>
              <a:ahLst/>
              <a:cxnLst/>
              <a:rect r="r" b="b" t="t" l="l"/>
              <a:pathLst>
                <a:path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2"/>
              </a:srgbClr>
            </a:solidFill>
          </p:spPr>
        </p:sp>
        <p:sp>
          <p:nvSpPr>
            <p:cNvPr name="TextBox 4" id="4"/>
            <p:cNvSpPr txBox="true"/>
            <p:nvPr/>
          </p:nvSpPr>
          <p:spPr>
            <a:xfrm>
              <a:off x="0" y="98425"/>
              <a:ext cx="660400" cy="1635323"/>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2377137">
            <a:off x="-916789" y="4206328"/>
            <a:ext cx="1338510" cy="7384047"/>
            <a:chOff x="0" y="0"/>
            <a:chExt cx="660400" cy="3643174"/>
          </a:xfrm>
        </p:grpSpPr>
        <p:sp>
          <p:nvSpPr>
            <p:cNvPr name="Freeform 6" id="6"/>
            <p:cNvSpPr/>
            <p:nvPr/>
          </p:nvSpPr>
          <p:spPr>
            <a:xfrm flipH="false" flipV="false" rot="0">
              <a:off x="0" y="0"/>
              <a:ext cx="660400" cy="3643174"/>
            </a:xfrm>
            <a:custGeom>
              <a:avLst/>
              <a:gdLst/>
              <a:ahLst/>
              <a:cxnLst/>
              <a:rect r="r" b="b" t="t" l="l"/>
              <a:pathLst>
                <a:path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p:spPr>
        </p:sp>
        <p:sp>
          <p:nvSpPr>
            <p:cNvPr name="TextBox 7" id="7"/>
            <p:cNvSpPr txBox="true"/>
            <p:nvPr/>
          </p:nvSpPr>
          <p:spPr>
            <a:xfrm>
              <a:off x="0" y="98425"/>
              <a:ext cx="660400" cy="3544749"/>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2377137">
            <a:off x="3012298" y="9449050"/>
            <a:ext cx="411277" cy="2198755"/>
            <a:chOff x="0" y="0"/>
            <a:chExt cx="660400" cy="3530606"/>
          </a:xfrm>
        </p:grpSpPr>
        <p:sp>
          <p:nvSpPr>
            <p:cNvPr name="Freeform 9" id="9"/>
            <p:cNvSpPr/>
            <p:nvPr/>
          </p:nvSpPr>
          <p:spPr>
            <a:xfrm flipH="false" flipV="false" rot="0">
              <a:off x="0" y="0"/>
              <a:ext cx="660400" cy="3530605"/>
            </a:xfrm>
            <a:custGeom>
              <a:avLst/>
              <a:gdLst/>
              <a:ahLst/>
              <a:cxnLst/>
              <a:rect r="r" b="b" t="t" l="l"/>
              <a:pathLst>
                <a:path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p:spPr>
        </p:sp>
        <p:sp>
          <p:nvSpPr>
            <p:cNvPr name="TextBox 10" id="10"/>
            <p:cNvSpPr txBox="true"/>
            <p:nvPr/>
          </p:nvSpPr>
          <p:spPr>
            <a:xfrm>
              <a:off x="0" y="98425"/>
              <a:ext cx="660400" cy="3432181"/>
            </a:xfrm>
            <a:prstGeom prst="rect">
              <a:avLst/>
            </a:prstGeom>
          </p:spPr>
          <p:txBody>
            <a:bodyPr anchor="ctr" rtlCol="false" tIns="50800" lIns="50800" bIns="50800" rIns="50800"/>
            <a:lstStyle/>
            <a:p>
              <a:pPr algn="ctr">
                <a:lnSpc>
                  <a:spcPts val="2590"/>
                </a:lnSpc>
              </a:pPr>
            </a:p>
          </p:txBody>
        </p:sp>
      </p:grpSp>
      <p:sp>
        <p:nvSpPr>
          <p:cNvPr name="Freeform 11" id="11"/>
          <p:cNvSpPr/>
          <p:nvPr/>
        </p:nvSpPr>
        <p:spPr>
          <a:xfrm flipH="false" flipV="false" rot="0">
            <a:off x="8817273" y="3939869"/>
            <a:ext cx="842974" cy="815386"/>
          </a:xfrm>
          <a:custGeom>
            <a:avLst/>
            <a:gdLst/>
            <a:ahLst/>
            <a:cxnLst/>
            <a:rect r="r" b="b" t="t" l="l"/>
            <a:pathLst>
              <a:path h="815386" w="842974">
                <a:moveTo>
                  <a:pt x="0" y="0"/>
                </a:moveTo>
                <a:lnTo>
                  <a:pt x="842975" y="0"/>
                </a:lnTo>
                <a:lnTo>
                  <a:pt x="842975" y="815386"/>
                </a:lnTo>
                <a:lnTo>
                  <a:pt x="0" y="815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8817273" y="6288028"/>
            <a:ext cx="842974" cy="701968"/>
          </a:xfrm>
          <a:custGeom>
            <a:avLst/>
            <a:gdLst/>
            <a:ahLst/>
            <a:cxnLst/>
            <a:rect r="r" b="b" t="t" l="l"/>
            <a:pathLst>
              <a:path h="701968" w="842974">
                <a:moveTo>
                  <a:pt x="0" y="0"/>
                </a:moveTo>
                <a:lnTo>
                  <a:pt x="842975" y="0"/>
                </a:lnTo>
                <a:lnTo>
                  <a:pt x="842975" y="701968"/>
                </a:lnTo>
                <a:lnTo>
                  <a:pt x="0" y="7019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3" id="13"/>
          <p:cNvSpPr/>
          <p:nvPr/>
        </p:nvSpPr>
        <p:spPr>
          <a:xfrm flipV="true">
            <a:off x="-2023730" y="7040723"/>
            <a:ext cx="3495899" cy="4260352"/>
          </a:xfrm>
          <a:prstGeom prst="line">
            <a:avLst/>
          </a:prstGeom>
          <a:ln cap="rnd" w="85725">
            <a:solidFill>
              <a:srgbClr val="E0B15E"/>
            </a:solidFill>
            <a:prstDash val="solid"/>
            <a:headEnd type="none" len="sm" w="sm"/>
            <a:tailEnd type="none" len="sm" w="sm"/>
          </a:ln>
        </p:spPr>
      </p:sp>
      <p:grpSp>
        <p:nvGrpSpPr>
          <p:cNvPr name="Group 14" id="14"/>
          <p:cNvGrpSpPr/>
          <p:nvPr/>
        </p:nvGrpSpPr>
        <p:grpSpPr>
          <a:xfrm rot="0">
            <a:off x="8563635" y="901656"/>
            <a:ext cx="7270720" cy="1268429"/>
            <a:chOff x="0" y="0"/>
            <a:chExt cx="1914922" cy="334072"/>
          </a:xfrm>
        </p:grpSpPr>
        <p:sp>
          <p:nvSpPr>
            <p:cNvPr name="Freeform 15" id="15"/>
            <p:cNvSpPr/>
            <p:nvPr/>
          </p:nvSpPr>
          <p:spPr>
            <a:xfrm flipH="false" flipV="false" rot="0">
              <a:off x="0" y="0"/>
              <a:ext cx="1914922" cy="334072"/>
            </a:xfrm>
            <a:custGeom>
              <a:avLst/>
              <a:gdLst/>
              <a:ahLst/>
              <a:cxnLst/>
              <a:rect r="r" b="b" t="t" l="l"/>
              <a:pathLst>
                <a:path h="334072" w="1914922">
                  <a:moveTo>
                    <a:pt x="36203" y="0"/>
                  </a:moveTo>
                  <a:lnTo>
                    <a:pt x="1878719" y="0"/>
                  </a:lnTo>
                  <a:cubicBezTo>
                    <a:pt x="1888321" y="0"/>
                    <a:pt x="1897529" y="3814"/>
                    <a:pt x="1904318" y="10604"/>
                  </a:cubicBezTo>
                  <a:cubicBezTo>
                    <a:pt x="1911108" y="17393"/>
                    <a:pt x="1914922" y="26602"/>
                    <a:pt x="1914922" y="36203"/>
                  </a:cubicBezTo>
                  <a:lnTo>
                    <a:pt x="1914922" y="297868"/>
                  </a:lnTo>
                  <a:cubicBezTo>
                    <a:pt x="1914922" y="317863"/>
                    <a:pt x="1898713" y="334072"/>
                    <a:pt x="1878719" y="334072"/>
                  </a:cubicBezTo>
                  <a:lnTo>
                    <a:pt x="36203" y="334072"/>
                  </a:lnTo>
                  <a:cubicBezTo>
                    <a:pt x="26602" y="334072"/>
                    <a:pt x="17393" y="330258"/>
                    <a:pt x="10604" y="323468"/>
                  </a:cubicBezTo>
                  <a:cubicBezTo>
                    <a:pt x="3814" y="316679"/>
                    <a:pt x="0" y="307470"/>
                    <a:pt x="0" y="297868"/>
                  </a:cubicBezTo>
                  <a:lnTo>
                    <a:pt x="0" y="36203"/>
                  </a:lnTo>
                  <a:cubicBezTo>
                    <a:pt x="0" y="26602"/>
                    <a:pt x="3814" y="17393"/>
                    <a:pt x="10604" y="10604"/>
                  </a:cubicBezTo>
                  <a:cubicBezTo>
                    <a:pt x="17393" y="3814"/>
                    <a:pt x="26602" y="0"/>
                    <a:pt x="36203" y="0"/>
                  </a:cubicBezTo>
                  <a:close/>
                </a:path>
              </a:pathLst>
            </a:custGeom>
            <a:solidFill>
              <a:srgbClr val="FFFFFF"/>
            </a:solidFill>
            <a:ln cap="rnd">
              <a:noFill/>
              <a:prstDash val="solid"/>
              <a:round/>
            </a:ln>
          </p:spPr>
        </p:sp>
        <p:sp>
          <p:nvSpPr>
            <p:cNvPr name="TextBox 16" id="16"/>
            <p:cNvSpPr txBox="true"/>
            <p:nvPr/>
          </p:nvSpPr>
          <p:spPr>
            <a:xfrm>
              <a:off x="0" y="0"/>
              <a:ext cx="1914922" cy="334072"/>
            </a:xfrm>
            <a:prstGeom prst="rect">
              <a:avLst/>
            </a:prstGeom>
          </p:spPr>
          <p:txBody>
            <a:bodyPr anchor="ctr" rtlCol="false" tIns="50800" lIns="50800" bIns="50800" rIns="50800"/>
            <a:lstStyle/>
            <a:p>
              <a:pPr algn="ctr" marL="0" indent="0" lvl="0">
                <a:lnSpc>
                  <a:spcPts val="5040"/>
                </a:lnSpc>
                <a:spcBef>
                  <a:spcPct val="0"/>
                </a:spcBef>
              </a:pPr>
              <a:r>
                <a:rPr lang="en-US" b="true" sz="4200">
                  <a:solidFill>
                    <a:srgbClr val="2B1511"/>
                  </a:solidFill>
                  <a:latin typeface="Canva Sans Bold"/>
                  <a:ea typeface="Canva Sans Bold"/>
                  <a:cs typeface="Canva Sans Bold"/>
                  <a:sym typeface="Canva Sans Bold"/>
                </a:rPr>
                <a:t>Clicks &amp; Leads(Platform)</a:t>
              </a:r>
            </a:p>
          </p:txBody>
        </p:sp>
      </p:grpSp>
      <p:grpSp>
        <p:nvGrpSpPr>
          <p:cNvPr name="Group 17" id="17"/>
          <p:cNvGrpSpPr/>
          <p:nvPr/>
        </p:nvGrpSpPr>
        <p:grpSpPr>
          <a:xfrm rot="-8419140">
            <a:off x="16781988" y="-3913825"/>
            <a:ext cx="2842082" cy="7253346"/>
            <a:chOff x="0" y="0"/>
            <a:chExt cx="660400" cy="1685423"/>
          </a:xfrm>
        </p:grpSpPr>
        <p:sp>
          <p:nvSpPr>
            <p:cNvPr name="Freeform 18" id="18"/>
            <p:cNvSpPr/>
            <p:nvPr/>
          </p:nvSpPr>
          <p:spPr>
            <a:xfrm flipH="false" flipV="false" rot="0">
              <a:off x="0" y="0"/>
              <a:ext cx="660400" cy="1685423"/>
            </a:xfrm>
            <a:custGeom>
              <a:avLst/>
              <a:gdLst/>
              <a:ahLst/>
              <a:cxnLst/>
              <a:rect r="r" b="b" t="t" l="l"/>
              <a:pathLst>
                <a:path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2"/>
              </a:srgbClr>
            </a:solidFill>
          </p:spPr>
        </p:sp>
        <p:sp>
          <p:nvSpPr>
            <p:cNvPr name="TextBox 19" id="19"/>
            <p:cNvSpPr txBox="true"/>
            <p:nvPr/>
          </p:nvSpPr>
          <p:spPr>
            <a:xfrm>
              <a:off x="0" y="98425"/>
              <a:ext cx="660400" cy="1586998"/>
            </a:xfrm>
            <a:prstGeom prst="rect">
              <a:avLst/>
            </a:prstGeom>
          </p:spPr>
          <p:txBody>
            <a:bodyPr anchor="ctr" rtlCol="false" tIns="50800" lIns="50800" bIns="50800" rIns="50800"/>
            <a:lstStyle/>
            <a:p>
              <a:pPr algn="ctr">
                <a:lnSpc>
                  <a:spcPts val="2590"/>
                </a:lnSpc>
              </a:pPr>
            </a:p>
          </p:txBody>
        </p:sp>
      </p:grpSp>
      <p:grpSp>
        <p:nvGrpSpPr>
          <p:cNvPr name="Group 20" id="20"/>
          <p:cNvGrpSpPr/>
          <p:nvPr/>
        </p:nvGrpSpPr>
        <p:grpSpPr>
          <a:xfrm rot="-8422862">
            <a:off x="18303618" y="-391052"/>
            <a:ext cx="1338510" cy="5875601"/>
            <a:chOff x="0" y="0"/>
            <a:chExt cx="660400" cy="2898930"/>
          </a:xfrm>
        </p:grpSpPr>
        <p:sp>
          <p:nvSpPr>
            <p:cNvPr name="Freeform 21" id="21"/>
            <p:cNvSpPr/>
            <p:nvPr/>
          </p:nvSpPr>
          <p:spPr>
            <a:xfrm flipH="false" flipV="false" rot="0">
              <a:off x="0" y="0"/>
              <a:ext cx="660400" cy="2898930"/>
            </a:xfrm>
            <a:custGeom>
              <a:avLst/>
              <a:gdLst/>
              <a:ahLst/>
              <a:cxnLst/>
              <a:rect r="r" b="b" t="t" l="l"/>
              <a:pathLst>
                <a:path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p:spPr>
        </p:sp>
        <p:sp>
          <p:nvSpPr>
            <p:cNvPr name="TextBox 22" id="22"/>
            <p:cNvSpPr txBox="true"/>
            <p:nvPr/>
          </p:nvSpPr>
          <p:spPr>
            <a:xfrm>
              <a:off x="0" y="98425"/>
              <a:ext cx="660400" cy="2800505"/>
            </a:xfrm>
            <a:prstGeom prst="rect">
              <a:avLst/>
            </a:prstGeom>
          </p:spPr>
          <p:txBody>
            <a:bodyPr anchor="ctr" rtlCol="false" tIns="50800" lIns="50800" bIns="50800" rIns="50800"/>
            <a:lstStyle/>
            <a:p>
              <a:pPr algn="ctr">
                <a:lnSpc>
                  <a:spcPts val="2590"/>
                </a:lnSpc>
              </a:pPr>
            </a:p>
          </p:txBody>
        </p:sp>
      </p:grpSp>
      <p:grpSp>
        <p:nvGrpSpPr>
          <p:cNvPr name="Group 23" id="23"/>
          <p:cNvGrpSpPr/>
          <p:nvPr/>
        </p:nvGrpSpPr>
        <p:grpSpPr>
          <a:xfrm rot="-8422862">
            <a:off x="14997526" y="-558072"/>
            <a:ext cx="411277" cy="1644511"/>
            <a:chOff x="0" y="0"/>
            <a:chExt cx="660400" cy="2640639"/>
          </a:xfrm>
        </p:grpSpPr>
        <p:sp>
          <p:nvSpPr>
            <p:cNvPr name="Freeform 24" id="24"/>
            <p:cNvSpPr/>
            <p:nvPr/>
          </p:nvSpPr>
          <p:spPr>
            <a:xfrm flipH="false" flipV="false" rot="0">
              <a:off x="0" y="0"/>
              <a:ext cx="660400" cy="2640639"/>
            </a:xfrm>
            <a:custGeom>
              <a:avLst/>
              <a:gdLst/>
              <a:ahLst/>
              <a:cxnLst/>
              <a:rect r="r" b="b" t="t" l="l"/>
              <a:pathLst>
                <a:path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p:spPr>
        </p:sp>
        <p:sp>
          <p:nvSpPr>
            <p:cNvPr name="TextBox 25" id="25"/>
            <p:cNvSpPr txBox="true"/>
            <p:nvPr/>
          </p:nvSpPr>
          <p:spPr>
            <a:xfrm>
              <a:off x="0" y="98425"/>
              <a:ext cx="660400" cy="2542214"/>
            </a:xfrm>
            <a:prstGeom prst="rect">
              <a:avLst/>
            </a:prstGeom>
          </p:spPr>
          <p:txBody>
            <a:bodyPr anchor="ctr" rtlCol="false" tIns="50800" lIns="50800" bIns="50800" rIns="50800"/>
            <a:lstStyle/>
            <a:p>
              <a:pPr algn="ctr">
                <a:lnSpc>
                  <a:spcPts val="2590"/>
                </a:lnSpc>
              </a:pPr>
            </a:p>
          </p:txBody>
        </p:sp>
      </p:grpSp>
      <p:sp>
        <p:nvSpPr>
          <p:cNvPr name="AutoShape 26" id="26"/>
          <p:cNvSpPr/>
          <p:nvPr/>
        </p:nvSpPr>
        <p:spPr>
          <a:xfrm flipH="true">
            <a:off x="17077631" y="-274996"/>
            <a:ext cx="3190486" cy="3827111"/>
          </a:xfrm>
          <a:prstGeom prst="line">
            <a:avLst/>
          </a:prstGeom>
          <a:ln cap="rnd" w="85725">
            <a:solidFill>
              <a:srgbClr val="E0B15E"/>
            </a:solidFill>
            <a:prstDash val="solid"/>
            <a:headEnd type="none" len="sm" w="sm"/>
            <a:tailEnd type="none" len="sm" w="sm"/>
          </a:ln>
        </p:spPr>
      </p:sp>
      <p:sp>
        <p:nvSpPr>
          <p:cNvPr name="Freeform 27" id="27"/>
          <p:cNvSpPr/>
          <p:nvPr/>
        </p:nvSpPr>
        <p:spPr>
          <a:xfrm flipH="false" flipV="false" rot="0">
            <a:off x="207818" y="2317173"/>
            <a:ext cx="8416558" cy="5440860"/>
          </a:xfrm>
          <a:custGeom>
            <a:avLst/>
            <a:gdLst/>
            <a:ahLst/>
            <a:cxnLst/>
            <a:rect r="r" b="b" t="t" l="l"/>
            <a:pathLst>
              <a:path h="5440860" w="8416558">
                <a:moveTo>
                  <a:pt x="0" y="0"/>
                </a:moveTo>
                <a:lnTo>
                  <a:pt x="8416558" y="0"/>
                </a:lnTo>
                <a:lnTo>
                  <a:pt x="8416558" y="5440860"/>
                </a:lnTo>
                <a:lnTo>
                  <a:pt x="0" y="5440860"/>
                </a:lnTo>
                <a:lnTo>
                  <a:pt x="0" y="0"/>
                </a:lnTo>
                <a:close/>
              </a:path>
            </a:pathLst>
          </a:custGeom>
          <a:blipFill>
            <a:blip r:embed="rId6"/>
            <a:stretch>
              <a:fillRect l="0" t="0" r="0" b="0"/>
            </a:stretch>
          </a:blipFill>
          <a:ln w="38100" cap="sq">
            <a:solidFill>
              <a:srgbClr val="000000"/>
            </a:solidFill>
            <a:prstDash val="solid"/>
            <a:miter/>
          </a:ln>
        </p:spPr>
      </p:sp>
      <p:sp>
        <p:nvSpPr>
          <p:cNvPr name="TextBox 28" id="28"/>
          <p:cNvSpPr txBox="true"/>
          <p:nvPr/>
        </p:nvSpPr>
        <p:spPr>
          <a:xfrm rot="0">
            <a:off x="9144000" y="3475915"/>
            <a:ext cx="8468330" cy="6836664"/>
          </a:xfrm>
          <a:prstGeom prst="rect">
            <a:avLst/>
          </a:prstGeom>
        </p:spPr>
        <p:txBody>
          <a:bodyPr anchor="t" rtlCol="false" tIns="0" lIns="0" bIns="0" rIns="0">
            <a:spAutoFit/>
          </a:bodyPr>
          <a:lstStyle/>
          <a:p>
            <a:pPr algn="l">
              <a:lnSpc>
                <a:spcPts val="3648"/>
              </a:lnSpc>
            </a:pPr>
            <a:r>
              <a:rPr lang="en-US" sz="2400">
                <a:solidFill>
                  <a:srgbClr val="000000"/>
                </a:solidFill>
                <a:latin typeface="DM Sans"/>
                <a:ea typeface="DM Sans"/>
                <a:cs typeface="DM Sans"/>
                <a:sym typeface="DM Sans"/>
              </a:rPr>
              <a:t>The scatter plot reveals distinct performance patterns across platforms. Facebook stands out with 3 to 4 campaigns showing high lead generation, indicating its potential for strong results but also highlighting the presence of variability in performance. Most Google campaigns are clustered around average lead generation, reflecting consistent but moderate performance. On LinkedIn, most campaigns are below average, suggesting that its current strategy or targeting may need optimization to drive better results. For the business, this insight points to the need to further capitalize on Facebook's high-performing campaigns, focus on optimizing Google for consistent lead quality, and reassess LinkedIn's targeting or creative strategies to improve its lead generation.</a:t>
            </a:r>
          </a:p>
          <a:p>
            <a:pPr algn="l">
              <a:lnSpc>
                <a:spcPts val="3648"/>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2687361" y="-3210146"/>
            <a:ext cx="8477692" cy="847769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5" id="5"/>
          <p:cNvGrpSpPr/>
          <p:nvPr/>
        </p:nvGrpSpPr>
        <p:grpSpPr>
          <a:xfrm rot="0">
            <a:off x="799099" y="1157771"/>
            <a:ext cx="5391748" cy="1163460"/>
            <a:chOff x="0" y="0"/>
            <a:chExt cx="1420049" cy="306426"/>
          </a:xfrm>
        </p:grpSpPr>
        <p:sp>
          <p:nvSpPr>
            <p:cNvPr name="Freeform 6" id="6"/>
            <p:cNvSpPr/>
            <p:nvPr/>
          </p:nvSpPr>
          <p:spPr>
            <a:xfrm flipH="false" flipV="false" rot="0">
              <a:off x="0" y="0"/>
              <a:ext cx="1420049" cy="306426"/>
            </a:xfrm>
            <a:custGeom>
              <a:avLst/>
              <a:gdLst/>
              <a:ahLst/>
              <a:cxnLst/>
              <a:rect r="r" b="b" t="t" l="l"/>
              <a:pathLst>
                <a:path h="306426" w="1420049">
                  <a:moveTo>
                    <a:pt x="17231" y="0"/>
                  </a:moveTo>
                  <a:lnTo>
                    <a:pt x="1402818" y="0"/>
                  </a:lnTo>
                  <a:cubicBezTo>
                    <a:pt x="1412334" y="0"/>
                    <a:pt x="1420049" y="7714"/>
                    <a:pt x="1420049" y="17231"/>
                  </a:cubicBezTo>
                  <a:lnTo>
                    <a:pt x="1420049" y="289195"/>
                  </a:lnTo>
                  <a:cubicBezTo>
                    <a:pt x="1420049" y="293765"/>
                    <a:pt x="1418233" y="298148"/>
                    <a:pt x="1415002" y="301379"/>
                  </a:cubicBezTo>
                  <a:cubicBezTo>
                    <a:pt x="1411771" y="304610"/>
                    <a:pt x="1407388" y="306426"/>
                    <a:pt x="1402818" y="306426"/>
                  </a:cubicBezTo>
                  <a:lnTo>
                    <a:pt x="17231" y="306426"/>
                  </a:lnTo>
                  <a:cubicBezTo>
                    <a:pt x="7714" y="306426"/>
                    <a:pt x="0" y="298711"/>
                    <a:pt x="0" y="289195"/>
                  </a:cubicBezTo>
                  <a:lnTo>
                    <a:pt x="0" y="17231"/>
                  </a:lnTo>
                  <a:cubicBezTo>
                    <a:pt x="0" y="7714"/>
                    <a:pt x="7714" y="0"/>
                    <a:pt x="17231" y="0"/>
                  </a:cubicBezTo>
                  <a:close/>
                </a:path>
              </a:pathLst>
            </a:custGeom>
            <a:solidFill>
              <a:srgbClr val="FFFFFF"/>
            </a:solidFill>
            <a:ln cap="sq">
              <a:noFill/>
              <a:prstDash val="solid"/>
              <a:miter/>
            </a:ln>
          </p:spPr>
        </p:sp>
        <p:sp>
          <p:nvSpPr>
            <p:cNvPr name="TextBox 7" id="7"/>
            <p:cNvSpPr txBox="true"/>
            <p:nvPr/>
          </p:nvSpPr>
          <p:spPr>
            <a:xfrm>
              <a:off x="0" y="-76200"/>
              <a:ext cx="1420049" cy="382626"/>
            </a:xfrm>
            <a:prstGeom prst="rect">
              <a:avLst/>
            </a:prstGeom>
          </p:spPr>
          <p:txBody>
            <a:bodyPr anchor="ctr" rtlCol="false" tIns="215900" lIns="215900" bIns="215900" rIns="215900"/>
            <a:lstStyle/>
            <a:p>
              <a:pPr algn="ctr" marL="0" indent="0" lvl="0">
                <a:lnSpc>
                  <a:spcPts val="5879"/>
                </a:lnSpc>
                <a:spcBef>
                  <a:spcPct val="0"/>
                </a:spcBef>
              </a:pPr>
              <a:r>
                <a:rPr lang="en-US" b="true" sz="4199">
                  <a:solidFill>
                    <a:srgbClr val="2B1511"/>
                  </a:solidFill>
                  <a:latin typeface="Canva Sans Bold"/>
                  <a:ea typeface="Canva Sans Bold"/>
                  <a:cs typeface="Canva Sans Bold"/>
                  <a:sym typeface="Canva Sans Bold"/>
                </a:rPr>
                <a:t>Conclusion</a:t>
              </a:r>
            </a:p>
          </p:txBody>
        </p:sp>
      </p:grpSp>
      <p:grpSp>
        <p:nvGrpSpPr>
          <p:cNvPr name="Group 8" id="8"/>
          <p:cNvGrpSpPr/>
          <p:nvPr/>
        </p:nvGrpSpPr>
        <p:grpSpPr>
          <a:xfrm rot="0">
            <a:off x="11715057" y="1469177"/>
            <a:ext cx="1438188" cy="1438188"/>
            <a:chOff x="0" y="0"/>
            <a:chExt cx="1734904" cy="1734904"/>
          </a:xfrm>
        </p:grpSpPr>
        <p:sp>
          <p:nvSpPr>
            <p:cNvPr name="Freeform 9" id="9"/>
            <p:cNvSpPr/>
            <p:nvPr/>
          </p:nvSpPr>
          <p:spPr>
            <a:xfrm flipH="false" flipV="false" rot="0">
              <a:off x="0" y="0"/>
              <a:ext cx="1734820" cy="1734820"/>
            </a:xfrm>
            <a:custGeom>
              <a:avLst/>
              <a:gdLst/>
              <a:ahLst/>
              <a:cxnLst/>
              <a:rect r="r" b="b" t="t" l="l"/>
              <a:pathLst>
                <a:path h="1734820" w="1734820">
                  <a:moveTo>
                    <a:pt x="0" y="867410"/>
                  </a:moveTo>
                  <a:cubicBezTo>
                    <a:pt x="0" y="388366"/>
                    <a:pt x="388366" y="0"/>
                    <a:pt x="867410" y="0"/>
                  </a:cubicBezTo>
                  <a:cubicBezTo>
                    <a:pt x="1346454" y="0"/>
                    <a:pt x="1734820" y="388366"/>
                    <a:pt x="1734820" y="867410"/>
                  </a:cubicBezTo>
                  <a:cubicBezTo>
                    <a:pt x="1734820" y="1346454"/>
                    <a:pt x="1346454" y="1734820"/>
                    <a:pt x="867410" y="1734820"/>
                  </a:cubicBezTo>
                  <a:cubicBezTo>
                    <a:pt x="388366" y="1734820"/>
                    <a:pt x="0" y="1346581"/>
                    <a:pt x="0" y="867410"/>
                  </a:cubicBezTo>
                  <a:close/>
                </a:path>
              </a:pathLst>
            </a:custGeom>
            <a:solidFill>
              <a:srgbClr val="EF5241"/>
            </a:solidFill>
          </p:spPr>
        </p:sp>
      </p:grpSp>
      <p:grpSp>
        <p:nvGrpSpPr>
          <p:cNvPr name="Group 10" id="10"/>
          <p:cNvGrpSpPr/>
          <p:nvPr/>
        </p:nvGrpSpPr>
        <p:grpSpPr>
          <a:xfrm rot="0">
            <a:off x="10519559" y="2023386"/>
            <a:ext cx="3830680" cy="658347"/>
            <a:chOff x="0" y="0"/>
            <a:chExt cx="4620996" cy="794172"/>
          </a:xfrm>
        </p:grpSpPr>
        <p:sp>
          <p:nvSpPr>
            <p:cNvPr name="Freeform 11" id="11"/>
            <p:cNvSpPr/>
            <p:nvPr/>
          </p:nvSpPr>
          <p:spPr>
            <a:xfrm flipH="false" flipV="false" rot="0">
              <a:off x="0" y="0"/>
              <a:ext cx="4620895" cy="794131"/>
            </a:xfrm>
            <a:custGeom>
              <a:avLst/>
              <a:gdLst/>
              <a:ahLst/>
              <a:cxnLst/>
              <a:rect r="r" b="b" t="t" l="l"/>
              <a:pathLst>
                <a:path h="794131" w="4620895">
                  <a:moveTo>
                    <a:pt x="418211" y="794131"/>
                  </a:moveTo>
                  <a:cubicBezTo>
                    <a:pt x="982726" y="417957"/>
                    <a:pt x="1630934" y="229870"/>
                    <a:pt x="2320925" y="229870"/>
                  </a:cubicBezTo>
                  <a:cubicBezTo>
                    <a:pt x="2990088" y="229870"/>
                    <a:pt x="3638169" y="417957"/>
                    <a:pt x="4223639" y="794131"/>
                  </a:cubicBezTo>
                  <a:cubicBezTo>
                    <a:pt x="4620895" y="794131"/>
                    <a:pt x="4620895" y="794131"/>
                    <a:pt x="4620895" y="794131"/>
                  </a:cubicBezTo>
                  <a:cubicBezTo>
                    <a:pt x="4432681" y="647827"/>
                    <a:pt x="4432681" y="647827"/>
                    <a:pt x="4432681" y="647827"/>
                  </a:cubicBezTo>
                  <a:cubicBezTo>
                    <a:pt x="3805555" y="229870"/>
                    <a:pt x="3073654" y="0"/>
                    <a:pt x="2320925" y="0"/>
                  </a:cubicBezTo>
                  <a:cubicBezTo>
                    <a:pt x="1547241" y="0"/>
                    <a:pt x="815467" y="229870"/>
                    <a:pt x="188214" y="647827"/>
                  </a:cubicBezTo>
                  <a:cubicBezTo>
                    <a:pt x="0" y="794131"/>
                    <a:pt x="0" y="794131"/>
                    <a:pt x="0" y="794131"/>
                  </a:cubicBezTo>
                  <a:lnTo>
                    <a:pt x="418211" y="794131"/>
                  </a:lnTo>
                  <a:close/>
                </a:path>
              </a:pathLst>
            </a:custGeom>
            <a:solidFill>
              <a:srgbClr val="EF5241"/>
            </a:solidFill>
          </p:spPr>
        </p:sp>
      </p:grpSp>
      <p:grpSp>
        <p:nvGrpSpPr>
          <p:cNvPr name="Group 12" id="12"/>
          <p:cNvGrpSpPr/>
          <p:nvPr/>
        </p:nvGrpSpPr>
        <p:grpSpPr>
          <a:xfrm rot="0">
            <a:off x="11715057" y="7379634"/>
            <a:ext cx="1438188" cy="1438188"/>
            <a:chOff x="0" y="0"/>
            <a:chExt cx="1734904" cy="1734904"/>
          </a:xfrm>
        </p:grpSpPr>
        <p:sp>
          <p:nvSpPr>
            <p:cNvPr name="Freeform 13" id="13"/>
            <p:cNvSpPr/>
            <p:nvPr/>
          </p:nvSpPr>
          <p:spPr>
            <a:xfrm flipH="false" flipV="false" rot="0">
              <a:off x="0" y="0"/>
              <a:ext cx="1734820" cy="1734820"/>
            </a:xfrm>
            <a:custGeom>
              <a:avLst/>
              <a:gdLst/>
              <a:ahLst/>
              <a:cxnLst/>
              <a:rect r="r" b="b" t="t" l="l"/>
              <a:pathLst>
                <a:path h="1734820" w="1734820">
                  <a:moveTo>
                    <a:pt x="0" y="867410"/>
                  </a:moveTo>
                  <a:cubicBezTo>
                    <a:pt x="0" y="388366"/>
                    <a:pt x="388366" y="0"/>
                    <a:pt x="867410" y="0"/>
                  </a:cubicBezTo>
                  <a:cubicBezTo>
                    <a:pt x="1346454" y="0"/>
                    <a:pt x="1734820" y="388366"/>
                    <a:pt x="1734820" y="867410"/>
                  </a:cubicBezTo>
                  <a:cubicBezTo>
                    <a:pt x="1734820" y="1346454"/>
                    <a:pt x="1346454" y="1734820"/>
                    <a:pt x="867410" y="1734820"/>
                  </a:cubicBezTo>
                  <a:cubicBezTo>
                    <a:pt x="388366" y="1734820"/>
                    <a:pt x="0" y="1346581"/>
                    <a:pt x="0" y="867410"/>
                  </a:cubicBezTo>
                  <a:close/>
                </a:path>
              </a:pathLst>
            </a:custGeom>
            <a:solidFill>
              <a:srgbClr val="EF5241"/>
            </a:solidFill>
          </p:spPr>
        </p:sp>
      </p:grpSp>
      <p:grpSp>
        <p:nvGrpSpPr>
          <p:cNvPr name="Group 14" id="14"/>
          <p:cNvGrpSpPr/>
          <p:nvPr/>
        </p:nvGrpSpPr>
        <p:grpSpPr>
          <a:xfrm rot="0">
            <a:off x="10502203" y="7605268"/>
            <a:ext cx="3865093" cy="658347"/>
            <a:chOff x="0" y="0"/>
            <a:chExt cx="4662509" cy="794172"/>
          </a:xfrm>
        </p:grpSpPr>
        <p:sp>
          <p:nvSpPr>
            <p:cNvPr name="Freeform 15" id="15"/>
            <p:cNvSpPr/>
            <p:nvPr/>
          </p:nvSpPr>
          <p:spPr>
            <a:xfrm flipH="false" flipV="false" rot="0">
              <a:off x="0" y="0"/>
              <a:ext cx="4662551" cy="794131"/>
            </a:xfrm>
            <a:custGeom>
              <a:avLst/>
              <a:gdLst/>
              <a:ahLst/>
              <a:cxnLst/>
              <a:rect r="r" b="b" t="t" l="l"/>
              <a:pathLst>
                <a:path h="794131" w="4662551">
                  <a:moveTo>
                    <a:pt x="4265295" y="0"/>
                  </a:moveTo>
                  <a:cubicBezTo>
                    <a:pt x="4244340" y="0"/>
                    <a:pt x="4244340" y="0"/>
                    <a:pt x="4244340" y="0"/>
                  </a:cubicBezTo>
                  <a:cubicBezTo>
                    <a:pt x="3679825" y="355346"/>
                    <a:pt x="3010789" y="564261"/>
                    <a:pt x="2341753" y="564261"/>
                  </a:cubicBezTo>
                  <a:cubicBezTo>
                    <a:pt x="1651762" y="564261"/>
                    <a:pt x="982726" y="355346"/>
                    <a:pt x="418211" y="0"/>
                  </a:cubicBezTo>
                  <a:cubicBezTo>
                    <a:pt x="397256" y="0"/>
                    <a:pt x="397256" y="0"/>
                    <a:pt x="397256" y="0"/>
                  </a:cubicBezTo>
                  <a:cubicBezTo>
                    <a:pt x="0" y="0"/>
                    <a:pt x="0" y="0"/>
                    <a:pt x="0" y="0"/>
                  </a:cubicBezTo>
                  <a:cubicBezTo>
                    <a:pt x="209042" y="146304"/>
                    <a:pt x="209042" y="146304"/>
                    <a:pt x="209042" y="146304"/>
                  </a:cubicBezTo>
                  <a:cubicBezTo>
                    <a:pt x="836295" y="564261"/>
                    <a:pt x="1568069" y="794131"/>
                    <a:pt x="2341753" y="794131"/>
                  </a:cubicBezTo>
                  <a:cubicBezTo>
                    <a:pt x="3094482" y="794131"/>
                    <a:pt x="3826256" y="564261"/>
                    <a:pt x="4453509" y="146304"/>
                  </a:cubicBezTo>
                  <a:cubicBezTo>
                    <a:pt x="4662551" y="0"/>
                    <a:pt x="4662551" y="0"/>
                    <a:pt x="4662551" y="0"/>
                  </a:cubicBezTo>
                  <a:lnTo>
                    <a:pt x="4265295" y="0"/>
                  </a:lnTo>
                  <a:close/>
                </a:path>
              </a:pathLst>
            </a:custGeom>
            <a:solidFill>
              <a:srgbClr val="EF5241"/>
            </a:solidFill>
          </p:spPr>
        </p:sp>
      </p:grpSp>
      <p:grpSp>
        <p:nvGrpSpPr>
          <p:cNvPr name="Group 16" id="16"/>
          <p:cNvGrpSpPr/>
          <p:nvPr/>
        </p:nvGrpSpPr>
        <p:grpSpPr>
          <a:xfrm rot="0">
            <a:off x="8751300" y="4432934"/>
            <a:ext cx="1438188" cy="1421131"/>
            <a:chOff x="0" y="0"/>
            <a:chExt cx="1734904" cy="1714328"/>
          </a:xfrm>
        </p:grpSpPr>
        <p:sp>
          <p:nvSpPr>
            <p:cNvPr name="Freeform 17" id="17"/>
            <p:cNvSpPr/>
            <p:nvPr/>
          </p:nvSpPr>
          <p:spPr>
            <a:xfrm flipH="false" flipV="false" rot="0">
              <a:off x="0" y="0"/>
              <a:ext cx="1734820" cy="1714246"/>
            </a:xfrm>
            <a:custGeom>
              <a:avLst/>
              <a:gdLst/>
              <a:ahLst/>
              <a:cxnLst/>
              <a:rect r="r" b="b" t="t" l="l"/>
              <a:pathLst>
                <a:path h="1714246" w="1734820">
                  <a:moveTo>
                    <a:pt x="0" y="857123"/>
                  </a:moveTo>
                  <a:cubicBezTo>
                    <a:pt x="0" y="383794"/>
                    <a:pt x="388366" y="0"/>
                    <a:pt x="867410" y="0"/>
                  </a:cubicBezTo>
                  <a:cubicBezTo>
                    <a:pt x="1346454" y="0"/>
                    <a:pt x="1734820" y="383794"/>
                    <a:pt x="1734820" y="857123"/>
                  </a:cubicBezTo>
                  <a:cubicBezTo>
                    <a:pt x="1734820" y="1330452"/>
                    <a:pt x="1346454" y="1714246"/>
                    <a:pt x="867410" y="1714246"/>
                  </a:cubicBezTo>
                  <a:cubicBezTo>
                    <a:pt x="388366" y="1714246"/>
                    <a:pt x="0" y="1330579"/>
                    <a:pt x="0" y="857123"/>
                  </a:cubicBezTo>
                  <a:close/>
                </a:path>
              </a:pathLst>
            </a:custGeom>
            <a:solidFill>
              <a:srgbClr val="A44F30"/>
            </a:solidFill>
          </p:spPr>
        </p:sp>
      </p:grpSp>
      <p:grpSp>
        <p:nvGrpSpPr>
          <p:cNvPr name="Group 18" id="18"/>
          <p:cNvGrpSpPr/>
          <p:nvPr/>
        </p:nvGrpSpPr>
        <p:grpSpPr>
          <a:xfrm rot="0">
            <a:off x="9323762" y="3220080"/>
            <a:ext cx="658347" cy="3846540"/>
            <a:chOff x="0" y="0"/>
            <a:chExt cx="794172" cy="4640128"/>
          </a:xfrm>
        </p:grpSpPr>
        <p:sp>
          <p:nvSpPr>
            <p:cNvPr name="Freeform 19" id="19"/>
            <p:cNvSpPr/>
            <p:nvPr/>
          </p:nvSpPr>
          <p:spPr>
            <a:xfrm flipH="false" flipV="false" rot="0">
              <a:off x="0" y="0"/>
              <a:ext cx="794131" cy="4640072"/>
            </a:xfrm>
            <a:custGeom>
              <a:avLst/>
              <a:gdLst/>
              <a:ahLst/>
              <a:cxnLst/>
              <a:rect r="r" b="b" t="t" l="l"/>
              <a:pathLst>
                <a:path h="4640072" w="794131">
                  <a:moveTo>
                    <a:pt x="794131" y="4222115"/>
                  </a:moveTo>
                  <a:cubicBezTo>
                    <a:pt x="417957" y="3657727"/>
                    <a:pt x="229870" y="3009773"/>
                    <a:pt x="229870" y="2320036"/>
                  </a:cubicBezTo>
                  <a:cubicBezTo>
                    <a:pt x="229870" y="1630299"/>
                    <a:pt x="417957" y="982345"/>
                    <a:pt x="794131" y="418084"/>
                  </a:cubicBezTo>
                  <a:cubicBezTo>
                    <a:pt x="794131" y="0"/>
                    <a:pt x="794131" y="0"/>
                    <a:pt x="794131" y="0"/>
                  </a:cubicBezTo>
                  <a:cubicBezTo>
                    <a:pt x="647827" y="188087"/>
                    <a:pt x="647827" y="188087"/>
                    <a:pt x="647827" y="188087"/>
                  </a:cubicBezTo>
                  <a:cubicBezTo>
                    <a:pt x="209042" y="836041"/>
                    <a:pt x="0" y="1567561"/>
                    <a:pt x="0" y="2320036"/>
                  </a:cubicBezTo>
                  <a:cubicBezTo>
                    <a:pt x="0" y="3072511"/>
                    <a:pt x="209042" y="3804031"/>
                    <a:pt x="647827" y="4451985"/>
                  </a:cubicBezTo>
                  <a:cubicBezTo>
                    <a:pt x="794131" y="4640072"/>
                    <a:pt x="794131" y="4640072"/>
                    <a:pt x="794131" y="4640072"/>
                  </a:cubicBezTo>
                  <a:lnTo>
                    <a:pt x="794131" y="4222115"/>
                  </a:lnTo>
                  <a:close/>
                </a:path>
              </a:pathLst>
            </a:custGeom>
            <a:solidFill>
              <a:srgbClr val="A44F30"/>
            </a:solidFill>
          </p:spPr>
        </p:sp>
      </p:grpSp>
      <p:grpSp>
        <p:nvGrpSpPr>
          <p:cNvPr name="Group 20" id="20"/>
          <p:cNvGrpSpPr/>
          <p:nvPr/>
        </p:nvGrpSpPr>
        <p:grpSpPr>
          <a:xfrm rot="0">
            <a:off x="14679113" y="4432934"/>
            <a:ext cx="1438188" cy="1421131"/>
            <a:chOff x="0" y="0"/>
            <a:chExt cx="1734904" cy="1714328"/>
          </a:xfrm>
        </p:grpSpPr>
        <p:sp>
          <p:nvSpPr>
            <p:cNvPr name="Freeform 21" id="21"/>
            <p:cNvSpPr/>
            <p:nvPr/>
          </p:nvSpPr>
          <p:spPr>
            <a:xfrm flipH="false" flipV="false" rot="0">
              <a:off x="0" y="0"/>
              <a:ext cx="1734820" cy="1714246"/>
            </a:xfrm>
            <a:custGeom>
              <a:avLst/>
              <a:gdLst/>
              <a:ahLst/>
              <a:cxnLst/>
              <a:rect r="r" b="b" t="t" l="l"/>
              <a:pathLst>
                <a:path h="1714246" w="1734820">
                  <a:moveTo>
                    <a:pt x="0" y="857123"/>
                  </a:moveTo>
                  <a:cubicBezTo>
                    <a:pt x="0" y="383794"/>
                    <a:pt x="388366" y="0"/>
                    <a:pt x="867410" y="0"/>
                  </a:cubicBezTo>
                  <a:cubicBezTo>
                    <a:pt x="1346454" y="0"/>
                    <a:pt x="1734820" y="383794"/>
                    <a:pt x="1734820" y="857123"/>
                  </a:cubicBezTo>
                  <a:cubicBezTo>
                    <a:pt x="1734820" y="1330452"/>
                    <a:pt x="1346454" y="1714246"/>
                    <a:pt x="867410" y="1714246"/>
                  </a:cubicBezTo>
                  <a:cubicBezTo>
                    <a:pt x="388366" y="1714246"/>
                    <a:pt x="0" y="1330579"/>
                    <a:pt x="0" y="857123"/>
                  </a:cubicBezTo>
                  <a:close/>
                </a:path>
              </a:pathLst>
            </a:custGeom>
            <a:solidFill>
              <a:srgbClr val="A44F30"/>
            </a:solidFill>
          </p:spPr>
        </p:sp>
      </p:grpSp>
      <p:grpSp>
        <p:nvGrpSpPr>
          <p:cNvPr name="Group 22" id="22"/>
          <p:cNvGrpSpPr/>
          <p:nvPr/>
        </p:nvGrpSpPr>
        <p:grpSpPr>
          <a:xfrm rot="0">
            <a:off x="14887390" y="3201826"/>
            <a:ext cx="658347" cy="3883348"/>
            <a:chOff x="0" y="0"/>
            <a:chExt cx="794172" cy="4684529"/>
          </a:xfrm>
        </p:grpSpPr>
        <p:sp>
          <p:nvSpPr>
            <p:cNvPr name="Freeform 23" id="23"/>
            <p:cNvSpPr/>
            <p:nvPr/>
          </p:nvSpPr>
          <p:spPr>
            <a:xfrm flipH="false" flipV="false" rot="0">
              <a:off x="0" y="0"/>
              <a:ext cx="794131" cy="4684522"/>
            </a:xfrm>
            <a:custGeom>
              <a:avLst/>
              <a:gdLst/>
              <a:ahLst/>
              <a:cxnLst/>
              <a:rect r="r" b="b" t="t" l="l"/>
              <a:pathLst>
                <a:path h="4684522" w="794131">
                  <a:moveTo>
                    <a:pt x="146304" y="209169"/>
                  </a:moveTo>
                  <a:cubicBezTo>
                    <a:pt x="0" y="0"/>
                    <a:pt x="0" y="0"/>
                    <a:pt x="0" y="0"/>
                  </a:cubicBezTo>
                  <a:cubicBezTo>
                    <a:pt x="0" y="418211"/>
                    <a:pt x="0" y="418211"/>
                    <a:pt x="0" y="418211"/>
                  </a:cubicBezTo>
                  <a:cubicBezTo>
                    <a:pt x="376174" y="982853"/>
                    <a:pt x="564261" y="1652143"/>
                    <a:pt x="564261" y="2342261"/>
                  </a:cubicBezTo>
                  <a:cubicBezTo>
                    <a:pt x="564261" y="3032379"/>
                    <a:pt x="376174" y="3701669"/>
                    <a:pt x="0" y="4266311"/>
                  </a:cubicBezTo>
                  <a:cubicBezTo>
                    <a:pt x="0" y="4684522"/>
                    <a:pt x="0" y="4684522"/>
                    <a:pt x="0" y="4684522"/>
                  </a:cubicBezTo>
                  <a:cubicBezTo>
                    <a:pt x="146304" y="4475353"/>
                    <a:pt x="146304" y="4475353"/>
                    <a:pt x="146304" y="4475353"/>
                  </a:cubicBezTo>
                  <a:cubicBezTo>
                    <a:pt x="585216" y="3827018"/>
                    <a:pt x="794131" y="3095117"/>
                    <a:pt x="794131" y="2342261"/>
                  </a:cubicBezTo>
                  <a:cubicBezTo>
                    <a:pt x="794131" y="1589405"/>
                    <a:pt x="585216" y="857377"/>
                    <a:pt x="146304" y="209169"/>
                  </a:cubicBezTo>
                  <a:close/>
                </a:path>
              </a:pathLst>
            </a:custGeom>
            <a:solidFill>
              <a:srgbClr val="A44F30"/>
            </a:solidFill>
          </p:spPr>
        </p:sp>
      </p:grpSp>
      <p:sp>
        <p:nvSpPr>
          <p:cNvPr name="Freeform 24" id="24"/>
          <p:cNvSpPr/>
          <p:nvPr/>
        </p:nvSpPr>
        <p:spPr>
          <a:xfrm flipH="false" flipV="false" rot="0">
            <a:off x="9110239" y="4783195"/>
            <a:ext cx="720310" cy="720310"/>
          </a:xfrm>
          <a:custGeom>
            <a:avLst/>
            <a:gdLst/>
            <a:ahLst/>
            <a:cxnLst/>
            <a:rect r="r" b="b" t="t" l="l"/>
            <a:pathLst>
              <a:path h="720310" w="720310">
                <a:moveTo>
                  <a:pt x="0" y="0"/>
                </a:moveTo>
                <a:lnTo>
                  <a:pt x="720310" y="0"/>
                </a:lnTo>
                <a:lnTo>
                  <a:pt x="720310" y="720310"/>
                </a:lnTo>
                <a:lnTo>
                  <a:pt x="0" y="7203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14947680" y="4692973"/>
            <a:ext cx="901055" cy="901055"/>
          </a:xfrm>
          <a:custGeom>
            <a:avLst/>
            <a:gdLst/>
            <a:ahLst/>
            <a:cxnLst/>
            <a:rect r="r" b="b" t="t" l="l"/>
            <a:pathLst>
              <a:path h="901055" w="901055">
                <a:moveTo>
                  <a:pt x="0" y="0"/>
                </a:moveTo>
                <a:lnTo>
                  <a:pt x="901054" y="0"/>
                </a:lnTo>
                <a:lnTo>
                  <a:pt x="901054" y="901054"/>
                </a:lnTo>
                <a:lnTo>
                  <a:pt x="0" y="9010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false" flipV="false" rot="0">
            <a:off x="12012134" y="7759210"/>
            <a:ext cx="844035" cy="844035"/>
          </a:xfrm>
          <a:custGeom>
            <a:avLst/>
            <a:gdLst/>
            <a:ahLst/>
            <a:cxnLst/>
            <a:rect r="r" b="b" t="t" l="l"/>
            <a:pathLst>
              <a:path h="844035" w="844035">
                <a:moveTo>
                  <a:pt x="0" y="0"/>
                </a:moveTo>
                <a:lnTo>
                  <a:pt x="844034" y="0"/>
                </a:lnTo>
                <a:lnTo>
                  <a:pt x="844034" y="844034"/>
                </a:lnTo>
                <a:lnTo>
                  <a:pt x="0" y="844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0">
            <a:off x="12003449" y="1739501"/>
            <a:ext cx="852720" cy="942232"/>
          </a:xfrm>
          <a:custGeom>
            <a:avLst/>
            <a:gdLst/>
            <a:ahLst/>
            <a:cxnLst/>
            <a:rect r="r" b="b" t="t" l="l"/>
            <a:pathLst>
              <a:path h="942232" w="852720">
                <a:moveTo>
                  <a:pt x="0" y="0"/>
                </a:moveTo>
                <a:lnTo>
                  <a:pt x="852719" y="0"/>
                </a:lnTo>
                <a:lnTo>
                  <a:pt x="852719" y="942231"/>
                </a:lnTo>
                <a:lnTo>
                  <a:pt x="0" y="942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8" id="28"/>
          <p:cNvGrpSpPr/>
          <p:nvPr/>
        </p:nvGrpSpPr>
        <p:grpSpPr>
          <a:xfrm rot="0">
            <a:off x="15848734" y="8098728"/>
            <a:ext cx="3616106" cy="3616106"/>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30" id="3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31" id="31"/>
          <p:cNvSpPr/>
          <p:nvPr/>
        </p:nvSpPr>
        <p:spPr>
          <a:xfrm flipH="false" flipV="false" rot="0">
            <a:off x="12012882" y="4203510"/>
            <a:ext cx="810350" cy="810350"/>
          </a:xfrm>
          <a:custGeom>
            <a:avLst/>
            <a:gdLst/>
            <a:ahLst/>
            <a:cxnLst/>
            <a:rect r="r" b="b" t="t" l="l"/>
            <a:pathLst>
              <a:path h="810350" w="810350">
                <a:moveTo>
                  <a:pt x="0" y="0"/>
                </a:moveTo>
                <a:lnTo>
                  <a:pt x="810350" y="0"/>
                </a:lnTo>
                <a:lnTo>
                  <a:pt x="810350" y="810350"/>
                </a:lnTo>
                <a:lnTo>
                  <a:pt x="0" y="8103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2" id="32"/>
          <p:cNvSpPr/>
          <p:nvPr/>
        </p:nvSpPr>
        <p:spPr>
          <a:xfrm flipH="false" flipV="false" rot="0">
            <a:off x="11761990" y="3989330"/>
            <a:ext cx="1249381" cy="1249381"/>
          </a:xfrm>
          <a:custGeom>
            <a:avLst/>
            <a:gdLst/>
            <a:ahLst/>
            <a:cxnLst/>
            <a:rect r="r" b="b" t="t" l="l"/>
            <a:pathLst>
              <a:path h="1249381" w="1249381">
                <a:moveTo>
                  <a:pt x="0" y="0"/>
                </a:moveTo>
                <a:lnTo>
                  <a:pt x="1249380" y="0"/>
                </a:lnTo>
                <a:lnTo>
                  <a:pt x="1249380" y="1249381"/>
                </a:lnTo>
                <a:lnTo>
                  <a:pt x="0" y="1249381"/>
                </a:lnTo>
                <a:lnTo>
                  <a:pt x="0" y="0"/>
                </a:lnTo>
                <a:close/>
              </a:path>
            </a:pathLst>
          </a:custGeom>
          <a:blipFill>
            <a:blip r:embed="rId12"/>
            <a:stretch>
              <a:fillRect l="0" t="0" r="0" b="0"/>
            </a:stretch>
          </a:blipFill>
        </p:spPr>
      </p:sp>
      <p:sp>
        <p:nvSpPr>
          <p:cNvPr name="TextBox 33" id="33"/>
          <p:cNvSpPr txBox="true"/>
          <p:nvPr/>
        </p:nvSpPr>
        <p:spPr>
          <a:xfrm rot="0">
            <a:off x="11490507" y="5238711"/>
            <a:ext cx="1888784" cy="696234"/>
          </a:xfrm>
          <a:prstGeom prst="rect">
            <a:avLst/>
          </a:prstGeom>
        </p:spPr>
        <p:txBody>
          <a:bodyPr anchor="t" rtlCol="false" tIns="0" lIns="0" bIns="0" rIns="0">
            <a:spAutoFit/>
          </a:bodyPr>
          <a:lstStyle/>
          <a:p>
            <a:pPr algn="ctr">
              <a:lnSpc>
                <a:spcPts val="2781"/>
              </a:lnSpc>
            </a:pPr>
            <a:r>
              <a:rPr lang="en-US" b="true" sz="2261" i="true" spc="-45">
                <a:solidFill>
                  <a:srgbClr val="2B1511"/>
                </a:solidFill>
                <a:latin typeface="DM Sans Bold Italics"/>
                <a:ea typeface="DM Sans Bold Italics"/>
                <a:cs typeface="DM Sans Bold Italics"/>
                <a:sym typeface="DM Sans Bold Italics"/>
              </a:rPr>
              <a:t>futurense</a:t>
            </a:r>
          </a:p>
          <a:p>
            <a:pPr algn="ctr">
              <a:lnSpc>
                <a:spcPts val="2781"/>
              </a:lnSpc>
            </a:pPr>
            <a:r>
              <a:rPr lang="en-US" b="true" sz="2261" i="true" spc="-45">
                <a:solidFill>
                  <a:srgbClr val="2B1511"/>
                </a:solidFill>
                <a:latin typeface="DM Sans Bold Italics"/>
                <a:ea typeface="DM Sans Bold Italics"/>
                <a:cs typeface="DM Sans Bold Italics"/>
                <a:sym typeface="DM Sans Bold Italics"/>
              </a:rPr>
              <a:t>technologies</a:t>
            </a:r>
          </a:p>
        </p:txBody>
      </p:sp>
      <p:sp>
        <p:nvSpPr>
          <p:cNvPr name="TextBox 34" id="34"/>
          <p:cNvSpPr txBox="true"/>
          <p:nvPr/>
        </p:nvSpPr>
        <p:spPr>
          <a:xfrm rot="0">
            <a:off x="799099" y="2845996"/>
            <a:ext cx="616570" cy="606884"/>
          </a:xfrm>
          <a:prstGeom prst="rect">
            <a:avLst/>
          </a:prstGeom>
        </p:spPr>
        <p:txBody>
          <a:bodyPr anchor="t" rtlCol="false" tIns="0" lIns="0" bIns="0" rIns="0">
            <a:spAutoFit/>
          </a:bodyPr>
          <a:lstStyle/>
          <a:p>
            <a:pPr algn="ctr">
              <a:lnSpc>
                <a:spcPts val="5049"/>
              </a:lnSpc>
            </a:pPr>
            <a:r>
              <a:rPr lang="en-US" b="true" sz="3322">
                <a:solidFill>
                  <a:srgbClr val="FFFAEB"/>
                </a:solidFill>
                <a:latin typeface="DM Sans Bold"/>
                <a:ea typeface="DM Sans Bold"/>
                <a:cs typeface="DM Sans Bold"/>
                <a:sym typeface="DM Sans Bold"/>
              </a:rPr>
              <a:t>01</a:t>
            </a:r>
          </a:p>
        </p:txBody>
      </p:sp>
      <p:sp>
        <p:nvSpPr>
          <p:cNvPr name="TextBox 35" id="35"/>
          <p:cNvSpPr txBox="true"/>
          <p:nvPr/>
        </p:nvSpPr>
        <p:spPr>
          <a:xfrm rot="0">
            <a:off x="1658173" y="5683670"/>
            <a:ext cx="7093127" cy="1355598"/>
          </a:xfrm>
          <a:prstGeom prst="rect">
            <a:avLst/>
          </a:prstGeom>
        </p:spPr>
        <p:txBody>
          <a:bodyPr anchor="t" rtlCol="false" tIns="0" lIns="0" bIns="0" rIns="0">
            <a:spAutoFit/>
          </a:bodyPr>
          <a:lstStyle/>
          <a:p>
            <a:pPr algn="l">
              <a:lnSpc>
                <a:spcPts val="2736"/>
              </a:lnSpc>
            </a:pPr>
            <a:r>
              <a:rPr lang="en-US" sz="1800">
                <a:solidFill>
                  <a:srgbClr val="000000"/>
                </a:solidFill>
                <a:latin typeface="DM Sans"/>
                <a:ea typeface="DM Sans"/>
                <a:cs typeface="DM Sans"/>
                <a:sym typeface="DM Sans"/>
              </a:rPr>
              <a:t>Facebook campaigns should be prioritized, scaling top performers while optimizing underperforming ones. Google campaigns, with consistent results, should be further optimized, and LinkedIn campaigns need a reassessment to improve lead generation.</a:t>
            </a:r>
          </a:p>
        </p:txBody>
      </p:sp>
      <p:sp>
        <p:nvSpPr>
          <p:cNvPr name="TextBox 36" id="36"/>
          <p:cNvSpPr txBox="true"/>
          <p:nvPr/>
        </p:nvSpPr>
        <p:spPr>
          <a:xfrm rot="0">
            <a:off x="799099" y="5133936"/>
            <a:ext cx="616570" cy="606884"/>
          </a:xfrm>
          <a:prstGeom prst="rect">
            <a:avLst/>
          </a:prstGeom>
        </p:spPr>
        <p:txBody>
          <a:bodyPr anchor="t" rtlCol="false" tIns="0" lIns="0" bIns="0" rIns="0">
            <a:spAutoFit/>
          </a:bodyPr>
          <a:lstStyle/>
          <a:p>
            <a:pPr algn="ctr">
              <a:lnSpc>
                <a:spcPts val="5049"/>
              </a:lnSpc>
            </a:pPr>
            <a:r>
              <a:rPr lang="en-US" b="true" sz="3322">
                <a:solidFill>
                  <a:srgbClr val="E0B15E"/>
                </a:solidFill>
                <a:latin typeface="DM Sans Bold"/>
                <a:ea typeface="DM Sans Bold"/>
                <a:cs typeface="DM Sans Bold"/>
                <a:sym typeface="DM Sans Bold"/>
              </a:rPr>
              <a:t>02</a:t>
            </a:r>
          </a:p>
        </p:txBody>
      </p:sp>
      <p:sp>
        <p:nvSpPr>
          <p:cNvPr name="TextBox 37" id="37"/>
          <p:cNvSpPr txBox="true"/>
          <p:nvPr/>
        </p:nvSpPr>
        <p:spPr>
          <a:xfrm rot="0">
            <a:off x="1658173" y="7702060"/>
            <a:ext cx="7093127" cy="2041398"/>
          </a:xfrm>
          <a:prstGeom prst="rect">
            <a:avLst/>
          </a:prstGeom>
        </p:spPr>
        <p:txBody>
          <a:bodyPr anchor="t" rtlCol="false" tIns="0" lIns="0" bIns="0" rIns="0">
            <a:spAutoFit/>
          </a:bodyPr>
          <a:lstStyle/>
          <a:p>
            <a:pPr algn="l">
              <a:lnSpc>
                <a:spcPts val="2736"/>
              </a:lnSpc>
            </a:pPr>
            <a:r>
              <a:rPr lang="en-US" sz="1800">
                <a:solidFill>
                  <a:srgbClr val="000000"/>
                </a:solidFill>
                <a:latin typeface="DM Sans"/>
                <a:ea typeface="DM Sans"/>
                <a:cs typeface="DM Sans"/>
                <a:sym typeface="DM Sans"/>
              </a:rPr>
              <a:t>Facebook shows a high total lead count but a lower average due to the large number of campaigns, including underperformers. Google’s fewer campaigns generate higher average leads, while LinkedIn’s performance is below average. Focus should be on optimizing Facebook, scaling Google, and improving LinkedIn’s strategy.</a:t>
            </a:r>
          </a:p>
        </p:txBody>
      </p:sp>
      <p:sp>
        <p:nvSpPr>
          <p:cNvPr name="TextBox 38" id="38"/>
          <p:cNvSpPr txBox="true"/>
          <p:nvPr/>
        </p:nvSpPr>
        <p:spPr>
          <a:xfrm rot="0">
            <a:off x="799099" y="7152325"/>
            <a:ext cx="616570" cy="606884"/>
          </a:xfrm>
          <a:prstGeom prst="rect">
            <a:avLst/>
          </a:prstGeom>
        </p:spPr>
        <p:txBody>
          <a:bodyPr anchor="t" rtlCol="false" tIns="0" lIns="0" bIns="0" rIns="0">
            <a:spAutoFit/>
          </a:bodyPr>
          <a:lstStyle/>
          <a:p>
            <a:pPr algn="ctr">
              <a:lnSpc>
                <a:spcPts val="5049"/>
              </a:lnSpc>
            </a:pPr>
            <a:r>
              <a:rPr lang="en-US" b="true" sz="3322">
                <a:solidFill>
                  <a:srgbClr val="A44F30"/>
                </a:solidFill>
                <a:latin typeface="DM Sans Bold"/>
                <a:ea typeface="DM Sans Bold"/>
                <a:cs typeface="DM Sans Bold"/>
                <a:sym typeface="DM Sans Bold"/>
              </a:rPr>
              <a:t>03</a:t>
            </a:r>
          </a:p>
        </p:txBody>
      </p:sp>
      <p:sp>
        <p:nvSpPr>
          <p:cNvPr name="TextBox 39" id="39"/>
          <p:cNvSpPr txBox="true"/>
          <p:nvPr/>
        </p:nvSpPr>
        <p:spPr>
          <a:xfrm rot="0">
            <a:off x="1658173" y="3464141"/>
            <a:ext cx="7093127" cy="1698498"/>
          </a:xfrm>
          <a:prstGeom prst="rect">
            <a:avLst/>
          </a:prstGeom>
        </p:spPr>
        <p:txBody>
          <a:bodyPr anchor="t" rtlCol="false" tIns="0" lIns="0" bIns="0" rIns="0">
            <a:spAutoFit/>
          </a:bodyPr>
          <a:lstStyle/>
          <a:p>
            <a:pPr algn="l">
              <a:lnSpc>
                <a:spcPts val="2736"/>
              </a:lnSpc>
            </a:pPr>
            <a:r>
              <a:rPr lang="en-US" sz="1800">
                <a:solidFill>
                  <a:srgbClr val="000000"/>
                </a:solidFill>
                <a:latin typeface="DM Sans"/>
                <a:ea typeface="DM Sans"/>
                <a:cs typeface="DM Sans"/>
                <a:sym typeface="DM Sans"/>
              </a:rPr>
              <a:t>There is a positive correlation between clicks and leads, showing that more clicks generally lead to more leads. Monthly performance analysis also revealed fluctuations, with certain months performing better, suggesting the importance of timing and seasonality in campaign strategies</a:t>
            </a:r>
          </a:p>
        </p:txBody>
      </p:sp>
      <p:sp>
        <p:nvSpPr>
          <p:cNvPr name="TextBox 40" id="40"/>
          <p:cNvSpPr txBox="true"/>
          <p:nvPr/>
        </p:nvSpPr>
        <p:spPr>
          <a:xfrm rot="0">
            <a:off x="1658173" y="2906551"/>
            <a:ext cx="5361064" cy="523875"/>
          </a:xfrm>
          <a:prstGeom prst="rect">
            <a:avLst/>
          </a:prstGeom>
        </p:spPr>
        <p:txBody>
          <a:bodyPr anchor="t" rtlCol="false" tIns="0" lIns="0" bIns="0" rIns="0">
            <a:spAutoFit/>
          </a:bodyPr>
          <a:lstStyle/>
          <a:p>
            <a:pPr algn="l">
              <a:lnSpc>
                <a:spcPts val="4200"/>
              </a:lnSpc>
            </a:pPr>
            <a:r>
              <a:rPr lang="en-US" sz="3000" b="true">
                <a:solidFill>
                  <a:srgbClr val="2B1511"/>
                </a:solidFill>
                <a:latin typeface="DM Sans Bold"/>
                <a:ea typeface="DM Sans Bold"/>
                <a:cs typeface="DM Sans Bold"/>
                <a:sym typeface="DM Sans Bold"/>
              </a:rPr>
              <a:t>Dominance of Facebook:</a:t>
            </a:r>
          </a:p>
        </p:txBody>
      </p:sp>
      <p:sp>
        <p:nvSpPr>
          <p:cNvPr name="TextBox 41" id="41"/>
          <p:cNvSpPr txBox="true"/>
          <p:nvPr/>
        </p:nvSpPr>
        <p:spPr>
          <a:xfrm rot="0">
            <a:off x="1658173" y="5172036"/>
            <a:ext cx="5361064" cy="523875"/>
          </a:xfrm>
          <a:prstGeom prst="rect">
            <a:avLst/>
          </a:prstGeom>
        </p:spPr>
        <p:txBody>
          <a:bodyPr anchor="t" rtlCol="false" tIns="0" lIns="0" bIns="0" rIns="0">
            <a:spAutoFit/>
          </a:bodyPr>
          <a:lstStyle/>
          <a:p>
            <a:pPr algn="l">
              <a:lnSpc>
                <a:spcPts val="4200"/>
              </a:lnSpc>
            </a:pPr>
            <a:r>
              <a:rPr lang="en-US" sz="3000" b="true">
                <a:solidFill>
                  <a:srgbClr val="2B1511"/>
                </a:solidFill>
                <a:latin typeface="DM Sans Bold"/>
                <a:ea typeface="DM Sans Bold"/>
                <a:cs typeface="DM Sans Bold"/>
                <a:sym typeface="DM Sans Bold"/>
              </a:rPr>
              <a:t>Campaign Focus:</a:t>
            </a:r>
          </a:p>
        </p:txBody>
      </p:sp>
      <p:sp>
        <p:nvSpPr>
          <p:cNvPr name="TextBox 42" id="42"/>
          <p:cNvSpPr txBox="true"/>
          <p:nvPr/>
        </p:nvSpPr>
        <p:spPr>
          <a:xfrm rot="0">
            <a:off x="1658173" y="7190425"/>
            <a:ext cx="7485827" cy="523875"/>
          </a:xfrm>
          <a:prstGeom prst="rect">
            <a:avLst/>
          </a:prstGeom>
        </p:spPr>
        <p:txBody>
          <a:bodyPr anchor="t" rtlCol="false" tIns="0" lIns="0" bIns="0" rIns="0">
            <a:spAutoFit/>
          </a:bodyPr>
          <a:lstStyle/>
          <a:p>
            <a:pPr algn="l">
              <a:lnSpc>
                <a:spcPts val="4200"/>
              </a:lnSpc>
            </a:pPr>
            <a:r>
              <a:rPr lang="en-US" sz="3000" b="true">
                <a:solidFill>
                  <a:srgbClr val="2B1511"/>
                </a:solidFill>
                <a:latin typeface="DM Sans Bold"/>
                <a:ea typeface="DM Sans Bold"/>
                <a:cs typeface="DM Sans Bold"/>
                <a:sym typeface="DM Sans Bold"/>
              </a:rPr>
              <a:t>Platform and Sum vs. Average Concept: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1320130" y="4256796"/>
            <a:ext cx="5127996" cy="4820434"/>
            <a:chOff x="0" y="0"/>
            <a:chExt cx="1350583" cy="1269579"/>
          </a:xfrm>
        </p:grpSpPr>
        <p:sp>
          <p:nvSpPr>
            <p:cNvPr name="Freeform 3" id="3"/>
            <p:cNvSpPr/>
            <p:nvPr/>
          </p:nvSpPr>
          <p:spPr>
            <a:xfrm flipH="false" flipV="false" rot="0">
              <a:off x="0" y="0"/>
              <a:ext cx="1350583" cy="1269579"/>
            </a:xfrm>
            <a:custGeom>
              <a:avLst/>
              <a:gdLst/>
              <a:ahLst/>
              <a:cxnLst/>
              <a:rect r="r" b="b" t="t" l="l"/>
              <a:pathLst>
                <a:path h="1269579" w="1350583">
                  <a:moveTo>
                    <a:pt x="16607" y="0"/>
                  </a:moveTo>
                  <a:lnTo>
                    <a:pt x="1333976" y="0"/>
                  </a:lnTo>
                  <a:cubicBezTo>
                    <a:pt x="1338381" y="0"/>
                    <a:pt x="1342605" y="1750"/>
                    <a:pt x="1345719" y="4864"/>
                  </a:cubicBezTo>
                  <a:cubicBezTo>
                    <a:pt x="1348834" y="7979"/>
                    <a:pt x="1350583" y="12203"/>
                    <a:pt x="1350583" y="16607"/>
                  </a:cubicBezTo>
                  <a:lnTo>
                    <a:pt x="1350583" y="1252972"/>
                  </a:lnTo>
                  <a:cubicBezTo>
                    <a:pt x="1350583" y="1257377"/>
                    <a:pt x="1348834" y="1261601"/>
                    <a:pt x="1345719" y="1264715"/>
                  </a:cubicBezTo>
                  <a:cubicBezTo>
                    <a:pt x="1342605" y="1267830"/>
                    <a:pt x="1338381" y="1269579"/>
                    <a:pt x="1333976" y="1269579"/>
                  </a:cubicBezTo>
                  <a:lnTo>
                    <a:pt x="16607" y="1269579"/>
                  </a:lnTo>
                  <a:cubicBezTo>
                    <a:pt x="7435" y="1269579"/>
                    <a:pt x="0" y="1262144"/>
                    <a:pt x="0" y="1252972"/>
                  </a:cubicBezTo>
                  <a:lnTo>
                    <a:pt x="0" y="16607"/>
                  </a:lnTo>
                  <a:cubicBezTo>
                    <a:pt x="0" y="12203"/>
                    <a:pt x="1750" y="7979"/>
                    <a:pt x="4864" y="4864"/>
                  </a:cubicBezTo>
                  <a:cubicBezTo>
                    <a:pt x="7979" y="1750"/>
                    <a:pt x="12203" y="0"/>
                    <a:pt x="16607" y="0"/>
                  </a:cubicBezTo>
                  <a:close/>
                </a:path>
              </a:pathLst>
            </a:custGeom>
            <a:solidFill>
              <a:srgbClr val="FFFFFF"/>
            </a:solidFill>
          </p:spPr>
        </p:sp>
        <p:sp>
          <p:nvSpPr>
            <p:cNvPr name="TextBox 4" id="4"/>
            <p:cNvSpPr txBox="true"/>
            <p:nvPr/>
          </p:nvSpPr>
          <p:spPr>
            <a:xfrm>
              <a:off x="0" y="-28575"/>
              <a:ext cx="1350583" cy="1298154"/>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10800000">
            <a:off x="1320130" y="3298178"/>
            <a:ext cx="4918723" cy="1473374"/>
            <a:chOff x="0" y="0"/>
            <a:chExt cx="1073340" cy="321513"/>
          </a:xfrm>
        </p:grpSpPr>
        <p:sp>
          <p:nvSpPr>
            <p:cNvPr name="Freeform 6" id="6"/>
            <p:cNvSpPr/>
            <p:nvPr/>
          </p:nvSpPr>
          <p:spPr>
            <a:xfrm flipH="false" flipV="false" rot="0">
              <a:off x="0" y="0"/>
              <a:ext cx="1073340" cy="321513"/>
            </a:xfrm>
            <a:custGeom>
              <a:avLst/>
              <a:gdLst/>
              <a:ahLst/>
              <a:cxnLst/>
              <a:rect r="r" b="b" t="t" l="l"/>
              <a:pathLst>
                <a:path h="321513" w="1073340">
                  <a:moveTo>
                    <a:pt x="1073340" y="0"/>
                  </a:moveTo>
                  <a:lnTo>
                    <a:pt x="1073340" y="207213"/>
                  </a:lnTo>
                  <a:lnTo>
                    <a:pt x="536670" y="321513"/>
                  </a:lnTo>
                  <a:lnTo>
                    <a:pt x="0" y="207213"/>
                  </a:lnTo>
                  <a:lnTo>
                    <a:pt x="0" y="0"/>
                  </a:lnTo>
                  <a:lnTo>
                    <a:pt x="1073340" y="0"/>
                  </a:lnTo>
                  <a:close/>
                </a:path>
              </a:pathLst>
            </a:custGeom>
            <a:solidFill>
              <a:srgbClr val="E0B15E"/>
            </a:solidFill>
          </p:spPr>
        </p:sp>
        <p:sp>
          <p:nvSpPr>
            <p:cNvPr name="TextBox 7" id="7"/>
            <p:cNvSpPr txBox="true"/>
            <p:nvPr/>
          </p:nvSpPr>
          <p:spPr>
            <a:xfrm>
              <a:off x="0" y="-28575"/>
              <a:ext cx="1073340" cy="235788"/>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0">
            <a:off x="6448126" y="1660934"/>
            <a:ext cx="5391748" cy="1163460"/>
            <a:chOff x="0" y="0"/>
            <a:chExt cx="1420049" cy="306426"/>
          </a:xfrm>
        </p:grpSpPr>
        <p:sp>
          <p:nvSpPr>
            <p:cNvPr name="Freeform 9" id="9"/>
            <p:cNvSpPr/>
            <p:nvPr/>
          </p:nvSpPr>
          <p:spPr>
            <a:xfrm flipH="false" flipV="false" rot="0">
              <a:off x="0" y="0"/>
              <a:ext cx="1420049" cy="306426"/>
            </a:xfrm>
            <a:custGeom>
              <a:avLst/>
              <a:gdLst/>
              <a:ahLst/>
              <a:cxnLst/>
              <a:rect r="r" b="b" t="t" l="l"/>
              <a:pathLst>
                <a:path h="306426" w="1420049">
                  <a:moveTo>
                    <a:pt x="17231" y="0"/>
                  </a:moveTo>
                  <a:lnTo>
                    <a:pt x="1402818" y="0"/>
                  </a:lnTo>
                  <a:cubicBezTo>
                    <a:pt x="1412334" y="0"/>
                    <a:pt x="1420049" y="7714"/>
                    <a:pt x="1420049" y="17231"/>
                  </a:cubicBezTo>
                  <a:lnTo>
                    <a:pt x="1420049" y="289195"/>
                  </a:lnTo>
                  <a:cubicBezTo>
                    <a:pt x="1420049" y="293765"/>
                    <a:pt x="1418233" y="298148"/>
                    <a:pt x="1415002" y="301379"/>
                  </a:cubicBezTo>
                  <a:cubicBezTo>
                    <a:pt x="1411771" y="304610"/>
                    <a:pt x="1407388" y="306426"/>
                    <a:pt x="1402818" y="306426"/>
                  </a:cubicBezTo>
                  <a:lnTo>
                    <a:pt x="17231" y="306426"/>
                  </a:lnTo>
                  <a:cubicBezTo>
                    <a:pt x="7714" y="306426"/>
                    <a:pt x="0" y="298711"/>
                    <a:pt x="0" y="289195"/>
                  </a:cubicBezTo>
                  <a:lnTo>
                    <a:pt x="0" y="17231"/>
                  </a:lnTo>
                  <a:cubicBezTo>
                    <a:pt x="0" y="7714"/>
                    <a:pt x="7714" y="0"/>
                    <a:pt x="17231" y="0"/>
                  </a:cubicBezTo>
                  <a:close/>
                </a:path>
              </a:pathLst>
            </a:custGeom>
            <a:solidFill>
              <a:srgbClr val="FFFFFF"/>
            </a:solidFill>
            <a:ln cap="sq">
              <a:noFill/>
              <a:prstDash val="solid"/>
              <a:miter/>
            </a:ln>
          </p:spPr>
        </p:sp>
        <p:sp>
          <p:nvSpPr>
            <p:cNvPr name="TextBox 10" id="10"/>
            <p:cNvSpPr txBox="true"/>
            <p:nvPr/>
          </p:nvSpPr>
          <p:spPr>
            <a:xfrm>
              <a:off x="0" y="-66675"/>
              <a:ext cx="1420049" cy="373101"/>
            </a:xfrm>
            <a:prstGeom prst="rect">
              <a:avLst/>
            </a:prstGeom>
          </p:spPr>
          <p:txBody>
            <a:bodyPr anchor="ctr" rtlCol="false" tIns="215900" lIns="215900" bIns="215900" rIns="215900"/>
            <a:lstStyle/>
            <a:p>
              <a:pPr algn="ctr" marL="0" indent="0" lvl="0">
                <a:lnSpc>
                  <a:spcPts val="5179"/>
                </a:lnSpc>
                <a:spcBef>
                  <a:spcPct val="0"/>
                </a:spcBef>
              </a:pPr>
              <a:r>
                <a:rPr lang="en-US" b="true" sz="3699">
                  <a:solidFill>
                    <a:srgbClr val="2B1511"/>
                  </a:solidFill>
                  <a:latin typeface="Canva Sans Bold"/>
                  <a:ea typeface="Canva Sans Bold"/>
                  <a:cs typeface="Canva Sans Bold"/>
                  <a:sym typeface="Canva Sans Bold"/>
                </a:rPr>
                <a:t>Stratergies</a:t>
              </a:r>
            </a:p>
          </p:txBody>
        </p:sp>
      </p:grpSp>
      <p:grpSp>
        <p:nvGrpSpPr>
          <p:cNvPr name="Group 11" id="11"/>
          <p:cNvGrpSpPr/>
          <p:nvPr/>
        </p:nvGrpSpPr>
        <p:grpSpPr>
          <a:xfrm rot="0">
            <a:off x="6682750" y="4256796"/>
            <a:ext cx="5157124" cy="4820434"/>
            <a:chOff x="0" y="0"/>
            <a:chExt cx="1358255" cy="1269579"/>
          </a:xfrm>
        </p:grpSpPr>
        <p:sp>
          <p:nvSpPr>
            <p:cNvPr name="Freeform 12" id="12"/>
            <p:cNvSpPr/>
            <p:nvPr/>
          </p:nvSpPr>
          <p:spPr>
            <a:xfrm flipH="false" flipV="false" rot="0">
              <a:off x="0" y="0"/>
              <a:ext cx="1358255" cy="1269579"/>
            </a:xfrm>
            <a:custGeom>
              <a:avLst/>
              <a:gdLst/>
              <a:ahLst/>
              <a:cxnLst/>
              <a:rect r="r" b="b" t="t" l="l"/>
              <a:pathLst>
                <a:path h="1269579" w="1358255">
                  <a:moveTo>
                    <a:pt x="16513" y="0"/>
                  </a:moveTo>
                  <a:lnTo>
                    <a:pt x="1341742" y="0"/>
                  </a:lnTo>
                  <a:cubicBezTo>
                    <a:pt x="1350862" y="0"/>
                    <a:pt x="1358255" y="7393"/>
                    <a:pt x="1358255" y="16513"/>
                  </a:cubicBezTo>
                  <a:lnTo>
                    <a:pt x="1358255" y="1253066"/>
                  </a:lnTo>
                  <a:cubicBezTo>
                    <a:pt x="1358255" y="1262186"/>
                    <a:pt x="1350862" y="1269579"/>
                    <a:pt x="1341742" y="1269579"/>
                  </a:cubicBezTo>
                  <a:lnTo>
                    <a:pt x="16513" y="1269579"/>
                  </a:lnTo>
                  <a:cubicBezTo>
                    <a:pt x="7393" y="1269579"/>
                    <a:pt x="0" y="1262186"/>
                    <a:pt x="0" y="1253066"/>
                  </a:cubicBezTo>
                  <a:lnTo>
                    <a:pt x="0" y="16513"/>
                  </a:lnTo>
                  <a:cubicBezTo>
                    <a:pt x="0" y="7393"/>
                    <a:pt x="7393" y="0"/>
                    <a:pt x="16513" y="0"/>
                  </a:cubicBezTo>
                  <a:close/>
                </a:path>
              </a:pathLst>
            </a:custGeom>
            <a:solidFill>
              <a:srgbClr val="FFFFFF"/>
            </a:solidFill>
          </p:spPr>
        </p:sp>
        <p:sp>
          <p:nvSpPr>
            <p:cNvPr name="TextBox 13" id="13"/>
            <p:cNvSpPr txBox="true"/>
            <p:nvPr/>
          </p:nvSpPr>
          <p:spPr>
            <a:xfrm>
              <a:off x="0" y="-28575"/>
              <a:ext cx="1358255" cy="1298154"/>
            </a:xfrm>
            <a:prstGeom prst="rect">
              <a:avLst/>
            </a:prstGeom>
          </p:spPr>
          <p:txBody>
            <a:bodyPr anchor="ctr" rtlCol="false" tIns="50800" lIns="50800" bIns="50800" rIns="50800"/>
            <a:lstStyle/>
            <a:p>
              <a:pPr algn="ctr">
                <a:lnSpc>
                  <a:spcPts val="2590"/>
                </a:lnSpc>
              </a:pPr>
            </a:p>
          </p:txBody>
        </p:sp>
      </p:grpSp>
      <p:grpSp>
        <p:nvGrpSpPr>
          <p:cNvPr name="Group 14" id="14"/>
          <p:cNvGrpSpPr/>
          <p:nvPr/>
        </p:nvGrpSpPr>
        <p:grpSpPr>
          <a:xfrm rot="-10800000">
            <a:off x="6682750" y="3298178"/>
            <a:ext cx="4918723" cy="1473374"/>
            <a:chOff x="0" y="0"/>
            <a:chExt cx="1073340" cy="321513"/>
          </a:xfrm>
        </p:grpSpPr>
        <p:sp>
          <p:nvSpPr>
            <p:cNvPr name="Freeform 15" id="15"/>
            <p:cNvSpPr/>
            <p:nvPr/>
          </p:nvSpPr>
          <p:spPr>
            <a:xfrm flipH="false" flipV="false" rot="0">
              <a:off x="0" y="0"/>
              <a:ext cx="1073340" cy="321513"/>
            </a:xfrm>
            <a:custGeom>
              <a:avLst/>
              <a:gdLst/>
              <a:ahLst/>
              <a:cxnLst/>
              <a:rect r="r" b="b" t="t" l="l"/>
              <a:pathLst>
                <a:path h="321513" w="1073340">
                  <a:moveTo>
                    <a:pt x="1073340" y="0"/>
                  </a:moveTo>
                  <a:lnTo>
                    <a:pt x="1073340" y="207213"/>
                  </a:lnTo>
                  <a:lnTo>
                    <a:pt x="536670" y="321513"/>
                  </a:lnTo>
                  <a:lnTo>
                    <a:pt x="0" y="207213"/>
                  </a:lnTo>
                  <a:lnTo>
                    <a:pt x="0" y="0"/>
                  </a:lnTo>
                  <a:lnTo>
                    <a:pt x="1073340" y="0"/>
                  </a:lnTo>
                  <a:close/>
                </a:path>
              </a:pathLst>
            </a:custGeom>
            <a:solidFill>
              <a:srgbClr val="E0B15E"/>
            </a:solidFill>
          </p:spPr>
        </p:sp>
        <p:sp>
          <p:nvSpPr>
            <p:cNvPr name="TextBox 16" id="16"/>
            <p:cNvSpPr txBox="true"/>
            <p:nvPr/>
          </p:nvSpPr>
          <p:spPr>
            <a:xfrm>
              <a:off x="0" y="-28575"/>
              <a:ext cx="1073340" cy="235788"/>
            </a:xfrm>
            <a:prstGeom prst="rect">
              <a:avLst/>
            </a:prstGeom>
          </p:spPr>
          <p:txBody>
            <a:bodyPr anchor="ctr" rtlCol="false" tIns="50800" lIns="50800" bIns="50800" rIns="50800"/>
            <a:lstStyle/>
            <a:p>
              <a:pPr algn="ctr">
                <a:lnSpc>
                  <a:spcPts val="2590"/>
                </a:lnSpc>
              </a:pPr>
            </a:p>
          </p:txBody>
        </p:sp>
      </p:grpSp>
      <p:grpSp>
        <p:nvGrpSpPr>
          <p:cNvPr name="Group 17" id="17"/>
          <p:cNvGrpSpPr/>
          <p:nvPr/>
        </p:nvGrpSpPr>
        <p:grpSpPr>
          <a:xfrm rot="0">
            <a:off x="12049148" y="4256796"/>
            <a:ext cx="5104377" cy="4820434"/>
            <a:chOff x="0" y="0"/>
            <a:chExt cx="1344363" cy="1269579"/>
          </a:xfrm>
        </p:grpSpPr>
        <p:sp>
          <p:nvSpPr>
            <p:cNvPr name="Freeform 18" id="18"/>
            <p:cNvSpPr/>
            <p:nvPr/>
          </p:nvSpPr>
          <p:spPr>
            <a:xfrm flipH="false" flipV="false" rot="0">
              <a:off x="0" y="0"/>
              <a:ext cx="1344363" cy="1269579"/>
            </a:xfrm>
            <a:custGeom>
              <a:avLst/>
              <a:gdLst/>
              <a:ahLst/>
              <a:cxnLst/>
              <a:rect r="r" b="b" t="t" l="l"/>
              <a:pathLst>
                <a:path h="1269579" w="1344363">
                  <a:moveTo>
                    <a:pt x="16684" y="0"/>
                  </a:moveTo>
                  <a:lnTo>
                    <a:pt x="1327679" y="0"/>
                  </a:lnTo>
                  <a:cubicBezTo>
                    <a:pt x="1336893" y="0"/>
                    <a:pt x="1344363" y="7470"/>
                    <a:pt x="1344363" y="16684"/>
                  </a:cubicBezTo>
                  <a:lnTo>
                    <a:pt x="1344363" y="1252895"/>
                  </a:lnTo>
                  <a:cubicBezTo>
                    <a:pt x="1344363" y="1262110"/>
                    <a:pt x="1336893" y="1269579"/>
                    <a:pt x="1327679" y="1269579"/>
                  </a:cubicBezTo>
                  <a:lnTo>
                    <a:pt x="16684" y="1269579"/>
                  </a:lnTo>
                  <a:cubicBezTo>
                    <a:pt x="7470" y="1269579"/>
                    <a:pt x="0" y="1262110"/>
                    <a:pt x="0" y="1252895"/>
                  </a:cubicBezTo>
                  <a:lnTo>
                    <a:pt x="0" y="16684"/>
                  </a:lnTo>
                  <a:cubicBezTo>
                    <a:pt x="0" y="7470"/>
                    <a:pt x="7470" y="0"/>
                    <a:pt x="16684" y="0"/>
                  </a:cubicBezTo>
                  <a:close/>
                </a:path>
              </a:pathLst>
            </a:custGeom>
            <a:solidFill>
              <a:srgbClr val="FFFFFF"/>
            </a:solidFill>
          </p:spPr>
        </p:sp>
        <p:sp>
          <p:nvSpPr>
            <p:cNvPr name="TextBox 19" id="19"/>
            <p:cNvSpPr txBox="true"/>
            <p:nvPr/>
          </p:nvSpPr>
          <p:spPr>
            <a:xfrm>
              <a:off x="0" y="-28575"/>
              <a:ext cx="1344363" cy="1298154"/>
            </a:xfrm>
            <a:prstGeom prst="rect">
              <a:avLst/>
            </a:prstGeom>
          </p:spPr>
          <p:txBody>
            <a:bodyPr anchor="ctr" rtlCol="false" tIns="50800" lIns="50800" bIns="50800" rIns="50800"/>
            <a:lstStyle/>
            <a:p>
              <a:pPr algn="ctr">
                <a:lnSpc>
                  <a:spcPts val="2590"/>
                </a:lnSpc>
              </a:pPr>
            </a:p>
          </p:txBody>
        </p:sp>
      </p:grpSp>
      <p:grpSp>
        <p:nvGrpSpPr>
          <p:cNvPr name="Group 20" id="20"/>
          <p:cNvGrpSpPr/>
          <p:nvPr/>
        </p:nvGrpSpPr>
        <p:grpSpPr>
          <a:xfrm rot="-10800000">
            <a:off x="12049148" y="3298178"/>
            <a:ext cx="4918723" cy="1473374"/>
            <a:chOff x="0" y="0"/>
            <a:chExt cx="1073340" cy="321513"/>
          </a:xfrm>
        </p:grpSpPr>
        <p:sp>
          <p:nvSpPr>
            <p:cNvPr name="Freeform 21" id="21"/>
            <p:cNvSpPr/>
            <p:nvPr/>
          </p:nvSpPr>
          <p:spPr>
            <a:xfrm flipH="false" flipV="false" rot="0">
              <a:off x="0" y="0"/>
              <a:ext cx="1073340" cy="321513"/>
            </a:xfrm>
            <a:custGeom>
              <a:avLst/>
              <a:gdLst/>
              <a:ahLst/>
              <a:cxnLst/>
              <a:rect r="r" b="b" t="t" l="l"/>
              <a:pathLst>
                <a:path h="321513" w="1073340">
                  <a:moveTo>
                    <a:pt x="1073340" y="0"/>
                  </a:moveTo>
                  <a:lnTo>
                    <a:pt x="1073340" y="207213"/>
                  </a:lnTo>
                  <a:lnTo>
                    <a:pt x="536670" y="321513"/>
                  </a:lnTo>
                  <a:lnTo>
                    <a:pt x="0" y="207213"/>
                  </a:lnTo>
                  <a:lnTo>
                    <a:pt x="0" y="0"/>
                  </a:lnTo>
                  <a:lnTo>
                    <a:pt x="1073340" y="0"/>
                  </a:lnTo>
                  <a:close/>
                </a:path>
              </a:pathLst>
            </a:custGeom>
            <a:solidFill>
              <a:srgbClr val="E0B15E"/>
            </a:solidFill>
          </p:spPr>
        </p:sp>
        <p:sp>
          <p:nvSpPr>
            <p:cNvPr name="TextBox 22" id="22"/>
            <p:cNvSpPr txBox="true"/>
            <p:nvPr/>
          </p:nvSpPr>
          <p:spPr>
            <a:xfrm>
              <a:off x="0" y="-28575"/>
              <a:ext cx="1073340" cy="235788"/>
            </a:xfrm>
            <a:prstGeom prst="rect">
              <a:avLst/>
            </a:prstGeom>
          </p:spPr>
          <p:txBody>
            <a:bodyPr anchor="ctr" rtlCol="false" tIns="50800" lIns="50800" bIns="50800" rIns="50800"/>
            <a:lstStyle/>
            <a:p>
              <a:pPr algn="ctr">
                <a:lnSpc>
                  <a:spcPts val="2590"/>
                </a:lnSpc>
              </a:pPr>
            </a:p>
          </p:txBody>
        </p:sp>
      </p:grpSp>
      <p:grpSp>
        <p:nvGrpSpPr>
          <p:cNvPr name="Group 23" id="23"/>
          <p:cNvGrpSpPr/>
          <p:nvPr/>
        </p:nvGrpSpPr>
        <p:grpSpPr>
          <a:xfrm rot="0">
            <a:off x="15112735" y="8140435"/>
            <a:ext cx="4293129" cy="4293129"/>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25" id="25"/>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26" id="26"/>
          <p:cNvGrpSpPr/>
          <p:nvPr/>
        </p:nvGrpSpPr>
        <p:grpSpPr>
          <a:xfrm rot="0">
            <a:off x="-1613155" y="-2146565"/>
            <a:ext cx="4293129" cy="4293129"/>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28" id="28"/>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29" id="29"/>
          <p:cNvSpPr/>
          <p:nvPr/>
        </p:nvSpPr>
        <p:spPr>
          <a:xfrm flipH="false" flipV="false" rot="0">
            <a:off x="15389711" y="-1175164"/>
            <a:ext cx="4016153" cy="2203864"/>
          </a:xfrm>
          <a:custGeom>
            <a:avLst/>
            <a:gdLst/>
            <a:ahLst/>
            <a:cxnLst/>
            <a:rect r="r" b="b" t="t" l="l"/>
            <a:pathLst>
              <a:path h="2203864" w="4016153">
                <a:moveTo>
                  <a:pt x="0" y="0"/>
                </a:moveTo>
                <a:lnTo>
                  <a:pt x="4016154" y="0"/>
                </a:lnTo>
                <a:lnTo>
                  <a:pt x="4016154"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0" id="30"/>
          <p:cNvSpPr txBox="true"/>
          <p:nvPr/>
        </p:nvSpPr>
        <p:spPr>
          <a:xfrm rot="0">
            <a:off x="1743904" y="4009463"/>
            <a:ext cx="4071174" cy="737235"/>
          </a:xfrm>
          <a:prstGeom prst="rect">
            <a:avLst/>
          </a:prstGeom>
        </p:spPr>
        <p:txBody>
          <a:bodyPr anchor="t" rtlCol="false" tIns="0" lIns="0" bIns="0" rIns="0">
            <a:spAutoFit/>
          </a:bodyPr>
          <a:lstStyle/>
          <a:p>
            <a:pPr algn="ctr">
              <a:lnSpc>
                <a:spcPts val="2940"/>
              </a:lnSpc>
              <a:spcBef>
                <a:spcPct val="0"/>
              </a:spcBef>
            </a:pPr>
            <a:r>
              <a:rPr lang="en-US" b="true" sz="2100">
                <a:solidFill>
                  <a:srgbClr val="FFFAEB"/>
                </a:solidFill>
                <a:latin typeface="DM Sans Bold"/>
                <a:ea typeface="DM Sans Bold"/>
                <a:cs typeface="DM Sans Bold"/>
                <a:sym typeface="DM Sans Bold"/>
              </a:rPr>
              <a:t>Optimize Campaign Targeting and Creativity:</a:t>
            </a:r>
          </a:p>
        </p:txBody>
      </p:sp>
      <p:sp>
        <p:nvSpPr>
          <p:cNvPr name="TextBox 31" id="31"/>
          <p:cNvSpPr txBox="true"/>
          <p:nvPr/>
        </p:nvSpPr>
        <p:spPr>
          <a:xfrm rot="0">
            <a:off x="7024081" y="5190653"/>
            <a:ext cx="4236060" cy="3725926"/>
          </a:xfrm>
          <a:prstGeom prst="rect">
            <a:avLst/>
          </a:prstGeom>
        </p:spPr>
        <p:txBody>
          <a:bodyPr anchor="t" rtlCol="false" tIns="0" lIns="0" bIns="0" rIns="0">
            <a:spAutoFit/>
          </a:bodyPr>
          <a:lstStyle/>
          <a:p>
            <a:pPr algn="l" marL="388620" indent="-194310" lvl="1">
              <a:lnSpc>
                <a:spcPts val="2700"/>
              </a:lnSpc>
              <a:buFont typeface="Arial"/>
              <a:buChar char="•"/>
            </a:pPr>
            <a:r>
              <a:rPr lang="en-US" sz="1800">
                <a:solidFill>
                  <a:srgbClr val="000000"/>
                </a:solidFill>
                <a:latin typeface="DM Sans"/>
                <a:ea typeface="DM Sans"/>
                <a:cs typeface="DM Sans"/>
                <a:sym typeface="DM Sans"/>
              </a:rPr>
              <a:t>Allocate budgets more effectively based on seasonal trends and the months that show higher lead generation. Use data insights to focus more resources on months or time periods where campaigns perform best. Additionally, experiment with bid strategies to ensure you're maximizing the efficiency of your spend.</a:t>
            </a:r>
          </a:p>
          <a:p>
            <a:pPr algn="l">
              <a:lnSpc>
                <a:spcPts val="2420"/>
              </a:lnSpc>
            </a:pPr>
          </a:p>
        </p:txBody>
      </p:sp>
      <p:sp>
        <p:nvSpPr>
          <p:cNvPr name="TextBox 32" id="32"/>
          <p:cNvSpPr txBox="true"/>
          <p:nvPr/>
        </p:nvSpPr>
        <p:spPr>
          <a:xfrm rot="0">
            <a:off x="7106524" y="4009463"/>
            <a:ext cx="4071174" cy="737235"/>
          </a:xfrm>
          <a:prstGeom prst="rect">
            <a:avLst/>
          </a:prstGeom>
        </p:spPr>
        <p:txBody>
          <a:bodyPr anchor="t" rtlCol="false" tIns="0" lIns="0" bIns="0" rIns="0">
            <a:spAutoFit/>
          </a:bodyPr>
          <a:lstStyle/>
          <a:p>
            <a:pPr algn="ctr">
              <a:lnSpc>
                <a:spcPts val="2940"/>
              </a:lnSpc>
              <a:spcBef>
                <a:spcPct val="0"/>
              </a:spcBef>
            </a:pPr>
            <a:r>
              <a:rPr lang="en-US" b="true" sz="2100">
                <a:solidFill>
                  <a:srgbClr val="FFFAEB"/>
                </a:solidFill>
                <a:latin typeface="DM Sans Bold"/>
                <a:ea typeface="DM Sans Bold"/>
                <a:cs typeface="DM Sans Bold"/>
                <a:sym typeface="DM Sans Bold"/>
              </a:rPr>
              <a:t>Refine Budget Allocation and Timing:</a:t>
            </a:r>
          </a:p>
        </p:txBody>
      </p:sp>
      <p:sp>
        <p:nvSpPr>
          <p:cNvPr name="TextBox 33" id="33"/>
          <p:cNvSpPr txBox="true"/>
          <p:nvPr/>
        </p:nvSpPr>
        <p:spPr>
          <a:xfrm rot="0">
            <a:off x="12472922" y="4009463"/>
            <a:ext cx="4071174" cy="737235"/>
          </a:xfrm>
          <a:prstGeom prst="rect">
            <a:avLst/>
          </a:prstGeom>
        </p:spPr>
        <p:txBody>
          <a:bodyPr anchor="t" rtlCol="false" tIns="0" lIns="0" bIns="0" rIns="0">
            <a:spAutoFit/>
          </a:bodyPr>
          <a:lstStyle/>
          <a:p>
            <a:pPr algn="ctr">
              <a:lnSpc>
                <a:spcPts val="2940"/>
              </a:lnSpc>
              <a:spcBef>
                <a:spcPct val="0"/>
              </a:spcBef>
            </a:pPr>
            <a:r>
              <a:rPr lang="en-US" b="true" sz="2100">
                <a:solidFill>
                  <a:srgbClr val="FFFAEB"/>
                </a:solidFill>
                <a:latin typeface="DM Sans Bold"/>
                <a:ea typeface="DM Sans Bold"/>
                <a:cs typeface="DM Sans Bold"/>
                <a:sym typeface="DM Sans Bold"/>
              </a:rPr>
              <a:t>Leverage Data Insights Across Platforms:</a:t>
            </a:r>
          </a:p>
        </p:txBody>
      </p:sp>
      <p:sp>
        <p:nvSpPr>
          <p:cNvPr name="Freeform 34" id="34"/>
          <p:cNvSpPr/>
          <p:nvPr/>
        </p:nvSpPr>
        <p:spPr>
          <a:xfrm flipH="false" flipV="false" rot="0">
            <a:off x="-1474667" y="9379003"/>
            <a:ext cx="4016153" cy="2203864"/>
          </a:xfrm>
          <a:custGeom>
            <a:avLst/>
            <a:gdLst/>
            <a:ahLst/>
            <a:cxnLst/>
            <a:rect r="r" b="b" t="t" l="l"/>
            <a:pathLst>
              <a:path h="2203864" w="4016153">
                <a:moveTo>
                  <a:pt x="0" y="0"/>
                </a:moveTo>
                <a:lnTo>
                  <a:pt x="4016153" y="0"/>
                </a:lnTo>
                <a:lnTo>
                  <a:pt x="4016153"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5" id="35"/>
          <p:cNvSpPr txBox="true"/>
          <p:nvPr/>
        </p:nvSpPr>
        <p:spPr>
          <a:xfrm rot="0">
            <a:off x="12390479" y="5190653"/>
            <a:ext cx="4236060" cy="3760470"/>
          </a:xfrm>
          <a:prstGeom prst="rect">
            <a:avLst/>
          </a:prstGeom>
        </p:spPr>
        <p:txBody>
          <a:bodyPr anchor="t" rtlCol="false" tIns="0" lIns="0" bIns="0" rIns="0">
            <a:spAutoFit/>
          </a:bodyPr>
          <a:lstStyle/>
          <a:p>
            <a:pPr algn="l" marL="388620" indent="-194310" lvl="1">
              <a:lnSpc>
                <a:spcPts val="2700"/>
              </a:lnSpc>
              <a:buFont typeface="Arial"/>
              <a:buChar char="•"/>
            </a:pPr>
            <a:r>
              <a:rPr lang="en-US" sz="1800">
                <a:solidFill>
                  <a:srgbClr val="000000"/>
                </a:solidFill>
                <a:latin typeface="DM Sans"/>
                <a:ea typeface="DM Sans"/>
                <a:cs typeface="DM Sans"/>
                <a:sym typeface="DM Sans"/>
              </a:rPr>
              <a:t>Use the insights from high-performing campaigns on Facebook to guide improvements across all platforms. For Google, focus on optimizing keywords and bid strategies for consistent lead generation. For LinkedIn, reassess targeting criteria, test new ad formats, and optimize the creatives to better align with the audience’s preferences.</a:t>
            </a:r>
          </a:p>
        </p:txBody>
      </p:sp>
      <p:sp>
        <p:nvSpPr>
          <p:cNvPr name="TextBox 36" id="36"/>
          <p:cNvSpPr txBox="true"/>
          <p:nvPr/>
        </p:nvSpPr>
        <p:spPr>
          <a:xfrm rot="0">
            <a:off x="1661461" y="5190653"/>
            <a:ext cx="4236060" cy="3074670"/>
          </a:xfrm>
          <a:prstGeom prst="rect">
            <a:avLst/>
          </a:prstGeom>
        </p:spPr>
        <p:txBody>
          <a:bodyPr anchor="t" rtlCol="false" tIns="0" lIns="0" bIns="0" rIns="0">
            <a:spAutoFit/>
          </a:bodyPr>
          <a:lstStyle/>
          <a:p>
            <a:pPr algn="l" marL="388622" indent="-194311" lvl="1">
              <a:lnSpc>
                <a:spcPts val="2700"/>
              </a:lnSpc>
              <a:buFont typeface="Arial"/>
              <a:buChar char="•"/>
            </a:pPr>
            <a:r>
              <a:rPr lang="en-US" sz="1800">
                <a:solidFill>
                  <a:srgbClr val="000000"/>
                </a:solidFill>
                <a:latin typeface="DM Sans"/>
                <a:ea typeface="DM Sans"/>
                <a:cs typeface="DM Sans"/>
                <a:sym typeface="DM Sans"/>
              </a:rPr>
              <a:t>Enhance targeting and improve ad creatives to increase click-through rates, as higher clicks correlate with more leads. Test different ad formats, visuals, and messaging to see what resonates best with your audience. A more engaging and relevant creative can significantly boost campaign performance.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5400000">
            <a:off x="11391949" y="259694"/>
            <a:ext cx="7087456" cy="9767612"/>
            <a:chOff x="0" y="0"/>
            <a:chExt cx="660400" cy="910133"/>
          </a:xfrm>
        </p:grpSpPr>
        <p:sp>
          <p:nvSpPr>
            <p:cNvPr name="Freeform 3" id="3"/>
            <p:cNvSpPr/>
            <p:nvPr/>
          </p:nvSpPr>
          <p:spPr>
            <a:xfrm flipH="false" flipV="false" rot="0">
              <a:off x="0" y="0"/>
              <a:ext cx="660400" cy="910133"/>
            </a:xfrm>
            <a:custGeom>
              <a:avLst/>
              <a:gdLst/>
              <a:ahLst/>
              <a:cxnLst/>
              <a:rect r="r" b="b" t="t" l="l"/>
              <a:pathLst>
                <a:path h="91013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0664"/>
                  </a:cubicBezTo>
                  <a:lnTo>
                    <a:pt x="660400" y="910133"/>
                  </a:lnTo>
                  <a:lnTo>
                    <a:pt x="0" y="910133"/>
                  </a:lnTo>
                  <a:lnTo>
                    <a:pt x="0" y="331094"/>
                  </a:lnTo>
                  <a:cubicBezTo>
                    <a:pt x="1782" y="185660"/>
                    <a:pt x="93019" y="64045"/>
                    <a:pt x="220252" y="19070"/>
                  </a:cubicBezTo>
                  <a:close/>
                </a:path>
              </a:pathLst>
            </a:custGeom>
            <a:solidFill>
              <a:srgbClr val="E0B15E"/>
            </a:solidFill>
          </p:spPr>
        </p:sp>
        <p:sp>
          <p:nvSpPr>
            <p:cNvPr name="TextBox 4" id="4"/>
            <p:cNvSpPr txBox="true"/>
            <p:nvPr/>
          </p:nvSpPr>
          <p:spPr>
            <a:xfrm>
              <a:off x="0" y="98425"/>
              <a:ext cx="660400" cy="811708"/>
            </a:xfrm>
            <a:prstGeom prst="rect">
              <a:avLst/>
            </a:prstGeom>
          </p:spPr>
          <p:txBody>
            <a:bodyPr anchor="ctr" rtlCol="false" tIns="50800" lIns="50800" bIns="50800" rIns="50800"/>
            <a:lstStyle/>
            <a:p>
              <a:pPr algn="ctr">
                <a:lnSpc>
                  <a:spcPts val="2590"/>
                </a:lnSpc>
              </a:pPr>
            </a:p>
          </p:txBody>
        </p:sp>
      </p:grpSp>
      <p:grpSp>
        <p:nvGrpSpPr>
          <p:cNvPr name="Group 5" id="5"/>
          <p:cNvGrpSpPr>
            <a:grpSpLocks noChangeAspect="true"/>
          </p:cNvGrpSpPr>
          <p:nvPr/>
        </p:nvGrpSpPr>
        <p:grpSpPr>
          <a:xfrm rot="0">
            <a:off x="10425671" y="2004947"/>
            <a:ext cx="6304927" cy="6304927"/>
            <a:chOff x="0" y="0"/>
            <a:chExt cx="6350000" cy="6350000"/>
          </a:xfrm>
        </p:grpSpPr>
        <p:sp>
          <p:nvSpPr>
            <p:cNvPr name="Freeform 6" id="6"/>
            <p:cNvSpPr/>
            <p:nvPr/>
          </p:nvSpPr>
          <p:spPr>
            <a:xfrm flipH="false" flipV="false" rot="0">
              <a:off x="655320" y="655320"/>
              <a:ext cx="5039360" cy="5039360"/>
            </a:xfrm>
            <a:custGeom>
              <a:avLst/>
              <a:gdLst/>
              <a:ahLst/>
              <a:cxnLst/>
              <a:rect r="r" b="b" t="t" l="l"/>
              <a:pathLst>
                <a:path h="5039360" w="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stretch>
                <a:fillRect l="0" t="-25046" r="0" b="-25046"/>
              </a:stretch>
            </a:blipFill>
          </p:spPr>
        </p:sp>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FFFAEB"/>
            </a:solidFill>
          </p:spPr>
        </p:sp>
      </p:grpSp>
      <p:grpSp>
        <p:nvGrpSpPr>
          <p:cNvPr name="Group 8" id="8"/>
          <p:cNvGrpSpPr/>
          <p:nvPr/>
        </p:nvGrpSpPr>
        <p:grpSpPr>
          <a:xfrm rot="0">
            <a:off x="-1403338" y="8549080"/>
            <a:ext cx="3475840" cy="347584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1" id="11"/>
          <p:cNvGrpSpPr/>
          <p:nvPr/>
        </p:nvGrpSpPr>
        <p:grpSpPr>
          <a:xfrm rot="0">
            <a:off x="3101714" y="9171406"/>
            <a:ext cx="534212" cy="53421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4" id="14"/>
          <p:cNvGrpSpPr/>
          <p:nvPr/>
        </p:nvGrpSpPr>
        <p:grpSpPr>
          <a:xfrm rot="0">
            <a:off x="1303886" y="-594687"/>
            <a:ext cx="1537234" cy="153723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7" id="17"/>
          <p:cNvGrpSpPr/>
          <p:nvPr/>
        </p:nvGrpSpPr>
        <p:grpSpPr>
          <a:xfrm rot="0">
            <a:off x="10425671" y="458568"/>
            <a:ext cx="483979" cy="48397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20" id="20"/>
          <p:cNvSpPr/>
          <p:nvPr/>
        </p:nvSpPr>
        <p:spPr>
          <a:xfrm flipH="false" flipV="false" rot="0">
            <a:off x="823122" y="1380257"/>
            <a:ext cx="1249381" cy="1249381"/>
          </a:xfrm>
          <a:custGeom>
            <a:avLst/>
            <a:gdLst/>
            <a:ahLst/>
            <a:cxnLst/>
            <a:rect r="r" b="b" t="t" l="l"/>
            <a:pathLst>
              <a:path h="1249381" w="1249381">
                <a:moveTo>
                  <a:pt x="0" y="0"/>
                </a:moveTo>
                <a:lnTo>
                  <a:pt x="1249381" y="0"/>
                </a:lnTo>
                <a:lnTo>
                  <a:pt x="1249381" y="1249381"/>
                </a:lnTo>
                <a:lnTo>
                  <a:pt x="0" y="1249381"/>
                </a:lnTo>
                <a:lnTo>
                  <a:pt x="0" y="0"/>
                </a:lnTo>
                <a:close/>
              </a:path>
            </a:pathLst>
          </a:custGeom>
          <a:blipFill>
            <a:blip r:embed="rId3"/>
            <a:stretch>
              <a:fillRect l="0" t="0" r="0" b="0"/>
            </a:stretch>
          </a:blipFill>
        </p:spPr>
      </p:sp>
      <p:sp>
        <p:nvSpPr>
          <p:cNvPr name="Freeform 21" id="21"/>
          <p:cNvSpPr/>
          <p:nvPr/>
        </p:nvSpPr>
        <p:spPr>
          <a:xfrm flipH="false" flipV="false" rot="0">
            <a:off x="2473036" y="1058575"/>
            <a:ext cx="3075709" cy="1892744"/>
          </a:xfrm>
          <a:custGeom>
            <a:avLst/>
            <a:gdLst/>
            <a:ahLst/>
            <a:cxnLst/>
            <a:rect r="r" b="b" t="t" l="l"/>
            <a:pathLst>
              <a:path h="1892744" w="3075709">
                <a:moveTo>
                  <a:pt x="0" y="0"/>
                </a:moveTo>
                <a:lnTo>
                  <a:pt x="3075709" y="0"/>
                </a:lnTo>
                <a:lnTo>
                  <a:pt x="3075709" y="1892744"/>
                </a:lnTo>
                <a:lnTo>
                  <a:pt x="0" y="1892744"/>
                </a:lnTo>
                <a:lnTo>
                  <a:pt x="0" y="0"/>
                </a:lnTo>
                <a:close/>
              </a:path>
            </a:pathLst>
          </a:custGeom>
          <a:blipFill>
            <a:blip r:embed="rId4"/>
            <a:stretch>
              <a:fillRect l="0" t="0" r="0" b="0"/>
            </a:stretch>
          </a:blipFill>
        </p:spPr>
      </p:sp>
      <p:sp>
        <p:nvSpPr>
          <p:cNvPr name="TextBox 22" id="22"/>
          <p:cNvSpPr txBox="true"/>
          <p:nvPr/>
        </p:nvSpPr>
        <p:spPr>
          <a:xfrm rot="0">
            <a:off x="1028700" y="4562098"/>
            <a:ext cx="8353168" cy="1352550"/>
          </a:xfrm>
          <a:prstGeom prst="rect">
            <a:avLst/>
          </a:prstGeom>
        </p:spPr>
        <p:txBody>
          <a:bodyPr anchor="t" rtlCol="false" tIns="0" lIns="0" bIns="0" rIns="0">
            <a:spAutoFit/>
          </a:bodyPr>
          <a:lstStyle/>
          <a:p>
            <a:pPr algn="ctr" marL="0" indent="0" lvl="0">
              <a:lnSpc>
                <a:spcPts val="10799"/>
              </a:lnSpc>
              <a:spcBef>
                <a:spcPct val="0"/>
              </a:spcBef>
            </a:pPr>
            <a:r>
              <a:rPr lang="en-US" b="true" sz="8999">
                <a:solidFill>
                  <a:srgbClr val="000000"/>
                </a:solidFill>
                <a:latin typeface="Playfair Display SC Bold"/>
                <a:ea typeface="Playfair Display SC Bold"/>
                <a:cs typeface="Playfair Display SC Bold"/>
                <a:sym typeface="Playfair Display SC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4569124" y="4098430"/>
            <a:ext cx="842477" cy="84247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4" id="4"/>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01</a:t>
              </a:r>
            </a:p>
          </p:txBody>
        </p:sp>
      </p:grpSp>
      <p:grpSp>
        <p:nvGrpSpPr>
          <p:cNvPr name="Group 5" id="5"/>
          <p:cNvGrpSpPr/>
          <p:nvPr/>
        </p:nvGrpSpPr>
        <p:grpSpPr>
          <a:xfrm rot="0">
            <a:off x="7976810" y="4098430"/>
            <a:ext cx="842477" cy="84247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7" id="7"/>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02</a:t>
              </a:r>
            </a:p>
          </p:txBody>
        </p:sp>
      </p:grpSp>
      <p:grpSp>
        <p:nvGrpSpPr>
          <p:cNvPr name="Group 8" id="8"/>
          <p:cNvGrpSpPr/>
          <p:nvPr/>
        </p:nvGrpSpPr>
        <p:grpSpPr>
          <a:xfrm rot="0">
            <a:off x="7976810" y="6294598"/>
            <a:ext cx="842477" cy="84247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0" id="10"/>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05</a:t>
              </a:r>
            </a:p>
          </p:txBody>
        </p:sp>
      </p:grpSp>
      <p:grpSp>
        <p:nvGrpSpPr>
          <p:cNvPr name="Group 11" id="11"/>
          <p:cNvGrpSpPr/>
          <p:nvPr/>
        </p:nvGrpSpPr>
        <p:grpSpPr>
          <a:xfrm rot="0">
            <a:off x="11381512" y="6294598"/>
            <a:ext cx="842477" cy="84247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3" id="13"/>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06</a:t>
              </a:r>
            </a:p>
          </p:txBody>
        </p:sp>
      </p:grpSp>
      <p:sp>
        <p:nvSpPr>
          <p:cNvPr name="Freeform 14" id="14"/>
          <p:cNvSpPr/>
          <p:nvPr/>
        </p:nvSpPr>
        <p:spPr>
          <a:xfrm flipH="false" flipV="false" rot="1095156">
            <a:off x="-4098793" y="-4550300"/>
            <a:ext cx="7891968" cy="7891968"/>
          </a:xfrm>
          <a:custGeom>
            <a:avLst/>
            <a:gdLst/>
            <a:ahLst/>
            <a:cxnLst/>
            <a:rect r="r" b="b" t="t" l="l"/>
            <a:pathLst>
              <a:path h="7891968" w="7891968">
                <a:moveTo>
                  <a:pt x="0" y="0"/>
                </a:moveTo>
                <a:lnTo>
                  <a:pt x="7891967" y="0"/>
                </a:lnTo>
                <a:lnTo>
                  <a:pt x="7891967" y="7891967"/>
                </a:lnTo>
                <a:lnTo>
                  <a:pt x="0" y="78919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1381512" y="4098430"/>
            <a:ext cx="842477" cy="84247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7" id="17"/>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03</a:t>
              </a:r>
            </a:p>
          </p:txBody>
        </p:sp>
      </p:grpSp>
      <p:grpSp>
        <p:nvGrpSpPr>
          <p:cNvPr name="Group 18" id="18"/>
          <p:cNvGrpSpPr/>
          <p:nvPr/>
        </p:nvGrpSpPr>
        <p:grpSpPr>
          <a:xfrm rot="0">
            <a:off x="4569124" y="6294598"/>
            <a:ext cx="842477" cy="84247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20" id="20"/>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04</a:t>
              </a:r>
            </a:p>
          </p:txBody>
        </p:sp>
      </p:grpSp>
      <p:grpSp>
        <p:nvGrpSpPr>
          <p:cNvPr name="Group 21" id="21"/>
          <p:cNvGrpSpPr/>
          <p:nvPr/>
        </p:nvGrpSpPr>
        <p:grpSpPr>
          <a:xfrm rot="0">
            <a:off x="6625268" y="1791775"/>
            <a:ext cx="5037464" cy="1268429"/>
            <a:chOff x="0" y="0"/>
            <a:chExt cx="1326739" cy="334072"/>
          </a:xfrm>
        </p:grpSpPr>
        <p:sp>
          <p:nvSpPr>
            <p:cNvPr name="Freeform 22" id="22"/>
            <p:cNvSpPr/>
            <p:nvPr/>
          </p:nvSpPr>
          <p:spPr>
            <a:xfrm flipH="false" flipV="false" rot="0">
              <a:off x="0" y="0"/>
              <a:ext cx="1326739" cy="334072"/>
            </a:xfrm>
            <a:custGeom>
              <a:avLst/>
              <a:gdLst/>
              <a:ahLst/>
              <a:cxnLst/>
              <a:rect r="r" b="b" t="t" l="l"/>
              <a:pathLst>
                <a:path h="334072" w="1326739">
                  <a:moveTo>
                    <a:pt x="52254" y="0"/>
                  </a:moveTo>
                  <a:lnTo>
                    <a:pt x="1274486" y="0"/>
                  </a:lnTo>
                  <a:cubicBezTo>
                    <a:pt x="1288344" y="0"/>
                    <a:pt x="1301635" y="5505"/>
                    <a:pt x="1311435" y="15305"/>
                  </a:cubicBezTo>
                  <a:cubicBezTo>
                    <a:pt x="1321234" y="25104"/>
                    <a:pt x="1326739" y="38395"/>
                    <a:pt x="1326739" y="52254"/>
                  </a:cubicBezTo>
                  <a:lnTo>
                    <a:pt x="1326739" y="281818"/>
                  </a:lnTo>
                  <a:cubicBezTo>
                    <a:pt x="1326739" y="310677"/>
                    <a:pt x="1303345" y="334072"/>
                    <a:pt x="1274486" y="334072"/>
                  </a:cubicBezTo>
                  <a:lnTo>
                    <a:pt x="52254" y="334072"/>
                  </a:lnTo>
                  <a:cubicBezTo>
                    <a:pt x="23395" y="334072"/>
                    <a:pt x="0" y="310677"/>
                    <a:pt x="0" y="281818"/>
                  </a:cubicBezTo>
                  <a:lnTo>
                    <a:pt x="0" y="52254"/>
                  </a:lnTo>
                  <a:cubicBezTo>
                    <a:pt x="0" y="23395"/>
                    <a:pt x="23395" y="0"/>
                    <a:pt x="52254" y="0"/>
                  </a:cubicBezTo>
                  <a:close/>
                </a:path>
              </a:pathLst>
            </a:custGeom>
            <a:solidFill>
              <a:srgbClr val="FFFFFF"/>
            </a:solidFill>
            <a:ln cap="rnd">
              <a:noFill/>
              <a:prstDash val="solid"/>
              <a:round/>
            </a:ln>
          </p:spPr>
        </p:sp>
        <p:sp>
          <p:nvSpPr>
            <p:cNvPr name="TextBox 23" id="23"/>
            <p:cNvSpPr txBox="true"/>
            <p:nvPr/>
          </p:nvSpPr>
          <p:spPr>
            <a:xfrm>
              <a:off x="0" y="0"/>
              <a:ext cx="1326739" cy="334072"/>
            </a:xfrm>
            <a:prstGeom prst="rect">
              <a:avLst/>
            </a:prstGeom>
          </p:spPr>
          <p:txBody>
            <a:bodyPr anchor="ctr" rtlCol="false" tIns="50800" lIns="50800" bIns="50800" rIns="50800"/>
            <a:lstStyle/>
            <a:p>
              <a:pPr algn="ctr" marL="0" indent="0" lvl="0">
                <a:lnSpc>
                  <a:spcPts val="7255"/>
                </a:lnSpc>
                <a:spcBef>
                  <a:spcPct val="0"/>
                </a:spcBef>
              </a:pPr>
              <a:r>
                <a:rPr lang="en-US" b="true" sz="6046">
                  <a:solidFill>
                    <a:srgbClr val="2B1511"/>
                  </a:solidFill>
                  <a:latin typeface="Canva Sans Bold"/>
                  <a:ea typeface="Canva Sans Bold"/>
                  <a:cs typeface="Canva Sans Bold"/>
                  <a:sym typeface="Canva Sans Bold"/>
                </a:rPr>
                <a:t>Objectives</a:t>
              </a:r>
            </a:p>
          </p:txBody>
        </p:sp>
      </p:grpSp>
      <p:sp>
        <p:nvSpPr>
          <p:cNvPr name="Freeform 24" id="24"/>
          <p:cNvSpPr/>
          <p:nvPr/>
        </p:nvSpPr>
        <p:spPr>
          <a:xfrm flipH="false" flipV="false" rot="1095156">
            <a:off x="14074237" y="7160484"/>
            <a:ext cx="7891968" cy="7891968"/>
          </a:xfrm>
          <a:custGeom>
            <a:avLst/>
            <a:gdLst/>
            <a:ahLst/>
            <a:cxnLst/>
            <a:rect r="r" b="b" t="t" l="l"/>
            <a:pathLst>
              <a:path h="7891968" w="7891968">
                <a:moveTo>
                  <a:pt x="0" y="0"/>
                </a:moveTo>
                <a:lnTo>
                  <a:pt x="7891967" y="0"/>
                </a:lnTo>
                <a:lnTo>
                  <a:pt x="7891967" y="7891967"/>
                </a:lnTo>
                <a:lnTo>
                  <a:pt x="0" y="78919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5" id="25"/>
          <p:cNvSpPr txBox="true"/>
          <p:nvPr/>
        </p:nvSpPr>
        <p:spPr>
          <a:xfrm rot="0">
            <a:off x="3401934" y="5077003"/>
            <a:ext cx="3176857" cy="357600"/>
          </a:xfrm>
          <a:prstGeom prst="rect">
            <a:avLst/>
          </a:prstGeom>
        </p:spPr>
        <p:txBody>
          <a:bodyPr anchor="t" rtlCol="false" tIns="0" lIns="0" bIns="0" rIns="0">
            <a:spAutoFit/>
          </a:bodyPr>
          <a:lstStyle/>
          <a:p>
            <a:pPr algn="ctr">
              <a:lnSpc>
                <a:spcPts val="2994"/>
              </a:lnSpc>
            </a:pPr>
            <a:r>
              <a:rPr lang="en-US" sz="2153">
                <a:solidFill>
                  <a:srgbClr val="000000"/>
                </a:solidFill>
                <a:latin typeface="DM Sans"/>
                <a:ea typeface="DM Sans"/>
                <a:cs typeface="DM Sans"/>
                <a:sym typeface="DM Sans"/>
              </a:rPr>
              <a:t>Trends Over Time</a:t>
            </a:r>
          </a:p>
        </p:txBody>
      </p:sp>
      <p:sp>
        <p:nvSpPr>
          <p:cNvPr name="TextBox 26" id="26"/>
          <p:cNvSpPr txBox="true"/>
          <p:nvPr/>
        </p:nvSpPr>
        <p:spPr>
          <a:xfrm rot="0">
            <a:off x="6808128" y="5060540"/>
            <a:ext cx="3176857" cy="357600"/>
          </a:xfrm>
          <a:prstGeom prst="rect">
            <a:avLst/>
          </a:prstGeom>
        </p:spPr>
        <p:txBody>
          <a:bodyPr anchor="t" rtlCol="false" tIns="0" lIns="0" bIns="0" rIns="0">
            <a:spAutoFit/>
          </a:bodyPr>
          <a:lstStyle/>
          <a:p>
            <a:pPr algn="ctr">
              <a:lnSpc>
                <a:spcPts val="2994"/>
              </a:lnSpc>
            </a:pPr>
            <a:r>
              <a:rPr lang="en-US" sz="2153">
                <a:solidFill>
                  <a:srgbClr val="000000"/>
                </a:solidFill>
                <a:latin typeface="DM Sans"/>
                <a:ea typeface="DM Sans"/>
                <a:cs typeface="DM Sans"/>
                <a:sym typeface="DM Sans"/>
              </a:rPr>
              <a:t>Campaingn Performance</a:t>
            </a:r>
          </a:p>
        </p:txBody>
      </p:sp>
      <p:sp>
        <p:nvSpPr>
          <p:cNvPr name="TextBox 27" id="27"/>
          <p:cNvSpPr txBox="true"/>
          <p:nvPr/>
        </p:nvSpPr>
        <p:spPr>
          <a:xfrm rot="0">
            <a:off x="6809620" y="7418475"/>
            <a:ext cx="3176857" cy="357600"/>
          </a:xfrm>
          <a:prstGeom prst="rect">
            <a:avLst/>
          </a:prstGeom>
        </p:spPr>
        <p:txBody>
          <a:bodyPr anchor="t" rtlCol="false" tIns="0" lIns="0" bIns="0" rIns="0">
            <a:spAutoFit/>
          </a:bodyPr>
          <a:lstStyle/>
          <a:p>
            <a:pPr algn="ctr">
              <a:lnSpc>
                <a:spcPts val="2994"/>
              </a:lnSpc>
            </a:pPr>
            <a:r>
              <a:rPr lang="en-US" sz="2153">
                <a:solidFill>
                  <a:srgbClr val="000000"/>
                </a:solidFill>
                <a:latin typeface="DM Sans"/>
                <a:ea typeface="DM Sans"/>
                <a:cs typeface="DM Sans"/>
                <a:sym typeface="DM Sans"/>
              </a:rPr>
              <a:t>Platform </a:t>
            </a:r>
          </a:p>
        </p:txBody>
      </p:sp>
      <p:sp>
        <p:nvSpPr>
          <p:cNvPr name="TextBox 28" id="28"/>
          <p:cNvSpPr txBox="true"/>
          <p:nvPr/>
        </p:nvSpPr>
        <p:spPr>
          <a:xfrm rot="0">
            <a:off x="10311190" y="7418475"/>
            <a:ext cx="3176857" cy="357600"/>
          </a:xfrm>
          <a:prstGeom prst="rect">
            <a:avLst/>
          </a:prstGeom>
        </p:spPr>
        <p:txBody>
          <a:bodyPr anchor="t" rtlCol="false" tIns="0" lIns="0" bIns="0" rIns="0">
            <a:spAutoFit/>
          </a:bodyPr>
          <a:lstStyle/>
          <a:p>
            <a:pPr algn="ctr">
              <a:lnSpc>
                <a:spcPts val="2994"/>
              </a:lnSpc>
            </a:pPr>
            <a:r>
              <a:rPr lang="en-US" sz="2153">
                <a:solidFill>
                  <a:srgbClr val="000000"/>
                </a:solidFill>
                <a:latin typeface="DM Sans"/>
                <a:ea typeface="DM Sans"/>
                <a:cs typeface="DM Sans"/>
                <a:sym typeface="DM Sans"/>
              </a:rPr>
              <a:t>Conclusion</a:t>
            </a:r>
          </a:p>
        </p:txBody>
      </p:sp>
      <p:sp>
        <p:nvSpPr>
          <p:cNvPr name="TextBox 29" id="29"/>
          <p:cNvSpPr txBox="true"/>
          <p:nvPr/>
        </p:nvSpPr>
        <p:spPr>
          <a:xfrm rot="0">
            <a:off x="10214322" y="5077003"/>
            <a:ext cx="3176857" cy="357600"/>
          </a:xfrm>
          <a:prstGeom prst="rect">
            <a:avLst/>
          </a:prstGeom>
        </p:spPr>
        <p:txBody>
          <a:bodyPr anchor="t" rtlCol="false" tIns="0" lIns="0" bIns="0" rIns="0">
            <a:spAutoFit/>
          </a:bodyPr>
          <a:lstStyle/>
          <a:p>
            <a:pPr algn="ctr">
              <a:lnSpc>
                <a:spcPts val="2994"/>
              </a:lnSpc>
            </a:pPr>
            <a:r>
              <a:rPr lang="en-US" sz="2153">
                <a:solidFill>
                  <a:srgbClr val="000000"/>
                </a:solidFill>
                <a:latin typeface="DM Sans"/>
                <a:ea typeface="DM Sans"/>
                <a:cs typeface="DM Sans"/>
                <a:sym typeface="DM Sans"/>
              </a:rPr>
              <a:t>Adset Performance</a:t>
            </a:r>
          </a:p>
        </p:txBody>
      </p:sp>
      <p:sp>
        <p:nvSpPr>
          <p:cNvPr name="TextBox 30" id="30"/>
          <p:cNvSpPr txBox="true"/>
          <p:nvPr/>
        </p:nvSpPr>
        <p:spPr>
          <a:xfrm rot="0">
            <a:off x="3448412" y="7418475"/>
            <a:ext cx="3176857" cy="357600"/>
          </a:xfrm>
          <a:prstGeom prst="rect">
            <a:avLst/>
          </a:prstGeom>
        </p:spPr>
        <p:txBody>
          <a:bodyPr anchor="t" rtlCol="false" tIns="0" lIns="0" bIns="0" rIns="0">
            <a:spAutoFit/>
          </a:bodyPr>
          <a:lstStyle/>
          <a:p>
            <a:pPr algn="ctr">
              <a:lnSpc>
                <a:spcPts val="2994"/>
              </a:lnSpc>
            </a:pPr>
            <a:r>
              <a:rPr lang="en-US" sz="2153">
                <a:solidFill>
                  <a:srgbClr val="000000"/>
                </a:solidFill>
                <a:latin typeface="DM Sans"/>
                <a:ea typeface="DM Sans"/>
                <a:cs typeface="DM Sans"/>
                <a:sym typeface="DM Sans"/>
              </a:rPr>
              <a:t>Best Creative_names</a:t>
            </a:r>
          </a:p>
        </p:txBody>
      </p:sp>
      <p:grpSp>
        <p:nvGrpSpPr>
          <p:cNvPr name="Group 31" id="31"/>
          <p:cNvGrpSpPr/>
          <p:nvPr/>
        </p:nvGrpSpPr>
        <p:grpSpPr>
          <a:xfrm rot="0">
            <a:off x="13036870" y="-1312917"/>
            <a:ext cx="2625834" cy="2625834"/>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33" id="33"/>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34" id="34"/>
          <p:cNvGrpSpPr/>
          <p:nvPr/>
        </p:nvGrpSpPr>
        <p:grpSpPr>
          <a:xfrm rot="0">
            <a:off x="1752881" y="9161550"/>
            <a:ext cx="2625834" cy="2625834"/>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36" id="36"/>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4569124" y="4098430"/>
            <a:ext cx="842477" cy="84247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4" id="4"/>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01</a:t>
              </a:r>
            </a:p>
          </p:txBody>
        </p:sp>
      </p:grpSp>
      <p:grpSp>
        <p:nvGrpSpPr>
          <p:cNvPr name="Group 5" id="5"/>
          <p:cNvGrpSpPr/>
          <p:nvPr/>
        </p:nvGrpSpPr>
        <p:grpSpPr>
          <a:xfrm rot="0">
            <a:off x="7976810" y="4098430"/>
            <a:ext cx="842477" cy="84247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7" id="7"/>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02</a:t>
              </a:r>
            </a:p>
          </p:txBody>
        </p:sp>
      </p:grpSp>
      <p:grpSp>
        <p:nvGrpSpPr>
          <p:cNvPr name="Group 8" id="8"/>
          <p:cNvGrpSpPr/>
          <p:nvPr/>
        </p:nvGrpSpPr>
        <p:grpSpPr>
          <a:xfrm rot="0">
            <a:off x="7976810" y="6294598"/>
            <a:ext cx="842477" cy="84247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0" id="10"/>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05</a:t>
              </a:r>
            </a:p>
          </p:txBody>
        </p:sp>
      </p:grpSp>
      <p:grpSp>
        <p:nvGrpSpPr>
          <p:cNvPr name="Group 11" id="11"/>
          <p:cNvGrpSpPr/>
          <p:nvPr/>
        </p:nvGrpSpPr>
        <p:grpSpPr>
          <a:xfrm rot="0">
            <a:off x="11381512" y="6294598"/>
            <a:ext cx="842477" cy="84247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3" id="13"/>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06</a:t>
              </a:r>
            </a:p>
          </p:txBody>
        </p:sp>
      </p:grpSp>
      <p:sp>
        <p:nvSpPr>
          <p:cNvPr name="Freeform 14" id="14"/>
          <p:cNvSpPr/>
          <p:nvPr/>
        </p:nvSpPr>
        <p:spPr>
          <a:xfrm flipH="false" flipV="false" rot="1095156">
            <a:off x="-4098793" y="-4550300"/>
            <a:ext cx="7891968" cy="7891968"/>
          </a:xfrm>
          <a:custGeom>
            <a:avLst/>
            <a:gdLst/>
            <a:ahLst/>
            <a:cxnLst/>
            <a:rect r="r" b="b" t="t" l="l"/>
            <a:pathLst>
              <a:path h="7891968" w="7891968">
                <a:moveTo>
                  <a:pt x="0" y="0"/>
                </a:moveTo>
                <a:lnTo>
                  <a:pt x="7891967" y="0"/>
                </a:lnTo>
                <a:lnTo>
                  <a:pt x="7891967" y="7891967"/>
                </a:lnTo>
                <a:lnTo>
                  <a:pt x="0" y="78919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1381512" y="4098430"/>
            <a:ext cx="842477" cy="84247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7" id="17"/>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03</a:t>
              </a:r>
            </a:p>
          </p:txBody>
        </p:sp>
      </p:grpSp>
      <p:grpSp>
        <p:nvGrpSpPr>
          <p:cNvPr name="Group 18" id="18"/>
          <p:cNvGrpSpPr/>
          <p:nvPr/>
        </p:nvGrpSpPr>
        <p:grpSpPr>
          <a:xfrm rot="0">
            <a:off x="4569124" y="6294598"/>
            <a:ext cx="842477" cy="84247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20" id="20"/>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04</a:t>
              </a:r>
            </a:p>
          </p:txBody>
        </p:sp>
      </p:grpSp>
      <p:grpSp>
        <p:nvGrpSpPr>
          <p:cNvPr name="Group 21" id="21"/>
          <p:cNvGrpSpPr/>
          <p:nvPr/>
        </p:nvGrpSpPr>
        <p:grpSpPr>
          <a:xfrm rot="0">
            <a:off x="5593973" y="44488"/>
            <a:ext cx="5923434" cy="1268429"/>
            <a:chOff x="0" y="0"/>
            <a:chExt cx="1560081" cy="334072"/>
          </a:xfrm>
        </p:grpSpPr>
        <p:sp>
          <p:nvSpPr>
            <p:cNvPr name="Freeform 22" id="22"/>
            <p:cNvSpPr/>
            <p:nvPr/>
          </p:nvSpPr>
          <p:spPr>
            <a:xfrm flipH="false" flipV="false" rot="0">
              <a:off x="0" y="0"/>
              <a:ext cx="1560081" cy="334072"/>
            </a:xfrm>
            <a:custGeom>
              <a:avLst/>
              <a:gdLst/>
              <a:ahLst/>
              <a:cxnLst/>
              <a:rect r="r" b="b" t="t" l="l"/>
              <a:pathLst>
                <a:path h="334072" w="1560081">
                  <a:moveTo>
                    <a:pt x="44438" y="0"/>
                  </a:moveTo>
                  <a:lnTo>
                    <a:pt x="1515643" y="0"/>
                  </a:lnTo>
                  <a:cubicBezTo>
                    <a:pt x="1540186" y="0"/>
                    <a:pt x="1560081" y="19896"/>
                    <a:pt x="1560081" y="44438"/>
                  </a:cubicBezTo>
                  <a:lnTo>
                    <a:pt x="1560081" y="289634"/>
                  </a:lnTo>
                  <a:cubicBezTo>
                    <a:pt x="1560081" y="314176"/>
                    <a:pt x="1540186" y="334072"/>
                    <a:pt x="1515643" y="334072"/>
                  </a:cubicBezTo>
                  <a:lnTo>
                    <a:pt x="44438" y="334072"/>
                  </a:lnTo>
                  <a:cubicBezTo>
                    <a:pt x="19896" y="334072"/>
                    <a:pt x="0" y="314176"/>
                    <a:pt x="0" y="289634"/>
                  </a:cubicBezTo>
                  <a:lnTo>
                    <a:pt x="0" y="44438"/>
                  </a:lnTo>
                  <a:cubicBezTo>
                    <a:pt x="0" y="19896"/>
                    <a:pt x="19896" y="0"/>
                    <a:pt x="44438" y="0"/>
                  </a:cubicBezTo>
                  <a:close/>
                </a:path>
              </a:pathLst>
            </a:custGeom>
            <a:solidFill>
              <a:srgbClr val="FFFFFF"/>
            </a:solidFill>
            <a:ln cap="rnd">
              <a:noFill/>
              <a:prstDash val="solid"/>
              <a:round/>
            </a:ln>
          </p:spPr>
        </p:sp>
        <p:sp>
          <p:nvSpPr>
            <p:cNvPr name="TextBox 23" id="23"/>
            <p:cNvSpPr txBox="true"/>
            <p:nvPr/>
          </p:nvSpPr>
          <p:spPr>
            <a:xfrm>
              <a:off x="0" y="0"/>
              <a:ext cx="1560081" cy="334072"/>
            </a:xfrm>
            <a:prstGeom prst="rect">
              <a:avLst/>
            </a:prstGeom>
          </p:spPr>
          <p:txBody>
            <a:bodyPr anchor="ctr" rtlCol="false" tIns="50800" lIns="50800" bIns="50800" rIns="50800"/>
            <a:lstStyle/>
            <a:p>
              <a:pPr algn="ctr" marL="0" indent="0" lvl="0">
                <a:lnSpc>
                  <a:spcPts val="4975"/>
                </a:lnSpc>
                <a:spcBef>
                  <a:spcPct val="0"/>
                </a:spcBef>
              </a:pPr>
              <a:r>
                <a:rPr lang="en-US" b="true" sz="4146">
                  <a:solidFill>
                    <a:srgbClr val="2B1511"/>
                  </a:solidFill>
                  <a:latin typeface="Playfair Display SC Bold"/>
                  <a:ea typeface="Playfair Display SC Bold"/>
                  <a:cs typeface="Playfair Display SC Bold"/>
                  <a:sym typeface="Playfair Display SC Bold"/>
                </a:rPr>
                <a:t>Overall Dashboard</a:t>
              </a:r>
            </a:p>
          </p:txBody>
        </p:sp>
      </p:grpSp>
      <p:sp>
        <p:nvSpPr>
          <p:cNvPr name="Freeform 24" id="24"/>
          <p:cNvSpPr/>
          <p:nvPr/>
        </p:nvSpPr>
        <p:spPr>
          <a:xfrm flipH="false" flipV="false" rot="1095156">
            <a:off x="14074237" y="7160484"/>
            <a:ext cx="7891968" cy="7891968"/>
          </a:xfrm>
          <a:custGeom>
            <a:avLst/>
            <a:gdLst/>
            <a:ahLst/>
            <a:cxnLst/>
            <a:rect r="r" b="b" t="t" l="l"/>
            <a:pathLst>
              <a:path h="7891968" w="7891968">
                <a:moveTo>
                  <a:pt x="0" y="0"/>
                </a:moveTo>
                <a:lnTo>
                  <a:pt x="7891967" y="0"/>
                </a:lnTo>
                <a:lnTo>
                  <a:pt x="7891967" y="7891967"/>
                </a:lnTo>
                <a:lnTo>
                  <a:pt x="0" y="78919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5" id="25"/>
          <p:cNvGrpSpPr/>
          <p:nvPr/>
        </p:nvGrpSpPr>
        <p:grpSpPr>
          <a:xfrm rot="0">
            <a:off x="13036870" y="-1312917"/>
            <a:ext cx="2625834" cy="2625834"/>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27" id="2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28" id="28"/>
          <p:cNvGrpSpPr/>
          <p:nvPr/>
        </p:nvGrpSpPr>
        <p:grpSpPr>
          <a:xfrm rot="0">
            <a:off x="1752881" y="9161550"/>
            <a:ext cx="2625834" cy="2625834"/>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30" id="3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31" id="31"/>
          <p:cNvSpPr/>
          <p:nvPr/>
        </p:nvSpPr>
        <p:spPr>
          <a:xfrm flipH="false" flipV="false" rot="0">
            <a:off x="730074" y="1312917"/>
            <a:ext cx="15957343" cy="8900220"/>
          </a:xfrm>
          <a:custGeom>
            <a:avLst/>
            <a:gdLst/>
            <a:ahLst/>
            <a:cxnLst/>
            <a:rect r="r" b="b" t="t" l="l"/>
            <a:pathLst>
              <a:path h="8900220" w="15957343">
                <a:moveTo>
                  <a:pt x="0" y="0"/>
                </a:moveTo>
                <a:lnTo>
                  <a:pt x="15957343" y="0"/>
                </a:lnTo>
                <a:lnTo>
                  <a:pt x="15957343" y="8900220"/>
                </a:lnTo>
                <a:lnTo>
                  <a:pt x="0" y="8900220"/>
                </a:lnTo>
                <a:lnTo>
                  <a:pt x="0" y="0"/>
                </a:lnTo>
                <a:close/>
              </a:path>
            </a:pathLst>
          </a:custGeom>
          <a:blipFill>
            <a:blip r:embed="rId4"/>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2380859">
            <a:off x="-1313287" y="7502544"/>
            <a:ext cx="2842082" cy="7461317"/>
            <a:chOff x="0" y="0"/>
            <a:chExt cx="660400" cy="1733748"/>
          </a:xfrm>
        </p:grpSpPr>
        <p:sp>
          <p:nvSpPr>
            <p:cNvPr name="Freeform 3" id="3"/>
            <p:cNvSpPr/>
            <p:nvPr/>
          </p:nvSpPr>
          <p:spPr>
            <a:xfrm flipH="false" flipV="false" rot="0">
              <a:off x="0" y="0"/>
              <a:ext cx="660400" cy="1733748"/>
            </a:xfrm>
            <a:custGeom>
              <a:avLst/>
              <a:gdLst/>
              <a:ahLst/>
              <a:cxnLst/>
              <a:rect r="r" b="b" t="t" l="l"/>
              <a:pathLst>
                <a:path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2"/>
              </a:srgbClr>
            </a:solidFill>
          </p:spPr>
        </p:sp>
        <p:sp>
          <p:nvSpPr>
            <p:cNvPr name="TextBox 4" id="4"/>
            <p:cNvSpPr txBox="true"/>
            <p:nvPr/>
          </p:nvSpPr>
          <p:spPr>
            <a:xfrm>
              <a:off x="0" y="98425"/>
              <a:ext cx="660400" cy="1635323"/>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2377137">
            <a:off x="-916789" y="4206328"/>
            <a:ext cx="1338510" cy="7384047"/>
            <a:chOff x="0" y="0"/>
            <a:chExt cx="660400" cy="3643174"/>
          </a:xfrm>
        </p:grpSpPr>
        <p:sp>
          <p:nvSpPr>
            <p:cNvPr name="Freeform 6" id="6"/>
            <p:cNvSpPr/>
            <p:nvPr/>
          </p:nvSpPr>
          <p:spPr>
            <a:xfrm flipH="false" flipV="false" rot="0">
              <a:off x="0" y="0"/>
              <a:ext cx="660400" cy="3643174"/>
            </a:xfrm>
            <a:custGeom>
              <a:avLst/>
              <a:gdLst/>
              <a:ahLst/>
              <a:cxnLst/>
              <a:rect r="r" b="b" t="t" l="l"/>
              <a:pathLst>
                <a:path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p:spPr>
        </p:sp>
        <p:sp>
          <p:nvSpPr>
            <p:cNvPr name="TextBox 7" id="7"/>
            <p:cNvSpPr txBox="true"/>
            <p:nvPr/>
          </p:nvSpPr>
          <p:spPr>
            <a:xfrm>
              <a:off x="0" y="98425"/>
              <a:ext cx="660400" cy="3544749"/>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2377137">
            <a:off x="3012298" y="9449050"/>
            <a:ext cx="411277" cy="2198755"/>
            <a:chOff x="0" y="0"/>
            <a:chExt cx="660400" cy="3530606"/>
          </a:xfrm>
        </p:grpSpPr>
        <p:sp>
          <p:nvSpPr>
            <p:cNvPr name="Freeform 9" id="9"/>
            <p:cNvSpPr/>
            <p:nvPr/>
          </p:nvSpPr>
          <p:spPr>
            <a:xfrm flipH="false" flipV="false" rot="0">
              <a:off x="0" y="0"/>
              <a:ext cx="660400" cy="3530605"/>
            </a:xfrm>
            <a:custGeom>
              <a:avLst/>
              <a:gdLst/>
              <a:ahLst/>
              <a:cxnLst/>
              <a:rect r="r" b="b" t="t" l="l"/>
              <a:pathLst>
                <a:path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p:spPr>
        </p:sp>
        <p:sp>
          <p:nvSpPr>
            <p:cNvPr name="TextBox 10" id="10"/>
            <p:cNvSpPr txBox="true"/>
            <p:nvPr/>
          </p:nvSpPr>
          <p:spPr>
            <a:xfrm>
              <a:off x="0" y="98425"/>
              <a:ext cx="660400" cy="3432181"/>
            </a:xfrm>
            <a:prstGeom prst="rect">
              <a:avLst/>
            </a:prstGeom>
          </p:spPr>
          <p:txBody>
            <a:bodyPr anchor="ctr" rtlCol="false" tIns="50800" lIns="50800" bIns="50800" rIns="50800"/>
            <a:lstStyle/>
            <a:p>
              <a:pPr algn="ctr">
                <a:lnSpc>
                  <a:spcPts val="2590"/>
                </a:lnSpc>
              </a:pPr>
            </a:p>
          </p:txBody>
        </p:sp>
      </p:grpSp>
      <p:sp>
        <p:nvSpPr>
          <p:cNvPr name="Freeform 11" id="11"/>
          <p:cNvSpPr/>
          <p:nvPr/>
        </p:nvSpPr>
        <p:spPr>
          <a:xfrm flipH="false" flipV="false" rot="0">
            <a:off x="8817273" y="3939869"/>
            <a:ext cx="842974" cy="815386"/>
          </a:xfrm>
          <a:custGeom>
            <a:avLst/>
            <a:gdLst/>
            <a:ahLst/>
            <a:cxnLst/>
            <a:rect r="r" b="b" t="t" l="l"/>
            <a:pathLst>
              <a:path h="815386" w="842974">
                <a:moveTo>
                  <a:pt x="0" y="0"/>
                </a:moveTo>
                <a:lnTo>
                  <a:pt x="842975" y="0"/>
                </a:lnTo>
                <a:lnTo>
                  <a:pt x="842975" y="815386"/>
                </a:lnTo>
                <a:lnTo>
                  <a:pt x="0" y="815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8817273" y="6288028"/>
            <a:ext cx="842974" cy="701968"/>
          </a:xfrm>
          <a:custGeom>
            <a:avLst/>
            <a:gdLst/>
            <a:ahLst/>
            <a:cxnLst/>
            <a:rect r="r" b="b" t="t" l="l"/>
            <a:pathLst>
              <a:path h="701968" w="842974">
                <a:moveTo>
                  <a:pt x="0" y="0"/>
                </a:moveTo>
                <a:lnTo>
                  <a:pt x="842975" y="0"/>
                </a:lnTo>
                <a:lnTo>
                  <a:pt x="842975" y="701968"/>
                </a:lnTo>
                <a:lnTo>
                  <a:pt x="0" y="7019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3" id="13"/>
          <p:cNvSpPr/>
          <p:nvPr/>
        </p:nvSpPr>
        <p:spPr>
          <a:xfrm flipV="true">
            <a:off x="-2023730" y="7040723"/>
            <a:ext cx="3495899" cy="4260352"/>
          </a:xfrm>
          <a:prstGeom prst="line">
            <a:avLst/>
          </a:prstGeom>
          <a:ln cap="rnd" w="85725">
            <a:solidFill>
              <a:srgbClr val="E0B15E"/>
            </a:solidFill>
            <a:prstDash val="solid"/>
            <a:headEnd type="none" len="sm" w="sm"/>
            <a:tailEnd type="none" len="sm" w="sm"/>
          </a:ln>
        </p:spPr>
      </p:sp>
      <p:grpSp>
        <p:nvGrpSpPr>
          <p:cNvPr name="Group 14" id="14"/>
          <p:cNvGrpSpPr/>
          <p:nvPr/>
        </p:nvGrpSpPr>
        <p:grpSpPr>
          <a:xfrm rot="0">
            <a:off x="294910" y="1649662"/>
            <a:ext cx="8135375" cy="4343970"/>
            <a:chOff x="0" y="0"/>
            <a:chExt cx="10532273" cy="5623819"/>
          </a:xfrm>
        </p:grpSpPr>
        <p:sp>
          <p:nvSpPr>
            <p:cNvPr name="Freeform 15" id="15"/>
            <p:cNvSpPr/>
            <p:nvPr/>
          </p:nvSpPr>
          <p:spPr>
            <a:xfrm flipH="false" flipV="false" rot="0">
              <a:off x="0" y="0"/>
              <a:ext cx="10532273" cy="5623820"/>
            </a:xfrm>
            <a:custGeom>
              <a:avLst/>
              <a:gdLst/>
              <a:ahLst/>
              <a:cxnLst/>
              <a:rect r="r" b="b" t="t" l="l"/>
              <a:pathLst>
                <a:path h="5623820" w="10532273">
                  <a:moveTo>
                    <a:pt x="0" y="5338879"/>
                  </a:moveTo>
                  <a:lnTo>
                    <a:pt x="0" y="284940"/>
                  </a:lnTo>
                  <a:cubicBezTo>
                    <a:pt x="0" y="127473"/>
                    <a:pt x="358097" y="0"/>
                    <a:pt x="800453" y="0"/>
                  </a:cubicBezTo>
                  <a:lnTo>
                    <a:pt x="9731820" y="0"/>
                  </a:lnTo>
                  <a:cubicBezTo>
                    <a:pt x="10174175" y="0"/>
                    <a:pt x="10532273" y="128223"/>
                    <a:pt x="10532273" y="284940"/>
                  </a:cubicBezTo>
                  <a:lnTo>
                    <a:pt x="10532273" y="5338879"/>
                  </a:lnTo>
                  <a:cubicBezTo>
                    <a:pt x="10532273" y="5496346"/>
                    <a:pt x="10174175" y="5623820"/>
                    <a:pt x="9731820" y="5623820"/>
                  </a:cubicBezTo>
                  <a:lnTo>
                    <a:pt x="800453" y="5623820"/>
                  </a:lnTo>
                  <a:cubicBezTo>
                    <a:pt x="360204" y="5623820"/>
                    <a:pt x="0" y="5496346"/>
                    <a:pt x="0" y="5338879"/>
                  </a:cubicBezTo>
                  <a:close/>
                </a:path>
              </a:pathLst>
            </a:custGeom>
            <a:blipFill>
              <a:blip r:embed="rId6"/>
              <a:stretch>
                <a:fillRect l="0" t="-487" r="0" b="-487"/>
              </a:stretch>
            </a:blipFill>
            <a:ln w="38100" cap="sq">
              <a:solidFill>
                <a:srgbClr val="000000"/>
              </a:solidFill>
              <a:prstDash val="solid"/>
              <a:miter/>
            </a:ln>
          </p:spPr>
        </p:sp>
      </p:grpSp>
      <p:sp>
        <p:nvSpPr>
          <p:cNvPr name="TextBox 16" id="16"/>
          <p:cNvSpPr txBox="true"/>
          <p:nvPr/>
        </p:nvSpPr>
        <p:spPr>
          <a:xfrm rot="0">
            <a:off x="8949403" y="3377894"/>
            <a:ext cx="6936501" cy="523875"/>
          </a:xfrm>
          <a:prstGeom prst="rect">
            <a:avLst/>
          </a:prstGeom>
        </p:spPr>
        <p:txBody>
          <a:bodyPr anchor="t" rtlCol="false" tIns="0" lIns="0" bIns="0" rIns="0">
            <a:spAutoFit/>
          </a:bodyPr>
          <a:lstStyle/>
          <a:p>
            <a:pPr algn="l">
              <a:lnSpc>
                <a:spcPts val="4200"/>
              </a:lnSpc>
            </a:pPr>
            <a:r>
              <a:rPr lang="en-US" sz="3000" b="true">
                <a:solidFill>
                  <a:srgbClr val="EF5241"/>
                </a:solidFill>
                <a:latin typeface="DM Sans Bold"/>
                <a:ea typeface="DM Sans Bold"/>
                <a:cs typeface="DM Sans Bold"/>
                <a:sym typeface="DM Sans Bold"/>
              </a:rPr>
              <a:t>Correlation of Total spent and Leads:</a:t>
            </a:r>
          </a:p>
        </p:txBody>
      </p:sp>
      <p:sp>
        <p:nvSpPr>
          <p:cNvPr name="TextBox 17" id="17"/>
          <p:cNvSpPr txBox="true"/>
          <p:nvPr/>
        </p:nvSpPr>
        <p:spPr>
          <a:xfrm rot="0">
            <a:off x="9094875" y="6512215"/>
            <a:ext cx="6108289" cy="523875"/>
          </a:xfrm>
          <a:prstGeom prst="rect">
            <a:avLst/>
          </a:prstGeom>
        </p:spPr>
        <p:txBody>
          <a:bodyPr anchor="t" rtlCol="false" tIns="0" lIns="0" bIns="0" rIns="0">
            <a:spAutoFit/>
          </a:bodyPr>
          <a:lstStyle/>
          <a:p>
            <a:pPr algn="l">
              <a:lnSpc>
                <a:spcPts val="4200"/>
              </a:lnSpc>
            </a:pPr>
            <a:r>
              <a:rPr lang="en-US" sz="3000" b="true">
                <a:solidFill>
                  <a:srgbClr val="EF5241"/>
                </a:solidFill>
                <a:latin typeface="DM Sans Bold"/>
                <a:ea typeface="DM Sans Bold"/>
                <a:cs typeface="DM Sans Bold"/>
                <a:sym typeface="DM Sans Bold"/>
              </a:rPr>
              <a:t>Most leads Genrating months:</a:t>
            </a:r>
          </a:p>
        </p:txBody>
      </p:sp>
      <p:grpSp>
        <p:nvGrpSpPr>
          <p:cNvPr name="Group 18" id="18"/>
          <p:cNvGrpSpPr/>
          <p:nvPr/>
        </p:nvGrpSpPr>
        <p:grpSpPr>
          <a:xfrm rot="0">
            <a:off x="8563635" y="729318"/>
            <a:ext cx="5732866" cy="1268429"/>
            <a:chOff x="0" y="0"/>
            <a:chExt cx="1509891" cy="334072"/>
          </a:xfrm>
        </p:grpSpPr>
        <p:sp>
          <p:nvSpPr>
            <p:cNvPr name="Freeform 19" id="19"/>
            <p:cNvSpPr/>
            <p:nvPr/>
          </p:nvSpPr>
          <p:spPr>
            <a:xfrm flipH="false" flipV="false" rot="0">
              <a:off x="0" y="0"/>
              <a:ext cx="1509891" cy="334072"/>
            </a:xfrm>
            <a:custGeom>
              <a:avLst/>
              <a:gdLst/>
              <a:ahLst/>
              <a:cxnLst/>
              <a:rect r="r" b="b" t="t" l="l"/>
              <a:pathLst>
                <a:path h="334072" w="1509891">
                  <a:moveTo>
                    <a:pt x="45915" y="0"/>
                  </a:moveTo>
                  <a:lnTo>
                    <a:pt x="1463975" y="0"/>
                  </a:lnTo>
                  <a:cubicBezTo>
                    <a:pt x="1476153" y="0"/>
                    <a:pt x="1487832" y="4837"/>
                    <a:pt x="1496442" y="13448"/>
                  </a:cubicBezTo>
                  <a:cubicBezTo>
                    <a:pt x="1505053" y="22059"/>
                    <a:pt x="1509891" y="33738"/>
                    <a:pt x="1509891" y="45915"/>
                  </a:cubicBezTo>
                  <a:lnTo>
                    <a:pt x="1509891" y="288157"/>
                  </a:lnTo>
                  <a:cubicBezTo>
                    <a:pt x="1509891" y="313515"/>
                    <a:pt x="1489334" y="334072"/>
                    <a:pt x="1463975" y="334072"/>
                  </a:cubicBezTo>
                  <a:lnTo>
                    <a:pt x="45915" y="334072"/>
                  </a:lnTo>
                  <a:cubicBezTo>
                    <a:pt x="20557" y="334072"/>
                    <a:pt x="0" y="313515"/>
                    <a:pt x="0" y="288157"/>
                  </a:cubicBezTo>
                  <a:lnTo>
                    <a:pt x="0" y="45915"/>
                  </a:lnTo>
                  <a:cubicBezTo>
                    <a:pt x="0" y="20557"/>
                    <a:pt x="20557" y="0"/>
                    <a:pt x="45915" y="0"/>
                  </a:cubicBezTo>
                  <a:close/>
                </a:path>
              </a:pathLst>
            </a:custGeom>
            <a:solidFill>
              <a:srgbClr val="FFFFFF"/>
            </a:solidFill>
            <a:ln cap="rnd">
              <a:noFill/>
              <a:prstDash val="solid"/>
              <a:round/>
            </a:ln>
          </p:spPr>
        </p:sp>
        <p:sp>
          <p:nvSpPr>
            <p:cNvPr name="TextBox 20" id="20"/>
            <p:cNvSpPr txBox="true"/>
            <p:nvPr/>
          </p:nvSpPr>
          <p:spPr>
            <a:xfrm>
              <a:off x="0" y="0"/>
              <a:ext cx="1509891" cy="334072"/>
            </a:xfrm>
            <a:prstGeom prst="rect">
              <a:avLst/>
            </a:prstGeom>
          </p:spPr>
          <p:txBody>
            <a:bodyPr anchor="ctr" rtlCol="false" tIns="50800" lIns="50800" bIns="50800" rIns="50800"/>
            <a:lstStyle/>
            <a:p>
              <a:pPr algn="ctr" marL="0" indent="0" lvl="0">
                <a:lnSpc>
                  <a:spcPts val="5040"/>
                </a:lnSpc>
                <a:spcBef>
                  <a:spcPct val="0"/>
                </a:spcBef>
              </a:pPr>
              <a:r>
                <a:rPr lang="en-US" b="true" sz="4200">
                  <a:solidFill>
                    <a:srgbClr val="2B1511"/>
                  </a:solidFill>
                  <a:latin typeface="Playfair Display SC Bold"/>
                  <a:ea typeface="Playfair Display SC Bold"/>
                  <a:cs typeface="Playfair Display SC Bold"/>
                  <a:sym typeface="Playfair Display SC Bold"/>
                </a:rPr>
                <a:t>Leads Over Time</a:t>
              </a:r>
            </a:p>
          </p:txBody>
        </p:sp>
      </p:grpSp>
      <p:sp>
        <p:nvSpPr>
          <p:cNvPr name="TextBox 21" id="21"/>
          <p:cNvSpPr txBox="true"/>
          <p:nvPr/>
        </p:nvSpPr>
        <p:spPr>
          <a:xfrm rot="0">
            <a:off x="9094875" y="4069897"/>
            <a:ext cx="6639530" cy="2264664"/>
          </a:xfrm>
          <a:prstGeom prst="rect">
            <a:avLst/>
          </a:prstGeom>
        </p:spPr>
        <p:txBody>
          <a:bodyPr anchor="t" rtlCol="false" tIns="0" lIns="0" bIns="0" rIns="0">
            <a:spAutoFit/>
          </a:bodyPr>
          <a:lstStyle/>
          <a:p>
            <a:pPr algn="l">
              <a:lnSpc>
                <a:spcPts val="3647"/>
              </a:lnSpc>
            </a:pPr>
            <a:r>
              <a:rPr lang="en-US" sz="2399">
                <a:solidFill>
                  <a:srgbClr val="000000"/>
                </a:solidFill>
                <a:latin typeface="DM Sans"/>
                <a:ea typeface="DM Sans"/>
                <a:cs typeface="DM Sans"/>
                <a:sym typeface="DM Sans"/>
              </a:rPr>
              <a:t>The Leads incresing mostly with the increase in the total_spent.So,we can see that they are using money bravely,Yet some  campaigns and ad_sets doesn’t perform good at all .Those we check further.</a:t>
            </a:r>
          </a:p>
        </p:txBody>
      </p:sp>
      <p:sp>
        <p:nvSpPr>
          <p:cNvPr name="TextBox 22" id="22"/>
          <p:cNvSpPr txBox="true"/>
          <p:nvPr/>
        </p:nvSpPr>
        <p:spPr>
          <a:xfrm rot="0">
            <a:off x="9094875" y="7124568"/>
            <a:ext cx="7204170" cy="2264664"/>
          </a:xfrm>
          <a:prstGeom prst="rect">
            <a:avLst/>
          </a:prstGeom>
        </p:spPr>
        <p:txBody>
          <a:bodyPr anchor="t" rtlCol="false" tIns="0" lIns="0" bIns="0" rIns="0">
            <a:spAutoFit/>
          </a:bodyPr>
          <a:lstStyle/>
          <a:p>
            <a:pPr algn="l">
              <a:lnSpc>
                <a:spcPts val="3648"/>
              </a:lnSpc>
            </a:pPr>
            <a:r>
              <a:rPr lang="en-US" sz="2400">
                <a:solidFill>
                  <a:srgbClr val="000000"/>
                </a:solidFill>
                <a:latin typeface="DM Sans"/>
                <a:ea typeface="DM Sans"/>
                <a:cs typeface="DM Sans"/>
                <a:sym typeface="DM Sans"/>
              </a:rPr>
              <a:t>Lorem From the above graph we can clearly see that the most leads are generated in the time period of Feb,March,April .So we should increase the campaigns and marketing before month and must focus on this time period.</a:t>
            </a:r>
          </a:p>
        </p:txBody>
      </p:sp>
      <p:grpSp>
        <p:nvGrpSpPr>
          <p:cNvPr name="Group 23" id="23"/>
          <p:cNvGrpSpPr/>
          <p:nvPr/>
        </p:nvGrpSpPr>
        <p:grpSpPr>
          <a:xfrm rot="-8419140">
            <a:off x="16781988" y="-3913825"/>
            <a:ext cx="2842082" cy="7253346"/>
            <a:chOff x="0" y="0"/>
            <a:chExt cx="660400" cy="1685423"/>
          </a:xfrm>
        </p:grpSpPr>
        <p:sp>
          <p:nvSpPr>
            <p:cNvPr name="Freeform 24" id="24"/>
            <p:cNvSpPr/>
            <p:nvPr/>
          </p:nvSpPr>
          <p:spPr>
            <a:xfrm flipH="false" flipV="false" rot="0">
              <a:off x="0" y="0"/>
              <a:ext cx="660400" cy="1685423"/>
            </a:xfrm>
            <a:custGeom>
              <a:avLst/>
              <a:gdLst/>
              <a:ahLst/>
              <a:cxnLst/>
              <a:rect r="r" b="b" t="t" l="l"/>
              <a:pathLst>
                <a:path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2"/>
              </a:srgbClr>
            </a:solidFill>
          </p:spPr>
        </p:sp>
        <p:sp>
          <p:nvSpPr>
            <p:cNvPr name="TextBox 25" id="25"/>
            <p:cNvSpPr txBox="true"/>
            <p:nvPr/>
          </p:nvSpPr>
          <p:spPr>
            <a:xfrm>
              <a:off x="0" y="98425"/>
              <a:ext cx="660400" cy="1586998"/>
            </a:xfrm>
            <a:prstGeom prst="rect">
              <a:avLst/>
            </a:prstGeom>
          </p:spPr>
          <p:txBody>
            <a:bodyPr anchor="ctr" rtlCol="false" tIns="50800" lIns="50800" bIns="50800" rIns="50800"/>
            <a:lstStyle/>
            <a:p>
              <a:pPr algn="ctr">
                <a:lnSpc>
                  <a:spcPts val="2590"/>
                </a:lnSpc>
              </a:pPr>
            </a:p>
          </p:txBody>
        </p:sp>
      </p:grpSp>
      <p:grpSp>
        <p:nvGrpSpPr>
          <p:cNvPr name="Group 26" id="26"/>
          <p:cNvGrpSpPr/>
          <p:nvPr/>
        </p:nvGrpSpPr>
        <p:grpSpPr>
          <a:xfrm rot="-8422862">
            <a:off x="18303618" y="-391052"/>
            <a:ext cx="1338510" cy="5875601"/>
            <a:chOff x="0" y="0"/>
            <a:chExt cx="660400" cy="2898930"/>
          </a:xfrm>
        </p:grpSpPr>
        <p:sp>
          <p:nvSpPr>
            <p:cNvPr name="Freeform 27" id="27"/>
            <p:cNvSpPr/>
            <p:nvPr/>
          </p:nvSpPr>
          <p:spPr>
            <a:xfrm flipH="false" flipV="false" rot="0">
              <a:off x="0" y="0"/>
              <a:ext cx="660400" cy="2898930"/>
            </a:xfrm>
            <a:custGeom>
              <a:avLst/>
              <a:gdLst/>
              <a:ahLst/>
              <a:cxnLst/>
              <a:rect r="r" b="b" t="t" l="l"/>
              <a:pathLst>
                <a:path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p:spPr>
        </p:sp>
        <p:sp>
          <p:nvSpPr>
            <p:cNvPr name="TextBox 28" id="28"/>
            <p:cNvSpPr txBox="true"/>
            <p:nvPr/>
          </p:nvSpPr>
          <p:spPr>
            <a:xfrm>
              <a:off x="0" y="98425"/>
              <a:ext cx="660400" cy="2800505"/>
            </a:xfrm>
            <a:prstGeom prst="rect">
              <a:avLst/>
            </a:prstGeom>
          </p:spPr>
          <p:txBody>
            <a:bodyPr anchor="ctr" rtlCol="false" tIns="50800" lIns="50800" bIns="50800" rIns="50800"/>
            <a:lstStyle/>
            <a:p>
              <a:pPr algn="ctr">
                <a:lnSpc>
                  <a:spcPts val="2590"/>
                </a:lnSpc>
              </a:pPr>
            </a:p>
          </p:txBody>
        </p:sp>
      </p:grpSp>
      <p:grpSp>
        <p:nvGrpSpPr>
          <p:cNvPr name="Group 29" id="29"/>
          <p:cNvGrpSpPr/>
          <p:nvPr/>
        </p:nvGrpSpPr>
        <p:grpSpPr>
          <a:xfrm rot="-8422862">
            <a:off x="14997526" y="-558072"/>
            <a:ext cx="411277" cy="1644511"/>
            <a:chOff x="0" y="0"/>
            <a:chExt cx="660400" cy="2640639"/>
          </a:xfrm>
        </p:grpSpPr>
        <p:sp>
          <p:nvSpPr>
            <p:cNvPr name="Freeform 30" id="30"/>
            <p:cNvSpPr/>
            <p:nvPr/>
          </p:nvSpPr>
          <p:spPr>
            <a:xfrm flipH="false" flipV="false" rot="0">
              <a:off x="0" y="0"/>
              <a:ext cx="660400" cy="2640639"/>
            </a:xfrm>
            <a:custGeom>
              <a:avLst/>
              <a:gdLst/>
              <a:ahLst/>
              <a:cxnLst/>
              <a:rect r="r" b="b" t="t" l="l"/>
              <a:pathLst>
                <a:path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p:spPr>
        </p:sp>
        <p:sp>
          <p:nvSpPr>
            <p:cNvPr name="TextBox 31" id="31"/>
            <p:cNvSpPr txBox="true"/>
            <p:nvPr/>
          </p:nvSpPr>
          <p:spPr>
            <a:xfrm>
              <a:off x="0" y="98425"/>
              <a:ext cx="660400" cy="2542214"/>
            </a:xfrm>
            <a:prstGeom prst="rect">
              <a:avLst/>
            </a:prstGeom>
          </p:spPr>
          <p:txBody>
            <a:bodyPr anchor="ctr" rtlCol="false" tIns="50800" lIns="50800" bIns="50800" rIns="50800"/>
            <a:lstStyle/>
            <a:p>
              <a:pPr algn="ctr">
                <a:lnSpc>
                  <a:spcPts val="2590"/>
                </a:lnSpc>
              </a:pPr>
            </a:p>
          </p:txBody>
        </p:sp>
      </p:grpSp>
      <p:sp>
        <p:nvSpPr>
          <p:cNvPr name="AutoShape 32" id="32"/>
          <p:cNvSpPr/>
          <p:nvPr/>
        </p:nvSpPr>
        <p:spPr>
          <a:xfrm flipH="true">
            <a:off x="17077631" y="-274996"/>
            <a:ext cx="3190486" cy="3827111"/>
          </a:xfrm>
          <a:prstGeom prst="line">
            <a:avLst/>
          </a:prstGeom>
          <a:ln cap="rnd" w="85725">
            <a:solidFill>
              <a:srgbClr val="E0B15E"/>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2380859">
            <a:off x="-1313287" y="7502544"/>
            <a:ext cx="2842082" cy="7461317"/>
            <a:chOff x="0" y="0"/>
            <a:chExt cx="660400" cy="1733748"/>
          </a:xfrm>
        </p:grpSpPr>
        <p:sp>
          <p:nvSpPr>
            <p:cNvPr name="Freeform 3" id="3"/>
            <p:cNvSpPr/>
            <p:nvPr/>
          </p:nvSpPr>
          <p:spPr>
            <a:xfrm flipH="false" flipV="false" rot="0">
              <a:off x="0" y="0"/>
              <a:ext cx="660400" cy="1733748"/>
            </a:xfrm>
            <a:custGeom>
              <a:avLst/>
              <a:gdLst/>
              <a:ahLst/>
              <a:cxnLst/>
              <a:rect r="r" b="b" t="t" l="l"/>
              <a:pathLst>
                <a:path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2"/>
              </a:srgbClr>
            </a:solidFill>
          </p:spPr>
        </p:sp>
        <p:sp>
          <p:nvSpPr>
            <p:cNvPr name="TextBox 4" id="4"/>
            <p:cNvSpPr txBox="true"/>
            <p:nvPr/>
          </p:nvSpPr>
          <p:spPr>
            <a:xfrm>
              <a:off x="0" y="98425"/>
              <a:ext cx="660400" cy="1635323"/>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2377137">
            <a:off x="-916789" y="4206328"/>
            <a:ext cx="1338510" cy="7384047"/>
            <a:chOff x="0" y="0"/>
            <a:chExt cx="660400" cy="3643174"/>
          </a:xfrm>
        </p:grpSpPr>
        <p:sp>
          <p:nvSpPr>
            <p:cNvPr name="Freeform 6" id="6"/>
            <p:cNvSpPr/>
            <p:nvPr/>
          </p:nvSpPr>
          <p:spPr>
            <a:xfrm flipH="false" flipV="false" rot="0">
              <a:off x="0" y="0"/>
              <a:ext cx="660400" cy="3643174"/>
            </a:xfrm>
            <a:custGeom>
              <a:avLst/>
              <a:gdLst/>
              <a:ahLst/>
              <a:cxnLst/>
              <a:rect r="r" b="b" t="t" l="l"/>
              <a:pathLst>
                <a:path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p:spPr>
        </p:sp>
        <p:sp>
          <p:nvSpPr>
            <p:cNvPr name="TextBox 7" id="7"/>
            <p:cNvSpPr txBox="true"/>
            <p:nvPr/>
          </p:nvSpPr>
          <p:spPr>
            <a:xfrm>
              <a:off x="0" y="98425"/>
              <a:ext cx="660400" cy="3544749"/>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2377137">
            <a:off x="3012298" y="9449050"/>
            <a:ext cx="411277" cy="2198755"/>
            <a:chOff x="0" y="0"/>
            <a:chExt cx="660400" cy="3530606"/>
          </a:xfrm>
        </p:grpSpPr>
        <p:sp>
          <p:nvSpPr>
            <p:cNvPr name="Freeform 9" id="9"/>
            <p:cNvSpPr/>
            <p:nvPr/>
          </p:nvSpPr>
          <p:spPr>
            <a:xfrm flipH="false" flipV="false" rot="0">
              <a:off x="0" y="0"/>
              <a:ext cx="660400" cy="3530605"/>
            </a:xfrm>
            <a:custGeom>
              <a:avLst/>
              <a:gdLst/>
              <a:ahLst/>
              <a:cxnLst/>
              <a:rect r="r" b="b" t="t" l="l"/>
              <a:pathLst>
                <a:path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p:spPr>
        </p:sp>
        <p:sp>
          <p:nvSpPr>
            <p:cNvPr name="TextBox 10" id="10"/>
            <p:cNvSpPr txBox="true"/>
            <p:nvPr/>
          </p:nvSpPr>
          <p:spPr>
            <a:xfrm>
              <a:off x="0" y="98425"/>
              <a:ext cx="660400" cy="3432181"/>
            </a:xfrm>
            <a:prstGeom prst="rect">
              <a:avLst/>
            </a:prstGeom>
          </p:spPr>
          <p:txBody>
            <a:bodyPr anchor="ctr" rtlCol="false" tIns="50800" lIns="50800" bIns="50800" rIns="50800"/>
            <a:lstStyle/>
            <a:p>
              <a:pPr algn="ctr">
                <a:lnSpc>
                  <a:spcPts val="2590"/>
                </a:lnSpc>
              </a:pPr>
            </a:p>
          </p:txBody>
        </p:sp>
      </p:grpSp>
      <p:sp>
        <p:nvSpPr>
          <p:cNvPr name="Freeform 11" id="11"/>
          <p:cNvSpPr/>
          <p:nvPr/>
        </p:nvSpPr>
        <p:spPr>
          <a:xfrm flipH="false" flipV="false" rot="0">
            <a:off x="8817273" y="3939869"/>
            <a:ext cx="842974" cy="815386"/>
          </a:xfrm>
          <a:custGeom>
            <a:avLst/>
            <a:gdLst/>
            <a:ahLst/>
            <a:cxnLst/>
            <a:rect r="r" b="b" t="t" l="l"/>
            <a:pathLst>
              <a:path h="815386" w="842974">
                <a:moveTo>
                  <a:pt x="0" y="0"/>
                </a:moveTo>
                <a:lnTo>
                  <a:pt x="842975" y="0"/>
                </a:lnTo>
                <a:lnTo>
                  <a:pt x="842975" y="815386"/>
                </a:lnTo>
                <a:lnTo>
                  <a:pt x="0" y="815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8817273" y="6288028"/>
            <a:ext cx="842974" cy="701968"/>
          </a:xfrm>
          <a:custGeom>
            <a:avLst/>
            <a:gdLst/>
            <a:ahLst/>
            <a:cxnLst/>
            <a:rect r="r" b="b" t="t" l="l"/>
            <a:pathLst>
              <a:path h="701968" w="842974">
                <a:moveTo>
                  <a:pt x="0" y="0"/>
                </a:moveTo>
                <a:lnTo>
                  <a:pt x="842975" y="0"/>
                </a:lnTo>
                <a:lnTo>
                  <a:pt x="842975" y="701968"/>
                </a:lnTo>
                <a:lnTo>
                  <a:pt x="0" y="7019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3" id="13"/>
          <p:cNvSpPr/>
          <p:nvPr/>
        </p:nvSpPr>
        <p:spPr>
          <a:xfrm flipV="true">
            <a:off x="-2023730" y="7040723"/>
            <a:ext cx="3495899" cy="4260352"/>
          </a:xfrm>
          <a:prstGeom prst="line">
            <a:avLst/>
          </a:prstGeom>
          <a:ln cap="rnd" w="85725">
            <a:solidFill>
              <a:srgbClr val="E0B15E"/>
            </a:solidFill>
            <a:prstDash val="solid"/>
            <a:headEnd type="none" len="sm" w="sm"/>
            <a:tailEnd type="none" len="sm" w="sm"/>
          </a:ln>
        </p:spPr>
      </p:sp>
      <p:grpSp>
        <p:nvGrpSpPr>
          <p:cNvPr name="Group 14" id="14"/>
          <p:cNvGrpSpPr/>
          <p:nvPr/>
        </p:nvGrpSpPr>
        <p:grpSpPr>
          <a:xfrm rot="0">
            <a:off x="8563635" y="729318"/>
            <a:ext cx="7322269" cy="1593647"/>
            <a:chOff x="0" y="0"/>
            <a:chExt cx="1928499" cy="419726"/>
          </a:xfrm>
        </p:grpSpPr>
        <p:sp>
          <p:nvSpPr>
            <p:cNvPr name="Freeform 15" id="15"/>
            <p:cNvSpPr/>
            <p:nvPr/>
          </p:nvSpPr>
          <p:spPr>
            <a:xfrm flipH="false" flipV="false" rot="0">
              <a:off x="0" y="0"/>
              <a:ext cx="1928499" cy="419726"/>
            </a:xfrm>
            <a:custGeom>
              <a:avLst/>
              <a:gdLst/>
              <a:ahLst/>
              <a:cxnLst/>
              <a:rect r="r" b="b" t="t" l="l"/>
              <a:pathLst>
                <a:path h="419726" w="1928499">
                  <a:moveTo>
                    <a:pt x="35949" y="0"/>
                  </a:moveTo>
                  <a:lnTo>
                    <a:pt x="1892550" y="0"/>
                  </a:lnTo>
                  <a:cubicBezTo>
                    <a:pt x="1902084" y="0"/>
                    <a:pt x="1911228" y="3787"/>
                    <a:pt x="1917970" y="10529"/>
                  </a:cubicBezTo>
                  <a:cubicBezTo>
                    <a:pt x="1924711" y="17271"/>
                    <a:pt x="1928499" y="26414"/>
                    <a:pt x="1928499" y="35949"/>
                  </a:cubicBezTo>
                  <a:lnTo>
                    <a:pt x="1928499" y="383777"/>
                  </a:lnTo>
                  <a:cubicBezTo>
                    <a:pt x="1928499" y="393312"/>
                    <a:pt x="1924711" y="402455"/>
                    <a:pt x="1917970" y="409197"/>
                  </a:cubicBezTo>
                  <a:cubicBezTo>
                    <a:pt x="1911228" y="415939"/>
                    <a:pt x="1902084" y="419726"/>
                    <a:pt x="1892550" y="419726"/>
                  </a:cubicBezTo>
                  <a:lnTo>
                    <a:pt x="35949" y="419726"/>
                  </a:lnTo>
                  <a:cubicBezTo>
                    <a:pt x="26414" y="419726"/>
                    <a:pt x="17271" y="415939"/>
                    <a:pt x="10529" y="409197"/>
                  </a:cubicBezTo>
                  <a:cubicBezTo>
                    <a:pt x="3787" y="402455"/>
                    <a:pt x="0" y="393312"/>
                    <a:pt x="0" y="383777"/>
                  </a:cubicBezTo>
                  <a:lnTo>
                    <a:pt x="0" y="35949"/>
                  </a:lnTo>
                  <a:cubicBezTo>
                    <a:pt x="0" y="26414"/>
                    <a:pt x="3787" y="17271"/>
                    <a:pt x="10529" y="10529"/>
                  </a:cubicBezTo>
                  <a:cubicBezTo>
                    <a:pt x="17271" y="3787"/>
                    <a:pt x="26414" y="0"/>
                    <a:pt x="35949" y="0"/>
                  </a:cubicBezTo>
                  <a:close/>
                </a:path>
              </a:pathLst>
            </a:custGeom>
            <a:solidFill>
              <a:srgbClr val="FFFFFF"/>
            </a:solidFill>
            <a:ln cap="rnd">
              <a:noFill/>
              <a:prstDash val="solid"/>
              <a:round/>
            </a:ln>
          </p:spPr>
        </p:sp>
        <p:sp>
          <p:nvSpPr>
            <p:cNvPr name="TextBox 16" id="16"/>
            <p:cNvSpPr txBox="true"/>
            <p:nvPr/>
          </p:nvSpPr>
          <p:spPr>
            <a:xfrm>
              <a:off x="0" y="0"/>
              <a:ext cx="1928499" cy="419726"/>
            </a:xfrm>
            <a:prstGeom prst="rect">
              <a:avLst/>
            </a:prstGeom>
          </p:spPr>
          <p:txBody>
            <a:bodyPr anchor="ctr" rtlCol="false" tIns="50800" lIns="50800" bIns="50800" rIns="50800"/>
            <a:lstStyle/>
            <a:p>
              <a:pPr algn="ctr" marL="0" indent="0" lvl="0">
                <a:lnSpc>
                  <a:spcPts val="5040"/>
                </a:lnSpc>
                <a:spcBef>
                  <a:spcPct val="0"/>
                </a:spcBef>
              </a:pPr>
              <a:r>
                <a:rPr lang="en-US" b="true" sz="4200">
                  <a:solidFill>
                    <a:srgbClr val="2B1511"/>
                  </a:solidFill>
                  <a:latin typeface="Playfair Display SC Bold"/>
                  <a:ea typeface="Playfair Display SC Bold"/>
                  <a:cs typeface="Playfair Display SC Bold"/>
                  <a:sym typeface="Playfair Display SC Bold"/>
                </a:rPr>
                <a:t>Leads increase with Clicks</a:t>
              </a:r>
            </a:p>
          </p:txBody>
        </p:sp>
      </p:grpSp>
      <p:grpSp>
        <p:nvGrpSpPr>
          <p:cNvPr name="Group 17" id="17"/>
          <p:cNvGrpSpPr/>
          <p:nvPr/>
        </p:nvGrpSpPr>
        <p:grpSpPr>
          <a:xfrm rot="-8419140">
            <a:off x="16781988" y="-3913825"/>
            <a:ext cx="2842082" cy="7253346"/>
            <a:chOff x="0" y="0"/>
            <a:chExt cx="660400" cy="1685423"/>
          </a:xfrm>
        </p:grpSpPr>
        <p:sp>
          <p:nvSpPr>
            <p:cNvPr name="Freeform 18" id="18"/>
            <p:cNvSpPr/>
            <p:nvPr/>
          </p:nvSpPr>
          <p:spPr>
            <a:xfrm flipH="false" flipV="false" rot="0">
              <a:off x="0" y="0"/>
              <a:ext cx="660400" cy="1685423"/>
            </a:xfrm>
            <a:custGeom>
              <a:avLst/>
              <a:gdLst/>
              <a:ahLst/>
              <a:cxnLst/>
              <a:rect r="r" b="b" t="t" l="l"/>
              <a:pathLst>
                <a:path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2"/>
              </a:srgbClr>
            </a:solidFill>
          </p:spPr>
        </p:sp>
        <p:sp>
          <p:nvSpPr>
            <p:cNvPr name="TextBox 19" id="19"/>
            <p:cNvSpPr txBox="true"/>
            <p:nvPr/>
          </p:nvSpPr>
          <p:spPr>
            <a:xfrm>
              <a:off x="0" y="98425"/>
              <a:ext cx="660400" cy="1586998"/>
            </a:xfrm>
            <a:prstGeom prst="rect">
              <a:avLst/>
            </a:prstGeom>
          </p:spPr>
          <p:txBody>
            <a:bodyPr anchor="ctr" rtlCol="false" tIns="50800" lIns="50800" bIns="50800" rIns="50800"/>
            <a:lstStyle/>
            <a:p>
              <a:pPr algn="ctr">
                <a:lnSpc>
                  <a:spcPts val="2590"/>
                </a:lnSpc>
              </a:pPr>
            </a:p>
          </p:txBody>
        </p:sp>
      </p:grpSp>
      <p:grpSp>
        <p:nvGrpSpPr>
          <p:cNvPr name="Group 20" id="20"/>
          <p:cNvGrpSpPr/>
          <p:nvPr/>
        </p:nvGrpSpPr>
        <p:grpSpPr>
          <a:xfrm rot="-8422862">
            <a:off x="18303618" y="-391052"/>
            <a:ext cx="1338510" cy="5875601"/>
            <a:chOff x="0" y="0"/>
            <a:chExt cx="660400" cy="2898930"/>
          </a:xfrm>
        </p:grpSpPr>
        <p:sp>
          <p:nvSpPr>
            <p:cNvPr name="Freeform 21" id="21"/>
            <p:cNvSpPr/>
            <p:nvPr/>
          </p:nvSpPr>
          <p:spPr>
            <a:xfrm flipH="false" flipV="false" rot="0">
              <a:off x="0" y="0"/>
              <a:ext cx="660400" cy="2898930"/>
            </a:xfrm>
            <a:custGeom>
              <a:avLst/>
              <a:gdLst/>
              <a:ahLst/>
              <a:cxnLst/>
              <a:rect r="r" b="b" t="t" l="l"/>
              <a:pathLst>
                <a:path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p:spPr>
        </p:sp>
        <p:sp>
          <p:nvSpPr>
            <p:cNvPr name="TextBox 22" id="22"/>
            <p:cNvSpPr txBox="true"/>
            <p:nvPr/>
          </p:nvSpPr>
          <p:spPr>
            <a:xfrm>
              <a:off x="0" y="98425"/>
              <a:ext cx="660400" cy="2800505"/>
            </a:xfrm>
            <a:prstGeom prst="rect">
              <a:avLst/>
            </a:prstGeom>
          </p:spPr>
          <p:txBody>
            <a:bodyPr anchor="ctr" rtlCol="false" tIns="50800" lIns="50800" bIns="50800" rIns="50800"/>
            <a:lstStyle/>
            <a:p>
              <a:pPr algn="ctr">
                <a:lnSpc>
                  <a:spcPts val="2590"/>
                </a:lnSpc>
              </a:pPr>
            </a:p>
          </p:txBody>
        </p:sp>
      </p:grpSp>
      <p:grpSp>
        <p:nvGrpSpPr>
          <p:cNvPr name="Group 23" id="23"/>
          <p:cNvGrpSpPr/>
          <p:nvPr/>
        </p:nvGrpSpPr>
        <p:grpSpPr>
          <a:xfrm rot="-8422862">
            <a:off x="14997526" y="-558072"/>
            <a:ext cx="411277" cy="1644511"/>
            <a:chOff x="0" y="0"/>
            <a:chExt cx="660400" cy="2640639"/>
          </a:xfrm>
        </p:grpSpPr>
        <p:sp>
          <p:nvSpPr>
            <p:cNvPr name="Freeform 24" id="24"/>
            <p:cNvSpPr/>
            <p:nvPr/>
          </p:nvSpPr>
          <p:spPr>
            <a:xfrm flipH="false" flipV="false" rot="0">
              <a:off x="0" y="0"/>
              <a:ext cx="660400" cy="2640639"/>
            </a:xfrm>
            <a:custGeom>
              <a:avLst/>
              <a:gdLst/>
              <a:ahLst/>
              <a:cxnLst/>
              <a:rect r="r" b="b" t="t" l="l"/>
              <a:pathLst>
                <a:path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p:spPr>
        </p:sp>
        <p:sp>
          <p:nvSpPr>
            <p:cNvPr name="TextBox 25" id="25"/>
            <p:cNvSpPr txBox="true"/>
            <p:nvPr/>
          </p:nvSpPr>
          <p:spPr>
            <a:xfrm>
              <a:off x="0" y="98425"/>
              <a:ext cx="660400" cy="2542214"/>
            </a:xfrm>
            <a:prstGeom prst="rect">
              <a:avLst/>
            </a:prstGeom>
          </p:spPr>
          <p:txBody>
            <a:bodyPr anchor="ctr" rtlCol="false" tIns="50800" lIns="50800" bIns="50800" rIns="50800"/>
            <a:lstStyle/>
            <a:p>
              <a:pPr algn="ctr">
                <a:lnSpc>
                  <a:spcPts val="2590"/>
                </a:lnSpc>
              </a:pPr>
            </a:p>
          </p:txBody>
        </p:sp>
      </p:grpSp>
      <p:sp>
        <p:nvSpPr>
          <p:cNvPr name="AutoShape 26" id="26"/>
          <p:cNvSpPr/>
          <p:nvPr/>
        </p:nvSpPr>
        <p:spPr>
          <a:xfrm flipH="true">
            <a:off x="17077631" y="-274996"/>
            <a:ext cx="3190486" cy="3827111"/>
          </a:xfrm>
          <a:prstGeom prst="line">
            <a:avLst/>
          </a:prstGeom>
          <a:ln cap="rnd" w="85725">
            <a:solidFill>
              <a:srgbClr val="E0B15E"/>
            </a:solidFill>
            <a:prstDash val="solid"/>
            <a:headEnd type="none" len="sm" w="sm"/>
            <a:tailEnd type="none" len="sm" w="sm"/>
          </a:ln>
        </p:spPr>
      </p:sp>
      <p:sp>
        <p:nvSpPr>
          <p:cNvPr name="Freeform 27" id="27"/>
          <p:cNvSpPr/>
          <p:nvPr/>
        </p:nvSpPr>
        <p:spPr>
          <a:xfrm flipH="false" flipV="false" rot="0">
            <a:off x="270164" y="1774032"/>
            <a:ext cx="8147133" cy="5266691"/>
          </a:xfrm>
          <a:custGeom>
            <a:avLst/>
            <a:gdLst/>
            <a:ahLst/>
            <a:cxnLst/>
            <a:rect r="r" b="b" t="t" l="l"/>
            <a:pathLst>
              <a:path h="5266691" w="8147133">
                <a:moveTo>
                  <a:pt x="0" y="0"/>
                </a:moveTo>
                <a:lnTo>
                  <a:pt x="8147133" y="0"/>
                </a:lnTo>
                <a:lnTo>
                  <a:pt x="8147133" y="5266691"/>
                </a:lnTo>
                <a:lnTo>
                  <a:pt x="0" y="5266691"/>
                </a:lnTo>
                <a:lnTo>
                  <a:pt x="0" y="0"/>
                </a:lnTo>
                <a:close/>
              </a:path>
            </a:pathLst>
          </a:custGeom>
          <a:blipFill>
            <a:blip r:embed="rId6"/>
            <a:stretch>
              <a:fillRect l="0" t="0" r="0" b="0"/>
            </a:stretch>
          </a:blipFill>
          <a:ln w="38100" cap="sq">
            <a:solidFill>
              <a:srgbClr val="000000"/>
            </a:solidFill>
            <a:prstDash val="solid"/>
            <a:miter/>
          </a:ln>
        </p:spPr>
      </p:sp>
      <p:sp>
        <p:nvSpPr>
          <p:cNvPr name="TextBox 28" id="28"/>
          <p:cNvSpPr txBox="true"/>
          <p:nvPr/>
        </p:nvSpPr>
        <p:spPr>
          <a:xfrm rot="0">
            <a:off x="9094875" y="3344654"/>
            <a:ext cx="5361064" cy="523875"/>
          </a:xfrm>
          <a:prstGeom prst="rect">
            <a:avLst/>
          </a:prstGeom>
        </p:spPr>
        <p:txBody>
          <a:bodyPr anchor="t" rtlCol="false" tIns="0" lIns="0" bIns="0" rIns="0">
            <a:spAutoFit/>
          </a:bodyPr>
          <a:lstStyle/>
          <a:p>
            <a:pPr algn="l">
              <a:lnSpc>
                <a:spcPts val="4200"/>
              </a:lnSpc>
            </a:pPr>
            <a:r>
              <a:rPr lang="en-US" sz="3000" b="true">
                <a:solidFill>
                  <a:srgbClr val="EF5241"/>
                </a:solidFill>
                <a:latin typeface="DM Sans Bold"/>
                <a:ea typeface="DM Sans Bold"/>
                <a:cs typeface="DM Sans Bold"/>
                <a:sym typeface="DM Sans Bold"/>
              </a:rPr>
              <a:t>Business Plan</a:t>
            </a:r>
          </a:p>
        </p:txBody>
      </p:sp>
      <p:sp>
        <p:nvSpPr>
          <p:cNvPr name="TextBox 29" id="29"/>
          <p:cNvSpPr txBox="true"/>
          <p:nvPr/>
        </p:nvSpPr>
        <p:spPr>
          <a:xfrm rot="0">
            <a:off x="9144000" y="4063469"/>
            <a:ext cx="7439971" cy="5274481"/>
          </a:xfrm>
          <a:prstGeom prst="rect">
            <a:avLst/>
          </a:prstGeom>
        </p:spPr>
        <p:txBody>
          <a:bodyPr anchor="t" rtlCol="false" tIns="0" lIns="0" bIns="0" rIns="0">
            <a:spAutoFit/>
          </a:bodyPr>
          <a:lstStyle/>
          <a:p>
            <a:pPr algn="l">
              <a:lnSpc>
                <a:spcPts val="3525"/>
              </a:lnSpc>
            </a:pPr>
            <a:r>
              <a:rPr lang="en-US" sz="2319">
                <a:solidFill>
                  <a:srgbClr val="000000"/>
                </a:solidFill>
                <a:latin typeface="DM Sans"/>
                <a:ea typeface="DM Sans"/>
                <a:cs typeface="DM Sans"/>
                <a:sym typeface="DM Sans"/>
              </a:rPr>
              <a:t>The positive correlation between clicks and leads in the scatter chart indicates that campaigns generating more clicks tend to result in higher leads. This suggests that improving click-through rates (CTR) directly impacts lead generation, it also shows the importance  of ad creatives and targeted messaging. For the business, it means focusing on high-performing campaigns with strong CTRs and replicating their strategies can drive better conversions and maximize ROI. We will again talk about it in the platform part.</a:t>
            </a:r>
          </a:p>
          <a:p>
            <a:pPr algn="l">
              <a:lnSpc>
                <a:spcPts val="3525"/>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4569124" y="4098430"/>
            <a:ext cx="842477" cy="84247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4" id="4"/>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01</a:t>
              </a:r>
            </a:p>
          </p:txBody>
        </p:sp>
      </p:grpSp>
      <p:grpSp>
        <p:nvGrpSpPr>
          <p:cNvPr name="Group 5" id="5"/>
          <p:cNvGrpSpPr/>
          <p:nvPr/>
        </p:nvGrpSpPr>
        <p:grpSpPr>
          <a:xfrm rot="0">
            <a:off x="7976810" y="4098430"/>
            <a:ext cx="842477" cy="84247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7" id="7"/>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02</a:t>
              </a:r>
            </a:p>
          </p:txBody>
        </p:sp>
      </p:grpSp>
      <p:grpSp>
        <p:nvGrpSpPr>
          <p:cNvPr name="Group 8" id="8"/>
          <p:cNvGrpSpPr/>
          <p:nvPr/>
        </p:nvGrpSpPr>
        <p:grpSpPr>
          <a:xfrm rot="0">
            <a:off x="7976810" y="6294598"/>
            <a:ext cx="842477" cy="84247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0" id="10"/>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05</a:t>
              </a:r>
            </a:p>
          </p:txBody>
        </p:sp>
      </p:grpSp>
      <p:grpSp>
        <p:nvGrpSpPr>
          <p:cNvPr name="Group 11" id="11"/>
          <p:cNvGrpSpPr/>
          <p:nvPr/>
        </p:nvGrpSpPr>
        <p:grpSpPr>
          <a:xfrm rot="0">
            <a:off x="11381512" y="6294598"/>
            <a:ext cx="842477" cy="84247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3" id="13"/>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06</a:t>
              </a:r>
            </a:p>
          </p:txBody>
        </p:sp>
      </p:grpSp>
      <p:sp>
        <p:nvSpPr>
          <p:cNvPr name="Freeform 14" id="14"/>
          <p:cNvSpPr/>
          <p:nvPr/>
        </p:nvSpPr>
        <p:spPr>
          <a:xfrm flipH="false" flipV="false" rot="1095156">
            <a:off x="-4098793" y="-4550300"/>
            <a:ext cx="7891968" cy="7891968"/>
          </a:xfrm>
          <a:custGeom>
            <a:avLst/>
            <a:gdLst/>
            <a:ahLst/>
            <a:cxnLst/>
            <a:rect r="r" b="b" t="t" l="l"/>
            <a:pathLst>
              <a:path h="7891968" w="7891968">
                <a:moveTo>
                  <a:pt x="0" y="0"/>
                </a:moveTo>
                <a:lnTo>
                  <a:pt x="7891967" y="0"/>
                </a:lnTo>
                <a:lnTo>
                  <a:pt x="7891967" y="7891967"/>
                </a:lnTo>
                <a:lnTo>
                  <a:pt x="0" y="78919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1381512" y="4098430"/>
            <a:ext cx="842477" cy="84247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7" id="17"/>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03</a:t>
              </a:r>
            </a:p>
          </p:txBody>
        </p:sp>
      </p:grpSp>
      <p:grpSp>
        <p:nvGrpSpPr>
          <p:cNvPr name="Group 18" id="18"/>
          <p:cNvGrpSpPr/>
          <p:nvPr/>
        </p:nvGrpSpPr>
        <p:grpSpPr>
          <a:xfrm rot="0">
            <a:off x="4569124" y="6294598"/>
            <a:ext cx="842477" cy="84247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20" id="20"/>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04</a:t>
              </a:r>
            </a:p>
          </p:txBody>
        </p:sp>
      </p:grpSp>
      <p:grpSp>
        <p:nvGrpSpPr>
          <p:cNvPr name="Group 21" id="21"/>
          <p:cNvGrpSpPr/>
          <p:nvPr/>
        </p:nvGrpSpPr>
        <p:grpSpPr>
          <a:xfrm rot="0">
            <a:off x="5593973" y="44488"/>
            <a:ext cx="7149561" cy="1268429"/>
            <a:chOff x="0" y="0"/>
            <a:chExt cx="1883012" cy="334072"/>
          </a:xfrm>
        </p:grpSpPr>
        <p:sp>
          <p:nvSpPr>
            <p:cNvPr name="Freeform 22" id="22"/>
            <p:cNvSpPr/>
            <p:nvPr/>
          </p:nvSpPr>
          <p:spPr>
            <a:xfrm flipH="false" flipV="false" rot="0">
              <a:off x="0" y="0"/>
              <a:ext cx="1883012" cy="334072"/>
            </a:xfrm>
            <a:custGeom>
              <a:avLst/>
              <a:gdLst/>
              <a:ahLst/>
              <a:cxnLst/>
              <a:rect r="r" b="b" t="t" l="l"/>
              <a:pathLst>
                <a:path h="334072" w="1883012">
                  <a:moveTo>
                    <a:pt x="36817" y="0"/>
                  </a:moveTo>
                  <a:lnTo>
                    <a:pt x="1846195" y="0"/>
                  </a:lnTo>
                  <a:cubicBezTo>
                    <a:pt x="1866529" y="0"/>
                    <a:pt x="1883012" y="16484"/>
                    <a:pt x="1883012" y="36817"/>
                  </a:cubicBezTo>
                  <a:lnTo>
                    <a:pt x="1883012" y="297255"/>
                  </a:lnTo>
                  <a:cubicBezTo>
                    <a:pt x="1883012" y="317588"/>
                    <a:pt x="1866529" y="334072"/>
                    <a:pt x="1846195" y="334072"/>
                  </a:cubicBezTo>
                  <a:lnTo>
                    <a:pt x="36817" y="334072"/>
                  </a:lnTo>
                  <a:cubicBezTo>
                    <a:pt x="16484" y="334072"/>
                    <a:pt x="0" y="317588"/>
                    <a:pt x="0" y="297255"/>
                  </a:cubicBezTo>
                  <a:lnTo>
                    <a:pt x="0" y="36817"/>
                  </a:lnTo>
                  <a:cubicBezTo>
                    <a:pt x="0" y="16484"/>
                    <a:pt x="16484" y="0"/>
                    <a:pt x="36817" y="0"/>
                  </a:cubicBezTo>
                  <a:close/>
                </a:path>
              </a:pathLst>
            </a:custGeom>
            <a:solidFill>
              <a:srgbClr val="FFFFFF"/>
            </a:solidFill>
            <a:ln cap="rnd">
              <a:noFill/>
              <a:prstDash val="solid"/>
              <a:round/>
            </a:ln>
          </p:spPr>
        </p:sp>
        <p:sp>
          <p:nvSpPr>
            <p:cNvPr name="TextBox 23" id="23"/>
            <p:cNvSpPr txBox="true"/>
            <p:nvPr/>
          </p:nvSpPr>
          <p:spPr>
            <a:xfrm>
              <a:off x="0" y="0"/>
              <a:ext cx="1883012" cy="334072"/>
            </a:xfrm>
            <a:prstGeom prst="rect">
              <a:avLst/>
            </a:prstGeom>
          </p:spPr>
          <p:txBody>
            <a:bodyPr anchor="ctr" rtlCol="false" tIns="50800" lIns="50800" bIns="50800" rIns="50800"/>
            <a:lstStyle/>
            <a:p>
              <a:pPr algn="ctr" marL="0" indent="0" lvl="0">
                <a:lnSpc>
                  <a:spcPts val="4975"/>
                </a:lnSpc>
                <a:spcBef>
                  <a:spcPct val="0"/>
                </a:spcBef>
              </a:pPr>
              <a:r>
                <a:rPr lang="en-US" b="true" sz="4146">
                  <a:solidFill>
                    <a:srgbClr val="2B1511"/>
                  </a:solidFill>
                  <a:latin typeface="Playfair Display SC Bold"/>
                  <a:ea typeface="Playfair Display SC Bold"/>
                  <a:cs typeface="Playfair Display SC Bold"/>
                  <a:sym typeface="Playfair Display SC Bold"/>
                </a:rPr>
                <a:t>Campaign Performance</a:t>
              </a:r>
            </a:p>
          </p:txBody>
        </p:sp>
      </p:grpSp>
      <p:sp>
        <p:nvSpPr>
          <p:cNvPr name="Freeform 24" id="24"/>
          <p:cNvSpPr/>
          <p:nvPr/>
        </p:nvSpPr>
        <p:spPr>
          <a:xfrm flipH="false" flipV="false" rot="1095156">
            <a:off x="14074237" y="7160484"/>
            <a:ext cx="7891968" cy="7891968"/>
          </a:xfrm>
          <a:custGeom>
            <a:avLst/>
            <a:gdLst/>
            <a:ahLst/>
            <a:cxnLst/>
            <a:rect r="r" b="b" t="t" l="l"/>
            <a:pathLst>
              <a:path h="7891968" w="7891968">
                <a:moveTo>
                  <a:pt x="0" y="0"/>
                </a:moveTo>
                <a:lnTo>
                  <a:pt x="7891967" y="0"/>
                </a:lnTo>
                <a:lnTo>
                  <a:pt x="7891967" y="7891967"/>
                </a:lnTo>
                <a:lnTo>
                  <a:pt x="0" y="78919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5" id="25"/>
          <p:cNvGrpSpPr/>
          <p:nvPr/>
        </p:nvGrpSpPr>
        <p:grpSpPr>
          <a:xfrm rot="0">
            <a:off x="13036870" y="-1312917"/>
            <a:ext cx="2625834" cy="2625834"/>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27" id="2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28" id="28"/>
          <p:cNvGrpSpPr/>
          <p:nvPr/>
        </p:nvGrpSpPr>
        <p:grpSpPr>
          <a:xfrm rot="0">
            <a:off x="1752881" y="9161550"/>
            <a:ext cx="2625834" cy="2625834"/>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30" id="3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31" id="31"/>
          <p:cNvSpPr/>
          <p:nvPr/>
        </p:nvSpPr>
        <p:spPr>
          <a:xfrm flipH="false" flipV="false" rot="0">
            <a:off x="1441096" y="1312917"/>
            <a:ext cx="15405808" cy="8553495"/>
          </a:xfrm>
          <a:custGeom>
            <a:avLst/>
            <a:gdLst/>
            <a:ahLst/>
            <a:cxnLst/>
            <a:rect r="r" b="b" t="t" l="l"/>
            <a:pathLst>
              <a:path h="8553495" w="15405808">
                <a:moveTo>
                  <a:pt x="0" y="0"/>
                </a:moveTo>
                <a:lnTo>
                  <a:pt x="15405808" y="0"/>
                </a:lnTo>
                <a:lnTo>
                  <a:pt x="15405808" y="8553495"/>
                </a:lnTo>
                <a:lnTo>
                  <a:pt x="0" y="8553495"/>
                </a:lnTo>
                <a:lnTo>
                  <a:pt x="0" y="0"/>
                </a:lnTo>
                <a:close/>
              </a:path>
            </a:pathLst>
          </a:custGeom>
          <a:blipFill>
            <a:blip r:embed="rId4"/>
            <a:stretch>
              <a:fillRect l="0" t="0" r="0" b="0"/>
            </a:stretch>
          </a:blipFill>
          <a:ln cap="sq">
            <a:noFill/>
            <a:prstDash val="solid"/>
            <a:miter/>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2380859">
            <a:off x="-1313287" y="7502544"/>
            <a:ext cx="2842082" cy="7461317"/>
            <a:chOff x="0" y="0"/>
            <a:chExt cx="660400" cy="1733748"/>
          </a:xfrm>
        </p:grpSpPr>
        <p:sp>
          <p:nvSpPr>
            <p:cNvPr name="Freeform 3" id="3"/>
            <p:cNvSpPr/>
            <p:nvPr/>
          </p:nvSpPr>
          <p:spPr>
            <a:xfrm flipH="false" flipV="false" rot="0">
              <a:off x="0" y="0"/>
              <a:ext cx="660400" cy="1733748"/>
            </a:xfrm>
            <a:custGeom>
              <a:avLst/>
              <a:gdLst/>
              <a:ahLst/>
              <a:cxnLst/>
              <a:rect r="r" b="b" t="t" l="l"/>
              <a:pathLst>
                <a:path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2"/>
              </a:srgbClr>
            </a:solidFill>
          </p:spPr>
        </p:sp>
        <p:sp>
          <p:nvSpPr>
            <p:cNvPr name="TextBox 4" id="4"/>
            <p:cNvSpPr txBox="true"/>
            <p:nvPr/>
          </p:nvSpPr>
          <p:spPr>
            <a:xfrm>
              <a:off x="0" y="98425"/>
              <a:ext cx="660400" cy="1635323"/>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2377137">
            <a:off x="-916789" y="4206328"/>
            <a:ext cx="1338510" cy="7384047"/>
            <a:chOff x="0" y="0"/>
            <a:chExt cx="660400" cy="3643174"/>
          </a:xfrm>
        </p:grpSpPr>
        <p:sp>
          <p:nvSpPr>
            <p:cNvPr name="Freeform 6" id="6"/>
            <p:cNvSpPr/>
            <p:nvPr/>
          </p:nvSpPr>
          <p:spPr>
            <a:xfrm flipH="false" flipV="false" rot="0">
              <a:off x="0" y="0"/>
              <a:ext cx="660400" cy="3643174"/>
            </a:xfrm>
            <a:custGeom>
              <a:avLst/>
              <a:gdLst/>
              <a:ahLst/>
              <a:cxnLst/>
              <a:rect r="r" b="b" t="t" l="l"/>
              <a:pathLst>
                <a:path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p:spPr>
        </p:sp>
        <p:sp>
          <p:nvSpPr>
            <p:cNvPr name="TextBox 7" id="7"/>
            <p:cNvSpPr txBox="true"/>
            <p:nvPr/>
          </p:nvSpPr>
          <p:spPr>
            <a:xfrm>
              <a:off x="0" y="98425"/>
              <a:ext cx="660400" cy="3544749"/>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2377137">
            <a:off x="3012298" y="9449050"/>
            <a:ext cx="411277" cy="2198755"/>
            <a:chOff x="0" y="0"/>
            <a:chExt cx="660400" cy="3530606"/>
          </a:xfrm>
        </p:grpSpPr>
        <p:sp>
          <p:nvSpPr>
            <p:cNvPr name="Freeform 9" id="9"/>
            <p:cNvSpPr/>
            <p:nvPr/>
          </p:nvSpPr>
          <p:spPr>
            <a:xfrm flipH="false" flipV="false" rot="0">
              <a:off x="0" y="0"/>
              <a:ext cx="660400" cy="3530605"/>
            </a:xfrm>
            <a:custGeom>
              <a:avLst/>
              <a:gdLst/>
              <a:ahLst/>
              <a:cxnLst/>
              <a:rect r="r" b="b" t="t" l="l"/>
              <a:pathLst>
                <a:path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p:spPr>
        </p:sp>
        <p:sp>
          <p:nvSpPr>
            <p:cNvPr name="TextBox 10" id="10"/>
            <p:cNvSpPr txBox="true"/>
            <p:nvPr/>
          </p:nvSpPr>
          <p:spPr>
            <a:xfrm>
              <a:off x="0" y="98425"/>
              <a:ext cx="660400" cy="3432181"/>
            </a:xfrm>
            <a:prstGeom prst="rect">
              <a:avLst/>
            </a:prstGeom>
          </p:spPr>
          <p:txBody>
            <a:bodyPr anchor="ctr" rtlCol="false" tIns="50800" lIns="50800" bIns="50800" rIns="50800"/>
            <a:lstStyle/>
            <a:p>
              <a:pPr algn="ctr">
                <a:lnSpc>
                  <a:spcPts val="2590"/>
                </a:lnSpc>
              </a:pPr>
            </a:p>
          </p:txBody>
        </p:sp>
      </p:grpSp>
      <p:sp>
        <p:nvSpPr>
          <p:cNvPr name="Freeform 11" id="11"/>
          <p:cNvSpPr/>
          <p:nvPr/>
        </p:nvSpPr>
        <p:spPr>
          <a:xfrm flipH="false" flipV="false" rot="0">
            <a:off x="8817273" y="3939869"/>
            <a:ext cx="842974" cy="815386"/>
          </a:xfrm>
          <a:custGeom>
            <a:avLst/>
            <a:gdLst/>
            <a:ahLst/>
            <a:cxnLst/>
            <a:rect r="r" b="b" t="t" l="l"/>
            <a:pathLst>
              <a:path h="815386" w="842974">
                <a:moveTo>
                  <a:pt x="0" y="0"/>
                </a:moveTo>
                <a:lnTo>
                  <a:pt x="842975" y="0"/>
                </a:lnTo>
                <a:lnTo>
                  <a:pt x="842975" y="815386"/>
                </a:lnTo>
                <a:lnTo>
                  <a:pt x="0" y="815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8817273" y="6288028"/>
            <a:ext cx="842974" cy="701968"/>
          </a:xfrm>
          <a:custGeom>
            <a:avLst/>
            <a:gdLst/>
            <a:ahLst/>
            <a:cxnLst/>
            <a:rect r="r" b="b" t="t" l="l"/>
            <a:pathLst>
              <a:path h="701968" w="842974">
                <a:moveTo>
                  <a:pt x="0" y="0"/>
                </a:moveTo>
                <a:lnTo>
                  <a:pt x="842975" y="0"/>
                </a:lnTo>
                <a:lnTo>
                  <a:pt x="842975" y="701968"/>
                </a:lnTo>
                <a:lnTo>
                  <a:pt x="0" y="7019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3" id="13"/>
          <p:cNvSpPr/>
          <p:nvPr/>
        </p:nvSpPr>
        <p:spPr>
          <a:xfrm flipV="true">
            <a:off x="-2023730" y="7040723"/>
            <a:ext cx="3495899" cy="4260352"/>
          </a:xfrm>
          <a:prstGeom prst="line">
            <a:avLst/>
          </a:prstGeom>
          <a:ln cap="rnd" w="85725">
            <a:solidFill>
              <a:srgbClr val="E0B15E"/>
            </a:solidFill>
            <a:prstDash val="solid"/>
            <a:headEnd type="none" len="sm" w="sm"/>
            <a:tailEnd type="none" len="sm" w="sm"/>
          </a:ln>
        </p:spPr>
      </p:sp>
      <p:grpSp>
        <p:nvGrpSpPr>
          <p:cNvPr name="Group 14" id="14"/>
          <p:cNvGrpSpPr/>
          <p:nvPr/>
        </p:nvGrpSpPr>
        <p:grpSpPr>
          <a:xfrm rot="0">
            <a:off x="8563635" y="729318"/>
            <a:ext cx="5732866" cy="1268429"/>
            <a:chOff x="0" y="0"/>
            <a:chExt cx="1509891" cy="334072"/>
          </a:xfrm>
        </p:grpSpPr>
        <p:sp>
          <p:nvSpPr>
            <p:cNvPr name="Freeform 15" id="15"/>
            <p:cNvSpPr/>
            <p:nvPr/>
          </p:nvSpPr>
          <p:spPr>
            <a:xfrm flipH="false" flipV="false" rot="0">
              <a:off x="0" y="0"/>
              <a:ext cx="1509891" cy="334072"/>
            </a:xfrm>
            <a:custGeom>
              <a:avLst/>
              <a:gdLst/>
              <a:ahLst/>
              <a:cxnLst/>
              <a:rect r="r" b="b" t="t" l="l"/>
              <a:pathLst>
                <a:path h="334072" w="1509891">
                  <a:moveTo>
                    <a:pt x="45915" y="0"/>
                  </a:moveTo>
                  <a:lnTo>
                    <a:pt x="1463975" y="0"/>
                  </a:lnTo>
                  <a:cubicBezTo>
                    <a:pt x="1476153" y="0"/>
                    <a:pt x="1487832" y="4837"/>
                    <a:pt x="1496442" y="13448"/>
                  </a:cubicBezTo>
                  <a:cubicBezTo>
                    <a:pt x="1505053" y="22059"/>
                    <a:pt x="1509891" y="33738"/>
                    <a:pt x="1509891" y="45915"/>
                  </a:cubicBezTo>
                  <a:lnTo>
                    <a:pt x="1509891" y="288157"/>
                  </a:lnTo>
                  <a:cubicBezTo>
                    <a:pt x="1509891" y="313515"/>
                    <a:pt x="1489334" y="334072"/>
                    <a:pt x="1463975" y="334072"/>
                  </a:cubicBezTo>
                  <a:lnTo>
                    <a:pt x="45915" y="334072"/>
                  </a:lnTo>
                  <a:cubicBezTo>
                    <a:pt x="20557" y="334072"/>
                    <a:pt x="0" y="313515"/>
                    <a:pt x="0" y="288157"/>
                  </a:cubicBezTo>
                  <a:lnTo>
                    <a:pt x="0" y="45915"/>
                  </a:lnTo>
                  <a:cubicBezTo>
                    <a:pt x="0" y="20557"/>
                    <a:pt x="20557" y="0"/>
                    <a:pt x="45915" y="0"/>
                  </a:cubicBezTo>
                  <a:close/>
                </a:path>
              </a:pathLst>
            </a:custGeom>
            <a:solidFill>
              <a:srgbClr val="FFFFFF"/>
            </a:solidFill>
            <a:ln cap="rnd">
              <a:noFill/>
              <a:prstDash val="solid"/>
              <a:round/>
            </a:ln>
          </p:spPr>
        </p:sp>
        <p:sp>
          <p:nvSpPr>
            <p:cNvPr name="TextBox 16" id="16"/>
            <p:cNvSpPr txBox="true"/>
            <p:nvPr/>
          </p:nvSpPr>
          <p:spPr>
            <a:xfrm>
              <a:off x="0" y="0"/>
              <a:ext cx="1509891" cy="334072"/>
            </a:xfrm>
            <a:prstGeom prst="rect">
              <a:avLst/>
            </a:prstGeom>
          </p:spPr>
          <p:txBody>
            <a:bodyPr anchor="ctr" rtlCol="false" tIns="50800" lIns="50800" bIns="50800" rIns="50800"/>
            <a:lstStyle/>
            <a:p>
              <a:pPr algn="ctr" marL="0" indent="0" lvl="0">
                <a:lnSpc>
                  <a:spcPts val="5040"/>
                </a:lnSpc>
                <a:spcBef>
                  <a:spcPct val="0"/>
                </a:spcBef>
              </a:pPr>
              <a:r>
                <a:rPr lang="en-US" b="true" sz="4200">
                  <a:solidFill>
                    <a:srgbClr val="2B1511"/>
                  </a:solidFill>
                  <a:latin typeface="Canva Sans Bold"/>
                  <a:ea typeface="Canva Sans Bold"/>
                  <a:cs typeface="Canva Sans Bold"/>
                  <a:sym typeface="Canva Sans Bold"/>
                </a:rPr>
                <a:t>Best(10) Campaigns</a:t>
              </a:r>
            </a:p>
          </p:txBody>
        </p:sp>
      </p:grpSp>
      <p:grpSp>
        <p:nvGrpSpPr>
          <p:cNvPr name="Group 17" id="17"/>
          <p:cNvGrpSpPr/>
          <p:nvPr/>
        </p:nvGrpSpPr>
        <p:grpSpPr>
          <a:xfrm rot="-8419140">
            <a:off x="16781988" y="-3913825"/>
            <a:ext cx="2842082" cy="7253346"/>
            <a:chOff x="0" y="0"/>
            <a:chExt cx="660400" cy="1685423"/>
          </a:xfrm>
        </p:grpSpPr>
        <p:sp>
          <p:nvSpPr>
            <p:cNvPr name="Freeform 18" id="18"/>
            <p:cNvSpPr/>
            <p:nvPr/>
          </p:nvSpPr>
          <p:spPr>
            <a:xfrm flipH="false" flipV="false" rot="0">
              <a:off x="0" y="0"/>
              <a:ext cx="660400" cy="1685423"/>
            </a:xfrm>
            <a:custGeom>
              <a:avLst/>
              <a:gdLst/>
              <a:ahLst/>
              <a:cxnLst/>
              <a:rect r="r" b="b" t="t" l="l"/>
              <a:pathLst>
                <a:path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2"/>
              </a:srgbClr>
            </a:solidFill>
          </p:spPr>
        </p:sp>
        <p:sp>
          <p:nvSpPr>
            <p:cNvPr name="TextBox 19" id="19"/>
            <p:cNvSpPr txBox="true"/>
            <p:nvPr/>
          </p:nvSpPr>
          <p:spPr>
            <a:xfrm>
              <a:off x="0" y="98425"/>
              <a:ext cx="660400" cy="1586998"/>
            </a:xfrm>
            <a:prstGeom prst="rect">
              <a:avLst/>
            </a:prstGeom>
          </p:spPr>
          <p:txBody>
            <a:bodyPr anchor="ctr" rtlCol="false" tIns="50800" lIns="50800" bIns="50800" rIns="50800"/>
            <a:lstStyle/>
            <a:p>
              <a:pPr algn="ctr">
                <a:lnSpc>
                  <a:spcPts val="2590"/>
                </a:lnSpc>
              </a:pPr>
            </a:p>
          </p:txBody>
        </p:sp>
      </p:grpSp>
      <p:grpSp>
        <p:nvGrpSpPr>
          <p:cNvPr name="Group 20" id="20"/>
          <p:cNvGrpSpPr/>
          <p:nvPr/>
        </p:nvGrpSpPr>
        <p:grpSpPr>
          <a:xfrm rot="-8422862">
            <a:off x="18303618" y="-391052"/>
            <a:ext cx="1338510" cy="5875601"/>
            <a:chOff x="0" y="0"/>
            <a:chExt cx="660400" cy="2898930"/>
          </a:xfrm>
        </p:grpSpPr>
        <p:sp>
          <p:nvSpPr>
            <p:cNvPr name="Freeform 21" id="21"/>
            <p:cNvSpPr/>
            <p:nvPr/>
          </p:nvSpPr>
          <p:spPr>
            <a:xfrm flipH="false" flipV="false" rot="0">
              <a:off x="0" y="0"/>
              <a:ext cx="660400" cy="2898930"/>
            </a:xfrm>
            <a:custGeom>
              <a:avLst/>
              <a:gdLst/>
              <a:ahLst/>
              <a:cxnLst/>
              <a:rect r="r" b="b" t="t" l="l"/>
              <a:pathLst>
                <a:path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p:spPr>
        </p:sp>
        <p:sp>
          <p:nvSpPr>
            <p:cNvPr name="TextBox 22" id="22"/>
            <p:cNvSpPr txBox="true"/>
            <p:nvPr/>
          </p:nvSpPr>
          <p:spPr>
            <a:xfrm>
              <a:off x="0" y="98425"/>
              <a:ext cx="660400" cy="2800505"/>
            </a:xfrm>
            <a:prstGeom prst="rect">
              <a:avLst/>
            </a:prstGeom>
          </p:spPr>
          <p:txBody>
            <a:bodyPr anchor="ctr" rtlCol="false" tIns="50800" lIns="50800" bIns="50800" rIns="50800"/>
            <a:lstStyle/>
            <a:p>
              <a:pPr algn="ctr">
                <a:lnSpc>
                  <a:spcPts val="2590"/>
                </a:lnSpc>
              </a:pPr>
            </a:p>
          </p:txBody>
        </p:sp>
      </p:grpSp>
      <p:grpSp>
        <p:nvGrpSpPr>
          <p:cNvPr name="Group 23" id="23"/>
          <p:cNvGrpSpPr/>
          <p:nvPr/>
        </p:nvGrpSpPr>
        <p:grpSpPr>
          <a:xfrm rot="-8422862">
            <a:off x="14997526" y="-558072"/>
            <a:ext cx="411277" cy="1644511"/>
            <a:chOff x="0" y="0"/>
            <a:chExt cx="660400" cy="2640639"/>
          </a:xfrm>
        </p:grpSpPr>
        <p:sp>
          <p:nvSpPr>
            <p:cNvPr name="Freeform 24" id="24"/>
            <p:cNvSpPr/>
            <p:nvPr/>
          </p:nvSpPr>
          <p:spPr>
            <a:xfrm flipH="false" flipV="false" rot="0">
              <a:off x="0" y="0"/>
              <a:ext cx="660400" cy="2640639"/>
            </a:xfrm>
            <a:custGeom>
              <a:avLst/>
              <a:gdLst/>
              <a:ahLst/>
              <a:cxnLst/>
              <a:rect r="r" b="b" t="t" l="l"/>
              <a:pathLst>
                <a:path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p:spPr>
        </p:sp>
        <p:sp>
          <p:nvSpPr>
            <p:cNvPr name="TextBox 25" id="25"/>
            <p:cNvSpPr txBox="true"/>
            <p:nvPr/>
          </p:nvSpPr>
          <p:spPr>
            <a:xfrm>
              <a:off x="0" y="98425"/>
              <a:ext cx="660400" cy="2542214"/>
            </a:xfrm>
            <a:prstGeom prst="rect">
              <a:avLst/>
            </a:prstGeom>
          </p:spPr>
          <p:txBody>
            <a:bodyPr anchor="ctr" rtlCol="false" tIns="50800" lIns="50800" bIns="50800" rIns="50800"/>
            <a:lstStyle/>
            <a:p>
              <a:pPr algn="ctr">
                <a:lnSpc>
                  <a:spcPts val="2590"/>
                </a:lnSpc>
              </a:pPr>
            </a:p>
          </p:txBody>
        </p:sp>
      </p:grpSp>
      <p:sp>
        <p:nvSpPr>
          <p:cNvPr name="AutoShape 26" id="26"/>
          <p:cNvSpPr/>
          <p:nvPr/>
        </p:nvSpPr>
        <p:spPr>
          <a:xfrm flipH="true">
            <a:off x="17077631" y="-274996"/>
            <a:ext cx="3190486" cy="3827111"/>
          </a:xfrm>
          <a:prstGeom prst="line">
            <a:avLst/>
          </a:prstGeom>
          <a:ln cap="rnd" w="85725">
            <a:solidFill>
              <a:srgbClr val="E0B15E"/>
            </a:solidFill>
            <a:prstDash val="solid"/>
            <a:headEnd type="none" len="sm" w="sm"/>
            <a:tailEnd type="none" len="sm" w="sm"/>
          </a:ln>
        </p:spPr>
      </p:sp>
      <p:sp>
        <p:nvSpPr>
          <p:cNvPr name="Freeform 27" id="27"/>
          <p:cNvSpPr/>
          <p:nvPr/>
        </p:nvSpPr>
        <p:spPr>
          <a:xfrm flipH="false" flipV="false" rot="0">
            <a:off x="1048293" y="581944"/>
            <a:ext cx="6944759" cy="6872749"/>
          </a:xfrm>
          <a:custGeom>
            <a:avLst/>
            <a:gdLst/>
            <a:ahLst/>
            <a:cxnLst/>
            <a:rect r="r" b="b" t="t" l="l"/>
            <a:pathLst>
              <a:path h="6872749" w="6944759">
                <a:moveTo>
                  <a:pt x="0" y="0"/>
                </a:moveTo>
                <a:lnTo>
                  <a:pt x="6944759" y="0"/>
                </a:lnTo>
                <a:lnTo>
                  <a:pt x="6944759" y="6872749"/>
                </a:lnTo>
                <a:lnTo>
                  <a:pt x="0" y="6872749"/>
                </a:lnTo>
                <a:lnTo>
                  <a:pt x="0" y="0"/>
                </a:lnTo>
                <a:close/>
              </a:path>
            </a:pathLst>
          </a:custGeom>
          <a:blipFill>
            <a:blip r:embed="rId6"/>
            <a:stretch>
              <a:fillRect l="0" t="0" r="-10904" b="0"/>
            </a:stretch>
          </a:blipFill>
          <a:ln w="38100" cap="sq">
            <a:solidFill>
              <a:srgbClr val="000000"/>
            </a:solidFill>
            <a:prstDash val="solid"/>
            <a:miter/>
          </a:ln>
        </p:spPr>
      </p:sp>
      <p:sp>
        <p:nvSpPr>
          <p:cNvPr name="TextBox 28" id="28"/>
          <p:cNvSpPr txBox="true"/>
          <p:nvPr/>
        </p:nvSpPr>
        <p:spPr>
          <a:xfrm rot="0">
            <a:off x="9094875" y="3344654"/>
            <a:ext cx="5361064" cy="523875"/>
          </a:xfrm>
          <a:prstGeom prst="rect">
            <a:avLst/>
          </a:prstGeom>
        </p:spPr>
        <p:txBody>
          <a:bodyPr anchor="t" rtlCol="false" tIns="0" lIns="0" bIns="0" rIns="0">
            <a:spAutoFit/>
          </a:bodyPr>
          <a:lstStyle/>
          <a:p>
            <a:pPr algn="l">
              <a:lnSpc>
                <a:spcPts val="4200"/>
              </a:lnSpc>
            </a:pPr>
            <a:r>
              <a:rPr lang="en-US" sz="3000" b="true">
                <a:solidFill>
                  <a:srgbClr val="EF5241"/>
                </a:solidFill>
                <a:latin typeface="DM Sans Bold"/>
                <a:ea typeface="DM Sans Bold"/>
                <a:cs typeface="DM Sans Bold"/>
                <a:sym typeface="DM Sans Bold"/>
              </a:rPr>
              <a:t>Business Plan</a:t>
            </a:r>
          </a:p>
        </p:txBody>
      </p:sp>
      <p:sp>
        <p:nvSpPr>
          <p:cNvPr name="TextBox 29" id="29"/>
          <p:cNvSpPr txBox="true"/>
          <p:nvPr/>
        </p:nvSpPr>
        <p:spPr>
          <a:xfrm rot="0">
            <a:off x="9094875" y="4105380"/>
            <a:ext cx="7982756" cy="4550664"/>
          </a:xfrm>
          <a:prstGeom prst="rect">
            <a:avLst/>
          </a:prstGeom>
        </p:spPr>
        <p:txBody>
          <a:bodyPr anchor="t" rtlCol="false" tIns="0" lIns="0" bIns="0" rIns="0">
            <a:spAutoFit/>
          </a:bodyPr>
          <a:lstStyle/>
          <a:p>
            <a:pPr algn="l">
              <a:lnSpc>
                <a:spcPts val="3648"/>
              </a:lnSpc>
            </a:pPr>
            <a:r>
              <a:rPr lang="en-US" sz="2400">
                <a:solidFill>
                  <a:srgbClr val="000000"/>
                </a:solidFill>
                <a:latin typeface="DM Sans"/>
                <a:ea typeface="DM Sans"/>
                <a:cs typeface="DM Sans"/>
                <a:sym typeface="DM Sans"/>
              </a:rPr>
              <a:t>The line-bar plot reveals the top 10 campaigns, comparing total spent (line) and leads generated (bar). A key insight is that most of these campaigns are primarily running on Facebook, with some achieving exceptionally high lead counts from those 2 campaigns shown in the figure. This highlights Facebook as a dominant platform for lead generation, So we will talk about these  Facebook campaigns while analyzing their strategies to replicate success across other platforms.</a:t>
            </a:r>
          </a:p>
          <a:p>
            <a:pPr algn="l">
              <a:lnSpc>
                <a:spcPts val="3648"/>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2380859">
            <a:off x="-1313287" y="7502544"/>
            <a:ext cx="2842082" cy="7461317"/>
            <a:chOff x="0" y="0"/>
            <a:chExt cx="660400" cy="1733748"/>
          </a:xfrm>
        </p:grpSpPr>
        <p:sp>
          <p:nvSpPr>
            <p:cNvPr name="Freeform 3" id="3"/>
            <p:cNvSpPr/>
            <p:nvPr/>
          </p:nvSpPr>
          <p:spPr>
            <a:xfrm flipH="false" flipV="false" rot="0">
              <a:off x="0" y="0"/>
              <a:ext cx="660400" cy="1733748"/>
            </a:xfrm>
            <a:custGeom>
              <a:avLst/>
              <a:gdLst/>
              <a:ahLst/>
              <a:cxnLst/>
              <a:rect r="r" b="b" t="t" l="l"/>
              <a:pathLst>
                <a:path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2"/>
              </a:srgbClr>
            </a:solidFill>
          </p:spPr>
        </p:sp>
        <p:sp>
          <p:nvSpPr>
            <p:cNvPr name="TextBox 4" id="4"/>
            <p:cNvSpPr txBox="true"/>
            <p:nvPr/>
          </p:nvSpPr>
          <p:spPr>
            <a:xfrm>
              <a:off x="0" y="98425"/>
              <a:ext cx="660400" cy="1635323"/>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2377137">
            <a:off x="-916789" y="4206328"/>
            <a:ext cx="1338510" cy="7384047"/>
            <a:chOff x="0" y="0"/>
            <a:chExt cx="660400" cy="3643174"/>
          </a:xfrm>
        </p:grpSpPr>
        <p:sp>
          <p:nvSpPr>
            <p:cNvPr name="Freeform 6" id="6"/>
            <p:cNvSpPr/>
            <p:nvPr/>
          </p:nvSpPr>
          <p:spPr>
            <a:xfrm flipH="false" flipV="false" rot="0">
              <a:off x="0" y="0"/>
              <a:ext cx="660400" cy="3643174"/>
            </a:xfrm>
            <a:custGeom>
              <a:avLst/>
              <a:gdLst/>
              <a:ahLst/>
              <a:cxnLst/>
              <a:rect r="r" b="b" t="t" l="l"/>
              <a:pathLst>
                <a:path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p:spPr>
        </p:sp>
        <p:sp>
          <p:nvSpPr>
            <p:cNvPr name="TextBox 7" id="7"/>
            <p:cNvSpPr txBox="true"/>
            <p:nvPr/>
          </p:nvSpPr>
          <p:spPr>
            <a:xfrm>
              <a:off x="0" y="98425"/>
              <a:ext cx="660400" cy="3544749"/>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2377137">
            <a:off x="3012298" y="9449050"/>
            <a:ext cx="411277" cy="2198755"/>
            <a:chOff x="0" y="0"/>
            <a:chExt cx="660400" cy="3530606"/>
          </a:xfrm>
        </p:grpSpPr>
        <p:sp>
          <p:nvSpPr>
            <p:cNvPr name="Freeform 9" id="9"/>
            <p:cNvSpPr/>
            <p:nvPr/>
          </p:nvSpPr>
          <p:spPr>
            <a:xfrm flipH="false" flipV="false" rot="0">
              <a:off x="0" y="0"/>
              <a:ext cx="660400" cy="3530605"/>
            </a:xfrm>
            <a:custGeom>
              <a:avLst/>
              <a:gdLst/>
              <a:ahLst/>
              <a:cxnLst/>
              <a:rect r="r" b="b" t="t" l="l"/>
              <a:pathLst>
                <a:path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p:spPr>
        </p:sp>
        <p:sp>
          <p:nvSpPr>
            <p:cNvPr name="TextBox 10" id="10"/>
            <p:cNvSpPr txBox="true"/>
            <p:nvPr/>
          </p:nvSpPr>
          <p:spPr>
            <a:xfrm>
              <a:off x="0" y="98425"/>
              <a:ext cx="660400" cy="3432181"/>
            </a:xfrm>
            <a:prstGeom prst="rect">
              <a:avLst/>
            </a:prstGeom>
          </p:spPr>
          <p:txBody>
            <a:bodyPr anchor="ctr" rtlCol="false" tIns="50800" lIns="50800" bIns="50800" rIns="50800"/>
            <a:lstStyle/>
            <a:p>
              <a:pPr algn="ctr">
                <a:lnSpc>
                  <a:spcPts val="2590"/>
                </a:lnSpc>
              </a:pPr>
            </a:p>
          </p:txBody>
        </p:sp>
      </p:grpSp>
      <p:sp>
        <p:nvSpPr>
          <p:cNvPr name="Freeform 11" id="11"/>
          <p:cNvSpPr/>
          <p:nvPr/>
        </p:nvSpPr>
        <p:spPr>
          <a:xfrm flipH="false" flipV="false" rot="0">
            <a:off x="8817273" y="3939869"/>
            <a:ext cx="842974" cy="815386"/>
          </a:xfrm>
          <a:custGeom>
            <a:avLst/>
            <a:gdLst/>
            <a:ahLst/>
            <a:cxnLst/>
            <a:rect r="r" b="b" t="t" l="l"/>
            <a:pathLst>
              <a:path h="815386" w="842974">
                <a:moveTo>
                  <a:pt x="0" y="0"/>
                </a:moveTo>
                <a:lnTo>
                  <a:pt x="842975" y="0"/>
                </a:lnTo>
                <a:lnTo>
                  <a:pt x="842975" y="815386"/>
                </a:lnTo>
                <a:lnTo>
                  <a:pt x="0" y="815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8817273" y="6288028"/>
            <a:ext cx="842974" cy="701968"/>
          </a:xfrm>
          <a:custGeom>
            <a:avLst/>
            <a:gdLst/>
            <a:ahLst/>
            <a:cxnLst/>
            <a:rect r="r" b="b" t="t" l="l"/>
            <a:pathLst>
              <a:path h="701968" w="842974">
                <a:moveTo>
                  <a:pt x="0" y="0"/>
                </a:moveTo>
                <a:lnTo>
                  <a:pt x="842975" y="0"/>
                </a:lnTo>
                <a:lnTo>
                  <a:pt x="842975" y="701968"/>
                </a:lnTo>
                <a:lnTo>
                  <a:pt x="0" y="7019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3" id="13"/>
          <p:cNvSpPr/>
          <p:nvPr/>
        </p:nvSpPr>
        <p:spPr>
          <a:xfrm flipV="true">
            <a:off x="-2023730" y="7040723"/>
            <a:ext cx="3495899" cy="4260352"/>
          </a:xfrm>
          <a:prstGeom prst="line">
            <a:avLst/>
          </a:prstGeom>
          <a:ln cap="rnd" w="85725">
            <a:solidFill>
              <a:srgbClr val="E0B15E"/>
            </a:solidFill>
            <a:prstDash val="solid"/>
            <a:headEnd type="none" len="sm" w="sm"/>
            <a:tailEnd type="none" len="sm" w="sm"/>
          </a:ln>
        </p:spPr>
      </p:sp>
      <p:grpSp>
        <p:nvGrpSpPr>
          <p:cNvPr name="Group 14" id="14"/>
          <p:cNvGrpSpPr/>
          <p:nvPr/>
        </p:nvGrpSpPr>
        <p:grpSpPr>
          <a:xfrm rot="0">
            <a:off x="8563635" y="867875"/>
            <a:ext cx="6855084" cy="1268429"/>
            <a:chOff x="0" y="0"/>
            <a:chExt cx="1805454" cy="334072"/>
          </a:xfrm>
        </p:grpSpPr>
        <p:sp>
          <p:nvSpPr>
            <p:cNvPr name="Freeform 15" id="15"/>
            <p:cNvSpPr/>
            <p:nvPr/>
          </p:nvSpPr>
          <p:spPr>
            <a:xfrm flipH="false" flipV="false" rot="0">
              <a:off x="0" y="0"/>
              <a:ext cx="1805454" cy="334072"/>
            </a:xfrm>
            <a:custGeom>
              <a:avLst/>
              <a:gdLst/>
              <a:ahLst/>
              <a:cxnLst/>
              <a:rect r="r" b="b" t="t" l="l"/>
              <a:pathLst>
                <a:path h="334072" w="1805454">
                  <a:moveTo>
                    <a:pt x="38399" y="0"/>
                  </a:moveTo>
                  <a:lnTo>
                    <a:pt x="1767056" y="0"/>
                  </a:lnTo>
                  <a:cubicBezTo>
                    <a:pt x="1788263" y="0"/>
                    <a:pt x="1805454" y="17192"/>
                    <a:pt x="1805454" y="38399"/>
                  </a:cubicBezTo>
                  <a:lnTo>
                    <a:pt x="1805454" y="295673"/>
                  </a:lnTo>
                  <a:cubicBezTo>
                    <a:pt x="1805454" y="316880"/>
                    <a:pt x="1788263" y="334072"/>
                    <a:pt x="1767056" y="334072"/>
                  </a:cubicBezTo>
                  <a:lnTo>
                    <a:pt x="38399" y="334072"/>
                  </a:lnTo>
                  <a:cubicBezTo>
                    <a:pt x="17192" y="334072"/>
                    <a:pt x="0" y="316880"/>
                    <a:pt x="0" y="295673"/>
                  </a:cubicBezTo>
                  <a:lnTo>
                    <a:pt x="0" y="38399"/>
                  </a:lnTo>
                  <a:cubicBezTo>
                    <a:pt x="0" y="17192"/>
                    <a:pt x="17192" y="0"/>
                    <a:pt x="38399" y="0"/>
                  </a:cubicBezTo>
                  <a:close/>
                </a:path>
              </a:pathLst>
            </a:custGeom>
            <a:solidFill>
              <a:srgbClr val="FFFFFF"/>
            </a:solidFill>
            <a:ln cap="rnd">
              <a:noFill/>
              <a:prstDash val="solid"/>
              <a:round/>
            </a:ln>
          </p:spPr>
        </p:sp>
        <p:sp>
          <p:nvSpPr>
            <p:cNvPr name="TextBox 16" id="16"/>
            <p:cNvSpPr txBox="true"/>
            <p:nvPr/>
          </p:nvSpPr>
          <p:spPr>
            <a:xfrm>
              <a:off x="0" y="0"/>
              <a:ext cx="1805454" cy="334072"/>
            </a:xfrm>
            <a:prstGeom prst="rect">
              <a:avLst/>
            </a:prstGeom>
          </p:spPr>
          <p:txBody>
            <a:bodyPr anchor="ctr" rtlCol="false" tIns="50800" lIns="50800" bIns="50800" rIns="50800"/>
            <a:lstStyle/>
            <a:p>
              <a:pPr algn="ctr" marL="0" indent="0" lvl="0">
                <a:lnSpc>
                  <a:spcPts val="5040"/>
                </a:lnSpc>
                <a:spcBef>
                  <a:spcPct val="0"/>
                </a:spcBef>
              </a:pPr>
              <a:r>
                <a:rPr lang="en-US" b="true" sz="4200">
                  <a:solidFill>
                    <a:srgbClr val="2B1511"/>
                  </a:solidFill>
                  <a:latin typeface="Canva Sans Bold"/>
                  <a:ea typeface="Canva Sans Bold"/>
                  <a:cs typeface="Canva Sans Bold"/>
                  <a:sym typeface="Canva Sans Bold"/>
                </a:rPr>
                <a:t>Least(10) Campaigns</a:t>
              </a:r>
            </a:p>
          </p:txBody>
        </p:sp>
      </p:grpSp>
      <p:grpSp>
        <p:nvGrpSpPr>
          <p:cNvPr name="Group 17" id="17"/>
          <p:cNvGrpSpPr/>
          <p:nvPr/>
        </p:nvGrpSpPr>
        <p:grpSpPr>
          <a:xfrm rot="-8419140">
            <a:off x="16781988" y="-3913825"/>
            <a:ext cx="2842082" cy="7253346"/>
            <a:chOff x="0" y="0"/>
            <a:chExt cx="660400" cy="1685423"/>
          </a:xfrm>
        </p:grpSpPr>
        <p:sp>
          <p:nvSpPr>
            <p:cNvPr name="Freeform 18" id="18"/>
            <p:cNvSpPr/>
            <p:nvPr/>
          </p:nvSpPr>
          <p:spPr>
            <a:xfrm flipH="false" flipV="false" rot="0">
              <a:off x="0" y="0"/>
              <a:ext cx="660400" cy="1685423"/>
            </a:xfrm>
            <a:custGeom>
              <a:avLst/>
              <a:gdLst/>
              <a:ahLst/>
              <a:cxnLst/>
              <a:rect r="r" b="b" t="t" l="l"/>
              <a:pathLst>
                <a:path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2"/>
              </a:srgbClr>
            </a:solidFill>
          </p:spPr>
        </p:sp>
        <p:sp>
          <p:nvSpPr>
            <p:cNvPr name="TextBox 19" id="19"/>
            <p:cNvSpPr txBox="true"/>
            <p:nvPr/>
          </p:nvSpPr>
          <p:spPr>
            <a:xfrm>
              <a:off x="0" y="98425"/>
              <a:ext cx="660400" cy="1586998"/>
            </a:xfrm>
            <a:prstGeom prst="rect">
              <a:avLst/>
            </a:prstGeom>
          </p:spPr>
          <p:txBody>
            <a:bodyPr anchor="ctr" rtlCol="false" tIns="50800" lIns="50800" bIns="50800" rIns="50800"/>
            <a:lstStyle/>
            <a:p>
              <a:pPr algn="ctr">
                <a:lnSpc>
                  <a:spcPts val="2590"/>
                </a:lnSpc>
              </a:pPr>
            </a:p>
          </p:txBody>
        </p:sp>
      </p:grpSp>
      <p:grpSp>
        <p:nvGrpSpPr>
          <p:cNvPr name="Group 20" id="20"/>
          <p:cNvGrpSpPr/>
          <p:nvPr/>
        </p:nvGrpSpPr>
        <p:grpSpPr>
          <a:xfrm rot="-8422862">
            <a:off x="18303618" y="-391052"/>
            <a:ext cx="1338510" cy="5875601"/>
            <a:chOff x="0" y="0"/>
            <a:chExt cx="660400" cy="2898930"/>
          </a:xfrm>
        </p:grpSpPr>
        <p:sp>
          <p:nvSpPr>
            <p:cNvPr name="Freeform 21" id="21"/>
            <p:cNvSpPr/>
            <p:nvPr/>
          </p:nvSpPr>
          <p:spPr>
            <a:xfrm flipH="false" flipV="false" rot="0">
              <a:off x="0" y="0"/>
              <a:ext cx="660400" cy="2898930"/>
            </a:xfrm>
            <a:custGeom>
              <a:avLst/>
              <a:gdLst/>
              <a:ahLst/>
              <a:cxnLst/>
              <a:rect r="r" b="b" t="t" l="l"/>
              <a:pathLst>
                <a:path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p:spPr>
        </p:sp>
        <p:sp>
          <p:nvSpPr>
            <p:cNvPr name="TextBox 22" id="22"/>
            <p:cNvSpPr txBox="true"/>
            <p:nvPr/>
          </p:nvSpPr>
          <p:spPr>
            <a:xfrm>
              <a:off x="0" y="98425"/>
              <a:ext cx="660400" cy="2800505"/>
            </a:xfrm>
            <a:prstGeom prst="rect">
              <a:avLst/>
            </a:prstGeom>
          </p:spPr>
          <p:txBody>
            <a:bodyPr anchor="ctr" rtlCol="false" tIns="50800" lIns="50800" bIns="50800" rIns="50800"/>
            <a:lstStyle/>
            <a:p>
              <a:pPr algn="ctr">
                <a:lnSpc>
                  <a:spcPts val="2590"/>
                </a:lnSpc>
              </a:pPr>
            </a:p>
          </p:txBody>
        </p:sp>
      </p:grpSp>
      <p:grpSp>
        <p:nvGrpSpPr>
          <p:cNvPr name="Group 23" id="23"/>
          <p:cNvGrpSpPr/>
          <p:nvPr/>
        </p:nvGrpSpPr>
        <p:grpSpPr>
          <a:xfrm rot="-8422862">
            <a:off x="14997526" y="-558072"/>
            <a:ext cx="411277" cy="1644511"/>
            <a:chOff x="0" y="0"/>
            <a:chExt cx="660400" cy="2640639"/>
          </a:xfrm>
        </p:grpSpPr>
        <p:sp>
          <p:nvSpPr>
            <p:cNvPr name="Freeform 24" id="24"/>
            <p:cNvSpPr/>
            <p:nvPr/>
          </p:nvSpPr>
          <p:spPr>
            <a:xfrm flipH="false" flipV="false" rot="0">
              <a:off x="0" y="0"/>
              <a:ext cx="660400" cy="2640639"/>
            </a:xfrm>
            <a:custGeom>
              <a:avLst/>
              <a:gdLst/>
              <a:ahLst/>
              <a:cxnLst/>
              <a:rect r="r" b="b" t="t" l="l"/>
              <a:pathLst>
                <a:path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p:spPr>
        </p:sp>
        <p:sp>
          <p:nvSpPr>
            <p:cNvPr name="TextBox 25" id="25"/>
            <p:cNvSpPr txBox="true"/>
            <p:nvPr/>
          </p:nvSpPr>
          <p:spPr>
            <a:xfrm>
              <a:off x="0" y="98425"/>
              <a:ext cx="660400" cy="2542214"/>
            </a:xfrm>
            <a:prstGeom prst="rect">
              <a:avLst/>
            </a:prstGeom>
          </p:spPr>
          <p:txBody>
            <a:bodyPr anchor="ctr" rtlCol="false" tIns="50800" lIns="50800" bIns="50800" rIns="50800"/>
            <a:lstStyle/>
            <a:p>
              <a:pPr algn="ctr">
                <a:lnSpc>
                  <a:spcPts val="2590"/>
                </a:lnSpc>
              </a:pPr>
            </a:p>
          </p:txBody>
        </p:sp>
      </p:grpSp>
      <p:sp>
        <p:nvSpPr>
          <p:cNvPr name="AutoShape 26" id="26"/>
          <p:cNvSpPr/>
          <p:nvPr/>
        </p:nvSpPr>
        <p:spPr>
          <a:xfrm flipH="true">
            <a:off x="17077631" y="-274996"/>
            <a:ext cx="3190486" cy="3827111"/>
          </a:xfrm>
          <a:prstGeom prst="line">
            <a:avLst/>
          </a:prstGeom>
          <a:ln cap="rnd" w="85725">
            <a:solidFill>
              <a:srgbClr val="E0B15E"/>
            </a:solidFill>
            <a:prstDash val="solid"/>
            <a:headEnd type="none" len="sm" w="sm"/>
            <a:tailEnd type="none" len="sm" w="sm"/>
          </a:ln>
        </p:spPr>
      </p:sp>
      <p:sp>
        <p:nvSpPr>
          <p:cNvPr name="Freeform 27" id="27"/>
          <p:cNvSpPr/>
          <p:nvPr/>
        </p:nvSpPr>
        <p:spPr>
          <a:xfrm flipH="false" flipV="false" rot="0">
            <a:off x="688891" y="964451"/>
            <a:ext cx="7646145" cy="5937155"/>
          </a:xfrm>
          <a:custGeom>
            <a:avLst/>
            <a:gdLst/>
            <a:ahLst/>
            <a:cxnLst/>
            <a:rect r="r" b="b" t="t" l="l"/>
            <a:pathLst>
              <a:path h="5937155" w="7646145">
                <a:moveTo>
                  <a:pt x="0" y="0"/>
                </a:moveTo>
                <a:lnTo>
                  <a:pt x="7646144" y="0"/>
                </a:lnTo>
                <a:lnTo>
                  <a:pt x="7646144" y="5937155"/>
                </a:lnTo>
                <a:lnTo>
                  <a:pt x="0" y="5937155"/>
                </a:lnTo>
                <a:lnTo>
                  <a:pt x="0" y="0"/>
                </a:lnTo>
                <a:close/>
              </a:path>
            </a:pathLst>
          </a:custGeom>
          <a:blipFill>
            <a:blip r:embed="rId6"/>
            <a:stretch>
              <a:fillRect l="0" t="0" r="0" b="0"/>
            </a:stretch>
          </a:blipFill>
          <a:ln w="38100" cap="sq">
            <a:solidFill>
              <a:srgbClr val="000000"/>
            </a:solidFill>
            <a:prstDash val="solid"/>
            <a:miter/>
          </a:ln>
        </p:spPr>
      </p:sp>
      <p:sp>
        <p:nvSpPr>
          <p:cNvPr name="TextBox 28" id="28"/>
          <p:cNvSpPr txBox="true"/>
          <p:nvPr/>
        </p:nvSpPr>
        <p:spPr>
          <a:xfrm rot="0">
            <a:off x="9094875" y="3485440"/>
            <a:ext cx="5361064" cy="523875"/>
          </a:xfrm>
          <a:prstGeom prst="rect">
            <a:avLst/>
          </a:prstGeom>
        </p:spPr>
        <p:txBody>
          <a:bodyPr anchor="t" rtlCol="false" tIns="0" lIns="0" bIns="0" rIns="0">
            <a:spAutoFit/>
          </a:bodyPr>
          <a:lstStyle/>
          <a:p>
            <a:pPr algn="l">
              <a:lnSpc>
                <a:spcPts val="4200"/>
              </a:lnSpc>
            </a:pPr>
            <a:r>
              <a:rPr lang="en-US" sz="3000" b="true">
                <a:solidFill>
                  <a:srgbClr val="EF5241"/>
                </a:solidFill>
                <a:latin typeface="DM Sans Bold"/>
                <a:ea typeface="DM Sans Bold"/>
                <a:cs typeface="DM Sans Bold"/>
                <a:sym typeface="DM Sans Bold"/>
              </a:rPr>
              <a:t>Some inefficient campaigns:</a:t>
            </a:r>
          </a:p>
        </p:txBody>
      </p:sp>
      <p:sp>
        <p:nvSpPr>
          <p:cNvPr name="TextBox 29" id="29"/>
          <p:cNvSpPr txBox="true"/>
          <p:nvPr/>
        </p:nvSpPr>
        <p:spPr>
          <a:xfrm rot="0">
            <a:off x="9094875" y="4315559"/>
            <a:ext cx="8164425" cy="5465064"/>
          </a:xfrm>
          <a:prstGeom prst="rect">
            <a:avLst/>
          </a:prstGeom>
        </p:spPr>
        <p:txBody>
          <a:bodyPr anchor="t" rtlCol="false" tIns="0" lIns="0" bIns="0" rIns="0">
            <a:spAutoFit/>
          </a:bodyPr>
          <a:lstStyle/>
          <a:p>
            <a:pPr algn="l">
              <a:lnSpc>
                <a:spcPts val="3648"/>
              </a:lnSpc>
            </a:pPr>
            <a:r>
              <a:rPr lang="en-US" sz="2400">
                <a:solidFill>
                  <a:srgbClr val="000000"/>
                </a:solidFill>
                <a:latin typeface="DM Sans"/>
                <a:ea typeface="DM Sans"/>
                <a:cs typeface="DM Sans"/>
                <a:sym typeface="DM Sans"/>
              </a:rPr>
              <a:t>The line-bar plot for the bottom 6 campaigns shows that one Facebook campaign generated 0 leads despite spending, indicating inefficiency or potential targeting issues. Additionally, some campaigns across Facebook, Google, and LinkedIn have lower lead counts, suggesting either limited audience engagement or suboptimal ad strategies. For the business, this underscores the need to reevaluate these campaigns—particularly the underperforming Facebook one—to refine targeting, messaging, or budget allocation and explore optimization opportunities on Google and LinkedIn.</a:t>
            </a:r>
          </a:p>
          <a:p>
            <a:pPr algn="l">
              <a:lnSpc>
                <a:spcPts val="3648"/>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4569124" y="4098430"/>
            <a:ext cx="842477" cy="84247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4" id="4"/>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01</a:t>
              </a:r>
            </a:p>
          </p:txBody>
        </p:sp>
      </p:grpSp>
      <p:grpSp>
        <p:nvGrpSpPr>
          <p:cNvPr name="Group 5" id="5"/>
          <p:cNvGrpSpPr/>
          <p:nvPr/>
        </p:nvGrpSpPr>
        <p:grpSpPr>
          <a:xfrm rot="0">
            <a:off x="7976810" y="4098430"/>
            <a:ext cx="842477" cy="84247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7" id="7"/>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02</a:t>
              </a:r>
            </a:p>
          </p:txBody>
        </p:sp>
      </p:grpSp>
      <p:grpSp>
        <p:nvGrpSpPr>
          <p:cNvPr name="Group 8" id="8"/>
          <p:cNvGrpSpPr/>
          <p:nvPr/>
        </p:nvGrpSpPr>
        <p:grpSpPr>
          <a:xfrm rot="0">
            <a:off x="7976810" y="6294598"/>
            <a:ext cx="842477" cy="84247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0" id="10"/>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05</a:t>
              </a:r>
            </a:p>
          </p:txBody>
        </p:sp>
      </p:grpSp>
      <p:grpSp>
        <p:nvGrpSpPr>
          <p:cNvPr name="Group 11" id="11"/>
          <p:cNvGrpSpPr/>
          <p:nvPr/>
        </p:nvGrpSpPr>
        <p:grpSpPr>
          <a:xfrm rot="0">
            <a:off x="11381512" y="6294598"/>
            <a:ext cx="842477" cy="84247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3" id="13"/>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06</a:t>
              </a:r>
            </a:p>
          </p:txBody>
        </p:sp>
      </p:grpSp>
      <p:sp>
        <p:nvSpPr>
          <p:cNvPr name="Freeform 14" id="14"/>
          <p:cNvSpPr/>
          <p:nvPr/>
        </p:nvSpPr>
        <p:spPr>
          <a:xfrm flipH="false" flipV="false" rot="1095156">
            <a:off x="-4098793" y="-4550300"/>
            <a:ext cx="7891968" cy="7891968"/>
          </a:xfrm>
          <a:custGeom>
            <a:avLst/>
            <a:gdLst/>
            <a:ahLst/>
            <a:cxnLst/>
            <a:rect r="r" b="b" t="t" l="l"/>
            <a:pathLst>
              <a:path h="7891968" w="7891968">
                <a:moveTo>
                  <a:pt x="0" y="0"/>
                </a:moveTo>
                <a:lnTo>
                  <a:pt x="7891967" y="0"/>
                </a:lnTo>
                <a:lnTo>
                  <a:pt x="7891967" y="7891967"/>
                </a:lnTo>
                <a:lnTo>
                  <a:pt x="0" y="78919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1381512" y="4098430"/>
            <a:ext cx="842477" cy="84247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7" id="17"/>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03</a:t>
              </a:r>
            </a:p>
          </p:txBody>
        </p:sp>
      </p:grpSp>
      <p:grpSp>
        <p:nvGrpSpPr>
          <p:cNvPr name="Group 18" id="18"/>
          <p:cNvGrpSpPr/>
          <p:nvPr/>
        </p:nvGrpSpPr>
        <p:grpSpPr>
          <a:xfrm rot="0">
            <a:off x="4569124" y="6294598"/>
            <a:ext cx="842477" cy="84247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20" id="20"/>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r>
                <a:rPr lang="en-US" b="true" sz="3549">
                  <a:solidFill>
                    <a:srgbClr val="FFFFFF"/>
                  </a:solidFill>
                  <a:latin typeface="DM Sans Bold"/>
                  <a:ea typeface="DM Sans Bold"/>
                  <a:cs typeface="DM Sans Bold"/>
                  <a:sym typeface="DM Sans Bold"/>
                </a:rPr>
                <a:t>04</a:t>
              </a:r>
            </a:p>
          </p:txBody>
        </p:sp>
      </p:grpSp>
      <p:grpSp>
        <p:nvGrpSpPr>
          <p:cNvPr name="Group 21" id="21"/>
          <p:cNvGrpSpPr/>
          <p:nvPr/>
        </p:nvGrpSpPr>
        <p:grpSpPr>
          <a:xfrm rot="0">
            <a:off x="5593973" y="44488"/>
            <a:ext cx="7149561" cy="1268429"/>
            <a:chOff x="0" y="0"/>
            <a:chExt cx="1883012" cy="334072"/>
          </a:xfrm>
        </p:grpSpPr>
        <p:sp>
          <p:nvSpPr>
            <p:cNvPr name="Freeform 22" id="22"/>
            <p:cNvSpPr/>
            <p:nvPr/>
          </p:nvSpPr>
          <p:spPr>
            <a:xfrm flipH="false" flipV="false" rot="0">
              <a:off x="0" y="0"/>
              <a:ext cx="1883012" cy="334072"/>
            </a:xfrm>
            <a:custGeom>
              <a:avLst/>
              <a:gdLst/>
              <a:ahLst/>
              <a:cxnLst/>
              <a:rect r="r" b="b" t="t" l="l"/>
              <a:pathLst>
                <a:path h="334072" w="1883012">
                  <a:moveTo>
                    <a:pt x="36817" y="0"/>
                  </a:moveTo>
                  <a:lnTo>
                    <a:pt x="1846195" y="0"/>
                  </a:lnTo>
                  <a:cubicBezTo>
                    <a:pt x="1866529" y="0"/>
                    <a:pt x="1883012" y="16484"/>
                    <a:pt x="1883012" y="36817"/>
                  </a:cubicBezTo>
                  <a:lnTo>
                    <a:pt x="1883012" y="297255"/>
                  </a:lnTo>
                  <a:cubicBezTo>
                    <a:pt x="1883012" y="317588"/>
                    <a:pt x="1866529" y="334072"/>
                    <a:pt x="1846195" y="334072"/>
                  </a:cubicBezTo>
                  <a:lnTo>
                    <a:pt x="36817" y="334072"/>
                  </a:lnTo>
                  <a:cubicBezTo>
                    <a:pt x="16484" y="334072"/>
                    <a:pt x="0" y="317588"/>
                    <a:pt x="0" y="297255"/>
                  </a:cubicBezTo>
                  <a:lnTo>
                    <a:pt x="0" y="36817"/>
                  </a:lnTo>
                  <a:cubicBezTo>
                    <a:pt x="0" y="16484"/>
                    <a:pt x="16484" y="0"/>
                    <a:pt x="36817" y="0"/>
                  </a:cubicBezTo>
                  <a:close/>
                </a:path>
              </a:pathLst>
            </a:custGeom>
            <a:solidFill>
              <a:srgbClr val="FFFFFF"/>
            </a:solidFill>
            <a:ln cap="rnd">
              <a:noFill/>
              <a:prstDash val="solid"/>
              <a:round/>
            </a:ln>
          </p:spPr>
        </p:sp>
        <p:sp>
          <p:nvSpPr>
            <p:cNvPr name="TextBox 23" id="23"/>
            <p:cNvSpPr txBox="true"/>
            <p:nvPr/>
          </p:nvSpPr>
          <p:spPr>
            <a:xfrm>
              <a:off x="0" y="0"/>
              <a:ext cx="1883012" cy="334072"/>
            </a:xfrm>
            <a:prstGeom prst="rect">
              <a:avLst/>
            </a:prstGeom>
          </p:spPr>
          <p:txBody>
            <a:bodyPr anchor="ctr" rtlCol="false" tIns="50800" lIns="50800" bIns="50800" rIns="50800"/>
            <a:lstStyle/>
            <a:p>
              <a:pPr algn="ctr" marL="0" indent="0" lvl="0">
                <a:lnSpc>
                  <a:spcPts val="4975"/>
                </a:lnSpc>
                <a:spcBef>
                  <a:spcPct val="0"/>
                </a:spcBef>
              </a:pPr>
              <a:r>
                <a:rPr lang="en-US" b="true" sz="4146">
                  <a:solidFill>
                    <a:srgbClr val="2B1511"/>
                  </a:solidFill>
                  <a:latin typeface="Playfair Display SC Bold"/>
                  <a:ea typeface="Playfair Display SC Bold"/>
                  <a:cs typeface="Playfair Display SC Bold"/>
                  <a:sym typeface="Playfair Display SC Bold"/>
                </a:rPr>
                <a:t>Ad-set Performance</a:t>
              </a:r>
            </a:p>
          </p:txBody>
        </p:sp>
      </p:grpSp>
      <p:sp>
        <p:nvSpPr>
          <p:cNvPr name="Freeform 24" id="24"/>
          <p:cNvSpPr/>
          <p:nvPr/>
        </p:nvSpPr>
        <p:spPr>
          <a:xfrm flipH="false" flipV="false" rot="1095156">
            <a:off x="14074237" y="7160484"/>
            <a:ext cx="7891968" cy="7891968"/>
          </a:xfrm>
          <a:custGeom>
            <a:avLst/>
            <a:gdLst/>
            <a:ahLst/>
            <a:cxnLst/>
            <a:rect r="r" b="b" t="t" l="l"/>
            <a:pathLst>
              <a:path h="7891968" w="7891968">
                <a:moveTo>
                  <a:pt x="0" y="0"/>
                </a:moveTo>
                <a:lnTo>
                  <a:pt x="7891967" y="0"/>
                </a:lnTo>
                <a:lnTo>
                  <a:pt x="7891967" y="7891967"/>
                </a:lnTo>
                <a:lnTo>
                  <a:pt x="0" y="78919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5" id="25"/>
          <p:cNvGrpSpPr/>
          <p:nvPr/>
        </p:nvGrpSpPr>
        <p:grpSpPr>
          <a:xfrm rot="0">
            <a:off x="13036870" y="-1312917"/>
            <a:ext cx="2625834" cy="2625834"/>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27" id="27"/>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28" id="28"/>
          <p:cNvGrpSpPr/>
          <p:nvPr/>
        </p:nvGrpSpPr>
        <p:grpSpPr>
          <a:xfrm rot="0">
            <a:off x="1752881" y="9161550"/>
            <a:ext cx="2625834" cy="2625834"/>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30" id="3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31" id="31"/>
          <p:cNvSpPr/>
          <p:nvPr/>
        </p:nvSpPr>
        <p:spPr>
          <a:xfrm flipH="false" flipV="false" rot="0">
            <a:off x="1441096" y="1312917"/>
            <a:ext cx="15405808" cy="8553495"/>
          </a:xfrm>
          <a:custGeom>
            <a:avLst/>
            <a:gdLst/>
            <a:ahLst/>
            <a:cxnLst/>
            <a:rect r="r" b="b" t="t" l="l"/>
            <a:pathLst>
              <a:path h="8553495" w="15405808">
                <a:moveTo>
                  <a:pt x="0" y="0"/>
                </a:moveTo>
                <a:lnTo>
                  <a:pt x="15405808" y="0"/>
                </a:lnTo>
                <a:lnTo>
                  <a:pt x="15405808" y="8553495"/>
                </a:lnTo>
                <a:lnTo>
                  <a:pt x="0" y="8553495"/>
                </a:lnTo>
                <a:lnTo>
                  <a:pt x="0" y="0"/>
                </a:lnTo>
                <a:close/>
              </a:path>
            </a:pathLst>
          </a:custGeom>
          <a:blipFill>
            <a:blip r:embed="rId4"/>
            <a:stretch>
              <a:fillRect l="-390" t="0" r="-39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DAGO1Suc1ks</dc:identifier>
  <dcterms:modified xsi:type="dcterms:W3CDTF">2011-08-01T06:04:30Z</dcterms:modified>
  <cp:revision>1</cp:revision>
  <dc:title>Business project</dc:title>
</cp:coreProperties>
</file>