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mo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Arimo-boldItalic.fntdata"/><Relationship Id="rId21" Type="http://schemas.openxmlformats.org/officeDocument/2006/relationships/font" Target="fonts/Arimo-italic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rim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610c39dd6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610c39dd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5e77e654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5e77e654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61a32cb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61a32cb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a4b077a6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6a4b077a6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5e77e654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5e77e654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a4b077a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a4b077a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Analytics</a:t>
            </a:r>
            <a:r>
              <a:rPr lang="en"/>
              <a:t> Dashboard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852575" y="3464775"/>
            <a:ext cx="378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Azure Databricks &amp; PySpark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852575" y="1315354"/>
            <a:ext cx="1230024" cy="62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40" name="Google Shape;240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42" name="Google Shape;242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50" name="Google Shape;250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65" name="Google Shape;26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71" name="Google Shape;271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86" name="Google Shape;286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87" name="Google Shape;287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1" name="Google Shape;301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/>
          <p:nvPr>
            <p:ph idx="4" type="title"/>
          </p:nvPr>
        </p:nvSpPr>
        <p:spPr>
          <a:xfrm>
            <a:off x="4576800" y="1485600"/>
            <a:ext cx="4363800" cy="2934600"/>
          </a:xfrm>
          <a:prstGeom prst="rect">
            <a:avLst/>
          </a:prstGeom>
          <a:effectLst>
            <a:outerShdw blurRad="57150" rotWithShape="0" algn="bl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00"/>
                </a:solidFill>
              </a:rPr>
              <a:t>Thank YOu</a:t>
            </a:r>
            <a:endParaRPr sz="9600">
              <a:solidFill>
                <a:srgbClr val="FFFF00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409488" y="1274038"/>
            <a:ext cx="3852862" cy="3290153"/>
            <a:chOff x="409488" y="1216888"/>
            <a:chExt cx="3852862" cy="3290153"/>
          </a:xfrm>
        </p:grpSpPr>
        <p:sp>
          <p:nvSpPr>
            <p:cNvPr id="605" name="Google Shape;605;p40"/>
            <p:cNvSpPr/>
            <p:nvPr/>
          </p:nvSpPr>
          <p:spPr>
            <a:xfrm>
              <a:off x="706058" y="2669198"/>
              <a:ext cx="517858" cy="49154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947025" y="1216888"/>
              <a:ext cx="315325" cy="29930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40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608" name="Google Shape;608;p40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0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rect b="b" l="l" r="r" t="t"/>
                <a:pathLst>
                  <a:path extrusionOk="0" h="7126" w="604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1" name="Google Shape;611;p40"/>
              <p:cNvGrpSpPr/>
              <p:nvPr/>
            </p:nvGrpSpPr>
            <p:grpSpPr>
              <a:xfrm flipH="1" rot="582716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612" name="Google Shape;612;p40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rect b="b" l="l" r="r" t="t"/>
                  <a:pathLst>
                    <a:path extrusionOk="0" fill="none" h="59536" w="41722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40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rect b="b" l="l" r="r" t="t"/>
                  <a:pathLst>
                    <a:path extrusionOk="0" fill="none" h="8249" w="898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40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40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40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rect b="b" l="l" r="r" t="t"/>
                  <a:pathLst>
                    <a:path extrusionOk="0" fill="none" h="891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40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40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40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rect b="b" l="l" r="r" t="t"/>
                  <a:pathLst>
                    <a:path extrusionOk="0" fill="none" h="892" w="30428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40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rect b="b" l="l" r="r" t="t"/>
                  <a:pathLst>
                    <a:path extrusionOk="0" fill="none" h="891" w="30428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40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rect b="b" l="l" r="r" t="t"/>
                  <a:pathLst>
                    <a:path extrusionOk="0" fill="none" h="892" w="12614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40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rect b="b" l="l" r="r" t="t"/>
                  <a:pathLst>
                    <a:path extrusionOk="0" fill="none" h="0" w="15731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3" name="Google Shape;623;p40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624" name="Google Shape;624;p40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rect b="b" l="l" r="r" t="t"/>
                  <a:pathLst>
                    <a:path extrusionOk="0" h="20184" w="20184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40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rect b="b" l="l" r="r" t="t"/>
                  <a:pathLst>
                    <a:path extrusionOk="0" h="7465" w="5826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40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rect b="b" l="l" r="r" t="t"/>
                  <a:pathLst>
                    <a:path extrusionOk="0" h="29680" w="29698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40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rect b="b" l="l" r="r" t="t"/>
                  <a:pathLst>
                    <a:path extrusionOk="0" h="13700" w="10244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40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rect b="b" l="l" r="r" t="t"/>
                  <a:pathLst>
                    <a:path extrusionOk="0" h="7429" w="12827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9" name="Google Shape;629;p40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rect b="b" l="l" r="r" t="t"/>
                <a:pathLst>
                  <a:path extrusionOk="0" fill="none" h="1747" w="1729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rect b="b" l="l" r="r" t="t"/>
                <a:pathLst>
                  <a:path extrusionOk="0" fill="none" h="3083" w="3065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rect b="b" l="l" r="r" t="t"/>
                <a:pathLst>
                  <a:path extrusionOk="0" h="206346" w="207404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6" name="Google Shape;636;p40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637" name="Google Shape;637;p40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rect b="b" l="l" r="r" t="t"/>
                  <a:pathLst>
                    <a:path extrusionOk="0" h="54887" w="7279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40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rect b="b" l="l" r="r" t="t"/>
                  <a:pathLst>
                    <a:path extrusionOk="0" h="54870" w="7279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40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rect b="b" l="l" r="r" t="t"/>
                  <a:pathLst>
                    <a:path extrusionOk="0" h="46763" w="38747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40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rect b="b" l="l" r="r" t="t"/>
                  <a:pathLst>
                    <a:path extrusionOk="0" h="54477" w="70153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40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rect b="b" l="l" r="r" t="t"/>
                  <a:pathLst>
                    <a:path extrusionOk="0" h="47191" w="40065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40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rect b="b" l="l" r="r" t="t"/>
                  <a:pathLst>
                    <a:path extrusionOk="0" fill="none" h="54887" w="7279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40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rect b="b" l="l" r="r" t="t"/>
                  <a:pathLst>
                    <a:path extrusionOk="0" fill="none" h="54870" w="7279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40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rect b="b" l="l" r="r" t="t"/>
                  <a:pathLst>
                    <a:path extrusionOk="0" fill="none" h="53996" w="68835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40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rect b="b" l="l" r="r" t="t"/>
                  <a:pathLst>
                    <a:path extrusionOk="0" fill="none" h="54477" w="70153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40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rect b="b" l="l" r="r" t="t"/>
                  <a:pathLst>
                    <a:path extrusionOk="0" fill="none" h="47191" w="40065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40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rect b="b" l="l" r="r" t="t"/>
                  <a:pathLst>
                    <a:path extrusionOk="0" h="19" w="1105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40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rect b="b" l="l" r="r" t="t"/>
                  <a:pathLst>
                    <a:path extrusionOk="0" h="1" w="1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40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rect b="b" l="l" r="r" t="t"/>
                  <a:pathLst>
                    <a:path extrusionOk="0" fill="none" h="7803" w="27311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40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rect b="b" l="l" r="r" t="t"/>
                  <a:pathLst>
                    <a:path extrusionOk="0" fill="none" h="7803" w="27311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40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rect b="b" l="l" r="r" t="t"/>
                  <a:pathLst>
                    <a:path extrusionOk="0" fill="none" h="7804" w="2731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40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rect b="b" l="l" r="r" t="t"/>
                  <a:pathLst>
                    <a:path extrusionOk="0" fill="none" h="7109" w="27382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40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rect b="b" l="l" r="r" t="t"/>
                  <a:pathLst>
                    <a:path extrusionOk="0" fill="none" h="7109" w="27399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40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rect b="b" l="l" r="r" t="t"/>
                  <a:pathLst>
                    <a:path extrusionOk="0" fill="none" h="7109" w="2740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40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rect b="b" l="l" r="r" t="t"/>
                  <a:pathLst>
                    <a:path extrusionOk="0" fill="none" h="5505" w="1408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40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rect b="b" l="l" r="r" t="t"/>
                  <a:pathLst>
                    <a:path extrusionOk="0" fill="none" h="8106" w="24532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40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rect b="b" l="l" r="r" t="t"/>
                  <a:pathLst>
                    <a:path extrusionOk="0" fill="none" h="8106" w="24532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40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rect b="b" l="l" r="r" t="t"/>
                  <a:pathLst>
                    <a:path extrusionOk="0" fill="none" h="8124" w="24514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40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rect b="b" l="l" r="r" t="t"/>
                  <a:pathLst>
                    <a:path extrusionOk="0" fill="none" h="8106" w="24514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40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rect b="b" l="l" r="r" t="t"/>
                  <a:pathLst>
                    <a:path extrusionOk="0" fill="none" h="8106" w="24514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40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rect b="b" l="l" r="r" t="t"/>
                  <a:pathLst>
                    <a:path extrusionOk="0" fill="none" h="8000" w="24549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40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rect b="b" l="l" r="r" t="t"/>
                  <a:pathLst>
                    <a:path extrusionOk="0" fill="none" h="7981" w="2455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40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rect b="b" l="l" r="r" t="t"/>
                  <a:pathLst>
                    <a:path extrusionOk="0" fill="none" h="7982" w="2455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40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665" name="Google Shape;665;p40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rect b="b" l="l" r="r" t="t"/>
                  <a:pathLst>
                    <a:path extrusionOk="0" h="8320" w="4045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40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rect b="b" l="l" r="r" t="t"/>
                  <a:pathLst>
                    <a:path extrusionOk="0" h="6913" w="15374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40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rect b="b" l="l" r="r" t="t"/>
                  <a:pathLst>
                    <a:path extrusionOk="0" h="12524" w="14288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8" name="Google Shape;668;p40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rect b="b" l="l" r="r" t="t"/>
                <a:pathLst>
                  <a:path extrusionOk="0" h="3065" w="3065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rect b="b" l="l" r="r" t="t"/>
                <a:pathLst>
                  <a:path extrusionOk="0" fill="none" h="1747" w="1729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0" name="Google Shape;670;p40"/>
          <p:cNvSpPr/>
          <p:nvPr/>
        </p:nvSpPr>
        <p:spPr>
          <a:xfrm>
            <a:off x="5246663" y="6919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 rot="-1685758">
            <a:off x="4967116" y="10884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4354438" y="89836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4835912" y="3480040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7" name="Google Shape;677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0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714300" y="786275"/>
            <a:ext cx="77154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14" name="Google Shape;314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760500" y="1503100"/>
            <a:ext cx="76230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a real-time analytics dashboard using Azure Databricks and PySpark. Ingest streaming data, process it with PySpark SQL, and visualize the results in real-time using Databricks notebooks or other visualization tools.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Azure EventHubs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0" name="Google Shape;330;p33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Scalable event ingestion service for streaming data.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1" name="Google Shape;331;p33"/>
          <p:cNvCxnSpPr/>
          <p:nvPr/>
        </p:nvCxnSpPr>
        <p:spPr>
          <a:xfrm>
            <a:off x="758400" y="366740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Project Requirement</a:t>
            </a:r>
            <a:endParaRPr/>
          </a:p>
        </p:txBody>
      </p:sp>
      <p:sp>
        <p:nvSpPr>
          <p:cNvPr id="333" name="Google Shape;333;p33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Azure Databricks</a:t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334" name="Google Shape;334;p33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Cloud-based platform for data processing and analytics.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33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PySpark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33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Python API for distributed data processing.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7" name="Google Shape;337;p33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3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3"/>
          <p:cNvSpPr txBox="1"/>
          <p:nvPr>
            <p:ph idx="7" type="title"/>
          </p:nvPr>
        </p:nvSpPr>
        <p:spPr>
          <a:xfrm>
            <a:off x="5864250" y="3039975"/>
            <a:ext cx="30141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DataBricks Notebooks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0" name="Google Shape;340;p33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Interactive environment for data exploration and analysis.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1" name="Google Shape;341;p33"/>
          <p:cNvCxnSpPr/>
          <p:nvPr/>
        </p:nvCxnSpPr>
        <p:spPr>
          <a:xfrm>
            <a:off x="6251550" y="366740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3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Visualization tools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43" name="Google Shape;343;p33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Libraries for creating interactive visualizations and dashboard.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4" name="Google Shape;344;p33"/>
          <p:cNvCxnSpPr/>
          <p:nvPr/>
        </p:nvCxnSpPr>
        <p:spPr>
          <a:xfrm>
            <a:off x="3481613" y="366740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8" name="Google Shape;348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2113388" y="748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6679127" y="936026"/>
            <a:ext cx="80847" cy="80852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556037" y="7229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8297713" y="13352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Diagram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68" name="Google Shape;368;p34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69" name="Google Shape;369;p3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72" name="Google Shape;372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4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92" name="Google Shape;392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35" y="1519077"/>
            <a:ext cx="8385691" cy="202213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3120000" dist="95250">
              <a:srgbClr val="000000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/>
              <a:t>real time</a:t>
            </a:r>
            <a:r>
              <a:rPr lang="en"/>
              <a:t> Dashboard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 rot="7201932">
            <a:off x="7983100" y="9000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7511800" y="12215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425551" y="34681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 rot="-1685758">
            <a:off x="644091" y="3943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317714" y="41854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6719976" y="7495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57963" y="28298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8579737" y="1921547"/>
            <a:ext cx="80874" cy="81760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8550051" y="1330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 rot="-1685758">
            <a:off x="8399928" y="774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 rot="5400000">
            <a:off x="4439605" y="163506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1306175" y="1629025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Immediate Insights</a:t>
            </a:r>
            <a:endParaRPr sz="2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3582264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4925589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3582264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4925589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35"/>
          <p:cNvSpPr/>
          <p:nvPr/>
        </p:nvSpPr>
        <p:spPr>
          <a:xfrm>
            <a:off x="3582264" y="367570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1306175" y="2739813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Agility And </a:t>
            </a: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Scalability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1306175" y="37763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Collaboration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759300" y="1592725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Decision Support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5759300" y="2704013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Efficiency &amp; Performance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9" name="Google Shape;429;p35"/>
          <p:cNvSpPr/>
          <p:nvPr/>
        </p:nvSpPr>
        <p:spPr>
          <a:xfrm rot="10800000">
            <a:off x="5111267" y="21907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 rot="10800000">
            <a:off x="3767942" y="33020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 rot="-5400000">
            <a:off x="4439605" y="2782178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35" name="Google Shape;435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450" name="Google Shape;450;p36"/>
          <p:cNvSpPr txBox="1"/>
          <p:nvPr>
            <p:ph type="title"/>
          </p:nvPr>
        </p:nvSpPr>
        <p:spPr>
          <a:xfrm>
            <a:off x="2915750" y="161750"/>
            <a:ext cx="40179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Process flow</a:t>
            </a:r>
            <a:endParaRPr sz="4500">
              <a:solidFill>
                <a:srgbClr val="000000"/>
              </a:solidFill>
            </a:endParaRPr>
          </a:p>
        </p:txBody>
      </p:sp>
      <p:grpSp>
        <p:nvGrpSpPr>
          <p:cNvPr id="451" name="Google Shape;451;p36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52" name="Google Shape;452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63" name="Google Shape;463;p36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69" name="Google Shape;469;p36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6"/>
          <p:cNvGrpSpPr/>
          <p:nvPr/>
        </p:nvGrpSpPr>
        <p:grpSpPr>
          <a:xfrm>
            <a:off x="8429706" y="76696"/>
            <a:ext cx="612965" cy="612965"/>
            <a:chOff x="5208200" y="980975"/>
            <a:chExt cx="440475" cy="440475"/>
          </a:xfrm>
        </p:grpSpPr>
        <p:sp>
          <p:nvSpPr>
            <p:cNvPr id="481" name="Google Shape;481;p36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6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7201932">
            <a:off x="1637012" y="334907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8629476" y="17114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 rot="7198898">
            <a:off x="8147899" y="307564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 rot="-1685758">
            <a:off x="8283953" y="7001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8354138" y="9692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6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97" name="Google Shape;497;p36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>
            <a:off x="8197749" y="13505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11" name="Google Shape;511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6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36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2" name="Google Shape;5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525" y="1431350"/>
            <a:ext cx="6428324" cy="2895225"/>
          </a:xfrm>
          <a:prstGeom prst="rect">
            <a:avLst/>
          </a:prstGeom>
          <a:noFill/>
          <a:ln>
            <a:noFill/>
          </a:ln>
          <a:effectLst>
            <a:outerShdw rotWithShape="0" algn="bl" dir="3300000" dist="114300">
              <a:srgbClr val="000000">
                <a:alpha val="61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title"/>
          </p:nvPr>
        </p:nvSpPr>
        <p:spPr>
          <a:xfrm>
            <a:off x="536600" y="221250"/>
            <a:ext cx="36852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implementation-</a:t>
            </a:r>
            <a:endParaRPr sz="4800"/>
          </a:p>
        </p:txBody>
      </p:sp>
      <p:sp>
        <p:nvSpPr>
          <p:cNvPr id="528" name="Google Shape;528;p37"/>
          <p:cNvSpPr txBox="1"/>
          <p:nvPr/>
        </p:nvSpPr>
        <p:spPr>
          <a:xfrm>
            <a:off x="773000" y="1367625"/>
            <a:ext cx="7076100" cy="2844300"/>
          </a:xfrm>
          <a:prstGeom prst="rect">
            <a:avLst/>
          </a:prstGeom>
          <a:solidFill>
            <a:srgbClr val="F2F2F2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Ingestion: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Configure Azure Event Hubs for streaming data ingestion from various sources.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Set up event listeners to continuously ingest streaming data into Azure Databricks.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Processing with PySpark: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Utilize PySpark within Azure Databricks to process streaming data in real-time.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Define schemas for parsing and transforming streaming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Apply PySpark functions for filtering, aggregation, and enrichment.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Real-time Analytics Dashboard Development: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Develop interactive dashboards using Databricks Notebooks and visualization tools.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 live updates and streaming capabilities within the dashboard.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2435575" y="581000"/>
            <a:ext cx="44454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FInal Output</a:t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7910100" y="22614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830067" y="31668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8172564" y="318271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540" name="Google Shape;540;p3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8"/>
          <p:cNvSpPr/>
          <p:nvPr/>
        </p:nvSpPr>
        <p:spPr>
          <a:xfrm rot="7198898">
            <a:off x="7185962" y="118886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7932086" y="36930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53" name="Google Shape;553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8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38"/>
          <p:cNvPicPr preferRelativeResize="0"/>
          <p:nvPr/>
        </p:nvPicPr>
        <p:blipFill rotWithShape="1">
          <a:blip r:embed="rId4">
            <a:alphaModFix/>
          </a:blip>
          <a:srcRect b="0" l="0" r="0" t="15182"/>
          <a:stretch/>
        </p:blipFill>
        <p:spPr>
          <a:xfrm>
            <a:off x="1418275" y="1386800"/>
            <a:ext cx="5720101" cy="303235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94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type="title"/>
          </p:nvPr>
        </p:nvSpPr>
        <p:spPr>
          <a:xfrm>
            <a:off x="2435575" y="581000"/>
            <a:ext cx="44454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FInal Output</a:t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9"/>
          <p:cNvSpPr/>
          <p:nvPr/>
        </p:nvSpPr>
        <p:spPr>
          <a:xfrm>
            <a:off x="7910100" y="22614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830067" y="31668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8172564" y="318271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39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575" name="Google Shape;575;p3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9"/>
          <p:cNvSpPr/>
          <p:nvPr/>
        </p:nvSpPr>
        <p:spPr>
          <a:xfrm rot="7198898">
            <a:off x="7185962" y="118886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7932086" y="36930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88" name="Google Shape;588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39"/>
          <p:cNvPicPr preferRelativeResize="0"/>
          <p:nvPr/>
        </p:nvPicPr>
        <p:blipFill rotWithShape="1">
          <a:blip r:embed="rId4">
            <a:alphaModFix/>
          </a:blip>
          <a:srcRect b="0" l="0" r="0" t="15282"/>
          <a:stretch/>
        </p:blipFill>
        <p:spPr>
          <a:xfrm>
            <a:off x="1530650" y="1386795"/>
            <a:ext cx="5819126" cy="3081056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3000000" dist="1428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