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9" r:id="rId4"/>
    <p:sldId id="260" r:id="rId5"/>
    <p:sldId id="261" r:id="rId6"/>
    <p:sldId id="262" r:id="rId7"/>
    <p:sldId id="263" r:id="rId8"/>
    <p:sldId id="267" r:id="rId9"/>
    <p:sldId id="264" r:id="rId10"/>
    <p:sldId id="265"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7E388-D4F6-4801-A966-3F45DD9E333E}" type="datetimeFigureOut">
              <a:rPr lang="en-IN" smtClean="0"/>
              <a:t>13-08-2020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F806B-AA84-4741-9E08-8E9FA8C67CC5}" type="slidenum">
              <a:rPr lang="en-IN" smtClean="0"/>
              <a:t>‹#›</a:t>
            </a:fld>
            <a:endParaRPr lang="en-IN"/>
          </a:p>
        </p:txBody>
      </p:sp>
    </p:spTree>
    <p:extLst>
      <p:ext uri="{BB962C8B-B14F-4D97-AF65-F5344CB8AC3E}">
        <p14:creationId xmlns:p14="http://schemas.microsoft.com/office/powerpoint/2010/main" val="240534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blogger.com/u/1/blog/post/edit/8028673936834036773/9158478312802804208"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blogger.com/u/1/blog/post/edit/8028673936834036773/9158478312802804208"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blogger.com/u/1/blog/post/edit/8028673936834036773/9158478312802804208"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logger.com/u/1/blog/post/edit/8028673936834036773/9158478312802804208"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blogger.com/u/1/blog/post/edit/8028673936834036773/9158478312802804208"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logger.com/u/1/blog/post/edit/8028673936834036773/9158478312802804208"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2D5C-5F3A-4BFA-9605-6BBF557E82A1}"/>
              </a:ext>
            </a:extLst>
          </p:cNvPr>
          <p:cNvSpPr>
            <a:spLocks noGrp="1"/>
          </p:cNvSpPr>
          <p:nvPr>
            <p:ph type="ctrTitle"/>
          </p:nvPr>
        </p:nvSpPr>
        <p:spPr>
          <a:xfrm>
            <a:off x="1876424" y="1122362"/>
            <a:ext cx="8881772" cy="2731181"/>
          </a:xfrm>
        </p:spPr>
        <p:txBody>
          <a:bodyPr>
            <a:normAutofit/>
          </a:bodyPr>
          <a:lstStyle/>
          <a:p>
            <a:r>
              <a:rPr lang="en-IN" b="1" i="0" dirty="0">
                <a:solidFill>
                  <a:srgbClr val="000000"/>
                </a:solidFill>
                <a:effectLst/>
                <a:latin typeface="Times New Roman" panose="02020603050405020304" pitchFamily="18" charset="0"/>
              </a:rPr>
              <a:t> introduction to Data Science</a:t>
            </a:r>
            <a:endParaRPr lang="en-IN" dirty="0"/>
          </a:p>
        </p:txBody>
      </p:sp>
      <p:sp>
        <p:nvSpPr>
          <p:cNvPr id="3" name="Subtitle 2">
            <a:extLst>
              <a:ext uri="{FF2B5EF4-FFF2-40B4-BE49-F238E27FC236}">
                <a16:creationId xmlns:a16="http://schemas.microsoft.com/office/drawing/2014/main" id="{6416D1F9-8D01-41C3-8BFC-932127AAE7F8}"/>
              </a:ext>
            </a:extLst>
          </p:cNvPr>
          <p:cNvSpPr>
            <a:spLocks noGrp="1"/>
          </p:cNvSpPr>
          <p:nvPr>
            <p:ph type="subTitle" idx="1"/>
          </p:nvPr>
        </p:nvSpPr>
        <p:spPr>
          <a:xfrm>
            <a:off x="1876424" y="3853543"/>
            <a:ext cx="8791575" cy="1959427"/>
          </a:xfrm>
        </p:spPr>
        <p:txBody>
          <a:bodyPr/>
          <a:lstStyle/>
          <a:p>
            <a:r>
              <a:rPr lang="en-US" dirty="0"/>
              <a:t>						</a:t>
            </a:r>
            <a:r>
              <a:rPr lang="en-US" b="1" dirty="0">
                <a:solidFill>
                  <a:schemeClr val="bg1"/>
                </a:solidFill>
              </a:rPr>
              <a:t>17it111-Krushnal Soni</a:t>
            </a:r>
          </a:p>
          <a:p>
            <a:r>
              <a:rPr lang="en-US" dirty="0"/>
              <a:t>						</a:t>
            </a:r>
            <a:endParaRPr lang="en-IN" dirty="0"/>
          </a:p>
        </p:txBody>
      </p:sp>
    </p:spTree>
    <p:extLst>
      <p:ext uri="{BB962C8B-B14F-4D97-AF65-F5344CB8AC3E}">
        <p14:creationId xmlns:p14="http://schemas.microsoft.com/office/powerpoint/2010/main" val="115047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8EFF2-B06E-4E32-AC21-CA145C4D6357}"/>
              </a:ext>
            </a:extLst>
          </p:cNvPr>
          <p:cNvSpPr>
            <a:spLocks noGrp="1"/>
          </p:cNvSpPr>
          <p:nvPr>
            <p:ph idx="1"/>
          </p:nvPr>
        </p:nvSpPr>
        <p:spPr>
          <a:xfrm>
            <a:off x="1054359" y="625150"/>
            <a:ext cx="9946434" cy="5309119"/>
          </a:xfrm>
        </p:spPr>
        <p:txBody>
          <a:bodyPr>
            <a:normAutofit fontScale="92500" lnSpcReduction="20000"/>
          </a:bodyPr>
          <a:lstStyle/>
          <a:p>
            <a:pPr marL="0" indent="0" algn="l">
              <a:buNone/>
            </a:pPr>
            <a:r>
              <a:rPr lang="en-US" sz="2100" b="1" i="0" dirty="0" err="1">
                <a:solidFill>
                  <a:srgbClr val="222222"/>
                </a:solidFill>
                <a:effectLst/>
                <a:latin typeface="Arial" panose="020B0604020202020204" pitchFamily="34" charset="0"/>
                <a:cs typeface="Arial" panose="020B0604020202020204" pitchFamily="34" charset="0"/>
              </a:rPr>
              <a:t>Dataframe</a:t>
            </a:r>
            <a:r>
              <a:rPr lang="en-US" sz="2100" b="1" i="0" dirty="0">
                <a:solidFill>
                  <a:srgbClr val="222222"/>
                </a:solidFill>
                <a:effectLst/>
                <a:latin typeface="Arial" panose="020B0604020202020204" pitchFamily="34" charset="0"/>
                <a:cs typeface="Arial" panose="020B0604020202020204" pitchFamily="34" charset="0"/>
              </a:rPr>
              <a:t> Loading :-</a:t>
            </a:r>
            <a:endParaRPr lang="en-US" sz="2100" b="0" i="0" dirty="0">
              <a:solidFill>
                <a:srgbClr val="222222"/>
              </a:solidFill>
              <a:effectLst/>
              <a:latin typeface="Arial" panose="020B0604020202020204" pitchFamily="34" charset="0"/>
              <a:cs typeface="Arial" panose="020B0604020202020204" pitchFamily="34" charset="0"/>
            </a:endParaRPr>
          </a:p>
          <a:p>
            <a:r>
              <a:rPr lang="en-US" sz="1600" b="0" i="0" dirty="0">
                <a:solidFill>
                  <a:srgbClr val="222222"/>
                </a:solidFill>
                <a:effectLst/>
                <a:latin typeface="Arial" panose="020B0604020202020204" pitchFamily="34" charset="0"/>
                <a:cs typeface="Arial" panose="020B0604020202020204" pitchFamily="34" charset="0"/>
              </a:rPr>
              <a:t>Load the Pandas libraries with alias 'pd'</a:t>
            </a:r>
          </a:p>
          <a:p>
            <a:r>
              <a:rPr lang="en-US" sz="1600" b="0" i="0" dirty="0">
                <a:solidFill>
                  <a:srgbClr val="222222"/>
                </a:solidFill>
                <a:effectLst/>
                <a:latin typeface="Arial" panose="020B0604020202020204" pitchFamily="34" charset="0"/>
                <a:cs typeface="Arial" panose="020B0604020202020204" pitchFamily="34" charset="0"/>
              </a:rPr>
              <a:t>import pandas as pd.</a:t>
            </a:r>
          </a:p>
          <a:p>
            <a:r>
              <a:rPr lang="en-US" sz="1600" b="0" i="0" dirty="0">
                <a:solidFill>
                  <a:srgbClr val="222222"/>
                </a:solidFill>
                <a:effectLst/>
                <a:latin typeface="Arial" panose="020B0604020202020204" pitchFamily="34" charset="0"/>
                <a:cs typeface="Arial" panose="020B0604020202020204" pitchFamily="34" charset="0"/>
              </a:rPr>
              <a:t>Read data from file 'filename.csv'</a:t>
            </a:r>
          </a:p>
          <a:p>
            <a:r>
              <a:rPr lang="en-US" sz="1600" b="0" i="0" dirty="0">
                <a:solidFill>
                  <a:srgbClr val="222222"/>
                </a:solidFill>
                <a:effectLst/>
                <a:latin typeface="Arial" panose="020B0604020202020204" pitchFamily="34" charset="0"/>
                <a:cs typeface="Arial" panose="020B0604020202020204" pitchFamily="34" charset="0"/>
              </a:rPr>
              <a:t> Control delimiters, rows, column names with </a:t>
            </a:r>
            <a:r>
              <a:rPr lang="en-US" sz="1600" b="0" i="0" dirty="0" err="1">
                <a:solidFill>
                  <a:srgbClr val="222222"/>
                </a:solidFill>
                <a:effectLst/>
                <a:latin typeface="Arial" panose="020B0604020202020204" pitchFamily="34" charset="0"/>
                <a:cs typeface="Arial" panose="020B0604020202020204" pitchFamily="34" charset="0"/>
              </a:rPr>
              <a:t>read_csv</a:t>
            </a:r>
            <a:r>
              <a:rPr lang="en-US" sz="1600" b="0" i="0" dirty="0">
                <a:solidFill>
                  <a:srgbClr val="222222"/>
                </a:solidFill>
                <a:effectLst/>
                <a:latin typeface="Arial" panose="020B0604020202020204" pitchFamily="34" charset="0"/>
                <a:cs typeface="Arial" panose="020B0604020202020204" pitchFamily="34" charset="0"/>
              </a:rPr>
              <a:t> </a:t>
            </a:r>
          </a:p>
          <a:p>
            <a:r>
              <a:rPr lang="en-US" sz="1600" b="0" i="0" dirty="0">
                <a:solidFill>
                  <a:srgbClr val="222222"/>
                </a:solidFill>
                <a:effectLst/>
                <a:latin typeface="Arial" panose="020B0604020202020204" pitchFamily="34" charset="0"/>
                <a:cs typeface="Arial" panose="020B0604020202020204" pitchFamily="34" charset="0"/>
              </a:rPr>
              <a:t>data = pd. </a:t>
            </a:r>
          </a:p>
          <a:p>
            <a:r>
              <a:rPr lang="en-US" sz="1600" b="0" i="0" dirty="0">
                <a:solidFill>
                  <a:srgbClr val="222222"/>
                </a:solidFill>
                <a:effectLst/>
                <a:latin typeface="Arial" panose="020B0604020202020204" pitchFamily="34" charset="0"/>
                <a:cs typeface="Arial" panose="020B0604020202020204" pitchFamily="34" charset="0"/>
              </a:rPr>
              <a:t>Preview the first 5 lines of the loaded data.</a:t>
            </a:r>
          </a:p>
          <a:p>
            <a:pPr marL="0" indent="0">
              <a:buNone/>
            </a:pPr>
            <a:endParaRPr lang="en-US" sz="1600" b="0" i="0" dirty="0">
              <a:solidFill>
                <a:srgbClr val="222222"/>
              </a:solidFill>
              <a:effectLst/>
              <a:latin typeface="Arial" panose="020B0604020202020204" pitchFamily="34" charset="0"/>
              <a:cs typeface="Arial" panose="020B0604020202020204" pitchFamily="34" charset="0"/>
            </a:endParaRPr>
          </a:p>
          <a:p>
            <a:pPr marL="0" indent="0" algn="l">
              <a:buNone/>
            </a:pPr>
            <a:r>
              <a:rPr lang="en-US" sz="2100" b="1" i="0" dirty="0">
                <a:solidFill>
                  <a:srgbClr val="222222"/>
                </a:solidFill>
                <a:effectLst/>
                <a:latin typeface="Arial" panose="020B0604020202020204" pitchFamily="34" charset="0"/>
                <a:cs typeface="Arial" panose="020B0604020202020204" pitchFamily="34" charset="0"/>
              </a:rPr>
              <a:t>Indexing </a:t>
            </a:r>
            <a:r>
              <a:rPr lang="en-US" sz="2100" b="1" i="0" dirty="0" err="1">
                <a:solidFill>
                  <a:srgbClr val="222222"/>
                </a:solidFill>
                <a:effectLst/>
                <a:latin typeface="Arial" panose="020B0604020202020204" pitchFamily="34" charset="0"/>
                <a:cs typeface="Arial" panose="020B0604020202020204" pitchFamily="34" charset="0"/>
              </a:rPr>
              <a:t>DataFrames</a:t>
            </a:r>
            <a:r>
              <a:rPr lang="en-US" sz="2100" b="1" i="0" dirty="0">
                <a:solidFill>
                  <a:srgbClr val="222222"/>
                </a:solidFill>
                <a:effectLst/>
                <a:latin typeface="Arial" panose="020B0604020202020204" pitchFamily="34" charset="0"/>
                <a:cs typeface="Arial" panose="020B0604020202020204" pitchFamily="34" charset="0"/>
              </a:rPr>
              <a:t>:-</a:t>
            </a:r>
            <a:endParaRPr lang="en-US" sz="2100" b="0" i="0" dirty="0">
              <a:solidFill>
                <a:srgbClr val="222222"/>
              </a:solidFill>
              <a:effectLst/>
              <a:latin typeface="Arial" panose="020B0604020202020204" pitchFamily="34" charset="0"/>
              <a:cs typeface="Arial" panose="020B0604020202020204" pitchFamily="34" charset="0"/>
            </a:endParaRPr>
          </a:p>
          <a:p>
            <a:r>
              <a:rPr lang="en-US" sz="1600" b="0" i="0" dirty="0">
                <a:solidFill>
                  <a:srgbClr val="222222"/>
                </a:solidFill>
                <a:effectLst/>
                <a:latin typeface="Arial" panose="020B0604020202020204" pitchFamily="34" charset="0"/>
                <a:cs typeface="Arial" panose="020B0604020202020204" pitchFamily="34" charset="0"/>
              </a:rPr>
              <a:t>Describe what 0-based indexing is.</a:t>
            </a:r>
          </a:p>
          <a:p>
            <a:r>
              <a:rPr lang="en-US" sz="1600" b="0" i="0" dirty="0">
                <a:solidFill>
                  <a:srgbClr val="222222"/>
                </a:solidFill>
                <a:effectLst/>
                <a:latin typeface="Arial" panose="020B0604020202020204" pitchFamily="34" charset="0"/>
                <a:cs typeface="Arial" panose="020B0604020202020204" pitchFamily="34" charset="0"/>
              </a:rPr>
              <a:t>Manipulate and extract data using column headings and index locations.</a:t>
            </a:r>
          </a:p>
          <a:p>
            <a:r>
              <a:rPr lang="en-US" sz="1600" b="0" i="0" dirty="0">
                <a:solidFill>
                  <a:srgbClr val="222222"/>
                </a:solidFill>
                <a:effectLst/>
                <a:latin typeface="Arial" panose="020B0604020202020204" pitchFamily="34" charset="0"/>
                <a:cs typeface="Arial" panose="020B0604020202020204" pitchFamily="34" charset="0"/>
              </a:rPr>
              <a:t>Employ slicing to select sets of data from a </a:t>
            </a:r>
            <a:r>
              <a:rPr lang="en-US" sz="1600" b="0" i="0" dirty="0" err="1">
                <a:solidFill>
                  <a:srgbClr val="222222"/>
                </a:solidFill>
                <a:effectLst/>
                <a:latin typeface="Arial" panose="020B0604020202020204" pitchFamily="34" charset="0"/>
                <a:cs typeface="Arial" panose="020B0604020202020204" pitchFamily="34" charset="0"/>
              </a:rPr>
              <a:t>DataFrame</a:t>
            </a:r>
            <a:r>
              <a:rPr lang="en-US" sz="1600" b="0" i="0" dirty="0">
                <a:solidFill>
                  <a:srgbClr val="222222"/>
                </a:solidFill>
                <a:effectLst/>
                <a:latin typeface="Arial" panose="020B0604020202020204" pitchFamily="34" charset="0"/>
                <a:cs typeface="Arial" panose="020B0604020202020204" pitchFamily="34" charset="0"/>
              </a:rPr>
              <a:t>.</a:t>
            </a:r>
          </a:p>
          <a:p>
            <a:r>
              <a:rPr lang="en-US" sz="1600" b="0" i="0" dirty="0">
                <a:solidFill>
                  <a:srgbClr val="222222"/>
                </a:solidFill>
                <a:effectLst/>
                <a:latin typeface="Arial" panose="020B0604020202020204" pitchFamily="34" charset="0"/>
                <a:cs typeface="Arial" panose="020B0604020202020204" pitchFamily="34" charset="0"/>
              </a:rPr>
              <a:t>Employ label and integer-based indexing to select ranges of data in a </a:t>
            </a:r>
            <a:r>
              <a:rPr lang="en-US" sz="1600" b="0" i="0" dirty="0" err="1">
                <a:solidFill>
                  <a:srgbClr val="222222"/>
                </a:solidFill>
                <a:effectLst/>
                <a:latin typeface="Arial" panose="020B0604020202020204" pitchFamily="34" charset="0"/>
                <a:cs typeface="Arial" panose="020B0604020202020204" pitchFamily="34" charset="0"/>
              </a:rPr>
              <a:t>dataframe</a:t>
            </a:r>
            <a:r>
              <a:rPr lang="en-US" sz="1600" b="0" i="0" dirty="0">
                <a:solidFill>
                  <a:srgbClr val="222222"/>
                </a:solidFill>
                <a:effectLst/>
                <a:latin typeface="Arial" panose="020B0604020202020204" pitchFamily="34" charset="0"/>
                <a:cs typeface="Arial" panose="020B0604020202020204" pitchFamily="34" charset="0"/>
              </a:rPr>
              <a:t>.</a:t>
            </a:r>
          </a:p>
          <a:p>
            <a:r>
              <a:rPr lang="en-US" sz="1600" b="0" i="0" dirty="0">
                <a:solidFill>
                  <a:srgbClr val="222222"/>
                </a:solidFill>
                <a:effectLst/>
                <a:latin typeface="Arial" panose="020B0604020202020204" pitchFamily="34" charset="0"/>
                <a:cs typeface="Arial" panose="020B0604020202020204" pitchFamily="34" charset="0"/>
              </a:rPr>
              <a:t>Reassign values within subsets of a </a:t>
            </a:r>
            <a:r>
              <a:rPr lang="en-US" sz="1600" b="0" i="0" dirty="0" err="1">
                <a:solidFill>
                  <a:srgbClr val="222222"/>
                </a:solidFill>
                <a:effectLst/>
                <a:latin typeface="Arial" panose="020B0604020202020204" pitchFamily="34" charset="0"/>
                <a:cs typeface="Arial" panose="020B0604020202020204" pitchFamily="34" charset="0"/>
              </a:rPr>
              <a:t>DataFrame</a:t>
            </a:r>
            <a:r>
              <a:rPr lang="en-US" sz="1600" b="0" i="0" dirty="0">
                <a:solidFill>
                  <a:srgbClr val="222222"/>
                </a:solidFill>
                <a:effectLst/>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101803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9BE6-51E0-43D3-BD73-60D98B2F4A3A}"/>
              </a:ext>
            </a:extLst>
          </p:cNvPr>
          <p:cNvSpPr>
            <a:spLocks noGrp="1"/>
          </p:cNvSpPr>
          <p:nvPr>
            <p:ph type="title"/>
          </p:nvPr>
        </p:nvSpPr>
        <p:spPr/>
        <p:txBody>
          <a:bodyPr>
            <a:normAutofit/>
          </a:bodyPr>
          <a:lstStyle/>
          <a:p>
            <a:r>
              <a:rPr lang="en-US" sz="2400" b="1" i="0" dirty="0">
                <a:solidFill>
                  <a:srgbClr val="222222"/>
                </a:solidFill>
                <a:effectLst/>
                <a:latin typeface="arial" panose="020B0604020202020204" pitchFamily="34" charset="0"/>
              </a:rPr>
              <a:t>Week 3:-Advanced Python Pandas</a:t>
            </a:r>
            <a:endParaRPr lang="en-IN" sz="2400" dirty="0"/>
          </a:p>
        </p:txBody>
      </p:sp>
      <p:sp>
        <p:nvSpPr>
          <p:cNvPr id="3" name="Content Placeholder 2">
            <a:extLst>
              <a:ext uri="{FF2B5EF4-FFF2-40B4-BE49-F238E27FC236}">
                <a16:creationId xmlns:a16="http://schemas.microsoft.com/office/drawing/2014/main" id="{2766C1C0-38D1-4F6D-91BA-D12CD85D2EFF}"/>
              </a:ext>
            </a:extLst>
          </p:cNvPr>
          <p:cNvSpPr>
            <a:spLocks noGrp="1"/>
          </p:cNvSpPr>
          <p:nvPr>
            <p:ph idx="1"/>
          </p:nvPr>
        </p:nvSpPr>
        <p:spPr>
          <a:xfrm>
            <a:off x="849087" y="1707502"/>
            <a:ext cx="9750490" cy="3890865"/>
          </a:xfrm>
        </p:spPr>
        <p:txBody>
          <a:bodyPr>
            <a:normAutofit fontScale="25000" lnSpcReduction="20000"/>
          </a:bodyPr>
          <a:lstStyle/>
          <a:p>
            <a:pPr marL="0" indent="0" algn="l">
              <a:buNone/>
            </a:pPr>
            <a:r>
              <a:rPr lang="en-US" sz="6400" b="1" i="0" dirty="0">
                <a:solidFill>
                  <a:schemeClr val="bg1"/>
                </a:solidFill>
                <a:effectLst/>
                <a:latin typeface="Arial" panose="020B0604020202020204" pitchFamily="34" charset="0"/>
                <a:cs typeface="Arial" panose="020B0604020202020204" pitchFamily="34" charset="0"/>
              </a:rPr>
              <a:t>Merging </a:t>
            </a:r>
            <a:r>
              <a:rPr lang="en-US" sz="6400" b="1" i="0" dirty="0" err="1">
                <a:solidFill>
                  <a:schemeClr val="bg1"/>
                </a:solidFill>
                <a:effectLst/>
                <a:latin typeface="Arial" panose="020B0604020202020204" pitchFamily="34" charset="0"/>
                <a:cs typeface="Arial" panose="020B0604020202020204" pitchFamily="34" charset="0"/>
              </a:rPr>
              <a:t>Dataframes</a:t>
            </a:r>
            <a:r>
              <a:rPr lang="en-US" sz="6400" b="1" i="0" dirty="0">
                <a:solidFill>
                  <a:schemeClr val="bg1"/>
                </a:solidFill>
                <a:effectLst/>
                <a:latin typeface="Arial" panose="020B0604020202020204" pitchFamily="34" charset="0"/>
                <a:cs typeface="Arial" panose="020B0604020202020204" pitchFamily="34" charset="0"/>
              </a:rPr>
              <a:t>:-</a:t>
            </a:r>
            <a:endParaRPr lang="en-US" sz="6400" b="0" i="0" dirty="0">
              <a:solidFill>
                <a:schemeClr val="bg1"/>
              </a:solidFill>
              <a:effectLst/>
              <a:latin typeface="Arial" panose="020B0604020202020204" pitchFamily="34" charset="0"/>
              <a:cs typeface="Arial" panose="020B0604020202020204" pitchFamily="34" charset="0"/>
            </a:endParaRPr>
          </a:p>
          <a:p>
            <a:pPr algn="l"/>
            <a:r>
              <a:rPr lang="en-US" sz="6400" b="0" i="0" dirty="0" err="1">
                <a:solidFill>
                  <a:schemeClr val="bg1"/>
                </a:solidFill>
                <a:effectLst/>
                <a:latin typeface="Arial" panose="020B0604020202020204" pitchFamily="34" charset="0"/>
                <a:cs typeface="Arial" panose="020B0604020202020204" pitchFamily="34" charset="0"/>
              </a:rPr>
              <a:t>Dataframes</a:t>
            </a:r>
            <a:r>
              <a:rPr lang="en-US" sz="6400" b="0" i="0" dirty="0">
                <a:solidFill>
                  <a:schemeClr val="bg1"/>
                </a:solidFill>
                <a:effectLst/>
                <a:latin typeface="Arial" panose="020B0604020202020204" pitchFamily="34" charset="0"/>
                <a:cs typeface="Arial" panose="020B0604020202020204" pitchFamily="34" charset="0"/>
              </a:rPr>
              <a:t> together to form your analysis dataset. </a:t>
            </a:r>
            <a:r>
              <a:rPr lang="en-US" sz="6400" dirty="0">
                <a:solidFill>
                  <a:schemeClr val="bg1"/>
                </a:solidFill>
                <a:latin typeface="Arial" panose="020B0604020202020204" pitchFamily="34" charset="0"/>
                <a:cs typeface="Arial" panose="020B0604020202020204" pitchFamily="34" charset="0"/>
              </a:rPr>
              <a:t>Merging and joining </a:t>
            </a:r>
            <a:r>
              <a:rPr lang="en-US" sz="6400" dirty="0" err="1">
                <a:solidFill>
                  <a:schemeClr val="bg1"/>
                </a:solidFill>
                <a:latin typeface="Arial" panose="020B0604020202020204" pitchFamily="34" charset="0"/>
                <a:cs typeface="Arial" panose="020B0604020202020204" pitchFamily="34" charset="0"/>
              </a:rPr>
              <a:t>dataframes</a:t>
            </a:r>
            <a:r>
              <a:rPr lang="en-US" sz="6400" b="0" i="0" dirty="0">
                <a:solidFill>
                  <a:schemeClr val="bg1"/>
                </a:solidFill>
                <a:effectLst/>
                <a:latin typeface="Arial" panose="020B0604020202020204" pitchFamily="34" charset="0"/>
                <a:cs typeface="Arial" panose="020B0604020202020204" pitchFamily="34" charset="0"/>
              </a:rPr>
              <a:t> is a core process that any aspiring data analyst will need to master. This blog post addresses the process of merging datasets, that is, joining two datasets together based on common columns between them.</a:t>
            </a:r>
          </a:p>
          <a:p>
            <a:pPr marL="0" indent="0" algn="l">
              <a:buNone/>
            </a:pPr>
            <a:r>
              <a:rPr lang="en-US" sz="6400" b="1" i="0" dirty="0">
                <a:solidFill>
                  <a:schemeClr val="bg1"/>
                </a:solidFill>
                <a:effectLst/>
                <a:latin typeface="Arial" panose="020B0604020202020204" pitchFamily="34" charset="0"/>
                <a:cs typeface="Arial" panose="020B0604020202020204" pitchFamily="34" charset="0"/>
              </a:rPr>
              <a:t>Group by:-</a:t>
            </a:r>
            <a:endParaRPr lang="en-US" sz="6400" b="0" i="0" dirty="0">
              <a:solidFill>
                <a:schemeClr val="bg1"/>
              </a:solidFill>
              <a:effectLst/>
              <a:latin typeface="Arial" panose="020B0604020202020204" pitchFamily="34" charset="0"/>
              <a:cs typeface="Arial" panose="020B0604020202020204" pitchFamily="34" charset="0"/>
            </a:endParaRPr>
          </a:p>
          <a:p>
            <a:pPr algn="l"/>
            <a:r>
              <a:rPr lang="en-US" sz="6400" b="0" i="0" dirty="0">
                <a:solidFill>
                  <a:schemeClr val="bg1"/>
                </a:solidFill>
                <a:effectLst/>
                <a:latin typeface="Arial" panose="020B0604020202020204" pitchFamily="34" charset="0"/>
                <a:cs typeface="Arial" panose="020B0604020202020204" pitchFamily="34" charset="0"/>
              </a:rPr>
              <a:t>Pandas </a:t>
            </a:r>
            <a:r>
              <a:rPr lang="en-US" sz="6400" b="0" i="0">
                <a:solidFill>
                  <a:schemeClr val="bg1"/>
                </a:solidFill>
                <a:effectLst/>
                <a:latin typeface="Arial" panose="020B0604020202020204" pitchFamily="34" charset="0"/>
                <a:cs typeface="Arial" panose="020B0604020202020204" pitchFamily="34" charset="0"/>
              </a:rPr>
              <a:t>dataframe </a:t>
            </a:r>
            <a:r>
              <a:rPr lang="en-US" sz="6400" b="0" i="0" dirty="0" err="1">
                <a:solidFill>
                  <a:schemeClr val="bg1"/>
                </a:solidFill>
                <a:effectLst/>
                <a:latin typeface="Arial" panose="020B0604020202020204" pitchFamily="34" charset="0"/>
                <a:cs typeface="Arial" panose="020B0604020202020204" pitchFamily="34" charset="0"/>
              </a:rPr>
              <a:t>groupby</a:t>
            </a:r>
            <a:r>
              <a:rPr lang="en-US" sz="6400" b="0" i="0" dirty="0">
                <a:solidFill>
                  <a:schemeClr val="bg1"/>
                </a:solidFill>
                <a:effectLst/>
                <a:latin typeface="Arial" panose="020B0604020202020204" pitchFamily="34" charset="0"/>
                <a:cs typeface="Arial" panose="020B0604020202020204" pitchFamily="34" charset="0"/>
              </a:rPr>
              <a:t>() function is used to split the data into groups based on some criteria. pandas objects can be split on any of their axes. The abstract definition of grouping is to provide a mapping of labels to group names.</a:t>
            </a:r>
          </a:p>
          <a:p>
            <a:pPr marL="0" indent="0" algn="l">
              <a:buNone/>
            </a:pPr>
            <a:r>
              <a:rPr lang="en-US" sz="6400" b="1" i="0" dirty="0">
                <a:solidFill>
                  <a:schemeClr val="bg1"/>
                </a:solidFill>
                <a:effectLst/>
                <a:latin typeface="Arial" panose="020B0604020202020204" pitchFamily="34" charset="0"/>
                <a:cs typeface="Arial" panose="020B0604020202020204" pitchFamily="34" charset="0"/>
              </a:rPr>
              <a:t>Scales:-</a:t>
            </a:r>
            <a:endParaRPr lang="en-US" sz="6400" b="0" i="0" dirty="0">
              <a:solidFill>
                <a:schemeClr val="bg1"/>
              </a:solidFill>
              <a:effectLst/>
              <a:latin typeface="Arial" panose="020B0604020202020204" pitchFamily="34" charset="0"/>
              <a:cs typeface="Arial" panose="020B0604020202020204" pitchFamily="34" charset="0"/>
            </a:endParaRPr>
          </a:p>
          <a:p>
            <a:pPr algn="l"/>
            <a:r>
              <a:rPr lang="en-US" sz="6400" b="0" i="0" dirty="0">
                <a:solidFill>
                  <a:schemeClr val="bg1"/>
                </a:solidFill>
                <a:effectLst/>
                <a:latin typeface="Arial" panose="020B0604020202020204" pitchFamily="34" charset="0"/>
                <a:cs typeface="Arial" panose="020B0604020202020204" pitchFamily="34" charset="0"/>
              </a:rPr>
              <a:t>Feature Scaling or Standardization: It is a step of Data Pre Processing which is applied to independent variables or features of data. It basically helps to </a:t>
            </a:r>
            <a:r>
              <a:rPr lang="en-US" sz="6400" b="0" i="0" dirty="0" err="1">
                <a:solidFill>
                  <a:schemeClr val="bg1"/>
                </a:solidFill>
                <a:effectLst/>
                <a:latin typeface="Arial" panose="020B0604020202020204" pitchFamily="34" charset="0"/>
                <a:cs typeface="Arial" panose="020B0604020202020204" pitchFamily="34" charset="0"/>
              </a:rPr>
              <a:t>normalise</a:t>
            </a:r>
            <a:r>
              <a:rPr lang="en-US" sz="6400" b="0" i="0" dirty="0">
                <a:solidFill>
                  <a:schemeClr val="bg1"/>
                </a:solidFill>
                <a:effectLst/>
                <a:latin typeface="Arial" panose="020B0604020202020204" pitchFamily="34" charset="0"/>
                <a:cs typeface="Arial" panose="020B0604020202020204" pitchFamily="34" charset="0"/>
              </a:rPr>
              <a:t> the data within a particular range. Sometimes, it also helps in speeding up the calculations in an algorithm.</a:t>
            </a:r>
          </a:p>
          <a:p>
            <a:endParaRPr lang="en-IN" dirty="0"/>
          </a:p>
        </p:txBody>
      </p:sp>
    </p:spTree>
    <p:extLst>
      <p:ext uri="{BB962C8B-B14F-4D97-AF65-F5344CB8AC3E}">
        <p14:creationId xmlns:p14="http://schemas.microsoft.com/office/powerpoint/2010/main" val="172562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944DE-8342-4F80-B0D4-46BFDE3AE721}"/>
              </a:ext>
            </a:extLst>
          </p:cNvPr>
          <p:cNvSpPr>
            <a:spLocks noGrp="1"/>
          </p:cNvSpPr>
          <p:nvPr>
            <p:ph idx="1"/>
          </p:nvPr>
        </p:nvSpPr>
        <p:spPr>
          <a:xfrm>
            <a:off x="1138336" y="877078"/>
            <a:ext cx="10235680" cy="4581330"/>
          </a:xfrm>
        </p:spPr>
        <p:txBody>
          <a:bodyPr>
            <a:normAutofit lnSpcReduction="10000"/>
          </a:bodyPr>
          <a:lstStyle/>
          <a:p>
            <a:pPr marL="0" indent="0" algn="l">
              <a:buNone/>
            </a:pPr>
            <a:endParaRPr lang="en-US" sz="1600" b="1" i="0" dirty="0">
              <a:solidFill>
                <a:srgbClr val="222222"/>
              </a:solidFill>
              <a:effectLst/>
              <a:latin typeface="arial" panose="020B0604020202020204" pitchFamily="34" charset="0"/>
            </a:endParaRPr>
          </a:p>
          <a:p>
            <a:pPr marL="0" indent="0" algn="l">
              <a:buNone/>
            </a:pPr>
            <a:r>
              <a:rPr lang="en-US" sz="1600" b="1" i="0" dirty="0">
                <a:solidFill>
                  <a:srgbClr val="222222"/>
                </a:solidFill>
                <a:effectLst/>
                <a:latin typeface="arial" panose="020B0604020202020204" pitchFamily="34" charset="0"/>
              </a:rPr>
              <a:t>Pivot Tables:-</a:t>
            </a:r>
            <a:endParaRPr lang="en-US" sz="1600" b="0" i="0" dirty="0">
              <a:solidFill>
                <a:srgbClr val="222222"/>
              </a:solidFill>
              <a:effectLst/>
              <a:latin typeface="arial" panose="020B0604020202020204" pitchFamily="34" charset="0"/>
            </a:endParaRPr>
          </a:p>
          <a:p>
            <a:r>
              <a:rPr lang="en-US" sz="1600" b="0" i="0" dirty="0">
                <a:solidFill>
                  <a:srgbClr val="222222"/>
                </a:solidFill>
                <a:effectLst/>
                <a:latin typeface="arial" panose="020B0604020202020204" pitchFamily="34" charset="0"/>
              </a:rPr>
              <a:t> A pivot table is a similar operation that is commonly seen in spreadsheets and other programs that operate on tabular data. The pivot table takes simple column-wise data as input, and groups the entries into a two-dimensional table that provides a multidimensional summarization of the data.</a:t>
            </a:r>
          </a:p>
          <a:p>
            <a:pPr marL="0" indent="0">
              <a:buNone/>
            </a:pPr>
            <a:endParaRPr lang="en-US" sz="1600" b="0" i="0" dirty="0">
              <a:solidFill>
                <a:srgbClr val="222222"/>
              </a:solidFill>
              <a:effectLst/>
              <a:latin typeface="arial" panose="020B0604020202020204" pitchFamily="34" charset="0"/>
            </a:endParaRPr>
          </a:p>
          <a:p>
            <a:pPr marL="0" indent="0" algn="l">
              <a:buNone/>
            </a:pPr>
            <a:r>
              <a:rPr lang="en-US" sz="1600" b="1" i="0" dirty="0">
                <a:solidFill>
                  <a:srgbClr val="222222"/>
                </a:solidFill>
                <a:effectLst/>
                <a:latin typeface="arial" panose="020B0604020202020204" pitchFamily="34" charset="0"/>
              </a:rPr>
              <a:t>Data Functionality:-</a:t>
            </a:r>
            <a:endParaRPr lang="en-US" sz="1600" b="0" i="0" dirty="0">
              <a:solidFill>
                <a:srgbClr val="222222"/>
              </a:solidFill>
              <a:effectLst/>
              <a:latin typeface="arial" panose="020B0604020202020204" pitchFamily="34" charset="0"/>
            </a:endParaRPr>
          </a:p>
          <a:p>
            <a:pPr algn="l"/>
            <a:r>
              <a:rPr lang="en-US" sz="1600" b="0" i="0" dirty="0">
                <a:solidFill>
                  <a:srgbClr val="222222"/>
                </a:solidFill>
                <a:effectLst/>
                <a:latin typeface="arial" panose="020B0604020202020204" pitchFamily="34" charset="0"/>
              </a:rPr>
              <a:t>Let's take a look at the most important built-in Python functions:</a:t>
            </a:r>
          </a:p>
          <a:p>
            <a:pPr algn="l">
              <a:buFont typeface="Arial" panose="020B0604020202020204" pitchFamily="34" charset="0"/>
              <a:buChar char="•"/>
            </a:pPr>
            <a:r>
              <a:rPr lang="en-US" sz="1600" b="0" i="0" dirty="0">
                <a:solidFill>
                  <a:srgbClr val="222222"/>
                </a:solidFill>
                <a:effectLst/>
                <a:latin typeface="arial" panose="020B0604020202020204" pitchFamily="34" charset="0"/>
              </a:rPr>
              <a:t>print() We have already used print() . </a:t>
            </a:r>
          </a:p>
          <a:p>
            <a:pPr algn="l">
              <a:buFont typeface="Arial" panose="020B0604020202020204" pitchFamily="34" charset="0"/>
              <a:buChar char="•"/>
            </a:pPr>
            <a:r>
              <a:rPr lang="en-US" sz="1600" b="0" i="0" dirty="0">
                <a:solidFill>
                  <a:srgbClr val="222222"/>
                </a:solidFill>
                <a:effectLst/>
                <a:latin typeface="arial" panose="020B0604020202020204" pitchFamily="34" charset="0"/>
              </a:rPr>
              <a:t>abs() returns the absolute value of a numeric value (e.g. integer or float).</a:t>
            </a:r>
          </a:p>
          <a:p>
            <a:pPr algn="l">
              <a:buFont typeface="Arial" panose="020B0604020202020204" pitchFamily="34" charset="0"/>
              <a:buChar char="•"/>
            </a:pPr>
            <a:r>
              <a:rPr lang="en-US" sz="1600" b="0" i="0" dirty="0">
                <a:solidFill>
                  <a:srgbClr val="222222"/>
                </a:solidFill>
                <a:effectLst/>
                <a:latin typeface="arial" panose="020B0604020202020204" pitchFamily="34" charset="0"/>
              </a:rPr>
              <a:t>round() returns the rounded value of a numeric value.</a:t>
            </a:r>
          </a:p>
          <a:p>
            <a:pPr algn="l">
              <a:buFont typeface="Arial" panose="020B0604020202020204" pitchFamily="34" charset="0"/>
              <a:buChar char="•"/>
            </a:pPr>
            <a:r>
              <a:rPr lang="en-US" sz="1600" b="0" i="0" dirty="0">
                <a:solidFill>
                  <a:srgbClr val="222222"/>
                </a:solidFill>
                <a:effectLst/>
                <a:latin typeface="arial" panose="020B0604020202020204" pitchFamily="34" charset="0"/>
              </a:rPr>
              <a:t>min() , sorted() , sum() , </a:t>
            </a:r>
            <a:r>
              <a:rPr lang="en-US" sz="1600" b="0" i="0" dirty="0" err="1">
                <a:solidFill>
                  <a:srgbClr val="222222"/>
                </a:solidFill>
                <a:effectLst/>
                <a:latin typeface="arial" panose="020B0604020202020204" pitchFamily="34" charset="0"/>
              </a:rPr>
              <a:t>len</a:t>
            </a:r>
            <a:r>
              <a:rPr lang="en-US" sz="1600" b="0" i="0" dirty="0">
                <a:solidFill>
                  <a:srgbClr val="222222"/>
                </a:solidFill>
                <a:effectLst/>
                <a:latin typeface="arial" panose="020B0604020202020204" pitchFamily="34" charset="0"/>
              </a:rPr>
              <a:t>() , type()</a:t>
            </a:r>
          </a:p>
          <a:p>
            <a:endParaRPr lang="en-IN" sz="1600" dirty="0"/>
          </a:p>
        </p:txBody>
      </p:sp>
    </p:spTree>
    <p:extLst>
      <p:ext uri="{BB962C8B-B14F-4D97-AF65-F5344CB8AC3E}">
        <p14:creationId xmlns:p14="http://schemas.microsoft.com/office/powerpoint/2010/main" val="328678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hlinkClick r:id="rId2"/>
            <a:extLst>
              <a:ext uri="{FF2B5EF4-FFF2-40B4-BE49-F238E27FC236}">
                <a16:creationId xmlns:a16="http://schemas.microsoft.com/office/drawing/2014/main" id="{B464C6C2-8474-492D-AE7C-AEB266898C0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6107" y="333765"/>
            <a:ext cx="5225564" cy="274942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hlinkClick r:id="rId2"/>
            <a:extLst>
              <a:ext uri="{FF2B5EF4-FFF2-40B4-BE49-F238E27FC236}">
                <a16:creationId xmlns:a16="http://schemas.microsoft.com/office/drawing/2014/main" id="{6A59098D-C179-4625-8540-6D4770FD07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60" y="3542910"/>
            <a:ext cx="5391991" cy="298132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hlinkClick r:id="rId2"/>
            <a:extLst>
              <a:ext uri="{FF2B5EF4-FFF2-40B4-BE49-F238E27FC236}">
                <a16:creationId xmlns:a16="http://schemas.microsoft.com/office/drawing/2014/main" id="{04766699-0C60-4E67-9E88-BC81F6B672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330" y="1299288"/>
            <a:ext cx="5112010" cy="406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127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a:hlinkClick r:id="rId2"/>
            <a:extLst>
              <a:ext uri="{FF2B5EF4-FFF2-40B4-BE49-F238E27FC236}">
                <a16:creationId xmlns:a16="http://schemas.microsoft.com/office/drawing/2014/main" id="{6C4C937B-7F29-4C66-A0CC-E4B80F48C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436" y="2733138"/>
            <a:ext cx="5330986" cy="404088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hlinkClick r:id="rId2"/>
            <a:extLst>
              <a:ext uri="{FF2B5EF4-FFF2-40B4-BE49-F238E27FC236}">
                <a16:creationId xmlns:a16="http://schemas.microsoft.com/office/drawing/2014/main" id="{C9006887-5304-40B9-80A2-677292D85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27" y="588314"/>
            <a:ext cx="6080545"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59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2046-44CD-439B-905B-0C30C57D7081}"/>
              </a:ext>
            </a:extLst>
          </p:cNvPr>
          <p:cNvSpPr>
            <a:spLocks noGrp="1"/>
          </p:cNvSpPr>
          <p:nvPr>
            <p:ph type="title"/>
          </p:nvPr>
        </p:nvSpPr>
        <p:spPr/>
        <p:txBody>
          <a:bodyPr>
            <a:normAutofit/>
          </a:bodyPr>
          <a:lstStyle/>
          <a:p>
            <a:r>
              <a:rPr lang="en-IN" sz="2200" b="1" i="0" dirty="0">
                <a:solidFill>
                  <a:srgbClr val="222222"/>
                </a:solidFill>
                <a:effectLst/>
                <a:latin typeface="arial" panose="020B0604020202020204" pitchFamily="34" charset="0"/>
              </a:rPr>
              <a:t>Week 4:-Statistical analysis in python</a:t>
            </a:r>
            <a:endParaRPr lang="en-IN" sz="2200" dirty="0"/>
          </a:p>
        </p:txBody>
      </p:sp>
      <p:sp>
        <p:nvSpPr>
          <p:cNvPr id="3" name="Content Placeholder 2">
            <a:extLst>
              <a:ext uri="{FF2B5EF4-FFF2-40B4-BE49-F238E27FC236}">
                <a16:creationId xmlns:a16="http://schemas.microsoft.com/office/drawing/2014/main" id="{52DBAAF6-990E-434E-BE1F-2A35534C06CB}"/>
              </a:ext>
            </a:extLst>
          </p:cNvPr>
          <p:cNvSpPr>
            <a:spLocks noGrp="1"/>
          </p:cNvSpPr>
          <p:nvPr>
            <p:ph idx="1"/>
          </p:nvPr>
        </p:nvSpPr>
        <p:spPr>
          <a:xfrm>
            <a:off x="1141413" y="2015412"/>
            <a:ext cx="9439502" cy="3489649"/>
          </a:xfrm>
        </p:spPr>
        <p:txBody>
          <a:bodyPr>
            <a:normAutofit fontScale="62500" lnSpcReduction="20000"/>
          </a:bodyPr>
          <a:lstStyle/>
          <a:p>
            <a:pPr marL="0" indent="0" algn="l">
              <a:buNone/>
            </a:pPr>
            <a:r>
              <a:rPr lang="en-US" b="1" i="0" dirty="0">
                <a:solidFill>
                  <a:srgbClr val="222222"/>
                </a:solidFill>
                <a:effectLst/>
                <a:latin typeface="arial" panose="020B0604020202020204" pitchFamily="34" charset="0"/>
              </a:rPr>
              <a:t>Distribution:- </a:t>
            </a: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Python normal distribution is a function that distributes random variables in a graph that is shaped as a symmetrical bell. It does so by arranging the probability distribution for each value.</a:t>
            </a:r>
          </a:p>
          <a:p>
            <a:pPr algn="l"/>
            <a:endParaRPr lang="en-US" b="0" i="0" dirty="0">
              <a:solidFill>
                <a:srgbClr val="222222"/>
              </a:solidFill>
              <a:effectLst/>
              <a:latin typeface="arial" panose="020B0604020202020204" pitchFamily="34" charset="0"/>
            </a:endParaRPr>
          </a:p>
          <a:p>
            <a:pPr marL="0" indent="0" algn="l">
              <a:buNone/>
            </a:pPr>
            <a:r>
              <a:rPr lang="en-US" b="1" i="0" dirty="0">
                <a:solidFill>
                  <a:srgbClr val="222222"/>
                </a:solidFill>
                <a:effectLst/>
                <a:latin typeface="arial" panose="020B0604020202020204" pitchFamily="34" charset="0"/>
              </a:rPr>
              <a:t>Hypothesis testing in Python:-</a:t>
            </a: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Simple and intuitive functions exist in Python packages such as </a:t>
            </a:r>
            <a:r>
              <a:rPr lang="en-US" b="0" i="0" dirty="0" err="1">
                <a:solidFill>
                  <a:srgbClr val="222222"/>
                </a:solidFill>
                <a:effectLst/>
                <a:latin typeface="arial" panose="020B0604020202020204" pitchFamily="34" charset="0"/>
              </a:rPr>
              <a:t>Scipy</a:t>
            </a:r>
            <a:r>
              <a:rPr lang="en-US" b="0" i="0" dirty="0">
                <a:solidFill>
                  <a:srgbClr val="222222"/>
                </a:solidFill>
                <a:effectLst/>
                <a:latin typeface="arial" panose="020B0604020202020204" pitchFamily="34" charset="0"/>
              </a:rPr>
              <a:t> or </a:t>
            </a:r>
            <a:r>
              <a:rPr lang="en-US" b="0" i="0" dirty="0" err="1">
                <a:solidFill>
                  <a:srgbClr val="222222"/>
                </a:solidFill>
                <a:effectLst/>
                <a:latin typeface="arial" panose="020B0604020202020204" pitchFamily="34" charset="0"/>
              </a:rPr>
              <a:t>Statsmodels</a:t>
            </a:r>
            <a:r>
              <a:rPr lang="en-US" b="0" i="0" dirty="0">
                <a:solidFill>
                  <a:srgbClr val="222222"/>
                </a:solidFill>
                <a:effectLst/>
                <a:latin typeface="arial" panose="020B0604020202020204" pitchFamily="34" charset="0"/>
              </a:rPr>
              <a:t>. Run the test with the chosen function and examine the p-value and reject/fail to reject the null hypothesis accordingly. Understand the true meaning of p-value.</a:t>
            </a:r>
          </a:p>
          <a:p>
            <a:pPr algn="l"/>
            <a:r>
              <a:rPr lang="en-US" b="0" i="0" dirty="0">
                <a:solidFill>
                  <a:srgbClr val="222222"/>
                </a:solidFill>
                <a:effectLst/>
                <a:latin typeface="arial" panose="020B0604020202020204" pitchFamily="34" charset="0"/>
              </a:rPr>
              <a:t>Hypothesis is an advanced testing library for Python. It lets you write tests which are parametrized by a source of examples, and then generates simple and comprehensible examples that make your tests fail. This lets you find more bugs in your code with less work.</a:t>
            </a:r>
          </a:p>
          <a:p>
            <a:endParaRPr lang="en-IN" dirty="0"/>
          </a:p>
        </p:txBody>
      </p:sp>
    </p:spTree>
    <p:extLst>
      <p:ext uri="{BB962C8B-B14F-4D97-AF65-F5344CB8AC3E}">
        <p14:creationId xmlns:p14="http://schemas.microsoft.com/office/powerpoint/2010/main" val="429474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hlinkClick r:id="rId2"/>
            <a:extLst>
              <a:ext uri="{FF2B5EF4-FFF2-40B4-BE49-F238E27FC236}">
                <a16:creationId xmlns:a16="http://schemas.microsoft.com/office/drawing/2014/main" id="{CF4F01E9-70F6-4C03-852F-329ABB52B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71" y="790720"/>
            <a:ext cx="5225905" cy="527656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hlinkClick r:id="rId2"/>
            <a:extLst>
              <a:ext uri="{FF2B5EF4-FFF2-40B4-BE49-F238E27FC236}">
                <a16:creationId xmlns:a16="http://schemas.microsoft.com/office/drawing/2014/main" id="{A469FA8C-1C72-4226-82E5-51224F129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759" y="1158083"/>
            <a:ext cx="5052915" cy="429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43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91506-1F93-4B28-B60C-CBF24B42AF55}"/>
              </a:ext>
            </a:extLst>
          </p:cNvPr>
          <p:cNvSpPr>
            <a:spLocks noGrp="1"/>
          </p:cNvSpPr>
          <p:nvPr>
            <p:ph idx="1"/>
          </p:nvPr>
        </p:nvSpPr>
        <p:spPr/>
        <p:txBody>
          <a:bodyPr>
            <a:normAutofit fontScale="92500"/>
          </a:bodyPr>
          <a:lstStyle/>
          <a:p>
            <a:r>
              <a:rPr lang="en-US" b="0" i="0" dirty="0">
                <a:solidFill>
                  <a:srgbClr val="000000"/>
                </a:solidFill>
                <a:effectLst/>
                <a:latin typeface="Times New Roman" panose="02020603050405020304" pitchFamily="18" charset="0"/>
              </a:rPr>
              <a:t>Data science is an inter-disciplinary field that uses scientific methods, processes, algorithms and systems to extract knowledge and insights from many structural and unstructured data. Data science is related to data mining, deep learning and big data.</a:t>
            </a:r>
          </a:p>
          <a:p>
            <a:r>
              <a:rPr lang="en-US" b="0" i="0" dirty="0">
                <a:solidFill>
                  <a:srgbClr val="000000"/>
                </a:solidFill>
                <a:effectLst/>
                <a:latin typeface="Times New Roman" panose="02020603050405020304" pitchFamily="18" charset="0"/>
              </a:rPr>
              <a:t>Data science is a "concept to unify statistics, data analysis, machine learning, domain knowledge and their related methods" in order to "understand and analyze actual phenomena" with </a:t>
            </a:r>
            <a:r>
              <a:rPr lang="en-US" b="0" i="0" dirty="0" err="1">
                <a:solidFill>
                  <a:srgbClr val="000000"/>
                </a:solidFill>
                <a:effectLst/>
                <a:latin typeface="Times New Roman" panose="02020603050405020304" pitchFamily="18" charset="0"/>
              </a:rPr>
              <a:t>data.It</a:t>
            </a:r>
            <a:r>
              <a:rPr lang="en-US" b="0" i="0" dirty="0">
                <a:solidFill>
                  <a:srgbClr val="000000"/>
                </a:solidFill>
                <a:effectLst/>
                <a:latin typeface="Times New Roman" panose="02020603050405020304" pitchFamily="18" charset="0"/>
              </a:rPr>
              <a:t> uses techniques and theories drawn from many fields within the context of mathematics, statistics, computer science, domain knowledge and information science. </a:t>
            </a:r>
            <a:endParaRPr lang="en-IN" dirty="0"/>
          </a:p>
        </p:txBody>
      </p:sp>
      <p:sp>
        <p:nvSpPr>
          <p:cNvPr id="4" name="Rectangle 1">
            <a:extLst>
              <a:ext uri="{FF2B5EF4-FFF2-40B4-BE49-F238E27FC236}">
                <a16:creationId xmlns:a16="http://schemas.microsoft.com/office/drawing/2014/main" id="{696AC570-6BC9-44B5-9B89-DB229F025220}"/>
              </a:ext>
            </a:extLst>
          </p:cNvPr>
          <p:cNvSpPr>
            <a:spLocks noGrp="1" noChangeArrowheads="1"/>
          </p:cNvSpPr>
          <p:nvPr>
            <p:ph type="title"/>
          </p:nvPr>
        </p:nvSpPr>
        <p:spPr bwMode="auto">
          <a:xfrm>
            <a:off x="1141412" y="1018764"/>
            <a:ext cx="64537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rial" panose="020B0604020202020204" pitchFamily="34" charset="0"/>
              </a:rPr>
              <a:t>  </a:t>
            </a:r>
            <a:r>
              <a:rPr lang="en-US" altLang="en-US" sz="2600" b="1" cap="none" dirty="0">
                <a:solidFill>
                  <a:schemeClr val="bg1"/>
                </a:solidFill>
                <a:latin typeface="Arial" panose="020B0604020202020204" pitchFamily="34" charset="0"/>
              </a:rPr>
              <a:t>Introduction of </a:t>
            </a:r>
            <a:r>
              <a:rPr kumimoji="0" lang="en-US" altLang="en-US" sz="2600" b="1" i="0" u="none" strike="noStrike" cap="none" normalizeH="0" baseline="0" dirty="0">
                <a:ln>
                  <a:noFill/>
                </a:ln>
                <a:solidFill>
                  <a:schemeClr val="bg1"/>
                </a:solidFill>
                <a:effectLst/>
                <a:latin typeface="Arial" panose="020B0604020202020204" pitchFamily="34" charset="0"/>
              </a:rPr>
              <a:t>Data Science</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6788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BBC95-3240-4160-A36C-B84C9F6865ED}"/>
              </a:ext>
            </a:extLst>
          </p:cNvPr>
          <p:cNvSpPr>
            <a:spLocks noGrp="1"/>
          </p:cNvSpPr>
          <p:nvPr>
            <p:ph idx="1"/>
          </p:nvPr>
        </p:nvSpPr>
        <p:spPr>
          <a:xfrm>
            <a:off x="1250302" y="1642188"/>
            <a:ext cx="9797109" cy="4149013"/>
          </a:xfrm>
        </p:spPr>
        <p:txBody>
          <a:bodyPr>
            <a:normAutofit/>
          </a:bodyPr>
          <a:lstStyle/>
          <a:p>
            <a:pPr marL="0" indent="0" algn="l">
              <a:buNone/>
            </a:pPr>
            <a:r>
              <a:rPr lang="en-US" sz="1800" b="1" i="0" dirty="0">
                <a:solidFill>
                  <a:srgbClr val="000000"/>
                </a:solidFill>
                <a:effectLst/>
                <a:latin typeface="Arial" panose="020B0604020202020204" pitchFamily="34" charset="0"/>
                <a:cs typeface="Arial" panose="020B0604020202020204" pitchFamily="34" charset="0"/>
              </a:rPr>
              <a:t>Python Strings :-</a:t>
            </a:r>
            <a:endParaRPr lang="en-US" sz="1800" b="0" i="0" dirty="0">
              <a:solidFill>
                <a:srgbClr val="000000"/>
              </a:solidFill>
              <a:effectLst/>
              <a:latin typeface="Arial" panose="020B0604020202020204" pitchFamily="34" charset="0"/>
              <a:cs typeface="Arial" panose="020B0604020202020204" pitchFamily="34" charset="0"/>
            </a:endParaRPr>
          </a:p>
          <a:p>
            <a:pPr algn="l"/>
            <a:r>
              <a:rPr lang="en-US" sz="1800" b="0" i="0" dirty="0">
                <a:solidFill>
                  <a:srgbClr val="000000"/>
                </a:solidFill>
                <a:effectLst/>
                <a:latin typeface="Arial" panose="020B0604020202020204" pitchFamily="34" charset="0"/>
                <a:cs typeface="Arial" panose="020B0604020202020204" pitchFamily="34" charset="0"/>
              </a:rPr>
              <a:t>In Python, Strings are arrays of bytes representing Unicode characters. However, Python does not have a character data type, a single character is simply a string with a length of 1. Square brackets can be used to access elements of the string.</a:t>
            </a:r>
          </a:p>
          <a:p>
            <a:pPr marL="0" indent="0" algn="l">
              <a:buNone/>
            </a:pPr>
            <a:r>
              <a:rPr lang="en-US" sz="1800" b="1" i="0" dirty="0">
                <a:solidFill>
                  <a:srgbClr val="000000"/>
                </a:solidFill>
                <a:effectLst/>
                <a:latin typeface="Arial" panose="020B0604020202020204" pitchFamily="34" charset="0"/>
                <a:cs typeface="Arial" panose="020B0604020202020204" pitchFamily="34" charset="0"/>
              </a:rPr>
              <a:t>Python Lambda Functions:-</a:t>
            </a:r>
            <a:endParaRPr lang="en-US" sz="1800" b="0" i="0" dirty="0">
              <a:solidFill>
                <a:srgbClr val="000000"/>
              </a:solidFill>
              <a:effectLst/>
              <a:latin typeface="Arial" panose="020B0604020202020204" pitchFamily="34" charset="0"/>
              <a:cs typeface="Arial" panose="020B0604020202020204" pitchFamily="34" charset="0"/>
            </a:endParaRPr>
          </a:p>
          <a:p>
            <a:pPr algn="l"/>
            <a:r>
              <a:rPr lang="en-US" sz="1800" b="0" i="0" dirty="0">
                <a:solidFill>
                  <a:srgbClr val="222222"/>
                </a:solidFill>
                <a:effectLst/>
                <a:latin typeface="Arial" panose="020B0604020202020204" pitchFamily="34" charset="0"/>
                <a:cs typeface="Arial" panose="020B0604020202020204" pitchFamily="34" charset="0"/>
              </a:rPr>
              <a:t>Python allows you to create anonymous function </a:t>
            </a:r>
            <a:r>
              <a:rPr lang="en-US" sz="1800" b="0" i="0" dirty="0" err="1">
                <a:solidFill>
                  <a:srgbClr val="222222"/>
                </a:solidFill>
                <a:effectLst/>
                <a:latin typeface="Arial" panose="020B0604020202020204" pitchFamily="34" charset="0"/>
                <a:cs typeface="Arial" panose="020B0604020202020204" pitchFamily="34" charset="0"/>
              </a:rPr>
              <a:t>i.e</a:t>
            </a:r>
            <a:r>
              <a:rPr lang="en-US" sz="1800" b="0" i="0" dirty="0">
                <a:solidFill>
                  <a:srgbClr val="222222"/>
                </a:solidFill>
                <a:effectLst/>
                <a:latin typeface="Arial" panose="020B0604020202020204" pitchFamily="34" charset="0"/>
                <a:cs typeface="Arial" panose="020B0604020202020204" pitchFamily="34" charset="0"/>
              </a:rPr>
              <a:t> function having no names using a facility called lambda function. Lambda functions are small functions usually not more than a line. It can have any number of arguments just like a normal function. ... Also there is no need for any return statement in lambda function.</a:t>
            </a:r>
            <a:endParaRPr lang="en-US" sz="1800" b="0" i="0" dirty="0">
              <a:solidFill>
                <a:srgbClr val="000000"/>
              </a:solidFill>
              <a:effectLst/>
              <a:latin typeface="Arial" panose="020B0604020202020204" pitchFamily="34" charset="0"/>
              <a:cs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7F77D0AB-EC54-4A18-A3BA-FBFB57CF63C0}"/>
              </a:ext>
            </a:extLst>
          </p:cNvPr>
          <p:cNvSpPr txBox="1"/>
          <p:nvPr/>
        </p:nvSpPr>
        <p:spPr>
          <a:xfrm>
            <a:off x="1250301" y="634482"/>
            <a:ext cx="6904653" cy="1200329"/>
          </a:xfrm>
          <a:prstGeom prst="rect">
            <a:avLst/>
          </a:prstGeom>
          <a:noFill/>
        </p:spPr>
        <p:txBody>
          <a:bodyPr wrap="square" rtlCol="0">
            <a:spAutoFit/>
          </a:bodyPr>
          <a:lstStyle/>
          <a:p>
            <a:pPr algn="l"/>
            <a:r>
              <a:rPr lang="en-IN" sz="2800" b="1" i="0" dirty="0" err="1">
                <a:solidFill>
                  <a:srgbClr val="000000"/>
                </a:solidFill>
                <a:effectLst/>
                <a:latin typeface="Arial" panose="020B0604020202020204" pitchFamily="34" charset="0"/>
                <a:cs typeface="Arial" panose="020B0604020202020204" pitchFamily="34" charset="0"/>
              </a:rPr>
              <a:t>WEEk</a:t>
            </a:r>
            <a:r>
              <a:rPr lang="en-IN" sz="2800" b="1" i="0" dirty="0">
                <a:solidFill>
                  <a:srgbClr val="000000"/>
                </a:solidFill>
                <a:effectLst/>
                <a:latin typeface="Arial" panose="020B0604020202020204" pitchFamily="34" charset="0"/>
                <a:cs typeface="Arial" panose="020B0604020202020204" pitchFamily="34" charset="0"/>
              </a:rPr>
              <a:t> 1 : Python Fundamentals</a:t>
            </a:r>
          </a:p>
          <a:p>
            <a:br>
              <a:rPr lang="en-IN" sz="2200" dirty="0">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89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1A249-76F4-45F0-ADF6-0C2D357956B8}"/>
              </a:ext>
            </a:extLst>
          </p:cNvPr>
          <p:cNvSpPr>
            <a:spLocks noGrp="1"/>
          </p:cNvSpPr>
          <p:nvPr>
            <p:ph idx="1"/>
          </p:nvPr>
        </p:nvSpPr>
        <p:spPr>
          <a:xfrm>
            <a:off x="681135" y="643812"/>
            <a:ext cx="11168743" cy="5719666"/>
          </a:xfrm>
        </p:spPr>
        <p:txBody>
          <a:bodyPr>
            <a:noAutofit/>
          </a:bodyPr>
          <a:lstStyle/>
          <a:p>
            <a:pPr marL="0" indent="0">
              <a:buNone/>
            </a:pPr>
            <a:r>
              <a:rPr lang="en-US" sz="1800" b="1" dirty="0">
                <a:solidFill>
                  <a:schemeClr val="bg1"/>
                </a:solidFill>
                <a:effectLst/>
                <a:latin typeface="Arial" panose="020B0604020202020204" pitchFamily="34" charset="0"/>
                <a:cs typeface="Arial" panose="020B0604020202020204" pitchFamily="34" charset="0"/>
              </a:rPr>
              <a:t>NumPy &amp; Pandas :-</a:t>
            </a:r>
            <a:endParaRPr lang="en-US" sz="1800" dirty="0">
              <a:solidFill>
                <a:schemeClr val="bg1"/>
              </a:solidFill>
              <a:effectLst/>
              <a:latin typeface="Arial" panose="020B0604020202020204" pitchFamily="34" charset="0"/>
              <a:cs typeface="Arial" panose="020B0604020202020204" pitchFamily="34" charset="0"/>
            </a:endParaRPr>
          </a:p>
          <a:p>
            <a:pPr marL="0" indent="0">
              <a:buNone/>
            </a:pPr>
            <a:r>
              <a:rPr lang="en-US" sz="1800" dirty="0">
                <a:solidFill>
                  <a:schemeClr val="bg1"/>
                </a:solidFill>
                <a:effectLst/>
                <a:latin typeface="Arial" panose="020B0604020202020204" pitchFamily="34" charset="0"/>
                <a:cs typeface="Arial" panose="020B0604020202020204" pitchFamily="34" charset="0"/>
              </a:rPr>
              <a:t>1) </a:t>
            </a:r>
            <a:r>
              <a:rPr lang="en-US" sz="1800" dirty="0" err="1">
                <a:solidFill>
                  <a:schemeClr val="bg1"/>
                </a:solidFill>
                <a:effectLst/>
                <a:latin typeface="Arial" panose="020B0604020202020204" pitchFamily="34" charset="0"/>
                <a:cs typeface="Arial" panose="020B0604020202020204" pitchFamily="34" charset="0"/>
              </a:rPr>
              <a:t>Numpy</a:t>
            </a:r>
            <a:endParaRPr lang="en-US" sz="1800" dirty="0">
              <a:solidFill>
                <a:schemeClr val="bg1"/>
              </a:solidFill>
              <a:effectLst/>
              <a:latin typeface="Arial" panose="020B0604020202020204" pitchFamily="34" charset="0"/>
              <a:cs typeface="Arial" panose="020B0604020202020204" pitchFamily="34" charset="0"/>
            </a:endParaRPr>
          </a:p>
          <a:p>
            <a:r>
              <a:rPr lang="en-US" sz="1800" dirty="0">
                <a:solidFill>
                  <a:srgbClr val="222222"/>
                </a:solidFill>
                <a:effectLst/>
                <a:latin typeface="Arial" panose="020B0604020202020204" pitchFamily="34" charset="0"/>
                <a:cs typeface="Arial" panose="020B0604020202020204" pitchFamily="34" charset="0"/>
              </a:rPr>
              <a:t>Python programming language, adding support for large, multi-dimensional arrays and matrices, along with a large collection of high-level mathematical functions to operate on these arrays.</a:t>
            </a:r>
            <a:endParaRPr lang="en-US" sz="1800" dirty="0">
              <a:effectLst/>
              <a:latin typeface="Arial" panose="020B0604020202020204" pitchFamily="34" charset="0"/>
              <a:cs typeface="Arial" panose="020B0604020202020204" pitchFamily="34" charset="0"/>
            </a:endParaRPr>
          </a:p>
          <a:p>
            <a:pPr marL="0" indent="0">
              <a:buNone/>
            </a:pPr>
            <a:r>
              <a:rPr lang="en-US" sz="1800" dirty="0">
                <a:solidFill>
                  <a:srgbClr val="222222"/>
                </a:solidFill>
                <a:effectLst/>
                <a:latin typeface="Arial" panose="020B0604020202020204" pitchFamily="34" charset="0"/>
                <a:cs typeface="Arial" panose="020B0604020202020204" pitchFamily="34" charset="0"/>
              </a:rPr>
              <a:t>2)Pandas</a:t>
            </a:r>
            <a:endParaRPr lang="en-US" sz="1800" dirty="0">
              <a:effectLst/>
              <a:latin typeface="Arial" panose="020B0604020202020204" pitchFamily="34" charset="0"/>
              <a:cs typeface="Arial" panose="020B0604020202020204" pitchFamily="34" charset="0"/>
            </a:endParaRPr>
          </a:p>
          <a:p>
            <a:r>
              <a:rPr lang="en-US" sz="1800" dirty="0">
                <a:solidFill>
                  <a:srgbClr val="222222"/>
                </a:solidFill>
                <a:effectLst/>
                <a:latin typeface="Arial" panose="020B0604020202020204" pitchFamily="34" charset="0"/>
                <a:cs typeface="Arial" panose="020B0604020202020204" pitchFamily="34" charset="0"/>
              </a:rPr>
              <a:t>Pandas is a high-level data manipulation tool developed by Wes McKinney. It is built on the </a:t>
            </a:r>
            <a:r>
              <a:rPr lang="en-US" sz="1800" dirty="0" err="1">
                <a:solidFill>
                  <a:srgbClr val="222222"/>
                </a:solidFill>
                <a:effectLst/>
                <a:latin typeface="Arial" panose="020B0604020202020204" pitchFamily="34" charset="0"/>
                <a:cs typeface="Arial" panose="020B0604020202020204" pitchFamily="34" charset="0"/>
              </a:rPr>
              <a:t>Numpy</a:t>
            </a:r>
            <a:r>
              <a:rPr lang="en-US" sz="1800" dirty="0">
                <a:solidFill>
                  <a:srgbClr val="222222"/>
                </a:solidFill>
                <a:effectLst/>
                <a:latin typeface="Arial" panose="020B0604020202020204" pitchFamily="34" charset="0"/>
                <a:cs typeface="Arial" panose="020B0604020202020204" pitchFamily="34" charset="0"/>
              </a:rPr>
              <a:t> package and its key data structure is called the </a:t>
            </a:r>
            <a:r>
              <a:rPr lang="en-US" sz="1800" dirty="0" err="1">
                <a:solidFill>
                  <a:srgbClr val="222222"/>
                </a:solidFill>
                <a:effectLst/>
                <a:latin typeface="Arial" panose="020B0604020202020204" pitchFamily="34" charset="0"/>
                <a:cs typeface="Arial" panose="020B0604020202020204" pitchFamily="34" charset="0"/>
              </a:rPr>
              <a:t>DataFrame</a:t>
            </a:r>
            <a:r>
              <a:rPr lang="en-US" sz="1800" dirty="0">
                <a:solidFill>
                  <a:srgbClr val="222222"/>
                </a:solidFill>
                <a:effectLst/>
                <a:latin typeface="Arial" panose="020B0604020202020204" pitchFamily="34" charset="0"/>
                <a:cs typeface="Arial" panose="020B0604020202020204" pitchFamily="34" charset="0"/>
              </a:rPr>
              <a:t>. </a:t>
            </a:r>
            <a:r>
              <a:rPr lang="en-US" sz="1800" dirty="0" err="1">
                <a:solidFill>
                  <a:srgbClr val="222222"/>
                </a:solidFill>
                <a:effectLst/>
                <a:latin typeface="Arial" panose="020B0604020202020204" pitchFamily="34" charset="0"/>
                <a:cs typeface="Arial" panose="020B0604020202020204" pitchFamily="34" charset="0"/>
              </a:rPr>
              <a:t>DataFrames</a:t>
            </a:r>
            <a:r>
              <a:rPr lang="en-US" sz="1800" dirty="0">
                <a:solidFill>
                  <a:srgbClr val="222222"/>
                </a:solidFill>
                <a:effectLst/>
                <a:latin typeface="Arial" panose="020B0604020202020204" pitchFamily="34" charset="0"/>
                <a:cs typeface="Arial" panose="020B0604020202020204" pitchFamily="34" charset="0"/>
              </a:rPr>
              <a:t> allow you to store and manipulate tabular data in rows of observations and columns of variables.</a:t>
            </a:r>
            <a:endParaRPr lang="en-US" sz="1800" dirty="0">
              <a:solidFill>
                <a:srgbClr val="222222"/>
              </a:solidFill>
              <a:latin typeface="Arial" panose="020B0604020202020204" pitchFamily="34" charset="0"/>
              <a:cs typeface="Arial" panose="020B0604020202020204" pitchFamily="34" charset="0"/>
            </a:endParaRPr>
          </a:p>
          <a:p>
            <a:pPr marL="0" indent="0">
              <a:buNone/>
            </a:pPr>
            <a:r>
              <a:rPr lang="en-US" sz="1800" b="1" i="0" dirty="0">
                <a:solidFill>
                  <a:srgbClr val="222222"/>
                </a:solidFill>
                <a:effectLst/>
                <a:latin typeface="Arial" panose="020B0604020202020204" pitchFamily="34" charset="0"/>
                <a:cs typeface="Arial" panose="020B0604020202020204" pitchFamily="34" charset="0"/>
              </a:rPr>
              <a:t>Map Function():-</a:t>
            </a:r>
            <a:endParaRPr lang="en-US" sz="1800" b="0" i="0" dirty="0">
              <a:solidFill>
                <a:srgbClr val="000000"/>
              </a:solidFill>
              <a:effectLst/>
              <a:latin typeface="Arial" panose="020B0604020202020204" pitchFamily="34" charset="0"/>
              <a:cs typeface="Arial" panose="020B0604020202020204" pitchFamily="34" charset="0"/>
            </a:endParaRPr>
          </a:p>
          <a:p>
            <a:pPr algn="l"/>
            <a:r>
              <a:rPr lang="en-US" sz="1800" b="0" i="0" dirty="0">
                <a:solidFill>
                  <a:srgbClr val="222222"/>
                </a:solidFill>
                <a:effectLst/>
                <a:latin typeface="Arial" panose="020B0604020202020204" pitchFamily="34" charset="0"/>
                <a:cs typeface="Arial" panose="020B0604020202020204" pitchFamily="34" charset="0"/>
              </a:rPr>
              <a:t>Python map() function</a:t>
            </a:r>
          </a:p>
          <a:p>
            <a:pPr algn="l"/>
            <a:r>
              <a:rPr lang="en-US" sz="1800" b="0" i="0" dirty="0">
                <a:solidFill>
                  <a:srgbClr val="222222"/>
                </a:solidFill>
                <a:effectLst/>
                <a:latin typeface="Arial" panose="020B0604020202020204" pitchFamily="34" charset="0"/>
                <a:cs typeface="Arial" panose="020B0604020202020204" pitchFamily="34" charset="0"/>
              </a:rPr>
              <a:t>map() function returns a map object(which is an iterator) of the results after applying the given function to each item of a given </a:t>
            </a:r>
            <a:r>
              <a:rPr lang="en-US" sz="1800" b="0" i="0" dirty="0" err="1">
                <a:solidFill>
                  <a:srgbClr val="222222"/>
                </a:solidFill>
                <a:effectLst/>
                <a:latin typeface="Arial" panose="020B0604020202020204" pitchFamily="34" charset="0"/>
                <a:cs typeface="Arial" panose="020B0604020202020204" pitchFamily="34" charset="0"/>
              </a:rPr>
              <a:t>iterable</a:t>
            </a:r>
            <a:r>
              <a:rPr lang="en-US" sz="1800" b="0" i="0" dirty="0">
                <a:solidFill>
                  <a:srgbClr val="222222"/>
                </a:solidFill>
                <a:effectLst/>
                <a:latin typeface="Arial" panose="020B0604020202020204" pitchFamily="34" charset="0"/>
                <a:cs typeface="Arial" panose="020B0604020202020204" pitchFamily="34" charset="0"/>
              </a:rPr>
              <a:t> (list, tuple etc.) Parameters : fun : It is a function to which map passes each element of given </a:t>
            </a:r>
            <a:r>
              <a:rPr lang="en-US" sz="1800" b="0" i="0" dirty="0" err="1">
                <a:solidFill>
                  <a:srgbClr val="222222"/>
                </a:solidFill>
                <a:effectLst/>
                <a:latin typeface="Arial" panose="020B0604020202020204" pitchFamily="34" charset="0"/>
                <a:cs typeface="Arial" panose="020B0604020202020204" pitchFamily="34" charset="0"/>
              </a:rPr>
              <a:t>iterable</a:t>
            </a:r>
            <a:r>
              <a:rPr lang="en-US" sz="1800" b="0" i="0" dirty="0">
                <a:solidFill>
                  <a:srgbClr val="222222"/>
                </a:solidFill>
                <a:effectLst/>
                <a:latin typeface="Arial" panose="020B0604020202020204" pitchFamily="34" charset="0"/>
                <a:cs typeface="Arial" panose="020B0604020202020204" pitchFamily="34" charset="0"/>
              </a:rPr>
              <a:t>. </a:t>
            </a:r>
            <a:r>
              <a:rPr lang="en-US" sz="1800" b="0" i="0" dirty="0" err="1">
                <a:solidFill>
                  <a:srgbClr val="222222"/>
                </a:solidFill>
                <a:effectLst/>
                <a:latin typeface="Arial" panose="020B0604020202020204" pitchFamily="34" charset="0"/>
                <a:cs typeface="Arial" panose="020B0604020202020204" pitchFamily="34" charset="0"/>
              </a:rPr>
              <a:t>iter</a:t>
            </a:r>
            <a:r>
              <a:rPr lang="en-US" sz="1800" b="0" i="0" dirty="0">
                <a:solidFill>
                  <a:srgbClr val="222222"/>
                </a:solidFill>
                <a:effectLst/>
                <a:latin typeface="Arial" panose="020B0604020202020204" pitchFamily="34" charset="0"/>
                <a:cs typeface="Arial" panose="020B0604020202020204" pitchFamily="34" charset="0"/>
              </a:rPr>
              <a:t> : It is a </a:t>
            </a:r>
            <a:r>
              <a:rPr lang="en-US" sz="1800" b="0" i="0" dirty="0" err="1">
                <a:solidFill>
                  <a:srgbClr val="222222"/>
                </a:solidFill>
                <a:effectLst/>
                <a:latin typeface="Arial" panose="020B0604020202020204" pitchFamily="34" charset="0"/>
                <a:cs typeface="Arial" panose="020B0604020202020204" pitchFamily="34" charset="0"/>
              </a:rPr>
              <a:t>iterable</a:t>
            </a:r>
            <a:r>
              <a:rPr lang="en-US" sz="1800" b="0" i="0" dirty="0">
                <a:solidFill>
                  <a:srgbClr val="222222"/>
                </a:solidFill>
                <a:effectLst/>
                <a:latin typeface="Arial" panose="020B0604020202020204" pitchFamily="34" charset="0"/>
                <a:cs typeface="Arial" panose="020B0604020202020204" pitchFamily="34" charset="0"/>
              </a:rPr>
              <a:t> which is to be mapped.</a:t>
            </a:r>
          </a:p>
          <a:p>
            <a:endParaRPr lang="en-IN" sz="1800" dirty="0"/>
          </a:p>
        </p:txBody>
      </p:sp>
    </p:spTree>
    <p:extLst>
      <p:ext uri="{BB962C8B-B14F-4D97-AF65-F5344CB8AC3E}">
        <p14:creationId xmlns:p14="http://schemas.microsoft.com/office/powerpoint/2010/main" val="153916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8C81-BB77-4F13-ADFC-CA7442695FF5}"/>
              </a:ext>
            </a:extLst>
          </p:cNvPr>
          <p:cNvSpPr>
            <a:spLocks noGrp="1"/>
          </p:cNvSpPr>
          <p:nvPr>
            <p:ph type="title"/>
          </p:nvPr>
        </p:nvSpPr>
        <p:spPr>
          <a:xfrm>
            <a:off x="1141413" y="618518"/>
            <a:ext cx="6985550" cy="547809"/>
          </a:xfrm>
        </p:spPr>
        <p:txBody>
          <a:bodyPr>
            <a:normAutofit fontScale="90000"/>
          </a:bodyPr>
          <a:lstStyle/>
          <a:p>
            <a:r>
              <a:rPr lang="en-US" b="1" dirty="0">
                <a:solidFill>
                  <a:schemeClr val="bg1"/>
                </a:solidFill>
              </a:rPr>
              <a:t>Screenshots:-</a:t>
            </a:r>
            <a:endParaRPr lang="en-IN" b="1" dirty="0">
              <a:solidFill>
                <a:schemeClr val="bg1"/>
              </a:solidFill>
            </a:endParaRPr>
          </a:p>
        </p:txBody>
      </p:sp>
      <p:pic>
        <p:nvPicPr>
          <p:cNvPr id="5122" name="Picture 2">
            <a:hlinkClick r:id="rId2"/>
            <a:extLst>
              <a:ext uri="{FF2B5EF4-FFF2-40B4-BE49-F238E27FC236}">
                <a16:creationId xmlns:a16="http://schemas.microsoft.com/office/drawing/2014/main" id="{CFF51966-DE82-4DAF-9AC1-19E343D29A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413" y="1351383"/>
            <a:ext cx="3921126" cy="514752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hlinkClick r:id="rId2"/>
            <a:extLst>
              <a:ext uri="{FF2B5EF4-FFF2-40B4-BE49-F238E27FC236}">
                <a16:creationId xmlns:a16="http://schemas.microsoft.com/office/drawing/2014/main" id="{2265E137-0870-4126-BD82-1A6872D69C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698" y="1981200"/>
            <a:ext cx="5790034" cy="322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953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hlinkClick r:id="rId2"/>
            <a:extLst>
              <a:ext uri="{FF2B5EF4-FFF2-40B4-BE49-F238E27FC236}">
                <a16:creationId xmlns:a16="http://schemas.microsoft.com/office/drawing/2014/main" id="{081980E6-5384-4387-B96E-9864E6B38E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5896" y="1031032"/>
            <a:ext cx="4617198" cy="479593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hlinkClick r:id="rId2"/>
            <a:extLst>
              <a:ext uri="{FF2B5EF4-FFF2-40B4-BE49-F238E27FC236}">
                <a16:creationId xmlns:a16="http://schemas.microsoft.com/office/drawing/2014/main" id="{6EDCA3F8-1DF2-47EC-96A3-F351691807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1705" y="452437"/>
            <a:ext cx="4857750"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69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C008-24E8-4385-9B04-C176ACED4DFE}"/>
              </a:ext>
            </a:extLst>
          </p:cNvPr>
          <p:cNvSpPr>
            <a:spLocks noGrp="1"/>
          </p:cNvSpPr>
          <p:nvPr>
            <p:ph type="title"/>
          </p:nvPr>
        </p:nvSpPr>
        <p:spPr/>
        <p:txBody>
          <a:bodyPr>
            <a:normAutofit/>
          </a:bodyPr>
          <a:lstStyle/>
          <a:p>
            <a:r>
              <a:rPr lang="en-US" sz="2800" b="1" i="0" dirty="0">
                <a:solidFill>
                  <a:srgbClr val="222222"/>
                </a:solidFill>
                <a:effectLst/>
                <a:latin typeface="arial" panose="020B0604020202020204" pitchFamily="34" charset="0"/>
              </a:rPr>
              <a:t>Week 2 :- Basic </a:t>
            </a:r>
            <a:r>
              <a:rPr lang="en-US" sz="2800" b="1" i="0" dirty="0" err="1">
                <a:solidFill>
                  <a:srgbClr val="222222"/>
                </a:solidFill>
                <a:effectLst/>
                <a:latin typeface="arial" panose="020B0604020202020204" pitchFamily="34" charset="0"/>
              </a:rPr>
              <a:t>DataProcessing</a:t>
            </a:r>
            <a:r>
              <a:rPr lang="en-US" sz="2800" b="1" i="0" dirty="0">
                <a:solidFill>
                  <a:srgbClr val="222222"/>
                </a:solidFill>
                <a:effectLst/>
                <a:latin typeface="arial" panose="020B0604020202020204" pitchFamily="34" charset="0"/>
              </a:rPr>
              <a:t> with pandas </a:t>
            </a:r>
            <a:br>
              <a:rPr lang="en-US" b="1" i="0" dirty="0">
                <a:solidFill>
                  <a:srgbClr val="22222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4485AE9-49AF-4DDF-BA26-825A11BC489D}"/>
              </a:ext>
            </a:extLst>
          </p:cNvPr>
          <p:cNvSpPr>
            <a:spLocks noGrp="1"/>
          </p:cNvSpPr>
          <p:nvPr>
            <p:ph idx="1"/>
          </p:nvPr>
        </p:nvSpPr>
        <p:spPr>
          <a:xfrm>
            <a:off x="1141413" y="2249486"/>
            <a:ext cx="10512522" cy="3516831"/>
          </a:xfrm>
        </p:spPr>
        <p:txBody>
          <a:bodyPr>
            <a:normAutofit lnSpcReduction="10000"/>
          </a:bodyPr>
          <a:lstStyle/>
          <a:p>
            <a:pPr marL="0" indent="0" algn="l">
              <a:buNone/>
            </a:pPr>
            <a:r>
              <a:rPr lang="en-US" sz="1800" b="1" dirty="0">
                <a:solidFill>
                  <a:srgbClr val="222222"/>
                </a:solidFill>
                <a:effectLst/>
                <a:latin typeface="arial" panose="020B0604020202020204" pitchFamily="34" charset="0"/>
              </a:rPr>
              <a:t>Series </a:t>
            </a:r>
            <a:r>
              <a:rPr lang="en-US" sz="1800" b="1" dirty="0" err="1">
                <a:solidFill>
                  <a:srgbClr val="222222"/>
                </a:solidFill>
                <a:effectLst/>
                <a:latin typeface="arial" panose="020B0604020202020204" pitchFamily="34" charset="0"/>
              </a:rPr>
              <a:t>Datastructure</a:t>
            </a:r>
            <a:r>
              <a:rPr lang="en-US" sz="1800" b="1" dirty="0">
                <a:solidFill>
                  <a:srgbClr val="222222"/>
                </a:solidFill>
                <a:effectLst/>
                <a:latin typeface="arial" panose="020B0604020202020204" pitchFamily="34" charset="0"/>
              </a:rPr>
              <a:t>:-</a:t>
            </a:r>
            <a:endParaRPr lang="en-US" sz="1800" b="0" dirty="0">
              <a:solidFill>
                <a:srgbClr val="222222"/>
              </a:solidFill>
              <a:effectLst/>
              <a:latin typeface="arial" panose="020B0604020202020204" pitchFamily="34" charset="0"/>
            </a:endParaRPr>
          </a:p>
          <a:p>
            <a:pPr algn="l"/>
            <a:r>
              <a:rPr lang="en-US" sz="1800" b="0" dirty="0">
                <a:solidFill>
                  <a:schemeClr val="bg1"/>
                </a:solidFill>
                <a:effectLst/>
                <a:latin typeface="arial" panose="020B0604020202020204" pitchFamily="34" charset="0"/>
              </a:rPr>
              <a:t>Python Pandas - Series. Series is a one-dimensional labeled array capable of holding data of any type (integer, string, float, python objects, etc.). The axis labels are collectively called index.</a:t>
            </a:r>
          </a:p>
          <a:p>
            <a:pPr marL="0" indent="0" algn="l">
              <a:buNone/>
            </a:pPr>
            <a:r>
              <a:rPr lang="en-IN" sz="1800" b="1" dirty="0">
                <a:solidFill>
                  <a:schemeClr val="bg1"/>
                </a:solidFill>
                <a:effectLst/>
                <a:latin typeface="arial" panose="020B0604020202020204" pitchFamily="34" charset="0"/>
              </a:rPr>
              <a:t>Querying Series in Python:-</a:t>
            </a:r>
          </a:p>
          <a:p>
            <a:pPr algn="l"/>
            <a:r>
              <a:rPr lang="en-US" sz="1800" b="0" dirty="0">
                <a:solidFill>
                  <a:schemeClr val="bg1"/>
                </a:solidFill>
                <a:effectLst/>
                <a:latin typeface="arial" panose="020B0604020202020204" pitchFamily="34" charset="0"/>
              </a:rPr>
              <a:t>Python is a great language for doing data analysis, primarily because of the fantastic ecosystem of data-centric Python packages. Pandas is one of those packages that makes importing and analyzing data much easier.</a:t>
            </a:r>
            <a:endParaRPr lang="en-US" sz="1800" dirty="0">
              <a:solidFill>
                <a:schemeClr val="bg1"/>
              </a:solidFill>
              <a:latin typeface="arial" panose="020B0604020202020204" pitchFamily="34" charset="0"/>
            </a:endParaRPr>
          </a:p>
          <a:p>
            <a:pPr algn="l"/>
            <a:r>
              <a:rPr lang="en-US" sz="1800" b="0" i="0" dirty="0">
                <a:solidFill>
                  <a:schemeClr val="bg1"/>
                </a:solidFill>
                <a:effectLst/>
                <a:latin typeface="arial" panose="020B0604020202020204" pitchFamily="34" charset="0"/>
              </a:rPr>
              <a:t>Analyzing data requires a lot of filtering operations. Pandas provide many methods to filter a </a:t>
            </a:r>
            <a:r>
              <a:rPr lang="en-US" sz="1800" b="0" i="0" dirty="0" err="1">
                <a:solidFill>
                  <a:schemeClr val="bg1"/>
                </a:solidFill>
                <a:effectLst/>
                <a:latin typeface="arial" panose="020B0604020202020204" pitchFamily="34" charset="0"/>
              </a:rPr>
              <a:t>dataframe</a:t>
            </a:r>
            <a:r>
              <a:rPr lang="en-US" sz="1800" b="0" i="0" dirty="0">
                <a:solidFill>
                  <a:schemeClr val="bg1"/>
                </a:solidFill>
                <a:effectLst/>
                <a:latin typeface="arial" panose="020B0604020202020204" pitchFamily="34" charset="0"/>
              </a:rPr>
              <a:t> and </a:t>
            </a:r>
            <a:r>
              <a:rPr lang="en-US" sz="1800" dirty="0" err="1">
                <a:solidFill>
                  <a:schemeClr val="bg1"/>
                </a:solidFill>
                <a:latin typeface="arial" panose="020B0604020202020204" pitchFamily="34" charset="0"/>
              </a:rPr>
              <a:t>D</a:t>
            </a:r>
            <a:r>
              <a:rPr lang="en-US" sz="1800" b="0" i="0" dirty="0" err="1">
                <a:solidFill>
                  <a:schemeClr val="bg1"/>
                </a:solidFill>
                <a:effectLst/>
                <a:latin typeface="arial" panose="020B0604020202020204" pitchFamily="34" charset="0"/>
              </a:rPr>
              <a:t>ataframe.query</a:t>
            </a:r>
            <a:r>
              <a:rPr lang="en-US" sz="1800" b="0" i="0" dirty="0">
                <a:solidFill>
                  <a:schemeClr val="bg1"/>
                </a:solidFill>
                <a:effectLst/>
                <a:latin typeface="arial" panose="020B0604020202020204" pitchFamily="34" charset="0"/>
              </a:rPr>
              <a:t>() is one of them.</a:t>
            </a:r>
          </a:p>
          <a:p>
            <a:pPr algn="l"/>
            <a:endParaRPr lang="en-US" b="0" i="0" dirty="0">
              <a:solidFill>
                <a:srgbClr val="222222"/>
              </a:solidFill>
              <a:effectLst/>
              <a:latin typeface="arial" panose="020B0604020202020204" pitchFamily="34" charset="0"/>
            </a:endParaRPr>
          </a:p>
          <a:p>
            <a:pPr algn="l"/>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8201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hlinkClick r:id="rId2"/>
            <a:extLst>
              <a:ext uri="{FF2B5EF4-FFF2-40B4-BE49-F238E27FC236}">
                <a16:creationId xmlns:a16="http://schemas.microsoft.com/office/drawing/2014/main" id="{A20D7833-A477-4EA0-8142-707C7FFBDE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8457" y="1073020"/>
            <a:ext cx="4488025" cy="471195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hlinkClick r:id="rId2"/>
            <a:extLst>
              <a:ext uri="{FF2B5EF4-FFF2-40B4-BE49-F238E27FC236}">
                <a16:creationId xmlns:a16="http://schemas.microsoft.com/office/drawing/2014/main" id="{B436159D-7D22-4F49-A2B6-6DC10A596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71699"/>
            <a:ext cx="5259355" cy="302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0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E0D18D-B5D4-4528-BB3E-CABEC6853885}"/>
              </a:ext>
            </a:extLst>
          </p:cNvPr>
          <p:cNvSpPr>
            <a:spLocks noGrp="1"/>
          </p:cNvSpPr>
          <p:nvPr>
            <p:ph idx="1"/>
          </p:nvPr>
        </p:nvSpPr>
        <p:spPr>
          <a:xfrm>
            <a:off x="1026368" y="802433"/>
            <a:ext cx="10496938" cy="5607698"/>
          </a:xfrm>
        </p:spPr>
        <p:txBody>
          <a:bodyPr>
            <a:noAutofit/>
          </a:bodyPr>
          <a:lstStyle/>
          <a:p>
            <a:pPr marL="0" indent="0" algn="l">
              <a:buNone/>
            </a:pPr>
            <a:endParaRPr lang="en-US" sz="2000" b="1" i="0" dirty="0">
              <a:solidFill>
                <a:srgbClr val="222222"/>
              </a:solidFill>
              <a:effectLst/>
              <a:latin typeface="Arial" panose="020B0604020202020204" pitchFamily="34" charset="0"/>
              <a:cs typeface="Arial" panose="020B0604020202020204" pitchFamily="34" charset="0"/>
            </a:endParaRPr>
          </a:p>
          <a:p>
            <a:pPr marL="0" indent="0" algn="l">
              <a:buNone/>
            </a:pPr>
            <a:r>
              <a:rPr lang="en-US" sz="2000" b="1" i="0" dirty="0" err="1">
                <a:solidFill>
                  <a:srgbClr val="222222"/>
                </a:solidFill>
                <a:effectLst/>
                <a:latin typeface="Arial" panose="020B0604020202020204" pitchFamily="34" charset="0"/>
                <a:cs typeface="Arial" panose="020B0604020202020204" pitchFamily="34" charset="0"/>
              </a:rPr>
              <a:t>Dataframe</a:t>
            </a:r>
            <a:r>
              <a:rPr lang="en-US" sz="2000" b="1" i="0" dirty="0">
                <a:solidFill>
                  <a:srgbClr val="222222"/>
                </a:solidFill>
                <a:effectLst/>
                <a:latin typeface="Arial" panose="020B0604020202020204" pitchFamily="34" charset="0"/>
                <a:cs typeface="Arial" panose="020B0604020202020204" pitchFamily="34" charset="0"/>
              </a:rPr>
              <a:t> </a:t>
            </a:r>
            <a:r>
              <a:rPr lang="en-US" sz="2000" b="1" i="0" dirty="0" err="1">
                <a:solidFill>
                  <a:srgbClr val="222222"/>
                </a:solidFill>
                <a:effectLst/>
                <a:latin typeface="Arial" panose="020B0604020202020204" pitchFamily="34" charset="0"/>
                <a:cs typeface="Arial" panose="020B0604020202020204" pitchFamily="34" charset="0"/>
              </a:rPr>
              <a:t>DataStructures</a:t>
            </a:r>
            <a:r>
              <a:rPr lang="en-US" sz="2000" b="1" i="0" dirty="0">
                <a:solidFill>
                  <a:srgbClr val="222222"/>
                </a:solidFill>
                <a:effectLst/>
                <a:latin typeface="Arial" panose="020B0604020202020204" pitchFamily="34" charset="0"/>
                <a:cs typeface="Arial" panose="020B0604020202020204" pitchFamily="34" charset="0"/>
              </a:rPr>
              <a:t>:-</a:t>
            </a:r>
            <a:endParaRPr lang="en-US" sz="2000" b="0" i="0" dirty="0">
              <a:solidFill>
                <a:srgbClr val="222222"/>
              </a:solidFill>
              <a:effectLst/>
              <a:latin typeface="Arial" panose="020B0604020202020204" pitchFamily="34" charset="0"/>
              <a:cs typeface="Arial" panose="020B0604020202020204" pitchFamily="34" charset="0"/>
            </a:endParaRPr>
          </a:p>
          <a:p>
            <a:pPr algn="l"/>
            <a:r>
              <a:rPr lang="en-US" sz="2000" b="0" i="0" dirty="0">
                <a:solidFill>
                  <a:srgbClr val="222222"/>
                </a:solidFill>
                <a:effectLst/>
                <a:latin typeface="Arial" panose="020B0604020202020204" pitchFamily="34" charset="0"/>
                <a:cs typeface="Arial" panose="020B0604020202020204" pitchFamily="34" charset="0"/>
              </a:rPr>
              <a:t>Pandas </a:t>
            </a:r>
            <a:r>
              <a:rPr lang="en-US" sz="2000" b="0" i="0" dirty="0" err="1">
                <a:solidFill>
                  <a:srgbClr val="222222"/>
                </a:solidFill>
                <a:effectLst/>
                <a:latin typeface="Arial" panose="020B0604020202020204" pitchFamily="34" charset="0"/>
                <a:cs typeface="Arial" panose="020B0604020202020204" pitchFamily="34" charset="0"/>
              </a:rPr>
              <a:t>DataFrame</a:t>
            </a:r>
            <a:r>
              <a:rPr lang="en-US" sz="2000" b="0" i="0" dirty="0">
                <a:solidFill>
                  <a:srgbClr val="222222"/>
                </a:solidFill>
                <a:effectLst/>
                <a:latin typeface="Arial" panose="020B0604020202020204" pitchFamily="34" charset="0"/>
                <a:cs typeface="Arial" panose="020B0604020202020204" pitchFamily="34" charset="0"/>
              </a:rPr>
              <a:t> is two-dimensional size-mutable, potentially heterogeneous tabular data structure with labeled axes (rows and columns). A Data frame is a two-dimensional data structure, i.e., data is aligned in a tabular fashion in rows and columns. Pandas </a:t>
            </a:r>
            <a:r>
              <a:rPr lang="en-US" sz="2000" b="0" i="0" dirty="0" err="1">
                <a:solidFill>
                  <a:srgbClr val="222222"/>
                </a:solidFill>
                <a:effectLst/>
                <a:latin typeface="Arial" panose="020B0604020202020204" pitchFamily="34" charset="0"/>
                <a:cs typeface="Arial" panose="020B0604020202020204" pitchFamily="34" charset="0"/>
              </a:rPr>
              <a:t>DataFrame</a:t>
            </a:r>
            <a:r>
              <a:rPr lang="en-US" sz="2000" b="0" i="0" dirty="0">
                <a:solidFill>
                  <a:srgbClr val="222222"/>
                </a:solidFill>
                <a:effectLst/>
                <a:latin typeface="Arial" panose="020B0604020202020204" pitchFamily="34" charset="0"/>
                <a:cs typeface="Arial" panose="020B0604020202020204" pitchFamily="34" charset="0"/>
              </a:rPr>
              <a:t> consists of three principal components, the data, rows, and columns.</a:t>
            </a:r>
          </a:p>
          <a:p>
            <a:pPr marL="0" indent="0" algn="l">
              <a:buNone/>
            </a:pPr>
            <a:endParaRPr lang="en-US" sz="2000" b="0" i="0" dirty="0">
              <a:solidFill>
                <a:srgbClr val="222222"/>
              </a:solidFill>
              <a:effectLst/>
              <a:latin typeface="Arial" panose="020B0604020202020204" pitchFamily="34" charset="0"/>
              <a:cs typeface="Arial" panose="020B0604020202020204" pitchFamily="34" charset="0"/>
            </a:endParaRPr>
          </a:p>
          <a:p>
            <a:pPr marL="0" indent="0" algn="l">
              <a:buNone/>
            </a:pPr>
            <a:r>
              <a:rPr lang="en-US" sz="2000" b="1" i="0" dirty="0">
                <a:solidFill>
                  <a:srgbClr val="222222"/>
                </a:solidFill>
                <a:effectLst/>
                <a:latin typeface="Arial" panose="020B0604020202020204" pitchFamily="34" charset="0"/>
                <a:cs typeface="Arial" panose="020B0604020202020204" pitchFamily="34" charset="0"/>
              </a:rPr>
              <a:t>Querying a </a:t>
            </a:r>
            <a:r>
              <a:rPr lang="en-US" sz="2000" b="1" i="0" dirty="0" err="1">
                <a:solidFill>
                  <a:srgbClr val="222222"/>
                </a:solidFill>
                <a:effectLst/>
                <a:latin typeface="Arial" panose="020B0604020202020204" pitchFamily="34" charset="0"/>
                <a:cs typeface="Arial" panose="020B0604020202020204" pitchFamily="34" charset="0"/>
              </a:rPr>
              <a:t>DataFrames</a:t>
            </a:r>
            <a:r>
              <a:rPr lang="en-US" sz="2000" b="1" i="0" dirty="0">
                <a:solidFill>
                  <a:srgbClr val="222222"/>
                </a:solidFill>
                <a:effectLst/>
                <a:latin typeface="Arial" panose="020B0604020202020204" pitchFamily="34" charset="0"/>
                <a:cs typeface="Arial" panose="020B0604020202020204" pitchFamily="34" charset="0"/>
              </a:rPr>
              <a:t>:-</a:t>
            </a:r>
            <a:endParaRPr lang="en-US" sz="2000" b="0" i="0" dirty="0">
              <a:solidFill>
                <a:srgbClr val="222222"/>
              </a:solidFill>
              <a:effectLst/>
              <a:latin typeface="Arial" panose="020B0604020202020204" pitchFamily="34" charset="0"/>
              <a:cs typeface="Arial" panose="020B0604020202020204" pitchFamily="34" charset="0"/>
            </a:endParaRPr>
          </a:p>
          <a:p>
            <a:pPr algn="l"/>
            <a:r>
              <a:rPr lang="en-US" sz="2000" b="0" i="0" dirty="0">
                <a:solidFill>
                  <a:srgbClr val="222222"/>
                </a:solidFill>
                <a:effectLst/>
                <a:latin typeface="Arial" panose="020B0604020202020204" pitchFamily="34" charset="0"/>
                <a:cs typeface="Arial" panose="020B0604020202020204" pitchFamily="34" charset="0"/>
              </a:rPr>
              <a:t>The query() function is used to query the columns of a </a:t>
            </a:r>
            <a:r>
              <a:rPr lang="en-US" sz="2000" b="0" i="0" dirty="0" err="1">
                <a:solidFill>
                  <a:srgbClr val="222222"/>
                </a:solidFill>
                <a:effectLst/>
                <a:latin typeface="Arial" panose="020B0604020202020204" pitchFamily="34" charset="0"/>
                <a:cs typeface="Arial" panose="020B0604020202020204" pitchFamily="34" charset="0"/>
              </a:rPr>
              <a:t>DataFrame</a:t>
            </a:r>
            <a:r>
              <a:rPr lang="en-US" sz="2000" b="0" i="0" dirty="0">
                <a:solidFill>
                  <a:srgbClr val="222222"/>
                </a:solidFill>
                <a:effectLst/>
                <a:latin typeface="Arial" panose="020B0604020202020204" pitchFamily="34" charset="0"/>
                <a:cs typeface="Arial" panose="020B0604020202020204" pitchFamily="34" charset="0"/>
              </a:rPr>
              <a:t> with a </a:t>
            </a:r>
            <a:r>
              <a:rPr lang="en-US" sz="2000" b="0" i="0" dirty="0" err="1">
                <a:solidFill>
                  <a:srgbClr val="222222"/>
                </a:solidFill>
                <a:effectLst/>
                <a:latin typeface="Arial" panose="020B0604020202020204" pitchFamily="34" charset="0"/>
                <a:cs typeface="Arial" panose="020B0604020202020204" pitchFamily="34" charset="0"/>
              </a:rPr>
              <a:t>boolean</a:t>
            </a:r>
            <a:r>
              <a:rPr lang="en-US" sz="2000" b="0" i="0" dirty="0">
                <a:solidFill>
                  <a:srgbClr val="222222"/>
                </a:solidFill>
                <a:effectLst/>
                <a:latin typeface="Arial" panose="020B0604020202020204" pitchFamily="34" charset="0"/>
                <a:cs typeface="Arial" panose="020B0604020202020204" pitchFamily="34" charset="0"/>
              </a:rPr>
              <a:t> expression. The query string to evaluate. You can refer to variables in the environment by prefixing them with an '@' character like @a + b. New in version 0.25.</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010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1166</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vt:lpstr>
      <vt:lpstr>Calibri</vt:lpstr>
      <vt:lpstr>Times New Roman</vt:lpstr>
      <vt:lpstr>Tw Cen MT</vt:lpstr>
      <vt:lpstr>Circuit</vt:lpstr>
      <vt:lpstr> introduction to Data Science</vt:lpstr>
      <vt:lpstr>  Introduction of Data Science </vt:lpstr>
      <vt:lpstr>PowerPoint Presentation</vt:lpstr>
      <vt:lpstr>PowerPoint Presentation</vt:lpstr>
      <vt:lpstr>Screenshots:-</vt:lpstr>
      <vt:lpstr>PowerPoint Presentation</vt:lpstr>
      <vt:lpstr>Week 2 :- Basic DataProcessing with pandas  </vt:lpstr>
      <vt:lpstr>PowerPoint Presentation</vt:lpstr>
      <vt:lpstr>PowerPoint Presentation</vt:lpstr>
      <vt:lpstr>PowerPoint Presentation</vt:lpstr>
      <vt:lpstr>Week 3:-Advanced Python Pandas</vt:lpstr>
      <vt:lpstr>PowerPoint Presentation</vt:lpstr>
      <vt:lpstr>PowerPoint Presentation</vt:lpstr>
      <vt:lpstr>PowerPoint Presentation</vt:lpstr>
      <vt:lpstr>Week 4:-Statistical analysis in python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Krushnal Soni</dc:creator>
  <cp:lastModifiedBy>Krushnal Soni</cp:lastModifiedBy>
  <cp:revision>11</cp:revision>
  <dcterms:created xsi:type="dcterms:W3CDTF">2020-08-12T11:09:54Z</dcterms:created>
  <dcterms:modified xsi:type="dcterms:W3CDTF">2020-08-13T03:12:59Z</dcterms:modified>
</cp:coreProperties>
</file>