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68" r:id="rId3"/>
    <p:sldId id="265" r:id="rId4"/>
    <p:sldId id="263" r:id="rId5"/>
    <p:sldId id="266" r:id="rId6"/>
    <p:sldId id="257" r:id="rId7"/>
    <p:sldId id="261" r:id="rId8"/>
    <p:sldId id="258" r:id="rId9"/>
    <p:sldId id="259" r:id="rId10"/>
    <p:sldId id="260" r:id="rId11"/>
    <p:sldId id="262" r:id="rId12"/>
    <p:sldId id="267"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0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8D857B1-78C4-4AB4-A2C2-5A90C392A931}" type="datetimeFigureOut">
              <a:rPr lang="en-US" smtClean="0"/>
              <a:pPr/>
              <a:t>2/8/2021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9459B63-F02F-4666-81D1-D4B589FF1F1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D857B1-78C4-4AB4-A2C2-5A90C392A931}" type="datetimeFigureOut">
              <a:rPr lang="en-US" smtClean="0"/>
              <a:pPr/>
              <a:t>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459B63-F02F-4666-81D1-D4B589FF1F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D857B1-78C4-4AB4-A2C2-5A90C392A931}" type="datetimeFigureOut">
              <a:rPr lang="en-US" smtClean="0"/>
              <a:pPr/>
              <a:t>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459B63-F02F-4666-81D1-D4B589FF1F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D857B1-78C4-4AB4-A2C2-5A90C392A931}" type="datetimeFigureOut">
              <a:rPr lang="en-US" smtClean="0"/>
              <a:pPr/>
              <a:t>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459B63-F02F-4666-81D1-D4B589FF1F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8D857B1-78C4-4AB4-A2C2-5A90C392A931}" type="datetimeFigureOut">
              <a:rPr lang="en-US" smtClean="0"/>
              <a:pPr/>
              <a:t>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459B63-F02F-4666-81D1-D4B589FF1F1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8D857B1-78C4-4AB4-A2C2-5A90C392A931}" type="datetimeFigureOut">
              <a:rPr lang="en-US" smtClean="0"/>
              <a:pPr/>
              <a:t>2/8/2021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9459B63-F02F-4666-81D1-D4B589FF1F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8D857B1-78C4-4AB4-A2C2-5A90C392A931}" type="datetimeFigureOut">
              <a:rPr lang="en-US" smtClean="0"/>
              <a:pPr/>
              <a:t>2/8/2021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9459B63-F02F-4666-81D1-D4B589FF1F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8D857B1-78C4-4AB4-A2C2-5A90C392A931}" type="datetimeFigureOut">
              <a:rPr lang="en-US" smtClean="0"/>
              <a:pPr/>
              <a:t>2/8/2021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9459B63-F02F-4666-81D1-D4B589FF1F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8D857B1-78C4-4AB4-A2C2-5A90C392A931}" type="datetimeFigureOut">
              <a:rPr lang="en-US" smtClean="0"/>
              <a:pPr/>
              <a:t>2/8/2021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9459B63-F02F-4666-81D1-D4B589FF1F1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8D857B1-78C4-4AB4-A2C2-5A90C392A931}" type="datetimeFigureOut">
              <a:rPr lang="en-US" smtClean="0"/>
              <a:pPr/>
              <a:t>2/8/2021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9459B63-F02F-4666-81D1-D4B589FF1F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8D857B1-78C4-4AB4-A2C2-5A90C392A931}" type="datetimeFigureOut">
              <a:rPr lang="en-US" smtClean="0"/>
              <a:pPr/>
              <a:t>2/8/2021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9459B63-F02F-4666-81D1-D4B589FF1F1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8D857B1-78C4-4AB4-A2C2-5A90C392A931}" type="datetimeFigureOut">
              <a:rPr lang="en-US" smtClean="0"/>
              <a:pPr/>
              <a:t>2/8/2021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9459B63-F02F-4666-81D1-D4B589FF1F1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b="1" dirty="0" smtClean="0">
                <a:solidFill>
                  <a:schemeClr val="tx1"/>
                </a:solidFill>
              </a:rPr>
              <a:t>SMART CCTV </a:t>
            </a:r>
            <a:endParaRPr lang="en-US" sz="5000" b="1" dirty="0">
              <a:solidFill>
                <a:schemeClr val="tx1"/>
              </a:solidFill>
            </a:endParaRPr>
          </a:p>
        </p:txBody>
      </p:sp>
      <p:sp>
        <p:nvSpPr>
          <p:cNvPr id="3" name="Subtitle 2"/>
          <p:cNvSpPr>
            <a:spLocks noGrp="1"/>
          </p:cNvSpPr>
          <p:nvPr>
            <p:ph type="subTitle" idx="1"/>
          </p:nvPr>
        </p:nvSpPr>
        <p:spPr>
          <a:xfrm>
            <a:off x="1524000" y="4343400"/>
            <a:ext cx="7315200" cy="1828800"/>
          </a:xfrm>
        </p:spPr>
        <p:txBody>
          <a:bodyPr>
            <a:normAutofit fontScale="92500"/>
          </a:bodyPr>
          <a:lstStyle/>
          <a:p>
            <a:r>
              <a:rPr lang="en-US" sz="2000" dirty="0" smtClean="0"/>
              <a:t>				</a:t>
            </a:r>
          </a:p>
          <a:p>
            <a:endParaRPr lang="en-US" sz="2000" dirty="0" smtClean="0"/>
          </a:p>
          <a:p>
            <a:r>
              <a:rPr lang="en-US" sz="2000" dirty="0" smtClean="0"/>
              <a:t>				</a:t>
            </a:r>
            <a:r>
              <a:rPr lang="en-US" sz="2000" dirty="0" smtClean="0">
                <a:solidFill>
                  <a:schemeClr val="tx1"/>
                </a:solidFill>
              </a:rPr>
              <a:t>           -BY </a:t>
            </a:r>
          </a:p>
          <a:p>
            <a:r>
              <a:rPr lang="en-US" sz="2000" dirty="0" smtClean="0">
                <a:solidFill>
                  <a:schemeClr val="tx1"/>
                </a:solidFill>
              </a:rPr>
              <a:t>				              </a:t>
            </a:r>
            <a:r>
              <a:rPr lang="en-US" sz="2000" dirty="0" err="1" smtClean="0">
                <a:solidFill>
                  <a:schemeClr val="tx1"/>
                </a:solidFill>
              </a:rPr>
              <a:t>Krushnal</a:t>
            </a:r>
            <a:r>
              <a:rPr lang="en-US" sz="2000" dirty="0" smtClean="0">
                <a:solidFill>
                  <a:schemeClr val="tx1"/>
                </a:solidFill>
              </a:rPr>
              <a:t> </a:t>
            </a:r>
            <a:r>
              <a:rPr lang="en-US" sz="2000" dirty="0" err="1" smtClean="0">
                <a:solidFill>
                  <a:schemeClr val="tx1"/>
                </a:solidFill>
              </a:rPr>
              <a:t>Soni</a:t>
            </a:r>
            <a:r>
              <a:rPr lang="en-US" sz="2000" dirty="0" smtClean="0">
                <a:solidFill>
                  <a:schemeClr val="tx1"/>
                </a:solidFill>
              </a:rPr>
              <a:t> (17it111)</a:t>
            </a:r>
          </a:p>
          <a:p>
            <a:r>
              <a:rPr lang="en-US" sz="2000" dirty="0" smtClean="0">
                <a:solidFill>
                  <a:schemeClr val="tx1"/>
                </a:solidFill>
              </a:rPr>
              <a:t>				              </a:t>
            </a:r>
            <a:r>
              <a:rPr lang="en-US" sz="2000" dirty="0" err="1" smtClean="0">
                <a:solidFill>
                  <a:schemeClr val="tx1"/>
                </a:solidFill>
              </a:rPr>
              <a:t>Savan</a:t>
            </a:r>
            <a:r>
              <a:rPr lang="en-US" sz="2000" dirty="0" smtClean="0">
                <a:solidFill>
                  <a:schemeClr val="tx1"/>
                </a:solidFill>
              </a:rPr>
              <a:t> </a:t>
            </a:r>
            <a:r>
              <a:rPr lang="en-US" sz="2000" dirty="0" err="1" smtClean="0">
                <a:solidFill>
                  <a:schemeClr val="tx1"/>
                </a:solidFill>
              </a:rPr>
              <a:t>Varotariya</a:t>
            </a:r>
            <a:r>
              <a:rPr lang="en-US" sz="2000" dirty="0" smtClean="0">
                <a:solidFill>
                  <a:schemeClr val="tx1"/>
                </a:solidFill>
              </a:rPr>
              <a:t>(17it129)</a:t>
            </a:r>
            <a:endParaRPr lang="en-US" sz="2000" dirty="0">
              <a:solidFill>
                <a:schemeClr val="tx1"/>
              </a:solidFill>
            </a:endParaRPr>
          </a:p>
        </p:txBody>
      </p:sp>
      <p:pic>
        <p:nvPicPr>
          <p:cNvPr id="4" name="Picture 3" descr="Capture.PNG"/>
          <p:cNvPicPr>
            <a:picLocks noChangeAspect="1"/>
          </p:cNvPicPr>
          <p:nvPr/>
        </p:nvPicPr>
        <p:blipFill>
          <a:blip r:embed="rId2"/>
          <a:stretch>
            <a:fillRect/>
          </a:stretch>
        </p:blipFill>
        <p:spPr>
          <a:xfrm>
            <a:off x="2514600" y="2209800"/>
            <a:ext cx="4917445" cy="2626303"/>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990600"/>
            <a:ext cx="7638288" cy="5257800"/>
          </a:xfrm>
        </p:spPr>
        <p:txBody>
          <a:bodyPr>
            <a:normAutofit/>
          </a:bodyPr>
          <a:lstStyle/>
          <a:p>
            <a:endParaRPr lang="en-US" sz="2000" dirty="0" smtClean="0"/>
          </a:p>
          <a:p>
            <a:r>
              <a:rPr lang="en-US" sz="2000" b="1" dirty="0" smtClean="0"/>
              <a:t>Record </a:t>
            </a:r>
          </a:p>
          <a:p>
            <a:pPr>
              <a:buNone/>
            </a:pPr>
            <a:r>
              <a:rPr lang="en-US" sz="2000" dirty="0" smtClean="0"/>
              <a:t>    This function in our project is been used to record the footage we have to start recording and it would save the recording when we  stop so we can say it is like video recorder .</a:t>
            </a:r>
          </a:p>
          <a:p>
            <a:pPr>
              <a:buNone/>
            </a:pPr>
            <a:endParaRPr lang="en-US" sz="2000" dirty="0" smtClean="0"/>
          </a:p>
          <a:p>
            <a:r>
              <a:rPr lang="en-US" sz="2000" b="1" dirty="0" smtClean="0"/>
              <a:t>Noise </a:t>
            </a:r>
          </a:p>
          <a:p>
            <a:pPr>
              <a:buNone/>
            </a:pPr>
            <a:r>
              <a:rPr lang="en-US" sz="2000" dirty="0" smtClean="0"/>
              <a:t>     This will detect the noise of person.</a:t>
            </a:r>
          </a:p>
          <a:p>
            <a:pPr>
              <a:buNone/>
            </a:pPr>
            <a:endParaRPr lang="en-US" sz="2000" dirty="0" smtClean="0"/>
          </a:p>
          <a:p>
            <a:r>
              <a:rPr lang="en-US" sz="2000" b="1" dirty="0" smtClean="0"/>
              <a:t>Python </a:t>
            </a:r>
            <a:r>
              <a:rPr lang="en-US" sz="2000" b="1" dirty="0" err="1" smtClean="0"/>
              <a:t>Tkinter</a:t>
            </a:r>
            <a:r>
              <a:rPr lang="en-US" sz="2000" b="1" dirty="0" smtClean="0"/>
              <a:t> Frame </a:t>
            </a:r>
            <a:r>
              <a:rPr lang="en-US" sz="2000" dirty="0" smtClean="0"/>
              <a:t>widget is used to organize the group of widgets. It acts like a container which can be used to hold the other widgets. The rectangular areas of the screen are used to organize the widgets to the python application.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solidFill>
                  <a:schemeClr val="tx1"/>
                </a:solidFill>
              </a:rPr>
              <a:t>Hardware and software requirements</a:t>
            </a:r>
            <a:endParaRPr lang="en-US" sz="3400" dirty="0">
              <a:solidFill>
                <a:schemeClr val="tx1"/>
              </a:solidFill>
            </a:endParaRPr>
          </a:p>
        </p:txBody>
      </p:sp>
      <p:sp>
        <p:nvSpPr>
          <p:cNvPr id="3" name="Content Placeholder 2"/>
          <p:cNvSpPr>
            <a:spLocks noGrp="1"/>
          </p:cNvSpPr>
          <p:nvPr>
            <p:ph idx="1"/>
          </p:nvPr>
        </p:nvSpPr>
        <p:spPr/>
        <p:txBody>
          <a:bodyPr>
            <a:normAutofit/>
          </a:bodyPr>
          <a:lstStyle/>
          <a:p>
            <a:pPr>
              <a:buNone/>
            </a:pPr>
            <a:endParaRPr lang="en-US" sz="2000" dirty="0" smtClean="0"/>
          </a:p>
          <a:p>
            <a:pPr>
              <a:buNone/>
            </a:pPr>
            <a:r>
              <a:rPr lang="en-US" sz="2000" b="1" dirty="0" smtClean="0"/>
              <a:t>Tools and Technology</a:t>
            </a:r>
            <a:r>
              <a:rPr lang="en-US" sz="2000" dirty="0" smtClean="0"/>
              <a:t>:-</a:t>
            </a:r>
          </a:p>
          <a:p>
            <a:pPr>
              <a:buFont typeface="Wingdings" pitchFamily="2" charset="2"/>
              <a:buChar char="Ø"/>
            </a:pPr>
            <a:r>
              <a:rPr lang="en-US" sz="2000" dirty="0" smtClean="0"/>
              <a:t>Image processing with Core Python</a:t>
            </a:r>
          </a:p>
          <a:p>
            <a:pPr>
              <a:buNone/>
            </a:pPr>
            <a:r>
              <a:rPr lang="en-US" sz="2000" dirty="0" smtClean="0"/>
              <a:t> </a:t>
            </a:r>
            <a:endParaRPr lang="en-US" sz="2000" dirty="0" smtClean="0"/>
          </a:p>
          <a:p>
            <a:r>
              <a:rPr lang="en-US" sz="2000" dirty="0" smtClean="0"/>
              <a:t>Hardware requirements :</a:t>
            </a:r>
          </a:p>
          <a:p>
            <a:pPr>
              <a:buNone/>
            </a:pPr>
            <a:r>
              <a:rPr lang="en-US" sz="2000" dirty="0" smtClean="0"/>
              <a:t>	1) x64 based processor</a:t>
            </a:r>
          </a:p>
          <a:p>
            <a:pPr>
              <a:buNone/>
            </a:pPr>
            <a:r>
              <a:rPr lang="en-US" sz="2000" dirty="0" smtClean="0"/>
              <a:t>	2) 4GB RAM</a:t>
            </a:r>
          </a:p>
          <a:p>
            <a:pPr>
              <a:buNone/>
            </a:pPr>
            <a:endParaRPr lang="en-US" sz="2000" dirty="0" smtClean="0"/>
          </a:p>
          <a:p>
            <a:r>
              <a:rPr lang="en-US" sz="2000" dirty="0" smtClean="0"/>
              <a:t>Software requirements:</a:t>
            </a:r>
          </a:p>
          <a:p>
            <a:pPr>
              <a:buNone/>
            </a:pPr>
            <a:r>
              <a:rPr lang="en-US" sz="2000" dirty="0" smtClean="0"/>
              <a:t>	1)Python 3.6 and above</a:t>
            </a:r>
          </a:p>
          <a:p>
            <a:pPr>
              <a:buNone/>
            </a:pPr>
            <a:r>
              <a:rPr lang="en-US" sz="2000" dirty="0" smtClean="0"/>
              <a:t>	2) Packages:  </a:t>
            </a:r>
            <a:r>
              <a:rPr lang="en-US" sz="2000" dirty="0" err="1" smtClean="0"/>
              <a:t>Opencv</a:t>
            </a:r>
            <a:r>
              <a:rPr lang="en-US" sz="2000" dirty="0" smtClean="0"/>
              <a:t> </a:t>
            </a:r>
            <a:r>
              <a:rPr lang="en-US" sz="2000" dirty="0" err="1" smtClean="0"/>
              <a:t>tkinter</a:t>
            </a:r>
            <a:r>
              <a:rPr lang="en-US" sz="2000" dirty="0" smtClean="0"/>
              <a:t> , </a:t>
            </a:r>
            <a:r>
              <a:rPr lang="en-US" sz="2000" dirty="0" smtClean="0"/>
              <a:t>PIL</a:t>
            </a:r>
          </a:p>
          <a:p>
            <a:pPr>
              <a:buNone/>
            </a:pP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solidFill>
                  <a:schemeClr val="tx1"/>
                </a:solidFill>
              </a:rPr>
              <a:t> Functional Requirements(Scope) </a:t>
            </a:r>
            <a:endParaRPr lang="en-US" sz="3500" dirty="0">
              <a:solidFill>
                <a:schemeClr val="tx1"/>
              </a:solidFill>
            </a:endParaRPr>
          </a:p>
        </p:txBody>
      </p:sp>
      <p:sp>
        <p:nvSpPr>
          <p:cNvPr id="3" name="Content Placeholder 2"/>
          <p:cNvSpPr>
            <a:spLocks noGrp="1"/>
          </p:cNvSpPr>
          <p:nvPr>
            <p:ph idx="1"/>
          </p:nvPr>
        </p:nvSpPr>
        <p:spPr/>
        <p:txBody>
          <a:bodyPr>
            <a:normAutofit/>
          </a:bodyPr>
          <a:lstStyle/>
          <a:p>
            <a:r>
              <a:rPr lang="en-US" sz="2600" dirty="0" smtClean="0"/>
              <a:t>Image processing via object </a:t>
            </a:r>
            <a:r>
              <a:rPr lang="en-US" sz="2600" dirty="0" err="1" smtClean="0"/>
              <a:t>detecion</a:t>
            </a:r>
            <a:r>
              <a:rPr lang="en-US" sz="2600" dirty="0" smtClean="0"/>
              <a:t>.</a:t>
            </a:r>
          </a:p>
          <a:p>
            <a:pPr>
              <a:buNone/>
            </a:pPr>
            <a:endParaRPr lang="en-US" sz="2600" dirty="0" smtClean="0"/>
          </a:p>
          <a:p>
            <a:r>
              <a:rPr lang="en-US" sz="2600" dirty="0" smtClean="0"/>
              <a:t>Detect -&gt; Process -&gt; store – it means that first it would detect the user then it will process the image after image processing  is done after that it will store in form of image/video after tracking in camera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solidFill>
                  <a:schemeClr val="tx1"/>
                </a:solidFill>
              </a:rPr>
              <a:t>Advantages and Disadvantages</a:t>
            </a:r>
            <a:endParaRPr lang="en-US" sz="3300" dirty="0">
              <a:solidFill>
                <a:schemeClr val="tx1"/>
              </a:solidFill>
            </a:endParaRPr>
          </a:p>
        </p:txBody>
      </p:sp>
      <p:sp>
        <p:nvSpPr>
          <p:cNvPr id="3" name="Content Placeholder 2"/>
          <p:cNvSpPr>
            <a:spLocks noGrp="1"/>
          </p:cNvSpPr>
          <p:nvPr>
            <p:ph idx="1"/>
          </p:nvPr>
        </p:nvSpPr>
        <p:spPr/>
        <p:txBody>
          <a:bodyPr>
            <a:normAutofit/>
          </a:bodyPr>
          <a:lstStyle/>
          <a:p>
            <a:pPr>
              <a:buNone/>
            </a:pPr>
            <a:r>
              <a:rPr lang="en-US" sz="2000" b="1" dirty="0" smtClean="0"/>
              <a:t>Advantages :-</a:t>
            </a:r>
          </a:p>
          <a:p>
            <a:pPr>
              <a:buNone/>
            </a:pPr>
            <a:r>
              <a:rPr lang="en-US" sz="2000" b="1" dirty="0" smtClean="0"/>
              <a:t> </a:t>
            </a:r>
          </a:p>
          <a:p>
            <a:pPr>
              <a:buNone/>
            </a:pPr>
            <a:r>
              <a:rPr lang="en-US" sz="1600" dirty="0" smtClean="0"/>
              <a:t>1)  Monitors activities. </a:t>
            </a:r>
          </a:p>
          <a:p>
            <a:pPr>
              <a:buNone/>
            </a:pPr>
            <a:r>
              <a:rPr lang="en-US" sz="1600" dirty="0" smtClean="0"/>
              <a:t>2)  Collect evidence. </a:t>
            </a:r>
          </a:p>
          <a:p>
            <a:pPr>
              <a:buNone/>
            </a:pPr>
            <a:r>
              <a:rPr lang="en-US" sz="1600" dirty="0" smtClean="0"/>
              <a:t>3)  Decision Making. </a:t>
            </a:r>
          </a:p>
          <a:p>
            <a:pPr>
              <a:buNone/>
            </a:pPr>
            <a:r>
              <a:rPr lang="en-US" sz="1600" dirty="0" smtClean="0"/>
              <a:t>4)  Keep records.</a:t>
            </a:r>
          </a:p>
          <a:p>
            <a:pPr>
              <a:buNone/>
            </a:pPr>
            <a:endParaRPr lang="en-US" sz="1600" dirty="0" smtClean="0"/>
          </a:p>
          <a:p>
            <a:pPr>
              <a:buNone/>
            </a:pPr>
            <a:r>
              <a:rPr lang="en-US" sz="2000" b="1" dirty="0" smtClean="0"/>
              <a:t>Disadvantages :-</a:t>
            </a:r>
          </a:p>
          <a:p>
            <a:pPr>
              <a:buNone/>
            </a:pPr>
            <a:endParaRPr lang="en-US" sz="2000" b="1" dirty="0" smtClean="0"/>
          </a:p>
          <a:p>
            <a:pPr marL="425196" indent="-342900">
              <a:buNone/>
            </a:pPr>
            <a:r>
              <a:rPr lang="en-US" sz="1600" dirty="0" smtClean="0"/>
              <a:t>1)   One of the biggest disadvantages of CCTV use deals with privacy, especially when used in the workplace.</a:t>
            </a:r>
          </a:p>
          <a:p>
            <a:pPr marL="425196" indent="-342900">
              <a:buNone/>
            </a:pPr>
            <a:r>
              <a:rPr lang="en-US" sz="1600" dirty="0" smtClean="0"/>
              <a:t>2)    Expensive ,  </a:t>
            </a:r>
            <a:r>
              <a:rPr lang="en-US" sz="1600" dirty="0" err="1" smtClean="0"/>
              <a:t>doesnot</a:t>
            </a:r>
            <a:r>
              <a:rPr lang="en-US" sz="1600" dirty="0" smtClean="0"/>
              <a:t> stop crime.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Overview</a:t>
            </a:r>
            <a:endParaRPr lang="en-US" dirty="0">
              <a:solidFill>
                <a:schemeClr val="tx1"/>
              </a:solidFill>
            </a:endParaRPr>
          </a:p>
        </p:txBody>
      </p:sp>
      <p:sp>
        <p:nvSpPr>
          <p:cNvPr id="3" name="Content Placeholder 2"/>
          <p:cNvSpPr>
            <a:spLocks noGrp="1"/>
          </p:cNvSpPr>
          <p:nvPr>
            <p:ph idx="1"/>
          </p:nvPr>
        </p:nvSpPr>
        <p:spPr/>
        <p:txBody>
          <a:bodyPr>
            <a:normAutofit/>
          </a:bodyPr>
          <a:lstStyle/>
          <a:p>
            <a:endParaRPr lang="en-US" sz="2000" dirty="0" smtClean="0"/>
          </a:p>
          <a:p>
            <a:r>
              <a:rPr lang="en-US" sz="2000" dirty="0" smtClean="0"/>
              <a:t>Introduction</a:t>
            </a:r>
          </a:p>
          <a:p>
            <a:r>
              <a:rPr lang="en-US" sz="2000" dirty="0" smtClean="0"/>
              <a:t>Flow Chart</a:t>
            </a:r>
          </a:p>
          <a:p>
            <a:r>
              <a:rPr lang="en-US" sz="2000" dirty="0" smtClean="0"/>
              <a:t>DFD diagram</a:t>
            </a:r>
          </a:p>
          <a:p>
            <a:r>
              <a:rPr lang="en-US" sz="2000" dirty="0" smtClean="0"/>
              <a:t>About Project</a:t>
            </a:r>
          </a:p>
          <a:p>
            <a:r>
              <a:rPr lang="en-US" sz="2000" dirty="0" err="1" smtClean="0"/>
              <a:t>Opencv</a:t>
            </a:r>
            <a:endParaRPr lang="en-US" sz="2000" dirty="0" smtClean="0"/>
          </a:p>
          <a:p>
            <a:r>
              <a:rPr lang="en-US" sz="2000" dirty="0" smtClean="0"/>
              <a:t>Modules in Project</a:t>
            </a:r>
          </a:p>
          <a:p>
            <a:r>
              <a:rPr lang="en-US" sz="2000" dirty="0" smtClean="0"/>
              <a:t>Hardware and software </a:t>
            </a:r>
            <a:r>
              <a:rPr lang="en-US" sz="2000" dirty="0" smtClean="0"/>
              <a:t>requirements</a:t>
            </a:r>
          </a:p>
          <a:p>
            <a:r>
              <a:rPr lang="en-US" sz="2000" dirty="0" smtClean="0"/>
              <a:t>Functional Requirements(Scope)</a:t>
            </a:r>
          </a:p>
          <a:p>
            <a:r>
              <a:rPr lang="en-US" sz="2000" dirty="0" smtClean="0"/>
              <a:t>Advantages and Disadvantages</a:t>
            </a:r>
          </a:p>
          <a:p>
            <a:endParaRPr lang="en-US" sz="2000" dirty="0" smtClean="0"/>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Introduction</a:t>
            </a:r>
            <a:endParaRPr lang="en-US" dirty="0">
              <a:solidFill>
                <a:schemeClr val="tx1"/>
              </a:solidFill>
            </a:endParaRPr>
          </a:p>
        </p:txBody>
      </p:sp>
      <p:sp>
        <p:nvSpPr>
          <p:cNvPr id="3" name="Content Placeholder 2"/>
          <p:cNvSpPr>
            <a:spLocks noGrp="1"/>
          </p:cNvSpPr>
          <p:nvPr>
            <p:ph idx="1"/>
          </p:nvPr>
        </p:nvSpPr>
        <p:spPr/>
        <p:txBody>
          <a:bodyPr>
            <a:normAutofit/>
          </a:bodyPr>
          <a:lstStyle/>
          <a:p>
            <a:endParaRPr lang="en-US" sz="2200" dirty="0" smtClean="0"/>
          </a:p>
          <a:p>
            <a:r>
              <a:rPr lang="en-US" sz="2200" dirty="0" smtClean="0"/>
              <a:t>The </a:t>
            </a:r>
            <a:r>
              <a:rPr lang="en-US" sz="2200" dirty="0" smtClean="0"/>
              <a:t>issue of mass surveillance in CCTV camera feed is very important. Surveillance can be of different forms like malicious activity detection, identification of a particular entity particular individual in a CCTV </a:t>
            </a:r>
            <a:r>
              <a:rPr lang="en-US" sz="2200" dirty="0" smtClean="0"/>
              <a:t>video </a:t>
            </a:r>
            <a:r>
              <a:rPr lang="en-US" sz="2200" dirty="0" smtClean="0"/>
              <a:t>or in general keeping tracks of movements of human beings. </a:t>
            </a:r>
            <a:endParaRPr lang="en-US" sz="2200" dirty="0" smtClean="0"/>
          </a:p>
          <a:p>
            <a:pPr>
              <a:buNone/>
            </a:pPr>
            <a:endParaRPr lang="en-US" sz="2200" dirty="0" smtClean="0"/>
          </a:p>
          <a:p>
            <a:r>
              <a:rPr lang="en-US" sz="2200" dirty="0" smtClean="0"/>
              <a:t>In </a:t>
            </a:r>
            <a:r>
              <a:rPr lang="en-US" sz="2200" dirty="0" smtClean="0"/>
              <a:t>our project, the focus has been given to find </a:t>
            </a:r>
            <a:r>
              <a:rPr lang="en-US" sz="2200" dirty="0" smtClean="0"/>
              <a:t>the path </a:t>
            </a:r>
            <a:r>
              <a:rPr lang="en-US" sz="2200" dirty="0" smtClean="0"/>
              <a:t>of human </a:t>
            </a:r>
            <a:r>
              <a:rPr lang="en-US" sz="2200" dirty="0" smtClean="0"/>
              <a:t>through the </a:t>
            </a:r>
            <a:r>
              <a:rPr lang="en-US" sz="2200" dirty="0" smtClean="0"/>
              <a:t>CCTV cameras </a:t>
            </a:r>
            <a:r>
              <a:rPr lang="en-US" sz="2200" dirty="0" smtClean="0"/>
              <a:t>also called tracking through image processing via object detection .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Flow Chart </a:t>
            </a:r>
            <a:endParaRPr lang="en-US" dirty="0">
              <a:solidFill>
                <a:schemeClr val="tx1"/>
              </a:solidFill>
            </a:endParaRPr>
          </a:p>
        </p:txBody>
      </p:sp>
      <p:pic>
        <p:nvPicPr>
          <p:cNvPr id="6" name="Content Placeholder 5" descr="Capture.PNG"/>
          <p:cNvPicPr>
            <a:picLocks noGrp="1" noChangeAspect="1"/>
          </p:cNvPicPr>
          <p:nvPr>
            <p:ph idx="1"/>
          </p:nvPr>
        </p:nvPicPr>
        <p:blipFill>
          <a:blip r:embed="rId2"/>
          <a:stretch>
            <a:fillRect/>
          </a:stretch>
        </p:blipFill>
        <p:spPr>
          <a:xfrm>
            <a:off x="3101230" y="1447800"/>
            <a:ext cx="4167090" cy="48006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avi\Desktop\Capture.PNG"/>
          <p:cNvPicPr>
            <a:picLocks noGrp="1" noChangeAspect="1" noChangeArrowheads="1"/>
          </p:cNvPicPr>
          <p:nvPr>
            <p:ph idx="1"/>
          </p:nvPr>
        </p:nvPicPr>
        <p:blipFill>
          <a:blip r:embed="rId2"/>
          <a:srcRect/>
          <a:stretch>
            <a:fillRect/>
          </a:stretch>
        </p:blipFill>
        <p:spPr bwMode="auto">
          <a:xfrm>
            <a:off x="3124200" y="2209800"/>
            <a:ext cx="3429000" cy="3242272"/>
          </a:xfrm>
          <a:prstGeom prst="rect">
            <a:avLst/>
          </a:prstGeom>
          <a:noFill/>
        </p:spPr>
      </p:pic>
      <p:sp>
        <p:nvSpPr>
          <p:cNvPr id="5" name="TextBox 4"/>
          <p:cNvSpPr txBox="1"/>
          <p:nvPr/>
        </p:nvSpPr>
        <p:spPr>
          <a:xfrm>
            <a:off x="1905000" y="533400"/>
            <a:ext cx="1771010" cy="369332"/>
          </a:xfrm>
          <a:prstGeom prst="rect">
            <a:avLst/>
          </a:prstGeom>
          <a:noFill/>
        </p:spPr>
        <p:txBody>
          <a:bodyPr wrap="square" rtlCol="0">
            <a:spAutoFit/>
          </a:bodyPr>
          <a:lstStyle/>
          <a:p>
            <a:r>
              <a:rPr lang="en-US" dirty="0" smtClean="0"/>
              <a:t>DFD Diagram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About Project</a:t>
            </a:r>
            <a:endParaRPr lang="en-US" dirty="0">
              <a:solidFill>
                <a:schemeClr val="tx1"/>
              </a:solidFill>
            </a:endParaRPr>
          </a:p>
        </p:txBody>
      </p:sp>
      <p:sp>
        <p:nvSpPr>
          <p:cNvPr id="3" name="Content Placeholder 2"/>
          <p:cNvSpPr>
            <a:spLocks noGrp="1"/>
          </p:cNvSpPr>
          <p:nvPr>
            <p:ph idx="1"/>
          </p:nvPr>
        </p:nvSpPr>
        <p:spPr/>
        <p:txBody>
          <a:bodyPr>
            <a:normAutofit lnSpcReduction="10000"/>
          </a:bodyPr>
          <a:lstStyle/>
          <a:p>
            <a:endParaRPr lang="en-US" sz="2000" dirty="0" smtClean="0"/>
          </a:p>
          <a:p>
            <a:r>
              <a:rPr lang="en-US" sz="2000" dirty="0" smtClean="0"/>
              <a:t>We have made this project in python , machine learning basically in this project  we have used </a:t>
            </a:r>
            <a:r>
              <a:rPr lang="en-US" sz="2000" dirty="0" err="1" smtClean="0"/>
              <a:t>opencv</a:t>
            </a:r>
            <a:r>
              <a:rPr lang="en-US" sz="2000" dirty="0" smtClean="0"/>
              <a:t> library as we know that it is huge open source library for computer vision , machine learning and image processing.</a:t>
            </a:r>
          </a:p>
          <a:p>
            <a:endParaRPr lang="en-US" sz="2000" dirty="0" smtClean="0"/>
          </a:p>
          <a:p>
            <a:r>
              <a:rPr lang="en-US" sz="2000" dirty="0" smtClean="0"/>
              <a:t>We have used this library for monitoring the person which are present in room. Basically our aim in this project is to make </a:t>
            </a:r>
            <a:r>
              <a:rPr lang="en-US" sz="2000" dirty="0" err="1" smtClean="0"/>
              <a:t>cctv</a:t>
            </a:r>
            <a:r>
              <a:rPr lang="en-US" sz="2000" dirty="0" smtClean="0"/>
              <a:t> which record all the activity of a person like in and out time , monitoring ,  record the footage and many more. </a:t>
            </a:r>
          </a:p>
          <a:p>
            <a:pPr>
              <a:buNone/>
            </a:pPr>
            <a:endParaRPr lang="en-US" sz="2000" dirty="0" smtClean="0"/>
          </a:p>
          <a:p>
            <a:r>
              <a:rPr lang="en-US" sz="2000" dirty="0" smtClean="0"/>
              <a:t>Also we have used PIL (Python Imaging Library)which provides the python interpreter with image editing capabilities. The Image module provides a class with the same name which is used to represent a PIL </a:t>
            </a:r>
            <a:r>
              <a:rPr lang="en-US" sz="2000" dirty="0" smtClean="0"/>
              <a:t>image.</a:t>
            </a:r>
            <a:endParaRPr lang="en-US" sz="20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rPr>
              <a:t>Opencv</a:t>
            </a:r>
            <a:endParaRPr lang="en-US" dirty="0">
              <a:solidFill>
                <a:schemeClr val="tx1"/>
              </a:solidFill>
            </a:endParaRPr>
          </a:p>
        </p:txBody>
      </p:sp>
      <p:sp>
        <p:nvSpPr>
          <p:cNvPr id="3" name="Content Placeholder 2"/>
          <p:cNvSpPr>
            <a:spLocks noGrp="1"/>
          </p:cNvSpPr>
          <p:nvPr>
            <p:ph idx="1"/>
          </p:nvPr>
        </p:nvSpPr>
        <p:spPr/>
        <p:txBody>
          <a:bodyPr>
            <a:normAutofit/>
          </a:bodyPr>
          <a:lstStyle/>
          <a:p>
            <a:pPr fontAlgn="base"/>
            <a:endParaRPr lang="en-US" sz="2000" dirty="0" smtClean="0"/>
          </a:p>
          <a:p>
            <a:pPr fontAlgn="base"/>
            <a:r>
              <a:rPr lang="en-US" sz="2000" dirty="0" err="1" smtClean="0"/>
              <a:t>OpenCV</a:t>
            </a:r>
            <a:r>
              <a:rPr lang="en-US" sz="2000" dirty="0" smtClean="0"/>
              <a:t> is a huge open-source library for computer vision, machine learning, and image processing. </a:t>
            </a:r>
            <a:r>
              <a:rPr lang="en-US" sz="2000" dirty="0" err="1" smtClean="0"/>
              <a:t>OpenCV</a:t>
            </a:r>
            <a:r>
              <a:rPr lang="en-US" sz="2000" dirty="0" smtClean="0"/>
              <a:t> supports a wide variety of programming languages like Python, C++, Java, etc. </a:t>
            </a:r>
          </a:p>
          <a:p>
            <a:pPr fontAlgn="base"/>
            <a:endParaRPr lang="en-US" sz="2000" dirty="0" smtClean="0"/>
          </a:p>
          <a:p>
            <a:pPr fontAlgn="base"/>
            <a:r>
              <a:rPr lang="en-US" sz="2000" dirty="0" smtClean="0"/>
              <a:t>It can process images and videos to identify objects, faces, or even the handwriting of a human. When it is integrated with various libraries, such as </a:t>
            </a:r>
            <a:r>
              <a:rPr lang="en-US" sz="2000" dirty="0" err="1" smtClean="0"/>
              <a:t>Numpy</a:t>
            </a:r>
            <a:r>
              <a:rPr lang="en-US" sz="2000" dirty="0" smtClean="0"/>
              <a:t> which is a highly optimized library for numerical operations, whatever operations one can do in </a:t>
            </a:r>
            <a:r>
              <a:rPr lang="en-US" sz="2000" dirty="0" err="1" smtClean="0"/>
              <a:t>Numpy</a:t>
            </a:r>
            <a:r>
              <a:rPr lang="en-US" sz="2000" dirty="0" smtClean="0"/>
              <a:t> can be combined with </a:t>
            </a:r>
            <a:r>
              <a:rPr lang="en-US" sz="2000" dirty="0" err="1" smtClean="0"/>
              <a:t>OpenCV</a:t>
            </a:r>
            <a:r>
              <a:rPr lang="en-US" sz="2000" dirty="0" smtClean="0"/>
              <a:t>.</a:t>
            </a:r>
          </a:p>
          <a:p>
            <a:pPr fontAlgn="base"/>
            <a:endParaRPr lang="en-US" sz="2000" dirty="0" smtClean="0"/>
          </a:p>
          <a:p>
            <a:pPr fontAlgn="base"/>
            <a:r>
              <a:rPr lang="en-US" sz="2000" dirty="0" smtClean="0"/>
              <a:t>This </a:t>
            </a:r>
            <a:r>
              <a:rPr lang="en-US" sz="2000" dirty="0" err="1" smtClean="0"/>
              <a:t>OpenCV</a:t>
            </a:r>
            <a:r>
              <a:rPr lang="en-US" sz="2000" dirty="0" smtClean="0"/>
              <a:t> tutorial will help you learn the Image-processing from Basics to Advance, like operations on Images, Videos using a huge set of </a:t>
            </a:r>
            <a:r>
              <a:rPr lang="en-US" sz="2000" dirty="0" err="1" smtClean="0"/>
              <a:t>Opencv</a:t>
            </a:r>
            <a:r>
              <a:rPr lang="en-US" sz="2000" dirty="0" smtClean="0"/>
              <a:t>-programs and projects.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Modules of our project </a:t>
            </a:r>
            <a:endParaRPr lang="en-US" dirty="0">
              <a:solidFill>
                <a:schemeClr val="tx1"/>
              </a:solidFill>
            </a:endParaRPr>
          </a:p>
        </p:txBody>
      </p:sp>
      <p:sp>
        <p:nvSpPr>
          <p:cNvPr id="3" name="Content Placeholder 2"/>
          <p:cNvSpPr>
            <a:spLocks noGrp="1"/>
          </p:cNvSpPr>
          <p:nvPr>
            <p:ph idx="1"/>
          </p:nvPr>
        </p:nvSpPr>
        <p:spPr>
          <a:xfrm>
            <a:off x="1435608" y="1676400"/>
            <a:ext cx="5650992" cy="3962400"/>
          </a:xfrm>
        </p:spPr>
        <p:txBody>
          <a:bodyPr/>
          <a:lstStyle/>
          <a:p>
            <a:r>
              <a:rPr lang="en-US" sz="2000" dirty="0" smtClean="0"/>
              <a:t>Monitor</a:t>
            </a:r>
          </a:p>
          <a:p>
            <a:endParaRPr lang="en-US" sz="2000" dirty="0" smtClean="0"/>
          </a:p>
          <a:p>
            <a:r>
              <a:rPr lang="en-US" sz="2000" dirty="0" smtClean="0"/>
              <a:t>In and Out</a:t>
            </a:r>
          </a:p>
          <a:p>
            <a:endParaRPr lang="en-US" sz="2000" dirty="0" smtClean="0"/>
          </a:p>
          <a:p>
            <a:r>
              <a:rPr lang="en-US" sz="2000" dirty="0" smtClean="0"/>
              <a:t>Rectangle</a:t>
            </a:r>
          </a:p>
          <a:p>
            <a:endParaRPr lang="en-US" sz="2000" dirty="0" smtClean="0"/>
          </a:p>
          <a:p>
            <a:r>
              <a:rPr lang="en-US" sz="2000" dirty="0" smtClean="0"/>
              <a:t>Record</a:t>
            </a:r>
          </a:p>
          <a:p>
            <a:endParaRPr lang="en-US" sz="2000" dirty="0" smtClean="0"/>
          </a:p>
          <a:p>
            <a:r>
              <a:rPr lang="en-US" sz="2000" dirty="0" smtClean="0"/>
              <a:t>Noise</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About Modules</a:t>
            </a:r>
            <a:endParaRPr lang="en-US" dirty="0">
              <a:solidFill>
                <a:schemeClr val="tx1"/>
              </a:solidFill>
            </a:endParaRPr>
          </a:p>
        </p:txBody>
      </p:sp>
      <p:sp>
        <p:nvSpPr>
          <p:cNvPr id="3" name="Content Placeholder 2"/>
          <p:cNvSpPr>
            <a:spLocks noGrp="1"/>
          </p:cNvSpPr>
          <p:nvPr>
            <p:ph idx="1"/>
          </p:nvPr>
        </p:nvSpPr>
        <p:spPr/>
        <p:txBody>
          <a:bodyPr>
            <a:normAutofit/>
          </a:bodyPr>
          <a:lstStyle/>
          <a:p>
            <a:endParaRPr lang="en-US" sz="2000" dirty="0" smtClean="0"/>
          </a:p>
          <a:p>
            <a:r>
              <a:rPr lang="en-US" sz="2000" b="1" dirty="0" smtClean="0"/>
              <a:t>Monitor</a:t>
            </a:r>
          </a:p>
          <a:p>
            <a:pPr>
              <a:buNone/>
            </a:pPr>
            <a:r>
              <a:rPr lang="en-US" sz="2000" dirty="0" smtClean="0"/>
              <a:t>    A CCTV monitor is a display device that is usually connected to a feed from a surveillance video recording device. </a:t>
            </a:r>
          </a:p>
          <a:p>
            <a:pPr>
              <a:buNone/>
            </a:pPr>
            <a:endParaRPr lang="en-US" sz="2000" dirty="0" smtClean="0"/>
          </a:p>
          <a:p>
            <a:r>
              <a:rPr lang="en-US" sz="2000" b="1" dirty="0" smtClean="0"/>
              <a:t>In and Out</a:t>
            </a:r>
          </a:p>
          <a:p>
            <a:pPr>
              <a:buNone/>
            </a:pPr>
            <a:r>
              <a:rPr lang="en-US" sz="2000" dirty="0" smtClean="0"/>
              <a:t>    It generally records data of person which time he/she enters and at which time he exits in in folder and out folder.</a:t>
            </a:r>
          </a:p>
          <a:p>
            <a:pPr>
              <a:buNone/>
            </a:pPr>
            <a:endParaRPr lang="en-US" sz="2000" dirty="0" smtClean="0"/>
          </a:p>
          <a:p>
            <a:r>
              <a:rPr lang="en-US" sz="2000" b="1" dirty="0" smtClean="0"/>
              <a:t>Rectangle</a:t>
            </a:r>
          </a:p>
          <a:p>
            <a:pPr>
              <a:buNone/>
            </a:pPr>
            <a:r>
              <a:rPr lang="en-US" sz="2000" dirty="0" smtClean="0"/>
              <a:t>    In this it tells us to choose the </a:t>
            </a:r>
            <a:r>
              <a:rPr lang="en-US" sz="2000" dirty="0" err="1" smtClean="0"/>
              <a:t>directon</a:t>
            </a:r>
            <a:r>
              <a:rPr lang="en-US" sz="2000" dirty="0" smtClean="0"/>
              <a:t> or we can say  we have to choose the portion , if </a:t>
            </a:r>
            <a:r>
              <a:rPr lang="en-US" sz="2000" dirty="0" smtClean="0"/>
              <a:t>there’s </a:t>
            </a:r>
            <a:r>
              <a:rPr lang="en-US" sz="2000" dirty="0" smtClean="0"/>
              <a:t>motion in that portion then it will </a:t>
            </a:r>
            <a:r>
              <a:rPr lang="en-US" sz="2000" dirty="0" smtClean="0"/>
              <a:t>record / track it in the form </a:t>
            </a:r>
            <a:r>
              <a:rPr lang="en-US" sz="2000" dirty="0" smtClean="0"/>
              <a:t>of document </a:t>
            </a:r>
            <a:r>
              <a:rPr lang="en-US" sz="2000" dirty="0" smtClean="0"/>
              <a:t>  </a:t>
            </a:r>
            <a:r>
              <a:rPr lang="en-US" sz="2000" dirty="0" smtClean="0"/>
              <a:t>.</a:t>
            </a:r>
          </a:p>
          <a:p>
            <a:pPr>
              <a:buNone/>
            </a:pPr>
            <a:endParaRPr lang="en-US" sz="2000" dirty="0" smtClean="0"/>
          </a:p>
          <a:p>
            <a:pPr>
              <a:buNone/>
            </a:pPr>
            <a:endParaRPr lang="en-US" sz="2000" dirty="0" smtClean="0"/>
          </a:p>
          <a:p>
            <a:pPr>
              <a:buNone/>
            </a:pPr>
            <a:endParaRPr lang="en-US" sz="2000" dirty="0" smtClean="0"/>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274</TotalTime>
  <Words>366</Words>
  <Application>Microsoft Office PowerPoint</Application>
  <PresentationFormat>On-screen Show (4:3)</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SMART CCTV </vt:lpstr>
      <vt:lpstr>Overview</vt:lpstr>
      <vt:lpstr>Introduction</vt:lpstr>
      <vt:lpstr>Flow Chart </vt:lpstr>
      <vt:lpstr>Slide 5</vt:lpstr>
      <vt:lpstr>About Project</vt:lpstr>
      <vt:lpstr>Opencv</vt:lpstr>
      <vt:lpstr>Modules of our project </vt:lpstr>
      <vt:lpstr>About Modules</vt:lpstr>
      <vt:lpstr>Slide 10</vt:lpstr>
      <vt:lpstr>Hardware and software requirements</vt:lpstr>
      <vt:lpstr> Functional Requirements(Scope) </vt:lpstr>
      <vt:lpstr>Advantages and Disadvantages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CCTV</dc:title>
  <dc:creator>ravi</dc:creator>
  <cp:lastModifiedBy>ravi</cp:lastModifiedBy>
  <cp:revision>32</cp:revision>
  <dcterms:created xsi:type="dcterms:W3CDTF">2021-02-08T08:28:49Z</dcterms:created>
  <dcterms:modified xsi:type="dcterms:W3CDTF">2021-02-08T13:12:16Z</dcterms:modified>
</cp:coreProperties>
</file>